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087" r:id="rId4"/>
  </p:sldMasterIdLst>
  <p:notesMasterIdLst>
    <p:notesMasterId r:id="rId30"/>
  </p:notesMasterIdLst>
  <p:handoutMasterIdLst>
    <p:handoutMasterId r:id="rId31"/>
  </p:handoutMasterIdLst>
  <p:sldIdLst>
    <p:sldId id="256" r:id="rId5"/>
    <p:sldId id="257" r:id="rId6"/>
    <p:sldId id="258" r:id="rId7"/>
    <p:sldId id="295" r:id="rId8"/>
    <p:sldId id="294" r:id="rId9"/>
    <p:sldId id="281" r:id="rId10"/>
    <p:sldId id="283" r:id="rId11"/>
    <p:sldId id="284" r:id="rId12"/>
    <p:sldId id="267" r:id="rId13"/>
    <p:sldId id="285" r:id="rId14"/>
    <p:sldId id="286" r:id="rId15"/>
    <p:sldId id="287" r:id="rId16"/>
    <p:sldId id="271" r:id="rId17"/>
    <p:sldId id="288" r:id="rId18"/>
    <p:sldId id="289" r:id="rId19"/>
    <p:sldId id="276" r:id="rId20"/>
    <p:sldId id="290" r:id="rId21"/>
    <p:sldId id="275" r:id="rId22"/>
    <p:sldId id="291" r:id="rId23"/>
    <p:sldId id="292" r:id="rId24"/>
    <p:sldId id="274" r:id="rId25"/>
    <p:sldId id="293" r:id="rId26"/>
    <p:sldId id="280" r:id="rId27"/>
    <p:sldId id="296" r:id="rId28"/>
    <p:sldId id="26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88099" autoAdjust="0"/>
  </p:normalViewPr>
  <p:slideViewPr>
    <p:cSldViewPr snapToGrid="0" snapToObjects="1">
      <p:cViewPr>
        <p:scale>
          <a:sx n="68" d="100"/>
          <a:sy n="68" d="100"/>
        </p:scale>
        <p:origin x="-1212" y="-72"/>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8/25/2015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8/25/2015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Good</a:t>
            </a:r>
            <a:r>
              <a:rPr lang="en-US" baseline="0" noProof="0" dirty="0" smtClean="0"/>
              <a:t> afternoon, my name is Daniel. I am supervised by Chirine and I made a presentation to show you my thesis objective and what I’ve been doing until now in this first year. So, my thesis subject is an SLA-guided Data Integration on Multi-cloud environments. This project is financed by the ARC 6 project and our lab collaborates with two others. … So let’s start.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117553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117553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3759479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x-none"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8/25/2015</a:t>
            </a:fld>
            <a:endParaRPr lang="en-US" dirty="0"/>
          </a:p>
        </p:txBody>
      </p:sp>
      <p:sp>
        <p:nvSpPr>
          <p:cNvPr id="8" name="Slide Number Placeholder 7"/>
          <p:cNvSpPr>
            <a:spLocks noGrp="1"/>
          </p:cNvSpPr>
          <p:nvPr>
            <p:ph type="sldNum" sz="quarter" idx="11"/>
          </p:nvPr>
        </p:nvSpPr>
        <p:spPr/>
        <p:txBody>
          <a:bodyPr/>
          <a:lstStyle/>
          <a:p>
            <a:fld id="{57AF16DE-A0D5-4438-950F-5B1E159C2C28}" type="slidenum">
              <a:rPr lang="en-US" smtClean="0"/>
              <a:t>‹N°›</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10"/>
          </p:nvPr>
        </p:nvSpPr>
        <p:spPr/>
        <p:txBody>
          <a:bodyPr/>
          <a:lstStyle/>
          <a:p>
            <a:fld id="{68C2560D-EC28-3B41-86E8-18F1CE0113B4}"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x-none"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‹N°›</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5" name="Date Placeholder 4"/>
          <p:cNvSpPr>
            <a:spLocks noGrp="1"/>
          </p:cNvSpPr>
          <p:nvPr>
            <p:ph type="dt" sz="half" idx="10"/>
          </p:nvPr>
        </p:nvSpPr>
        <p:spPr/>
        <p:txBody>
          <a:bodyPr/>
          <a:lstStyle/>
          <a:p>
            <a:fld id="{68C2560D-EC28-3B41-86E8-18F1CE0113B4}"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7" name="Date Placeholder 6"/>
          <p:cNvSpPr>
            <a:spLocks noGrp="1"/>
          </p:cNvSpPr>
          <p:nvPr>
            <p:ph type="dt" sz="half" idx="10"/>
          </p:nvPr>
        </p:nvSpPr>
        <p:spPr/>
        <p:txBody>
          <a:bodyPr/>
          <a:lstStyle/>
          <a:p>
            <a:fld id="{68C2560D-EC28-3B41-86E8-18F1CE0113B4}" type="datetimeFigureOut">
              <a:rPr lang="en-US" smtClean="0"/>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x-none"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x-none"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C2560D-EC28-3B41-86E8-18F1CE0113B4}" type="datetimeFigureOut">
              <a:rPr lang="en-US" smtClean="0"/>
              <a:t>8/25/2015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66355A-084C-D24E-9AD2-7E4FC41EA627}" type="slidenum">
              <a:rPr lang="en-US" smtClean="0"/>
              <a:t>‹N°›</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94088" r:id="rId1"/>
    <p:sldLayoutId id="2147494089" r:id="rId2"/>
    <p:sldLayoutId id="2147494090" r:id="rId3"/>
    <p:sldLayoutId id="2147494091" r:id="rId4"/>
    <p:sldLayoutId id="2147494092" r:id="rId5"/>
    <p:sldLayoutId id="2147494093" r:id="rId6"/>
    <p:sldLayoutId id="2147494094" r:id="rId7"/>
    <p:sldLayoutId id="2147494095" r:id="rId8"/>
    <p:sldLayoutId id="2147494096" r:id="rId9"/>
    <p:sldLayoutId id="2147494097" r:id="rId10"/>
    <p:sldLayoutId id="214749409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6355"/>
            <a:ext cx="7772400" cy="4267200"/>
          </a:xfrm>
        </p:spPr>
        <p:txBody>
          <a:bodyPr>
            <a:normAutofit/>
          </a:bodyPr>
          <a:lstStyle/>
          <a:p>
            <a:r>
              <a:rPr lang="en-US" sz="2800" dirty="0"/>
              <a:t>Can Data Integration Quality be Enhanced on</a:t>
            </a:r>
            <a:br>
              <a:rPr lang="en-US" sz="2800" dirty="0"/>
            </a:br>
            <a:r>
              <a:rPr lang="en-US" sz="2800" dirty="0"/>
              <a:t>Multi-cloud using SLA?</a:t>
            </a:r>
          </a:p>
        </p:txBody>
      </p:sp>
      <p:sp>
        <p:nvSpPr>
          <p:cNvPr id="3" name="Subtitle 2"/>
          <p:cNvSpPr>
            <a:spLocks noGrp="1"/>
          </p:cNvSpPr>
          <p:nvPr>
            <p:ph type="subTitle" idx="1"/>
          </p:nvPr>
        </p:nvSpPr>
        <p:spPr/>
        <p:txBody>
          <a:bodyPr>
            <a:normAutofit fontScale="55000" lnSpcReduction="20000"/>
          </a:bodyPr>
          <a:lstStyle/>
          <a:p>
            <a:pPr algn="l"/>
            <a:r>
              <a:rPr lang="en-US" dirty="0" smtClean="0">
                <a:solidFill>
                  <a:schemeClr val="tx1"/>
                </a:solidFill>
              </a:rPr>
              <a:t>Daniel Aguiar da Silva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solidFill>
                  <a:schemeClr val="tx1">
                    <a:lumMod val="50000"/>
                    <a:lumOff val="50000"/>
                  </a:schemeClr>
                </a:solidFill>
              </a:rPr>
              <a:t>, DIATINF, IFRN, Brazil</a:t>
            </a:r>
            <a:endParaRPr lang="en-US" dirty="0" smtClean="0">
              <a:solidFill>
                <a:schemeClr val="tx1">
                  <a:lumMod val="75000"/>
                  <a:lumOff val="25000"/>
                </a:schemeClr>
              </a:solidFill>
            </a:endParaRP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Selecting relevant papers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a:solidFill>
                  <a:schemeClr val="tx1"/>
                </a:solidFill>
              </a:rPr>
              <a:t>The titles and abstracts of the </a:t>
            </a:r>
            <a:r>
              <a:rPr lang="en-US" dirty="0" smtClean="0">
                <a:solidFill>
                  <a:schemeClr val="tx1"/>
                </a:solidFill>
              </a:rPr>
              <a:t>papers were filtered to select paper related to our research scope</a:t>
            </a:r>
            <a:endParaRPr lang="en-US" dirty="0">
              <a:solidFill>
                <a:schemeClr val="tx1"/>
              </a:solidFill>
            </a:endParaRPr>
          </a:p>
          <a:p>
            <a:endParaRPr lang="en-US" dirty="0">
              <a:solidFill>
                <a:srgbClr val="000000"/>
              </a:solidFill>
            </a:endParaRPr>
          </a:p>
        </p:txBody>
      </p:sp>
      <p:graphicFrame>
        <p:nvGraphicFramePr>
          <p:cNvPr id="4" name="Table 4"/>
          <p:cNvGraphicFramePr>
            <a:graphicFrameLocks noGrp="1"/>
          </p:cNvGraphicFramePr>
          <p:nvPr>
            <p:extLst>
              <p:ext uri="{D42A27DB-BD31-4B8C-83A1-F6EECF244321}">
                <p14:modId xmlns:p14="http://schemas.microsoft.com/office/powerpoint/2010/main" val="3655854619"/>
              </p:ext>
            </p:extLst>
          </p:nvPr>
        </p:nvGraphicFramePr>
        <p:xfrm>
          <a:off x="872192" y="3446611"/>
          <a:ext cx="7445296" cy="2816988"/>
        </p:xfrm>
        <a:graphic>
          <a:graphicData uri="http://schemas.openxmlformats.org/drawingml/2006/table">
            <a:tbl>
              <a:tblPr firstRow="1" bandRow="1">
                <a:tableStyleId>{5C22544A-7EE6-4342-B048-85BDC9FD1C3A}</a:tableStyleId>
              </a:tblPr>
              <a:tblGrid>
                <a:gridCol w="1861324"/>
                <a:gridCol w="1861324"/>
                <a:gridCol w="1861324"/>
                <a:gridCol w="1861324"/>
              </a:tblGrid>
              <a:tr h="469498">
                <a:tc>
                  <a:txBody>
                    <a:bodyPr/>
                    <a:lstStyle/>
                    <a:p>
                      <a:pPr algn="ctr"/>
                      <a:r>
                        <a:rPr lang="en-US" noProof="0" dirty="0" smtClean="0">
                          <a:solidFill>
                            <a:schemeClr val="tx1"/>
                          </a:solidFill>
                        </a:rPr>
                        <a:t>Database</a:t>
                      </a:r>
                      <a:endParaRPr lang="en-US" noProof="0" dirty="0">
                        <a:solidFill>
                          <a:schemeClr val="tx1"/>
                        </a:solidFill>
                      </a:endParaRPr>
                    </a:p>
                  </a:txBody>
                  <a:tcPr anchor="ctr"/>
                </a:tc>
                <a:tc>
                  <a:txBody>
                    <a:bodyPr/>
                    <a:lstStyle/>
                    <a:p>
                      <a:pPr algn="ctr"/>
                      <a:r>
                        <a:rPr lang="en-US" noProof="0" dirty="0" smtClean="0">
                          <a:solidFill>
                            <a:schemeClr val="tx1"/>
                          </a:solidFill>
                        </a:rPr>
                        <a:t>Amount</a:t>
                      </a:r>
                      <a:endParaRPr lang="en-US" noProof="0" dirty="0">
                        <a:solidFill>
                          <a:schemeClr val="tx1"/>
                        </a:solidFill>
                      </a:endParaRPr>
                    </a:p>
                  </a:txBody>
                  <a:tcPr anchor="ctr"/>
                </a:tc>
                <a:tc>
                  <a:txBody>
                    <a:bodyPr/>
                    <a:lstStyle/>
                    <a:p>
                      <a:pPr algn="ctr"/>
                      <a:r>
                        <a:rPr lang="en-US" noProof="0" dirty="0" smtClean="0">
                          <a:solidFill>
                            <a:schemeClr val="tx1"/>
                          </a:solidFill>
                        </a:rPr>
                        <a:t>Included</a:t>
                      </a:r>
                      <a:endParaRPr lang="en-US" noProof="0" dirty="0">
                        <a:solidFill>
                          <a:schemeClr val="tx1"/>
                        </a:solidFill>
                      </a:endParaRPr>
                    </a:p>
                  </a:txBody>
                  <a:tcPr anchor="ctr"/>
                </a:tc>
                <a:tc>
                  <a:txBody>
                    <a:bodyPr/>
                    <a:lstStyle/>
                    <a:p>
                      <a:pPr algn="ctr"/>
                      <a:r>
                        <a:rPr lang="en-US" noProof="0" dirty="0" smtClean="0">
                          <a:solidFill>
                            <a:schemeClr val="tx1"/>
                          </a:solidFill>
                        </a:rPr>
                        <a:t>Excluded</a:t>
                      </a:r>
                      <a:endParaRPr lang="en-US" noProof="0" dirty="0">
                        <a:solidFill>
                          <a:schemeClr val="tx1"/>
                        </a:solidFill>
                      </a:endParaRPr>
                    </a:p>
                  </a:txBody>
                  <a:tcPr anchor="ctr"/>
                </a:tc>
              </a:tr>
              <a:tr h="469498">
                <a:tc>
                  <a:txBody>
                    <a:bodyPr/>
                    <a:lstStyle/>
                    <a:p>
                      <a:pPr algn="ctr"/>
                      <a:r>
                        <a:rPr lang="en-US" noProof="0" dirty="0" smtClean="0">
                          <a:solidFill>
                            <a:schemeClr val="tx1"/>
                          </a:solidFill>
                        </a:rPr>
                        <a:t>IEEE</a:t>
                      </a:r>
                      <a:endParaRPr lang="en-US" noProof="0" dirty="0">
                        <a:solidFill>
                          <a:schemeClr val="tx1"/>
                        </a:solidFill>
                      </a:endParaRPr>
                    </a:p>
                  </a:txBody>
                  <a:tcPr anchor="ctr"/>
                </a:tc>
                <a:tc>
                  <a:txBody>
                    <a:bodyPr/>
                    <a:lstStyle/>
                    <a:p>
                      <a:pPr algn="ctr"/>
                      <a:r>
                        <a:rPr lang="en-US" noProof="0" dirty="0" smtClean="0">
                          <a:solidFill>
                            <a:schemeClr val="tx1"/>
                          </a:solidFill>
                        </a:rPr>
                        <a:t>658</a:t>
                      </a:r>
                      <a:endParaRPr lang="en-US" noProof="0" dirty="0">
                        <a:solidFill>
                          <a:schemeClr val="tx1"/>
                        </a:solidFill>
                      </a:endParaRPr>
                    </a:p>
                  </a:txBody>
                  <a:tcPr anchor="ctr"/>
                </a:tc>
                <a:tc>
                  <a:txBody>
                    <a:bodyPr/>
                    <a:lstStyle/>
                    <a:p>
                      <a:pPr algn="ctr"/>
                      <a:r>
                        <a:rPr lang="en-US" noProof="0" dirty="0" smtClean="0">
                          <a:solidFill>
                            <a:schemeClr val="tx1"/>
                          </a:solidFill>
                        </a:rPr>
                        <a:t>56</a:t>
                      </a:r>
                      <a:endParaRPr lang="en-US" noProof="0" dirty="0">
                        <a:solidFill>
                          <a:schemeClr val="tx1"/>
                        </a:solidFill>
                      </a:endParaRPr>
                    </a:p>
                  </a:txBody>
                  <a:tcPr anchor="ctr"/>
                </a:tc>
                <a:tc>
                  <a:txBody>
                    <a:bodyPr/>
                    <a:lstStyle/>
                    <a:p>
                      <a:pPr algn="ctr"/>
                      <a:r>
                        <a:rPr lang="en-US" noProof="0" dirty="0" smtClean="0">
                          <a:solidFill>
                            <a:schemeClr val="tx1"/>
                          </a:solidFill>
                        </a:rPr>
                        <a:t>602</a:t>
                      </a:r>
                      <a:endParaRPr lang="en-US" noProof="0" dirty="0">
                        <a:solidFill>
                          <a:schemeClr val="tx1"/>
                        </a:solidFill>
                      </a:endParaRPr>
                    </a:p>
                  </a:txBody>
                  <a:tcPr anchor="ctr"/>
                </a:tc>
              </a:tr>
              <a:tr h="469498">
                <a:tc>
                  <a:txBody>
                    <a:bodyPr/>
                    <a:lstStyle/>
                    <a:p>
                      <a:pPr algn="ctr"/>
                      <a:r>
                        <a:rPr lang="en-US" noProof="0" dirty="0" smtClean="0">
                          <a:solidFill>
                            <a:schemeClr val="tx1"/>
                          </a:solidFill>
                        </a:rPr>
                        <a:t>ACM</a:t>
                      </a:r>
                      <a:endParaRPr lang="en-US" noProof="0" dirty="0">
                        <a:solidFill>
                          <a:schemeClr val="tx1"/>
                        </a:solidFill>
                      </a:endParaRPr>
                    </a:p>
                  </a:txBody>
                  <a:tcPr anchor="ctr"/>
                </a:tc>
                <a:tc>
                  <a:txBody>
                    <a:bodyPr/>
                    <a:lstStyle/>
                    <a:p>
                      <a:pPr algn="ctr"/>
                      <a:r>
                        <a:rPr lang="en-US" noProof="0" dirty="0" smtClean="0">
                          <a:solidFill>
                            <a:schemeClr val="tx1"/>
                          </a:solidFill>
                        </a:rPr>
                        <a:t>649</a:t>
                      </a:r>
                      <a:endParaRPr lang="en-US" noProof="0" dirty="0">
                        <a:solidFill>
                          <a:schemeClr val="tx1"/>
                        </a:solidFill>
                      </a:endParaRPr>
                    </a:p>
                  </a:txBody>
                  <a:tcPr anchor="ctr"/>
                </a:tc>
                <a:tc>
                  <a:txBody>
                    <a:bodyPr/>
                    <a:lstStyle/>
                    <a:p>
                      <a:pPr algn="ctr"/>
                      <a:r>
                        <a:rPr lang="en-US" noProof="0" dirty="0" smtClean="0">
                          <a:solidFill>
                            <a:schemeClr val="tx1"/>
                          </a:solidFill>
                        </a:rPr>
                        <a:t>31</a:t>
                      </a:r>
                      <a:endParaRPr lang="en-US" noProof="0" dirty="0">
                        <a:solidFill>
                          <a:schemeClr val="tx1"/>
                        </a:solidFill>
                      </a:endParaRPr>
                    </a:p>
                  </a:txBody>
                  <a:tcPr anchor="ctr"/>
                </a:tc>
                <a:tc>
                  <a:txBody>
                    <a:bodyPr/>
                    <a:lstStyle/>
                    <a:p>
                      <a:pPr algn="ctr"/>
                      <a:r>
                        <a:rPr lang="en-US" noProof="0" dirty="0" smtClean="0">
                          <a:solidFill>
                            <a:schemeClr val="tx1"/>
                          </a:solidFill>
                        </a:rPr>
                        <a:t>618</a:t>
                      </a:r>
                      <a:endParaRPr lang="en-US" noProof="0" dirty="0">
                        <a:solidFill>
                          <a:schemeClr val="tx1"/>
                        </a:solidFill>
                      </a:endParaRPr>
                    </a:p>
                  </a:txBody>
                  <a:tcPr anchor="ctr"/>
                </a:tc>
              </a:tr>
              <a:tr h="469498">
                <a:tc>
                  <a:txBody>
                    <a:bodyPr/>
                    <a:lstStyle/>
                    <a:p>
                      <a:pPr algn="ctr"/>
                      <a:r>
                        <a:rPr lang="en-US" noProof="0" dirty="0" smtClean="0">
                          <a:solidFill>
                            <a:schemeClr val="tx1"/>
                          </a:solidFill>
                        </a:rPr>
                        <a:t>Science</a:t>
                      </a:r>
                      <a:r>
                        <a:rPr lang="en-US" baseline="0" noProof="0" dirty="0" smtClean="0">
                          <a:solidFill>
                            <a:schemeClr val="tx1"/>
                          </a:solidFill>
                        </a:rPr>
                        <a:t> Direct</a:t>
                      </a:r>
                      <a:endParaRPr lang="en-US" noProof="0" dirty="0">
                        <a:solidFill>
                          <a:schemeClr val="tx1"/>
                        </a:solidFill>
                      </a:endParaRPr>
                    </a:p>
                  </a:txBody>
                  <a:tcPr anchor="ctr"/>
                </a:tc>
                <a:tc>
                  <a:txBody>
                    <a:bodyPr/>
                    <a:lstStyle/>
                    <a:p>
                      <a:pPr algn="ctr"/>
                      <a:r>
                        <a:rPr lang="en-US" noProof="0" dirty="0" smtClean="0">
                          <a:solidFill>
                            <a:schemeClr val="tx1"/>
                          </a:solidFill>
                        </a:rPr>
                        <a:t>106</a:t>
                      </a:r>
                      <a:endParaRPr lang="en-US" noProof="0" dirty="0">
                        <a:solidFill>
                          <a:schemeClr val="tx1"/>
                        </a:solidFill>
                      </a:endParaRPr>
                    </a:p>
                  </a:txBody>
                  <a:tcPr anchor="ctr"/>
                </a:tc>
                <a:tc>
                  <a:txBody>
                    <a:bodyPr/>
                    <a:lstStyle/>
                    <a:p>
                      <a:pPr algn="ctr"/>
                      <a:r>
                        <a:rPr lang="en-US" noProof="0" dirty="0" smtClean="0">
                          <a:solidFill>
                            <a:schemeClr val="tx1"/>
                          </a:solidFill>
                        </a:rPr>
                        <a:t>6</a:t>
                      </a:r>
                      <a:endParaRPr lang="en-US" noProof="0" dirty="0">
                        <a:solidFill>
                          <a:schemeClr val="tx1"/>
                        </a:solidFill>
                      </a:endParaRPr>
                    </a:p>
                  </a:txBody>
                  <a:tcPr anchor="ctr"/>
                </a:tc>
                <a:tc>
                  <a:txBody>
                    <a:bodyPr/>
                    <a:lstStyle/>
                    <a:p>
                      <a:pPr algn="ctr"/>
                      <a:r>
                        <a:rPr lang="en-US" noProof="0" dirty="0" smtClean="0">
                          <a:solidFill>
                            <a:schemeClr val="tx1"/>
                          </a:solidFill>
                        </a:rPr>
                        <a:t>100</a:t>
                      </a:r>
                      <a:endParaRPr lang="en-US" noProof="0" dirty="0">
                        <a:solidFill>
                          <a:schemeClr val="tx1"/>
                        </a:solidFill>
                      </a:endParaRPr>
                    </a:p>
                  </a:txBody>
                  <a:tcPr anchor="ctr"/>
                </a:tc>
              </a:tr>
              <a:tr h="469498">
                <a:tc>
                  <a:txBody>
                    <a:bodyPr/>
                    <a:lstStyle/>
                    <a:p>
                      <a:pPr algn="ctr"/>
                      <a:r>
                        <a:rPr lang="en-US" noProof="0" dirty="0" smtClean="0">
                          <a:solidFill>
                            <a:schemeClr val="tx1"/>
                          </a:solidFill>
                        </a:rPr>
                        <a:t>CiteSeerX</a:t>
                      </a:r>
                      <a:endParaRPr lang="en-US" noProof="0" dirty="0">
                        <a:solidFill>
                          <a:schemeClr val="tx1"/>
                        </a:solidFill>
                      </a:endParaRPr>
                    </a:p>
                  </a:txBody>
                  <a:tcPr anchor="ctr"/>
                </a:tc>
                <a:tc>
                  <a:txBody>
                    <a:bodyPr/>
                    <a:lstStyle/>
                    <a:p>
                      <a:pPr algn="ctr"/>
                      <a:r>
                        <a:rPr lang="en-US" noProof="0" dirty="0" smtClean="0">
                          <a:solidFill>
                            <a:schemeClr val="tx1"/>
                          </a:solidFill>
                        </a:rPr>
                        <a:t>419</a:t>
                      </a:r>
                      <a:endParaRPr lang="en-US" noProof="0" dirty="0">
                        <a:solidFill>
                          <a:schemeClr val="tx1"/>
                        </a:solidFill>
                      </a:endParaRPr>
                    </a:p>
                  </a:txBody>
                  <a:tcPr anchor="ctr"/>
                </a:tc>
                <a:tc>
                  <a:txBody>
                    <a:bodyPr/>
                    <a:lstStyle/>
                    <a:p>
                      <a:pPr algn="ctr"/>
                      <a:r>
                        <a:rPr lang="en-US" noProof="0" dirty="0" smtClean="0">
                          <a:solidFill>
                            <a:schemeClr val="tx1"/>
                          </a:solidFill>
                        </a:rPr>
                        <a:t>21</a:t>
                      </a:r>
                      <a:endParaRPr lang="en-US" noProof="0" dirty="0">
                        <a:solidFill>
                          <a:schemeClr val="tx1"/>
                        </a:solidFill>
                      </a:endParaRPr>
                    </a:p>
                  </a:txBody>
                  <a:tcPr anchor="ctr"/>
                </a:tc>
                <a:tc>
                  <a:txBody>
                    <a:bodyPr/>
                    <a:lstStyle/>
                    <a:p>
                      <a:pPr algn="ctr"/>
                      <a:r>
                        <a:rPr lang="en-US" noProof="0" dirty="0" smtClean="0">
                          <a:solidFill>
                            <a:schemeClr val="tx1"/>
                          </a:solidFill>
                        </a:rPr>
                        <a:t>398</a:t>
                      </a:r>
                      <a:endParaRPr lang="en-US" noProof="0" dirty="0">
                        <a:solidFill>
                          <a:schemeClr val="tx1"/>
                        </a:solidFill>
                      </a:endParaRPr>
                    </a:p>
                  </a:txBody>
                  <a:tcPr anchor="ctr"/>
                </a:tc>
              </a:tr>
              <a:tr h="469498">
                <a:tc>
                  <a:txBody>
                    <a:bodyPr/>
                    <a:lstStyle/>
                    <a:p>
                      <a:pPr algn="ctr"/>
                      <a:r>
                        <a:rPr lang="en-US" noProof="0" dirty="0" smtClean="0">
                          <a:solidFill>
                            <a:schemeClr val="tx1"/>
                          </a:solidFill>
                        </a:rPr>
                        <a:t>Total </a:t>
                      </a:r>
                      <a:endParaRPr lang="en-US" noProof="0" dirty="0">
                        <a:solidFill>
                          <a:schemeClr val="tx1"/>
                        </a:solidFill>
                      </a:endParaRPr>
                    </a:p>
                  </a:txBody>
                  <a:tcPr anchor="ctr"/>
                </a:tc>
                <a:tc>
                  <a:txBody>
                    <a:bodyPr/>
                    <a:lstStyle/>
                    <a:p>
                      <a:pPr algn="ctr"/>
                      <a:r>
                        <a:rPr lang="en-US" noProof="0" dirty="0" smtClean="0">
                          <a:solidFill>
                            <a:schemeClr val="tx1"/>
                          </a:solidFill>
                        </a:rPr>
                        <a:t>1832</a:t>
                      </a:r>
                      <a:endParaRPr lang="en-US" noProof="0" dirty="0">
                        <a:solidFill>
                          <a:schemeClr val="tx1"/>
                        </a:solidFill>
                      </a:endParaRPr>
                    </a:p>
                  </a:txBody>
                  <a:tcPr anchor="ctr"/>
                </a:tc>
                <a:tc>
                  <a:txBody>
                    <a:bodyPr/>
                    <a:lstStyle/>
                    <a:p>
                      <a:pPr algn="ctr"/>
                      <a:r>
                        <a:rPr lang="en-US" b="1" u="sng" noProof="0" dirty="0" smtClean="0">
                          <a:solidFill>
                            <a:schemeClr val="tx1"/>
                          </a:solidFill>
                        </a:rPr>
                        <a:t>114</a:t>
                      </a:r>
                      <a:endParaRPr lang="en-US" b="1" u="sng" noProof="0" dirty="0">
                        <a:solidFill>
                          <a:schemeClr val="tx1"/>
                        </a:solidFill>
                      </a:endParaRPr>
                    </a:p>
                  </a:txBody>
                  <a:tcPr anchor="ctr">
                    <a:solidFill>
                      <a:srgbClr val="FF6600"/>
                    </a:solidFill>
                  </a:tcPr>
                </a:tc>
                <a:tc>
                  <a:txBody>
                    <a:bodyPr/>
                    <a:lstStyle/>
                    <a:p>
                      <a:pPr algn="ctr"/>
                      <a:r>
                        <a:rPr lang="en-US" noProof="0" dirty="0" smtClean="0">
                          <a:solidFill>
                            <a:schemeClr val="tx1"/>
                          </a:solidFill>
                        </a:rPr>
                        <a:t>1718</a:t>
                      </a:r>
                      <a:endParaRPr lang="en-US" noProof="0" dirty="0">
                        <a:solidFill>
                          <a:schemeClr val="tx1"/>
                        </a:solidFill>
                      </a:endParaRPr>
                    </a:p>
                  </a:txBody>
                  <a:tcPr anchor="ctr"/>
                </a:tc>
              </a:tr>
            </a:tbl>
          </a:graphicData>
        </a:graphic>
      </p:graphicFrame>
    </p:spTree>
    <p:extLst>
      <p:ext uri="{BB962C8B-B14F-4D97-AF65-F5344CB8AC3E}">
        <p14:creationId xmlns:p14="http://schemas.microsoft.com/office/powerpoint/2010/main" val="314114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the classification scheme</a:t>
            </a:r>
            <a:endParaRPr lang="en-US" sz="4800" dirty="0"/>
          </a:p>
        </p:txBody>
      </p:sp>
      <p:graphicFrame>
        <p:nvGraphicFramePr>
          <p:cNvPr id="8" name="Tableau 7"/>
          <p:cNvGraphicFramePr>
            <a:graphicFrameLocks noGrp="1"/>
          </p:cNvGraphicFramePr>
          <p:nvPr>
            <p:extLst>
              <p:ext uri="{D42A27DB-BD31-4B8C-83A1-F6EECF244321}">
                <p14:modId xmlns:p14="http://schemas.microsoft.com/office/powerpoint/2010/main" val="327559428"/>
              </p:ext>
            </p:extLst>
          </p:nvPr>
        </p:nvGraphicFramePr>
        <p:xfrm>
          <a:off x="511786" y="2552889"/>
          <a:ext cx="1868329" cy="148336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Warehouse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Federated</a:t>
                      </a:r>
                      <a:r>
                        <a:rPr lang="en-US" sz="1050" baseline="0" noProof="0" dirty="0" smtClean="0">
                          <a:latin typeface="+mj-lt"/>
                        </a:rPr>
                        <a:t> Database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Multi-cloud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292650395"/>
              </p:ext>
            </p:extLst>
          </p:nvPr>
        </p:nvGraphicFramePr>
        <p:xfrm>
          <a:off x="3626440" y="2768389"/>
          <a:ext cx="1868329" cy="111252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Schema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fr-FR" sz="1050" noProof="0" dirty="0" smtClean="0">
                          <a:latin typeface="+mj-lt"/>
                        </a:rPr>
                        <a:t>Meta-data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Knowledge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4166452038"/>
              </p:ext>
            </p:extLst>
          </p:nvPr>
        </p:nvGraphicFramePr>
        <p:xfrm>
          <a:off x="6459315" y="2458905"/>
          <a:ext cx="1868328" cy="2595880"/>
        </p:xfrm>
        <a:graphic>
          <a:graphicData uri="http://schemas.openxmlformats.org/drawingml/2006/table">
            <a:tbl>
              <a:tblPr firstRow="1" bandRow="1">
                <a:tableStyleId>{5940675A-B579-460E-94D1-54222C63F5DA}</a:tableStyleId>
              </a:tblPr>
              <a:tblGrid>
                <a:gridCol w="1868328"/>
              </a:tblGrid>
              <a:tr h="370840">
                <a:tc>
                  <a:txBody>
                    <a:bodyPr/>
                    <a:lstStyle/>
                    <a:p>
                      <a:pPr algn="ctr"/>
                      <a:r>
                        <a:rPr lang="en-US" sz="1050" noProof="0" dirty="0" smtClean="0">
                          <a:latin typeface="+mj-lt"/>
                        </a:rPr>
                        <a:t>Confidentiality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Privacy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Security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SLA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 protection</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provenance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Others</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ZoneTexte 10"/>
          <p:cNvSpPr txBox="1"/>
          <p:nvPr/>
        </p:nvSpPr>
        <p:spPr>
          <a:xfrm>
            <a:off x="642332"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environment</a:t>
            </a:r>
            <a:endParaRPr lang="en-US" sz="1400" b="1" dirty="0">
              <a:latin typeface="+mj-lt"/>
            </a:endParaRPr>
          </a:p>
        </p:txBody>
      </p:sp>
      <p:sp>
        <p:nvSpPr>
          <p:cNvPr id="12" name="ZoneTexte 11"/>
          <p:cNvSpPr txBox="1"/>
          <p:nvPr/>
        </p:nvSpPr>
        <p:spPr>
          <a:xfrm>
            <a:off x="3779445"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description</a:t>
            </a:r>
            <a:endParaRPr lang="en-US" sz="1400" b="1" dirty="0">
              <a:latin typeface="+mj-lt"/>
            </a:endParaRPr>
          </a:p>
        </p:txBody>
      </p:sp>
      <p:sp>
        <p:nvSpPr>
          <p:cNvPr id="13" name="ZoneTexte 12"/>
          <p:cNvSpPr txBox="1"/>
          <p:nvPr/>
        </p:nvSpPr>
        <p:spPr>
          <a:xfrm>
            <a:off x="6823834" y="1852103"/>
            <a:ext cx="1241045" cy="307777"/>
          </a:xfrm>
          <a:prstGeom prst="rect">
            <a:avLst/>
          </a:prstGeom>
          <a:noFill/>
        </p:spPr>
        <p:txBody>
          <a:bodyPr wrap="none" rtlCol="0">
            <a:spAutoFit/>
          </a:bodyPr>
          <a:lstStyle/>
          <a:p>
            <a:pPr algn="ctr"/>
            <a:r>
              <a:rPr lang="en-US" sz="1400" b="1" dirty="0" smtClean="0">
                <a:latin typeface="+mj-lt"/>
              </a:rPr>
              <a:t>Data quality</a:t>
            </a:r>
            <a:endParaRPr lang="en-US" sz="1400" b="1" dirty="0">
              <a:latin typeface="+mj-lt"/>
            </a:endParaRPr>
          </a:p>
        </p:txBody>
      </p:sp>
      <p:sp>
        <p:nvSpPr>
          <p:cNvPr id="14" name="Parenthèses 13"/>
          <p:cNvSpPr/>
          <p:nvPr/>
        </p:nvSpPr>
        <p:spPr>
          <a:xfrm>
            <a:off x="511787" y="253628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arenthèses 14"/>
          <p:cNvSpPr/>
          <p:nvPr/>
        </p:nvSpPr>
        <p:spPr>
          <a:xfrm>
            <a:off x="3626440" y="252101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Parenthèses 15"/>
          <p:cNvSpPr/>
          <p:nvPr/>
        </p:nvSpPr>
        <p:spPr>
          <a:xfrm>
            <a:off x="6459314" y="2380347"/>
            <a:ext cx="1868329" cy="267443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ZoneTexte 16"/>
          <p:cNvSpPr txBox="1"/>
          <p:nvPr/>
        </p:nvSpPr>
        <p:spPr>
          <a:xfrm>
            <a:off x="3158281" y="5527107"/>
            <a:ext cx="2909772" cy="307777"/>
          </a:xfrm>
          <a:prstGeom prst="rect">
            <a:avLst/>
          </a:prstGeom>
          <a:noFill/>
        </p:spPr>
        <p:txBody>
          <a:bodyPr wrap="none" rtlCol="0">
            <a:spAutoFit/>
          </a:bodyPr>
          <a:lstStyle/>
          <a:p>
            <a:pPr algn="ctr"/>
            <a:r>
              <a:rPr lang="en-US" sz="1400" b="1" dirty="0" smtClean="0">
                <a:latin typeface="+mj-lt"/>
              </a:rPr>
              <a:t>SLA, Contribution and Research</a:t>
            </a:r>
            <a:endParaRPr lang="en-US" sz="1400" b="1" dirty="0">
              <a:latin typeface="+mj-lt"/>
            </a:endParaRPr>
          </a:p>
        </p:txBody>
      </p:sp>
    </p:spTree>
    <p:extLst>
      <p:ext uri="{BB962C8B-B14F-4D97-AF65-F5344CB8AC3E}">
        <p14:creationId xmlns:p14="http://schemas.microsoft.com/office/powerpoint/2010/main" val="333594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Producing the mapping </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chemeClr val="tx1"/>
                </a:solidFill>
              </a:rPr>
              <a:t>We sorted the papers according to different classification schemes</a:t>
            </a:r>
          </a:p>
          <a:p>
            <a:pPr algn="just"/>
            <a:endParaRPr lang="en-US" dirty="0" smtClean="0">
              <a:solidFill>
                <a:schemeClr val="tx1"/>
              </a:solidFill>
            </a:endParaRPr>
          </a:p>
          <a:p>
            <a:pPr algn="just"/>
            <a:r>
              <a:rPr lang="en-US" dirty="0" smtClean="0">
                <a:solidFill>
                  <a:schemeClr val="tx1"/>
                </a:solidFill>
              </a:rPr>
              <a:t>The mapping results were expressed using bubble charts</a:t>
            </a:r>
            <a:endParaRPr lang="en-US" dirty="0">
              <a:solidFill>
                <a:schemeClr val="tx1"/>
              </a:solidFill>
            </a:endParaRPr>
          </a:p>
        </p:txBody>
      </p:sp>
    </p:spTree>
    <p:extLst>
      <p:ext uri="{BB962C8B-B14F-4D97-AF65-F5344CB8AC3E}">
        <p14:creationId xmlns:p14="http://schemas.microsoft.com/office/powerpoint/2010/main" val="308154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first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the evolution of the publications trend </a:t>
            </a:r>
          </a:p>
          <a:p>
            <a:pPr algn="just"/>
            <a:endParaRPr lang="en-US" dirty="0" smtClean="0">
              <a:solidFill>
                <a:schemeClr val="tx1"/>
              </a:solidFill>
            </a:endParaRPr>
          </a:p>
          <a:p>
            <a:pPr lvl="1" algn="just"/>
            <a:r>
              <a:rPr lang="en-US" dirty="0" smtClean="0">
                <a:solidFill>
                  <a:schemeClr val="tx1"/>
                </a:solidFill>
              </a:rPr>
              <a:t>To help us analyzing the second research question, answering when the publications started to include issues introduced by the cloud</a:t>
            </a:r>
            <a:endParaRPr lang="en-US" dirty="0">
              <a:solidFill>
                <a:schemeClr val="tx1"/>
              </a:solidFill>
            </a:endParaRPr>
          </a:p>
        </p:txBody>
      </p:sp>
    </p:spTree>
    <p:extLst>
      <p:ext uri="{BB962C8B-B14F-4D97-AF65-F5344CB8AC3E}">
        <p14:creationId xmlns:p14="http://schemas.microsoft.com/office/powerpoint/2010/main" val="138435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
        <p:nvSpPr>
          <p:cNvPr id="3" name="ZoneTexte 2"/>
          <p:cNvSpPr txBox="1"/>
          <p:nvPr/>
        </p:nvSpPr>
        <p:spPr>
          <a:xfrm>
            <a:off x="337627" y="2630646"/>
            <a:ext cx="8435323" cy="923330"/>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endParaRPr lang="en-US" dirty="0" smtClean="0">
              <a:latin typeface="+mj-lt"/>
            </a:endParaRPr>
          </a:p>
          <a:p>
            <a:r>
              <a:rPr lang="en-US" dirty="0" smtClean="0">
                <a:latin typeface="+mj-lt"/>
              </a:rPr>
              <a:t>SLA has emerged when cloud issues started to be addressed around 2009</a:t>
            </a:r>
          </a:p>
          <a:p>
            <a:endParaRPr lang="en-US" dirty="0">
              <a:latin typeface="+mj-lt"/>
            </a:endParaRPr>
          </a:p>
        </p:txBody>
      </p:sp>
      <p:sp>
        <p:nvSpPr>
          <p:cNvPr id="5" name="ZoneTexte 4"/>
          <p:cNvSpPr txBox="1"/>
          <p:nvPr/>
        </p:nvSpPr>
        <p:spPr>
          <a:xfrm>
            <a:off x="436102" y="3698880"/>
            <a:ext cx="8186857" cy="1200329"/>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endParaRPr lang="en-US" dirty="0" smtClean="0">
              <a:latin typeface="+mj-lt"/>
            </a:endParaRPr>
          </a:p>
          <a:p>
            <a:pPr algn="ctr"/>
            <a:r>
              <a:rPr lang="en-US" dirty="0" smtClean="0">
                <a:latin typeface="+mj-lt"/>
              </a:rPr>
              <a:t>The number of publications has increased as cloud infrastructures have </a:t>
            </a:r>
          </a:p>
          <a:p>
            <a:pPr algn="ctr"/>
            <a:r>
              <a:rPr lang="en-US" dirty="0">
                <a:latin typeface="+mj-lt"/>
              </a:rPr>
              <a:t>b</a:t>
            </a:r>
            <a:r>
              <a:rPr lang="en-US" dirty="0" smtClean="0">
                <a:latin typeface="+mj-lt"/>
              </a:rPr>
              <a:t>ecome more popular and accessible </a:t>
            </a:r>
          </a:p>
          <a:p>
            <a:endParaRPr lang="en-US" dirty="0">
              <a:latin typeface="+mj-lt"/>
            </a:endParaRPr>
          </a:p>
        </p:txBody>
      </p:sp>
    </p:spTree>
    <p:extLst>
      <p:ext uri="{BB962C8B-B14F-4D97-AF65-F5344CB8AC3E}">
        <p14:creationId xmlns:p14="http://schemas.microsoft.com/office/powerpoint/2010/main" val="6955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
        <p:nvSpPr>
          <p:cNvPr id="6" name="ZoneTexte 5"/>
          <p:cNvSpPr txBox="1"/>
          <p:nvPr/>
        </p:nvSpPr>
        <p:spPr>
          <a:xfrm>
            <a:off x="209273" y="2360949"/>
            <a:ext cx="8722260" cy="1200329"/>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endParaRPr lang="en-US" dirty="0" smtClean="0">
              <a:latin typeface="+mj-lt"/>
            </a:endParaRPr>
          </a:p>
          <a:p>
            <a:pPr algn="ctr"/>
            <a:r>
              <a:rPr lang="en-US" dirty="0" smtClean="0">
                <a:latin typeface="+mj-lt"/>
              </a:rPr>
              <a:t>It seems that data integration is an  open issue when it is combined with SLA </a:t>
            </a:r>
          </a:p>
          <a:p>
            <a:pPr algn="ctr"/>
            <a:r>
              <a:rPr lang="fr-FR" dirty="0">
                <a:latin typeface="+mj-lt"/>
              </a:rPr>
              <a:t>a</a:t>
            </a:r>
            <a:r>
              <a:rPr lang="fr-FR" dirty="0" smtClean="0">
                <a:latin typeface="+mj-lt"/>
              </a:rPr>
              <a:t>nd cloud trends</a:t>
            </a:r>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364865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second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which SLA measures have been most applied to the cloud, answering our first research question</a:t>
            </a:r>
            <a:endParaRPr lang="en-US" dirty="0">
              <a:solidFill>
                <a:schemeClr val="tx1"/>
              </a:solidFill>
            </a:endParaRPr>
          </a:p>
        </p:txBody>
      </p:sp>
    </p:spTree>
    <p:extLst>
      <p:ext uri="{BB962C8B-B14F-4D97-AF65-F5344CB8AC3E}">
        <p14:creationId xmlns:p14="http://schemas.microsoft.com/office/powerpoint/2010/main" val="334427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06" y="817544"/>
            <a:ext cx="7181988" cy="4556314"/>
          </a:xfrm>
          <a:prstGeom prst="rect">
            <a:avLst/>
          </a:prstGeom>
        </p:spPr>
      </p:pic>
      <p:sp>
        <p:nvSpPr>
          <p:cNvPr id="4" name="ZoneTexte 3"/>
          <p:cNvSpPr txBox="1"/>
          <p:nvPr/>
        </p:nvSpPr>
        <p:spPr>
          <a:xfrm>
            <a:off x="354360" y="5540317"/>
            <a:ext cx="843211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results show that most contributions propose SLA models, and privacy </a:t>
            </a:r>
          </a:p>
          <a:p>
            <a:pPr algn="ctr"/>
            <a:r>
              <a:rPr lang="en-US" dirty="0" smtClean="0">
                <a:latin typeface="+mj-lt"/>
              </a:rPr>
              <a:t>and security are the most popular SLA measures considered in SLAs</a:t>
            </a:r>
          </a:p>
        </p:txBody>
      </p:sp>
    </p:spTree>
    <p:extLst>
      <p:ext uri="{BB962C8B-B14F-4D97-AF65-F5344CB8AC3E}">
        <p14:creationId xmlns:p14="http://schemas.microsoft.com/office/powerpoint/2010/main" val="91094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third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complement the first one, observing  the evolution of publications on data integration towards the cloud, answering our second research question</a:t>
            </a:r>
            <a:endParaRPr lang="en-US" dirty="0">
              <a:solidFill>
                <a:schemeClr val="tx1"/>
              </a:solidFill>
            </a:endParaRPr>
          </a:p>
        </p:txBody>
      </p:sp>
    </p:spTree>
    <p:extLst>
      <p:ext uri="{BB962C8B-B14F-4D97-AF65-F5344CB8AC3E}">
        <p14:creationId xmlns:p14="http://schemas.microsoft.com/office/powerpoint/2010/main" val="3768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1305702"/>
            <a:ext cx="8943283" cy="3593282"/>
          </a:xfrm>
          <a:prstGeom prst="rect">
            <a:avLst/>
          </a:prstGeom>
        </p:spPr>
      </p:pic>
      <p:sp>
        <p:nvSpPr>
          <p:cNvPr id="4" name="ZoneTexte 3"/>
          <p:cNvSpPr txBox="1"/>
          <p:nvPr/>
        </p:nvSpPr>
        <p:spPr>
          <a:xfrm>
            <a:off x="382429" y="4963529"/>
            <a:ext cx="8376011" cy="369332"/>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most popular deployment environment of recent papers is the cloud </a:t>
            </a:r>
          </a:p>
        </p:txBody>
      </p:sp>
      <p:sp>
        <p:nvSpPr>
          <p:cNvPr id="5" name="ZoneTexte 4"/>
          <p:cNvSpPr txBox="1"/>
          <p:nvPr/>
        </p:nvSpPr>
        <p:spPr>
          <a:xfrm>
            <a:off x="773631" y="5481697"/>
            <a:ext cx="758893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proposals are delivered as models and tools for facilitating the</a:t>
            </a:r>
          </a:p>
          <a:p>
            <a:pPr algn="ctr"/>
            <a:r>
              <a:rPr lang="en-US" dirty="0" smtClean="0">
                <a:latin typeface="+mj-lt"/>
              </a:rPr>
              <a:t>data integration</a:t>
            </a:r>
          </a:p>
        </p:txBody>
      </p:sp>
    </p:spTree>
    <p:extLst>
      <p:ext uri="{BB962C8B-B14F-4D97-AF65-F5344CB8AC3E}">
        <p14:creationId xmlns:p14="http://schemas.microsoft.com/office/powerpoint/2010/main" val="30799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endParaRPr lang="en-US" sz="2300" dirty="0" smtClean="0">
              <a:solidFill>
                <a:schemeClr val="tx1"/>
              </a:solidFill>
            </a:endParaRPr>
          </a:p>
          <a:p>
            <a:r>
              <a:rPr lang="en-US" sz="2300" dirty="0" smtClean="0">
                <a:solidFill>
                  <a:schemeClr val="tx1"/>
                </a:solidFill>
              </a:rPr>
              <a:t>Data </a:t>
            </a:r>
            <a:r>
              <a:rPr lang="en-US" sz="2300" dirty="0">
                <a:solidFill>
                  <a:schemeClr val="tx1"/>
                </a:solidFill>
              </a:rPr>
              <a:t>integration </a:t>
            </a:r>
            <a:r>
              <a:rPr lang="en-US" sz="2300" dirty="0" smtClean="0">
                <a:solidFill>
                  <a:schemeClr val="tx1"/>
                </a:solidFill>
              </a:rPr>
              <a:t>quality on multi-cloud environments</a:t>
            </a:r>
          </a:p>
          <a:p>
            <a:endParaRPr lang="en-US" sz="2300" dirty="0" smtClean="0">
              <a:solidFill>
                <a:schemeClr val="tx1"/>
              </a:solidFill>
            </a:endParaRPr>
          </a:p>
          <a:p>
            <a:r>
              <a:rPr lang="en-US" sz="2300" dirty="0" smtClean="0">
                <a:solidFill>
                  <a:schemeClr val="tx1"/>
                </a:solidFill>
              </a:rPr>
              <a:t>Data integration challenges: classification scheme</a:t>
            </a:r>
          </a:p>
          <a:p>
            <a:endParaRPr lang="en-US" sz="2300" dirty="0" smtClean="0">
              <a:solidFill>
                <a:schemeClr val="tx1"/>
              </a:solidFill>
            </a:endParaRPr>
          </a:p>
          <a:p>
            <a:r>
              <a:rPr lang="en-US" sz="2300" dirty="0" smtClean="0">
                <a:solidFill>
                  <a:schemeClr val="tx1"/>
                </a:solidFill>
              </a:rPr>
              <a:t>Quantitative analysis</a:t>
            </a:r>
          </a:p>
          <a:p>
            <a:endParaRPr lang="en-US" sz="2300" dirty="0" smtClean="0">
              <a:solidFill>
                <a:schemeClr val="tx1"/>
              </a:solidFill>
            </a:endParaRPr>
          </a:p>
          <a:p>
            <a:r>
              <a:rPr lang="en-US" sz="2300" dirty="0" smtClean="0">
                <a:solidFill>
                  <a:schemeClr val="tx1"/>
                </a:solidFill>
              </a:rPr>
              <a:t>Conclusion and final remarks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1305702"/>
            <a:ext cx="8943283" cy="3593282"/>
          </a:xfrm>
          <a:prstGeom prst="rect">
            <a:avLst/>
          </a:prstGeom>
        </p:spPr>
      </p:pic>
      <p:sp>
        <p:nvSpPr>
          <p:cNvPr id="4" name="ZoneTexte 3"/>
          <p:cNvSpPr txBox="1"/>
          <p:nvPr/>
        </p:nvSpPr>
        <p:spPr>
          <a:xfrm>
            <a:off x="419303" y="5160481"/>
            <a:ext cx="8302273"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Given the importance and crucial need of data integration most papers</a:t>
            </a:r>
          </a:p>
          <a:p>
            <a:pPr algn="ctr"/>
            <a:r>
              <a:rPr lang="en-US" dirty="0">
                <a:latin typeface="+mj-lt"/>
              </a:rPr>
              <a:t>p</a:t>
            </a:r>
            <a:r>
              <a:rPr lang="en-US" dirty="0" smtClean="0">
                <a:latin typeface="+mj-lt"/>
              </a:rPr>
              <a:t>resent concrete solutions as methods, algorithms and systems </a:t>
            </a:r>
          </a:p>
        </p:txBody>
      </p:sp>
    </p:spTree>
    <p:extLst>
      <p:ext uri="{BB962C8B-B14F-4D97-AF65-F5344CB8AC3E}">
        <p14:creationId xmlns:p14="http://schemas.microsoft.com/office/powerpoint/2010/main" val="117669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fourth and last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which QoS measures have been used for evaluating data integration</a:t>
            </a:r>
          </a:p>
          <a:p>
            <a:pPr lvl="1" algn="just"/>
            <a:endParaRPr lang="en-US" dirty="0" smtClean="0">
              <a:solidFill>
                <a:schemeClr val="tx1"/>
              </a:solidFill>
            </a:endParaRPr>
          </a:p>
          <a:p>
            <a:pPr lvl="1" algn="just"/>
            <a:r>
              <a:rPr lang="en-US" dirty="0" smtClean="0">
                <a:solidFill>
                  <a:schemeClr val="tx1"/>
                </a:solidFill>
              </a:rPr>
              <a:t>To determine the conditions in which specific measures are particularly used</a:t>
            </a:r>
            <a:endParaRPr lang="en-US" dirty="0">
              <a:solidFill>
                <a:schemeClr val="tx1"/>
              </a:solidFill>
            </a:endParaRPr>
          </a:p>
        </p:txBody>
      </p:sp>
    </p:spTree>
    <p:extLst>
      <p:ext uri="{BB962C8B-B14F-4D97-AF65-F5344CB8AC3E}">
        <p14:creationId xmlns:p14="http://schemas.microsoft.com/office/powerpoint/2010/main" val="100184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descr="Data-Quality-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91" y="703371"/>
            <a:ext cx="7860418" cy="5114724"/>
          </a:xfrm>
          <a:prstGeom prst="rect">
            <a:avLst/>
          </a:prstGeom>
        </p:spPr>
      </p:pic>
      <p:sp>
        <p:nvSpPr>
          <p:cNvPr id="4" name="ZoneTexte 3"/>
          <p:cNvSpPr txBox="1"/>
          <p:nvPr/>
        </p:nvSpPr>
        <p:spPr>
          <a:xfrm>
            <a:off x="121953" y="5892017"/>
            <a:ext cx="889698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Data integration and QoS measures are associated within environments like</a:t>
            </a:r>
          </a:p>
          <a:p>
            <a:pPr algn="ctr"/>
            <a:r>
              <a:rPr lang="en-US" dirty="0" smtClean="0">
                <a:latin typeface="+mj-lt"/>
              </a:rPr>
              <a:t>cloud and multi-cloud, but yet there is a lack of works concerning this</a:t>
            </a:r>
          </a:p>
        </p:txBody>
      </p:sp>
    </p:spTree>
    <p:extLst>
      <p:ext uri="{BB962C8B-B14F-4D97-AF65-F5344CB8AC3E}">
        <p14:creationId xmlns:p14="http://schemas.microsoft.com/office/powerpoint/2010/main" val="1850242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chemeClr val="tx1"/>
                </a:solidFill>
              </a:rPr>
              <a:t>We identified trends and open issues in our research topic </a:t>
            </a:r>
          </a:p>
          <a:p>
            <a:pPr lvl="1" algn="just"/>
            <a:endParaRPr lang="en-US" dirty="0" smtClean="0">
              <a:solidFill>
                <a:schemeClr val="tx1"/>
              </a:solidFill>
            </a:endParaRPr>
          </a:p>
          <a:p>
            <a:pPr lvl="1" algn="just"/>
            <a:r>
              <a:rPr lang="en-US" dirty="0" smtClean="0">
                <a:solidFill>
                  <a:schemeClr val="tx1"/>
                </a:solidFill>
              </a:rPr>
              <a:t>QoS has started to be considered for integration data</a:t>
            </a:r>
          </a:p>
          <a:p>
            <a:pPr lvl="1" algn="just"/>
            <a:endParaRPr lang="en-US" dirty="0" smtClean="0">
              <a:solidFill>
                <a:schemeClr val="tx1"/>
              </a:solidFill>
            </a:endParaRPr>
          </a:p>
          <a:p>
            <a:pPr lvl="1" algn="just"/>
            <a:r>
              <a:rPr lang="en-US" dirty="0" smtClean="0">
                <a:solidFill>
                  <a:schemeClr val="tx1"/>
                </a:solidFill>
              </a:rPr>
              <a:t>The cloud is becoming a popular environment to perform data integration in which security issues are the most frequently addressed</a:t>
            </a:r>
          </a:p>
          <a:p>
            <a:pPr lvl="1" algn="just"/>
            <a:endParaRPr lang="en-US" dirty="0" smtClean="0">
              <a:solidFill>
                <a:schemeClr val="tx1"/>
              </a:solidFill>
            </a:endParaRPr>
          </a:p>
          <a:p>
            <a:pPr lvl="1" algn="just"/>
            <a:r>
              <a:rPr lang="en-US" dirty="0" smtClean="0">
                <a:solidFill>
                  <a:schemeClr val="tx1"/>
                </a:solidFill>
              </a:rPr>
              <a:t>We identified a promising research area concerning the need of studying SLA to be specialized for data integration</a:t>
            </a:r>
          </a:p>
          <a:p>
            <a:pPr lvl="1" algn="just"/>
            <a:endParaRPr lang="en-US" dirty="0" smtClean="0">
              <a:solidFill>
                <a:schemeClr val="tx1"/>
              </a:solidFill>
            </a:endParaRPr>
          </a:p>
          <a:p>
            <a:pPr lvl="1" algn="just"/>
            <a:r>
              <a:rPr lang="en-US" dirty="0" smtClean="0">
                <a:solidFill>
                  <a:schemeClr val="tx1"/>
                </a:solidFill>
              </a:rPr>
              <a:t>It is important to identify that characterize the quality of data and measures associated to different phases of data integration (such as selecting data services, retrieving data, integrating, etc.)</a:t>
            </a:r>
          </a:p>
          <a:p>
            <a:pPr lvl="1" algn="just"/>
            <a:endParaRPr lang="en-US" dirty="0" smtClean="0">
              <a:solidFill>
                <a:schemeClr val="tx1"/>
              </a:solidFill>
            </a:endParaRPr>
          </a:p>
          <a:p>
            <a:pPr lvl="1" algn="just"/>
            <a:r>
              <a:rPr lang="en-US" dirty="0" smtClean="0">
                <a:solidFill>
                  <a:schemeClr val="tx1"/>
                </a:solidFill>
              </a:rPr>
              <a:t>These phases consu</a:t>
            </a:r>
            <a:r>
              <a:rPr lang="en-US" dirty="0" smtClean="0">
                <a:solidFill>
                  <a:schemeClr val="tx1"/>
                </a:solidFill>
              </a:rPr>
              <a:t>me resources that must ensure some QoS guarantees to data consumers</a:t>
            </a:r>
            <a:endParaRPr lang="en-US" dirty="0">
              <a:solidFill>
                <a:schemeClr val="tx1"/>
              </a:solidFill>
            </a:endParaRPr>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chemeClr val="tx1"/>
              </a:solidFill>
            </a:endParaRPr>
          </a:p>
          <a:p>
            <a:pPr algn="just"/>
            <a:r>
              <a:rPr lang="en-US" dirty="0" smtClean="0">
                <a:solidFill>
                  <a:schemeClr val="tx1"/>
                </a:solidFill>
              </a:rPr>
              <a:t>We are currently developing the strategies to better define a SLA extension and data consumers preferences description for guiding data integration in multi-cloud environments</a:t>
            </a:r>
          </a:p>
          <a:p>
            <a:pPr algn="just"/>
            <a:endParaRPr lang="en-US" dirty="0" smtClean="0">
              <a:solidFill>
                <a:schemeClr val="tx1"/>
              </a:solidFill>
            </a:endParaRPr>
          </a:p>
          <a:p>
            <a:pPr algn="just"/>
            <a:r>
              <a:rPr lang="en-US" dirty="0" smtClean="0">
                <a:solidFill>
                  <a:schemeClr val="tx1"/>
                </a:solidFill>
              </a:rPr>
              <a:t>We believe that it is possible to add and enhance the quality of data integration by including SLAs </a:t>
            </a:r>
            <a:endParaRPr lang="en-US" dirty="0">
              <a:solidFill>
                <a:schemeClr val="tx1"/>
              </a:solidFill>
            </a:endParaRPr>
          </a:p>
        </p:txBody>
      </p:sp>
    </p:spTree>
    <p:extLst>
      <p:ext uri="{BB962C8B-B14F-4D97-AF65-F5344CB8AC3E}">
        <p14:creationId xmlns:p14="http://schemas.microsoft.com/office/powerpoint/2010/main" val="404058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8838"/>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4" name="Subtitle 2"/>
          <p:cNvSpPr txBox="1">
            <a:spLocks/>
          </p:cNvSpPr>
          <p:nvPr/>
        </p:nvSpPr>
        <p:spPr>
          <a:xfrm>
            <a:off x="1371600" y="4826388"/>
            <a:ext cx="6400800" cy="12192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smtClean="0">
                <a:solidFill>
                  <a:schemeClr val="tx1"/>
                </a:solidFill>
              </a:rPr>
              <a:t>Daniel </a:t>
            </a:r>
            <a:r>
              <a:rPr lang="en-US" dirty="0" err="1" smtClean="0">
                <a:solidFill>
                  <a:schemeClr val="tx1"/>
                </a:solidFill>
              </a:rPr>
              <a:t>Aguiar</a:t>
            </a:r>
            <a:r>
              <a:rPr lang="en-US" dirty="0" smtClean="0">
                <a:solidFill>
                  <a:schemeClr val="tx1"/>
                </a:solidFill>
              </a:rPr>
              <a:t> da Silva </a:t>
            </a:r>
            <a:r>
              <a:rPr lang="en-US" dirty="0" err="1" smtClean="0">
                <a:solidFill>
                  <a:schemeClr val="tx1"/>
                </a:solidFill>
              </a:rPr>
              <a:t>Carvalho</a:t>
            </a:r>
            <a:r>
              <a:rPr lang="en-US" dirty="0" smtClean="0"/>
              <a:t>, Magellan, IAE, Univ. J. Moulin Lyon 3, France</a:t>
            </a:r>
          </a:p>
          <a:p>
            <a:pPr marL="0" indent="0">
              <a:buNone/>
            </a:pPr>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t>, DIATINF, IFRN, Brazil</a:t>
            </a:r>
            <a:endParaRPr lang="en-US" dirty="0" smtClean="0">
              <a:solidFill>
                <a:schemeClr val="tx1">
                  <a:lumMod val="75000"/>
                  <a:lumOff val="25000"/>
                </a:schemeClr>
              </a:solidFill>
            </a:endParaRPr>
          </a:p>
          <a:p>
            <a:pPr marL="0" indent="0">
              <a:buNone/>
            </a:pPr>
            <a:r>
              <a:rPr lang="en-US" dirty="0" err="1" smtClean="0">
                <a:solidFill>
                  <a:schemeClr val="tx1"/>
                </a:solidFill>
              </a:rPr>
              <a:t>Chirine</a:t>
            </a:r>
            <a:r>
              <a:rPr lang="en-US" dirty="0" smtClean="0">
                <a:solidFill>
                  <a:schemeClr val="tx1"/>
                </a:solidFill>
              </a:rPr>
              <a:t> </a:t>
            </a:r>
            <a:r>
              <a:rPr lang="en-US" dirty="0" err="1" smtClean="0">
                <a:solidFill>
                  <a:schemeClr val="tx1"/>
                </a:solidFill>
              </a:rPr>
              <a:t>Ghedira-Guegan</a:t>
            </a:r>
            <a:r>
              <a:rPr lang="en-US" dirty="0" smtClean="0">
                <a:solidFill>
                  <a:schemeClr val="tx1"/>
                </a:solidFill>
              </a:rPr>
              <a:t>, </a:t>
            </a:r>
            <a:r>
              <a:rPr lang="en-US" dirty="0" smtClean="0"/>
              <a:t>Magellan, IAE, Univ. J. Moulin Lyon 3, France</a:t>
            </a:r>
          </a:p>
          <a:p>
            <a:pPr marL="0" indent="0">
              <a:buNone/>
            </a:pPr>
            <a:r>
              <a:rPr lang="en-US" dirty="0" smtClean="0">
                <a:solidFill>
                  <a:schemeClr val="tx1"/>
                </a:solidFill>
              </a:rPr>
              <a:t>Nadia </a:t>
            </a:r>
            <a:r>
              <a:rPr lang="en-US" dirty="0" err="1" smtClean="0">
                <a:solidFill>
                  <a:schemeClr val="tx1"/>
                </a:solidFill>
              </a:rPr>
              <a:t>Benani</a:t>
            </a:r>
            <a:r>
              <a:rPr lang="en-US" dirty="0" smtClean="0"/>
              <a:t>, LIRIS-CNRS, INSA-Lyon, Univ. Lyon, France</a:t>
            </a:r>
          </a:p>
          <a:p>
            <a:pPr marL="0" indent="0">
              <a:buNone/>
            </a:pPr>
            <a:r>
              <a:rPr lang="en-US" dirty="0" err="1" smtClean="0">
                <a:solidFill>
                  <a:schemeClr val="tx1"/>
                </a:solidFill>
              </a:rPr>
              <a:t>Genoveva</a:t>
            </a:r>
            <a:r>
              <a:rPr lang="en-US" dirty="0" smtClean="0">
                <a:solidFill>
                  <a:schemeClr val="tx1"/>
                </a:solidFill>
              </a:rPr>
              <a:t> Vargas-Solar</a:t>
            </a:r>
            <a:r>
              <a:rPr lang="en-US" dirty="0" smtClean="0"/>
              <a:t>, CRNS, LIG-LAFMIA, France</a:t>
            </a:r>
            <a:endParaRPr lang="en-US" dirty="0"/>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b="1" dirty="0" smtClean="0">
                <a:solidFill>
                  <a:schemeClr val="tx1"/>
                </a:solidFill>
              </a:rPr>
              <a:t>Data integration </a:t>
            </a:r>
            <a:r>
              <a:rPr lang="en-US" dirty="0" smtClean="0">
                <a:solidFill>
                  <a:schemeClr val="tx1"/>
                </a:solidFill>
              </a:rPr>
              <a:t>consists in merging data from different sources and provide to the user a unified view of these data</a:t>
            </a:r>
          </a:p>
          <a:p>
            <a:pPr algn="just"/>
            <a:endParaRPr lang="en-US" dirty="0">
              <a:solidFill>
                <a:schemeClr val="tx1"/>
              </a:solidFill>
            </a:endParaRPr>
          </a:p>
          <a:p>
            <a:pPr algn="just"/>
            <a:r>
              <a:rPr lang="en-US" dirty="0" smtClean="0">
                <a:solidFill>
                  <a:schemeClr val="tx1"/>
                </a:solidFill>
              </a:rPr>
              <a:t>The emergency of new architectures like the cloud opens new opportunities for data integration</a:t>
            </a:r>
          </a:p>
          <a:p>
            <a:pPr lvl="1" algn="just"/>
            <a:endParaRPr lang="en-US" dirty="0" smtClean="0">
              <a:solidFill>
                <a:schemeClr val="tx1"/>
              </a:solidFill>
            </a:endParaRPr>
          </a:p>
          <a:p>
            <a:pPr lvl="1" algn="just"/>
            <a:r>
              <a:rPr lang="en-US" dirty="0" smtClean="0">
                <a:solidFill>
                  <a:schemeClr val="tx1"/>
                </a:solidFill>
              </a:rPr>
              <a:t>The </a:t>
            </a:r>
            <a:r>
              <a:rPr lang="en-US" dirty="0">
                <a:solidFill>
                  <a:schemeClr val="tx1"/>
                </a:solidFill>
              </a:rPr>
              <a:t>possibility of having unlimited access to cloud </a:t>
            </a:r>
            <a:r>
              <a:rPr lang="en-US" dirty="0" smtClean="0">
                <a:solidFill>
                  <a:schemeClr val="tx1"/>
                </a:solidFill>
              </a:rPr>
              <a:t>resources and </a:t>
            </a:r>
            <a:r>
              <a:rPr lang="en-US" dirty="0">
                <a:solidFill>
                  <a:schemeClr val="tx1"/>
                </a:solidFill>
              </a:rPr>
              <a:t>the </a:t>
            </a:r>
            <a:r>
              <a:rPr lang="en-US" dirty="0" smtClean="0">
                <a:solidFill>
                  <a:schemeClr val="tx1"/>
                </a:solidFill>
              </a:rPr>
              <a:t>“pay </a:t>
            </a:r>
            <a:r>
              <a:rPr lang="en-US" dirty="0">
                <a:solidFill>
                  <a:schemeClr val="tx1"/>
                </a:solidFill>
              </a:rPr>
              <a:t>as U </a:t>
            </a:r>
            <a:r>
              <a:rPr lang="en-US" dirty="0" smtClean="0">
                <a:solidFill>
                  <a:schemeClr val="tx1"/>
                </a:solidFill>
              </a:rPr>
              <a:t>go” </a:t>
            </a:r>
            <a:r>
              <a:rPr lang="en-US" dirty="0">
                <a:solidFill>
                  <a:schemeClr val="tx1"/>
                </a:solidFill>
              </a:rPr>
              <a:t>model make it possible to change the hypothesis </a:t>
            </a:r>
            <a:r>
              <a:rPr lang="en-US" dirty="0" smtClean="0">
                <a:solidFill>
                  <a:schemeClr val="tx1"/>
                </a:solidFill>
              </a:rPr>
              <a:t>for processing </a:t>
            </a:r>
            <a:r>
              <a:rPr lang="en-US" dirty="0">
                <a:solidFill>
                  <a:schemeClr val="tx1"/>
                </a:solidFill>
              </a:rPr>
              <a:t>big data collections</a:t>
            </a:r>
            <a:endParaRPr lang="en-US" b="1" dirty="0">
              <a:solidFill>
                <a:schemeClr val="tx1"/>
              </a:solidFill>
            </a:endParaRPr>
          </a:p>
        </p:txBody>
      </p:sp>
    </p:spTree>
    <p:extLst>
      <p:ext uri="{BB962C8B-B14F-4D97-AF65-F5344CB8AC3E}">
        <p14:creationId xmlns:p14="http://schemas.microsoft.com/office/powerpoint/2010/main" val="3415149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dirty="0" smtClean="0">
                <a:solidFill>
                  <a:schemeClr val="tx1"/>
                </a:solidFill>
              </a:rPr>
              <a:t>In cloud scenario, quality aspects defined and agreed between service providers and service customers through contracts</a:t>
            </a:r>
          </a:p>
          <a:p>
            <a:pPr lvl="1" algn="just"/>
            <a:endParaRPr lang="en-US" dirty="0" smtClean="0">
              <a:solidFill>
                <a:schemeClr val="tx1"/>
              </a:solidFill>
            </a:endParaRPr>
          </a:p>
          <a:p>
            <a:pPr lvl="1" algn="just"/>
            <a:r>
              <a:rPr lang="en-US" dirty="0" smtClean="0">
                <a:solidFill>
                  <a:schemeClr val="tx1"/>
                </a:solidFill>
              </a:rPr>
              <a:t>i.e.: Service Level Agreements (SLA)</a:t>
            </a:r>
          </a:p>
          <a:p>
            <a:pPr lvl="1" algn="just"/>
            <a:endParaRPr lang="en-US" dirty="0">
              <a:solidFill>
                <a:schemeClr val="tx1"/>
              </a:solidFill>
            </a:endParaRPr>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pSp>
        <p:nvGrpSpPr>
          <p:cNvPr id="23" name="Groupe 22"/>
          <p:cNvGrpSpPr/>
          <p:nvPr/>
        </p:nvGrpSpPr>
        <p:grpSpPr>
          <a:xfrm>
            <a:off x="4475029" y="1793648"/>
            <a:ext cx="3515429" cy="2651738"/>
            <a:chOff x="4475029" y="1793648"/>
            <a:chExt cx="3515429" cy="2651738"/>
          </a:xfrm>
        </p:grpSpPr>
        <p:sp>
          <p:nvSpPr>
            <p:cNvPr id="20" name="Nuage 19"/>
            <p:cNvSpPr/>
            <p:nvPr/>
          </p:nvSpPr>
          <p:spPr>
            <a:xfrm>
              <a:off x="4475029" y="1793648"/>
              <a:ext cx="3515429" cy="265173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e 16"/>
            <p:cNvGrpSpPr/>
            <p:nvPr/>
          </p:nvGrpSpPr>
          <p:grpSpPr>
            <a:xfrm>
              <a:off x="4778085" y="2325857"/>
              <a:ext cx="1382110" cy="792820"/>
              <a:chOff x="4778085" y="2325857"/>
              <a:chExt cx="1382110" cy="792820"/>
            </a:xfrm>
          </p:grpSpPr>
          <p:sp>
            <p:nvSpPr>
              <p:cNvPr id="6" name="Cylindre 5"/>
              <p:cNvSpPr/>
              <p:nvPr/>
            </p:nvSpPr>
            <p:spPr>
              <a:xfrm>
                <a:off x="5139396" y="2325858"/>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Cylindre 6"/>
              <p:cNvSpPr/>
              <p:nvPr/>
            </p:nvSpPr>
            <p:spPr>
              <a:xfrm>
                <a:off x="5484059" y="2325857"/>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Cylindre 4"/>
              <p:cNvSpPr/>
              <p:nvPr/>
            </p:nvSpPr>
            <p:spPr>
              <a:xfrm>
                <a:off x="5317590" y="240557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ZoneTexte 13"/>
              <p:cNvSpPr txBox="1"/>
              <p:nvPr/>
            </p:nvSpPr>
            <p:spPr>
              <a:xfrm>
                <a:off x="4778085" y="2841678"/>
                <a:ext cx="1382110"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nvGrpSpPr>
            <p:cNvPr id="18" name="Groupe 17"/>
            <p:cNvGrpSpPr/>
            <p:nvPr/>
          </p:nvGrpSpPr>
          <p:grpSpPr>
            <a:xfrm>
              <a:off x="6084061" y="3139453"/>
              <a:ext cx="1356462" cy="750616"/>
              <a:chOff x="4817941" y="3463017"/>
              <a:chExt cx="1356462" cy="750616"/>
            </a:xfrm>
          </p:grpSpPr>
          <p:sp>
            <p:nvSpPr>
              <p:cNvPr id="8" name="Cylindre 7"/>
              <p:cNvSpPr/>
              <p:nvPr/>
            </p:nvSpPr>
            <p:spPr>
              <a:xfrm>
                <a:off x="5165184" y="3463018"/>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re 8"/>
              <p:cNvSpPr/>
              <p:nvPr/>
            </p:nvSpPr>
            <p:spPr>
              <a:xfrm>
                <a:off x="5509847" y="3463017"/>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re 9"/>
              <p:cNvSpPr/>
              <p:nvPr/>
            </p:nvSpPr>
            <p:spPr>
              <a:xfrm>
                <a:off x="5343378" y="354273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ZoneTexte 14"/>
              <p:cNvSpPr txBox="1"/>
              <p:nvPr/>
            </p:nvSpPr>
            <p:spPr>
              <a:xfrm>
                <a:off x="4817941" y="3936634"/>
                <a:ext cx="1356462"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22" name="Groupe 21"/>
          <p:cNvGrpSpPr/>
          <p:nvPr/>
        </p:nvGrpSpPr>
        <p:grpSpPr>
          <a:xfrm>
            <a:off x="4823642" y="4628314"/>
            <a:ext cx="2754201" cy="1733832"/>
            <a:chOff x="4823642" y="4628314"/>
            <a:chExt cx="2754201" cy="1733832"/>
          </a:xfrm>
        </p:grpSpPr>
        <p:sp>
          <p:nvSpPr>
            <p:cNvPr id="21" name="Nuage 20"/>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e 18"/>
            <p:cNvGrpSpPr/>
            <p:nvPr/>
          </p:nvGrpSpPr>
          <p:grpSpPr>
            <a:xfrm>
              <a:off x="5507273" y="5120693"/>
              <a:ext cx="1393330" cy="767032"/>
              <a:chOff x="4789805" y="4656449"/>
              <a:chExt cx="1393330" cy="767032"/>
            </a:xfrm>
          </p:grpSpPr>
          <p:sp>
            <p:nvSpPr>
              <p:cNvPr id="11" name="Cylindre 1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re 1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re 1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sp>
        <p:nvSpPr>
          <p:cNvPr id="24" name="Parchemin vertical 23"/>
          <p:cNvSpPr/>
          <p:nvPr/>
        </p:nvSpPr>
        <p:spPr>
          <a:xfrm>
            <a:off x="4385690" y="2283653"/>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User SLA</a:t>
            </a:r>
            <a:endParaRPr lang="en-US" sz="7200" dirty="0">
              <a:solidFill>
                <a:schemeClr val="tx1"/>
              </a:solidFill>
              <a:latin typeface="+mj-lt"/>
            </a:endParaRPr>
          </a:p>
        </p:txBody>
      </p:sp>
      <p:sp>
        <p:nvSpPr>
          <p:cNvPr id="25" name="Parchemin vertical 24"/>
          <p:cNvSpPr/>
          <p:nvPr/>
        </p:nvSpPr>
        <p:spPr>
          <a:xfrm>
            <a:off x="7103688" y="3097252"/>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latin typeface="+mj-lt"/>
              </a:rPr>
              <a:t>Cloud  SLA</a:t>
            </a:r>
            <a:endParaRPr lang="en-US" sz="5400" dirty="0">
              <a:solidFill>
                <a:schemeClr val="tx1"/>
              </a:solidFill>
              <a:latin typeface="+mj-lt"/>
            </a:endParaRPr>
          </a:p>
        </p:txBody>
      </p:sp>
      <p:sp>
        <p:nvSpPr>
          <p:cNvPr id="26" name="Parchemin vertical 25"/>
          <p:cNvSpPr/>
          <p:nvPr/>
        </p:nvSpPr>
        <p:spPr>
          <a:xfrm>
            <a:off x="5880304" y="2283659"/>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latin typeface="+mj-lt"/>
              </a:rPr>
              <a:t>Cloud  SLA</a:t>
            </a:r>
            <a:endParaRPr lang="en-US" sz="5400" dirty="0">
              <a:solidFill>
                <a:schemeClr val="tx1"/>
              </a:solidFill>
              <a:latin typeface="+mj-lt"/>
            </a:endParaRPr>
          </a:p>
        </p:txBody>
      </p:sp>
      <p:sp>
        <p:nvSpPr>
          <p:cNvPr id="27" name="Parchemin vertical 26"/>
          <p:cNvSpPr/>
          <p:nvPr/>
        </p:nvSpPr>
        <p:spPr>
          <a:xfrm>
            <a:off x="6609498" y="5099594"/>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latin typeface="+mj-lt"/>
              </a:rPr>
              <a:t>Cloud  SLA</a:t>
            </a:r>
            <a:endParaRPr lang="en-US" sz="5400" dirty="0">
              <a:solidFill>
                <a:schemeClr val="tx1"/>
              </a:solidFill>
              <a:latin typeface="+mj-lt"/>
            </a:endParaRPr>
          </a:p>
        </p:txBody>
      </p:sp>
      <p:sp>
        <p:nvSpPr>
          <p:cNvPr id="28" name="Parchemin vertical 27"/>
          <p:cNvSpPr/>
          <p:nvPr/>
        </p:nvSpPr>
        <p:spPr>
          <a:xfrm>
            <a:off x="5679930" y="3104285"/>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User SLA</a:t>
            </a:r>
            <a:endParaRPr lang="en-US" sz="7200" dirty="0">
              <a:solidFill>
                <a:schemeClr val="tx1"/>
              </a:solidFill>
              <a:latin typeface="+mj-lt"/>
            </a:endParaRPr>
          </a:p>
        </p:txBody>
      </p:sp>
      <p:sp>
        <p:nvSpPr>
          <p:cNvPr id="29" name="Parchemin vertical 28"/>
          <p:cNvSpPr/>
          <p:nvPr/>
        </p:nvSpPr>
        <p:spPr>
          <a:xfrm>
            <a:off x="5129731" y="5120698"/>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User SLA</a:t>
            </a:r>
            <a:endParaRPr lang="en-US" sz="7200" dirty="0">
              <a:solidFill>
                <a:schemeClr val="tx1"/>
              </a:solidFill>
              <a:latin typeface="+mj-lt"/>
            </a:endParaRPr>
          </a:p>
        </p:txBody>
      </p:sp>
      <p:pic>
        <p:nvPicPr>
          <p:cNvPr id="30" name="Imag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58" y="2980177"/>
            <a:ext cx="760826" cy="1220758"/>
          </a:xfrm>
          <a:prstGeom prst="rect">
            <a:avLst/>
          </a:prstGeom>
        </p:spPr>
      </p:pic>
      <p:sp>
        <p:nvSpPr>
          <p:cNvPr id="31" name="Carré corné 30"/>
          <p:cNvSpPr/>
          <p:nvPr/>
        </p:nvSpPr>
        <p:spPr>
          <a:xfrm>
            <a:off x="210999" y="4256618"/>
            <a:ext cx="1997610" cy="61912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Requirements and Query</a:t>
            </a:r>
            <a:endParaRPr lang="en-US" dirty="0">
              <a:solidFill>
                <a:schemeClr val="tx1"/>
              </a:solidFill>
              <a:latin typeface="+mj-lt"/>
            </a:endParaRPr>
          </a:p>
        </p:txBody>
      </p:sp>
      <p:cxnSp>
        <p:nvCxnSpPr>
          <p:cNvPr id="48" name="Connecteur droit avec flèche 47"/>
          <p:cNvCxnSpPr/>
          <p:nvPr/>
        </p:nvCxnSpPr>
        <p:spPr>
          <a:xfrm flipH="1" flipV="1">
            <a:off x="3348111" y="2325858"/>
            <a:ext cx="1374414" cy="501753"/>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H="1" flipV="1">
            <a:off x="3249637" y="2405579"/>
            <a:ext cx="2257636" cy="937856"/>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flipH="1" flipV="1">
            <a:off x="3249637" y="2529839"/>
            <a:ext cx="2037470" cy="234590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54" name="Rectangle à coins arrondis 53"/>
          <p:cNvSpPr/>
          <p:nvPr/>
        </p:nvSpPr>
        <p:spPr>
          <a:xfrm>
            <a:off x="2110732" y="2082020"/>
            <a:ext cx="1082637" cy="4829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Result</a:t>
            </a:r>
            <a:endParaRPr lang="en-US" dirty="0">
              <a:solidFill>
                <a:schemeClr val="tx1"/>
              </a:solidFill>
              <a:latin typeface="+mj-lt"/>
            </a:endParaRPr>
          </a:p>
        </p:txBody>
      </p:sp>
      <p:sp>
        <p:nvSpPr>
          <p:cNvPr id="59" name="Rectangle 58"/>
          <p:cNvSpPr/>
          <p:nvPr/>
        </p:nvSpPr>
        <p:spPr>
          <a:xfrm>
            <a:off x="6635291" y="1931968"/>
            <a:ext cx="2325829" cy="104820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mj-lt"/>
              </a:rPr>
              <a:t>Different levels of SLAs involved with different structures </a:t>
            </a:r>
            <a:endParaRPr lang="en-US" dirty="0">
              <a:solidFill>
                <a:schemeClr val="tx1"/>
              </a:solidFill>
              <a:latin typeface="+mj-lt"/>
            </a:endParaRPr>
          </a:p>
        </p:txBody>
      </p:sp>
      <p:sp>
        <p:nvSpPr>
          <p:cNvPr id="60" name="Rectangle 59"/>
          <p:cNvSpPr/>
          <p:nvPr/>
        </p:nvSpPr>
        <p:spPr>
          <a:xfrm>
            <a:off x="5287107" y="4027736"/>
            <a:ext cx="3402008" cy="77902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mj-lt"/>
              </a:rPr>
              <a:t>Different database schemas and models</a:t>
            </a:r>
            <a:endParaRPr lang="en-US" dirty="0">
              <a:solidFill>
                <a:schemeClr val="tx1"/>
              </a:solidFill>
              <a:latin typeface="+mj-lt"/>
            </a:endParaRPr>
          </a:p>
        </p:txBody>
      </p:sp>
      <p:sp>
        <p:nvSpPr>
          <p:cNvPr id="61" name="Rectangle 60"/>
          <p:cNvSpPr/>
          <p:nvPr/>
        </p:nvSpPr>
        <p:spPr>
          <a:xfrm>
            <a:off x="590835" y="5134767"/>
            <a:ext cx="3884194" cy="87213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mj-lt"/>
              </a:rPr>
              <a:t>The user preferences must be guaranteed in the integration process</a:t>
            </a:r>
            <a:endParaRPr lang="en-US" dirty="0">
              <a:solidFill>
                <a:schemeClr val="tx1"/>
              </a:solidFill>
              <a:latin typeface="+mj-lt"/>
            </a:endParaRPr>
          </a:p>
        </p:txBody>
      </p:sp>
      <p:sp>
        <p:nvSpPr>
          <p:cNvPr id="62" name="Rectangle à coins arrondis 61"/>
          <p:cNvSpPr/>
          <p:nvPr/>
        </p:nvSpPr>
        <p:spPr>
          <a:xfrm>
            <a:off x="2167000" y="3423156"/>
            <a:ext cx="1279585" cy="4829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Query rewriting</a:t>
            </a:r>
            <a:endParaRPr lang="en-US" dirty="0">
              <a:solidFill>
                <a:schemeClr val="tx1"/>
              </a:solidFill>
              <a:latin typeface="+mj-lt"/>
            </a:endParaRPr>
          </a:p>
        </p:txBody>
      </p:sp>
      <p:cxnSp>
        <p:nvCxnSpPr>
          <p:cNvPr id="64" name="Connecteur droit avec flèche 63"/>
          <p:cNvCxnSpPr>
            <a:endCxn id="62" idx="1"/>
          </p:cNvCxnSpPr>
          <p:nvPr/>
        </p:nvCxnSpPr>
        <p:spPr>
          <a:xfrm>
            <a:off x="1793914" y="3664648"/>
            <a:ext cx="3730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V="1">
            <a:off x="3446585" y="2827611"/>
            <a:ext cx="1331500" cy="82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a:stCxn id="62" idx="3"/>
          </p:cNvCxnSpPr>
          <p:nvPr/>
        </p:nvCxnSpPr>
        <p:spPr>
          <a:xfrm flipV="1">
            <a:off x="3446585" y="3423156"/>
            <a:ext cx="2166427" cy="241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a:stCxn id="62" idx="3"/>
          </p:cNvCxnSpPr>
          <p:nvPr/>
        </p:nvCxnSpPr>
        <p:spPr>
          <a:xfrm>
            <a:off x="3446585" y="3664649"/>
            <a:ext cx="1871005" cy="131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a:stCxn id="54" idx="1"/>
            <a:endCxn id="30" idx="0"/>
          </p:cNvCxnSpPr>
          <p:nvPr/>
        </p:nvCxnSpPr>
        <p:spPr>
          <a:xfrm rot="10800000" flipV="1">
            <a:off x="1223872" y="2323513"/>
            <a:ext cx="886861" cy="6566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fade">
                                      <p:cBhvr>
                                        <p:cTn id="76" dur="500"/>
                                        <p:tgtEl>
                                          <p:spTgt spid="7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5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0" animBg="1"/>
      <p:bldP spid="54"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Objectives</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a:t>
            </a:r>
            <a:r>
              <a:rPr lang="en-US" dirty="0">
                <a:solidFill>
                  <a:schemeClr val="tx1"/>
                </a:solidFill>
              </a:rPr>
              <a:t>categorize and quantify the key contributions and the evolution of </a:t>
            </a:r>
            <a:r>
              <a:rPr lang="en-US" dirty="0" smtClean="0">
                <a:solidFill>
                  <a:schemeClr val="tx1"/>
                </a:solidFill>
              </a:rPr>
              <a:t>the research </a:t>
            </a:r>
            <a:r>
              <a:rPr lang="en-US" dirty="0">
                <a:solidFill>
                  <a:schemeClr val="tx1"/>
                </a:solidFill>
              </a:rPr>
              <a:t>done on SLA-guided data integration in a multi-cloud </a:t>
            </a:r>
            <a:r>
              <a:rPr lang="en-US" dirty="0" smtClean="0">
                <a:solidFill>
                  <a:schemeClr val="tx1"/>
                </a:solidFill>
              </a:rPr>
              <a:t>environment</a:t>
            </a:r>
            <a:endParaRPr lang="en-US" dirty="0">
              <a:solidFill>
                <a:schemeClr val="tx1"/>
              </a:solidFill>
            </a:endParaRPr>
          </a:p>
          <a:p>
            <a:pPr lvl="1" algn="just"/>
            <a:endParaRPr lang="en-US" dirty="0" smtClean="0">
              <a:solidFill>
                <a:schemeClr val="tx1"/>
              </a:solidFill>
            </a:endParaRPr>
          </a:p>
          <a:p>
            <a:pPr algn="just"/>
            <a:r>
              <a:rPr lang="en-US" dirty="0" smtClean="0">
                <a:solidFill>
                  <a:schemeClr val="tx1"/>
                </a:solidFill>
              </a:rPr>
              <a:t>To discover </a:t>
            </a:r>
            <a:r>
              <a:rPr lang="en-US" dirty="0">
                <a:solidFill>
                  <a:schemeClr val="tx1"/>
                </a:solidFill>
              </a:rPr>
              <a:t>open issues and limitations of existing </a:t>
            </a:r>
            <a:r>
              <a:rPr lang="en-US" dirty="0" smtClean="0">
                <a:solidFill>
                  <a:schemeClr val="tx1"/>
                </a:solidFill>
              </a:rPr>
              <a:t>works</a:t>
            </a: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Approach</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reach our objective we applied the Systematic Mapping methodology</a:t>
            </a:r>
            <a:endParaRPr lang="en-US" dirty="0">
              <a:solidFill>
                <a:schemeClr val="tx1"/>
              </a:solidFill>
            </a:endParaRPr>
          </a:p>
        </p:txBody>
      </p:sp>
      <p:sp>
        <p:nvSpPr>
          <p:cNvPr id="4" name="ZoneTexte 3"/>
          <p:cNvSpPr txBox="1"/>
          <p:nvPr/>
        </p:nvSpPr>
        <p:spPr>
          <a:xfrm>
            <a:off x="1097280" y="2884267"/>
            <a:ext cx="2321170" cy="523220"/>
          </a:xfrm>
          <a:prstGeom prst="rect">
            <a:avLst/>
          </a:prstGeom>
          <a:noFill/>
          <a:ln>
            <a:solidFill>
              <a:srgbClr val="FF0000"/>
            </a:solidFill>
          </a:ln>
        </p:spPr>
        <p:txBody>
          <a:bodyPr wrap="square" rtlCol="0">
            <a:spAutoFit/>
          </a:bodyPr>
          <a:lstStyle/>
          <a:p>
            <a:pPr algn="ctr"/>
            <a:r>
              <a:rPr lang="en-US" sz="1400" dirty="0" smtClean="0">
                <a:latin typeface="+mj-lt"/>
              </a:rPr>
              <a:t>Defining the research questions</a:t>
            </a:r>
            <a:endParaRPr lang="en-US" sz="1400" dirty="0">
              <a:latin typeface="+mj-lt"/>
            </a:endParaRPr>
          </a:p>
        </p:txBody>
      </p:sp>
      <p:sp>
        <p:nvSpPr>
          <p:cNvPr id="5" name="ZoneTexte 4"/>
          <p:cNvSpPr txBox="1"/>
          <p:nvPr/>
        </p:nvSpPr>
        <p:spPr>
          <a:xfrm>
            <a:off x="2257865" y="3570848"/>
            <a:ext cx="2321170" cy="523220"/>
          </a:xfrm>
          <a:prstGeom prst="rect">
            <a:avLst/>
          </a:prstGeom>
          <a:noFill/>
          <a:ln>
            <a:solidFill>
              <a:srgbClr val="FF0000"/>
            </a:solidFill>
          </a:ln>
        </p:spPr>
        <p:txBody>
          <a:bodyPr wrap="square" rtlCol="0">
            <a:spAutoFit/>
          </a:bodyPr>
          <a:lstStyle/>
          <a:p>
            <a:pPr algn="ctr"/>
            <a:r>
              <a:rPr lang="en-US" sz="1400" dirty="0" smtClean="0">
                <a:latin typeface="+mj-lt"/>
              </a:rPr>
              <a:t>Retrieving candidate papers</a:t>
            </a:r>
            <a:endParaRPr lang="en-US" sz="1400" dirty="0">
              <a:latin typeface="+mj-lt"/>
            </a:endParaRPr>
          </a:p>
        </p:txBody>
      </p:sp>
      <p:sp>
        <p:nvSpPr>
          <p:cNvPr id="6" name="ZoneTexte 5"/>
          <p:cNvSpPr txBox="1"/>
          <p:nvPr/>
        </p:nvSpPr>
        <p:spPr>
          <a:xfrm>
            <a:off x="3418450" y="4290065"/>
            <a:ext cx="2321170" cy="523220"/>
          </a:xfrm>
          <a:prstGeom prst="rect">
            <a:avLst/>
          </a:prstGeom>
          <a:noFill/>
          <a:ln>
            <a:solidFill>
              <a:srgbClr val="FF0000"/>
            </a:solidFill>
          </a:ln>
        </p:spPr>
        <p:txBody>
          <a:bodyPr wrap="square" rtlCol="0">
            <a:spAutoFit/>
          </a:bodyPr>
          <a:lstStyle/>
          <a:p>
            <a:pPr algn="ctr"/>
            <a:r>
              <a:rPr lang="en-US" sz="1400" dirty="0" smtClean="0">
                <a:latin typeface="+mj-lt"/>
              </a:rPr>
              <a:t>Selecting relevant papers</a:t>
            </a:r>
            <a:endParaRPr lang="en-US" sz="1400" dirty="0">
              <a:latin typeface="+mj-lt"/>
            </a:endParaRPr>
          </a:p>
        </p:txBody>
      </p:sp>
      <p:sp>
        <p:nvSpPr>
          <p:cNvPr id="7" name="ZoneTexte 6"/>
          <p:cNvSpPr txBox="1"/>
          <p:nvPr/>
        </p:nvSpPr>
        <p:spPr>
          <a:xfrm>
            <a:off x="4579035" y="5002194"/>
            <a:ext cx="2618934" cy="523220"/>
          </a:xfrm>
          <a:prstGeom prst="rect">
            <a:avLst/>
          </a:prstGeom>
          <a:noFill/>
          <a:ln>
            <a:solidFill>
              <a:srgbClr val="FF0000"/>
            </a:solidFill>
          </a:ln>
        </p:spPr>
        <p:txBody>
          <a:bodyPr wrap="square" rtlCol="0">
            <a:spAutoFit/>
          </a:bodyPr>
          <a:lstStyle/>
          <a:p>
            <a:pPr algn="ctr"/>
            <a:r>
              <a:rPr lang="en-US" sz="1400" dirty="0" smtClean="0">
                <a:latin typeface="+mj-lt"/>
              </a:rPr>
              <a:t>Defining the classification scheme</a:t>
            </a:r>
            <a:endParaRPr lang="en-US" sz="1400" dirty="0">
              <a:latin typeface="+mj-lt"/>
            </a:endParaRPr>
          </a:p>
        </p:txBody>
      </p:sp>
      <p:sp>
        <p:nvSpPr>
          <p:cNvPr id="8" name="ZoneTexte 7"/>
          <p:cNvSpPr txBox="1"/>
          <p:nvPr/>
        </p:nvSpPr>
        <p:spPr>
          <a:xfrm>
            <a:off x="5739620" y="5800726"/>
            <a:ext cx="2618934" cy="307777"/>
          </a:xfrm>
          <a:prstGeom prst="rect">
            <a:avLst/>
          </a:prstGeom>
          <a:noFill/>
          <a:ln>
            <a:solidFill>
              <a:srgbClr val="FF0000"/>
            </a:solidFill>
          </a:ln>
        </p:spPr>
        <p:txBody>
          <a:bodyPr wrap="square" rtlCol="0">
            <a:spAutoFit/>
          </a:bodyPr>
          <a:lstStyle/>
          <a:p>
            <a:pPr algn="ctr"/>
            <a:r>
              <a:rPr lang="en-US" sz="1400" dirty="0" smtClean="0">
                <a:latin typeface="+mj-lt"/>
              </a:rPr>
              <a:t>Producing the mapping</a:t>
            </a:r>
            <a:endParaRPr lang="en-US" sz="1400" dirty="0">
              <a:latin typeface="+mj-lt"/>
            </a:endParaRPr>
          </a:p>
        </p:txBody>
      </p:sp>
      <p:cxnSp>
        <p:nvCxnSpPr>
          <p:cNvPr id="10" name="Connecteur en arc 9"/>
          <p:cNvCxnSpPr/>
          <p:nvPr/>
        </p:nvCxnSpPr>
        <p:spPr>
          <a:xfrm>
            <a:off x="1547445" y="345633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en arc 11"/>
          <p:cNvCxnSpPr/>
          <p:nvPr/>
        </p:nvCxnSpPr>
        <p:spPr>
          <a:xfrm>
            <a:off x="2712718" y="4181224"/>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en arc 12"/>
          <p:cNvCxnSpPr/>
          <p:nvPr/>
        </p:nvCxnSpPr>
        <p:spPr>
          <a:xfrm>
            <a:off x="3896750" y="4895698"/>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rc 13"/>
          <p:cNvCxnSpPr/>
          <p:nvPr/>
        </p:nvCxnSpPr>
        <p:spPr>
          <a:xfrm>
            <a:off x="5019821" y="561231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2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research questions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Our study is guided by three research </a:t>
            </a:r>
            <a:r>
              <a:rPr lang="en-US" dirty="0">
                <a:solidFill>
                  <a:srgbClr val="000000"/>
                </a:solidFill>
              </a:rPr>
              <a:t>q</a:t>
            </a:r>
            <a:r>
              <a:rPr lang="en-US" dirty="0" smtClean="0">
                <a:solidFill>
                  <a:srgbClr val="000000"/>
                </a:solidFill>
              </a:rPr>
              <a:t>uestions:</a:t>
            </a:r>
          </a:p>
          <a:p>
            <a:pPr lvl="1" algn="just"/>
            <a:endParaRPr lang="en-US" dirty="0" smtClean="0">
              <a:solidFill>
                <a:srgbClr val="000000"/>
              </a:solidFill>
            </a:endParaRPr>
          </a:p>
          <a:p>
            <a:pPr lvl="1" algn="just"/>
            <a:r>
              <a:rPr lang="en-US" dirty="0" smtClean="0">
                <a:solidFill>
                  <a:srgbClr val="000000"/>
                </a:solidFill>
              </a:rPr>
              <a:t>Which are the SLA measures that have been mostly applied in the cloud? </a:t>
            </a:r>
          </a:p>
          <a:p>
            <a:pPr algn="just"/>
            <a:endParaRPr lang="en-US" dirty="0" smtClean="0">
              <a:solidFill>
                <a:srgbClr val="000000"/>
              </a:solidFill>
            </a:endParaRPr>
          </a:p>
          <a:p>
            <a:pPr lvl="1" algn="just"/>
            <a:r>
              <a:rPr lang="en-US" dirty="0" smtClean="0">
                <a:solidFill>
                  <a:srgbClr val="000000"/>
                </a:solidFill>
              </a:rPr>
              <a:t>How have published papers on data integration evolved towards cloud topics?</a:t>
            </a:r>
          </a:p>
          <a:p>
            <a:pPr lvl="1" algn="just"/>
            <a:endParaRPr lang="en-US" dirty="0" smtClean="0">
              <a:solidFill>
                <a:srgbClr val="000000"/>
              </a:solidFill>
            </a:endParaRPr>
          </a:p>
          <a:p>
            <a:pPr lvl="1" algn="just"/>
            <a:r>
              <a:rPr lang="en-US" dirty="0" smtClean="0">
                <a:solidFill>
                  <a:srgbClr val="000000"/>
                </a:solidFill>
              </a:rPr>
              <a:t>In which way and in which context data integration have been used to Quality of Service (QoS) measures in the literature? </a:t>
            </a:r>
          </a:p>
          <a:p>
            <a:endParaRPr lang="en-US" dirty="0">
              <a:solidFill>
                <a:srgbClr val="000000"/>
              </a:solidFill>
            </a:endParaRPr>
          </a:p>
        </p:txBody>
      </p:sp>
    </p:spTree>
    <p:extLst>
      <p:ext uri="{BB962C8B-B14F-4D97-AF65-F5344CB8AC3E}">
        <p14:creationId xmlns:p14="http://schemas.microsoft.com/office/powerpoint/2010/main" val="158731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Retrieving candidate papers</a:t>
            </a:r>
            <a:endParaRPr lang="en-US" sz="4800" dirty="0"/>
          </a:p>
        </p:txBody>
      </p:sp>
      <p:sp>
        <p:nvSpPr>
          <p:cNvPr id="5" name="Content Placeholder 2"/>
          <p:cNvSpPr txBox="1">
            <a:spLocks/>
          </p:cNvSpPr>
          <p:nvPr/>
        </p:nvSpPr>
        <p:spPr>
          <a:xfrm>
            <a:off x="454852" y="1499376"/>
            <a:ext cx="8229600" cy="20292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 typeface="Arial" pitchFamily="34" charset="0"/>
              <a:buNone/>
            </a:pPr>
            <a:endParaRPr lang="en-US" dirty="0" smtClean="0">
              <a:solidFill>
                <a:schemeClr val="tx1"/>
              </a:solidFill>
            </a:endParaRPr>
          </a:p>
          <a:p>
            <a:pPr marL="0" indent="0" algn="ctr">
              <a:buFont typeface="Arial" pitchFamily="34" charset="0"/>
              <a:buNone/>
            </a:pPr>
            <a:r>
              <a:rPr lang="en-US" dirty="0" smtClean="0">
                <a:solidFill>
                  <a:schemeClr val="tx1"/>
                </a:solidFill>
              </a:rPr>
              <a:t>(“Service level agreement” AND (“Data integration” AND “Database integration”) AND (“Cloud” AND “Multi-cloud ”)) </a:t>
            </a:r>
          </a:p>
          <a:p>
            <a:endParaRPr lang="en-US" dirty="0">
              <a:solidFill>
                <a:schemeClr val="tx1"/>
              </a:solidFill>
            </a:endParaRPr>
          </a:p>
        </p:txBody>
      </p:sp>
      <p:sp>
        <p:nvSpPr>
          <p:cNvPr id="7" name="Content Placeholder 2"/>
          <p:cNvSpPr txBox="1">
            <a:spLocks/>
          </p:cNvSpPr>
          <p:nvPr/>
        </p:nvSpPr>
        <p:spPr>
          <a:xfrm>
            <a:off x="452504" y="3227392"/>
            <a:ext cx="8229600" cy="202926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solidFill>
                <a:srgbClr val="000000"/>
              </a:solidFill>
            </a:endParaRPr>
          </a:p>
          <a:p>
            <a:pPr algn="just"/>
            <a:r>
              <a:rPr lang="en-US" dirty="0" smtClean="0">
                <a:solidFill>
                  <a:srgbClr val="000000"/>
                </a:solidFill>
              </a:rPr>
              <a:t>Scientific databases used: IEEE, ACM, Science Direct, and </a:t>
            </a:r>
            <a:r>
              <a:rPr lang="en-US" dirty="0" err="1" smtClean="0">
                <a:solidFill>
                  <a:srgbClr val="000000"/>
                </a:solidFill>
              </a:rPr>
              <a:t>CiteSeerX</a:t>
            </a:r>
            <a:endParaRPr lang="en-US" dirty="0" smtClean="0">
              <a:solidFill>
                <a:srgbClr val="000000"/>
              </a:solidFill>
            </a:endParaRPr>
          </a:p>
          <a:p>
            <a:pPr algn="just"/>
            <a:endParaRPr lang="en-US" dirty="0" smtClean="0">
              <a:solidFill>
                <a:srgbClr val="000000"/>
              </a:solidFill>
            </a:endParaRPr>
          </a:p>
          <a:p>
            <a:pPr algn="just"/>
            <a:r>
              <a:rPr lang="en-US" dirty="0" smtClean="0">
                <a:solidFill>
                  <a:srgbClr val="000000"/>
                </a:solidFill>
              </a:rPr>
              <a:t>The same query was applied to all databases</a:t>
            </a:r>
          </a:p>
          <a:p>
            <a:endParaRPr lang="en-US" dirty="0">
              <a:solidFill>
                <a:srgbClr val="000000"/>
              </a:solidFill>
            </a:endParaRPr>
          </a:p>
        </p:txBody>
      </p:sp>
    </p:spTree>
    <p:extLst>
      <p:ext uri="{BB962C8B-B14F-4D97-AF65-F5344CB8AC3E}">
        <p14:creationId xmlns:p14="http://schemas.microsoft.com/office/powerpoint/2010/main" val="264785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Executive.thmx</Template>
  <TotalTime>3661</TotalTime>
  <Words>1873</Words>
  <Application>Microsoft Office PowerPoint</Application>
  <PresentationFormat>Affichage à l'écran (4:3)</PresentationFormat>
  <Paragraphs>225</Paragraphs>
  <Slides>25</Slides>
  <Notes>12</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Executive</vt:lpstr>
      <vt:lpstr>Can Data Integration Quality be Enhanced on Multi-cloud using SLA?</vt:lpstr>
      <vt:lpstr>Agenda</vt:lpstr>
      <vt:lpstr>Introduction</vt:lpstr>
      <vt:lpstr>Introduction</vt:lpstr>
      <vt:lpstr>Introduction</vt:lpstr>
      <vt:lpstr>Objectives</vt:lpstr>
      <vt:lpstr>Approach</vt:lpstr>
      <vt:lpstr>Approach Defining research questions</vt:lpstr>
      <vt:lpstr>Approach Retrieving candidate papers</vt:lpstr>
      <vt:lpstr>Approach Selecting relevant papers</vt:lpstr>
      <vt:lpstr>Approach Defining the classification scheme</vt:lpstr>
      <vt:lpstr>Approach Producing the mapping </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Conclusion and final remarks</vt:lpstr>
      <vt:lpstr>Conclusion and final remarks</vt:lpstr>
      <vt:lpstr>  Thank you for your attention!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146</cp:revision>
  <dcterms:created xsi:type="dcterms:W3CDTF">2010-04-12T23:12:02Z</dcterms:created>
  <dcterms:modified xsi:type="dcterms:W3CDTF">2015-08-25T13:25:27Z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