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4111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94" r:id="rId7"/>
    <p:sldId id="369" r:id="rId8"/>
    <p:sldId id="370" r:id="rId9"/>
    <p:sldId id="350" r:id="rId10"/>
    <p:sldId id="351" r:id="rId11"/>
    <p:sldId id="353" r:id="rId12"/>
    <p:sldId id="352" r:id="rId13"/>
    <p:sldId id="349" r:id="rId14"/>
    <p:sldId id="368" r:id="rId15"/>
    <p:sldId id="367" r:id="rId16"/>
    <p:sldId id="360" r:id="rId17"/>
    <p:sldId id="361" r:id="rId18"/>
    <p:sldId id="356" r:id="rId19"/>
    <p:sldId id="362" r:id="rId20"/>
    <p:sldId id="357" r:id="rId21"/>
    <p:sldId id="363" r:id="rId22"/>
    <p:sldId id="358" r:id="rId23"/>
    <p:sldId id="346" r:id="rId24"/>
    <p:sldId id="359" r:id="rId25"/>
    <p:sldId id="314" r:id="rId26"/>
    <p:sldId id="364" r:id="rId27"/>
    <p:sldId id="264" r:id="rId28"/>
    <p:sldId id="278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A6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86403" autoAdjust="0"/>
  </p:normalViewPr>
  <p:slideViewPr>
    <p:cSldViewPr snapToGrid="0" snapToObjects="1">
      <p:cViewPr>
        <p:scale>
          <a:sx n="87" d="100"/>
          <a:sy n="87" d="100"/>
        </p:scale>
        <p:origin x="856" y="6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1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FA383-9D4B-AD42-9BF3-88FCA749BE0E}" type="datetimeFigureOut">
              <a:rPr lang="en-US" smtClean="0"/>
              <a:t>8/17/16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22828-1E86-1441-9A56-10C9EB1435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6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8862E-4053-6841-80C1-EE02861216A5}" type="datetimeFigureOut">
              <a:rPr lang="en-US" smtClean="0"/>
              <a:t>8/17/16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8DC79-C430-E548-A754-84842F9135C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38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Good</a:t>
            </a:r>
            <a:r>
              <a:rPr lang="en-US" baseline="0" noProof="0" dirty="0" smtClean="0"/>
              <a:t> morning, I am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Sebastien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Dufromentel</a:t>
            </a:r>
            <a:r>
              <a:rPr lang="es-ES_trad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INSA Lyon in France and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today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am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presenting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behalf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colleagues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conference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motivated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oriented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endParaRPr lang="es-ES_tradnl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Data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enchanced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multicloud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ES_tradnl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SLA?</a:t>
            </a:r>
          </a:p>
          <a:p>
            <a:endParaRPr lang="es-ES_tradnl" sz="1200" kern="1200" baseline="0" noProof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tried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answer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_tradnl" sz="120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</a:t>
            </a:r>
            <a:r>
              <a:rPr lang="es-ES_tradnl" sz="120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63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084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875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732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546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019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492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535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258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09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/>
              </a:rPr>
              <a:t/>
            </a:r>
            <a:br>
              <a:rPr lang="fr-FR" dirty="0">
                <a:latin typeface="Calibri"/>
              </a:rPr>
            </a:br>
            <a:r>
              <a:rPr lang="es-ES_tradnl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main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objectives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when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performing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systematic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mapping</a:t>
            </a:r>
            <a:r>
              <a:rPr lang="es-ES_tradnl" baseline="0" dirty="0" smtClean="0"/>
              <a:t> are </a:t>
            </a:r>
            <a:r>
              <a:rPr lang="es-ES_tradnl" baseline="0" dirty="0" err="1" smtClean="0"/>
              <a:t>two</a:t>
            </a:r>
            <a:r>
              <a:rPr lang="es-ES_tradnl" baseline="0" dirty="0" smtClean="0"/>
              <a:t>: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1. </a:t>
            </a:r>
            <a:r>
              <a:rPr lang="es-ES_tradnl" baseline="0" dirty="0" err="1" smtClean="0"/>
              <a:t>Build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classificaiton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and </a:t>
            </a:r>
            <a:r>
              <a:rPr lang="es-ES_tradnl" baseline="0" dirty="0" err="1" smtClean="0"/>
              <a:t>structure</a:t>
            </a:r>
            <a:r>
              <a:rPr lang="es-ES_tradnl" baseline="0" dirty="0" smtClean="0"/>
              <a:t> a </a:t>
            </a:r>
            <a:r>
              <a:rPr lang="es-ES_tradnl" baseline="0" dirty="0" err="1" smtClean="0"/>
              <a:t>field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interest</a:t>
            </a:r>
            <a:r>
              <a:rPr lang="es-ES_tradnl" baseline="0" dirty="0" smtClean="0"/>
              <a:t>, in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case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of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multi-cloud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using</a:t>
            </a:r>
            <a:r>
              <a:rPr lang="es-ES_tradnl" baseline="0" dirty="0" smtClean="0"/>
              <a:t> SLA</a:t>
            </a:r>
          </a:p>
          <a:p>
            <a:r>
              <a:rPr lang="es-ES_tradnl" dirty="0" smtClean="0"/>
              <a:t>2. And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thereby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provide</a:t>
            </a:r>
            <a:r>
              <a:rPr lang="es-ES_tradnl" baseline="0" dirty="0" smtClean="0"/>
              <a:t> a Visual </a:t>
            </a:r>
            <a:r>
              <a:rPr lang="es-ES_tradnl" baseline="0" dirty="0" err="1" smtClean="0"/>
              <a:t>summary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current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published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contributions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answer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specific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research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questions</a:t>
            </a:r>
            <a:r>
              <a:rPr lang="es-ES_tradnl" baseline="0" dirty="0" smtClean="0"/>
              <a:t>.</a:t>
            </a:r>
            <a:endParaRPr lang="es-ES_tradnl" dirty="0" smtClean="0"/>
          </a:p>
          <a:p>
            <a:endParaRPr lang="fr-FR" dirty="0">
              <a:latin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45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agenda of my </a:t>
            </a:r>
            <a:r>
              <a:rPr lang="en-US" noProof="0"/>
              <a:t>presentation...</a:t>
            </a:r>
            <a:r>
              <a:rPr lang="en-US" dirty="0"/>
              <a:t> </a:t>
            </a:r>
            <a:r>
              <a:rPr lang="en-US"/>
              <a:t>I will begin by introducing our work regarding data integration quality on multi-cloud environments</a:t>
            </a:r>
            <a:endParaRPr lang="en-US" dirty="0"/>
          </a:p>
          <a:p>
            <a:r>
              <a:rPr lang="en-US"/>
              <a:t>then</a:t>
            </a:r>
            <a:r>
              <a:rPr lang="en-US" dirty="0"/>
              <a:t> </a:t>
            </a:r>
            <a:r>
              <a:rPr lang="en-US"/>
              <a:t> i will present the method we followed to identify challenges and open issues</a:t>
            </a:r>
            <a:endParaRPr lang="en-US" dirty="0"/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/>
              <a:t>then a quantitative analysis and conclusion...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25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 smtClean="0"/>
              <a:t>Recall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first</a:t>
            </a:r>
            <a:r>
              <a:rPr lang="es-ES_tradnl" dirty="0" smtClean="0"/>
              <a:t> </a:t>
            </a:r>
            <a:r>
              <a:rPr lang="es-ES_tradnl" dirty="0" err="1" smtClean="0"/>
              <a:t>research</a:t>
            </a:r>
            <a:r>
              <a:rPr lang="es-ES_tradnl" dirty="0" smtClean="0"/>
              <a:t> </a:t>
            </a:r>
            <a:r>
              <a:rPr lang="es-ES_tradnl" dirty="0" err="1" smtClean="0"/>
              <a:t>question</a:t>
            </a:r>
            <a:r>
              <a:rPr lang="es-ES_tradnl" dirty="0" smtClean="0"/>
              <a:t> </a:t>
            </a:r>
            <a:r>
              <a:rPr lang="es-ES_tradnl" dirty="0" err="1" smtClean="0"/>
              <a:t>intended</a:t>
            </a:r>
            <a:r>
              <a:rPr lang="es-ES_tradnl" baseline="0" dirty="0" smtClean="0"/>
              <a:t> to </a:t>
            </a:r>
            <a:r>
              <a:rPr lang="es-ES_tradnl" baseline="0" dirty="0" err="1" smtClean="0"/>
              <a:t>identify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SLA </a:t>
            </a:r>
            <a:r>
              <a:rPr lang="es-ES_tradnl" baseline="0" dirty="0" err="1" smtClean="0"/>
              <a:t>measures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have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been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mostly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applied</a:t>
            </a:r>
            <a:r>
              <a:rPr lang="es-ES_tradnl" baseline="0" dirty="0" smtClean="0"/>
              <a:t> in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cloud</a:t>
            </a:r>
            <a:endParaRPr lang="es-ES_tradnl" baseline="0" dirty="0" smtClean="0"/>
          </a:p>
          <a:p>
            <a:r>
              <a:rPr lang="es-ES_tradnl" baseline="0" dirty="0" err="1" smtClean="0"/>
              <a:t>Therefore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combined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three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categories</a:t>
            </a:r>
            <a:r>
              <a:rPr lang="es-ES_tradnl" baseline="0" dirty="0" smtClean="0"/>
              <a:t> of </a:t>
            </a:r>
            <a:r>
              <a:rPr lang="es-ES_tradnl" baseline="0" dirty="0" err="1" smtClean="0"/>
              <a:t>our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proposed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classification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scheme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one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concerning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quality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measures</a:t>
            </a:r>
            <a:r>
              <a:rPr lang="es-ES_tradnl" baseline="0" dirty="0" smtClean="0"/>
              <a:t>,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description</a:t>
            </a:r>
            <a:r>
              <a:rPr lang="es-ES_tradnl" baseline="0" dirty="0" smtClean="0"/>
              <a:t> and data </a:t>
            </a:r>
            <a:r>
              <a:rPr lang="es-ES_tradnl" baseline="0" dirty="0" err="1" smtClean="0"/>
              <a:t>integration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environment</a:t>
            </a:r>
            <a:r>
              <a:rPr lang="es-ES_tradnl" baseline="0" dirty="0" smtClean="0"/>
              <a:t>. </a:t>
            </a:r>
            <a:r>
              <a:rPr lang="es-ES_tradnl" baseline="0" dirty="0" err="1" smtClean="0"/>
              <a:t>Aggregating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papers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dealing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with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these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categories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whe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observed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that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click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err="1" smtClean="0"/>
              <a:t>Privacy</a:t>
            </a:r>
            <a:endParaRPr lang="es-ES_tradnl" baseline="0" dirty="0" smtClean="0"/>
          </a:p>
          <a:p>
            <a:pPr marL="171450" indent="-171450">
              <a:buFontTx/>
              <a:buChar char="-"/>
            </a:pPr>
            <a:r>
              <a:rPr lang="es-ES_tradnl" baseline="0" dirty="0" smtClean="0"/>
              <a:t>SLA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1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112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573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Calibri"/>
              </a:rPr>
              <a:t/>
            </a:r>
            <a:br>
              <a:rPr lang="en-US" b="1" dirty="0">
                <a:latin typeface="Calibri"/>
              </a:rPr>
            </a:br>
            <a:endParaRPr lang="en-US" b="1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>We</a:t>
            </a:r>
            <a:r>
              <a:rPr lang="en-US">
                <a:latin typeface="Calibri"/>
              </a:rPr>
              <a:t> are manly interested in the data integration </a:t>
            </a:r>
            <a:r>
              <a:rPr lang="en-US" dirty="0">
                <a:latin typeface="Calibri"/>
              </a:rPr>
              <a:t>problem</a:t>
            </a:r>
            <a:r>
              <a:rPr lang="en-US">
                <a:latin typeface="Calibri"/>
              </a:rPr>
              <a:t> which</a:t>
            </a:r>
            <a:r>
              <a:rPr lang="en-US" dirty="0">
                <a:latin typeface="Calibri"/>
              </a:rPr>
              <a:t> </a:t>
            </a:r>
            <a:r>
              <a:rPr lang="en-US">
                <a:solidFill>
                  <a:schemeClr val="tx1"/>
                </a:solidFill>
                <a:latin typeface="Calibri"/>
              </a:rPr>
              <a:t>consists 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in merging data from different sources and provide to the user a unified view of these data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/>
              </a:rPr>
              <a:t/>
            </a:r>
            <a:br>
              <a:rPr lang="en-US" dirty="0">
                <a:solidFill>
                  <a:schemeClr val="tx1"/>
                </a:solidFill>
                <a:latin typeface="Calibri"/>
              </a:rPr>
            </a:br>
            <a:endParaRPr lang="en-US" dirty="0">
              <a:solidFill>
                <a:schemeClr val="tx1"/>
              </a:solidFill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>Let</a:t>
            </a:r>
            <a:r>
              <a:rPr lang="en-US">
                <a:latin typeface="Calibri"/>
              </a:rPr>
              <a:t> me show you the classical data integration scenario, ... we have different data sources (A, B and C</a:t>
            </a:r>
            <a:r>
              <a:rPr lang="en-US" dirty="0">
                <a:latin typeface="Calibri"/>
              </a:rPr>
              <a:t>),</a:t>
            </a:r>
            <a:r>
              <a:rPr lang="en-US">
                <a:latin typeface="Calibri"/>
              </a:rPr>
              <a:t> and </a:t>
            </a:r>
            <a:r>
              <a:rPr lang="en-US" dirty="0">
                <a:latin typeface="Calibri"/>
              </a:rPr>
              <a:t>a</a:t>
            </a:r>
            <a:r>
              <a:rPr lang="en-US">
                <a:latin typeface="Calibri"/>
              </a:rPr>
              <a:t> query that must be answered. This query is submitted to a mediator which is responsible for rewriting it in accordance with the different databases. Then the results are returned to the mediator which will be responsible for integrating the</a:t>
            </a:r>
            <a:r>
              <a:rPr lang="en-US" dirty="0">
                <a:latin typeface="Calibri"/>
              </a:rPr>
              <a:t> </a:t>
            </a:r>
            <a:r>
              <a:rPr lang="en-US">
                <a:latin typeface="Calibri"/>
              </a:rPr>
              <a:t>data and sending back the integrated result.</a:t>
            </a:r>
            <a:endParaRPr lang="en-US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algn="just"/>
            <a:r>
              <a:rPr lang="en-US">
                <a:latin typeface="Calibri"/>
              </a:rPr>
              <a:t>As I mentioned before this is the classical data integration scenario... however the emergency of architectures like cloud open new </a:t>
            </a:r>
            <a:r>
              <a:rPr lang="en-US" smtClean="0">
                <a:latin typeface="Calibri"/>
              </a:rPr>
              <a:t>opportunities </a:t>
            </a:r>
            <a:r>
              <a:rPr lang="en-US">
                <a:latin typeface="Calibri"/>
              </a:rPr>
              <a:t>for data integration considering that now we are not limited to resources availability . </a:t>
            </a:r>
            <a:endParaRPr lang="en-US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algn="just"/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 dirty="0">
              <a:latin typeface="Calibri"/>
            </a:endParaRPr>
          </a:p>
          <a:p>
            <a:pPr lvl="1" algn="just"/>
            <a:r>
              <a:rPr lang="en-US" b="1" dirty="0">
                <a:solidFill>
                  <a:schemeClr val="tx1"/>
                </a:solidFill>
                <a:latin typeface="Calibri"/>
              </a:rPr>
              <a:t/>
            </a:r>
            <a:br>
              <a:rPr lang="en-US" b="1" dirty="0">
                <a:solidFill>
                  <a:schemeClr val="tx1"/>
                </a:solidFill>
                <a:latin typeface="Calibri"/>
              </a:rPr>
            </a:br>
            <a:endParaRPr lang="en-US" b="1" dirty="0">
              <a:solidFill>
                <a:schemeClr val="tx1"/>
              </a:solidFill>
              <a:latin typeface="Calibri"/>
            </a:endParaRPr>
          </a:p>
          <a:p>
            <a:pPr lvl="1" algn="just"/>
            <a:r>
              <a:rPr lang="en-US" b="1" dirty="0">
                <a:latin typeface="Calibri"/>
              </a:rPr>
              <a:t/>
            </a:r>
            <a:br>
              <a:rPr lang="en-US" b="1" dirty="0">
                <a:latin typeface="Calibri"/>
              </a:rPr>
            </a:br>
            <a:endParaRPr lang="en-US" b="1" dirty="0">
              <a:latin typeface="Calibri"/>
            </a:endParaRPr>
          </a:p>
          <a:p>
            <a:pPr lvl="1" algn="just"/>
            <a:endParaRPr lang="en-US" b="1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23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Calibri"/>
              </a:rPr>
              <a:t/>
            </a:r>
            <a:br>
              <a:rPr lang="en-US" b="1" dirty="0">
                <a:latin typeface="Calibri"/>
              </a:rPr>
            </a:br>
            <a:endParaRPr lang="en-US" b="1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>We</a:t>
            </a:r>
            <a:r>
              <a:rPr lang="en-US">
                <a:latin typeface="Calibri"/>
              </a:rPr>
              <a:t> are manly interested in the data integration </a:t>
            </a:r>
            <a:r>
              <a:rPr lang="en-US" dirty="0">
                <a:latin typeface="Calibri"/>
              </a:rPr>
              <a:t>problem</a:t>
            </a:r>
            <a:r>
              <a:rPr lang="en-US">
                <a:latin typeface="Calibri"/>
              </a:rPr>
              <a:t> which</a:t>
            </a:r>
            <a:r>
              <a:rPr lang="en-US" dirty="0">
                <a:latin typeface="Calibri"/>
              </a:rPr>
              <a:t> </a:t>
            </a:r>
            <a:r>
              <a:rPr lang="en-US">
                <a:solidFill>
                  <a:schemeClr val="tx1"/>
                </a:solidFill>
                <a:latin typeface="Calibri"/>
              </a:rPr>
              <a:t>consists 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in merging data from different sources and provide to the user a unified view of these data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/>
              </a:rPr>
              <a:t/>
            </a:r>
            <a:br>
              <a:rPr lang="en-US" dirty="0">
                <a:solidFill>
                  <a:schemeClr val="tx1"/>
                </a:solidFill>
                <a:latin typeface="Calibri"/>
              </a:rPr>
            </a:br>
            <a:endParaRPr lang="en-US" dirty="0">
              <a:solidFill>
                <a:schemeClr val="tx1"/>
              </a:solidFill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>Let</a:t>
            </a:r>
            <a:r>
              <a:rPr lang="en-US">
                <a:latin typeface="Calibri"/>
              </a:rPr>
              <a:t> me show you the classical data integration scenario, ... we have different data sources (A, B and C</a:t>
            </a:r>
            <a:r>
              <a:rPr lang="en-US" dirty="0">
                <a:latin typeface="Calibri"/>
              </a:rPr>
              <a:t>),</a:t>
            </a:r>
            <a:r>
              <a:rPr lang="en-US">
                <a:latin typeface="Calibri"/>
              </a:rPr>
              <a:t> and </a:t>
            </a:r>
            <a:r>
              <a:rPr lang="en-US" dirty="0">
                <a:latin typeface="Calibri"/>
              </a:rPr>
              <a:t>a</a:t>
            </a:r>
            <a:r>
              <a:rPr lang="en-US">
                <a:latin typeface="Calibri"/>
              </a:rPr>
              <a:t> query that must be answered. This query is submitted to a mediator which is responsible for rewriting it in accordance with the different databases. Then the results are returned to the mediator which will be responsible for integrating the</a:t>
            </a:r>
            <a:r>
              <a:rPr lang="en-US" dirty="0">
                <a:latin typeface="Calibri"/>
              </a:rPr>
              <a:t> </a:t>
            </a:r>
            <a:r>
              <a:rPr lang="en-US">
                <a:latin typeface="Calibri"/>
              </a:rPr>
              <a:t>data and sending back the integrated result.</a:t>
            </a:r>
            <a:endParaRPr lang="en-US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algn="just"/>
            <a:r>
              <a:rPr lang="en-US">
                <a:latin typeface="Calibri"/>
              </a:rPr>
              <a:t>As I mentioned before this is the classical data integration scenario... however the emergency of architectures like cloud open new </a:t>
            </a:r>
            <a:r>
              <a:rPr lang="en-US" smtClean="0">
                <a:latin typeface="Calibri"/>
              </a:rPr>
              <a:t>opportunities </a:t>
            </a:r>
            <a:r>
              <a:rPr lang="en-US">
                <a:latin typeface="Calibri"/>
              </a:rPr>
              <a:t>for data integration considering that now we are not limited to resources availability . </a:t>
            </a:r>
            <a:endParaRPr lang="en-US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algn="just"/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 dirty="0">
              <a:latin typeface="Calibri"/>
            </a:endParaRPr>
          </a:p>
          <a:p>
            <a:pPr lvl="1" algn="just"/>
            <a:r>
              <a:rPr lang="en-US" b="1" dirty="0">
                <a:solidFill>
                  <a:schemeClr val="tx1"/>
                </a:solidFill>
                <a:latin typeface="Calibri"/>
              </a:rPr>
              <a:t/>
            </a:r>
            <a:br>
              <a:rPr lang="en-US" b="1" dirty="0">
                <a:solidFill>
                  <a:schemeClr val="tx1"/>
                </a:solidFill>
                <a:latin typeface="Calibri"/>
              </a:rPr>
            </a:br>
            <a:endParaRPr lang="en-US" b="1" dirty="0">
              <a:solidFill>
                <a:schemeClr val="tx1"/>
              </a:solidFill>
              <a:latin typeface="Calibri"/>
            </a:endParaRPr>
          </a:p>
          <a:p>
            <a:pPr lvl="1" algn="just"/>
            <a:r>
              <a:rPr lang="en-US" b="1" dirty="0">
                <a:latin typeface="Calibri"/>
              </a:rPr>
              <a:t/>
            </a:r>
            <a:br>
              <a:rPr lang="en-US" b="1" dirty="0">
                <a:latin typeface="Calibri"/>
              </a:rPr>
            </a:br>
            <a:endParaRPr lang="en-US" b="1" dirty="0">
              <a:latin typeface="Calibri"/>
            </a:endParaRPr>
          </a:p>
          <a:p>
            <a:pPr lvl="1" algn="just"/>
            <a:endParaRPr lang="en-US" b="1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99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Calibri"/>
              </a:rPr>
              <a:t/>
            </a:r>
            <a:br>
              <a:rPr lang="en-US" b="1" dirty="0">
                <a:latin typeface="Calibri"/>
              </a:rPr>
            </a:br>
            <a:endParaRPr lang="en-US" b="1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>We</a:t>
            </a:r>
            <a:r>
              <a:rPr lang="en-US">
                <a:latin typeface="Calibri"/>
              </a:rPr>
              <a:t> are manly interested in the data integration </a:t>
            </a:r>
            <a:r>
              <a:rPr lang="en-US" dirty="0">
                <a:latin typeface="Calibri"/>
              </a:rPr>
              <a:t>problem</a:t>
            </a:r>
            <a:r>
              <a:rPr lang="en-US">
                <a:latin typeface="Calibri"/>
              </a:rPr>
              <a:t> which</a:t>
            </a:r>
            <a:r>
              <a:rPr lang="en-US" dirty="0">
                <a:latin typeface="Calibri"/>
              </a:rPr>
              <a:t> </a:t>
            </a:r>
            <a:r>
              <a:rPr lang="en-US">
                <a:solidFill>
                  <a:schemeClr val="tx1"/>
                </a:solidFill>
                <a:latin typeface="Calibri"/>
              </a:rPr>
              <a:t>consists 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in merging data from different sources and provide to the user a unified view of these data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/>
              </a:rPr>
              <a:t/>
            </a:r>
            <a:br>
              <a:rPr lang="en-US" dirty="0">
                <a:solidFill>
                  <a:schemeClr val="tx1"/>
                </a:solidFill>
                <a:latin typeface="Calibri"/>
              </a:rPr>
            </a:br>
            <a:endParaRPr lang="en-US" dirty="0">
              <a:solidFill>
                <a:schemeClr val="tx1"/>
              </a:solidFill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>Let</a:t>
            </a:r>
            <a:r>
              <a:rPr lang="en-US">
                <a:latin typeface="Calibri"/>
              </a:rPr>
              <a:t> me show you the classical data integration scenario, ... we have different data sources (A, B and C</a:t>
            </a:r>
            <a:r>
              <a:rPr lang="en-US" dirty="0">
                <a:latin typeface="Calibri"/>
              </a:rPr>
              <a:t>),</a:t>
            </a:r>
            <a:r>
              <a:rPr lang="en-US">
                <a:latin typeface="Calibri"/>
              </a:rPr>
              <a:t> and </a:t>
            </a:r>
            <a:r>
              <a:rPr lang="en-US" dirty="0">
                <a:latin typeface="Calibri"/>
              </a:rPr>
              <a:t>a</a:t>
            </a:r>
            <a:r>
              <a:rPr lang="en-US">
                <a:latin typeface="Calibri"/>
              </a:rPr>
              <a:t> query that must be answered. This query is submitted to a mediator which is responsible for rewriting it in accordance with the different databases. Then the results are returned to the mediator which will be responsible for integrating the</a:t>
            </a:r>
            <a:r>
              <a:rPr lang="en-US" dirty="0">
                <a:latin typeface="Calibri"/>
              </a:rPr>
              <a:t> </a:t>
            </a:r>
            <a:r>
              <a:rPr lang="en-US">
                <a:latin typeface="Calibri"/>
              </a:rPr>
              <a:t>data and sending back the integrated result.</a:t>
            </a:r>
            <a:endParaRPr lang="en-US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algn="just"/>
            <a:r>
              <a:rPr lang="en-US">
                <a:latin typeface="Calibri"/>
              </a:rPr>
              <a:t>As I mentioned before this is the classical data integration scenario... however the emergency of architectures like cloud open new </a:t>
            </a:r>
            <a:r>
              <a:rPr lang="en-US" smtClean="0">
                <a:latin typeface="Calibri"/>
              </a:rPr>
              <a:t>opportunities </a:t>
            </a:r>
            <a:r>
              <a:rPr lang="en-US">
                <a:latin typeface="Calibri"/>
              </a:rPr>
              <a:t>for data integration considering that now we are not limited to resources availability . </a:t>
            </a:r>
            <a:endParaRPr lang="en-US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pPr algn="just"/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 dirty="0">
              <a:latin typeface="Calibri"/>
            </a:endParaRPr>
          </a:p>
          <a:p>
            <a:pPr lvl="1" algn="just"/>
            <a:r>
              <a:rPr lang="en-US" b="1" dirty="0">
                <a:solidFill>
                  <a:schemeClr val="tx1"/>
                </a:solidFill>
                <a:latin typeface="Calibri"/>
              </a:rPr>
              <a:t/>
            </a:r>
            <a:br>
              <a:rPr lang="en-US" b="1" dirty="0">
                <a:solidFill>
                  <a:schemeClr val="tx1"/>
                </a:solidFill>
                <a:latin typeface="Calibri"/>
              </a:rPr>
            </a:br>
            <a:endParaRPr lang="en-US" b="1" dirty="0">
              <a:solidFill>
                <a:schemeClr val="tx1"/>
              </a:solidFill>
              <a:latin typeface="Calibri"/>
            </a:endParaRPr>
          </a:p>
          <a:p>
            <a:pPr lvl="1" algn="just"/>
            <a:r>
              <a:rPr lang="en-US" b="1" dirty="0">
                <a:latin typeface="Calibri"/>
              </a:rPr>
              <a:t/>
            </a:r>
            <a:br>
              <a:rPr lang="en-US" b="1" dirty="0">
                <a:latin typeface="Calibri"/>
              </a:rPr>
            </a:br>
            <a:endParaRPr lang="en-US" b="1" dirty="0">
              <a:latin typeface="Calibri"/>
            </a:endParaRPr>
          </a:p>
          <a:p>
            <a:pPr lvl="1" algn="just"/>
            <a:endParaRPr lang="en-US" b="1" dirty="0">
              <a:latin typeface="Calibri"/>
            </a:endParaRPr>
          </a:p>
          <a:p>
            <a:pPr algn="just"/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275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Now</a:t>
            </a:r>
            <a:r>
              <a:rPr lang="en-US">
                <a:latin typeface="Calibri"/>
              </a:rPr>
              <a:t> we can see a new scenario for data integration... where we have different data providers A, B and C geographically disposed on different clouds. In the cloud scenario quality aspects are defined and agreed between the service provider and the service customer through contracts. 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Service level agreements (SLA) is an example of these contracts.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As in the classical scenario we have a query that must be answered and this query is submitted to a mediator who will rewrtite it in accordance with the different data providers and the result will be integrated to be sent back to the user.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In this scenario we have some limitations and challenges such as: 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SLAs schemas exported by the providers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level of SLAs... such as SLAs between the user and the data provider, SLA between the data provider and the cloud, and also SLAs between different data providers..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measures in different SLAs which have the same meaning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considering this new scenario, the use of SLA on data integration approaches is an open challenge and we believe that the quality on this approaches can be enhanced</a:t>
            </a:r>
            <a:br>
              <a:rPr lang="en-US">
                <a:latin typeface="Calibri"/>
              </a:rPr>
            </a:br>
            <a:endParaRPr lang="en-US" baseline="0" noProof="0" dirty="0"/>
          </a:p>
          <a:p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48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Now we can see a new scenario for data integration... where we have different data providers A, B and C geographically disposed on different clouds. In the cloud scenario quality aspects are defined and agreed between the service provider and the service customer through contracts. </a:t>
            </a: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>Service level agreements (SLA) is an example of these contracts.</a:t>
            </a: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>As in the classical scenario we have a query that must be answered and this query is submitted to a mediator who will </a:t>
            </a:r>
            <a:r>
              <a:rPr lang="en-US" dirty="0" err="1">
                <a:latin typeface="Calibri"/>
              </a:rPr>
              <a:t>rewrtite</a:t>
            </a:r>
            <a:r>
              <a:rPr lang="en-US" dirty="0">
                <a:latin typeface="Calibri"/>
              </a:rPr>
              <a:t> it in accordance with the different data providers and the result will be integrated to be sent back to the user.</a:t>
            </a: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>In this scenario we have some limitations and challenges such as: </a:t>
            </a:r>
          </a:p>
          <a:p>
            <a:r>
              <a:rPr lang="en-US" dirty="0">
                <a:latin typeface="Calibri"/>
              </a:rPr>
              <a:t>* we have different SLAs schemas exported by the providers</a:t>
            </a:r>
          </a:p>
          <a:p>
            <a:r>
              <a:rPr lang="en-US" dirty="0">
                <a:latin typeface="Calibri"/>
              </a:rPr>
              <a:t>* we have different level of SLAs... such as SLAs between the user and the data provider, SLA between the data provider and the cloud, and also SLAs between different data providers..</a:t>
            </a:r>
          </a:p>
          <a:p>
            <a:r>
              <a:rPr lang="en-US" dirty="0">
                <a:latin typeface="Calibri"/>
              </a:rPr>
              <a:t>* we have different measures in different SLAs which have the same meaning</a:t>
            </a: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>considering this new scenario, the use of SLA on data integration approaches is an open challenge and we believe that the quality on this approaches can be enhanced</a:t>
            </a:r>
            <a:br>
              <a:rPr lang="en-US" dirty="0">
                <a:latin typeface="Calibri"/>
              </a:rPr>
            </a:br>
            <a:endParaRPr lang="en-US" baseline="0" noProof="0" dirty="0"/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665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Now</a:t>
            </a:r>
            <a:r>
              <a:rPr lang="en-US">
                <a:latin typeface="Calibri"/>
              </a:rPr>
              <a:t> we can see a new scenario for data integration... where we have different data providers A, B and C geographically disposed on different clouds. In the cloud scenario quality aspects are defined and agreed between the service provider and the service customer through contracts. 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Service level agreements (SLA) is an example of these contracts.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As in the classical scenario we have a query that must be answered and this query is submitted to a mediator who will rewrtite it in accordance with the different data providers and the result will be integrated to be sent back to the user.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In this scenario we have some limitations and challenges such as: 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SLAs schemas exported by the providers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level of SLAs... such as SLAs between the user and the data provider, SLA between the data provider and the cloud, and also SLAs between different data providers..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measures in different SLAs which have the same meaning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considering this new scenario, the use of SLA on data integration approaches is an open challenge and we believe that the quality on this approaches can be enhanced</a:t>
            </a:r>
            <a:br>
              <a:rPr lang="en-US">
                <a:latin typeface="Calibri"/>
              </a:rPr>
            </a:br>
            <a:endParaRPr lang="en-US" baseline="0" noProof="0" dirty="0"/>
          </a:p>
          <a:p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832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</a:rPr>
              <a:t>Now</a:t>
            </a:r>
            <a:r>
              <a:rPr lang="en-US">
                <a:latin typeface="Calibri"/>
              </a:rPr>
              <a:t> we can see a new scenario for data integration... where we have different data providers A, B and C geographically disposed on different clouds. In the cloud scenario quality aspects are defined and agreed between the service provider and the service customer through contracts. 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Service level agreements (SLA) is an example of these contracts.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As in the classical scenario we have a query that must be answered and this query is submitted to a mediator who will rewrtite it in accordance with the different data providers and the result will be integrated to be sent back to the user.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In this scenario we have some limitations and challenges such as: 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SLAs schemas exported by the providers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level of SLAs... such as SLAs between the user and the data provider, SLA between the data provider and the cloud, and also SLAs between different data providers..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* we have different measures in different SLAs which have the same meaning</a:t>
            </a:r>
            <a:endParaRPr lang="en-US" dirty="0">
              <a:latin typeface="Calibri"/>
            </a:endParaRPr>
          </a:p>
          <a:p>
            <a:r>
              <a:rPr lang="en-US" dirty="0">
                <a:latin typeface="Calibri"/>
              </a:rPr>
              <a:t/>
            </a:r>
            <a:br>
              <a:rPr lang="en-US" dirty="0">
                <a:latin typeface="Calibri"/>
              </a:rPr>
            </a:b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considering this new scenario, the use of SLA on data integration approaches is an open challenge and we believe that the quality on this approaches can be enhanced</a:t>
            </a:r>
            <a:br>
              <a:rPr lang="en-US">
                <a:latin typeface="Calibri"/>
              </a:rPr>
            </a:br>
            <a:endParaRPr lang="en-US" baseline="0" noProof="0" dirty="0"/>
          </a:p>
          <a:p>
            <a:r>
              <a:rPr lang="en-US">
                <a:latin typeface="Calibri"/>
              </a:rPr>
              <a:t/>
            </a:r>
            <a:br>
              <a:rPr lang="en-US">
                <a:latin typeface="Calibri"/>
              </a:rPr>
            </a:br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8DC79-C430-E548-A754-84842F9135C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13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61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2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9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67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3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8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68C2560D-EC28-3B41-86E8-18F1CE0113B4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8/17/16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4112" r:id="rId1"/>
    <p:sldLayoutId id="2147494113" r:id="rId2"/>
    <p:sldLayoutId id="2147494114" r:id="rId3"/>
    <p:sldLayoutId id="2147494115" r:id="rId4"/>
    <p:sldLayoutId id="2147494116" r:id="rId5"/>
    <p:sldLayoutId id="2147494117" r:id="rId6"/>
    <p:sldLayoutId id="2147494118" r:id="rId7"/>
    <p:sldLayoutId id="2147494119" r:id="rId8"/>
    <p:sldLayoutId id="2147494120" r:id="rId9"/>
    <p:sldLayoutId id="2147494121" r:id="rId10"/>
    <p:sldLayoutId id="2147494122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054" y="928687"/>
            <a:ext cx="5829300" cy="2123096"/>
          </a:xfrm>
        </p:spPr>
        <p:txBody>
          <a:bodyPr anchor="ctr">
            <a:normAutofit/>
          </a:bodyPr>
          <a:lstStyle/>
          <a:p>
            <a:pPr algn="ctr"/>
            <a:r>
              <a:rPr lang="en-US" sz="3000" b="1" i="1" cap="small" dirty="0"/>
              <a:t>Rhone</a:t>
            </a:r>
            <a:r>
              <a:rPr lang="en-US" sz="3000" b="1" cap="small" dirty="0"/>
              <a:t>: </a:t>
            </a:r>
            <a:r>
              <a:rPr lang="en-US" sz="3000" b="1" cap="small" dirty="0" smtClean="0"/>
              <a:t>Quality-Based </a:t>
            </a:r>
            <a:r>
              <a:rPr lang="en-US" sz="3000" b="1" cap="small" dirty="0"/>
              <a:t>Query Rewriting </a:t>
            </a:r>
            <a:r>
              <a:rPr lang="en-US" sz="3000" b="1" cap="small" dirty="0" smtClean="0"/>
              <a:t>Algorithm for </a:t>
            </a:r>
            <a:r>
              <a:rPr lang="en-US" sz="3000" b="1" cap="small" dirty="0"/>
              <a:t>Data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4" y="3301959"/>
            <a:ext cx="7443786" cy="1339614"/>
          </a:xfrm>
        </p:spPr>
        <p:txBody>
          <a:bodyPr vert="horz" lIns="68580" tIns="34290" rIns="68580" bIns="34290" rtlCol="0" anchor="t">
            <a:noAutofit/>
          </a:bodyPr>
          <a:lstStyle/>
          <a:p>
            <a:pPr algn="l"/>
            <a:r>
              <a:rPr lang="en-US" sz="1400" b="1" cap="none" dirty="0">
                <a:solidFill>
                  <a:schemeClr val="tx1"/>
                </a:solidFill>
              </a:rPr>
              <a:t>Daniel Aguiar da Silva Carvalho</a:t>
            </a:r>
            <a:r>
              <a:rPr lang="en-US" sz="1400" b="1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Magellan, IAE, Univ. J. Moulin Lyon 3, France</a:t>
            </a:r>
          </a:p>
          <a:p>
            <a:pPr algn="r"/>
            <a:r>
              <a:rPr lang="en-US" sz="1000" b="1" cap="none" dirty="0" err="1">
                <a:solidFill>
                  <a:schemeClr val="tx1"/>
                </a:solidFill>
              </a:rPr>
              <a:t>Plácido</a:t>
            </a:r>
            <a:r>
              <a:rPr lang="en-US" sz="1000" b="1" cap="none" dirty="0">
                <a:solidFill>
                  <a:schemeClr val="tx1"/>
                </a:solidFill>
              </a:rPr>
              <a:t> Antonio de Souza </a:t>
            </a:r>
            <a:r>
              <a:rPr lang="en-US" sz="1000" b="1" cap="none" dirty="0" err="1">
                <a:solidFill>
                  <a:schemeClr val="tx1"/>
                </a:solidFill>
              </a:rPr>
              <a:t>Neto</a:t>
            </a:r>
            <a:r>
              <a:rPr lang="en-US" sz="1000" b="1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DIATINF, IFRN, Brazil</a:t>
            </a:r>
            <a:endParaRPr lang="en-US" sz="1000" b="1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sz="1000" b="1" cap="none" dirty="0">
                <a:solidFill>
                  <a:schemeClr val="tx1"/>
                </a:solidFill>
              </a:rPr>
              <a:t>Chirine Ghedira-Guegan, </a:t>
            </a:r>
            <a:r>
              <a:rPr lang="en-US" sz="1000" b="1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Magellan, IAE, Univ. J. Moulin Lyon 3, France</a:t>
            </a:r>
          </a:p>
          <a:p>
            <a:pPr algn="r"/>
            <a:r>
              <a:rPr lang="en-US" sz="1000" b="1" cap="none" dirty="0">
                <a:solidFill>
                  <a:schemeClr val="tx1"/>
                </a:solidFill>
              </a:rPr>
              <a:t>Nadia </a:t>
            </a:r>
            <a:r>
              <a:rPr lang="en-US" sz="1000" b="1" cap="none" dirty="0" err="1" smtClean="0">
                <a:solidFill>
                  <a:schemeClr val="tx1"/>
                </a:solidFill>
              </a:rPr>
              <a:t>Bennani</a:t>
            </a:r>
            <a:r>
              <a:rPr lang="en-US" sz="1000" b="1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LIRIS-CNRS, INSA-Lyon, Univ. Lyon, France</a:t>
            </a:r>
          </a:p>
          <a:p>
            <a:pPr algn="r"/>
            <a:r>
              <a:rPr lang="en-US" sz="1000" b="1" cap="none" dirty="0">
                <a:solidFill>
                  <a:schemeClr val="tx1"/>
                </a:solidFill>
              </a:rPr>
              <a:t>Genoveva Vargas-Solar</a:t>
            </a:r>
            <a:r>
              <a:rPr lang="en-US" sz="1000" b="1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CRNS, LIG-LAFMIA, France</a:t>
            </a:r>
          </a:p>
        </p:txBody>
      </p:sp>
    </p:spTree>
    <p:extLst>
      <p:ext uri="{BB962C8B-B14F-4D97-AF65-F5344CB8AC3E}">
        <p14:creationId xmlns:p14="http://schemas.microsoft.com/office/powerpoint/2010/main" val="2159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/>
          <a:p>
            <a:r>
              <a:rPr lang="en-GB" sz="4000" dirty="0" smtClean="0"/>
              <a:t>Combining services for answering queries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ZoneTexte 23"/>
          <p:cNvSpPr txBox="1"/>
          <p:nvPr/>
        </p:nvSpPr>
        <p:spPr>
          <a:xfrm>
            <a:off x="561352" y="2889727"/>
            <a:ext cx="2524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+mj-lt"/>
              </a:rPr>
              <a:t>Data provider A: infected patient </a:t>
            </a:r>
            <a:endParaRPr lang="en-US" sz="1400" b="1" dirty="0">
              <a:latin typeface="+mj-lt"/>
            </a:endParaRPr>
          </a:p>
        </p:txBody>
      </p:sp>
      <p:sp>
        <p:nvSpPr>
          <p:cNvPr id="10" name="ZoneTexte 23"/>
          <p:cNvSpPr txBox="1"/>
          <p:nvPr/>
        </p:nvSpPr>
        <p:spPr>
          <a:xfrm>
            <a:off x="3252091" y="3957551"/>
            <a:ext cx="2595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+mj-lt"/>
              </a:rPr>
              <a:t>Data provider B: DNA information </a:t>
            </a:r>
            <a:endParaRPr lang="en-US" sz="1400" b="1" dirty="0">
              <a:latin typeface="+mj-lt"/>
            </a:endParaRPr>
          </a:p>
        </p:txBody>
      </p:sp>
      <p:sp>
        <p:nvSpPr>
          <p:cNvPr id="11" name="ZoneTexte 23"/>
          <p:cNvSpPr txBox="1"/>
          <p:nvPr/>
        </p:nvSpPr>
        <p:spPr>
          <a:xfrm>
            <a:off x="6113406" y="2919984"/>
            <a:ext cx="288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+mj-lt"/>
              </a:rPr>
              <a:t>Data provider C: Personal information </a:t>
            </a:r>
            <a:endParaRPr lang="en-US" sz="1400" b="1" dirty="0">
              <a:latin typeface="+mj-lt"/>
            </a:endParaRPr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166858" y="3176679"/>
            <a:ext cx="3120015" cy="53807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900" dirty="0" smtClean="0">
                <a:solidFill>
                  <a:schemeClr val="tx1"/>
                </a:solidFill>
              </a:rPr>
              <a:t>S1 (a?; b!) := A1 (a?; b!) [availability &gt; 98%, price per call = 0,2$]</a:t>
            </a:r>
          </a:p>
          <a:p>
            <a:pPr marL="0" indent="0" algn="just">
              <a:buNone/>
            </a:pPr>
            <a:r>
              <a:rPr lang="en-US" sz="900" dirty="0" smtClean="0">
                <a:solidFill>
                  <a:schemeClr val="tx1"/>
                </a:solidFill>
              </a:rPr>
              <a:t>S2 </a:t>
            </a:r>
            <a:r>
              <a:rPr lang="en-US" sz="900" dirty="0">
                <a:solidFill>
                  <a:schemeClr val="tx1"/>
                </a:solidFill>
              </a:rPr>
              <a:t>(a?; b!) := A1 (a?; b!) [availability &gt; 98%, price per call = </a:t>
            </a:r>
            <a:r>
              <a:rPr lang="en-US" sz="900" dirty="0" smtClean="0">
                <a:solidFill>
                  <a:schemeClr val="tx1"/>
                </a:solidFill>
              </a:rPr>
              <a:t>0,1$]</a:t>
            </a:r>
            <a:endParaRPr lang="en-US" sz="9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9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2691279" y="4216917"/>
            <a:ext cx="3738096" cy="52262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900" dirty="0" smtClean="0">
                <a:solidFill>
                  <a:schemeClr val="tx1"/>
                </a:solidFill>
              </a:rPr>
              <a:t>S3 </a:t>
            </a:r>
            <a:r>
              <a:rPr lang="en-US" sz="900" dirty="0">
                <a:solidFill>
                  <a:schemeClr val="tx1"/>
                </a:solidFill>
              </a:rPr>
              <a:t>(a?; b!) := </a:t>
            </a:r>
            <a:r>
              <a:rPr lang="en-US" sz="900" dirty="0" smtClean="0">
                <a:solidFill>
                  <a:schemeClr val="tx1"/>
                </a:solidFill>
              </a:rPr>
              <a:t>A2 </a:t>
            </a:r>
            <a:r>
              <a:rPr lang="en-US" sz="900" dirty="0">
                <a:solidFill>
                  <a:schemeClr val="tx1"/>
                </a:solidFill>
              </a:rPr>
              <a:t>(a?; b!) [availability &gt; </a:t>
            </a:r>
            <a:r>
              <a:rPr lang="en-US" sz="900" dirty="0" smtClean="0">
                <a:solidFill>
                  <a:schemeClr val="tx1"/>
                </a:solidFill>
              </a:rPr>
              <a:t>99%, </a:t>
            </a:r>
            <a:r>
              <a:rPr lang="en-US" sz="900" dirty="0">
                <a:solidFill>
                  <a:schemeClr val="tx1"/>
                </a:solidFill>
              </a:rPr>
              <a:t>price per call = </a:t>
            </a:r>
            <a:r>
              <a:rPr lang="en-US" sz="900" dirty="0" smtClean="0">
                <a:solidFill>
                  <a:schemeClr val="tx1"/>
                </a:solidFill>
              </a:rPr>
              <a:t>0,1$]</a:t>
            </a:r>
          </a:p>
          <a:p>
            <a:pPr marL="0" indent="0" algn="just">
              <a:buNone/>
            </a:pPr>
            <a:r>
              <a:rPr lang="en-US" sz="900" dirty="0" smtClean="0">
                <a:solidFill>
                  <a:schemeClr val="tx1"/>
                </a:solidFill>
              </a:rPr>
              <a:t>S4 </a:t>
            </a:r>
            <a:r>
              <a:rPr lang="en-US" sz="900" dirty="0">
                <a:solidFill>
                  <a:schemeClr val="tx1"/>
                </a:solidFill>
              </a:rPr>
              <a:t>(a?; b!) := A1 (a?; </a:t>
            </a:r>
            <a:r>
              <a:rPr lang="en-US" sz="900" dirty="0" smtClean="0">
                <a:solidFill>
                  <a:schemeClr val="tx1"/>
                </a:solidFill>
              </a:rPr>
              <a:t>p!), A2 (p?; b!) [</a:t>
            </a:r>
            <a:r>
              <a:rPr lang="en-US" sz="900" dirty="0">
                <a:solidFill>
                  <a:schemeClr val="tx1"/>
                </a:solidFill>
              </a:rPr>
              <a:t>availability &gt; 98%, price per call = </a:t>
            </a:r>
            <a:r>
              <a:rPr lang="en-US" sz="900" dirty="0" smtClean="0">
                <a:solidFill>
                  <a:schemeClr val="tx1"/>
                </a:solidFill>
              </a:rPr>
              <a:t>0,1$]</a:t>
            </a:r>
            <a:endParaRPr lang="en-US" sz="9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14" name="Espace réservé du contenu 4"/>
          <p:cNvSpPr txBox="1">
            <a:spLocks/>
          </p:cNvSpPr>
          <p:nvPr/>
        </p:nvSpPr>
        <p:spPr>
          <a:xfrm>
            <a:off x="5645436" y="3163919"/>
            <a:ext cx="3498564" cy="927679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900" dirty="0" smtClean="0">
                <a:solidFill>
                  <a:schemeClr val="tx1"/>
                </a:solidFill>
              </a:rPr>
              <a:t>S5 </a:t>
            </a:r>
            <a:r>
              <a:rPr lang="en-US" sz="900" dirty="0">
                <a:solidFill>
                  <a:schemeClr val="tx1"/>
                </a:solidFill>
              </a:rPr>
              <a:t>(a?; b!) := </a:t>
            </a:r>
            <a:r>
              <a:rPr lang="en-US" sz="900" dirty="0" smtClean="0">
                <a:solidFill>
                  <a:schemeClr val="tx1"/>
                </a:solidFill>
              </a:rPr>
              <a:t>A3 </a:t>
            </a:r>
            <a:r>
              <a:rPr lang="en-US" sz="900" dirty="0">
                <a:solidFill>
                  <a:schemeClr val="tx1"/>
                </a:solidFill>
              </a:rPr>
              <a:t>(a?; b!) [availability &gt; </a:t>
            </a:r>
            <a:r>
              <a:rPr lang="en-US" sz="900" dirty="0" smtClean="0">
                <a:solidFill>
                  <a:schemeClr val="tx1"/>
                </a:solidFill>
              </a:rPr>
              <a:t>98%, </a:t>
            </a:r>
            <a:r>
              <a:rPr lang="en-US" sz="900" dirty="0">
                <a:solidFill>
                  <a:schemeClr val="tx1"/>
                </a:solidFill>
              </a:rPr>
              <a:t>price per call = </a:t>
            </a:r>
            <a:r>
              <a:rPr lang="en-US" sz="900" dirty="0" smtClean="0">
                <a:solidFill>
                  <a:schemeClr val="tx1"/>
                </a:solidFill>
              </a:rPr>
              <a:t>0,0$]</a:t>
            </a:r>
          </a:p>
          <a:p>
            <a:pPr marL="0" indent="0" algn="just">
              <a:buNone/>
            </a:pPr>
            <a:r>
              <a:rPr lang="en-US" sz="900" dirty="0" smtClean="0">
                <a:solidFill>
                  <a:schemeClr val="tx1"/>
                </a:solidFill>
              </a:rPr>
              <a:t>S6 </a:t>
            </a:r>
            <a:r>
              <a:rPr lang="en-US" sz="900" dirty="0">
                <a:solidFill>
                  <a:schemeClr val="tx1"/>
                </a:solidFill>
              </a:rPr>
              <a:t>(a?; b</a:t>
            </a:r>
            <a:r>
              <a:rPr lang="en-US" sz="900" dirty="0" smtClean="0">
                <a:solidFill>
                  <a:schemeClr val="tx1"/>
                </a:solidFill>
              </a:rPr>
              <a:t>!, c!) </a:t>
            </a:r>
            <a:r>
              <a:rPr lang="en-US" sz="900" dirty="0">
                <a:solidFill>
                  <a:schemeClr val="tx1"/>
                </a:solidFill>
              </a:rPr>
              <a:t>:= </a:t>
            </a:r>
            <a:r>
              <a:rPr lang="en-US" sz="900" dirty="0" smtClean="0">
                <a:solidFill>
                  <a:schemeClr val="tx1"/>
                </a:solidFill>
              </a:rPr>
              <a:t>A1 </a:t>
            </a:r>
            <a:r>
              <a:rPr lang="en-US" sz="900" dirty="0">
                <a:solidFill>
                  <a:schemeClr val="tx1"/>
                </a:solidFill>
              </a:rPr>
              <a:t>(a?; </a:t>
            </a:r>
            <a:r>
              <a:rPr lang="en-US" sz="900" dirty="0" smtClean="0">
                <a:solidFill>
                  <a:schemeClr val="tx1"/>
                </a:solidFill>
              </a:rPr>
              <a:t>p!), A2 (p?; </a:t>
            </a:r>
            <a:r>
              <a:rPr lang="en-US" sz="900" dirty="0">
                <a:solidFill>
                  <a:schemeClr val="tx1"/>
                </a:solidFill>
              </a:rPr>
              <a:t>b</a:t>
            </a:r>
            <a:r>
              <a:rPr lang="en-US" sz="900" dirty="0" smtClean="0">
                <a:solidFill>
                  <a:schemeClr val="tx1"/>
                </a:solidFill>
              </a:rPr>
              <a:t>!), A3 (p?; c!) </a:t>
            </a:r>
            <a:r>
              <a:rPr lang="en-US" sz="900" dirty="0">
                <a:solidFill>
                  <a:schemeClr val="tx1"/>
                </a:solidFill>
              </a:rPr>
              <a:t>[availability &gt; 99%, </a:t>
            </a:r>
            <a:r>
              <a:rPr lang="en-US" sz="900" dirty="0" smtClean="0">
                <a:solidFill>
                  <a:schemeClr val="tx1"/>
                </a:solidFill>
              </a:rPr>
              <a:t>price </a:t>
            </a:r>
            <a:r>
              <a:rPr lang="en-US" sz="900" dirty="0">
                <a:solidFill>
                  <a:schemeClr val="tx1"/>
                </a:solidFill>
              </a:rPr>
              <a:t>per call = </a:t>
            </a:r>
            <a:r>
              <a:rPr lang="en-US" sz="900" dirty="0" smtClean="0">
                <a:solidFill>
                  <a:schemeClr val="tx1"/>
                </a:solidFill>
              </a:rPr>
              <a:t>0,2$]</a:t>
            </a:r>
          </a:p>
          <a:p>
            <a:pPr marL="0" indent="0" algn="just">
              <a:buNone/>
            </a:pPr>
            <a:r>
              <a:rPr lang="en-US" sz="900" dirty="0" smtClean="0">
                <a:solidFill>
                  <a:schemeClr val="tx1"/>
                </a:solidFill>
              </a:rPr>
              <a:t>S7 </a:t>
            </a:r>
            <a:r>
              <a:rPr lang="en-US" sz="900" dirty="0">
                <a:solidFill>
                  <a:schemeClr val="tx1"/>
                </a:solidFill>
              </a:rPr>
              <a:t>(a?; b!) := </a:t>
            </a:r>
            <a:r>
              <a:rPr lang="en-US" sz="900" dirty="0" smtClean="0">
                <a:solidFill>
                  <a:schemeClr val="tx1"/>
                </a:solidFill>
              </a:rPr>
              <a:t>A4 </a:t>
            </a:r>
            <a:r>
              <a:rPr lang="en-US" sz="900" dirty="0">
                <a:solidFill>
                  <a:schemeClr val="tx1"/>
                </a:solidFill>
              </a:rPr>
              <a:t>(a?; b!) [availability &gt; </a:t>
            </a:r>
            <a:r>
              <a:rPr lang="en-US" sz="900" dirty="0" smtClean="0">
                <a:solidFill>
                  <a:schemeClr val="tx1"/>
                </a:solidFill>
              </a:rPr>
              <a:t>99%, </a:t>
            </a:r>
            <a:r>
              <a:rPr lang="en-US" sz="900" dirty="0">
                <a:solidFill>
                  <a:schemeClr val="tx1"/>
                </a:solidFill>
              </a:rPr>
              <a:t>price per call = </a:t>
            </a:r>
            <a:r>
              <a:rPr lang="en-US" sz="900" dirty="0" smtClean="0">
                <a:solidFill>
                  <a:schemeClr val="tx1"/>
                </a:solidFill>
              </a:rPr>
              <a:t>0,2$]</a:t>
            </a:r>
            <a:endParaRPr lang="en-US" sz="9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15" name="Espace réservé du contenu 4"/>
          <p:cNvSpPr txBox="1">
            <a:spLocks/>
          </p:cNvSpPr>
          <p:nvPr/>
        </p:nvSpPr>
        <p:spPr>
          <a:xfrm>
            <a:off x="822961" y="1355095"/>
            <a:ext cx="8321040" cy="49015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300"/>
              </a:spcBef>
              <a:buNone/>
            </a:pPr>
            <a:r>
              <a:rPr lang="en-US" sz="1200" b="1" dirty="0" smtClean="0">
                <a:solidFill>
                  <a:schemeClr val="bg2">
                    <a:lumMod val="50000"/>
                  </a:schemeClr>
                </a:solidFill>
              </a:rPr>
              <a:t>Q(dis?; dna!, info!) := A1 (dis?; p!), A2 (p?; dna!), A3 (p?; info!), d= “flu , [ availability &gt; 99%, price per call &lt; 0,2$, total cost &lt; 5$]</a:t>
            </a:r>
          </a:p>
          <a:p>
            <a:pPr marL="0" indent="0" algn="ctr">
              <a:lnSpc>
                <a:spcPct val="150000"/>
              </a:lnSpc>
              <a:spcBef>
                <a:spcPts val="300"/>
              </a:spcBef>
              <a:buNone/>
            </a:pPr>
            <a:endParaRPr 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ts val="300"/>
              </a:spcBef>
              <a:buNone/>
            </a:pPr>
            <a:endParaRPr lang="en-US" sz="1200" b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ts val="300"/>
              </a:spcBef>
              <a:buNone/>
            </a:pPr>
            <a:endParaRPr lang="en-US" sz="12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Espace réservé du contenu 4"/>
          <p:cNvSpPr txBox="1">
            <a:spLocks/>
          </p:cNvSpPr>
          <p:nvPr/>
        </p:nvSpPr>
        <p:spPr>
          <a:xfrm>
            <a:off x="1411761" y="1704089"/>
            <a:ext cx="6320479" cy="145326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300"/>
              </a:spcBef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S1, S3, S5</a:t>
            </a:r>
          </a:p>
          <a:p>
            <a:pPr marL="0" indent="0" algn="ctr">
              <a:lnSpc>
                <a:spcPct val="150000"/>
              </a:lnSpc>
              <a:spcBef>
                <a:spcPts val="300"/>
              </a:spcBef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S2, S3, S5</a:t>
            </a:r>
          </a:p>
          <a:p>
            <a:pPr marL="0" indent="0" algn="ctr">
              <a:lnSpc>
                <a:spcPct val="150000"/>
              </a:lnSpc>
              <a:spcBef>
                <a:spcPts val="300"/>
              </a:spcBef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S4, S5</a:t>
            </a:r>
          </a:p>
          <a:p>
            <a:pPr marL="0" indent="0" algn="ctr">
              <a:lnSpc>
                <a:spcPct val="150000"/>
              </a:lnSpc>
              <a:spcBef>
                <a:spcPts val="300"/>
              </a:spcBef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S6</a:t>
            </a:r>
          </a:p>
          <a:p>
            <a:pPr marL="0" indent="0" algn="ctr">
              <a:lnSpc>
                <a:spcPct val="150000"/>
              </a:lnSpc>
              <a:spcBef>
                <a:spcPts val="300"/>
              </a:spcBef>
              <a:buNone/>
            </a:pPr>
            <a:endParaRPr lang="en-US" sz="1200" b="1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ts val="300"/>
              </a:spcBef>
              <a:buNone/>
            </a:pPr>
            <a:endParaRPr lang="en-US" sz="1200" b="1" dirty="0">
              <a:solidFill>
                <a:srgbClr val="C00000"/>
              </a:solidFill>
            </a:endParaRPr>
          </a:p>
          <a:p>
            <a:pPr marL="0" indent="0" algn="ctr">
              <a:lnSpc>
                <a:spcPct val="150000"/>
              </a:lnSpc>
              <a:spcBef>
                <a:spcPts val="300"/>
              </a:spcBef>
              <a:buNone/>
            </a:pPr>
            <a:endParaRPr lang="en-US" sz="1200" b="1" dirty="0" smtClean="0">
              <a:solidFill>
                <a:srgbClr val="C00000"/>
              </a:solidFill>
            </a:endParaRPr>
          </a:p>
        </p:txBody>
      </p:sp>
      <p:pic>
        <p:nvPicPr>
          <p:cNvPr id="17" name="Picture 2" descr="https://thumbs.dreamstime.com/z/doutor-dos-desenhos-animados-que-atende-um-paciente-novo-1910205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" t="9692" b="6713"/>
          <a:stretch/>
        </p:blipFill>
        <p:spPr bwMode="auto">
          <a:xfrm>
            <a:off x="1175321" y="1829075"/>
            <a:ext cx="1177150" cy="106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mrsc.org/getmedia/a0ba5128-d6fb-4008-bf30-893a43abf131/personal_info_618x353.jpg.aspx?width=618&amp;height=353&amp;ext=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781" y="1823445"/>
            <a:ext cx="1902672" cy="108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upo 18"/>
          <p:cNvGrpSpPr/>
          <p:nvPr/>
        </p:nvGrpSpPr>
        <p:grpSpPr>
          <a:xfrm>
            <a:off x="4073560" y="3390009"/>
            <a:ext cx="972966" cy="635114"/>
            <a:chOff x="4028956" y="3959979"/>
            <a:chExt cx="972966" cy="635114"/>
          </a:xfrm>
        </p:grpSpPr>
        <p:sp>
          <p:nvSpPr>
            <p:cNvPr id="20" name="Retângulo 19"/>
            <p:cNvSpPr/>
            <p:nvPr/>
          </p:nvSpPr>
          <p:spPr>
            <a:xfrm>
              <a:off x="4059252" y="3969975"/>
              <a:ext cx="931348" cy="625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4028956" y="3959979"/>
              <a:ext cx="972966" cy="592502"/>
              <a:chOff x="190630" y="3619270"/>
              <a:chExt cx="1490483" cy="907649"/>
            </a:xfrm>
          </p:grpSpPr>
          <p:pic>
            <p:nvPicPr>
              <p:cNvPr id="22" name="Imagem 21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90630" y="3622405"/>
                <a:ext cx="919342" cy="904514"/>
              </a:xfrm>
              <a:prstGeom prst="rect">
                <a:avLst/>
              </a:prstGeom>
            </p:spPr>
          </p:pic>
          <p:pic>
            <p:nvPicPr>
              <p:cNvPr id="23" name="Imagem 22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87993" y="3619270"/>
                <a:ext cx="919342" cy="904514"/>
              </a:xfrm>
              <a:prstGeom prst="rect">
                <a:avLst/>
              </a:prstGeom>
            </p:spPr>
          </p:pic>
          <p:pic>
            <p:nvPicPr>
              <p:cNvPr id="24" name="Imagem 23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61771" y="3619270"/>
                <a:ext cx="919342" cy="90451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212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Vision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22960" y="2050847"/>
            <a:ext cx="7632271" cy="14773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 </a:t>
            </a:r>
            <a:r>
              <a:rPr lang="en-US" b="1" dirty="0" smtClean="0">
                <a:solidFill>
                  <a:schemeClr val="bg1"/>
                </a:solidFill>
              </a:rPr>
              <a:t>integration 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</a:rPr>
              <a:t>combinatorial problem where a query result is a data collection integrated by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composing </a:t>
            </a:r>
            <a:r>
              <a:rPr lang="en-US" dirty="0">
                <a:solidFill>
                  <a:schemeClr val="bg1"/>
                </a:solidFill>
              </a:rPr>
              <a:t>different data providers 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 algn="just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data </a:t>
            </a:r>
            <a:r>
              <a:rPr lang="en-US" dirty="0">
                <a:solidFill>
                  <a:schemeClr val="bg1"/>
                </a:solidFill>
              </a:rPr>
              <a:t>processing (cloud) </a:t>
            </a:r>
            <a:r>
              <a:rPr lang="en-US" dirty="0" smtClean="0">
                <a:solidFill>
                  <a:schemeClr val="bg1"/>
                </a:solidFill>
              </a:rPr>
              <a:t>services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that </a:t>
            </a:r>
            <a:r>
              <a:rPr lang="en-US" dirty="0">
                <a:solidFill>
                  <a:schemeClr val="bg1"/>
                </a:solidFill>
              </a:rPr>
              <a:t>fulfill quality constraints and SLAs specified by a data </a:t>
            </a:r>
            <a:r>
              <a:rPr lang="en-US" dirty="0" smtClean="0">
                <a:solidFill>
                  <a:schemeClr val="bg1"/>
                </a:solidFill>
              </a:rPr>
              <a:t>consumer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8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22960" y="2049076"/>
            <a:ext cx="7543800" cy="137405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Guide </a:t>
            </a:r>
            <a:r>
              <a:rPr lang="fr-FR" sz="2400" dirty="0"/>
              <a:t>the </a:t>
            </a:r>
            <a:r>
              <a:rPr lang="fr-FR" sz="2400" dirty="0" err="1"/>
              <a:t>integration</a:t>
            </a:r>
            <a:r>
              <a:rPr lang="fr-FR" sz="2400" dirty="0"/>
              <a:t> </a:t>
            </a:r>
            <a:r>
              <a:rPr lang="fr-FR" sz="2400" dirty="0" err="1" smtClean="0"/>
              <a:t>process</a:t>
            </a:r>
            <a:r>
              <a:rPr lang="fr-FR" sz="2400" dirty="0" smtClean="0"/>
              <a:t> </a:t>
            </a:r>
            <a:r>
              <a:rPr lang="fr-FR" sz="2400" dirty="0" err="1" smtClean="0"/>
              <a:t>explicitly</a:t>
            </a:r>
            <a:r>
              <a:rPr lang="fr-FR" sz="2400" dirty="0" smtClean="0"/>
              <a:t> </a:t>
            </a:r>
            <a:r>
              <a:rPr lang="fr-FR" sz="2400" dirty="0" err="1" smtClean="0"/>
              <a:t>considering</a:t>
            </a:r>
            <a:r>
              <a:rPr lang="fr-FR" sz="2400" dirty="0" smtClean="0"/>
              <a:t> </a:t>
            </a:r>
          </a:p>
          <a:p>
            <a:pPr algn="ctr"/>
            <a:r>
              <a:rPr lang="fr-FR" sz="2400" b="1" dirty="0" smtClean="0"/>
              <a:t>data </a:t>
            </a:r>
            <a:r>
              <a:rPr lang="fr-FR" sz="2400" b="1" dirty="0"/>
              <a:t>providers </a:t>
            </a:r>
            <a:r>
              <a:rPr lang="fr-FR" sz="2400" b="1" dirty="0" err="1"/>
              <a:t>quality</a:t>
            </a:r>
            <a:r>
              <a:rPr lang="fr-FR" sz="2400" b="1" dirty="0"/>
              <a:t> </a:t>
            </a:r>
            <a:r>
              <a:rPr lang="fr-FR" sz="2400" dirty="0" smtClean="0"/>
              <a:t>&amp;</a:t>
            </a:r>
            <a:endParaRPr lang="fr-FR" sz="2400" dirty="0"/>
          </a:p>
          <a:p>
            <a:pPr algn="ctr"/>
            <a:r>
              <a:rPr lang="fr-FR" sz="2400" b="1" dirty="0" smtClean="0"/>
              <a:t>infrastructure </a:t>
            </a:r>
            <a:r>
              <a:rPr lang="fr-FR" sz="2400" b="1" dirty="0" err="1" smtClean="0"/>
              <a:t>properties</a:t>
            </a:r>
            <a:r>
              <a:rPr lang="fr-FR" sz="2400" b="1" dirty="0" smtClean="0"/>
              <a:t> </a:t>
            </a:r>
          </a:p>
          <a:p>
            <a:pPr algn="ctr"/>
            <a:r>
              <a:rPr lang="fr-FR" sz="2400" dirty="0" smtClean="0"/>
              <a:t> (</a:t>
            </a:r>
            <a:r>
              <a:rPr lang="fr-FR" sz="2400" i="1" dirty="0" err="1" smtClean="0"/>
              <a:t>reliability</a:t>
            </a:r>
            <a:r>
              <a:rPr lang="fr-FR" sz="2400" i="1" dirty="0"/>
              <a:t>, </a:t>
            </a:r>
            <a:r>
              <a:rPr lang="fr-FR" sz="2400" i="1" dirty="0" err="1"/>
              <a:t>computing</a:t>
            </a:r>
            <a:r>
              <a:rPr lang="fr-FR" sz="2400" i="1" dirty="0"/>
              <a:t>, </a:t>
            </a:r>
            <a:r>
              <a:rPr lang="fr-FR" sz="2400" i="1" dirty="0" err="1" smtClean="0"/>
              <a:t>storage</a:t>
            </a:r>
            <a:r>
              <a:rPr lang="fr-FR" sz="2400" i="1" dirty="0"/>
              <a:t> </a:t>
            </a:r>
            <a:r>
              <a:rPr lang="fr-FR" sz="2400" i="1" dirty="0" smtClean="0"/>
              <a:t>&amp; </a:t>
            </a:r>
            <a:r>
              <a:rPr lang="fr-FR" sz="2400" i="1" dirty="0"/>
              <a:t>memory </a:t>
            </a:r>
            <a:r>
              <a:rPr lang="fr-FR" sz="2400" i="1" dirty="0" err="1"/>
              <a:t>capacity</a:t>
            </a:r>
            <a:r>
              <a:rPr lang="fr-FR" sz="2400" i="1" dirty="0"/>
              <a:t>, 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cost</a:t>
            </a:r>
            <a:r>
              <a:rPr lang="fr-FR" sz="2400" dirty="0" smtClean="0"/>
              <a:t>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9694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3200" dirty="0"/>
              <a:t>A</a:t>
            </a:r>
            <a:r>
              <a:rPr lang="en-GB" sz="3200" dirty="0" smtClean="0"/>
              <a:t>pproach</a:t>
            </a:r>
            <a:endParaRPr lang="en-GB" sz="3200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22960" y="2692631"/>
            <a:ext cx="7543800" cy="1709190"/>
          </a:xfrm>
        </p:spPr>
        <p:txBody>
          <a:bodyPr>
            <a:normAutofit fontScale="92500"/>
          </a:bodyPr>
          <a:lstStyle/>
          <a:p>
            <a:pPr algn="just">
              <a:buFont typeface="Wingdings" charset="2"/>
              <a:buChar char="§"/>
            </a:pPr>
            <a:r>
              <a:rPr lang="en-US" sz="2400" b="1" dirty="0" smtClean="0">
                <a:solidFill>
                  <a:schemeClr val="tx1"/>
                </a:solidFill>
              </a:rPr>
              <a:t>Hypothesis</a:t>
            </a:r>
            <a:endParaRPr lang="en-US" sz="2400" b="1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 data integration process is totally or partially externalized on different clouds that provide necessary resources under different conditions (SLA)</a:t>
            </a:r>
          </a:p>
          <a:p>
            <a:pPr lvl="1" algn="just">
              <a:buFont typeface="Wingdings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data can be retrieved from several data providers (i.e., services) with different quality properties</a:t>
            </a:r>
          </a:p>
          <a:p>
            <a:endParaRPr lang="en-GB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25" name="Espace réservé du contenu 4"/>
          <p:cNvSpPr txBox="1">
            <a:spLocks/>
          </p:cNvSpPr>
          <p:nvPr/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60" y="1569391"/>
            <a:ext cx="7691648" cy="9381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 data integration considering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 </a:t>
            </a:r>
            <a:r>
              <a:rPr lang="en-US" b="1" dirty="0">
                <a:solidFill>
                  <a:schemeClr val="bg1"/>
                </a:solidFill>
              </a:rPr>
              <a:t>quality (freshness, provenance, cost, availability) properties </a:t>
            </a:r>
            <a:r>
              <a:rPr lang="en-US" b="1" dirty="0" smtClean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service level agreements (SLA)</a:t>
            </a:r>
          </a:p>
        </p:txBody>
      </p:sp>
    </p:spTree>
    <p:extLst>
      <p:ext uri="{BB962C8B-B14F-4D97-AF65-F5344CB8AC3E}">
        <p14:creationId xmlns:p14="http://schemas.microsoft.com/office/powerpoint/2010/main" val="105817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Rhone Service-Based Query Rewriting </a:t>
            </a:r>
            <a:r>
              <a:rPr lang="en-GB" b="1" dirty="0" smtClean="0"/>
              <a:t>Algorithm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8" name="Seta para a direita 7"/>
          <p:cNvSpPr/>
          <p:nvPr/>
        </p:nvSpPr>
        <p:spPr>
          <a:xfrm>
            <a:off x="2258159" y="1582354"/>
            <a:ext cx="4627681" cy="1981200"/>
          </a:xfrm>
          <a:prstGeom prst="rightArrow">
            <a:avLst/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a livre 8"/>
          <p:cNvSpPr/>
          <p:nvPr/>
        </p:nvSpPr>
        <p:spPr>
          <a:xfrm>
            <a:off x="1852559" y="2176713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Selecting candidate concrete services</a:t>
            </a:r>
            <a:endParaRPr lang="fr-FR" sz="1200" kern="1200" dirty="0"/>
          </a:p>
        </p:txBody>
      </p:sp>
      <p:sp>
        <p:nvSpPr>
          <p:cNvPr id="16" name="Forma livre 15"/>
          <p:cNvSpPr/>
          <p:nvPr/>
        </p:nvSpPr>
        <p:spPr>
          <a:xfrm>
            <a:off x="3228662" y="2176713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Creating candidate service descriptions (CSD)</a:t>
            </a:r>
            <a:endParaRPr lang="fr-FR" sz="1200" kern="1200" dirty="0"/>
          </a:p>
        </p:txBody>
      </p:sp>
      <p:sp>
        <p:nvSpPr>
          <p:cNvPr id="17" name="Forma livre 16"/>
          <p:cNvSpPr/>
          <p:nvPr/>
        </p:nvSpPr>
        <p:spPr>
          <a:xfrm>
            <a:off x="4604764" y="2176713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Combinig CSDs</a:t>
            </a:r>
            <a:endParaRPr lang="fr-FR" sz="1200" kern="1200" dirty="0"/>
          </a:p>
        </p:txBody>
      </p:sp>
      <p:sp>
        <p:nvSpPr>
          <p:cNvPr id="18" name="Forma livre 17"/>
          <p:cNvSpPr/>
          <p:nvPr/>
        </p:nvSpPr>
        <p:spPr>
          <a:xfrm>
            <a:off x="5980867" y="2176713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Producing rewritings</a:t>
            </a:r>
            <a:endParaRPr lang="fr-FR" sz="1200" kern="1200" dirty="0"/>
          </a:p>
        </p:txBody>
      </p:sp>
      <p:sp>
        <p:nvSpPr>
          <p:cNvPr id="15" name="Titre 4"/>
          <p:cNvSpPr txBox="1">
            <a:spLocks/>
          </p:cNvSpPr>
          <p:nvPr/>
        </p:nvSpPr>
        <p:spPr>
          <a:xfrm>
            <a:off x="800100" y="214313"/>
            <a:ext cx="7543800" cy="108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800" dirty="0"/>
          </a:p>
        </p:txBody>
      </p:sp>
      <p:sp>
        <p:nvSpPr>
          <p:cNvPr id="19" name="Espace réservé du contenu 4"/>
          <p:cNvSpPr txBox="1">
            <a:spLocks/>
          </p:cNvSpPr>
          <p:nvPr/>
        </p:nvSpPr>
        <p:spPr>
          <a:xfrm>
            <a:off x="822960" y="3265714"/>
            <a:ext cx="7543800" cy="1578807"/>
          </a:xfrm>
          <a:prstGeom prst="rect">
            <a:avLst/>
          </a:prstGeom>
        </p:spPr>
        <p:txBody>
          <a:bodyPr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A rewriting </a:t>
            </a:r>
            <a:r>
              <a:rPr lang="en-US" sz="2000" b="1" dirty="0">
                <a:solidFill>
                  <a:schemeClr val="tx1"/>
                </a:solidFill>
              </a:rPr>
              <a:t>algorithm </a:t>
            </a:r>
            <a:r>
              <a:rPr lang="en-US" sz="1800" b="1" dirty="0">
                <a:solidFill>
                  <a:schemeClr val="tx1"/>
                </a:solidFill>
              </a:rPr>
              <a:t>customizing </a:t>
            </a:r>
          </a:p>
          <a:p>
            <a:pPr lvl="1" algn="just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data providers (services) </a:t>
            </a:r>
            <a:r>
              <a:rPr lang="en-US" sz="1600" b="1" dirty="0">
                <a:solidFill>
                  <a:schemeClr val="tx1"/>
                </a:solidFill>
              </a:rPr>
              <a:t>look up </a:t>
            </a:r>
          </a:p>
          <a:p>
            <a:pPr lvl="1" algn="just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data integration considering different data consumers requirements and expectations </a:t>
            </a:r>
          </a:p>
          <a:p>
            <a:pPr lvl="1" algn="just">
              <a:buFont typeface="Wingdings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requirements &amp; expectations depend on the context in which they consume data (e.g., mobile devices with few physical capacities, critical decision making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34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Rhone Service-Based Query Rewriting </a:t>
            </a:r>
            <a:r>
              <a:rPr lang="en-GB" b="1" dirty="0" smtClean="0"/>
              <a:t>Algorithm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2" name="Titre 4"/>
          <p:cNvSpPr txBox="1">
            <a:spLocks/>
          </p:cNvSpPr>
          <p:nvPr/>
        </p:nvSpPr>
        <p:spPr>
          <a:xfrm>
            <a:off x="822960" y="1498830"/>
            <a:ext cx="1494559" cy="37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 smtClean="0">
                <a:solidFill>
                  <a:schemeClr val="tx1"/>
                </a:solidFill>
              </a:rPr>
              <a:t>Abstract services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3" name="Titre 4"/>
          <p:cNvSpPr txBox="1">
            <a:spLocks/>
          </p:cNvSpPr>
          <p:nvPr/>
        </p:nvSpPr>
        <p:spPr>
          <a:xfrm>
            <a:off x="3936003" y="1498831"/>
            <a:ext cx="1596219" cy="37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 smtClean="0">
                <a:solidFill>
                  <a:schemeClr val="tx1"/>
                </a:solidFill>
              </a:rPr>
              <a:t>Concrete services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4" name="Titre 4"/>
          <p:cNvSpPr txBox="1">
            <a:spLocks/>
          </p:cNvSpPr>
          <p:nvPr/>
        </p:nvSpPr>
        <p:spPr>
          <a:xfrm>
            <a:off x="7459105" y="1506911"/>
            <a:ext cx="677577" cy="37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 smtClean="0">
                <a:solidFill>
                  <a:schemeClr val="tx1"/>
                </a:solidFill>
              </a:rPr>
              <a:t>Query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2258159" y="1891111"/>
            <a:ext cx="4627681" cy="1981200"/>
          </a:xfrm>
          <a:prstGeom prst="rightArrow">
            <a:avLst/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a livre 8"/>
          <p:cNvSpPr/>
          <p:nvPr/>
        </p:nvSpPr>
        <p:spPr>
          <a:xfrm>
            <a:off x="1852559" y="2485470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Selecting candidate concrete services</a:t>
            </a:r>
            <a:endParaRPr lang="fr-FR" sz="1200" kern="1200" dirty="0"/>
          </a:p>
        </p:txBody>
      </p:sp>
      <p:sp>
        <p:nvSpPr>
          <p:cNvPr id="16" name="Forma livre 15"/>
          <p:cNvSpPr/>
          <p:nvPr/>
        </p:nvSpPr>
        <p:spPr>
          <a:xfrm>
            <a:off x="3228662" y="2485470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Creating candidate service descriptions (CSD)</a:t>
            </a:r>
            <a:endParaRPr lang="fr-FR" sz="1200" kern="1200" dirty="0"/>
          </a:p>
        </p:txBody>
      </p:sp>
      <p:sp>
        <p:nvSpPr>
          <p:cNvPr id="17" name="Forma livre 16"/>
          <p:cNvSpPr/>
          <p:nvPr/>
        </p:nvSpPr>
        <p:spPr>
          <a:xfrm>
            <a:off x="4604764" y="2485470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Combinig CSDs</a:t>
            </a:r>
            <a:endParaRPr lang="fr-FR" sz="1200" kern="1200" dirty="0"/>
          </a:p>
        </p:txBody>
      </p:sp>
      <p:sp>
        <p:nvSpPr>
          <p:cNvPr id="18" name="Forma livre 17"/>
          <p:cNvSpPr/>
          <p:nvPr/>
        </p:nvSpPr>
        <p:spPr>
          <a:xfrm>
            <a:off x="5980867" y="2485470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Producing rewritings</a:t>
            </a:r>
            <a:endParaRPr lang="fr-FR" sz="1200" kern="1200" dirty="0"/>
          </a:p>
        </p:txBody>
      </p:sp>
      <p:sp>
        <p:nvSpPr>
          <p:cNvPr id="15" name="Titre 4"/>
          <p:cNvSpPr txBox="1">
            <a:spLocks/>
          </p:cNvSpPr>
          <p:nvPr/>
        </p:nvSpPr>
        <p:spPr>
          <a:xfrm>
            <a:off x="800100" y="214313"/>
            <a:ext cx="7543800" cy="108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800" dirty="0"/>
          </a:p>
        </p:txBody>
      </p:sp>
      <p:sp>
        <p:nvSpPr>
          <p:cNvPr id="19" name="Espace réservé du contenu 4"/>
          <p:cNvSpPr txBox="1">
            <a:spLocks/>
          </p:cNvSpPr>
          <p:nvPr/>
        </p:nvSpPr>
        <p:spPr>
          <a:xfrm>
            <a:off x="822960" y="3887047"/>
            <a:ext cx="7543800" cy="7857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Services are selected considering their characteristics (expressed in the SLAs)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Services that can produce results that are useless to the user query are discarded in the first step</a:t>
            </a: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2497873" y="3277950"/>
            <a:ext cx="0" cy="49446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9" grpId="0" animBg="1"/>
      <p:bldP spid="16" grpId="0" animBg="1"/>
      <p:bldP spid="17" grpId="0" animBg="1"/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ce réservé du contenu 4"/>
          <p:cNvSpPr txBox="1">
            <a:spLocks/>
          </p:cNvSpPr>
          <p:nvPr/>
        </p:nvSpPr>
        <p:spPr>
          <a:xfrm>
            <a:off x="4371549" y="3778357"/>
            <a:ext cx="4604284" cy="39588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S7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b!) :=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A4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b!) [availability &gt;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99%,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price per call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0,2$]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0" name="Espace réservé du contenu 4"/>
          <p:cNvSpPr txBox="1">
            <a:spLocks/>
          </p:cNvSpPr>
          <p:nvPr/>
        </p:nvSpPr>
        <p:spPr>
          <a:xfrm>
            <a:off x="4380271" y="3344218"/>
            <a:ext cx="4604283" cy="55826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S6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b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!, c!)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A1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p!), A2 (p?;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!), A3 (p?; c!)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[availability &gt; 99%, price per call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0,2$]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Concrete service matching</a:t>
            </a:r>
            <a:endParaRPr lang="en-GB" dirty="0"/>
          </a:p>
        </p:txBody>
      </p:sp>
      <p:sp>
        <p:nvSpPr>
          <p:cNvPr id="111" name="Espace réservé du contenu 1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GB" dirty="0" smtClean="0"/>
              <a:t> </a:t>
            </a:r>
            <a:r>
              <a:rPr lang="en-GB" dirty="0"/>
              <a:t>A </a:t>
            </a:r>
            <a:r>
              <a:rPr lang="en-GB" b="1" dirty="0"/>
              <a:t>query with preferences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 A set of </a:t>
            </a:r>
            <a:r>
              <a:rPr lang="en-GB" b="1" dirty="0" smtClean="0"/>
              <a:t>concrete services </a:t>
            </a:r>
            <a:r>
              <a:rPr lang="en-GB" dirty="0" smtClean="0"/>
              <a:t>&amp;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 Choose those services that </a:t>
            </a:r>
            <a:r>
              <a:rPr lang="en-GB" b="1" dirty="0" smtClean="0"/>
              <a:t>match data required with data produced</a:t>
            </a:r>
            <a:endParaRPr lang="en-GB" b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1" name="Titre 4"/>
          <p:cNvSpPr txBox="1">
            <a:spLocks/>
          </p:cNvSpPr>
          <p:nvPr/>
        </p:nvSpPr>
        <p:spPr>
          <a:xfrm>
            <a:off x="20781" y="10388"/>
            <a:ext cx="7543800" cy="37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000" b="1" dirty="0"/>
          </a:p>
        </p:txBody>
      </p:sp>
      <p:sp>
        <p:nvSpPr>
          <p:cNvPr id="12" name="Espace réservé du contenu 4"/>
          <p:cNvSpPr txBox="1">
            <a:spLocks/>
          </p:cNvSpPr>
          <p:nvPr/>
        </p:nvSpPr>
        <p:spPr>
          <a:xfrm>
            <a:off x="4380272" y="1378178"/>
            <a:ext cx="4604282" cy="36050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S1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(a?; b!) := A1 (a?; b!) [availability &gt; 98%, price per call = 0,2$]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Espace réservé du contenu 4"/>
          <p:cNvSpPr txBox="1">
            <a:spLocks/>
          </p:cNvSpPr>
          <p:nvPr/>
        </p:nvSpPr>
        <p:spPr>
          <a:xfrm>
            <a:off x="714895" y="4154083"/>
            <a:ext cx="7281949" cy="67966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spcBef>
                <a:spcPts val="300"/>
              </a:spcBef>
              <a:buNone/>
            </a:pPr>
            <a:endParaRPr lang="en-US" sz="1400" dirty="0" smtClean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A1 </a:t>
            </a:r>
            <a:r>
              <a:rPr lang="en-US" sz="1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(dis?; p!), A2 (p?; dna!), A3 (p?; info</a:t>
            </a:r>
            <a:r>
              <a:rPr lang="en-US" sz="1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!),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d= “flu”,  [ availability &gt; 98%, price per call &lt; 0,2$, total cost &lt; 5$]</a:t>
            </a:r>
          </a:p>
          <a:p>
            <a:pPr marL="0" indent="0">
              <a:lnSpc>
                <a:spcPct val="5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spcBef>
                <a:spcPts val="300"/>
              </a:spcBef>
              <a:buNone/>
            </a:pPr>
            <a:endParaRPr lang="en-US" sz="1400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spcBef>
                <a:spcPts val="300"/>
              </a:spcBef>
              <a:buNone/>
            </a:pPr>
            <a:endParaRPr lang="en-US" sz="1400" dirty="0" smtClean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782023" y="4307559"/>
            <a:ext cx="1346036" cy="20347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Conector em curva 18"/>
          <p:cNvCxnSpPr>
            <a:stCxn id="17" idx="0"/>
            <a:endCxn id="44" idx="1"/>
          </p:cNvCxnSpPr>
          <p:nvPr/>
        </p:nvCxnSpPr>
        <p:spPr>
          <a:xfrm rot="5400000" flipH="1" flipV="1">
            <a:off x="1731517" y="1658805"/>
            <a:ext cx="2372279" cy="2925231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em curva 29"/>
          <p:cNvCxnSpPr>
            <a:stCxn id="17" idx="0"/>
            <a:endCxn id="48" idx="1"/>
          </p:cNvCxnSpPr>
          <p:nvPr/>
        </p:nvCxnSpPr>
        <p:spPr>
          <a:xfrm rot="5400000" flipH="1" flipV="1">
            <a:off x="2175777" y="2103065"/>
            <a:ext cx="1483758" cy="2925231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2202577" y="4303778"/>
            <a:ext cx="1331966" cy="19493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cxnSp>
        <p:nvCxnSpPr>
          <p:cNvPr id="33" name="Conector em curva 32"/>
          <p:cNvCxnSpPr>
            <a:stCxn id="31" idx="0"/>
            <a:endCxn id="46" idx="1"/>
          </p:cNvCxnSpPr>
          <p:nvPr/>
        </p:nvCxnSpPr>
        <p:spPr>
          <a:xfrm rot="5400000" flipH="1" flipV="1">
            <a:off x="2652330" y="2575836"/>
            <a:ext cx="1944172" cy="1511713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em curva 40"/>
          <p:cNvCxnSpPr>
            <a:stCxn id="31" idx="0"/>
            <a:endCxn id="48" idx="1"/>
          </p:cNvCxnSpPr>
          <p:nvPr/>
        </p:nvCxnSpPr>
        <p:spPr>
          <a:xfrm rot="5400000" flipH="1" flipV="1">
            <a:off x="2884428" y="2807934"/>
            <a:ext cx="1479977" cy="1511712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3690555" y="4292492"/>
            <a:ext cx="1413460" cy="1868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cxnSp>
        <p:nvCxnSpPr>
          <p:cNvPr id="45" name="Conector em curva 44"/>
          <p:cNvCxnSpPr>
            <a:endCxn id="49" idx="1"/>
          </p:cNvCxnSpPr>
          <p:nvPr/>
        </p:nvCxnSpPr>
        <p:spPr>
          <a:xfrm rot="16200000" flipV="1">
            <a:off x="4114743" y="3469559"/>
            <a:ext cx="1123262" cy="592206"/>
          </a:xfrm>
          <a:prstGeom prst="curvedConnector4">
            <a:avLst>
              <a:gd name="adj1" fmla="val 39396"/>
              <a:gd name="adj2" fmla="val 13860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em curva 35"/>
          <p:cNvCxnSpPr>
            <a:stCxn id="17" idx="0"/>
            <a:endCxn id="12" idx="1"/>
          </p:cNvCxnSpPr>
          <p:nvPr/>
        </p:nvCxnSpPr>
        <p:spPr>
          <a:xfrm rot="5400000" flipH="1" flipV="1">
            <a:off x="1543092" y="1470380"/>
            <a:ext cx="2749128" cy="2925231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space réservé du contenu 4"/>
          <p:cNvSpPr txBox="1">
            <a:spLocks/>
          </p:cNvSpPr>
          <p:nvPr/>
        </p:nvSpPr>
        <p:spPr>
          <a:xfrm>
            <a:off x="4380272" y="1780840"/>
            <a:ext cx="4604282" cy="30887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S2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b!) := A1 (a?; b!) [availability &gt; 98%, price per call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0,1$]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6" name="Espace réservé du contenu 4"/>
          <p:cNvSpPr txBox="1">
            <a:spLocks/>
          </p:cNvSpPr>
          <p:nvPr/>
        </p:nvSpPr>
        <p:spPr>
          <a:xfrm>
            <a:off x="4380273" y="2178785"/>
            <a:ext cx="4604281" cy="36164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S3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b!) :=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A2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b!) [availability &gt;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99%,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price per call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0,1$]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8" name="Espace réservé du contenu 4"/>
          <p:cNvSpPr txBox="1">
            <a:spLocks/>
          </p:cNvSpPr>
          <p:nvPr/>
        </p:nvSpPr>
        <p:spPr>
          <a:xfrm>
            <a:off x="4380272" y="2546794"/>
            <a:ext cx="4604282" cy="55401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S4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b!) := A1 (a?;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p!), A2 (p?; b!) [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availability &gt; 98%, price per call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0,1$]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9" name="Espace réservé du contenu 4"/>
          <p:cNvSpPr txBox="1">
            <a:spLocks/>
          </p:cNvSpPr>
          <p:nvPr/>
        </p:nvSpPr>
        <p:spPr>
          <a:xfrm>
            <a:off x="4380271" y="2965819"/>
            <a:ext cx="4604283" cy="47642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S5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b!) :=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A3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b!) [availability &gt;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98%,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price per call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0,0$]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55" name="Conector em curva 54"/>
          <p:cNvCxnSpPr>
            <a:stCxn id="17" idx="0"/>
            <a:endCxn id="50" idx="1"/>
          </p:cNvCxnSpPr>
          <p:nvPr/>
        </p:nvCxnSpPr>
        <p:spPr>
          <a:xfrm rot="5400000" flipH="1" flipV="1">
            <a:off x="2575551" y="2502839"/>
            <a:ext cx="684210" cy="2925230"/>
          </a:xfrm>
          <a:prstGeom prst="curved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em curva 62"/>
          <p:cNvCxnSpPr>
            <a:stCxn id="31" idx="0"/>
            <a:endCxn id="50" idx="1"/>
          </p:cNvCxnSpPr>
          <p:nvPr/>
        </p:nvCxnSpPr>
        <p:spPr>
          <a:xfrm rot="5400000" flipH="1" flipV="1">
            <a:off x="3284201" y="3207709"/>
            <a:ext cx="680429" cy="1511711"/>
          </a:xfrm>
          <a:prstGeom prst="curvedConnector2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em curva 66"/>
          <p:cNvCxnSpPr>
            <a:endCxn id="50" idx="1"/>
          </p:cNvCxnSpPr>
          <p:nvPr/>
        </p:nvCxnSpPr>
        <p:spPr>
          <a:xfrm rot="16200000" flipV="1">
            <a:off x="4324402" y="3679218"/>
            <a:ext cx="703944" cy="592206"/>
          </a:xfrm>
          <a:prstGeom prst="curvedConnector4">
            <a:avLst>
              <a:gd name="adj1" fmla="val 30174"/>
              <a:gd name="adj2" fmla="val 13860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35934" y="4002117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Q(dis?; </a:t>
            </a:r>
            <a:r>
              <a:rPr lang="en-US" sz="14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dna</a:t>
            </a:r>
            <a:r>
              <a:rPr lang="en-US" sz="1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!, info!) :=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0623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4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 tmFilter="0,0; .5, 0; 1, 1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/>
      <p:bldP spid="52" grpId="2"/>
      <p:bldP spid="111" grpId="0" build="allAtOnce"/>
      <p:bldP spid="13" grpId="0"/>
      <p:bldP spid="17" grpId="0" animBg="1"/>
      <p:bldP spid="31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Rhone Service-Based Query Rewriting </a:t>
            </a:r>
            <a:r>
              <a:rPr lang="en-GB" b="1" dirty="0" smtClean="0"/>
              <a:t>Algorithm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12" name="Titre 4"/>
          <p:cNvSpPr txBox="1">
            <a:spLocks/>
          </p:cNvSpPr>
          <p:nvPr/>
        </p:nvSpPr>
        <p:spPr>
          <a:xfrm>
            <a:off x="843455" y="1501693"/>
            <a:ext cx="1494559" cy="37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 smtClean="0">
                <a:solidFill>
                  <a:schemeClr val="tx1"/>
                </a:solidFill>
              </a:rPr>
              <a:t>Abstract services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3" name="Titre 4"/>
          <p:cNvSpPr txBox="1">
            <a:spLocks/>
          </p:cNvSpPr>
          <p:nvPr/>
        </p:nvSpPr>
        <p:spPr>
          <a:xfrm>
            <a:off x="3936003" y="1502336"/>
            <a:ext cx="1596219" cy="37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 smtClean="0">
                <a:solidFill>
                  <a:schemeClr val="tx1"/>
                </a:solidFill>
              </a:rPr>
              <a:t>Concrete services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4" name="Titre 4"/>
          <p:cNvSpPr txBox="1">
            <a:spLocks/>
          </p:cNvSpPr>
          <p:nvPr/>
        </p:nvSpPr>
        <p:spPr>
          <a:xfrm>
            <a:off x="7459105" y="1510416"/>
            <a:ext cx="677577" cy="37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 smtClean="0">
                <a:solidFill>
                  <a:schemeClr val="tx1"/>
                </a:solidFill>
              </a:rPr>
              <a:t>Query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2258159" y="1894616"/>
            <a:ext cx="4627681" cy="1981200"/>
          </a:xfrm>
          <a:prstGeom prst="rightArrow">
            <a:avLst/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a livre 8"/>
          <p:cNvSpPr/>
          <p:nvPr/>
        </p:nvSpPr>
        <p:spPr>
          <a:xfrm>
            <a:off x="1852559" y="2488975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Selecting candidate concrete services</a:t>
            </a:r>
            <a:endParaRPr lang="fr-FR" sz="1200" kern="1200" dirty="0"/>
          </a:p>
        </p:txBody>
      </p:sp>
      <p:sp>
        <p:nvSpPr>
          <p:cNvPr id="16" name="Forma livre 15"/>
          <p:cNvSpPr/>
          <p:nvPr/>
        </p:nvSpPr>
        <p:spPr>
          <a:xfrm>
            <a:off x="3228662" y="2488975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Creating candidate service descriptions (CSD)</a:t>
            </a:r>
            <a:endParaRPr lang="fr-FR" sz="1200" kern="1200" dirty="0"/>
          </a:p>
        </p:txBody>
      </p:sp>
      <p:sp>
        <p:nvSpPr>
          <p:cNvPr id="17" name="Forma livre 16"/>
          <p:cNvSpPr/>
          <p:nvPr/>
        </p:nvSpPr>
        <p:spPr>
          <a:xfrm>
            <a:off x="4604764" y="2488975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Combinig CSDs</a:t>
            </a:r>
            <a:endParaRPr lang="fr-FR" sz="1200" kern="1200" dirty="0"/>
          </a:p>
        </p:txBody>
      </p:sp>
      <p:sp>
        <p:nvSpPr>
          <p:cNvPr id="18" name="Forma livre 17"/>
          <p:cNvSpPr/>
          <p:nvPr/>
        </p:nvSpPr>
        <p:spPr>
          <a:xfrm>
            <a:off x="5980867" y="2488975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Producing rewritings</a:t>
            </a:r>
            <a:endParaRPr lang="fr-FR" sz="1200" kern="1200" dirty="0"/>
          </a:p>
        </p:txBody>
      </p:sp>
      <p:sp>
        <p:nvSpPr>
          <p:cNvPr id="15" name="Titre 4"/>
          <p:cNvSpPr txBox="1">
            <a:spLocks/>
          </p:cNvSpPr>
          <p:nvPr/>
        </p:nvSpPr>
        <p:spPr>
          <a:xfrm>
            <a:off x="800100" y="214313"/>
            <a:ext cx="7543800" cy="108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800" dirty="0"/>
          </a:p>
        </p:txBody>
      </p:sp>
      <p:sp>
        <p:nvSpPr>
          <p:cNvPr id="19" name="Espace réservé du contenu 4"/>
          <p:cNvSpPr txBox="1">
            <a:spLocks/>
          </p:cNvSpPr>
          <p:nvPr/>
        </p:nvSpPr>
        <p:spPr>
          <a:xfrm>
            <a:off x="822960" y="3890552"/>
            <a:ext cx="7543800" cy="785701"/>
          </a:xfrm>
          <a:prstGeom prst="rect">
            <a:avLst/>
          </a:prstGeom>
        </p:spPr>
        <p:txBody>
          <a:bodyPr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Differently from the other algorithms, the mapping are created considering the concrete service definition and not each abstract service that compose it</a:t>
            </a: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891778" y="3281455"/>
            <a:ext cx="0" cy="49446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Matching quality features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17" name="Retângulo 16"/>
          <p:cNvSpPr/>
          <p:nvPr/>
        </p:nvSpPr>
        <p:spPr>
          <a:xfrm>
            <a:off x="4618736" y="4567892"/>
            <a:ext cx="1648714" cy="151836"/>
          </a:xfrm>
          <a:prstGeom prst="rect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tângulo 25"/>
          <p:cNvSpPr/>
          <p:nvPr/>
        </p:nvSpPr>
        <p:spPr>
          <a:xfrm>
            <a:off x="4447134" y="1556246"/>
            <a:ext cx="1938918" cy="213505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/>
          </a:p>
        </p:txBody>
      </p:sp>
      <p:sp>
        <p:nvSpPr>
          <p:cNvPr id="37" name="Retângulo 36"/>
          <p:cNvSpPr/>
          <p:nvPr/>
        </p:nvSpPr>
        <p:spPr>
          <a:xfrm>
            <a:off x="6540481" y="3511428"/>
            <a:ext cx="1868881" cy="266929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space réservé du contenu 4"/>
          <p:cNvSpPr txBox="1">
            <a:spLocks/>
          </p:cNvSpPr>
          <p:nvPr/>
        </p:nvSpPr>
        <p:spPr>
          <a:xfrm>
            <a:off x="714895" y="4154083"/>
            <a:ext cx="7281949" cy="679667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spcBef>
                <a:spcPts val="300"/>
              </a:spcBef>
              <a:buNone/>
            </a:pPr>
            <a:endParaRPr lang="en-US" sz="1400" dirty="0" smtClean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A1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(dis?; p!), A2 (p?; dna!), A3 (p?; info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!),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d= “flu”,  [ availability &gt; 98%, price per call &lt; 0,2$, total cost &lt; 5$]</a:t>
            </a:r>
          </a:p>
          <a:p>
            <a:pPr marL="0" indent="0">
              <a:lnSpc>
                <a:spcPct val="50000"/>
              </a:lnSpc>
              <a:spcBef>
                <a:spcPts val="300"/>
              </a:spcBef>
              <a:buNone/>
            </a:pPr>
            <a:endParaRPr lang="en-US" sz="1400" dirty="0">
              <a:solidFill>
                <a:schemeClr val="bg1">
                  <a:lumMod val="8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spcBef>
                <a:spcPts val="300"/>
              </a:spcBef>
              <a:buNone/>
            </a:pPr>
            <a:endParaRPr lang="en-US" sz="1400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spcBef>
                <a:spcPts val="300"/>
              </a:spcBef>
              <a:buNone/>
            </a:pPr>
            <a:endParaRPr lang="en-US" sz="1400" dirty="0" smtClean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5934" y="4002117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Q(dis?; </a:t>
            </a:r>
            <a:r>
              <a:rPr lang="en-US" sz="14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dna</a:t>
            </a:r>
            <a:r>
              <a:rPr lang="en-US" sz="1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!, info!) := </a:t>
            </a:r>
            <a:endParaRPr lang="en-GB" sz="1400" dirty="0"/>
          </a:p>
        </p:txBody>
      </p:sp>
      <p:sp>
        <p:nvSpPr>
          <p:cNvPr id="27" name="Espace réservé du contenu 4"/>
          <p:cNvSpPr txBox="1">
            <a:spLocks/>
          </p:cNvSpPr>
          <p:nvPr/>
        </p:nvSpPr>
        <p:spPr>
          <a:xfrm>
            <a:off x="4371549" y="3778357"/>
            <a:ext cx="4604284" cy="39588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S7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b!) :=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A4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b!) [availability &gt;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99%,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price per call =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0,2$]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bg1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2" name="Espace réservé du contenu 4"/>
          <p:cNvSpPr txBox="1">
            <a:spLocks/>
          </p:cNvSpPr>
          <p:nvPr/>
        </p:nvSpPr>
        <p:spPr>
          <a:xfrm>
            <a:off x="4380271" y="3344218"/>
            <a:ext cx="4604283" cy="55826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S6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b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!, c!)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A1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p!), A2 (p?;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!), A3 (p?; c!)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[availability &gt; 99%, price per call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0,2$]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1" name="Espace réservé du contenu 4"/>
          <p:cNvSpPr txBox="1">
            <a:spLocks/>
          </p:cNvSpPr>
          <p:nvPr/>
        </p:nvSpPr>
        <p:spPr>
          <a:xfrm>
            <a:off x="4380272" y="1378178"/>
            <a:ext cx="4604282" cy="36050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S1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(a?; b!) := A1 (a?; b!) [availability &gt; 98%, price per call = 0,2$]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2" name="Espace réservé du contenu 4"/>
          <p:cNvSpPr txBox="1">
            <a:spLocks/>
          </p:cNvSpPr>
          <p:nvPr/>
        </p:nvSpPr>
        <p:spPr>
          <a:xfrm>
            <a:off x="4380272" y="1780840"/>
            <a:ext cx="4604282" cy="30887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S2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b!) := A1 (a?; b!) [availability &gt; 98%, price per call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0,1$]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3" name="Espace réservé du contenu 4"/>
          <p:cNvSpPr txBox="1">
            <a:spLocks/>
          </p:cNvSpPr>
          <p:nvPr/>
        </p:nvSpPr>
        <p:spPr>
          <a:xfrm>
            <a:off x="4380273" y="2178785"/>
            <a:ext cx="4604281" cy="36164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S3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b!) :=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A2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b!) [availability &gt;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99%,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price per call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0,1$]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4" name="Espace réservé du contenu 4"/>
          <p:cNvSpPr txBox="1">
            <a:spLocks/>
          </p:cNvSpPr>
          <p:nvPr/>
        </p:nvSpPr>
        <p:spPr>
          <a:xfrm>
            <a:off x="4380272" y="2546794"/>
            <a:ext cx="4604282" cy="55401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S4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b!) := A1 (a?;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p!), A2 (p?; b!) [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availability &gt; 98%, price per call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0,1$]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5" name="Espace réservé du contenu 4"/>
          <p:cNvSpPr txBox="1">
            <a:spLocks/>
          </p:cNvSpPr>
          <p:nvPr/>
        </p:nvSpPr>
        <p:spPr>
          <a:xfrm>
            <a:off x="4380271" y="2965819"/>
            <a:ext cx="4604283" cy="47642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S5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b!) :=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A3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(a?; b!) [availability &gt;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98%,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price per call =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0,0$]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chemeClr val="accent3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6" name="Espace réservé du contenu 110"/>
          <p:cNvSpPr txBox="1">
            <a:spLocks/>
          </p:cNvSpPr>
          <p:nvPr/>
        </p:nvSpPr>
        <p:spPr>
          <a:xfrm>
            <a:off x="822959" y="1384301"/>
            <a:ext cx="3703320" cy="3017520"/>
          </a:xfrm>
          <a:prstGeom prst="rect">
            <a:avLst/>
          </a:prstGeom>
        </p:spPr>
        <p:txBody>
          <a:bodyPr/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GB" dirty="0" smtClean="0"/>
              <a:t> A </a:t>
            </a:r>
            <a:r>
              <a:rPr lang="en-GB" b="1" dirty="0" smtClean="0"/>
              <a:t>query with preferences</a:t>
            </a:r>
          </a:p>
          <a:p>
            <a:pPr>
              <a:buFont typeface="Wingdings" charset="2"/>
              <a:buChar char="§"/>
            </a:pPr>
            <a:r>
              <a:rPr lang="en-GB" dirty="0" smtClean="0"/>
              <a:t> A set of </a:t>
            </a:r>
            <a:r>
              <a:rPr lang="en-GB" b="1" dirty="0" smtClean="0"/>
              <a:t>concrete services </a:t>
            </a:r>
            <a:r>
              <a:rPr lang="en-GB" dirty="0" smtClean="0"/>
              <a:t>that </a:t>
            </a:r>
            <a:r>
              <a:rPr lang="en-GB" b="1" dirty="0" smtClean="0"/>
              <a:t>match data required with data produced</a:t>
            </a:r>
          </a:p>
          <a:p>
            <a:pPr>
              <a:buFont typeface="Wingdings" charset="2"/>
              <a:buChar char="§"/>
            </a:pPr>
            <a:r>
              <a:rPr lang="en-GB" b="1" dirty="0"/>
              <a:t> </a:t>
            </a:r>
            <a:r>
              <a:rPr lang="en-GB" dirty="0" smtClean="0"/>
              <a:t>Choose services tha</a:t>
            </a:r>
            <a:r>
              <a:rPr lang="en-GB" b="1" dirty="0" smtClean="0"/>
              <a:t>t match preferences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3287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 tmFilter="0,0; .5, 0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 tmFilter="0,0; .5, 0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 tmFilter="0,0; .5, 0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  <p:bldP spid="26" grpId="1" animBg="1"/>
      <p:bldP spid="37" grpId="0" animBg="1"/>
      <p:bldP spid="37" grpId="1" animBg="1"/>
      <p:bldP spid="27" grpId="0"/>
      <p:bldP spid="32" grpId="0"/>
      <p:bldP spid="41" grpId="0"/>
      <p:bldP spid="42" grpId="0"/>
      <p:bldP spid="43" grpId="0"/>
      <p:bldP spid="44" grpId="0"/>
      <p:bldP spid="45" grpId="0"/>
      <p:bldP spid="46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Rhone Service-Based Query Rewriting </a:t>
            </a:r>
            <a:r>
              <a:rPr lang="en-GB" b="1" dirty="0" smtClean="0"/>
              <a:t>Algorithm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12" name="Titre 4"/>
          <p:cNvSpPr txBox="1">
            <a:spLocks/>
          </p:cNvSpPr>
          <p:nvPr/>
        </p:nvSpPr>
        <p:spPr>
          <a:xfrm>
            <a:off x="822960" y="1522009"/>
            <a:ext cx="1494559" cy="37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 smtClean="0">
                <a:solidFill>
                  <a:schemeClr val="tx1"/>
                </a:solidFill>
              </a:rPr>
              <a:t>Abstract services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3" name="Titre 4"/>
          <p:cNvSpPr txBox="1">
            <a:spLocks/>
          </p:cNvSpPr>
          <p:nvPr/>
        </p:nvSpPr>
        <p:spPr>
          <a:xfrm>
            <a:off x="3936003" y="1532701"/>
            <a:ext cx="1596219" cy="37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 smtClean="0">
                <a:solidFill>
                  <a:schemeClr val="tx1"/>
                </a:solidFill>
              </a:rPr>
              <a:t>Concrete services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4" name="Titre 4"/>
          <p:cNvSpPr txBox="1">
            <a:spLocks/>
          </p:cNvSpPr>
          <p:nvPr/>
        </p:nvSpPr>
        <p:spPr>
          <a:xfrm>
            <a:off x="7459105" y="1540781"/>
            <a:ext cx="677577" cy="37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 smtClean="0">
                <a:solidFill>
                  <a:schemeClr val="tx1"/>
                </a:solidFill>
              </a:rPr>
              <a:t>Query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2258159" y="1924981"/>
            <a:ext cx="4627681" cy="1981200"/>
          </a:xfrm>
          <a:prstGeom prst="rightArrow">
            <a:avLst/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a livre 8"/>
          <p:cNvSpPr/>
          <p:nvPr/>
        </p:nvSpPr>
        <p:spPr>
          <a:xfrm>
            <a:off x="1852559" y="2519340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Selecting candidate concrete services</a:t>
            </a:r>
            <a:endParaRPr lang="fr-FR" sz="1200" kern="1200" dirty="0"/>
          </a:p>
        </p:txBody>
      </p:sp>
      <p:sp>
        <p:nvSpPr>
          <p:cNvPr id="16" name="Forma livre 15"/>
          <p:cNvSpPr/>
          <p:nvPr/>
        </p:nvSpPr>
        <p:spPr>
          <a:xfrm>
            <a:off x="3228662" y="2519340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Creating candidate service descriptions (CSD)</a:t>
            </a:r>
            <a:endParaRPr lang="fr-FR" sz="1200" kern="1200" dirty="0"/>
          </a:p>
        </p:txBody>
      </p:sp>
      <p:sp>
        <p:nvSpPr>
          <p:cNvPr id="17" name="Forma livre 16"/>
          <p:cNvSpPr/>
          <p:nvPr/>
        </p:nvSpPr>
        <p:spPr>
          <a:xfrm>
            <a:off x="4604764" y="2519340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Combinig CSDs</a:t>
            </a:r>
            <a:endParaRPr lang="fr-FR" sz="1200" kern="1200" dirty="0"/>
          </a:p>
        </p:txBody>
      </p:sp>
      <p:sp>
        <p:nvSpPr>
          <p:cNvPr id="18" name="Forma livre 17"/>
          <p:cNvSpPr/>
          <p:nvPr/>
        </p:nvSpPr>
        <p:spPr>
          <a:xfrm>
            <a:off x="5980867" y="2519340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Producing rewritings</a:t>
            </a:r>
            <a:endParaRPr lang="fr-FR" sz="1200" kern="1200" dirty="0"/>
          </a:p>
        </p:txBody>
      </p:sp>
      <p:sp>
        <p:nvSpPr>
          <p:cNvPr id="15" name="Titre 4"/>
          <p:cNvSpPr txBox="1">
            <a:spLocks/>
          </p:cNvSpPr>
          <p:nvPr/>
        </p:nvSpPr>
        <p:spPr>
          <a:xfrm>
            <a:off x="800100" y="214313"/>
            <a:ext cx="7543800" cy="1089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800" dirty="0"/>
          </a:p>
        </p:txBody>
      </p:sp>
      <p:sp>
        <p:nvSpPr>
          <p:cNvPr id="19" name="Espace réservé du contenu 4"/>
          <p:cNvSpPr txBox="1">
            <a:spLocks/>
          </p:cNvSpPr>
          <p:nvPr/>
        </p:nvSpPr>
        <p:spPr>
          <a:xfrm>
            <a:off x="822960" y="3920917"/>
            <a:ext cx="7543800" cy="785701"/>
          </a:xfrm>
          <a:prstGeom prst="rect">
            <a:avLst/>
          </a:prstGeom>
        </p:spPr>
        <p:txBody>
          <a:bodyPr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Combinations are produced according to the part of the query that a given concrete service covers like the combinations in the Bucket algorithm</a:t>
            </a: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5307981" y="3311820"/>
            <a:ext cx="0" cy="49446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47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Agenda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1725" b="1" dirty="0" smtClean="0">
                <a:solidFill>
                  <a:schemeClr val="tx1"/>
                </a:solidFill>
              </a:rPr>
              <a:t>Data integration from services: motivation and objective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sz="1725" dirty="0" smtClean="0">
                <a:solidFill>
                  <a:schemeClr val="tx1"/>
                </a:solidFill>
              </a:rPr>
              <a:t> </a:t>
            </a:r>
            <a:r>
              <a:rPr lang="en-GB" sz="1800" b="1" dirty="0" smtClean="0"/>
              <a:t>Rhone Service-Based Query Rewriting Algorithm</a:t>
            </a:r>
          </a:p>
          <a:p>
            <a:pPr lvl="1">
              <a:lnSpc>
                <a:spcPct val="200000"/>
              </a:lnSpc>
              <a:buFont typeface="Wingdings" charset="2"/>
              <a:buChar char="§"/>
            </a:pPr>
            <a:r>
              <a:rPr lang="en-GB" sz="1575" dirty="0" smtClean="0">
                <a:solidFill>
                  <a:schemeClr val="tx1"/>
                </a:solidFill>
              </a:rPr>
              <a:t>Principle &amp; example</a:t>
            </a:r>
          </a:p>
          <a:p>
            <a:pPr lvl="1">
              <a:lnSpc>
                <a:spcPct val="200000"/>
              </a:lnSpc>
              <a:buFont typeface="Wingdings" charset="2"/>
              <a:buChar char="§"/>
            </a:pPr>
            <a:r>
              <a:rPr lang="en-GB" sz="1575" dirty="0" smtClean="0">
                <a:solidFill>
                  <a:schemeClr val="tx1"/>
                </a:solidFill>
              </a:rPr>
              <a:t>Experimental validation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GB" sz="1725" b="1" dirty="0" smtClean="0">
                <a:solidFill>
                  <a:schemeClr val="tx1"/>
                </a:solidFill>
              </a:rPr>
              <a:t>Lessons learned and future work</a:t>
            </a:r>
            <a:endParaRPr lang="en-US" sz="1725" dirty="0" smtClean="0">
              <a:solidFill>
                <a:schemeClr val="tx1"/>
              </a:solidFill>
            </a:endParaRPr>
          </a:p>
          <a:p>
            <a:pPr algn="r">
              <a:lnSpc>
                <a:spcPct val="200000"/>
              </a:lnSpc>
              <a:buFont typeface="Wingdings" charset="2"/>
              <a:buChar char="§"/>
            </a:pPr>
            <a:endParaRPr lang="en-US" sz="1725" dirty="0" smtClean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buFont typeface="Wingdings" charset="2"/>
              <a:buChar char="§"/>
            </a:pPr>
            <a:endParaRPr lang="pt-BR" sz="172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9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space réservé du contenu 110"/>
          <p:cNvSpPr txBox="1">
            <a:spLocks/>
          </p:cNvSpPr>
          <p:nvPr/>
        </p:nvSpPr>
        <p:spPr>
          <a:xfrm>
            <a:off x="692881" y="1631660"/>
            <a:ext cx="3456061" cy="2789865"/>
          </a:xfrm>
          <a:prstGeom prst="rect">
            <a:avLst/>
          </a:prstGeom>
        </p:spPr>
        <p:txBody>
          <a:bodyPr/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buFont typeface="Wingdings" charset="2"/>
              <a:buChar char="§"/>
            </a:pPr>
            <a:r>
              <a:rPr lang="en-US" sz="1400" b="1" dirty="0" smtClean="0">
                <a:solidFill>
                  <a:schemeClr val="tx1"/>
                </a:solidFill>
              </a:rPr>
              <a:t>R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1400" b="1" dirty="0" smtClean="0">
                <a:solidFill>
                  <a:schemeClr val="tx1"/>
                </a:solidFill>
              </a:rPr>
              <a:t>:</a:t>
            </a:r>
            <a:r>
              <a:rPr lang="en-US" sz="1400" dirty="0" smtClean="0">
                <a:solidFill>
                  <a:schemeClr val="tx1"/>
                </a:solidFill>
              </a:rPr>
              <a:t> The cardinality of the union of </a:t>
            </a:r>
            <a:r>
              <a:rPr lang="en-US" sz="1400" dirty="0">
                <a:solidFill>
                  <a:schemeClr val="tx1"/>
                </a:solidFill>
              </a:rPr>
              <a:t>CSDs in p is equal to </a:t>
            </a:r>
            <a:r>
              <a:rPr lang="en-US" sz="1400" dirty="0" smtClean="0">
                <a:solidFill>
                  <a:schemeClr val="tx1"/>
                </a:solidFill>
              </a:rPr>
              <a:t>the </a:t>
            </a:r>
            <a:r>
              <a:rPr lang="en-US" sz="1400" dirty="0">
                <a:solidFill>
                  <a:schemeClr val="tx1"/>
                </a:solidFill>
              </a:rPr>
              <a:t>number of abstract services in the </a:t>
            </a:r>
            <a:r>
              <a:rPr lang="en-US" sz="1400" dirty="0" smtClean="0">
                <a:solidFill>
                  <a:schemeClr val="tx1"/>
                </a:solidFill>
              </a:rPr>
              <a:t>query</a:t>
            </a:r>
            <a:endParaRPr lang="en-US" sz="1400" b="1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sz="1400" b="1" dirty="0" smtClean="0">
                <a:solidFill>
                  <a:schemeClr val="tx1"/>
                </a:solidFill>
              </a:rPr>
              <a:t>R</a:t>
            </a:r>
            <a:r>
              <a:rPr lang="en-US" sz="14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1400" b="1" dirty="0" smtClean="0">
                <a:solidFill>
                  <a:schemeClr val="tx1"/>
                </a:solidFill>
              </a:rPr>
              <a:t>:</a:t>
            </a:r>
            <a:r>
              <a:rPr lang="en-US" sz="1400" i="1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the intersection of all abstract services in each CSD on </a:t>
            </a:r>
            <a:r>
              <a:rPr lang="en-US" sz="1400" dirty="0" smtClean="0">
                <a:solidFill>
                  <a:schemeClr val="tx1"/>
                </a:solidFill>
              </a:rPr>
              <a:t>p</a:t>
            </a:r>
            <a:r>
              <a:rPr lang="en-US" sz="1400" baseline="-25000" dirty="0" smtClean="0">
                <a:solidFill>
                  <a:schemeClr val="tx1"/>
                </a:solidFill>
              </a:rPr>
              <a:t>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empty. A</a:t>
            </a:r>
            <a:r>
              <a:rPr lang="en-US" sz="1400" dirty="0" smtClean="0">
                <a:solidFill>
                  <a:schemeClr val="tx1"/>
                </a:solidFill>
              </a:rPr>
              <a:t>bstract </a:t>
            </a:r>
            <a:r>
              <a:rPr lang="en-US" sz="1400" dirty="0">
                <a:solidFill>
                  <a:schemeClr val="tx1"/>
                </a:solidFill>
              </a:rPr>
              <a:t>services </a:t>
            </a:r>
            <a:r>
              <a:rPr lang="en-US" sz="1400" dirty="0" smtClean="0">
                <a:solidFill>
                  <a:schemeClr val="tx1"/>
                </a:solidFill>
              </a:rPr>
              <a:t>cannot appear in more than one set 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Matching &amp; combining concrete services</a:t>
            </a:r>
            <a:endParaRPr lang="en-GB" sz="4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24" name="Titre 4"/>
          <p:cNvSpPr txBox="1">
            <a:spLocks/>
          </p:cNvSpPr>
          <p:nvPr/>
        </p:nvSpPr>
        <p:spPr>
          <a:xfrm>
            <a:off x="1080985" y="3687879"/>
            <a:ext cx="2679854" cy="93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b="1" i="1" dirty="0" smtClean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GB" sz="1400" b="1" i="1" baseline="-25000" dirty="0" smtClean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1 </a:t>
            </a:r>
            <a:r>
              <a:rPr lang="en-GB" sz="1400" b="1" i="1" dirty="0" smtClean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=  { CSD</a:t>
            </a:r>
            <a:r>
              <a:rPr lang="en-GB" sz="1400" b="1" i="1" baseline="-25000" dirty="0" smtClean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GB" sz="1400" b="1" i="1" dirty="0" smtClean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endParaRPr lang="en-GB" sz="1400" b="1" i="1" dirty="0">
              <a:solidFill>
                <a:srgbClr val="0A621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GB" sz="1400" b="1" i="1" dirty="0" smtClean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GB" sz="1400" b="1" i="1" baseline="-25000" dirty="0" smtClean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2 </a:t>
            </a:r>
            <a:r>
              <a:rPr lang="en-GB" sz="1400" b="1" i="1" dirty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=  { CSD</a:t>
            </a:r>
            <a:r>
              <a:rPr lang="en-GB" sz="1400" b="1" i="1" baseline="-25000" dirty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GB" sz="1400" b="1" i="1" dirty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GB" sz="1400" b="1" i="1" dirty="0" smtClean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, CSD</a:t>
            </a:r>
            <a:r>
              <a:rPr lang="en-GB" sz="1400" b="1" i="1" baseline="-25000" dirty="0" smtClean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3  </a:t>
            </a:r>
            <a:r>
              <a:rPr lang="en-GB" sz="1400" b="1" i="1" dirty="0" smtClean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</a:p>
          <a:p>
            <a:endParaRPr lang="en-GB" sz="1400" b="1" i="1" dirty="0">
              <a:solidFill>
                <a:srgbClr val="0A621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GB" sz="1400" b="1" i="1" dirty="0" smtClean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GB" sz="1400" b="1" i="1" baseline="-25000" dirty="0" smtClean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3 </a:t>
            </a:r>
            <a:r>
              <a:rPr lang="en-GB" sz="1400" b="1" i="1" dirty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=  { CSD</a:t>
            </a:r>
            <a:r>
              <a:rPr lang="en-GB" sz="1400" b="1" i="1" baseline="-25000" dirty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GB" sz="1400" b="1" i="1" dirty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 , </a:t>
            </a:r>
            <a:r>
              <a:rPr lang="en-GB" sz="1400" b="1" i="1" dirty="0" smtClean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CSD</a:t>
            </a:r>
            <a:r>
              <a:rPr lang="en-GB" sz="1400" b="1" i="1" baseline="-25000" dirty="0" smtClean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3 </a:t>
            </a:r>
            <a:r>
              <a:rPr lang="en-GB" sz="1400" b="1" i="1" dirty="0" smtClean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, CSD</a:t>
            </a:r>
            <a:r>
              <a:rPr lang="en-GB" sz="1400" b="1" i="1" baseline="-25000" dirty="0" smtClean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5  </a:t>
            </a:r>
            <a:r>
              <a:rPr lang="en-GB" sz="1400" b="1" i="1" dirty="0" smtClean="0">
                <a:solidFill>
                  <a:srgbClr val="0A6212"/>
                </a:solidFill>
                <a:latin typeface="Consolas" charset="0"/>
                <a:ea typeface="Consolas" charset="0"/>
                <a:cs typeface="Consolas" charset="0"/>
              </a:rPr>
              <a:t>} </a:t>
            </a:r>
            <a:endParaRPr lang="en-GB" sz="1400" b="1" dirty="0">
              <a:solidFill>
                <a:srgbClr val="0A6212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GB" sz="1400" b="1" dirty="0">
              <a:solidFill>
                <a:srgbClr val="0A621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Titre 4"/>
          <p:cNvSpPr txBox="1">
            <a:spLocks/>
          </p:cNvSpPr>
          <p:nvPr/>
        </p:nvSpPr>
        <p:spPr>
          <a:xfrm>
            <a:off x="822959" y="3359239"/>
            <a:ext cx="1198532" cy="37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b="1" i="1" dirty="0" smtClean="0">
                <a:solidFill>
                  <a:srgbClr val="0A6212"/>
                </a:solidFill>
              </a:rPr>
              <a:t>Combinations</a:t>
            </a:r>
            <a:endParaRPr lang="en-GB" sz="1400" b="1" dirty="0">
              <a:solidFill>
                <a:srgbClr val="0A6212"/>
              </a:solidFill>
            </a:endParaRPr>
          </a:p>
        </p:txBody>
      </p:sp>
      <p:sp>
        <p:nvSpPr>
          <p:cNvPr id="32" name="Espace réservé du contenu 4"/>
          <p:cNvSpPr txBox="1">
            <a:spLocks/>
          </p:cNvSpPr>
          <p:nvPr/>
        </p:nvSpPr>
        <p:spPr>
          <a:xfrm>
            <a:off x="4380272" y="1780840"/>
            <a:ext cx="4604282" cy="30887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S2</a:t>
            </a:r>
            <a:r>
              <a:rPr lang="en-US" sz="12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(a?; b!) := A1 (a?; b!) [availability &gt; 98%, price per call = </a:t>
            </a:r>
            <a:r>
              <a:rPr lang="en-US" sz="12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0,1$]</a:t>
            </a:r>
            <a:endParaRPr lang="en-US" sz="1200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4" name="Espace réservé du contenu 4"/>
          <p:cNvSpPr txBox="1">
            <a:spLocks/>
          </p:cNvSpPr>
          <p:nvPr/>
        </p:nvSpPr>
        <p:spPr>
          <a:xfrm>
            <a:off x="4380273" y="2178785"/>
            <a:ext cx="4604281" cy="361641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S3</a:t>
            </a:r>
            <a:r>
              <a:rPr lang="en-US" sz="12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(a?; b!) := </a:t>
            </a:r>
            <a:r>
              <a:rPr lang="en-US" sz="12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A2 </a:t>
            </a:r>
            <a:r>
              <a:rPr lang="en-US" sz="12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(a?; b!) [availability &gt; </a:t>
            </a:r>
            <a:r>
              <a:rPr lang="en-US" sz="12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99%, </a:t>
            </a:r>
            <a:r>
              <a:rPr lang="en-US" sz="12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price per call = </a:t>
            </a:r>
            <a:r>
              <a:rPr lang="en-US" sz="12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0,1$]</a:t>
            </a:r>
            <a:endParaRPr lang="en-US" sz="1200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5" name="Espace réservé du contenu 4"/>
          <p:cNvSpPr txBox="1">
            <a:spLocks/>
          </p:cNvSpPr>
          <p:nvPr/>
        </p:nvSpPr>
        <p:spPr>
          <a:xfrm>
            <a:off x="4380272" y="2546794"/>
            <a:ext cx="4604282" cy="55401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S4</a:t>
            </a:r>
            <a:r>
              <a:rPr lang="en-US" sz="12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(a?; b!) := A1 (a?; </a:t>
            </a:r>
            <a:r>
              <a:rPr lang="en-US" sz="12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p!), A2 (p?; b!) [</a:t>
            </a:r>
            <a:r>
              <a:rPr lang="en-US" sz="12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availability &gt; 98%, price per call = </a:t>
            </a:r>
            <a:r>
              <a:rPr lang="en-US" sz="12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0,1$]</a:t>
            </a:r>
            <a:endParaRPr lang="en-US" sz="1200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1" name="Espace réservé du contenu 4"/>
          <p:cNvSpPr txBox="1">
            <a:spLocks/>
          </p:cNvSpPr>
          <p:nvPr/>
        </p:nvSpPr>
        <p:spPr>
          <a:xfrm>
            <a:off x="4380271" y="2965819"/>
            <a:ext cx="4604283" cy="47642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200" b="1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S5</a:t>
            </a:r>
            <a:r>
              <a:rPr lang="en-US" sz="12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(a?; b!) := </a:t>
            </a:r>
            <a:r>
              <a:rPr lang="en-US" sz="12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A3 </a:t>
            </a:r>
            <a:r>
              <a:rPr lang="en-US" sz="12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(a?; b!) [availability &gt; </a:t>
            </a:r>
            <a:r>
              <a:rPr lang="en-US" sz="12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98%, </a:t>
            </a:r>
            <a:r>
              <a:rPr lang="en-US" sz="1200" dirty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price per call = </a:t>
            </a:r>
            <a:r>
              <a:rPr lang="en-US" sz="1200" dirty="0" smtClean="0">
                <a:solidFill>
                  <a:srgbClr val="0432FF"/>
                </a:solidFill>
                <a:latin typeface="Consolas" charset="0"/>
                <a:ea typeface="Consolas" charset="0"/>
                <a:cs typeface="Consolas" charset="0"/>
              </a:rPr>
              <a:t>0,0$]</a:t>
            </a:r>
            <a:endParaRPr lang="en-US" sz="1200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 algn="just">
              <a:buNone/>
            </a:pPr>
            <a:endParaRPr lang="en-US" sz="1200" dirty="0" smtClean="0">
              <a:solidFill>
                <a:srgbClr val="0432FF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5" name="Espace réservé du numéro de diapositive 2"/>
          <p:cNvSpPr txBox="1">
            <a:spLocks/>
          </p:cNvSpPr>
          <p:nvPr/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88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E10180-7C22-9345-A16D-C5387131558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7" name="Espace réservé du contenu 4"/>
          <p:cNvSpPr txBox="1">
            <a:spLocks/>
          </p:cNvSpPr>
          <p:nvPr/>
        </p:nvSpPr>
        <p:spPr>
          <a:xfrm>
            <a:off x="4384171" y="3595084"/>
            <a:ext cx="4759829" cy="116852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spcBef>
                <a:spcPts val="300"/>
              </a:spcBef>
              <a:buNone/>
            </a:pPr>
            <a:endParaRPr lang="en-US" sz="1400" dirty="0" smtClean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A1 </a:t>
            </a:r>
            <a:r>
              <a:rPr lang="en-US" sz="1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(dis?; p!), A2 (p?; dna!), A3 (p?; info</a:t>
            </a:r>
            <a:r>
              <a:rPr lang="en-US" sz="1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!),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d= “flu”,  [ 	availability &gt; 98%,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		price per call &lt; 0,2$,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total cost &lt; 5$]</a:t>
            </a:r>
          </a:p>
          <a:p>
            <a:pPr marL="0" indent="0">
              <a:lnSpc>
                <a:spcPct val="50000"/>
              </a:lnSpc>
              <a:spcBef>
                <a:spcPts val="300"/>
              </a:spcBef>
              <a:buNone/>
            </a:pPr>
            <a:endParaRPr lang="en-US" sz="1400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spcBef>
                <a:spcPts val="300"/>
              </a:spcBef>
              <a:buNone/>
            </a:pPr>
            <a:endParaRPr lang="en-US" sz="1400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50000"/>
              </a:lnSpc>
              <a:spcBef>
                <a:spcPts val="300"/>
              </a:spcBef>
              <a:buNone/>
            </a:pPr>
            <a:endParaRPr lang="en-US" sz="1400" dirty="0" smtClean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380271" y="3441196"/>
            <a:ext cx="2569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Q(dis?; </a:t>
            </a:r>
            <a:r>
              <a:rPr lang="en-US" sz="1400" dirty="0" err="1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dna</a:t>
            </a:r>
            <a:r>
              <a:rPr lang="en-US" sz="1400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!, info!) := </a:t>
            </a:r>
            <a:endParaRPr lang="en-GB" sz="1400" dirty="0"/>
          </a:p>
        </p:txBody>
      </p:sp>
      <p:grpSp>
        <p:nvGrpSpPr>
          <p:cNvPr id="6" name="Grouper 5"/>
          <p:cNvGrpSpPr/>
          <p:nvPr/>
        </p:nvGrpSpPr>
        <p:grpSpPr>
          <a:xfrm>
            <a:off x="4326797" y="2147043"/>
            <a:ext cx="4657757" cy="416134"/>
            <a:chOff x="4326797" y="2116869"/>
            <a:chExt cx="4657757" cy="416134"/>
          </a:xfrm>
        </p:grpSpPr>
        <p:sp>
          <p:nvSpPr>
            <p:cNvPr id="60" name="Rectangle 59"/>
            <p:cNvSpPr/>
            <p:nvPr/>
          </p:nvSpPr>
          <p:spPr>
            <a:xfrm>
              <a:off x="4380271" y="2198709"/>
              <a:ext cx="4604283" cy="33429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itre 4"/>
            <p:cNvSpPr txBox="1">
              <a:spLocks/>
            </p:cNvSpPr>
            <p:nvPr/>
          </p:nvSpPr>
          <p:spPr>
            <a:xfrm>
              <a:off x="4326797" y="2116869"/>
              <a:ext cx="651644" cy="37537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3600" kern="1200" spc="-38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1800" b="1" i="1" dirty="0" smtClean="0">
                  <a:solidFill>
                    <a:schemeClr val="accent6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CSD</a:t>
              </a:r>
              <a:r>
                <a:rPr lang="en-GB" sz="1800" b="1" i="1" baseline="-25000" dirty="0" smtClean="0">
                  <a:solidFill>
                    <a:schemeClr val="accent6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3</a:t>
              </a:r>
              <a:endParaRPr lang="en-GB" sz="1800" b="1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5" name="Grouper 4"/>
          <p:cNvGrpSpPr/>
          <p:nvPr/>
        </p:nvGrpSpPr>
        <p:grpSpPr>
          <a:xfrm>
            <a:off x="4326793" y="1719278"/>
            <a:ext cx="4657761" cy="459507"/>
            <a:chOff x="4326793" y="1719278"/>
            <a:chExt cx="4657761" cy="459507"/>
          </a:xfrm>
        </p:grpSpPr>
        <p:sp>
          <p:nvSpPr>
            <p:cNvPr id="4" name="Rectangle 3"/>
            <p:cNvSpPr/>
            <p:nvPr/>
          </p:nvSpPr>
          <p:spPr>
            <a:xfrm>
              <a:off x="4380271" y="1780840"/>
              <a:ext cx="4604283" cy="39794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itre 4"/>
            <p:cNvSpPr txBox="1">
              <a:spLocks/>
            </p:cNvSpPr>
            <p:nvPr/>
          </p:nvSpPr>
          <p:spPr>
            <a:xfrm>
              <a:off x="4326793" y="1719278"/>
              <a:ext cx="651644" cy="37537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3600" kern="1200" spc="-38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1800" b="1" i="1" dirty="0" smtClean="0">
                  <a:solidFill>
                    <a:schemeClr val="accent6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CSD</a:t>
              </a:r>
              <a:r>
                <a:rPr lang="en-GB" sz="1800" b="1" i="1" baseline="-25000" dirty="0" smtClean="0">
                  <a:solidFill>
                    <a:schemeClr val="accent6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2</a:t>
              </a:r>
              <a:endParaRPr lang="en-GB" sz="1800" b="1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7" name="Grouper 6"/>
          <p:cNvGrpSpPr/>
          <p:nvPr/>
        </p:nvGrpSpPr>
        <p:grpSpPr>
          <a:xfrm>
            <a:off x="4343400" y="2939676"/>
            <a:ext cx="4663276" cy="473590"/>
            <a:chOff x="4345970" y="2908298"/>
            <a:chExt cx="4663276" cy="473590"/>
          </a:xfrm>
        </p:grpSpPr>
        <p:sp>
          <p:nvSpPr>
            <p:cNvPr id="61" name="Rectangle 60"/>
            <p:cNvSpPr/>
            <p:nvPr/>
          </p:nvSpPr>
          <p:spPr>
            <a:xfrm>
              <a:off x="4404963" y="2983943"/>
              <a:ext cx="4604283" cy="397945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itre 4"/>
            <p:cNvSpPr txBox="1">
              <a:spLocks/>
            </p:cNvSpPr>
            <p:nvPr/>
          </p:nvSpPr>
          <p:spPr>
            <a:xfrm>
              <a:off x="4345970" y="2908298"/>
              <a:ext cx="651644" cy="37537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685800" rtl="0" eaLnBrk="1" latinLnBrk="0" hangingPunct="1">
                <a:lnSpc>
                  <a:spcPct val="85000"/>
                </a:lnSpc>
                <a:spcBef>
                  <a:spcPct val="0"/>
                </a:spcBef>
                <a:buNone/>
                <a:defRPr sz="3600" kern="1200" spc="-38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1800" b="1" i="1" dirty="0" smtClean="0">
                  <a:solidFill>
                    <a:schemeClr val="accent6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CSD</a:t>
              </a:r>
              <a:r>
                <a:rPr lang="en-GB" sz="1800" b="1" i="1" baseline="-25000" dirty="0" smtClean="0">
                  <a:solidFill>
                    <a:schemeClr val="accent6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5</a:t>
              </a:r>
              <a:endParaRPr lang="en-GB" sz="1800" b="1" dirty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891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6D6D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 build="allAtOnce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Rhone Service-Based Query Rewriting Algorithm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10180-7C22-9345-A16D-C53871315580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12" name="Titre 4"/>
          <p:cNvSpPr txBox="1">
            <a:spLocks/>
          </p:cNvSpPr>
          <p:nvPr/>
        </p:nvSpPr>
        <p:spPr>
          <a:xfrm>
            <a:off x="822960" y="1522009"/>
            <a:ext cx="1494559" cy="37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 smtClean="0">
                <a:solidFill>
                  <a:schemeClr val="tx1"/>
                </a:solidFill>
              </a:rPr>
              <a:t>Abstract services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3" name="Titre 4"/>
          <p:cNvSpPr txBox="1">
            <a:spLocks/>
          </p:cNvSpPr>
          <p:nvPr/>
        </p:nvSpPr>
        <p:spPr>
          <a:xfrm>
            <a:off x="3936003" y="1522187"/>
            <a:ext cx="1596219" cy="37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 smtClean="0">
                <a:solidFill>
                  <a:schemeClr val="tx1"/>
                </a:solidFill>
              </a:rPr>
              <a:t>Concrete services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14" name="Titre 4"/>
          <p:cNvSpPr txBox="1">
            <a:spLocks/>
          </p:cNvSpPr>
          <p:nvPr/>
        </p:nvSpPr>
        <p:spPr>
          <a:xfrm>
            <a:off x="7459105" y="1530267"/>
            <a:ext cx="677577" cy="375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 smtClean="0">
                <a:solidFill>
                  <a:schemeClr val="tx1"/>
                </a:solidFill>
              </a:rPr>
              <a:t>Query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8" name="Seta para a direita 7"/>
          <p:cNvSpPr/>
          <p:nvPr/>
        </p:nvSpPr>
        <p:spPr>
          <a:xfrm>
            <a:off x="2258159" y="1914467"/>
            <a:ext cx="4627681" cy="1981200"/>
          </a:xfrm>
          <a:prstGeom prst="rightArrow">
            <a:avLst/>
          </a:prstGeom>
        </p:spPr>
        <p:style>
          <a:lnRef idx="0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orma livre 8"/>
          <p:cNvSpPr/>
          <p:nvPr/>
        </p:nvSpPr>
        <p:spPr>
          <a:xfrm>
            <a:off x="1852559" y="2508826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Selecting candidate concrete services</a:t>
            </a:r>
            <a:endParaRPr lang="fr-FR" sz="1200" kern="1200" dirty="0"/>
          </a:p>
        </p:txBody>
      </p:sp>
      <p:sp>
        <p:nvSpPr>
          <p:cNvPr id="16" name="Forma livre 15"/>
          <p:cNvSpPr/>
          <p:nvPr/>
        </p:nvSpPr>
        <p:spPr>
          <a:xfrm>
            <a:off x="3228662" y="2508826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Creating candidate service descriptions (CSD)</a:t>
            </a:r>
            <a:endParaRPr lang="fr-FR" sz="1200" kern="1200" dirty="0"/>
          </a:p>
        </p:txBody>
      </p:sp>
      <p:sp>
        <p:nvSpPr>
          <p:cNvPr id="17" name="Forma livre 16"/>
          <p:cNvSpPr/>
          <p:nvPr/>
        </p:nvSpPr>
        <p:spPr>
          <a:xfrm>
            <a:off x="4604764" y="2508826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Combinig CSDs</a:t>
            </a:r>
            <a:endParaRPr lang="fr-FR" sz="1200" kern="1200" dirty="0"/>
          </a:p>
        </p:txBody>
      </p:sp>
      <p:sp>
        <p:nvSpPr>
          <p:cNvPr id="18" name="Forma livre 17"/>
          <p:cNvSpPr/>
          <p:nvPr/>
        </p:nvSpPr>
        <p:spPr>
          <a:xfrm>
            <a:off x="5980867" y="2508826"/>
            <a:ext cx="1310573" cy="792480"/>
          </a:xfrm>
          <a:custGeom>
            <a:avLst/>
            <a:gdLst>
              <a:gd name="connsiteX0" fmla="*/ 0 w 1310573"/>
              <a:gd name="connsiteY0" fmla="*/ 132083 h 792480"/>
              <a:gd name="connsiteX1" fmla="*/ 132083 w 1310573"/>
              <a:gd name="connsiteY1" fmla="*/ 0 h 792480"/>
              <a:gd name="connsiteX2" fmla="*/ 1178490 w 1310573"/>
              <a:gd name="connsiteY2" fmla="*/ 0 h 792480"/>
              <a:gd name="connsiteX3" fmla="*/ 1310573 w 1310573"/>
              <a:gd name="connsiteY3" fmla="*/ 132083 h 792480"/>
              <a:gd name="connsiteX4" fmla="*/ 1310573 w 1310573"/>
              <a:gd name="connsiteY4" fmla="*/ 660397 h 792480"/>
              <a:gd name="connsiteX5" fmla="*/ 1178490 w 1310573"/>
              <a:gd name="connsiteY5" fmla="*/ 792480 h 792480"/>
              <a:gd name="connsiteX6" fmla="*/ 132083 w 1310573"/>
              <a:gd name="connsiteY6" fmla="*/ 792480 h 792480"/>
              <a:gd name="connsiteX7" fmla="*/ 0 w 1310573"/>
              <a:gd name="connsiteY7" fmla="*/ 660397 h 792480"/>
              <a:gd name="connsiteX8" fmla="*/ 0 w 1310573"/>
              <a:gd name="connsiteY8" fmla="*/ 132083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0573" h="792480">
                <a:moveTo>
                  <a:pt x="0" y="132083"/>
                </a:moveTo>
                <a:cubicBezTo>
                  <a:pt x="0" y="59136"/>
                  <a:pt x="59136" y="0"/>
                  <a:pt x="132083" y="0"/>
                </a:cubicBezTo>
                <a:lnTo>
                  <a:pt x="1178490" y="0"/>
                </a:lnTo>
                <a:cubicBezTo>
                  <a:pt x="1251437" y="0"/>
                  <a:pt x="1310573" y="59136"/>
                  <a:pt x="1310573" y="132083"/>
                </a:cubicBezTo>
                <a:lnTo>
                  <a:pt x="1310573" y="660397"/>
                </a:lnTo>
                <a:cubicBezTo>
                  <a:pt x="1310573" y="733344"/>
                  <a:pt x="1251437" y="792480"/>
                  <a:pt x="1178490" y="792480"/>
                </a:cubicBezTo>
                <a:lnTo>
                  <a:pt x="132083" y="792480"/>
                </a:lnTo>
                <a:cubicBezTo>
                  <a:pt x="59136" y="792480"/>
                  <a:pt x="0" y="733344"/>
                  <a:pt x="0" y="660397"/>
                </a:cubicBezTo>
                <a:lnTo>
                  <a:pt x="0" y="13208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406" tIns="84406" rIns="84406" bIns="84406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200" kern="1200" dirty="0" smtClean="0"/>
              <a:t>Producing rewritings</a:t>
            </a:r>
            <a:endParaRPr lang="fr-FR" sz="1200" kern="1200" dirty="0"/>
          </a:p>
        </p:txBody>
      </p:sp>
      <p:sp>
        <p:nvSpPr>
          <p:cNvPr id="19" name="Espace réservé du contenu 4"/>
          <p:cNvSpPr txBox="1">
            <a:spLocks/>
          </p:cNvSpPr>
          <p:nvPr/>
        </p:nvSpPr>
        <p:spPr>
          <a:xfrm>
            <a:off x="822960" y="3910403"/>
            <a:ext cx="7543800" cy="785701"/>
          </a:xfrm>
          <a:prstGeom prst="rect">
            <a:avLst/>
          </a:prstGeom>
        </p:spPr>
        <p:txBody>
          <a:bodyPr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Differently from the other approaches, the rewritings are produced considering the user preferences and constraints, and the SLAs exported by the different data services.</a:t>
            </a: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6668431" y="3301306"/>
            <a:ext cx="0" cy="49446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4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validation</a:t>
            </a:r>
            <a:endParaRPr lang="en-US" dirty="0"/>
          </a:p>
        </p:txBody>
      </p:sp>
      <p:sp>
        <p:nvSpPr>
          <p:cNvPr id="14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The </a:t>
            </a:r>
            <a:r>
              <a:rPr lang="en-GB" sz="2000" i="1" dirty="0">
                <a:solidFill>
                  <a:schemeClr val="tx1"/>
                </a:solidFill>
              </a:rPr>
              <a:t>Rhone</a:t>
            </a:r>
            <a:r>
              <a:rPr lang="en-GB" sz="2000" dirty="0">
                <a:solidFill>
                  <a:schemeClr val="tx1"/>
                </a:solidFill>
              </a:rPr>
              <a:t> first version is implemented in </a:t>
            </a:r>
            <a:r>
              <a:rPr lang="en-GB" sz="2000" dirty="0" smtClean="0">
                <a:solidFill>
                  <a:schemeClr val="tx1"/>
                </a:solidFill>
              </a:rPr>
              <a:t>Java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 Evaluate the algorithm’s behavior</a:t>
            </a:r>
          </a:p>
          <a:p>
            <a:pPr lvl="1" algn="just">
              <a:buFont typeface="Wingdings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performance, quality and cost</a:t>
            </a:r>
          </a:p>
          <a:p>
            <a:pPr algn="just">
              <a:buFont typeface="Wingdings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 Local environment simulating a mono-cloud</a:t>
            </a:r>
          </a:p>
          <a:p>
            <a:pPr lvl="1" algn="just">
              <a:buFont typeface="Wingdings" charset="2"/>
              <a:buChar char="§"/>
            </a:pPr>
            <a:r>
              <a:rPr lang="en-US" sz="1800" dirty="0" smtClean="0">
                <a:solidFill>
                  <a:schemeClr val="tx1"/>
                </a:solidFill>
              </a:rPr>
              <a:t>including a registry of 100 services</a:t>
            </a:r>
          </a:p>
          <a:p>
            <a:pPr algn="just">
              <a:buFont typeface="Wingdings" charset="2"/>
              <a:buChar char="§"/>
            </a:pPr>
            <a:r>
              <a:rPr lang="en-GB" sz="2000" dirty="0" smtClean="0">
                <a:solidFill>
                  <a:schemeClr val="tx1"/>
                </a:solidFill>
              </a:rPr>
              <a:t> Two approaches compared </a:t>
            </a:r>
          </a:p>
          <a:p>
            <a:pPr lvl="1" algn="just">
              <a:buFont typeface="Wingdings" charset="2"/>
              <a:buChar char="§"/>
            </a:pPr>
            <a:r>
              <a:rPr lang="en-GB" sz="1800" dirty="0" smtClean="0">
                <a:solidFill>
                  <a:schemeClr val="tx1"/>
                </a:solidFill>
              </a:rPr>
              <a:t>Traditional (without considering preferences and SLA) versus </a:t>
            </a:r>
          </a:p>
          <a:p>
            <a:pPr lvl="1" algn="just">
              <a:buFont typeface="Wingdings" charset="2"/>
              <a:buChar char="§"/>
            </a:pPr>
            <a:r>
              <a:rPr lang="en-GB" sz="1800" dirty="0" smtClean="0">
                <a:solidFill>
                  <a:schemeClr val="tx1"/>
                </a:solidFill>
              </a:rPr>
              <a:t>Preference-guided (i.e., Rhone)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4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Rhone’s profile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Complexity</a:t>
            </a:r>
            <a:endParaRPr lang="en-US" b="1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Selecting candidate concrete services: </a:t>
            </a:r>
            <a:r>
              <a:rPr lang="en-US" b="1" dirty="0">
                <a:solidFill>
                  <a:schemeClr val="tx1"/>
                </a:solidFill>
              </a:rPr>
              <a:t>O (n</a:t>
            </a:r>
            <a:r>
              <a:rPr lang="en-US" b="1" baseline="30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pPr lvl="1" algn="just">
              <a:buFont typeface="Wingdings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Creating candidate service descriptions: </a:t>
            </a:r>
            <a:r>
              <a:rPr lang="en-US" b="1" dirty="0">
                <a:solidFill>
                  <a:schemeClr val="tx1"/>
                </a:solidFill>
              </a:rPr>
              <a:t>O (n</a:t>
            </a:r>
            <a:r>
              <a:rPr lang="en-US" b="1" baseline="30000" dirty="0">
                <a:solidFill>
                  <a:schemeClr val="tx1"/>
                </a:solidFill>
              </a:rPr>
              <a:t>3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Combining CSDs: </a:t>
            </a:r>
            <a:r>
              <a:rPr lang="en-US" b="1" dirty="0">
                <a:solidFill>
                  <a:schemeClr val="tx1"/>
                </a:solidFill>
              </a:rPr>
              <a:t>O (</a:t>
            </a:r>
            <a:r>
              <a:rPr lang="en-US" b="1" dirty="0" err="1">
                <a:solidFill>
                  <a:schemeClr val="tx1"/>
                </a:solidFill>
              </a:rPr>
              <a:t>n</a:t>
            </a:r>
            <a:r>
              <a:rPr lang="en-US" b="1" baseline="30000" dirty="0" err="1">
                <a:solidFill>
                  <a:schemeClr val="tx1"/>
                </a:solidFill>
              </a:rPr>
              <a:t>k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r>
              <a:rPr lang="en-US" b="1" baseline="30000" dirty="0">
                <a:solidFill>
                  <a:schemeClr val="tx1"/>
                </a:solidFill>
              </a:rPr>
              <a:t>m</a:t>
            </a:r>
          </a:p>
          <a:p>
            <a:pPr lvl="1" algn="just">
              <a:buFont typeface="Wingdings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Producing rewritings: </a:t>
            </a:r>
            <a:r>
              <a:rPr lang="en-US" b="1" dirty="0">
                <a:solidFill>
                  <a:schemeClr val="tx1"/>
                </a:solidFill>
              </a:rPr>
              <a:t>O (n)</a:t>
            </a:r>
            <a:endParaRPr lang="en-US" dirty="0">
              <a:solidFill>
                <a:schemeClr val="tx1"/>
              </a:solidFill>
            </a:endParaRPr>
          </a:p>
          <a:p>
            <a:pPr lvl="1" algn="just">
              <a:buFont typeface="Wingdings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algn="just">
              <a:buFont typeface="Wingdings" charset="2"/>
              <a:buChar char="§"/>
            </a:pPr>
            <a:r>
              <a:rPr lang="en-GB" dirty="0">
                <a:solidFill>
                  <a:schemeClr val="tx1"/>
                </a:solidFill>
              </a:rPr>
              <a:t> </a:t>
            </a:r>
            <a:endParaRPr lang="en-GB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>
              <a:buFont typeface="Wingdings" charset="2"/>
              <a:buChar char="§"/>
            </a:pPr>
            <a:r>
              <a:rPr lang="en-GB" b="1" dirty="0" smtClean="0"/>
              <a:t> Performance</a:t>
            </a:r>
            <a:r>
              <a:rPr lang="en-GB" dirty="0" smtClean="0"/>
              <a:t> increased </a:t>
            </a:r>
            <a:r>
              <a:rPr lang="en-GB" dirty="0"/>
              <a:t>reducing </a:t>
            </a:r>
            <a:endParaRPr lang="en-GB" dirty="0" smtClean="0"/>
          </a:p>
          <a:p>
            <a:pPr marL="0" lvl="1"/>
            <a:r>
              <a:rPr lang="en-GB" dirty="0"/>
              <a:t>T</a:t>
            </a:r>
            <a:r>
              <a:rPr lang="en-GB" dirty="0" smtClean="0"/>
              <a:t>he number of rewriting solutions</a:t>
            </a:r>
          </a:p>
          <a:p>
            <a:pPr marL="0" lvl="1"/>
            <a:r>
              <a:rPr lang="en-GB" dirty="0" smtClean="0"/>
              <a:t>Integration execution time</a:t>
            </a:r>
            <a:endParaRPr lang="en-GB" dirty="0"/>
          </a:p>
          <a:p>
            <a:pPr marL="0">
              <a:buFont typeface="Wingdings" charset="2"/>
              <a:buChar char="§"/>
            </a:pPr>
            <a:r>
              <a:rPr lang="en-US" sz="1600" b="1" dirty="0" smtClean="0"/>
              <a:t> Rewriting solutions quality </a:t>
            </a:r>
            <a:r>
              <a:rPr lang="en-US" sz="1600" dirty="0" smtClean="0"/>
              <a:t>enhanced</a:t>
            </a:r>
          </a:p>
          <a:p>
            <a:pPr marL="0">
              <a:buFont typeface="Wingdings" charset="2"/>
              <a:buChar char="§"/>
            </a:pPr>
            <a:r>
              <a:rPr lang="en-US" sz="1600" dirty="0" smtClean="0"/>
              <a:t>Integration </a:t>
            </a:r>
            <a:r>
              <a:rPr lang="en-US" sz="1600" b="1" dirty="0" smtClean="0"/>
              <a:t>economic cost </a:t>
            </a:r>
            <a:r>
              <a:rPr lang="en-US" sz="1600" dirty="0" smtClean="0"/>
              <a:t>potentially reduced</a:t>
            </a:r>
          </a:p>
        </p:txBody>
      </p:sp>
      <p:pic>
        <p:nvPicPr>
          <p:cNvPr id="7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2924365"/>
            <a:ext cx="3584920" cy="1892468"/>
          </a:xfrm>
          <a:prstGeom prst="rect">
            <a:avLst/>
          </a:prstGeom>
        </p:spPr>
      </p:pic>
      <p:pic>
        <p:nvPicPr>
          <p:cNvPr id="8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16" y="3026462"/>
            <a:ext cx="3334931" cy="17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5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86213" y="1979613"/>
            <a:ext cx="5157787" cy="857250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/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/>
            </a:r>
            <a:br>
              <a:rPr lang="en-US" b="1" i="1" dirty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chemeClr val="bg1"/>
                </a:solidFill>
              </a:rPr>
              <a:t>Thank you for your attention! </a:t>
            </a:r>
            <a:br>
              <a:rPr lang="en-US" b="1" i="1" dirty="0" smtClean="0">
                <a:solidFill>
                  <a:schemeClr val="bg1"/>
                </a:solidFill>
              </a:rPr>
            </a:b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29393" y="1979613"/>
            <a:ext cx="7743486" cy="265176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000" b="1" dirty="0">
                <a:solidFill>
                  <a:schemeClr val="tx1"/>
                </a:solidFill>
              </a:rPr>
              <a:t>Daniel </a:t>
            </a:r>
            <a:r>
              <a:rPr lang="en-US" sz="2000" b="1" dirty="0" err="1">
                <a:solidFill>
                  <a:schemeClr val="tx1"/>
                </a:solidFill>
              </a:rPr>
              <a:t>Aguiar</a:t>
            </a:r>
            <a:r>
              <a:rPr lang="en-US" sz="2000" b="1" dirty="0">
                <a:solidFill>
                  <a:schemeClr val="tx1"/>
                </a:solidFill>
              </a:rPr>
              <a:t> da Silva </a:t>
            </a:r>
            <a:r>
              <a:rPr lang="en-US" sz="2000" b="1" dirty="0" err="1">
                <a:solidFill>
                  <a:schemeClr val="tx1"/>
                </a:solidFill>
              </a:rPr>
              <a:t>Carvalho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Magellan</a:t>
            </a:r>
            <a:r>
              <a:rPr lang="en-US" sz="2000" b="1" dirty="0">
                <a:solidFill>
                  <a:schemeClr val="tx1"/>
                </a:solidFill>
              </a:rPr>
              <a:t>, IAE, Univ. J. Moulin Lyon 3, </a:t>
            </a:r>
            <a:r>
              <a:rPr lang="en-US" sz="2000" b="1" dirty="0" smtClean="0">
                <a:solidFill>
                  <a:schemeClr val="tx1"/>
                </a:solidFill>
              </a:rPr>
              <a:t>France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sz="1800" dirty="0" err="1">
                <a:solidFill>
                  <a:schemeClr val="tx1"/>
                </a:solidFill>
              </a:rPr>
              <a:t>Plácido</a:t>
            </a:r>
            <a:r>
              <a:rPr lang="en-US" sz="1800" dirty="0">
                <a:solidFill>
                  <a:schemeClr val="tx1"/>
                </a:solidFill>
              </a:rPr>
              <a:t> Antonio de Souza </a:t>
            </a:r>
            <a:r>
              <a:rPr lang="en-US" sz="1800" dirty="0" err="1">
                <a:solidFill>
                  <a:schemeClr val="tx1"/>
                </a:solidFill>
              </a:rPr>
              <a:t>Neto</a:t>
            </a:r>
            <a:r>
              <a:rPr lang="en-US" sz="1800" dirty="0">
                <a:solidFill>
                  <a:schemeClr val="tx1"/>
                </a:solidFill>
              </a:rPr>
              <a:t>, DIATINF, IFRN, Brazil</a:t>
            </a:r>
          </a:p>
          <a:p>
            <a:pPr marL="0" indent="0" algn="r">
              <a:buNone/>
            </a:pPr>
            <a:r>
              <a:rPr lang="en-US" sz="1800" dirty="0" err="1">
                <a:solidFill>
                  <a:schemeClr val="tx1"/>
                </a:solidFill>
              </a:rPr>
              <a:t>Chirine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Ghedira-Guegan</a:t>
            </a:r>
            <a:r>
              <a:rPr lang="en-US" sz="1800" dirty="0">
                <a:solidFill>
                  <a:schemeClr val="tx1"/>
                </a:solidFill>
              </a:rPr>
              <a:t>, Magellan, IAE, Univ. J. Moulin Lyon 3, France</a:t>
            </a:r>
          </a:p>
          <a:p>
            <a:pPr marL="0" indent="0" algn="r">
              <a:buNone/>
            </a:pPr>
            <a:r>
              <a:rPr lang="en-US" sz="1800" dirty="0">
                <a:solidFill>
                  <a:schemeClr val="tx1"/>
                </a:solidFill>
              </a:rPr>
              <a:t>Nadia </a:t>
            </a:r>
            <a:r>
              <a:rPr lang="en-US" sz="1800" dirty="0" err="1">
                <a:solidFill>
                  <a:schemeClr val="tx1"/>
                </a:solidFill>
              </a:rPr>
              <a:t>Bennani</a:t>
            </a:r>
            <a:r>
              <a:rPr lang="en-US" sz="1800" dirty="0">
                <a:solidFill>
                  <a:schemeClr val="tx1"/>
                </a:solidFill>
              </a:rPr>
              <a:t>, LIRIS-CNRS, INSA-Lyon, Univ. Lyon, France</a:t>
            </a:r>
          </a:p>
          <a:p>
            <a:pPr marL="0" indent="0" algn="r">
              <a:buNone/>
            </a:pPr>
            <a:r>
              <a:rPr lang="en-US" sz="1800" dirty="0" err="1">
                <a:solidFill>
                  <a:schemeClr val="tx1"/>
                </a:solidFill>
              </a:rPr>
              <a:t>Genoveva</a:t>
            </a:r>
            <a:r>
              <a:rPr lang="en-US" sz="1800" dirty="0">
                <a:solidFill>
                  <a:schemeClr val="tx1"/>
                </a:solidFill>
              </a:rPr>
              <a:t> Vargas-Solar, CRNS, LIG-LAFMIA, France</a:t>
            </a:r>
          </a:p>
        </p:txBody>
      </p:sp>
    </p:spTree>
    <p:extLst>
      <p:ext uri="{BB962C8B-B14F-4D97-AF65-F5344CB8AC3E}">
        <p14:creationId xmlns:p14="http://schemas.microsoft.com/office/powerpoint/2010/main" val="27064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326763"/>
            <a:ext cx="6172200" cy="3394472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/>
              <a:t>Ba</a:t>
            </a:r>
            <a:r>
              <a:rPr lang="fr-FR" dirty="0"/>
              <a:t>, C., Costa, U., Halfeld-Ferrari, M., Ferre, R., Musicante, M.A., Peralta, V</a:t>
            </a:r>
            <a:r>
              <a:rPr lang="fr-FR" dirty="0" smtClean="0"/>
              <a:t>., Robert</a:t>
            </a:r>
            <a:r>
              <a:rPr lang="fr-FR" dirty="0"/>
              <a:t>, S.: Preference-driven refinement of service compositions. In: </a:t>
            </a:r>
            <a:r>
              <a:rPr lang="fr-FR" dirty="0" smtClean="0"/>
              <a:t>International Conference </a:t>
            </a:r>
            <a:r>
              <a:rPr lang="fr-FR" dirty="0"/>
              <a:t>on Cloud Computing and Services Science, Proceedings of </a:t>
            </a:r>
            <a:r>
              <a:rPr lang="fr-FR" dirty="0" smtClean="0"/>
              <a:t>CLOSER 2014 </a:t>
            </a:r>
            <a:r>
              <a:rPr lang="fr-FR" dirty="0"/>
              <a:t>(2014</a:t>
            </a:r>
            <a:r>
              <a:rPr lang="fr-F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Barhamgi</a:t>
            </a:r>
            <a:r>
              <a:rPr lang="fr-FR" dirty="0"/>
              <a:t>, M., Benslimane, D., Medjahed, B.: A query rewriting approach for </a:t>
            </a:r>
            <a:r>
              <a:rPr lang="fr-FR" dirty="0" smtClean="0"/>
              <a:t>web service </a:t>
            </a:r>
            <a:r>
              <a:rPr lang="fr-FR" dirty="0"/>
              <a:t>composition. IEEE Trans. Serv. Comput. </a:t>
            </a:r>
            <a:r>
              <a:rPr lang="fr-FR" b="1" dirty="0"/>
              <a:t>3</a:t>
            </a:r>
            <a:r>
              <a:rPr lang="fr-FR" dirty="0"/>
              <a:t>, 206–222 (2010</a:t>
            </a:r>
            <a:r>
              <a:rPr lang="fr-F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Bennani</a:t>
            </a:r>
            <a:r>
              <a:rPr lang="fr-FR" dirty="0"/>
              <a:t>, N., Ghedira-Guegan, C., Musicante, M., Vargas-Solar, G.: Sla-guided </a:t>
            </a:r>
            <a:r>
              <a:rPr lang="fr-FR" dirty="0" smtClean="0"/>
              <a:t>data integration </a:t>
            </a:r>
            <a:r>
              <a:rPr lang="fr-FR" dirty="0"/>
              <a:t>on cloud environments. In: 2014 IEEE 7th International Conference </a:t>
            </a:r>
            <a:r>
              <a:rPr lang="fr-FR" dirty="0" smtClean="0"/>
              <a:t>on Cloud </a:t>
            </a:r>
            <a:r>
              <a:rPr lang="fr-FR" dirty="0"/>
              <a:t>Computing (CLOUD), pp. 934–935, June </a:t>
            </a:r>
            <a:r>
              <a:rPr lang="fr-FR" dirty="0" smtClean="0"/>
              <a:t>2014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Benouaret</a:t>
            </a:r>
            <a:r>
              <a:rPr lang="fr-FR" dirty="0"/>
              <a:t>, K., Benslimane, D., Hadjali, A., Barhamgi, M.: FuDoCS: a web </a:t>
            </a:r>
            <a:r>
              <a:rPr lang="fr-FR" dirty="0" smtClean="0"/>
              <a:t>service composition </a:t>
            </a:r>
            <a:r>
              <a:rPr lang="fr-FR" dirty="0"/>
              <a:t>system based on fuzzy dominance for preference query answering. In</a:t>
            </a:r>
            <a:r>
              <a:rPr lang="fr-FR" dirty="0" smtClean="0"/>
              <a:t>: 37th </a:t>
            </a:r>
            <a:r>
              <a:rPr lang="fr-FR" dirty="0"/>
              <a:t>International Conference on Very Large Data Bases (VLDB 2011</a:t>
            </a:r>
            <a:r>
              <a:rPr lang="fr-F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Carvalho</a:t>
            </a:r>
            <a:r>
              <a:rPr lang="fr-FR" dirty="0"/>
              <a:t>, D.A.S., Neto, P.A.S., Vargas-Solar, G., Bennani, N., Ghedira, C.: </a:t>
            </a:r>
            <a:r>
              <a:rPr lang="fr-FR" dirty="0" smtClean="0"/>
              <a:t>Can data </a:t>
            </a:r>
            <a:r>
              <a:rPr lang="fr-FR" dirty="0"/>
              <a:t>integration quality be enhanced on multi-cloud using SLA? In: Chen, Q</a:t>
            </a:r>
            <a:r>
              <a:rPr lang="fr-FR" dirty="0" smtClean="0"/>
              <a:t>., Hameurlain</a:t>
            </a:r>
            <a:r>
              <a:rPr lang="fr-FR" dirty="0"/>
              <a:t>, A., Toumani, F., Wagner, R., Decker, H. (eds.) DEXA 2015. LNCS,</a:t>
            </a:r>
            <a:br>
              <a:rPr lang="fr-FR" dirty="0"/>
            </a:br>
            <a:r>
              <a:rPr lang="fr-FR" dirty="0"/>
              <a:t>vol. 9262, pp. 145–152. Springer, Heidelberg (2015</a:t>
            </a:r>
            <a:r>
              <a:rPr lang="fr-F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ElSheikh</a:t>
            </a:r>
            <a:r>
              <a:rPr lang="fr-FR" dirty="0"/>
              <a:t>, G., ElNainay, M.Y., ElShehaby, S., Abougabal, M.S.: SODIM: </a:t>
            </a:r>
            <a:r>
              <a:rPr lang="fr-FR" dirty="0" smtClean="0"/>
              <a:t>service oriented </a:t>
            </a:r>
            <a:r>
              <a:rPr lang="fr-FR" dirty="0"/>
              <a:t>data integration based on MapReduce. Alexandria Eng. J. </a:t>
            </a:r>
            <a:r>
              <a:rPr lang="fr-FR" b="1" dirty="0"/>
              <a:t>52</a:t>
            </a:r>
            <a:r>
              <a:rPr lang="fr-FR" dirty="0"/>
              <a:t>, </a:t>
            </a:r>
            <a:r>
              <a:rPr lang="fr-FR" dirty="0" smtClean="0"/>
              <a:t>313–318 (2013)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Halevy</a:t>
            </a:r>
            <a:r>
              <a:rPr lang="fr-FR" dirty="0"/>
              <a:t>, A.Y.: Answering queries using views: a survey. VLDB J. </a:t>
            </a:r>
            <a:r>
              <a:rPr lang="fr-FR" b="1" dirty="0"/>
              <a:t>10</a:t>
            </a:r>
            <a:r>
              <a:rPr lang="fr-FR" dirty="0"/>
              <a:t>(4), </a:t>
            </a:r>
            <a:r>
              <a:rPr lang="fr-FR" dirty="0" smtClean="0"/>
              <a:t>270–294 (2001)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Tian</a:t>
            </a:r>
            <a:r>
              <a:rPr lang="fr-FR" dirty="0"/>
              <a:t>, Y., Song, B., Park, J., Huh, E.-N.: Inter-cloud data integration system considering privacy and cost. In</a:t>
            </a:r>
            <a:r>
              <a:rPr lang="fr-FR" dirty="0" smtClean="0"/>
              <a:t>: Pan</a:t>
            </a:r>
            <a:r>
              <a:rPr lang="fr-FR" dirty="0"/>
              <a:t>, J.-S., Chen, S.-M., Nguyen, N.T. (eds</a:t>
            </a:r>
            <a:r>
              <a:rPr lang="fr-FR" dirty="0" smtClean="0"/>
              <a:t>.) ICCCI2010</a:t>
            </a:r>
            <a:r>
              <a:rPr lang="fr-FR" dirty="0"/>
              <a:t>, Part I. LNCS, vol. 6421, pp. 195–204. Springer, Heidelberg (2010</a:t>
            </a:r>
            <a:r>
              <a:rPr lang="fr-FR" dirty="0" smtClean="0"/>
              <a:t>)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Data integration: existing work</a:t>
            </a:r>
            <a:endParaRPr lang="en-US" sz="3300" dirty="0"/>
          </a:p>
        </p:txBody>
      </p:sp>
      <p:grpSp>
        <p:nvGrpSpPr>
          <p:cNvPr id="3" name="Groupe 2"/>
          <p:cNvGrpSpPr/>
          <p:nvPr/>
        </p:nvGrpSpPr>
        <p:grpSpPr>
          <a:xfrm>
            <a:off x="2858934" y="3548183"/>
            <a:ext cx="3308241" cy="651348"/>
            <a:chOff x="1087168" y="4519613"/>
            <a:chExt cx="6781406" cy="1216025"/>
          </a:xfrm>
        </p:grpSpPr>
        <p:sp>
          <p:nvSpPr>
            <p:cNvPr id="4" name="Cylindre 3"/>
            <p:cNvSpPr/>
            <p:nvPr/>
          </p:nvSpPr>
          <p:spPr>
            <a:xfrm>
              <a:off x="1741338" y="4519613"/>
              <a:ext cx="1445754" cy="121602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49" name="Cylindre 48"/>
            <p:cNvSpPr/>
            <p:nvPr/>
          </p:nvSpPr>
          <p:spPr>
            <a:xfrm>
              <a:off x="3743572" y="4519613"/>
              <a:ext cx="1445754" cy="121602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0" name="Cylindre 49"/>
            <p:cNvSpPr/>
            <p:nvPr/>
          </p:nvSpPr>
          <p:spPr>
            <a:xfrm>
              <a:off x="5750789" y="4519613"/>
              <a:ext cx="1445754" cy="121602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1087168" y="4943745"/>
              <a:ext cx="2743201" cy="775708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Data </a:t>
              </a:r>
              <a:endParaRPr lang="fr-F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ctr"/>
              <a:r>
                <a:rPr lang="fr-F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source </a:t>
              </a:r>
              <a:r>
                <a:rPr lang="fr-F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132533" y="4943745"/>
              <a:ext cx="2743201" cy="775708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Data </a:t>
              </a:r>
              <a:endParaRPr lang="fr-F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ctr"/>
              <a:r>
                <a:rPr lang="fr-F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source </a:t>
              </a:r>
              <a:r>
                <a:rPr lang="fr-F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B</a:t>
              </a: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25373" y="4943745"/>
              <a:ext cx="2743201" cy="775708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Data </a:t>
              </a:r>
              <a:endParaRPr lang="fr-FR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ctr"/>
              <a:r>
                <a:rPr lang="fr-FR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source </a:t>
              </a:r>
              <a:r>
                <a:rPr lang="fr-FR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</a:t>
              </a: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3497166" y="2050833"/>
            <a:ext cx="2057400" cy="685800"/>
            <a:chOff x="3188036" y="2713804"/>
            <a:chExt cx="2743200" cy="91440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4" name="Rectangle à coins arrondis 33"/>
            <p:cNvSpPr/>
            <p:nvPr/>
          </p:nvSpPr>
          <p:spPr>
            <a:xfrm>
              <a:off x="3654386" y="2713804"/>
              <a:ext cx="1703090" cy="9144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3188036" y="2986975"/>
              <a:ext cx="2743200" cy="400109"/>
            </a:xfrm>
            <a:prstGeom prst="rect">
              <a:avLst/>
            </a:prstGeom>
            <a:noFill/>
          </p:spPr>
          <p:txBody>
            <a:bodyPr rtlCol="0">
              <a:spAutoFit/>
            </a:bodyPr>
            <a:lstStyle/>
            <a:p>
              <a:pPr algn="ctr"/>
              <a:r>
                <a:rPr lang="fr-FR" sz="13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Mediator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068381" y="1446727"/>
            <a:ext cx="2057400" cy="534521"/>
            <a:chOff x="2370534" y="1928969"/>
            <a:chExt cx="2743200" cy="712694"/>
          </a:xfrm>
        </p:grpSpPr>
        <p:cxnSp>
          <p:nvCxnSpPr>
            <p:cNvPr id="35" name="Connecteur droit avec flèche 34"/>
            <p:cNvCxnSpPr/>
            <p:nvPr/>
          </p:nvCxnSpPr>
          <p:spPr>
            <a:xfrm flipH="1">
              <a:off x="4146562" y="1928969"/>
              <a:ext cx="2444" cy="712694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2370534" y="2044216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Query</a:t>
              </a:r>
              <a:endPara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cxnSp>
        <p:nvCxnSpPr>
          <p:cNvPr id="63" name="Connecteur droit avec flèche 62"/>
          <p:cNvCxnSpPr/>
          <p:nvPr/>
        </p:nvCxnSpPr>
        <p:spPr>
          <a:xfrm flipH="1">
            <a:off x="4403566" y="2789399"/>
            <a:ext cx="1833" cy="53452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H="1">
            <a:off x="3304197" y="2788321"/>
            <a:ext cx="510681" cy="47951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 flipH="1" flipV="1">
            <a:off x="4632236" y="2799666"/>
            <a:ext cx="1834" cy="52443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4031072" y="1447827"/>
            <a:ext cx="2057400" cy="524434"/>
            <a:chOff x="3988411" y="1930436"/>
            <a:chExt cx="2743200" cy="699245"/>
          </a:xfrm>
        </p:grpSpPr>
        <p:cxnSp>
          <p:nvCxnSpPr>
            <p:cNvPr id="73" name="Connecteur droit avec flèche 72"/>
            <p:cNvCxnSpPr/>
            <p:nvPr/>
          </p:nvCxnSpPr>
          <p:spPr>
            <a:xfrm flipH="1" flipV="1">
              <a:off x="4863507" y="1930436"/>
              <a:ext cx="2445" cy="699245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3988411" y="2037027"/>
              <a:ext cx="2743200" cy="369332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Result</a:t>
              </a:r>
              <a:endPara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cxnSp>
        <p:nvCxnSpPr>
          <p:cNvPr id="22" name="Connecteur droit avec flèche 21"/>
          <p:cNvCxnSpPr/>
          <p:nvPr/>
        </p:nvCxnSpPr>
        <p:spPr>
          <a:xfrm rot="10800000" flipH="1">
            <a:off x="3460748" y="2796276"/>
            <a:ext cx="510681" cy="47951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10800000">
            <a:off x="5114227" y="2802206"/>
            <a:ext cx="510681" cy="47951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5266617" y="2796276"/>
            <a:ext cx="510681" cy="47951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989235" y="2687327"/>
            <a:ext cx="27617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smtClean="0"/>
              <a:t>Pivot data model &amp; query language</a:t>
            </a:r>
          </a:p>
          <a:p>
            <a:r>
              <a:rPr lang="en-GB" sz="1400" i="1" dirty="0" smtClean="0"/>
              <a:t>(</a:t>
            </a:r>
            <a:r>
              <a:rPr lang="en-GB" sz="1400" i="1" dirty="0" err="1" smtClean="0"/>
              <a:t>GaV</a:t>
            </a:r>
            <a:r>
              <a:rPr lang="en-GB" sz="1400" i="1" dirty="0" smtClean="0"/>
              <a:t>, </a:t>
            </a:r>
            <a:r>
              <a:rPr lang="en-GB" sz="1400" i="1" dirty="0" err="1" smtClean="0"/>
              <a:t>LaV</a:t>
            </a:r>
            <a:r>
              <a:rPr lang="en-GB" sz="1400" i="1" dirty="0" smtClean="0"/>
              <a:t>, ontologies)</a:t>
            </a:r>
          </a:p>
          <a:p>
            <a:endParaRPr lang="en-GB" sz="1400" i="1" dirty="0" smtClean="0"/>
          </a:p>
        </p:txBody>
      </p:sp>
      <p:sp>
        <p:nvSpPr>
          <p:cNvPr id="26" name="ZoneTexte 25"/>
          <p:cNvSpPr txBox="1"/>
          <p:nvPr/>
        </p:nvSpPr>
        <p:spPr>
          <a:xfrm>
            <a:off x="5989235" y="3443834"/>
            <a:ext cx="32244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Data integration architectures:</a:t>
            </a:r>
          </a:p>
          <a:p>
            <a:r>
              <a:rPr lang="en-GB" sz="1400" i="1" dirty="0" smtClean="0"/>
              <a:t>Multi-databases, federations, DW, </a:t>
            </a:r>
            <a:r>
              <a:rPr lang="is-IS" sz="1400" i="1" dirty="0" smtClean="0"/>
              <a:t>…</a:t>
            </a:r>
          </a:p>
          <a:p>
            <a:r>
              <a:rPr lang="is-IS" sz="1400" i="1" dirty="0"/>
              <a:t>(</a:t>
            </a:r>
            <a:r>
              <a:rPr lang="is-IS" sz="1400" i="1" dirty="0" smtClean="0"/>
              <a:t>Domenig &amp; Dittrich 1999 Sigmod Record]</a:t>
            </a:r>
            <a:endParaRPr lang="en-GB" sz="1400" i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2928364" y="4294951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Heterogeneous</a:t>
            </a:r>
            <a:r>
              <a:rPr lang="fr-F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data sources </a:t>
            </a:r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modelled</a:t>
            </a:r>
          </a:p>
          <a:p>
            <a:pPr algn="ctr"/>
            <a:r>
              <a:rPr lang="en-GB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&amp; known in advance</a:t>
            </a:r>
            <a:endParaRPr lang="fr-F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304" y="2275253"/>
            <a:ext cx="1364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/>
              <a:t>Query </a:t>
            </a:r>
            <a:r>
              <a:rPr lang="en-GB" sz="1400" b="1" dirty="0" smtClean="0"/>
              <a:t>rewriting</a:t>
            </a:r>
            <a:endParaRPr lang="en-GB" sz="14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3696514" y="3267831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Exported</a:t>
            </a:r>
            <a:r>
              <a:rPr lang="fr-FR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r-FR" sz="1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schemata</a:t>
            </a:r>
            <a:endParaRPr lang="fr-FR" sz="1200" i="1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174188" y="1894431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Global </a:t>
            </a:r>
          </a:p>
          <a:p>
            <a:pPr algn="ctr"/>
            <a:r>
              <a:rPr lang="fr-F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schema</a:t>
            </a:r>
            <a:endParaRPr lang="fr-F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0304" y="2512653"/>
            <a:ext cx="29793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i="1" dirty="0" err="1">
                <a:solidFill>
                  <a:srgbClr val="000000"/>
                </a:solidFill>
              </a:rPr>
              <a:t>MiniCon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err="1">
                <a:solidFill>
                  <a:srgbClr val="000000"/>
                </a:solidFill>
              </a:rPr>
              <a:t>algorithm</a:t>
            </a:r>
            <a:r>
              <a:rPr lang="fr-FR" sz="1400" dirty="0">
                <a:solidFill>
                  <a:srgbClr val="000000"/>
                </a:solidFill>
              </a:rPr>
              <a:t> for </a:t>
            </a:r>
            <a:r>
              <a:rPr lang="fr-FR" sz="1400" dirty="0" err="1">
                <a:solidFill>
                  <a:srgbClr val="000000"/>
                </a:solidFill>
              </a:rPr>
              <a:t>query</a:t>
            </a:r>
            <a:r>
              <a:rPr lang="fr-FR" sz="1400" dirty="0">
                <a:solidFill>
                  <a:srgbClr val="000000"/>
                </a:solidFill>
              </a:rPr>
              <a:t> </a:t>
            </a:r>
            <a:r>
              <a:rPr lang="fr-FR" sz="1400" dirty="0" smtClean="0">
                <a:solidFill>
                  <a:srgbClr val="000000"/>
                </a:solidFill>
              </a:rPr>
              <a:t>rewriting (</a:t>
            </a:r>
            <a:r>
              <a:rPr lang="fr-FR" sz="1400" dirty="0" err="1" smtClean="0">
                <a:solidFill>
                  <a:srgbClr val="000000"/>
                </a:solidFill>
              </a:rPr>
              <a:t>Pottinger</a:t>
            </a:r>
            <a:r>
              <a:rPr lang="fr-FR" sz="1400" dirty="0" smtClean="0">
                <a:solidFill>
                  <a:srgbClr val="000000"/>
                </a:solidFill>
              </a:rPr>
              <a:t> </a:t>
            </a:r>
            <a:r>
              <a:rPr lang="fr-FR" sz="1400" dirty="0">
                <a:solidFill>
                  <a:srgbClr val="000000"/>
                </a:solidFill>
              </a:rPr>
              <a:t>and </a:t>
            </a:r>
            <a:r>
              <a:rPr lang="fr-FR" sz="1400" dirty="0" err="1">
                <a:solidFill>
                  <a:srgbClr val="000000"/>
                </a:solidFill>
              </a:rPr>
              <a:t>Halevy</a:t>
            </a:r>
            <a:r>
              <a:rPr lang="fr-FR" sz="1400" dirty="0">
                <a:solidFill>
                  <a:srgbClr val="000000"/>
                </a:solidFill>
              </a:rPr>
              <a:t>, 2001</a:t>
            </a:r>
            <a:r>
              <a:rPr lang="fr-FR" sz="1400" dirty="0" smtClean="0">
                <a:solidFill>
                  <a:srgbClr val="000000"/>
                </a:solidFill>
              </a:rPr>
              <a:t>)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0304" y="1388482"/>
            <a:ext cx="29348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1A1A1A"/>
                </a:solidFill>
                <a:latin typeface="Calibri" charset="0"/>
                <a:ea typeface="Calibri" charset="0"/>
                <a:cs typeface="Calibri" charset="0"/>
              </a:rPr>
              <a:t>Data integration: the teenage </a:t>
            </a:r>
            <a:r>
              <a:rPr lang="en-GB" sz="1400" b="1" dirty="0" smtClean="0">
                <a:solidFill>
                  <a:srgbClr val="1A1A1A"/>
                </a:solidFill>
                <a:latin typeface="Calibri" charset="0"/>
                <a:ea typeface="Calibri" charset="0"/>
                <a:cs typeface="Calibri" charset="0"/>
              </a:rPr>
              <a:t>years</a:t>
            </a:r>
            <a:r>
              <a:rPr lang="en-GB" sz="1400" dirty="0" smtClean="0">
                <a:solidFill>
                  <a:srgbClr val="1A1A1A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r>
              <a:rPr lang="en-GB" sz="14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GB" sz="1400" dirty="0" smtClean="0">
                <a:solidFill>
                  <a:srgbClr val="1A1A1A"/>
                </a:solidFill>
                <a:latin typeface="Calibri" charset="0"/>
                <a:ea typeface="Calibri" charset="0"/>
                <a:cs typeface="Calibri" charset="0"/>
              </a:rPr>
              <a:t>Halevy</a:t>
            </a:r>
            <a:r>
              <a:rPr lang="en-GB" sz="1400" dirty="0">
                <a:solidFill>
                  <a:srgbClr val="1A1A1A"/>
                </a:solidFill>
                <a:latin typeface="Calibri" charset="0"/>
                <a:ea typeface="Calibri" charset="0"/>
                <a:cs typeface="Calibri" charset="0"/>
              </a:rPr>
              <a:t>, A., </a:t>
            </a:r>
            <a:r>
              <a:rPr lang="en-GB" sz="1400" dirty="0" err="1">
                <a:solidFill>
                  <a:srgbClr val="1A1A1A"/>
                </a:solidFill>
                <a:latin typeface="Calibri" charset="0"/>
                <a:ea typeface="Calibri" charset="0"/>
                <a:cs typeface="Calibri" charset="0"/>
              </a:rPr>
              <a:t>Rajaraman</a:t>
            </a:r>
            <a:r>
              <a:rPr lang="en-GB" sz="1400" dirty="0">
                <a:solidFill>
                  <a:srgbClr val="1A1A1A"/>
                </a:solidFill>
                <a:latin typeface="Calibri" charset="0"/>
                <a:ea typeface="Calibri" charset="0"/>
                <a:cs typeface="Calibri" charset="0"/>
              </a:rPr>
              <a:t>, A., &amp; </a:t>
            </a:r>
            <a:r>
              <a:rPr lang="en-GB" sz="1400" dirty="0" err="1">
                <a:solidFill>
                  <a:srgbClr val="1A1A1A"/>
                </a:solidFill>
                <a:latin typeface="Calibri" charset="0"/>
                <a:ea typeface="Calibri" charset="0"/>
                <a:cs typeface="Calibri" charset="0"/>
              </a:rPr>
              <a:t>Ordille</a:t>
            </a:r>
            <a:r>
              <a:rPr lang="en-GB" sz="1400" dirty="0">
                <a:solidFill>
                  <a:srgbClr val="1A1A1A"/>
                </a:solidFill>
                <a:latin typeface="Calibri" charset="0"/>
                <a:ea typeface="Calibri" charset="0"/>
                <a:cs typeface="Calibri" charset="0"/>
              </a:rPr>
              <a:t>, J. </a:t>
            </a:r>
            <a:r>
              <a:rPr lang="en-GB" sz="1400" dirty="0" smtClean="0">
                <a:solidFill>
                  <a:srgbClr val="1A1A1A"/>
                </a:solidFill>
                <a:latin typeface="Calibri" charset="0"/>
                <a:ea typeface="Calibri" charset="0"/>
                <a:cs typeface="Calibri" charset="0"/>
              </a:rPr>
              <a:t>(VLDB 2006</a:t>
            </a:r>
            <a:r>
              <a:rPr lang="en-GB" sz="1400" dirty="0">
                <a:solidFill>
                  <a:srgbClr val="1A1A1A"/>
                </a:solidFill>
                <a:latin typeface="Calibri" charset="0"/>
                <a:ea typeface="Calibri" charset="0"/>
                <a:cs typeface="Calibri" charset="0"/>
              </a:rPr>
              <a:t>, September</a:t>
            </a:r>
            <a:r>
              <a:rPr lang="en-GB" sz="1400" dirty="0" smtClean="0">
                <a:solidFill>
                  <a:srgbClr val="1A1A1A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lang="en-GB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89235" y="2251454"/>
            <a:ext cx="3417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1A1A1A"/>
                </a:solidFill>
                <a:latin typeface="Calibri" charset="0"/>
                <a:ea typeface="Calibri" charset="0"/>
                <a:cs typeface="Calibri" charset="0"/>
              </a:rPr>
              <a:t>Schema integration: Past, present, and future</a:t>
            </a:r>
            <a:r>
              <a:rPr lang="en-GB" sz="1400" dirty="0">
                <a:solidFill>
                  <a:srgbClr val="1A1A1A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GB" sz="1400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GB" sz="1400" dirty="0" smtClean="0">
                <a:solidFill>
                  <a:srgbClr val="1A1A1A"/>
                </a:solidFill>
                <a:latin typeface="Calibri" charset="0"/>
                <a:ea typeface="Calibri" charset="0"/>
                <a:cs typeface="Calibri" charset="0"/>
              </a:rPr>
              <a:t>Ram</a:t>
            </a:r>
            <a:r>
              <a:rPr lang="en-GB" sz="1400" dirty="0">
                <a:solidFill>
                  <a:srgbClr val="1A1A1A"/>
                </a:solidFill>
                <a:latin typeface="Calibri" charset="0"/>
                <a:ea typeface="Calibri" charset="0"/>
                <a:cs typeface="Calibri" charset="0"/>
              </a:rPr>
              <a:t>, S., &amp; Ramesh, V. </a:t>
            </a:r>
            <a:r>
              <a:rPr lang="en-GB" sz="1400" dirty="0" smtClean="0">
                <a:solidFill>
                  <a:srgbClr val="1A1A1A"/>
                </a:solidFill>
                <a:latin typeface="Calibri" charset="0"/>
                <a:ea typeface="Calibri" charset="0"/>
                <a:cs typeface="Calibri" charset="0"/>
              </a:rPr>
              <a:t>1999)</a:t>
            </a:r>
            <a:endParaRPr lang="en-GB" sz="1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4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Data integration: existing work</a:t>
            </a:r>
            <a:endParaRPr lang="en-US" sz="3300" dirty="0"/>
          </a:p>
        </p:txBody>
      </p:sp>
      <p:grpSp>
        <p:nvGrpSpPr>
          <p:cNvPr id="11" name="Grouper 10"/>
          <p:cNvGrpSpPr/>
          <p:nvPr/>
        </p:nvGrpSpPr>
        <p:grpSpPr>
          <a:xfrm>
            <a:off x="3089239" y="1431978"/>
            <a:ext cx="3342353" cy="3125223"/>
            <a:chOff x="3000745" y="1446727"/>
            <a:chExt cx="3342353" cy="3125223"/>
          </a:xfrm>
        </p:grpSpPr>
        <p:grpSp>
          <p:nvGrpSpPr>
            <p:cNvPr id="6" name="Groupe 5"/>
            <p:cNvGrpSpPr/>
            <p:nvPr/>
          </p:nvGrpSpPr>
          <p:grpSpPr>
            <a:xfrm>
              <a:off x="3497166" y="2050833"/>
              <a:ext cx="2057400" cy="685800"/>
              <a:chOff x="3188036" y="2713804"/>
              <a:chExt cx="2743200" cy="914400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4" name="Rectangle à coins arrondis 33"/>
              <p:cNvSpPr/>
              <p:nvPr/>
            </p:nvSpPr>
            <p:spPr>
              <a:xfrm>
                <a:off x="3654386" y="2713804"/>
                <a:ext cx="1703090" cy="914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35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3188036" y="2986975"/>
                <a:ext cx="2743200" cy="400109"/>
              </a:xfrm>
              <a:prstGeom prst="rect">
                <a:avLst/>
              </a:prstGeom>
              <a:noFill/>
            </p:spPr>
            <p:txBody>
              <a:bodyPr rtlCol="0">
                <a:spAutoFit/>
              </a:bodyPr>
              <a:lstStyle/>
              <a:p>
                <a:pPr algn="ctr"/>
                <a:r>
                  <a:rPr lang="fr-FR" sz="13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Mediator</a:t>
                </a:r>
              </a:p>
            </p:txBody>
          </p:sp>
        </p:grpSp>
        <p:grpSp>
          <p:nvGrpSpPr>
            <p:cNvPr id="5" name="Groupe 4"/>
            <p:cNvGrpSpPr/>
            <p:nvPr/>
          </p:nvGrpSpPr>
          <p:grpSpPr>
            <a:xfrm>
              <a:off x="3068381" y="1446727"/>
              <a:ext cx="2057400" cy="534521"/>
              <a:chOff x="2370534" y="1928969"/>
              <a:chExt cx="2743200" cy="712694"/>
            </a:xfrm>
          </p:grpSpPr>
          <p:cxnSp>
            <p:nvCxnSpPr>
              <p:cNvPr id="35" name="Connecteur droit avec flèche 34"/>
              <p:cNvCxnSpPr/>
              <p:nvPr/>
            </p:nvCxnSpPr>
            <p:spPr>
              <a:xfrm flipH="1">
                <a:off x="4146562" y="1928969"/>
                <a:ext cx="2444" cy="712694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ZoneTexte 56"/>
              <p:cNvSpPr txBox="1"/>
              <p:nvPr/>
            </p:nvSpPr>
            <p:spPr>
              <a:xfrm>
                <a:off x="2370534" y="2044216"/>
                <a:ext cx="2743200" cy="369332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Query</a:t>
                </a:r>
                <a:endParaRPr lang="fr-F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cxnSp>
          <p:nvCxnSpPr>
            <p:cNvPr id="63" name="Connecteur droit avec flèche 62"/>
            <p:cNvCxnSpPr/>
            <p:nvPr/>
          </p:nvCxnSpPr>
          <p:spPr>
            <a:xfrm flipH="1">
              <a:off x="4403566" y="2789399"/>
              <a:ext cx="1833" cy="534521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/>
            <p:cNvCxnSpPr/>
            <p:nvPr/>
          </p:nvCxnSpPr>
          <p:spPr>
            <a:xfrm flipH="1">
              <a:off x="3304197" y="2788321"/>
              <a:ext cx="510681" cy="47951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/>
            <p:cNvCxnSpPr/>
            <p:nvPr/>
          </p:nvCxnSpPr>
          <p:spPr>
            <a:xfrm flipH="1" flipV="1">
              <a:off x="4632236" y="2799666"/>
              <a:ext cx="1834" cy="524434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e 6"/>
            <p:cNvGrpSpPr/>
            <p:nvPr/>
          </p:nvGrpSpPr>
          <p:grpSpPr>
            <a:xfrm>
              <a:off x="4031072" y="1447827"/>
              <a:ext cx="2057400" cy="524434"/>
              <a:chOff x="3988411" y="1930436"/>
              <a:chExt cx="2743200" cy="699245"/>
            </a:xfrm>
          </p:grpSpPr>
          <p:cxnSp>
            <p:nvCxnSpPr>
              <p:cNvPr id="73" name="Connecteur droit avec flèche 72"/>
              <p:cNvCxnSpPr/>
              <p:nvPr/>
            </p:nvCxnSpPr>
            <p:spPr>
              <a:xfrm flipH="1" flipV="1">
                <a:off x="4863507" y="1930436"/>
                <a:ext cx="2445" cy="699245"/>
              </a:xfrm>
              <a:prstGeom prst="straightConnector1">
                <a:avLst/>
              </a:prstGeom>
              <a:ln>
                <a:solidFill>
                  <a:schemeClr val="tx2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ZoneTexte 73"/>
              <p:cNvSpPr txBox="1"/>
              <p:nvPr/>
            </p:nvSpPr>
            <p:spPr>
              <a:xfrm>
                <a:off x="3988411" y="2037027"/>
                <a:ext cx="2743200" cy="369332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Result</a:t>
                </a:r>
                <a:endParaRPr lang="fr-F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cxnSp>
          <p:nvCxnSpPr>
            <p:cNvPr id="22" name="Connecteur droit avec flèche 21"/>
            <p:cNvCxnSpPr/>
            <p:nvPr/>
          </p:nvCxnSpPr>
          <p:spPr>
            <a:xfrm rot="10800000" flipH="1">
              <a:off x="3460748" y="2796276"/>
              <a:ext cx="510681" cy="47951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 rot="10800000">
              <a:off x="5114227" y="2802206"/>
              <a:ext cx="510681" cy="47951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/>
            <p:nvPr/>
          </p:nvCxnSpPr>
          <p:spPr>
            <a:xfrm>
              <a:off x="5266617" y="2796276"/>
              <a:ext cx="510681" cy="47951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headEnd type="none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3353164" y="4294951"/>
              <a:ext cx="23086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Distributed</a:t>
              </a:r>
              <a:r>
                <a:rPr lang="fr-F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data services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908911" y="3267831"/>
              <a:ext cx="1204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i="1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Exported</a:t>
              </a:r>
              <a:r>
                <a:rPr lang="fr-FR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API</a:t>
              </a:r>
            </a:p>
          </p:txBody>
        </p:sp>
        <p:grpSp>
          <p:nvGrpSpPr>
            <p:cNvPr id="36" name="DATA SERVICES"/>
            <p:cNvGrpSpPr/>
            <p:nvPr/>
          </p:nvGrpSpPr>
          <p:grpSpPr>
            <a:xfrm>
              <a:off x="3000745" y="3535464"/>
              <a:ext cx="3342353" cy="663778"/>
              <a:chOff x="3810000" y="4313310"/>
              <a:chExt cx="3677411" cy="792090"/>
            </a:xfrm>
          </p:grpSpPr>
          <p:pic>
            <p:nvPicPr>
              <p:cNvPr id="37" name="Image 127" descr="ComputingService.ai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3957261" y="4166049"/>
                <a:ext cx="792089" cy="1086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Image 127" descr="ComputingService.ai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100261" y="4166049"/>
                <a:ext cx="792089" cy="1086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" name="Image 127" descr="ComputingService.ai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6548061" y="4166050"/>
                <a:ext cx="792089" cy="1086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ZoneTexte 69"/>
              <p:cNvSpPr txBox="1">
                <a:spLocks noChangeArrowheads="1"/>
              </p:cNvSpPr>
              <p:nvPr/>
            </p:nvSpPr>
            <p:spPr bwMode="auto">
              <a:xfrm>
                <a:off x="5961486" y="4552585"/>
                <a:ext cx="515514" cy="400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r"/>
                <a:r>
                  <a:rPr lang="fr-FR" sz="2000" b="1" dirty="0">
                    <a:solidFill>
                      <a:srgbClr val="674A74"/>
                    </a:solidFill>
                    <a:latin typeface="Corbel" charset="0"/>
                    <a:cs typeface="Corbel" charset="0"/>
                  </a:rPr>
                  <a:t>. . 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825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 smtClean="0"/>
              <a:t>Data integration: existing work</a:t>
            </a:r>
            <a:endParaRPr lang="en-US" sz="3300" dirty="0"/>
          </a:p>
        </p:txBody>
      </p:sp>
      <p:grpSp>
        <p:nvGrpSpPr>
          <p:cNvPr id="41" name="Four DBMSs"/>
          <p:cNvGrpSpPr/>
          <p:nvPr/>
        </p:nvGrpSpPr>
        <p:grpSpPr>
          <a:xfrm>
            <a:off x="4182056" y="1723630"/>
            <a:ext cx="2538046" cy="1763987"/>
            <a:chOff x="4548554" y="2128662"/>
            <a:chExt cx="2538046" cy="1763987"/>
          </a:xfrm>
        </p:grpSpPr>
        <p:sp>
          <p:nvSpPr>
            <p:cNvPr id="42" name="Cylindre 41"/>
            <p:cNvSpPr/>
            <p:nvPr/>
          </p:nvSpPr>
          <p:spPr bwMode="auto">
            <a:xfrm>
              <a:off x="4548554" y="2128662"/>
              <a:ext cx="648012" cy="503996"/>
            </a:xfrm>
            <a:prstGeom prst="can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3" name="Cylindre 42"/>
            <p:cNvSpPr/>
            <p:nvPr/>
          </p:nvSpPr>
          <p:spPr bwMode="auto">
            <a:xfrm>
              <a:off x="6438588" y="2128662"/>
              <a:ext cx="648012" cy="503996"/>
            </a:xfrm>
            <a:prstGeom prst="can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4" name="Cylindre 43"/>
            <p:cNvSpPr/>
            <p:nvPr/>
          </p:nvSpPr>
          <p:spPr bwMode="auto">
            <a:xfrm>
              <a:off x="6312586" y="3388653"/>
              <a:ext cx="648012" cy="503996"/>
            </a:xfrm>
            <a:prstGeom prst="can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5" name="Cylindre 44"/>
            <p:cNvSpPr/>
            <p:nvPr/>
          </p:nvSpPr>
          <p:spPr bwMode="auto">
            <a:xfrm>
              <a:off x="4548554" y="3388653"/>
              <a:ext cx="648012" cy="503996"/>
            </a:xfrm>
            <a:prstGeom prst="can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46" name="Arrows from query to DBMSs"/>
          <p:cNvGrpSpPr/>
          <p:nvPr/>
        </p:nvGrpSpPr>
        <p:grpSpPr>
          <a:xfrm>
            <a:off x="4507174" y="1725005"/>
            <a:ext cx="1889144" cy="1258506"/>
            <a:chOff x="4873672" y="2130037"/>
            <a:chExt cx="1889144" cy="1258506"/>
          </a:xfrm>
        </p:grpSpPr>
        <p:cxnSp>
          <p:nvCxnSpPr>
            <p:cNvPr id="47" name="Connecteur en arc 46"/>
            <p:cNvCxnSpPr/>
            <p:nvPr/>
          </p:nvCxnSpPr>
          <p:spPr bwMode="auto">
            <a:xfrm rot="5400000" flipV="1">
              <a:off x="6308585" y="3014880"/>
              <a:ext cx="252814" cy="494511"/>
            </a:xfrm>
            <a:prstGeom prst="curvedConnector3">
              <a:avLst>
                <a:gd name="adj1" fmla="val -68067"/>
              </a:avLst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en arc 47"/>
            <p:cNvCxnSpPr/>
            <p:nvPr/>
          </p:nvCxnSpPr>
          <p:spPr bwMode="auto">
            <a:xfrm rot="16200000" flipV="1">
              <a:off x="4941176" y="2084464"/>
              <a:ext cx="365760" cy="494511"/>
            </a:xfrm>
            <a:prstGeom prst="curvedConnector3">
              <a:avLst>
                <a:gd name="adj1" fmla="val 157677"/>
              </a:avLst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en arc 50"/>
            <p:cNvCxnSpPr/>
            <p:nvPr/>
          </p:nvCxnSpPr>
          <p:spPr bwMode="auto">
            <a:xfrm rot="5400000" flipH="1" flipV="1">
              <a:off x="6318311" y="2063362"/>
              <a:ext cx="377829" cy="511180"/>
            </a:xfrm>
            <a:prstGeom prst="curvedConnector3">
              <a:avLst>
                <a:gd name="adj1" fmla="val 156368"/>
              </a:avLst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en arc 52"/>
            <p:cNvCxnSpPr/>
            <p:nvPr/>
          </p:nvCxnSpPr>
          <p:spPr bwMode="auto">
            <a:xfrm rot="16200000" flipH="1" flipV="1">
              <a:off x="4994521" y="3014880"/>
              <a:ext cx="252814" cy="494511"/>
            </a:xfrm>
            <a:prstGeom prst="curvedConnector3">
              <a:avLst>
                <a:gd name="adj1" fmla="val -68067"/>
              </a:avLst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Internal functionality of DBMSs"/>
          <p:cNvGrpSpPr/>
          <p:nvPr/>
        </p:nvGrpSpPr>
        <p:grpSpPr>
          <a:xfrm>
            <a:off x="4238231" y="1795631"/>
            <a:ext cx="2425693" cy="1650461"/>
            <a:chOff x="2971991" y="1772810"/>
            <a:chExt cx="2425693" cy="1650461"/>
          </a:xfrm>
        </p:grpSpPr>
        <p:pic>
          <p:nvPicPr>
            <p:cNvPr id="58" name="Image 133" descr="ComputingService.ai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044586" y="1700215"/>
              <a:ext cx="390470" cy="535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Image 130" descr="ComputingService.ai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934620" y="1700215"/>
              <a:ext cx="390470" cy="535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Image 127" descr="ComputingService.ai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808618" y="2960206"/>
              <a:ext cx="390470" cy="535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" name="Image 96" descr="ComputingService.ai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044586" y="2960206"/>
              <a:ext cx="390470" cy="535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2" name="new SERVICES"/>
          <p:cNvGrpSpPr/>
          <p:nvPr/>
        </p:nvGrpSpPr>
        <p:grpSpPr>
          <a:xfrm>
            <a:off x="3214902" y="1804769"/>
            <a:ext cx="4986940" cy="1401688"/>
            <a:chOff x="2317172" y="1544217"/>
            <a:chExt cx="4986940" cy="1401688"/>
          </a:xfrm>
        </p:grpSpPr>
        <p:pic>
          <p:nvPicPr>
            <p:cNvPr id="64" name="Image 63" descr="ComputingService.ai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472138" y="1465451"/>
              <a:ext cx="423664" cy="581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Image 127" descr="ComputingService.ai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464433" y="2006555"/>
              <a:ext cx="792089" cy="1086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7" name="Grouper 141"/>
            <p:cNvGrpSpPr/>
            <p:nvPr/>
          </p:nvGrpSpPr>
          <p:grpSpPr>
            <a:xfrm>
              <a:off x="5822372" y="1772816"/>
              <a:ext cx="1481740" cy="1080120"/>
              <a:chOff x="5462332" y="1628799"/>
              <a:chExt cx="1481740" cy="1080120"/>
            </a:xfrm>
          </p:grpSpPr>
          <p:pic>
            <p:nvPicPr>
              <p:cNvPr id="68" name="Image 67" descr="ComputingService.ai"/>
              <p:cNvPicPr>
                <a:picLocks noChangeAspect="1"/>
              </p:cNvPicPr>
              <p:nvPr/>
            </p:nvPicPr>
            <p:blipFill>
              <a:blip r:embed="rId3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663142" y="1427989"/>
                <a:ext cx="1080120" cy="14817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0" name="Image 127" descr="ComputingService.ai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5863073" y="1849895"/>
                <a:ext cx="360040" cy="493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Image 127" descr="ComputingService.ai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6330755" y="2137928"/>
                <a:ext cx="360040" cy="4939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89" name="Query partition"/>
          <p:cNvGrpSpPr/>
          <p:nvPr/>
        </p:nvGrpSpPr>
        <p:grpSpPr>
          <a:xfrm>
            <a:off x="4815102" y="2109568"/>
            <a:ext cx="1256988" cy="1000052"/>
            <a:chOff x="5181600" y="2514600"/>
            <a:chExt cx="1256988" cy="1000052"/>
          </a:xfrm>
        </p:grpSpPr>
        <p:sp>
          <p:nvSpPr>
            <p:cNvPr id="90" name="ZoneTexte 122"/>
            <p:cNvSpPr txBox="1">
              <a:spLocks noChangeArrowheads="1"/>
            </p:cNvSpPr>
            <p:nvPr/>
          </p:nvSpPr>
          <p:spPr bwMode="auto">
            <a:xfrm>
              <a:off x="5599510" y="2688996"/>
              <a:ext cx="4202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r>
                <a:rPr lang="en-GB" b="1" dirty="0">
                  <a:latin typeface="Corbel" charset="0"/>
                  <a:cs typeface="Corbel" charset="0"/>
                </a:rPr>
                <a:t>Q</a:t>
              </a:r>
            </a:p>
          </p:txBody>
        </p:sp>
        <p:sp>
          <p:nvSpPr>
            <p:cNvPr id="91" name="Carré corné 90"/>
            <p:cNvSpPr/>
            <p:nvPr/>
          </p:nvSpPr>
          <p:spPr bwMode="auto">
            <a:xfrm>
              <a:off x="6060581" y="3136655"/>
              <a:ext cx="378007" cy="377997"/>
            </a:xfrm>
            <a:prstGeom prst="foldedCorner">
              <a:avLst/>
            </a:prstGeom>
            <a:solidFill>
              <a:srgbClr val="D9D9D9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92" name="Query square"/>
            <p:cNvSpPr/>
            <p:nvPr/>
          </p:nvSpPr>
          <p:spPr bwMode="auto">
            <a:xfrm>
              <a:off x="5187696" y="2514600"/>
              <a:ext cx="374904" cy="374904"/>
            </a:xfrm>
            <a:prstGeom prst="foldedCorner">
              <a:avLst/>
            </a:prstGeom>
            <a:solidFill>
              <a:srgbClr val="D9D9D9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b="1" dirty="0">
                <a:solidFill>
                  <a:schemeClr val="tx1"/>
                </a:solidFill>
                <a:latin typeface="Corbel"/>
                <a:cs typeface="Corbel"/>
              </a:endParaRPr>
            </a:p>
          </p:txBody>
        </p:sp>
        <p:sp>
          <p:nvSpPr>
            <p:cNvPr id="93" name="Query square"/>
            <p:cNvSpPr/>
            <p:nvPr/>
          </p:nvSpPr>
          <p:spPr bwMode="auto">
            <a:xfrm>
              <a:off x="6062472" y="2514600"/>
              <a:ext cx="374904" cy="374904"/>
            </a:xfrm>
            <a:prstGeom prst="foldedCorner">
              <a:avLst/>
            </a:prstGeom>
            <a:solidFill>
              <a:srgbClr val="D9D9D9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b="1" dirty="0">
                <a:solidFill>
                  <a:schemeClr val="tx1"/>
                </a:solidFill>
                <a:latin typeface="Corbel"/>
                <a:cs typeface="Corbel"/>
              </a:endParaRPr>
            </a:p>
          </p:txBody>
        </p:sp>
        <p:sp>
          <p:nvSpPr>
            <p:cNvPr id="94" name="Query square"/>
            <p:cNvSpPr/>
            <p:nvPr/>
          </p:nvSpPr>
          <p:spPr bwMode="auto">
            <a:xfrm>
              <a:off x="5181600" y="3136392"/>
              <a:ext cx="374904" cy="374904"/>
            </a:xfrm>
            <a:prstGeom prst="foldedCorner">
              <a:avLst/>
            </a:prstGeom>
            <a:solidFill>
              <a:srgbClr val="D9D9D9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b="1" dirty="0">
                <a:solidFill>
                  <a:schemeClr val="tx1"/>
                </a:solidFill>
                <a:latin typeface="Corbel"/>
                <a:cs typeface="Corbel"/>
              </a:endParaRPr>
            </a:p>
          </p:txBody>
        </p:sp>
      </p:grpSp>
      <p:grpSp>
        <p:nvGrpSpPr>
          <p:cNvPr id="95" name="DATA SERVICES"/>
          <p:cNvGrpSpPr/>
          <p:nvPr/>
        </p:nvGrpSpPr>
        <p:grpSpPr>
          <a:xfrm>
            <a:off x="3576537" y="3536443"/>
            <a:ext cx="3677411" cy="792090"/>
            <a:chOff x="3810000" y="4313310"/>
            <a:chExt cx="3677411" cy="792090"/>
          </a:xfrm>
        </p:grpSpPr>
        <p:pic>
          <p:nvPicPr>
            <p:cNvPr id="96" name="Image 127" descr="ComputingService.ai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57261" y="4166049"/>
              <a:ext cx="792089" cy="1086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Image 127" descr="ComputingService.ai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5100261" y="4166049"/>
              <a:ext cx="792089" cy="1086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8" name="Image 127" descr="ComputingService.ai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548061" y="4166050"/>
              <a:ext cx="792089" cy="1086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ZoneTexte 69"/>
            <p:cNvSpPr txBox="1">
              <a:spLocks noChangeArrowheads="1"/>
            </p:cNvSpPr>
            <p:nvPr/>
          </p:nvSpPr>
          <p:spPr bwMode="auto">
            <a:xfrm>
              <a:off x="5961486" y="4552585"/>
              <a:ext cx="515514" cy="400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r"/>
              <a:r>
                <a:rPr lang="fr-FR" sz="2000" b="1" dirty="0">
                  <a:solidFill>
                    <a:srgbClr val="674A74"/>
                  </a:solidFill>
                  <a:latin typeface="Corbel" charset="0"/>
                  <a:cs typeface="Corbel" charset="0"/>
                </a:rPr>
                <a:t>. . .</a:t>
              </a:r>
            </a:p>
          </p:txBody>
        </p:sp>
      </p:grpSp>
      <p:grpSp>
        <p:nvGrpSpPr>
          <p:cNvPr id="100" name="ARROWS"/>
          <p:cNvGrpSpPr/>
          <p:nvPr/>
        </p:nvGrpSpPr>
        <p:grpSpPr>
          <a:xfrm>
            <a:off x="3758209" y="2016602"/>
            <a:ext cx="3800093" cy="1586878"/>
            <a:chOff x="4124707" y="2421634"/>
            <a:chExt cx="3800093" cy="1586878"/>
          </a:xfrm>
        </p:grpSpPr>
        <p:cxnSp>
          <p:nvCxnSpPr>
            <p:cNvPr id="101" name="Connecteur droit avec flèche 165"/>
            <p:cNvCxnSpPr/>
            <p:nvPr/>
          </p:nvCxnSpPr>
          <p:spPr bwMode="auto">
            <a:xfrm rot="16200000" flipV="1">
              <a:off x="3982398" y="3753798"/>
              <a:ext cx="350911" cy="66294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65"/>
            <p:cNvCxnSpPr/>
            <p:nvPr/>
          </p:nvCxnSpPr>
          <p:spPr bwMode="auto">
            <a:xfrm rot="10800000">
              <a:off x="4572000" y="3505201"/>
              <a:ext cx="752094" cy="503311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65"/>
            <p:cNvCxnSpPr/>
            <p:nvPr/>
          </p:nvCxnSpPr>
          <p:spPr bwMode="auto">
            <a:xfrm flipV="1">
              <a:off x="7162800" y="3429000"/>
              <a:ext cx="762000" cy="533400"/>
            </a:xfrm>
            <a:prstGeom prst="straightConnector1">
              <a:avLst/>
            </a:prstGeom>
            <a:ln>
              <a:solidFill>
                <a:schemeClr val="accent3">
                  <a:lumMod val="50000"/>
                </a:schemeClr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41"/>
            <p:cNvCxnSpPr/>
            <p:nvPr/>
          </p:nvCxnSpPr>
          <p:spPr>
            <a:xfrm rot="10800000">
              <a:off x="4181856" y="2421634"/>
              <a:ext cx="1005840" cy="280419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43"/>
            <p:cNvCxnSpPr/>
            <p:nvPr/>
          </p:nvCxnSpPr>
          <p:spPr>
            <a:xfrm rot="10800000" flipV="1">
              <a:off x="4632960" y="3323844"/>
              <a:ext cx="548640" cy="28956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46"/>
            <p:cNvCxnSpPr/>
            <p:nvPr/>
          </p:nvCxnSpPr>
          <p:spPr>
            <a:xfrm>
              <a:off x="6437376" y="2702052"/>
              <a:ext cx="740664" cy="34594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49"/>
            <p:cNvCxnSpPr>
              <a:stCxn id="102" idx="3"/>
            </p:cNvCxnSpPr>
            <p:nvPr/>
          </p:nvCxnSpPr>
          <p:spPr>
            <a:xfrm flipV="1">
              <a:off x="6438588" y="3200400"/>
              <a:ext cx="749808" cy="125254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er 3"/>
          <p:cNvGrpSpPr/>
          <p:nvPr/>
        </p:nvGrpSpPr>
        <p:grpSpPr>
          <a:xfrm>
            <a:off x="779116" y="2873835"/>
            <a:ext cx="7587644" cy="1671085"/>
            <a:chOff x="779116" y="2873835"/>
            <a:chExt cx="7587644" cy="1671085"/>
          </a:xfrm>
        </p:grpSpPr>
        <p:sp>
          <p:nvSpPr>
            <p:cNvPr id="3" name="Rectangle 2"/>
            <p:cNvSpPr/>
            <p:nvPr/>
          </p:nvSpPr>
          <p:spPr>
            <a:xfrm>
              <a:off x="779116" y="2873835"/>
              <a:ext cx="265146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dirty="0" err="1">
                  <a:solidFill>
                    <a:srgbClr val="000000"/>
                  </a:solidFill>
                </a:rPr>
                <a:t>Query</a:t>
              </a:r>
              <a:r>
                <a:rPr lang="fr-FR" sz="1400" dirty="0">
                  <a:solidFill>
                    <a:srgbClr val="000000"/>
                  </a:solidFill>
                </a:rPr>
                <a:t> rewriting techniques </a:t>
              </a:r>
              <a:endParaRPr lang="fr-FR" sz="1400" dirty="0" smtClean="0">
                <a:solidFill>
                  <a:srgbClr val="000000"/>
                </a:solidFill>
              </a:endParaRPr>
            </a:p>
            <a:p>
              <a:r>
                <a:rPr lang="fr-FR" sz="1400" b="1" i="1" dirty="0" err="1" smtClean="0">
                  <a:solidFill>
                    <a:srgbClr val="000000"/>
                  </a:solidFill>
                </a:rPr>
                <a:t>adapted</a:t>
              </a:r>
              <a:r>
                <a:rPr lang="fr-FR" sz="1400" dirty="0" smtClean="0">
                  <a:solidFill>
                    <a:srgbClr val="000000"/>
                  </a:solidFill>
                </a:rPr>
                <a:t> </a:t>
              </a:r>
              <a:r>
                <a:rPr lang="fr-FR" sz="1400" dirty="0">
                  <a:solidFill>
                    <a:srgbClr val="000000"/>
                  </a:solidFill>
                </a:rPr>
                <a:t>to </a:t>
              </a:r>
              <a:r>
                <a:rPr lang="fr-FR" sz="1400" b="1" i="1" dirty="0">
                  <a:solidFill>
                    <a:srgbClr val="000000"/>
                  </a:solidFill>
                </a:rPr>
                <a:t>service composition</a:t>
              </a:r>
            </a:p>
            <a:p>
              <a:pPr marL="285750" indent="-285750">
                <a:buFont typeface="Arial"/>
                <a:buChar char="•"/>
              </a:pPr>
              <a:endParaRPr lang="fr-FR" sz="1400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sz="1400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79116" y="3436924"/>
              <a:ext cx="7587644" cy="11079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fr-FR" sz="1100" dirty="0" smtClean="0"/>
                <a:t>[2] </a:t>
              </a:r>
              <a:r>
                <a:rPr lang="fr-FR" sz="1100" dirty="0" err="1" smtClean="0"/>
                <a:t>Barhamgi</a:t>
              </a:r>
              <a:r>
                <a:rPr lang="fr-FR" sz="1100" dirty="0"/>
                <a:t>, M., </a:t>
              </a:r>
              <a:r>
                <a:rPr lang="fr-FR" sz="1100" dirty="0" err="1"/>
                <a:t>Benslimane</a:t>
              </a:r>
              <a:r>
                <a:rPr lang="fr-FR" sz="1100" dirty="0"/>
                <a:t>, D., and </a:t>
              </a:r>
              <a:r>
                <a:rPr lang="fr-FR" sz="1100" dirty="0" err="1"/>
                <a:t>Medjahed</a:t>
              </a:r>
              <a:r>
                <a:rPr lang="fr-FR" sz="1100" dirty="0"/>
                <a:t>, B. (2010). A </a:t>
              </a:r>
              <a:r>
                <a:rPr lang="fr-FR" sz="1100" dirty="0" err="1"/>
                <a:t>query</a:t>
              </a:r>
              <a:r>
                <a:rPr lang="fr-FR" sz="1100" dirty="0"/>
                <a:t> rewriting </a:t>
              </a:r>
              <a:r>
                <a:rPr lang="fr-FR" sz="1100" dirty="0" err="1"/>
                <a:t>approach</a:t>
              </a:r>
              <a:r>
                <a:rPr lang="fr-FR" sz="1100" dirty="0"/>
                <a:t> for web service </a:t>
              </a:r>
              <a:r>
                <a:rPr lang="fr-FR" sz="1100" dirty="0" smtClean="0"/>
                <a:t>composition</a:t>
              </a:r>
              <a:r>
                <a:rPr lang="fr-FR" sz="1100" dirty="0"/>
                <a:t>. </a:t>
              </a:r>
              <a:r>
                <a:rPr lang="fr-FR" sz="1100" i="1" dirty="0"/>
                <a:t>IEEE </a:t>
              </a:r>
              <a:r>
                <a:rPr lang="fr-FR" sz="1100" i="1" dirty="0" err="1"/>
                <a:t>T</a:t>
              </a:r>
              <a:r>
                <a:rPr lang="fr-FR" sz="1100" i="1" dirty="0"/>
                <a:t>. Services </a:t>
              </a:r>
              <a:r>
                <a:rPr lang="fr-FR" sz="1100" i="1" dirty="0" err="1"/>
                <a:t>Computing</a:t>
              </a:r>
              <a:r>
                <a:rPr lang="fr-FR" sz="1100" dirty="0"/>
                <a:t>, 3(3):206–222. </a:t>
              </a:r>
              <a:endParaRPr lang="fr-FR" sz="1100" dirty="0" smtClean="0"/>
            </a:p>
            <a:p>
              <a:r>
                <a:rPr lang="fr-FR" sz="1100" dirty="0" smtClean="0"/>
                <a:t>[3] da </a:t>
              </a:r>
              <a:r>
                <a:rPr lang="fr-FR" sz="1100" dirty="0"/>
                <a:t>Costa, U. S., Alves, M. H. F., </a:t>
              </a:r>
              <a:r>
                <a:rPr lang="fr-FR" sz="1100" dirty="0" err="1"/>
                <a:t>Musicante</a:t>
              </a:r>
              <a:r>
                <a:rPr lang="fr-FR" sz="1100" dirty="0"/>
                <a:t>, M. A., and Robert, S. (2013). </a:t>
              </a:r>
              <a:r>
                <a:rPr lang="fr-FR" sz="1100" dirty="0" err="1"/>
                <a:t>Automatic</a:t>
              </a:r>
              <a:r>
                <a:rPr lang="fr-FR" sz="1100" dirty="0"/>
                <a:t> </a:t>
              </a:r>
              <a:r>
                <a:rPr lang="fr-FR" sz="1100" dirty="0" err="1"/>
                <a:t>refinement</a:t>
              </a:r>
              <a:r>
                <a:rPr lang="fr-FR" sz="1100" dirty="0"/>
                <a:t> of service compositions. In Daniel, F., </a:t>
              </a:r>
              <a:r>
                <a:rPr lang="fr-FR" sz="1100" dirty="0" err="1"/>
                <a:t>Dolog</a:t>
              </a:r>
              <a:r>
                <a:rPr lang="fr-FR" sz="1100" dirty="0"/>
                <a:t>, P., and Li, Q., </a:t>
              </a:r>
              <a:r>
                <a:rPr lang="fr-FR" sz="1100" dirty="0" smtClean="0"/>
                <a:t>editors</a:t>
              </a:r>
              <a:r>
                <a:rPr lang="fr-FR" sz="1100" dirty="0"/>
                <a:t>, ICWE, volume 7977 of Lecture Notes in Com- </a:t>
              </a:r>
              <a:r>
                <a:rPr lang="fr-FR" sz="1100" dirty="0" err="1"/>
                <a:t>puter</a:t>
              </a:r>
              <a:r>
                <a:rPr lang="fr-FR" sz="1100" dirty="0"/>
                <a:t> Science, pages 400–407. Springer.</a:t>
              </a:r>
            </a:p>
            <a:p>
              <a:r>
                <a:rPr lang="fr-FR" sz="1100" dirty="0" smtClean="0"/>
                <a:t>[4] Zhao</a:t>
              </a:r>
              <a:r>
                <a:rPr lang="fr-FR" sz="1100" dirty="0"/>
                <a:t>, W., Liu, C., and Chen, J. (2011). </a:t>
              </a:r>
              <a:r>
                <a:rPr lang="fr-FR" sz="1100" dirty="0" err="1"/>
                <a:t>Automatic</a:t>
              </a:r>
              <a:r>
                <a:rPr lang="fr-FR" sz="1100" dirty="0"/>
                <a:t> compo- </a:t>
              </a:r>
              <a:r>
                <a:rPr lang="fr-FR" sz="1100" dirty="0" err="1"/>
                <a:t>sition</a:t>
              </a:r>
              <a:r>
                <a:rPr lang="fr-FR" sz="1100" dirty="0"/>
                <a:t> of information-</a:t>
              </a:r>
              <a:r>
                <a:rPr lang="fr-FR" sz="1100" dirty="0" err="1"/>
                <a:t>providing</a:t>
              </a:r>
              <a:r>
                <a:rPr lang="fr-FR" sz="1100" dirty="0"/>
                <a:t> web services </a:t>
              </a:r>
              <a:r>
                <a:rPr lang="fr-FR" sz="1100" dirty="0" err="1"/>
                <a:t>based</a:t>
              </a:r>
              <a:r>
                <a:rPr lang="fr-FR" sz="1100" dirty="0"/>
                <a:t> on </a:t>
              </a:r>
              <a:r>
                <a:rPr lang="fr-FR" sz="1100" dirty="0" err="1"/>
                <a:t>query</a:t>
              </a:r>
              <a:r>
                <a:rPr lang="fr-FR" sz="1100" dirty="0"/>
                <a:t> rewriting. Science China Information Sciences, pages 1–17.</a:t>
              </a:r>
            </a:p>
          </p:txBody>
        </p:sp>
      </p:grpSp>
      <p:grpSp>
        <p:nvGrpSpPr>
          <p:cNvPr id="9" name="Grouper 8"/>
          <p:cNvGrpSpPr/>
          <p:nvPr/>
        </p:nvGrpSpPr>
        <p:grpSpPr>
          <a:xfrm>
            <a:off x="779117" y="1329857"/>
            <a:ext cx="7587644" cy="1391178"/>
            <a:chOff x="779117" y="1329857"/>
            <a:chExt cx="7587644" cy="1391178"/>
          </a:xfrm>
        </p:grpSpPr>
        <p:sp>
          <p:nvSpPr>
            <p:cNvPr id="75" name="Rectangle 74"/>
            <p:cNvSpPr/>
            <p:nvPr/>
          </p:nvSpPr>
          <p:spPr>
            <a:xfrm>
              <a:off x="779117" y="1329857"/>
              <a:ext cx="265146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400" b="1" i="1" dirty="0" smtClean="0">
                  <a:solidFill>
                    <a:srgbClr val="000000"/>
                  </a:solidFill>
                </a:rPr>
                <a:t>Services </a:t>
              </a:r>
              <a:r>
                <a:rPr lang="fr-FR" sz="1400" b="1" i="1" dirty="0" err="1" smtClean="0">
                  <a:solidFill>
                    <a:srgbClr val="000000"/>
                  </a:solidFill>
                </a:rPr>
                <a:t>lookup</a:t>
              </a:r>
              <a:r>
                <a:rPr lang="fr-FR" sz="1400" b="1" i="1" dirty="0" smtClean="0">
                  <a:solidFill>
                    <a:srgbClr val="000000"/>
                  </a:solidFill>
                </a:rPr>
                <a:t> and </a:t>
              </a:r>
              <a:r>
                <a:rPr lang="fr-FR" sz="1400" b="1" i="1" dirty="0" err="1" smtClean="0">
                  <a:solidFill>
                    <a:srgbClr val="000000"/>
                  </a:solidFill>
                </a:rPr>
                <a:t>matching</a:t>
              </a:r>
              <a:endParaRPr lang="fr-FR" sz="1400" b="1" i="1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sz="1400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endParaRPr lang="fr-FR" sz="1400" dirty="0">
                <a:solidFill>
                  <a:srgbClr val="000000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79117" y="1613039"/>
              <a:ext cx="7587644" cy="11079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1100" dirty="0" smtClean="0">
                  <a:ea typeface="Calibri" charset="0"/>
                  <a:cs typeface="Calibri" charset="0"/>
                </a:rPr>
                <a:t>[1] </a:t>
              </a:r>
              <a:r>
                <a:rPr lang="en-GB" sz="1100" dirty="0" err="1" smtClean="0">
                  <a:ea typeface="Calibri" charset="0"/>
                  <a:cs typeface="Calibri" charset="0"/>
                </a:rPr>
                <a:t>Paolucci</a:t>
              </a:r>
              <a:r>
                <a:rPr lang="en-GB" sz="1100" dirty="0">
                  <a:ea typeface="Calibri" charset="0"/>
                  <a:cs typeface="Calibri" charset="0"/>
                </a:rPr>
                <a:t>, M., Kawamura, T., Payne, T. R., &amp; </a:t>
              </a:r>
              <a:r>
                <a:rPr lang="en-GB" sz="1100" dirty="0" err="1">
                  <a:ea typeface="Calibri" charset="0"/>
                  <a:cs typeface="Calibri" charset="0"/>
                </a:rPr>
                <a:t>Sycara</a:t>
              </a:r>
              <a:r>
                <a:rPr lang="en-GB" sz="1100" dirty="0">
                  <a:ea typeface="Calibri" charset="0"/>
                  <a:cs typeface="Calibri" charset="0"/>
                </a:rPr>
                <a:t>, K. (2002, June). Semantic matching of web services capabilities</a:t>
              </a:r>
              <a:r>
                <a:rPr lang="en-GB" sz="1100" dirty="0">
                  <a:ea typeface="Calibri" charset="0"/>
                  <a:cs typeface="Calibri" charset="0"/>
                </a:rPr>
                <a:t>. In International Semantic Web Conference (pp. 333-347). Springer Berlin Heidelberg</a:t>
              </a:r>
              <a:r>
                <a:rPr lang="en-GB" sz="1100" dirty="0" smtClean="0">
                  <a:ea typeface="Calibri" charset="0"/>
                  <a:cs typeface="Calibri" charset="0"/>
                </a:rPr>
                <a:t>.</a:t>
              </a:r>
            </a:p>
            <a:p>
              <a:pPr algn="just"/>
              <a:r>
                <a:rPr lang="en-GB" sz="1100" dirty="0" smtClean="0">
                  <a:ea typeface="Calibri" charset="0"/>
                  <a:cs typeface="Calibri" charset="0"/>
                </a:rPr>
                <a:t>[</a:t>
              </a:r>
              <a:r>
                <a:rPr lang="en-GB" sz="1100" dirty="0">
                  <a:ea typeface="Calibri" charset="0"/>
                  <a:cs typeface="Calibri" charset="0"/>
                </a:rPr>
                <a:t>2} </a:t>
              </a:r>
              <a:r>
                <a:rPr lang="en-GB" sz="1100" dirty="0" err="1">
                  <a:ea typeface="Calibri" charset="0"/>
                  <a:cs typeface="Calibri" charset="0"/>
                </a:rPr>
                <a:t>Bramantoro</a:t>
              </a:r>
              <a:r>
                <a:rPr lang="en-GB" sz="1100" dirty="0">
                  <a:ea typeface="Calibri" charset="0"/>
                  <a:cs typeface="Calibri" charset="0"/>
                </a:rPr>
                <a:t>, A., </a:t>
              </a:r>
              <a:r>
                <a:rPr lang="en-GB" sz="1100" dirty="0" err="1">
                  <a:ea typeface="Calibri" charset="0"/>
                  <a:cs typeface="Calibri" charset="0"/>
                </a:rPr>
                <a:t>Krishnaswamy</a:t>
              </a:r>
              <a:r>
                <a:rPr lang="en-GB" sz="1100" dirty="0">
                  <a:ea typeface="Calibri" charset="0"/>
                  <a:cs typeface="Calibri" charset="0"/>
                </a:rPr>
                <a:t>, S., &amp; </a:t>
              </a:r>
              <a:r>
                <a:rPr lang="en-GB" sz="1100" dirty="0" err="1">
                  <a:ea typeface="Calibri" charset="0"/>
                  <a:cs typeface="Calibri" charset="0"/>
                </a:rPr>
                <a:t>Indrawan</a:t>
              </a:r>
              <a:r>
                <a:rPr lang="en-GB" sz="1100" dirty="0">
                  <a:ea typeface="Calibri" charset="0"/>
                  <a:cs typeface="Calibri" charset="0"/>
                </a:rPr>
                <a:t>, M. (2005, November). A semantic distance measure for matching web services. In International Conference on Web Information Systems Engineering (pp. 217-226). Springer Berlin Heidelberg</a:t>
              </a:r>
              <a:r>
                <a:rPr lang="en-GB" sz="1100" dirty="0" smtClean="0">
                  <a:ea typeface="Calibri" charset="0"/>
                  <a:cs typeface="Calibri" charset="0"/>
                </a:rPr>
                <a:t>.</a:t>
              </a:r>
            </a:p>
            <a:p>
              <a:pPr algn="just"/>
              <a:r>
                <a:rPr lang="en-GB" sz="1100" dirty="0">
                  <a:ea typeface="Calibri" charset="0"/>
                  <a:cs typeface="Calibri" charset="0"/>
                </a:rPr>
                <a:t>[3} APA	</a:t>
              </a:r>
              <a:r>
                <a:rPr lang="en-GB" sz="1100" dirty="0" err="1">
                  <a:ea typeface="Calibri" charset="0"/>
                  <a:cs typeface="Calibri" charset="0"/>
                </a:rPr>
                <a:t>Maximilien</a:t>
              </a:r>
              <a:r>
                <a:rPr lang="en-GB" sz="1100" dirty="0">
                  <a:ea typeface="Calibri" charset="0"/>
                  <a:cs typeface="Calibri" charset="0"/>
                </a:rPr>
                <a:t>, E. M., &amp; Singh, M. P. (2004, November). Toward autonomic web services trust and selection. In Proceedings of the 2nd international conference on Service oriented computing (pp. 212-221). ACM.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5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uage 18"/>
          <p:cNvSpPr/>
          <p:nvPr/>
        </p:nvSpPr>
        <p:spPr>
          <a:xfrm>
            <a:off x="690939" y="1605992"/>
            <a:ext cx="2065651" cy="130037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3" name="Grupo 32"/>
          <p:cNvGrpSpPr/>
          <p:nvPr/>
        </p:nvGrpSpPr>
        <p:grpSpPr>
          <a:xfrm>
            <a:off x="1967083" y="1799507"/>
            <a:ext cx="480063" cy="365764"/>
            <a:chOff x="1967083" y="1799507"/>
            <a:chExt cx="480063" cy="365764"/>
          </a:xfrm>
        </p:grpSpPr>
        <p:sp>
          <p:nvSpPr>
            <p:cNvPr id="21" name="Cylindre 20"/>
            <p:cNvSpPr/>
            <p:nvPr/>
          </p:nvSpPr>
          <p:spPr>
            <a:xfrm>
              <a:off x="1967083" y="1799508"/>
              <a:ext cx="221566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2225580" y="1799507"/>
              <a:ext cx="221566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Cylindre 22"/>
            <p:cNvSpPr/>
            <p:nvPr/>
          </p:nvSpPr>
          <p:spPr>
            <a:xfrm>
              <a:off x="2100729" y="1859299"/>
              <a:ext cx="221566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561352" y="3575527"/>
            <a:ext cx="2524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+mj-lt"/>
              </a:rPr>
              <a:t>Data provider A: infected patient </a:t>
            </a:r>
            <a:endParaRPr lang="en-US" sz="1400" b="1" dirty="0">
              <a:latin typeface="+mj-lt"/>
            </a:endParaRPr>
          </a:p>
        </p:txBody>
      </p:sp>
      <p:sp>
        <p:nvSpPr>
          <p:cNvPr id="47" name="Nuage 46"/>
          <p:cNvSpPr/>
          <p:nvPr/>
        </p:nvSpPr>
        <p:spPr>
          <a:xfrm>
            <a:off x="3539175" y="2903822"/>
            <a:ext cx="2065651" cy="130037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9" name="Grupo 8"/>
          <p:cNvGrpSpPr/>
          <p:nvPr/>
        </p:nvGrpSpPr>
        <p:grpSpPr>
          <a:xfrm>
            <a:off x="4799500" y="3102983"/>
            <a:ext cx="480065" cy="365764"/>
            <a:chOff x="4799500" y="3102983"/>
            <a:chExt cx="480065" cy="365764"/>
          </a:xfrm>
        </p:grpSpPr>
        <p:sp>
          <p:nvSpPr>
            <p:cNvPr id="49" name="Cylindre 48"/>
            <p:cNvSpPr/>
            <p:nvPr/>
          </p:nvSpPr>
          <p:spPr>
            <a:xfrm>
              <a:off x="4799500" y="3102984"/>
              <a:ext cx="221567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Cylindre 49"/>
            <p:cNvSpPr/>
            <p:nvPr/>
          </p:nvSpPr>
          <p:spPr>
            <a:xfrm>
              <a:off x="5057998" y="3102983"/>
              <a:ext cx="221567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Cylindre 50"/>
            <p:cNvSpPr/>
            <p:nvPr/>
          </p:nvSpPr>
          <p:spPr>
            <a:xfrm>
              <a:off x="4933146" y="3162775"/>
              <a:ext cx="221567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4" name="Nuage 53"/>
          <p:cNvSpPr/>
          <p:nvPr/>
        </p:nvSpPr>
        <p:spPr>
          <a:xfrm>
            <a:off x="6457010" y="1641511"/>
            <a:ext cx="2065651" cy="130037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5" name="Groupe 54"/>
          <p:cNvGrpSpPr/>
          <p:nvPr/>
        </p:nvGrpSpPr>
        <p:grpSpPr>
          <a:xfrm>
            <a:off x="7759869" y="1837618"/>
            <a:ext cx="480064" cy="365764"/>
            <a:chOff x="5162836" y="4836676"/>
            <a:chExt cx="640085" cy="487685"/>
          </a:xfrm>
        </p:grpSpPr>
        <p:sp>
          <p:nvSpPr>
            <p:cNvPr id="56" name="Cylindre 55"/>
            <p:cNvSpPr/>
            <p:nvPr/>
          </p:nvSpPr>
          <p:spPr>
            <a:xfrm>
              <a:off x="5162836" y="4836679"/>
              <a:ext cx="295423" cy="40796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Cylindre 56"/>
            <p:cNvSpPr/>
            <p:nvPr/>
          </p:nvSpPr>
          <p:spPr>
            <a:xfrm>
              <a:off x="5507498" y="4836676"/>
              <a:ext cx="295423" cy="40796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Cylindre 57"/>
            <p:cNvSpPr/>
            <p:nvPr/>
          </p:nvSpPr>
          <p:spPr>
            <a:xfrm>
              <a:off x="5341031" y="4916399"/>
              <a:ext cx="295423" cy="40796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0" name="Titre 4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3000" dirty="0"/>
          </a:p>
        </p:txBody>
      </p:sp>
      <p:pic>
        <p:nvPicPr>
          <p:cNvPr id="1026" name="Picture 2" descr="https://thumbs.dreamstime.com/z/doutor-dos-desenhos-animados-que-atende-um-paciente-novo-1910205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" t="9692" b="6713"/>
          <a:stretch/>
        </p:blipFill>
        <p:spPr bwMode="auto">
          <a:xfrm>
            <a:off x="1175321" y="2509295"/>
            <a:ext cx="1177150" cy="106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rsc.org/getmedia/a0ba5128-d6fb-4008-bf30-893a43abf131/personal_info_618x353.jpg.aspx?width=618&amp;height=353&amp;ext=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781" y="2581722"/>
            <a:ext cx="1902672" cy="108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ZoneTexte 23"/>
          <p:cNvSpPr txBox="1"/>
          <p:nvPr/>
        </p:nvSpPr>
        <p:spPr>
          <a:xfrm>
            <a:off x="3252091" y="4348076"/>
            <a:ext cx="2595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+mj-lt"/>
              </a:rPr>
              <a:t>Data provider B: DNA information </a:t>
            </a:r>
            <a:endParaRPr lang="en-US" sz="1400" b="1" dirty="0">
              <a:latin typeface="+mj-l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073560" y="3735691"/>
            <a:ext cx="972966" cy="635114"/>
            <a:chOff x="4028956" y="3959979"/>
            <a:chExt cx="972966" cy="635114"/>
          </a:xfrm>
        </p:grpSpPr>
        <p:sp>
          <p:nvSpPr>
            <p:cNvPr id="6" name="Retângulo 5"/>
            <p:cNvSpPr/>
            <p:nvPr/>
          </p:nvSpPr>
          <p:spPr>
            <a:xfrm>
              <a:off x="4059252" y="3969975"/>
              <a:ext cx="931348" cy="625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4028956" y="3959979"/>
              <a:ext cx="972966" cy="592502"/>
              <a:chOff x="190630" y="3619270"/>
              <a:chExt cx="1490483" cy="907649"/>
            </a:xfrm>
          </p:grpSpPr>
          <p:pic>
            <p:nvPicPr>
              <p:cNvPr id="62" name="Imagem 61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90630" y="3622405"/>
                <a:ext cx="919342" cy="904514"/>
              </a:xfrm>
              <a:prstGeom prst="rect">
                <a:avLst/>
              </a:prstGeom>
            </p:spPr>
          </p:pic>
          <p:pic>
            <p:nvPicPr>
              <p:cNvPr id="63" name="Imagem 62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87993" y="3619270"/>
                <a:ext cx="919342" cy="904514"/>
              </a:xfrm>
              <a:prstGeom prst="rect">
                <a:avLst/>
              </a:prstGeom>
            </p:spPr>
          </p:pic>
          <p:pic>
            <p:nvPicPr>
              <p:cNvPr id="64" name="Imagem 63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61771" y="3619270"/>
                <a:ext cx="919342" cy="904514"/>
              </a:xfrm>
              <a:prstGeom prst="rect">
                <a:avLst/>
              </a:prstGeom>
            </p:spPr>
          </p:pic>
        </p:grpSp>
      </p:grpSp>
      <p:sp>
        <p:nvSpPr>
          <p:cNvPr id="66" name="ZoneTexte 23"/>
          <p:cNvSpPr txBox="1"/>
          <p:nvPr/>
        </p:nvSpPr>
        <p:spPr>
          <a:xfrm>
            <a:off x="6113406" y="3691509"/>
            <a:ext cx="288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+mj-lt"/>
              </a:rPr>
              <a:t>Data provider C: Personal information </a:t>
            </a:r>
            <a:endParaRPr lang="en-US" sz="1400" b="1" dirty="0">
              <a:latin typeface="+mj-lt"/>
            </a:endParaRPr>
          </a:p>
        </p:txBody>
      </p:sp>
      <p:sp>
        <p:nvSpPr>
          <p:cNvPr id="67" name="ZoneTexte 23"/>
          <p:cNvSpPr txBox="1"/>
          <p:nvPr/>
        </p:nvSpPr>
        <p:spPr>
          <a:xfrm>
            <a:off x="561352" y="3914557"/>
            <a:ext cx="277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+mj-lt"/>
              </a:rPr>
              <a:t>Availabity &gt; 97%</a:t>
            </a:r>
          </a:p>
          <a:p>
            <a:r>
              <a:rPr lang="fr-FR" sz="1400" dirty="0" smtClean="0">
                <a:latin typeface="+mj-lt"/>
              </a:rPr>
              <a:t>Price per call = 0,1$</a:t>
            </a:r>
          </a:p>
        </p:txBody>
      </p:sp>
      <p:sp>
        <p:nvSpPr>
          <p:cNvPr id="68" name="Parchemin vertical 77"/>
          <p:cNvSpPr/>
          <p:nvPr/>
        </p:nvSpPr>
        <p:spPr>
          <a:xfrm>
            <a:off x="1022154" y="1990604"/>
            <a:ext cx="505253" cy="33762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SLA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Conector angulado 24"/>
          <p:cNvCxnSpPr>
            <a:stCxn id="68" idx="1"/>
            <a:endCxn id="27" idx="1"/>
          </p:cNvCxnSpPr>
          <p:nvPr/>
        </p:nvCxnSpPr>
        <p:spPr>
          <a:xfrm flipH="1">
            <a:off x="520714" y="2159415"/>
            <a:ext cx="543643" cy="2016752"/>
          </a:xfrm>
          <a:prstGeom prst="bentConnector5">
            <a:avLst>
              <a:gd name="adj1" fmla="val 142501"/>
              <a:gd name="adj2" fmla="val 47699"/>
              <a:gd name="adj3" fmla="val 142050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Chave esquerda 26"/>
          <p:cNvSpPr/>
          <p:nvPr/>
        </p:nvSpPr>
        <p:spPr>
          <a:xfrm>
            <a:off x="520714" y="3914557"/>
            <a:ext cx="143802" cy="5232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9" name="Parchemin vertical 77"/>
          <p:cNvSpPr/>
          <p:nvPr/>
        </p:nvSpPr>
        <p:spPr>
          <a:xfrm>
            <a:off x="3937170" y="3264598"/>
            <a:ext cx="505253" cy="33762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SLA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Parchemin vertical 77"/>
          <p:cNvSpPr/>
          <p:nvPr/>
        </p:nvSpPr>
        <p:spPr>
          <a:xfrm>
            <a:off x="6849562" y="1974781"/>
            <a:ext cx="505253" cy="33762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SLA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ZoneTexte 23"/>
          <p:cNvSpPr txBox="1"/>
          <p:nvPr/>
        </p:nvSpPr>
        <p:spPr>
          <a:xfrm>
            <a:off x="6179150" y="4008858"/>
            <a:ext cx="277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+mj-lt"/>
              </a:rPr>
              <a:t>Availabity &gt; 98%</a:t>
            </a:r>
          </a:p>
          <a:p>
            <a:r>
              <a:rPr lang="fr-FR" sz="1400" dirty="0" smtClean="0">
                <a:latin typeface="+mj-lt"/>
              </a:rPr>
              <a:t>Price per call = 0,3$</a:t>
            </a:r>
          </a:p>
        </p:txBody>
      </p:sp>
      <p:sp>
        <p:nvSpPr>
          <p:cNvPr id="83" name="Chave esquerda 82"/>
          <p:cNvSpPr/>
          <p:nvPr/>
        </p:nvSpPr>
        <p:spPr>
          <a:xfrm>
            <a:off x="6138512" y="4008858"/>
            <a:ext cx="143802" cy="5232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35" name="Conector angulado 34"/>
          <p:cNvCxnSpPr>
            <a:stCxn id="80" idx="1"/>
            <a:endCxn id="83" idx="1"/>
          </p:cNvCxnSpPr>
          <p:nvPr/>
        </p:nvCxnSpPr>
        <p:spPr>
          <a:xfrm flipH="1">
            <a:off x="6138512" y="2143592"/>
            <a:ext cx="753253" cy="2126876"/>
          </a:xfrm>
          <a:prstGeom prst="bentConnector5">
            <a:avLst>
              <a:gd name="adj1" fmla="val 130245"/>
              <a:gd name="adj2" fmla="val 47818"/>
              <a:gd name="adj3" fmla="val 130348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ZoneTexte 23"/>
          <p:cNvSpPr txBox="1"/>
          <p:nvPr/>
        </p:nvSpPr>
        <p:spPr>
          <a:xfrm>
            <a:off x="3512257" y="2131178"/>
            <a:ext cx="277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+mj-lt"/>
              </a:rPr>
              <a:t>Availabity &gt; 99,9%</a:t>
            </a:r>
          </a:p>
          <a:p>
            <a:r>
              <a:rPr lang="fr-FR" sz="1400" dirty="0" smtClean="0">
                <a:latin typeface="+mj-lt"/>
              </a:rPr>
              <a:t>Price per call = 0,5$</a:t>
            </a:r>
          </a:p>
        </p:txBody>
      </p:sp>
      <p:sp>
        <p:nvSpPr>
          <p:cNvPr id="87" name="Chave esquerda 86"/>
          <p:cNvSpPr/>
          <p:nvPr/>
        </p:nvSpPr>
        <p:spPr>
          <a:xfrm>
            <a:off x="3471619" y="2131178"/>
            <a:ext cx="143802" cy="5232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38" name="Conector angulado 37"/>
          <p:cNvCxnSpPr>
            <a:stCxn id="79" idx="1"/>
            <a:endCxn id="87" idx="1"/>
          </p:cNvCxnSpPr>
          <p:nvPr/>
        </p:nvCxnSpPr>
        <p:spPr>
          <a:xfrm flipH="1" flipV="1">
            <a:off x="3471619" y="2392788"/>
            <a:ext cx="507754" cy="1040621"/>
          </a:xfrm>
          <a:prstGeom prst="bentConnector5">
            <a:avLst>
              <a:gd name="adj1" fmla="val 144445"/>
              <a:gd name="adj2" fmla="val 45541"/>
              <a:gd name="adj3" fmla="val 145022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integration </a:t>
            </a:r>
            <a:r>
              <a:rPr lang="en-GB" dirty="0" smtClean="0"/>
              <a:t>from </a:t>
            </a:r>
            <a:r>
              <a:rPr lang="en-GB" dirty="0"/>
              <a:t>data </a:t>
            </a:r>
            <a:r>
              <a:rPr lang="en-GB" dirty="0" smtClean="0"/>
              <a:t>services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05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/>
      <p:bldP spid="47" grpId="0" animBg="1"/>
      <p:bldP spid="54" grpId="0" animBg="1"/>
      <p:bldP spid="65" grpId="0"/>
      <p:bldP spid="66" grpId="0"/>
      <p:bldP spid="67" grpId="0"/>
      <p:bldP spid="68" grpId="0" animBg="1"/>
      <p:bldP spid="27" grpId="0" animBg="1"/>
      <p:bldP spid="79" grpId="0" animBg="1"/>
      <p:bldP spid="80" grpId="0" animBg="1"/>
      <p:bldP spid="82" grpId="0"/>
      <p:bldP spid="83" grpId="0" animBg="1"/>
      <p:bldP spid="86" grpId="0"/>
      <p:bldP spid="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uage 18"/>
          <p:cNvSpPr/>
          <p:nvPr/>
        </p:nvSpPr>
        <p:spPr>
          <a:xfrm>
            <a:off x="690939" y="1605992"/>
            <a:ext cx="2065651" cy="130037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3" name="Grupo 32"/>
          <p:cNvGrpSpPr/>
          <p:nvPr/>
        </p:nvGrpSpPr>
        <p:grpSpPr>
          <a:xfrm>
            <a:off x="1967083" y="1799507"/>
            <a:ext cx="480063" cy="365764"/>
            <a:chOff x="1967083" y="1799507"/>
            <a:chExt cx="480063" cy="365764"/>
          </a:xfrm>
        </p:grpSpPr>
        <p:sp>
          <p:nvSpPr>
            <p:cNvPr id="21" name="Cylindre 20"/>
            <p:cNvSpPr/>
            <p:nvPr/>
          </p:nvSpPr>
          <p:spPr>
            <a:xfrm>
              <a:off x="1967083" y="1799508"/>
              <a:ext cx="221566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2225580" y="1799507"/>
              <a:ext cx="221566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Cylindre 22"/>
            <p:cNvSpPr/>
            <p:nvPr/>
          </p:nvSpPr>
          <p:spPr>
            <a:xfrm>
              <a:off x="2100729" y="1859299"/>
              <a:ext cx="221566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561352" y="3575527"/>
            <a:ext cx="2524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+mj-lt"/>
              </a:rPr>
              <a:t>Data provider A: infected patient </a:t>
            </a:r>
            <a:endParaRPr lang="en-US" sz="1400" b="1" dirty="0">
              <a:latin typeface="+mj-lt"/>
            </a:endParaRPr>
          </a:p>
        </p:txBody>
      </p:sp>
      <p:sp>
        <p:nvSpPr>
          <p:cNvPr id="47" name="Nuage 46"/>
          <p:cNvSpPr/>
          <p:nvPr/>
        </p:nvSpPr>
        <p:spPr>
          <a:xfrm>
            <a:off x="3539175" y="2903822"/>
            <a:ext cx="2065651" cy="130037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9" name="Grupo 8"/>
          <p:cNvGrpSpPr/>
          <p:nvPr/>
        </p:nvGrpSpPr>
        <p:grpSpPr>
          <a:xfrm>
            <a:off x="4799500" y="3102983"/>
            <a:ext cx="480065" cy="365764"/>
            <a:chOff x="4799500" y="3102983"/>
            <a:chExt cx="480065" cy="365764"/>
          </a:xfrm>
        </p:grpSpPr>
        <p:sp>
          <p:nvSpPr>
            <p:cNvPr id="49" name="Cylindre 48"/>
            <p:cNvSpPr/>
            <p:nvPr/>
          </p:nvSpPr>
          <p:spPr>
            <a:xfrm>
              <a:off x="4799500" y="3102984"/>
              <a:ext cx="221567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Cylindre 49"/>
            <p:cNvSpPr/>
            <p:nvPr/>
          </p:nvSpPr>
          <p:spPr>
            <a:xfrm>
              <a:off x="5057998" y="3102983"/>
              <a:ext cx="221567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Cylindre 50"/>
            <p:cNvSpPr/>
            <p:nvPr/>
          </p:nvSpPr>
          <p:spPr>
            <a:xfrm>
              <a:off x="4933146" y="3162775"/>
              <a:ext cx="221567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4" name="Nuage 53"/>
          <p:cNvSpPr/>
          <p:nvPr/>
        </p:nvSpPr>
        <p:spPr>
          <a:xfrm>
            <a:off x="6457010" y="1641511"/>
            <a:ext cx="2065651" cy="130037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5" name="Groupe 54"/>
          <p:cNvGrpSpPr/>
          <p:nvPr/>
        </p:nvGrpSpPr>
        <p:grpSpPr>
          <a:xfrm>
            <a:off x="7759869" y="1837618"/>
            <a:ext cx="480064" cy="365764"/>
            <a:chOff x="5162836" y="4836676"/>
            <a:chExt cx="640085" cy="487685"/>
          </a:xfrm>
        </p:grpSpPr>
        <p:sp>
          <p:nvSpPr>
            <p:cNvPr id="56" name="Cylindre 55"/>
            <p:cNvSpPr/>
            <p:nvPr/>
          </p:nvSpPr>
          <p:spPr>
            <a:xfrm>
              <a:off x="5162836" y="4836679"/>
              <a:ext cx="295423" cy="40796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Cylindre 56"/>
            <p:cNvSpPr/>
            <p:nvPr/>
          </p:nvSpPr>
          <p:spPr>
            <a:xfrm>
              <a:off x="5507498" y="4836676"/>
              <a:ext cx="295423" cy="40796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Cylindre 57"/>
            <p:cNvSpPr/>
            <p:nvPr/>
          </p:nvSpPr>
          <p:spPr>
            <a:xfrm>
              <a:off x="5341031" y="4916399"/>
              <a:ext cx="295423" cy="40796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026" name="Picture 2" descr="https://thumbs.dreamstime.com/z/doutor-dos-desenhos-animados-que-atende-um-paciente-novo-1910205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" t="9692" b="6713"/>
          <a:stretch/>
        </p:blipFill>
        <p:spPr bwMode="auto">
          <a:xfrm>
            <a:off x="1175321" y="2509295"/>
            <a:ext cx="1177150" cy="106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rsc.org/getmedia/a0ba5128-d6fb-4008-bf30-893a43abf131/personal_info_618x353.jpg.aspx?width=618&amp;height=353&amp;ext=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781" y="2581722"/>
            <a:ext cx="1902672" cy="108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ZoneTexte 23"/>
          <p:cNvSpPr txBox="1"/>
          <p:nvPr/>
        </p:nvSpPr>
        <p:spPr>
          <a:xfrm>
            <a:off x="3252091" y="4348076"/>
            <a:ext cx="2595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+mj-lt"/>
              </a:rPr>
              <a:t>Data provider B: DNA information </a:t>
            </a:r>
            <a:endParaRPr lang="en-US" sz="1400" b="1" dirty="0">
              <a:latin typeface="+mj-l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073560" y="3735691"/>
            <a:ext cx="972966" cy="635114"/>
            <a:chOff x="4028956" y="3959979"/>
            <a:chExt cx="972966" cy="635114"/>
          </a:xfrm>
        </p:grpSpPr>
        <p:sp>
          <p:nvSpPr>
            <p:cNvPr id="6" name="Retângulo 5"/>
            <p:cNvSpPr/>
            <p:nvPr/>
          </p:nvSpPr>
          <p:spPr>
            <a:xfrm>
              <a:off x="4059252" y="3969975"/>
              <a:ext cx="931348" cy="625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4028956" y="3959979"/>
              <a:ext cx="972966" cy="592502"/>
              <a:chOff x="190630" y="3619270"/>
              <a:chExt cx="1490483" cy="907649"/>
            </a:xfrm>
          </p:grpSpPr>
          <p:pic>
            <p:nvPicPr>
              <p:cNvPr id="62" name="Imagem 61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90630" y="3622405"/>
                <a:ext cx="919342" cy="904514"/>
              </a:xfrm>
              <a:prstGeom prst="rect">
                <a:avLst/>
              </a:prstGeom>
            </p:spPr>
          </p:pic>
          <p:pic>
            <p:nvPicPr>
              <p:cNvPr id="63" name="Imagem 62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87993" y="3619270"/>
                <a:ext cx="919342" cy="904514"/>
              </a:xfrm>
              <a:prstGeom prst="rect">
                <a:avLst/>
              </a:prstGeom>
            </p:spPr>
          </p:pic>
          <p:pic>
            <p:nvPicPr>
              <p:cNvPr id="64" name="Imagem 63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61771" y="3619270"/>
                <a:ext cx="919342" cy="904514"/>
              </a:xfrm>
              <a:prstGeom prst="rect">
                <a:avLst/>
              </a:prstGeom>
            </p:spPr>
          </p:pic>
        </p:grpSp>
      </p:grpSp>
      <p:sp>
        <p:nvSpPr>
          <p:cNvPr id="66" name="ZoneTexte 23"/>
          <p:cNvSpPr txBox="1"/>
          <p:nvPr/>
        </p:nvSpPr>
        <p:spPr>
          <a:xfrm>
            <a:off x="6113406" y="3691509"/>
            <a:ext cx="288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+mj-lt"/>
              </a:rPr>
              <a:t>Data provider C: Personal information </a:t>
            </a:r>
            <a:endParaRPr lang="en-US" sz="1400" b="1" dirty="0">
              <a:latin typeface="+mj-lt"/>
            </a:endParaRPr>
          </a:p>
        </p:txBody>
      </p:sp>
      <p:sp>
        <p:nvSpPr>
          <p:cNvPr id="67" name="ZoneTexte 23"/>
          <p:cNvSpPr txBox="1"/>
          <p:nvPr/>
        </p:nvSpPr>
        <p:spPr>
          <a:xfrm>
            <a:off x="561352" y="3914557"/>
            <a:ext cx="277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+mj-lt"/>
              </a:rPr>
              <a:t>Availabity &gt; 97%</a:t>
            </a:r>
          </a:p>
          <a:p>
            <a:r>
              <a:rPr lang="fr-FR" sz="1400" dirty="0" smtClean="0">
                <a:latin typeface="+mj-lt"/>
              </a:rPr>
              <a:t>Price per call = 0,1$</a:t>
            </a:r>
          </a:p>
        </p:txBody>
      </p:sp>
      <p:sp>
        <p:nvSpPr>
          <p:cNvPr id="68" name="Parchemin vertical 77"/>
          <p:cNvSpPr/>
          <p:nvPr/>
        </p:nvSpPr>
        <p:spPr>
          <a:xfrm>
            <a:off x="1022154" y="1990604"/>
            <a:ext cx="505253" cy="33762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SLA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Conector angulado 24"/>
          <p:cNvCxnSpPr>
            <a:stCxn id="68" idx="1"/>
            <a:endCxn id="27" idx="1"/>
          </p:cNvCxnSpPr>
          <p:nvPr/>
        </p:nvCxnSpPr>
        <p:spPr>
          <a:xfrm flipH="1">
            <a:off x="520714" y="2159415"/>
            <a:ext cx="543643" cy="2016752"/>
          </a:xfrm>
          <a:prstGeom prst="bentConnector5">
            <a:avLst>
              <a:gd name="adj1" fmla="val 142501"/>
              <a:gd name="adj2" fmla="val 47699"/>
              <a:gd name="adj3" fmla="val 142050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Chave esquerda 26"/>
          <p:cNvSpPr/>
          <p:nvPr/>
        </p:nvSpPr>
        <p:spPr>
          <a:xfrm>
            <a:off x="520714" y="3914557"/>
            <a:ext cx="143802" cy="5232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9" name="Parchemin vertical 77"/>
          <p:cNvSpPr/>
          <p:nvPr/>
        </p:nvSpPr>
        <p:spPr>
          <a:xfrm>
            <a:off x="3937170" y="3264598"/>
            <a:ext cx="505253" cy="33762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SLA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Parchemin vertical 77"/>
          <p:cNvSpPr/>
          <p:nvPr/>
        </p:nvSpPr>
        <p:spPr>
          <a:xfrm>
            <a:off x="6849562" y="1974781"/>
            <a:ext cx="505253" cy="33762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SLA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ZoneTexte 23"/>
          <p:cNvSpPr txBox="1"/>
          <p:nvPr/>
        </p:nvSpPr>
        <p:spPr>
          <a:xfrm>
            <a:off x="6179150" y="4008858"/>
            <a:ext cx="277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+mj-lt"/>
              </a:rPr>
              <a:t>Availabity &gt; 98%</a:t>
            </a:r>
          </a:p>
          <a:p>
            <a:r>
              <a:rPr lang="fr-FR" sz="1400" dirty="0" smtClean="0">
                <a:latin typeface="+mj-lt"/>
              </a:rPr>
              <a:t>Price per call = 0,3$</a:t>
            </a:r>
          </a:p>
        </p:txBody>
      </p:sp>
      <p:sp>
        <p:nvSpPr>
          <p:cNvPr id="83" name="Chave esquerda 82"/>
          <p:cNvSpPr/>
          <p:nvPr/>
        </p:nvSpPr>
        <p:spPr>
          <a:xfrm>
            <a:off x="6138512" y="4008858"/>
            <a:ext cx="143802" cy="5232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35" name="Conector angulado 34"/>
          <p:cNvCxnSpPr>
            <a:stCxn id="80" idx="1"/>
            <a:endCxn id="83" idx="1"/>
          </p:cNvCxnSpPr>
          <p:nvPr/>
        </p:nvCxnSpPr>
        <p:spPr>
          <a:xfrm flipH="1">
            <a:off x="6138512" y="2143592"/>
            <a:ext cx="753253" cy="2126876"/>
          </a:xfrm>
          <a:prstGeom prst="bentConnector5">
            <a:avLst>
              <a:gd name="adj1" fmla="val 130245"/>
              <a:gd name="adj2" fmla="val 47818"/>
              <a:gd name="adj3" fmla="val 130348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ZoneTexte 23"/>
          <p:cNvSpPr txBox="1"/>
          <p:nvPr/>
        </p:nvSpPr>
        <p:spPr>
          <a:xfrm>
            <a:off x="3512257" y="2131178"/>
            <a:ext cx="277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+mj-lt"/>
              </a:rPr>
              <a:t>Availabity &gt; 99,9%</a:t>
            </a:r>
          </a:p>
          <a:p>
            <a:r>
              <a:rPr lang="fr-FR" sz="1400" dirty="0" smtClean="0">
                <a:latin typeface="+mj-lt"/>
              </a:rPr>
              <a:t>Price per call = 0,5$</a:t>
            </a:r>
          </a:p>
        </p:txBody>
      </p:sp>
      <p:sp>
        <p:nvSpPr>
          <p:cNvPr id="87" name="Chave esquerda 86"/>
          <p:cNvSpPr/>
          <p:nvPr/>
        </p:nvSpPr>
        <p:spPr>
          <a:xfrm>
            <a:off x="3471619" y="2131178"/>
            <a:ext cx="143802" cy="5232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38" name="Conector angulado 37"/>
          <p:cNvCxnSpPr>
            <a:stCxn id="79" idx="1"/>
            <a:endCxn id="87" idx="1"/>
          </p:cNvCxnSpPr>
          <p:nvPr/>
        </p:nvCxnSpPr>
        <p:spPr>
          <a:xfrm flipH="1" flipV="1">
            <a:off x="3471619" y="2392788"/>
            <a:ext cx="507754" cy="1040621"/>
          </a:xfrm>
          <a:prstGeom prst="bentConnector5">
            <a:avLst>
              <a:gd name="adj1" fmla="val 144445"/>
              <a:gd name="adj2" fmla="val 45541"/>
              <a:gd name="adj3" fmla="val 145022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https://salesdatalist.com/wp-content/uploads/2012/04/consumers-lis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350" y="1272976"/>
            <a:ext cx="726660" cy="72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ZoneTexte 23"/>
          <p:cNvSpPr txBox="1"/>
          <p:nvPr/>
        </p:nvSpPr>
        <p:spPr>
          <a:xfrm>
            <a:off x="4103543" y="1901300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+mj-lt"/>
              </a:rPr>
              <a:t>Consumer</a:t>
            </a:r>
            <a:endParaRPr lang="en-US" sz="1400" b="1" dirty="0">
              <a:latin typeface="+mj-l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4800" y="2260866"/>
            <a:ext cx="8644407" cy="101950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</a:rPr>
              <a:t>Retrieve personal </a:t>
            </a:r>
            <a:r>
              <a:rPr lang="en-US" sz="2000" i="1" dirty="0">
                <a:solidFill>
                  <a:schemeClr val="bg1"/>
                </a:solidFill>
              </a:rPr>
              <a:t>and DNA information from patients that were infected by flu, </a:t>
            </a:r>
            <a:r>
              <a:rPr lang="en-US" sz="2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services with </a:t>
            </a:r>
            <a:r>
              <a:rPr lang="en-US" sz="2000" b="1" i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availability higher than 98%</a:t>
            </a:r>
            <a:r>
              <a:rPr lang="en-US" sz="2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per call less than 0.2$ </a:t>
            </a:r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en-US" sz="2000" b="1" i="1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</a:t>
            </a:r>
            <a:r>
              <a:rPr lang="en-US" sz="2000" b="1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less than 5</a:t>
            </a:r>
            <a:r>
              <a:rPr lang="en-US" sz="2000" b="1" i="1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endParaRPr lang="en-US" sz="2000" b="1" i="1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integration from data services</a:t>
            </a:r>
          </a:p>
        </p:txBody>
      </p:sp>
    </p:spTree>
    <p:extLst>
      <p:ext uri="{BB962C8B-B14F-4D97-AF65-F5344CB8AC3E}">
        <p14:creationId xmlns:p14="http://schemas.microsoft.com/office/powerpoint/2010/main" val="192252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27" grpId="0" animBg="1"/>
      <p:bldP spid="82" grpId="0"/>
      <p:bldP spid="83" grpId="0" animBg="1"/>
      <p:bldP spid="86" grpId="0"/>
      <p:bldP spid="87" grpId="0" animBg="1"/>
      <p:bldP spid="42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uage 18"/>
          <p:cNvSpPr/>
          <p:nvPr/>
        </p:nvSpPr>
        <p:spPr>
          <a:xfrm>
            <a:off x="690939" y="1605992"/>
            <a:ext cx="2065651" cy="130037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3" name="Grupo 32"/>
          <p:cNvGrpSpPr/>
          <p:nvPr/>
        </p:nvGrpSpPr>
        <p:grpSpPr>
          <a:xfrm>
            <a:off x="1967083" y="1799507"/>
            <a:ext cx="480063" cy="365764"/>
            <a:chOff x="1967083" y="1799507"/>
            <a:chExt cx="480063" cy="365764"/>
          </a:xfrm>
        </p:grpSpPr>
        <p:sp>
          <p:nvSpPr>
            <p:cNvPr id="21" name="Cylindre 20"/>
            <p:cNvSpPr/>
            <p:nvPr/>
          </p:nvSpPr>
          <p:spPr>
            <a:xfrm>
              <a:off x="1967083" y="1799508"/>
              <a:ext cx="221566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2225580" y="1799507"/>
              <a:ext cx="221566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Cylindre 22"/>
            <p:cNvSpPr/>
            <p:nvPr/>
          </p:nvSpPr>
          <p:spPr>
            <a:xfrm>
              <a:off x="2100729" y="1859299"/>
              <a:ext cx="221566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561352" y="3575527"/>
            <a:ext cx="2524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+mj-lt"/>
              </a:rPr>
              <a:t>Data provider A: infected patient </a:t>
            </a:r>
            <a:endParaRPr lang="en-US" sz="1400" b="1" dirty="0">
              <a:latin typeface="+mj-lt"/>
            </a:endParaRPr>
          </a:p>
        </p:txBody>
      </p:sp>
      <p:sp>
        <p:nvSpPr>
          <p:cNvPr id="47" name="Nuage 46"/>
          <p:cNvSpPr/>
          <p:nvPr/>
        </p:nvSpPr>
        <p:spPr>
          <a:xfrm>
            <a:off x="3539175" y="2903822"/>
            <a:ext cx="2065651" cy="130037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9" name="Grupo 8"/>
          <p:cNvGrpSpPr/>
          <p:nvPr/>
        </p:nvGrpSpPr>
        <p:grpSpPr>
          <a:xfrm>
            <a:off x="4799500" y="3102983"/>
            <a:ext cx="480065" cy="365764"/>
            <a:chOff x="4799500" y="3102983"/>
            <a:chExt cx="480065" cy="365764"/>
          </a:xfrm>
        </p:grpSpPr>
        <p:sp>
          <p:nvSpPr>
            <p:cNvPr id="49" name="Cylindre 48"/>
            <p:cNvSpPr/>
            <p:nvPr/>
          </p:nvSpPr>
          <p:spPr>
            <a:xfrm>
              <a:off x="4799500" y="3102984"/>
              <a:ext cx="221567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Cylindre 49"/>
            <p:cNvSpPr/>
            <p:nvPr/>
          </p:nvSpPr>
          <p:spPr>
            <a:xfrm>
              <a:off x="5057998" y="3102983"/>
              <a:ext cx="221567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Cylindre 50"/>
            <p:cNvSpPr/>
            <p:nvPr/>
          </p:nvSpPr>
          <p:spPr>
            <a:xfrm>
              <a:off x="4933146" y="3162775"/>
              <a:ext cx="221567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4" name="Nuage 53"/>
          <p:cNvSpPr/>
          <p:nvPr/>
        </p:nvSpPr>
        <p:spPr>
          <a:xfrm>
            <a:off x="6457010" y="1641511"/>
            <a:ext cx="2065651" cy="130037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5" name="Groupe 54"/>
          <p:cNvGrpSpPr/>
          <p:nvPr/>
        </p:nvGrpSpPr>
        <p:grpSpPr>
          <a:xfrm>
            <a:off x="7759869" y="1837618"/>
            <a:ext cx="480064" cy="365764"/>
            <a:chOff x="5162836" y="4836676"/>
            <a:chExt cx="640085" cy="487685"/>
          </a:xfrm>
        </p:grpSpPr>
        <p:sp>
          <p:nvSpPr>
            <p:cNvPr id="56" name="Cylindre 55"/>
            <p:cNvSpPr/>
            <p:nvPr/>
          </p:nvSpPr>
          <p:spPr>
            <a:xfrm>
              <a:off x="5162836" y="4836679"/>
              <a:ext cx="295423" cy="40796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Cylindre 56"/>
            <p:cNvSpPr/>
            <p:nvPr/>
          </p:nvSpPr>
          <p:spPr>
            <a:xfrm>
              <a:off x="5507498" y="4836676"/>
              <a:ext cx="295423" cy="40796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Cylindre 57"/>
            <p:cNvSpPr/>
            <p:nvPr/>
          </p:nvSpPr>
          <p:spPr>
            <a:xfrm>
              <a:off x="5341031" y="4916399"/>
              <a:ext cx="295423" cy="40796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026" name="Picture 2" descr="https://thumbs.dreamstime.com/z/doutor-dos-desenhos-animados-que-atende-um-paciente-novo-1910205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" t="9692" b="6713"/>
          <a:stretch/>
        </p:blipFill>
        <p:spPr bwMode="auto">
          <a:xfrm>
            <a:off x="1175321" y="2509295"/>
            <a:ext cx="1177150" cy="106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rsc.org/getmedia/a0ba5128-d6fb-4008-bf30-893a43abf131/personal_info_618x353.jpg.aspx?width=618&amp;height=353&amp;ext=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781" y="2581722"/>
            <a:ext cx="1902672" cy="108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ZoneTexte 23"/>
          <p:cNvSpPr txBox="1"/>
          <p:nvPr/>
        </p:nvSpPr>
        <p:spPr>
          <a:xfrm>
            <a:off x="3252091" y="4348076"/>
            <a:ext cx="2595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+mj-lt"/>
              </a:rPr>
              <a:t>Data provider B: DNA information </a:t>
            </a:r>
            <a:endParaRPr lang="en-US" sz="1400" b="1" dirty="0">
              <a:latin typeface="+mj-l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4073560" y="3735691"/>
            <a:ext cx="972966" cy="635114"/>
            <a:chOff x="4028956" y="3959979"/>
            <a:chExt cx="972966" cy="635114"/>
          </a:xfrm>
        </p:grpSpPr>
        <p:sp>
          <p:nvSpPr>
            <p:cNvPr id="6" name="Retângulo 5"/>
            <p:cNvSpPr/>
            <p:nvPr/>
          </p:nvSpPr>
          <p:spPr>
            <a:xfrm>
              <a:off x="4059252" y="3969975"/>
              <a:ext cx="931348" cy="625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" name="Grupo 3"/>
            <p:cNvGrpSpPr/>
            <p:nvPr/>
          </p:nvGrpSpPr>
          <p:grpSpPr>
            <a:xfrm>
              <a:off x="4028956" y="3959979"/>
              <a:ext cx="972966" cy="592502"/>
              <a:chOff x="190630" y="3619270"/>
              <a:chExt cx="1490483" cy="907649"/>
            </a:xfrm>
          </p:grpSpPr>
          <p:pic>
            <p:nvPicPr>
              <p:cNvPr id="62" name="Imagem 61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90630" y="3622405"/>
                <a:ext cx="919342" cy="904514"/>
              </a:xfrm>
              <a:prstGeom prst="rect">
                <a:avLst/>
              </a:prstGeom>
            </p:spPr>
          </p:pic>
          <p:pic>
            <p:nvPicPr>
              <p:cNvPr id="63" name="Imagem 62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87993" y="3619270"/>
                <a:ext cx="919342" cy="904514"/>
              </a:xfrm>
              <a:prstGeom prst="rect">
                <a:avLst/>
              </a:prstGeom>
            </p:spPr>
          </p:pic>
          <p:pic>
            <p:nvPicPr>
              <p:cNvPr id="64" name="Imagem 63"/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61771" y="3619270"/>
                <a:ext cx="919342" cy="904514"/>
              </a:xfrm>
              <a:prstGeom prst="rect">
                <a:avLst/>
              </a:prstGeom>
            </p:spPr>
          </p:pic>
        </p:grpSp>
      </p:grpSp>
      <p:sp>
        <p:nvSpPr>
          <p:cNvPr id="66" name="ZoneTexte 23"/>
          <p:cNvSpPr txBox="1"/>
          <p:nvPr/>
        </p:nvSpPr>
        <p:spPr>
          <a:xfrm>
            <a:off x="6113406" y="3691509"/>
            <a:ext cx="288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+mj-lt"/>
              </a:rPr>
              <a:t>Data provider C: Personal information </a:t>
            </a:r>
            <a:endParaRPr lang="en-US" sz="1400" b="1" dirty="0">
              <a:latin typeface="+mj-lt"/>
            </a:endParaRPr>
          </a:p>
        </p:txBody>
      </p:sp>
      <p:sp>
        <p:nvSpPr>
          <p:cNvPr id="67" name="ZoneTexte 23"/>
          <p:cNvSpPr txBox="1"/>
          <p:nvPr/>
        </p:nvSpPr>
        <p:spPr>
          <a:xfrm>
            <a:off x="561352" y="3914557"/>
            <a:ext cx="277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+mj-lt"/>
              </a:rPr>
              <a:t>Availabity &gt; 97%</a:t>
            </a:r>
          </a:p>
          <a:p>
            <a:r>
              <a:rPr lang="fr-FR" sz="1400" dirty="0" smtClean="0">
                <a:latin typeface="+mj-lt"/>
              </a:rPr>
              <a:t>Price per call = 0,1$</a:t>
            </a:r>
          </a:p>
        </p:txBody>
      </p:sp>
      <p:sp>
        <p:nvSpPr>
          <p:cNvPr id="68" name="Parchemin vertical 77"/>
          <p:cNvSpPr/>
          <p:nvPr/>
        </p:nvSpPr>
        <p:spPr>
          <a:xfrm>
            <a:off x="1022154" y="1990604"/>
            <a:ext cx="505253" cy="33762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SLA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Conector angulado 24"/>
          <p:cNvCxnSpPr>
            <a:stCxn id="68" idx="1"/>
            <a:endCxn id="27" idx="1"/>
          </p:cNvCxnSpPr>
          <p:nvPr/>
        </p:nvCxnSpPr>
        <p:spPr>
          <a:xfrm flipH="1">
            <a:off x="520714" y="2159415"/>
            <a:ext cx="543643" cy="2016752"/>
          </a:xfrm>
          <a:prstGeom prst="bentConnector5">
            <a:avLst>
              <a:gd name="adj1" fmla="val 142501"/>
              <a:gd name="adj2" fmla="val 47699"/>
              <a:gd name="adj3" fmla="val 142050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Chave esquerda 26"/>
          <p:cNvSpPr/>
          <p:nvPr/>
        </p:nvSpPr>
        <p:spPr>
          <a:xfrm>
            <a:off x="520714" y="3914557"/>
            <a:ext cx="143802" cy="5232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9" name="Parchemin vertical 77"/>
          <p:cNvSpPr/>
          <p:nvPr/>
        </p:nvSpPr>
        <p:spPr>
          <a:xfrm>
            <a:off x="3937170" y="3264598"/>
            <a:ext cx="505253" cy="33762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SLA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Parchemin vertical 77"/>
          <p:cNvSpPr/>
          <p:nvPr/>
        </p:nvSpPr>
        <p:spPr>
          <a:xfrm>
            <a:off x="6849562" y="1974781"/>
            <a:ext cx="505253" cy="33762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SLA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ZoneTexte 23"/>
          <p:cNvSpPr txBox="1"/>
          <p:nvPr/>
        </p:nvSpPr>
        <p:spPr>
          <a:xfrm>
            <a:off x="6179150" y="4008858"/>
            <a:ext cx="277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+mj-lt"/>
              </a:rPr>
              <a:t>Availabity &gt; 98%</a:t>
            </a:r>
          </a:p>
          <a:p>
            <a:r>
              <a:rPr lang="fr-FR" sz="1400" dirty="0" smtClean="0">
                <a:latin typeface="+mj-lt"/>
              </a:rPr>
              <a:t>Price per call = 0,3$</a:t>
            </a:r>
          </a:p>
        </p:txBody>
      </p:sp>
      <p:sp>
        <p:nvSpPr>
          <p:cNvPr id="83" name="Chave esquerda 82"/>
          <p:cNvSpPr/>
          <p:nvPr/>
        </p:nvSpPr>
        <p:spPr>
          <a:xfrm>
            <a:off x="6138512" y="4008858"/>
            <a:ext cx="143802" cy="5232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35" name="Conector angulado 34"/>
          <p:cNvCxnSpPr>
            <a:stCxn id="80" idx="1"/>
            <a:endCxn id="83" idx="1"/>
          </p:cNvCxnSpPr>
          <p:nvPr/>
        </p:nvCxnSpPr>
        <p:spPr>
          <a:xfrm flipH="1">
            <a:off x="6138512" y="2143592"/>
            <a:ext cx="753253" cy="2126876"/>
          </a:xfrm>
          <a:prstGeom prst="bentConnector5">
            <a:avLst>
              <a:gd name="adj1" fmla="val 130245"/>
              <a:gd name="adj2" fmla="val 47818"/>
              <a:gd name="adj3" fmla="val 130348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ZoneTexte 23"/>
          <p:cNvSpPr txBox="1"/>
          <p:nvPr/>
        </p:nvSpPr>
        <p:spPr>
          <a:xfrm>
            <a:off x="3512257" y="2131178"/>
            <a:ext cx="277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+mj-lt"/>
              </a:rPr>
              <a:t>Availabity &gt; 99,9%</a:t>
            </a:r>
          </a:p>
          <a:p>
            <a:r>
              <a:rPr lang="fr-FR" sz="1400" dirty="0" smtClean="0">
                <a:latin typeface="+mj-lt"/>
              </a:rPr>
              <a:t>Price per call = 0,5$</a:t>
            </a:r>
          </a:p>
        </p:txBody>
      </p:sp>
      <p:sp>
        <p:nvSpPr>
          <p:cNvPr id="87" name="Chave esquerda 86"/>
          <p:cNvSpPr/>
          <p:nvPr/>
        </p:nvSpPr>
        <p:spPr>
          <a:xfrm>
            <a:off x="3471619" y="2131178"/>
            <a:ext cx="143802" cy="5232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cxnSp>
        <p:nvCxnSpPr>
          <p:cNvPr id="38" name="Conector angulado 37"/>
          <p:cNvCxnSpPr>
            <a:stCxn id="79" idx="1"/>
            <a:endCxn id="87" idx="1"/>
          </p:cNvCxnSpPr>
          <p:nvPr/>
        </p:nvCxnSpPr>
        <p:spPr>
          <a:xfrm flipH="1" flipV="1">
            <a:off x="3471619" y="2392788"/>
            <a:ext cx="507754" cy="1040621"/>
          </a:xfrm>
          <a:prstGeom prst="bentConnector5">
            <a:avLst>
              <a:gd name="adj1" fmla="val 144445"/>
              <a:gd name="adj2" fmla="val 45541"/>
              <a:gd name="adj3" fmla="val 145022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https://salesdatalist.com/wp-content/uploads/2012/04/consumers-list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486" y="1286325"/>
            <a:ext cx="726660" cy="72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ZoneTexte 23"/>
          <p:cNvSpPr txBox="1"/>
          <p:nvPr/>
        </p:nvSpPr>
        <p:spPr>
          <a:xfrm>
            <a:off x="4105679" y="1914649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+mj-lt"/>
              </a:rPr>
              <a:t>Consumer</a:t>
            </a:r>
            <a:endParaRPr lang="en-US" sz="1400" b="1" dirty="0">
              <a:latin typeface="+mj-lt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72656" y="2274936"/>
            <a:ext cx="8644407" cy="151138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200" smtClean="0">
                <a:latin typeface="Consolas" charset="0"/>
                <a:ea typeface="Consolas" charset="0"/>
                <a:cs typeface="Consolas" charset="0"/>
              </a:rPr>
              <a:t>S1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(a?; b!) := A1 (a?; b!) [availability &gt; 98%, price per call = 0,2$]</a:t>
            </a:r>
          </a:p>
          <a:p>
            <a:pPr algn="just"/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S2 (a?; b!) := A1 (a?; b!) [availability &gt; 98%, price per call = 0,1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$]</a:t>
            </a:r>
          </a:p>
          <a:p>
            <a:pPr algn="just"/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S3 (a?; b!) := A2 (a?; b!) [availability &gt; 99%, price per call = 0,1$]</a:t>
            </a:r>
          </a:p>
          <a:p>
            <a:pPr algn="just"/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S4 (a?; b!) := A1 (a?; p!), A2 (p?; b!) [availability &gt; 98%, price per call = 0,1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$]</a:t>
            </a:r>
          </a:p>
          <a:p>
            <a:pPr algn="just"/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S5 (a?; b!) := A3 (a?; b!) [availability &gt; 98%, price per call = 0,0$]</a:t>
            </a:r>
          </a:p>
          <a:p>
            <a:pPr algn="just"/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S6 (a?; b!, c!) := A1 (a?; p!), A2 (p?; b!), A3 (p?; c!) [availability &gt; 99%, 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price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per call = 0,2$]</a:t>
            </a:r>
          </a:p>
          <a:p>
            <a:pPr algn="just"/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S7 (a?; b!) := A4 (a?; b!) [availability &gt; 99%, price per call = 0,2</a:t>
            </a:r>
            <a:r>
              <a:rPr lang="en-US" sz="1200" dirty="0" smtClean="0">
                <a:latin typeface="Consolas" charset="0"/>
                <a:ea typeface="Consolas" charset="0"/>
                <a:cs typeface="Consolas" charset="0"/>
              </a:rPr>
              <a:t>$]</a:t>
            </a: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service &amp; quality </a:t>
            </a:r>
            <a:r>
              <a:rPr lang="en-GB" dirty="0" smtClean="0"/>
              <a:t>measures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47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uage 18"/>
          <p:cNvSpPr/>
          <p:nvPr/>
        </p:nvSpPr>
        <p:spPr>
          <a:xfrm>
            <a:off x="690939" y="1605992"/>
            <a:ext cx="2065651" cy="130037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3" name="Grupo 32"/>
          <p:cNvGrpSpPr/>
          <p:nvPr/>
        </p:nvGrpSpPr>
        <p:grpSpPr>
          <a:xfrm>
            <a:off x="1967083" y="1799507"/>
            <a:ext cx="480063" cy="365764"/>
            <a:chOff x="1967083" y="1799507"/>
            <a:chExt cx="480063" cy="365764"/>
          </a:xfrm>
        </p:grpSpPr>
        <p:sp>
          <p:nvSpPr>
            <p:cNvPr id="21" name="Cylindre 20"/>
            <p:cNvSpPr/>
            <p:nvPr/>
          </p:nvSpPr>
          <p:spPr>
            <a:xfrm>
              <a:off x="1967083" y="1799508"/>
              <a:ext cx="221566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Cylindre 21"/>
            <p:cNvSpPr/>
            <p:nvPr/>
          </p:nvSpPr>
          <p:spPr>
            <a:xfrm>
              <a:off x="2225580" y="1799507"/>
              <a:ext cx="221566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Cylindre 22"/>
            <p:cNvSpPr/>
            <p:nvPr/>
          </p:nvSpPr>
          <p:spPr>
            <a:xfrm>
              <a:off x="2100729" y="1859299"/>
              <a:ext cx="221566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506571" y="2900974"/>
            <a:ext cx="2524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+mj-lt"/>
              </a:rPr>
              <a:t>Data provider A: infected patient </a:t>
            </a:r>
            <a:endParaRPr lang="en-US" sz="1400" b="1" dirty="0">
              <a:latin typeface="+mj-lt"/>
            </a:endParaRPr>
          </a:p>
        </p:txBody>
      </p:sp>
      <p:sp>
        <p:nvSpPr>
          <p:cNvPr id="47" name="Nuage 46"/>
          <p:cNvSpPr/>
          <p:nvPr/>
        </p:nvSpPr>
        <p:spPr>
          <a:xfrm>
            <a:off x="3539175" y="2665697"/>
            <a:ext cx="2065651" cy="130037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9" name="Grupo 8"/>
          <p:cNvGrpSpPr/>
          <p:nvPr/>
        </p:nvGrpSpPr>
        <p:grpSpPr>
          <a:xfrm>
            <a:off x="4799500" y="3054863"/>
            <a:ext cx="480065" cy="365764"/>
            <a:chOff x="4799500" y="3102983"/>
            <a:chExt cx="480065" cy="365764"/>
          </a:xfrm>
        </p:grpSpPr>
        <p:sp>
          <p:nvSpPr>
            <p:cNvPr id="49" name="Cylindre 48"/>
            <p:cNvSpPr/>
            <p:nvPr/>
          </p:nvSpPr>
          <p:spPr>
            <a:xfrm>
              <a:off x="4799500" y="3102984"/>
              <a:ext cx="221567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Cylindre 49"/>
            <p:cNvSpPr/>
            <p:nvPr/>
          </p:nvSpPr>
          <p:spPr>
            <a:xfrm>
              <a:off x="5057998" y="3102983"/>
              <a:ext cx="221567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Cylindre 50"/>
            <p:cNvSpPr/>
            <p:nvPr/>
          </p:nvSpPr>
          <p:spPr>
            <a:xfrm>
              <a:off x="4933146" y="3162775"/>
              <a:ext cx="221567" cy="30597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4" name="Nuage 53"/>
          <p:cNvSpPr/>
          <p:nvPr/>
        </p:nvSpPr>
        <p:spPr>
          <a:xfrm>
            <a:off x="6457010" y="1641511"/>
            <a:ext cx="2065651" cy="130037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5" name="Groupe 54"/>
          <p:cNvGrpSpPr/>
          <p:nvPr/>
        </p:nvGrpSpPr>
        <p:grpSpPr>
          <a:xfrm>
            <a:off x="7759869" y="1837618"/>
            <a:ext cx="480064" cy="365764"/>
            <a:chOff x="5162836" y="4836676"/>
            <a:chExt cx="640085" cy="487685"/>
          </a:xfrm>
        </p:grpSpPr>
        <p:sp>
          <p:nvSpPr>
            <p:cNvPr id="56" name="Cylindre 55"/>
            <p:cNvSpPr/>
            <p:nvPr/>
          </p:nvSpPr>
          <p:spPr>
            <a:xfrm>
              <a:off x="5162836" y="4836679"/>
              <a:ext cx="295423" cy="40796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Cylindre 56"/>
            <p:cNvSpPr/>
            <p:nvPr/>
          </p:nvSpPr>
          <p:spPr>
            <a:xfrm>
              <a:off x="5507498" y="4836676"/>
              <a:ext cx="295423" cy="40796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Cylindre 57"/>
            <p:cNvSpPr/>
            <p:nvPr/>
          </p:nvSpPr>
          <p:spPr>
            <a:xfrm>
              <a:off x="5341031" y="4916399"/>
              <a:ext cx="295423" cy="40796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5" name="ZoneTexte 23"/>
          <p:cNvSpPr txBox="1"/>
          <p:nvPr/>
        </p:nvSpPr>
        <p:spPr>
          <a:xfrm>
            <a:off x="3252091" y="3957551"/>
            <a:ext cx="2595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+mj-lt"/>
              </a:rPr>
              <a:t>Data provider B: DNA information </a:t>
            </a:r>
            <a:endParaRPr lang="en-US" sz="1400" b="1" dirty="0">
              <a:latin typeface="+mj-lt"/>
            </a:endParaRPr>
          </a:p>
        </p:txBody>
      </p:sp>
      <p:sp>
        <p:nvSpPr>
          <p:cNvPr id="66" name="ZoneTexte 23"/>
          <p:cNvSpPr txBox="1"/>
          <p:nvPr/>
        </p:nvSpPr>
        <p:spPr>
          <a:xfrm>
            <a:off x="6113406" y="2884361"/>
            <a:ext cx="288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latin typeface="+mj-lt"/>
              </a:rPr>
              <a:t>Data provider C: Personal information </a:t>
            </a:r>
            <a:endParaRPr lang="en-US" sz="1400" b="1" dirty="0">
              <a:latin typeface="+mj-lt"/>
            </a:endParaRPr>
          </a:p>
        </p:txBody>
      </p:sp>
      <p:sp>
        <p:nvSpPr>
          <p:cNvPr id="68" name="Parchemin vertical 77"/>
          <p:cNvSpPr/>
          <p:nvPr/>
        </p:nvSpPr>
        <p:spPr>
          <a:xfrm>
            <a:off x="1022154" y="1990604"/>
            <a:ext cx="505253" cy="33762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SLA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Parchemin vertical 77"/>
          <p:cNvSpPr/>
          <p:nvPr/>
        </p:nvSpPr>
        <p:spPr>
          <a:xfrm>
            <a:off x="3937170" y="3216478"/>
            <a:ext cx="505253" cy="33762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SLA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Parchemin vertical 77"/>
          <p:cNvSpPr/>
          <p:nvPr/>
        </p:nvSpPr>
        <p:spPr>
          <a:xfrm>
            <a:off x="6849562" y="1974781"/>
            <a:ext cx="505253" cy="337621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+mj-lt"/>
              </a:rPr>
              <a:t>SLA</a:t>
            </a:r>
            <a:endParaRPr lang="en-US" sz="5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050" name="Picture 2" descr="https://salesdatalist.com/wp-content/uploads/2012/04/consumers-lis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350" y="1344226"/>
            <a:ext cx="726660" cy="72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Espace réservé du contenu 4"/>
          <p:cNvSpPr txBox="1">
            <a:spLocks/>
          </p:cNvSpPr>
          <p:nvPr/>
        </p:nvSpPr>
        <p:spPr>
          <a:xfrm>
            <a:off x="166858" y="3176679"/>
            <a:ext cx="3120015" cy="53807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900" dirty="0" smtClean="0">
                <a:solidFill>
                  <a:schemeClr val="tx1"/>
                </a:solidFill>
              </a:rPr>
              <a:t>S1 (a?; b!) := A1 (a?; b!) [availability &gt; 98%, price per call = 0,2$]</a:t>
            </a:r>
          </a:p>
          <a:p>
            <a:pPr marL="0" indent="0" algn="just">
              <a:buNone/>
            </a:pPr>
            <a:r>
              <a:rPr lang="en-US" sz="900" dirty="0" smtClean="0">
                <a:solidFill>
                  <a:schemeClr val="tx1"/>
                </a:solidFill>
              </a:rPr>
              <a:t>S2 </a:t>
            </a:r>
            <a:r>
              <a:rPr lang="en-US" sz="900" dirty="0">
                <a:solidFill>
                  <a:schemeClr val="tx1"/>
                </a:solidFill>
              </a:rPr>
              <a:t>(a?; b!) := A1 (a?; b!) [availability &gt; 98%, price per call = </a:t>
            </a:r>
            <a:r>
              <a:rPr lang="en-US" sz="900" dirty="0" smtClean="0">
                <a:solidFill>
                  <a:schemeClr val="tx1"/>
                </a:solidFill>
              </a:rPr>
              <a:t>0,1$]</a:t>
            </a:r>
            <a:endParaRPr lang="en-US" sz="9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9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52" name="Espace réservé du contenu 4"/>
          <p:cNvSpPr txBox="1">
            <a:spLocks/>
          </p:cNvSpPr>
          <p:nvPr/>
        </p:nvSpPr>
        <p:spPr>
          <a:xfrm>
            <a:off x="2691279" y="4216917"/>
            <a:ext cx="3738096" cy="52262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900" dirty="0" smtClean="0">
                <a:solidFill>
                  <a:schemeClr val="tx1"/>
                </a:solidFill>
              </a:rPr>
              <a:t>S3 </a:t>
            </a:r>
            <a:r>
              <a:rPr lang="en-US" sz="900" dirty="0">
                <a:solidFill>
                  <a:schemeClr val="tx1"/>
                </a:solidFill>
              </a:rPr>
              <a:t>(a?; b!) := </a:t>
            </a:r>
            <a:r>
              <a:rPr lang="en-US" sz="900" dirty="0" smtClean="0">
                <a:solidFill>
                  <a:schemeClr val="tx1"/>
                </a:solidFill>
              </a:rPr>
              <a:t>A2 </a:t>
            </a:r>
            <a:r>
              <a:rPr lang="en-US" sz="900" dirty="0">
                <a:solidFill>
                  <a:schemeClr val="tx1"/>
                </a:solidFill>
              </a:rPr>
              <a:t>(a?; b!) [availability &gt; </a:t>
            </a:r>
            <a:r>
              <a:rPr lang="en-US" sz="900" dirty="0" smtClean="0">
                <a:solidFill>
                  <a:schemeClr val="tx1"/>
                </a:solidFill>
              </a:rPr>
              <a:t>99%, </a:t>
            </a:r>
            <a:r>
              <a:rPr lang="en-US" sz="900" dirty="0">
                <a:solidFill>
                  <a:schemeClr val="tx1"/>
                </a:solidFill>
              </a:rPr>
              <a:t>price per call = </a:t>
            </a:r>
            <a:r>
              <a:rPr lang="en-US" sz="900" dirty="0" smtClean="0">
                <a:solidFill>
                  <a:schemeClr val="tx1"/>
                </a:solidFill>
              </a:rPr>
              <a:t>0,1$]</a:t>
            </a:r>
          </a:p>
          <a:p>
            <a:pPr marL="0" indent="0" algn="just">
              <a:buNone/>
            </a:pPr>
            <a:r>
              <a:rPr lang="en-US" sz="900" dirty="0" smtClean="0">
                <a:solidFill>
                  <a:schemeClr val="tx1"/>
                </a:solidFill>
              </a:rPr>
              <a:t>S4 </a:t>
            </a:r>
            <a:r>
              <a:rPr lang="en-US" sz="900" dirty="0">
                <a:solidFill>
                  <a:schemeClr val="tx1"/>
                </a:solidFill>
              </a:rPr>
              <a:t>(a?; b!) := A1 (a?; </a:t>
            </a:r>
            <a:r>
              <a:rPr lang="en-US" sz="900" dirty="0" smtClean="0">
                <a:solidFill>
                  <a:schemeClr val="tx1"/>
                </a:solidFill>
              </a:rPr>
              <a:t>p!), A2 (p?; b!) [</a:t>
            </a:r>
            <a:r>
              <a:rPr lang="en-US" sz="900" dirty="0">
                <a:solidFill>
                  <a:schemeClr val="tx1"/>
                </a:solidFill>
              </a:rPr>
              <a:t>availability &gt; 98%, price per call = </a:t>
            </a:r>
            <a:r>
              <a:rPr lang="en-US" sz="900" dirty="0" smtClean="0">
                <a:solidFill>
                  <a:schemeClr val="tx1"/>
                </a:solidFill>
              </a:rPr>
              <a:t>0,1$]</a:t>
            </a:r>
            <a:endParaRPr lang="en-US" sz="9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53" name="Espace réservé du contenu 4"/>
          <p:cNvSpPr txBox="1">
            <a:spLocks/>
          </p:cNvSpPr>
          <p:nvPr/>
        </p:nvSpPr>
        <p:spPr>
          <a:xfrm>
            <a:off x="5645436" y="3163919"/>
            <a:ext cx="3498564" cy="927679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900" dirty="0" smtClean="0">
                <a:solidFill>
                  <a:schemeClr val="tx1"/>
                </a:solidFill>
              </a:rPr>
              <a:t>S5 </a:t>
            </a:r>
            <a:r>
              <a:rPr lang="en-US" sz="900" dirty="0">
                <a:solidFill>
                  <a:schemeClr val="tx1"/>
                </a:solidFill>
              </a:rPr>
              <a:t>(a?; b!) := </a:t>
            </a:r>
            <a:r>
              <a:rPr lang="en-US" sz="900" dirty="0" smtClean="0">
                <a:solidFill>
                  <a:schemeClr val="tx1"/>
                </a:solidFill>
              </a:rPr>
              <a:t>A3 </a:t>
            </a:r>
            <a:r>
              <a:rPr lang="en-US" sz="900" dirty="0">
                <a:solidFill>
                  <a:schemeClr val="tx1"/>
                </a:solidFill>
              </a:rPr>
              <a:t>(a?; b!) [availability &gt; </a:t>
            </a:r>
            <a:r>
              <a:rPr lang="en-US" sz="900" dirty="0" smtClean="0">
                <a:solidFill>
                  <a:schemeClr val="tx1"/>
                </a:solidFill>
              </a:rPr>
              <a:t>98%, </a:t>
            </a:r>
            <a:r>
              <a:rPr lang="en-US" sz="900" dirty="0">
                <a:solidFill>
                  <a:schemeClr val="tx1"/>
                </a:solidFill>
              </a:rPr>
              <a:t>price per call = </a:t>
            </a:r>
            <a:r>
              <a:rPr lang="en-US" sz="900" dirty="0" smtClean="0">
                <a:solidFill>
                  <a:schemeClr val="tx1"/>
                </a:solidFill>
              </a:rPr>
              <a:t>0,0$]</a:t>
            </a:r>
          </a:p>
          <a:p>
            <a:pPr marL="0" indent="0" algn="just">
              <a:buNone/>
            </a:pPr>
            <a:r>
              <a:rPr lang="en-US" sz="900" dirty="0" smtClean="0">
                <a:solidFill>
                  <a:schemeClr val="tx1"/>
                </a:solidFill>
              </a:rPr>
              <a:t>S6 </a:t>
            </a:r>
            <a:r>
              <a:rPr lang="en-US" sz="900" dirty="0">
                <a:solidFill>
                  <a:schemeClr val="tx1"/>
                </a:solidFill>
              </a:rPr>
              <a:t>(a?; b</a:t>
            </a:r>
            <a:r>
              <a:rPr lang="en-US" sz="900" dirty="0" smtClean="0">
                <a:solidFill>
                  <a:schemeClr val="tx1"/>
                </a:solidFill>
              </a:rPr>
              <a:t>!, c!) </a:t>
            </a:r>
            <a:r>
              <a:rPr lang="en-US" sz="900" dirty="0">
                <a:solidFill>
                  <a:schemeClr val="tx1"/>
                </a:solidFill>
              </a:rPr>
              <a:t>:= </a:t>
            </a:r>
            <a:r>
              <a:rPr lang="en-US" sz="900" dirty="0" smtClean="0">
                <a:solidFill>
                  <a:schemeClr val="tx1"/>
                </a:solidFill>
              </a:rPr>
              <a:t>A1 </a:t>
            </a:r>
            <a:r>
              <a:rPr lang="en-US" sz="900" dirty="0">
                <a:solidFill>
                  <a:schemeClr val="tx1"/>
                </a:solidFill>
              </a:rPr>
              <a:t>(a?; </a:t>
            </a:r>
            <a:r>
              <a:rPr lang="en-US" sz="900" dirty="0" smtClean="0">
                <a:solidFill>
                  <a:schemeClr val="tx1"/>
                </a:solidFill>
              </a:rPr>
              <a:t>p!), A2 (p?; </a:t>
            </a:r>
            <a:r>
              <a:rPr lang="en-US" sz="900" dirty="0">
                <a:solidFill>
                  <a:schemeClr val="tx1"/>
                </a:solidFill>
              </a:rPr>
              <a:t>b</a:t>
            </a:r>
            <a:r>
              <a:rPr lang="en-US" sz="900" dirty="0" smtClean="0">
                <a:solidFill>
                  <a:schemeClr val="tx1"/>
                </a:solidFill>
              </a:rPr>
              <a:t>!), A3 (p?; c!) </a:t>
            </a:r>
            <a:r>
              <a:rPr lang="en-US" sz="900" dirty="0">
                <a:solidFill>
                  <a:schemeClr val="tx1"/>
                </a:solidFill>
              </a:rPr>
              <a:t>[availability &gt; 99%, </a:t>
            </a:r>
            <a:r>
              <a:rPr lang="en-US" sz="900" dirty="0" smtClean="0">
                <a:solidFill>
                  <a:schemeClr val="tx1"/>
                </a:solidFill>
              </a:rPr>
              <a:t>price </a:t>
            </a:r>
            <a:r>
              <a:rPr lang="en-US" sz="900" dirty="0">
                <a:solidFill>
                  <a:schemeClr val="tx1"/>
                </a:solidFill>
              </a:rPr>
              <a:t>per call = </a:t>
            </a:r>
            <a:r>
              <a:rPr lang="en-US" sz="900" dirty="0" smtClean="0">
                <a:solidFill>
                  <a:schemeClr val="tx1"/>
                </a:solidFill>
              </a:rPr>
              <a:t>0,2$]</a:t>
            </a:r>
          </a:p>
          <a:p>
            <a:pPr marL="0" indent="0" algn="just">
              <a:buNone/>
            </a:pPr>
            <a:r>
              <a:rPr lang="en-US" sz="900" dirty="0" smtClean="0">
                <a:solidFill>
                  <a:schemeClr val="tx1"/>
                </a:solidFill>
              </a:rPr>
              <a:t>S7 </a:t>
            </a:r>
            <a:r>
              <a:rPr lang="en-US" sz="900" dirty="0">
                <a:solidFill>
                  <a:schemeClr val="tx1"/>
                </a:solidFill>
              </a:rPr>
              <a:t>(a?; b!) := </a:t>
            </a:r>
            <a:r>
              <a:rPr lang="en-US" sz="900" dirty="0" smtClean="0">
                <a:solidFill>
                  <a:schemeClr val="tx1"/>
                </a:solidFill>
              </a:rPr>
              <a:t>A4 </a:t>
            </a:r>
            <a:r>
              <a:rPr lang="en-US" sz="900" dirty="0">
                <a:solidFill>
                  <a:schemeClr val="tx1"/>
                </a:solidFill>
              </a:rPr>
              <a:t>(a?; b!) [availability &gt; </a:t>
            </a:r>
            <a:r>
              <a:rPr lang="en-US" sz="900" dirty="0" smtClean="0">
                <a:solidFill>
                  <a:schemeClr val="tx1"/>
                </a:solidFill>
              </a:rPr>
              <a:t>99%, </a:t>
            </a:r>
            <a:r>
              <a:rPr lang="en-US" sz="900" dirty="0">
                <a:solidFill>
                  <a:schemeClr val="tx1"/>
                </a:solidFill>
              </a:rPr>
              <a:t>price per call = </a:t>
            </a:r>
            <a:r>
              <a:rPr lang="en-US" sz="900" dirty="0" smtClean="0">
                <a:solidFill>
                  <a:schemeClr val="tx1"/>
                </a:solidFill>
              </a:rPr>
              <a:t>0,2$]</a:t>
            </a:r>
            <a:endParaRPr lang="en-US" sz="9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900" dirty="0" smtClean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 with associated preferences</a:t>
            </a:r>
            <a:endParaRPr lang="en-GB" dirty="0"/>
          </a:p>
        </p:txBody>
      </p:sp>
      <p:sp>
        <p:nvSpPr>
          <p:cNvPr id="43" name="Retângulo 1"/>
          <p:cNvSpPr/>
          <p:nvPr/>
        </p:nvSpPr>
        <p:spPr>
          <a:xfrm>
            <a:off x="272656" y="2296375"/>
            <a:ext cx="8644407" cy="101950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i="1" dirty="0" smtClean="0">
                <a:solidFill>
                  <a:schemeClr val="bg1"/>
                </a:solidFill>
              </a:rPr>
              <a:t>Retrieve personal </a:t>
            </a:r>
            <a:r>
              <a:rPr lang="en-US" sz="2000" i="1" dirty="0">
                <a:solidFill>
                  <a:schemeClr val="bg1"/>
                </a:solidFill>
              </a:rPr>
              <a:t>and DNA information from patients that were infected by flu, </a:t>
            </a:r>
            <a:r>
              <a:rPr lang="en-US" sz="2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services with </a:t>
            </a:r>
            <a:r>
              <a:rPr lang="en-US" sz="2000" b="1" i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availability higher than 98%</a:t>
            </a:r>
            <a:r>
              <a:rPr lang="en-US" sz="2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i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per call less than 0.2$ </a:t>
            </a:r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</a:t>
            </a:r>
            <a:r>
              <a:rPr lang="en-US" sz="2000" b="1" i="1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</a:t>
            </a:r>
            <a:r>
              <a:rPr lang="en-US" sz="2000" b="1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less than 5</a:t>
            </a:r>
            <a:r>
              <a:rPr lang="en-US" sz="2000" b="1" i="1" dirty="0" smtClean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  <a:endParaRPr lang="en-US" sz="2000" b="1" i="1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Retângulo 1"/>
          <p:cNvSpPr/>
          <p:nvPr/>
        </p:nvSpPr>
        <p:spPr>
          <a:xfrm>
            <a:off x="272656" y="2303743"/>
            <a:ext cx="8644407" cy="9872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Q(dis?; </a:t>
            </a:r>
            <a:r>
              <a:rPr lang="en-US" sz="1600" i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dna</a:t>
            </a:r>
            <a:r>
              <a:rPr lang="en-US" sz="16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!, info!) := </a:t>
            </a:r>
            <a:endParaRPr lang="en-US" sz="1600" i="1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A1 </a:t>
            </a:r>
            <a:r>
              <a:rPr lang="en-US" sz="16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(dis?; p!), A2 (p?; </a:t>
            </a:r>
            <a:r>
              <a:rPr lang="en-US" sz="1600" i="1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dna</a:t>
            </a:r>
            <a:r>
              <a:rPr lang="en-US" sz="16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!), A3 (p?; info!), </a:t>
            </a:r>
            <a:endParaRPr lang="en-US" sz="1600" i="1" dirty="0" smtClean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ctr"/>
            <a:r>
              <a:rPr lang="en-US" sz="1600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sz="1600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= “flu , </a:t>
            </a:r>
            <a:r>
              <a:rPr lang="en-US" sz="1600" b="1" i="1" dirty="0" smtClean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sz="1600" b="1" i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availability </a:t>
            </a:r>
            <a:r>
              <a:rPr lang="en-US" sz="16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&gt; 99%</a:t>
            </a:r>
            <a:r>
              <a:rPr lang="en-US" sz="1600" b="1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price per call &lt; 0,2$</a:t>
            </a:r>
            <a:r>
              <a:rPr lang="en-US" sz="1600" b="1" i="1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1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total cost &lt; 5$</a:t>
            </a:r>
            <a:r>
              <a:rPr lang="en-US" sz="16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2168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Rétrospection">
  <a:themeElements>
    <a:clrScheme name="Rétrospectio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o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o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/field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19095</TotalTime>
  <Words>3380</Words>
  <Application>Microsoft Macintosh PowerPoint</Application>
  <PresentationFormat>Présentation à l'écran (16:9)</PresentationFormat>
  <Paragraphs>473</Paragraphs>
  <Slides>25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Calibri</vt:lpstr>
      <vt:lpstr>Calibri Light</vt:lpstr>
      <vt:lpstr>Consolas</vt:lpstr>
      <vt:lpstr>Corbel</vt:lpstr>
      <vt:lpstr>Wingdings</vt:lpstr>
      <vt:lpstr>ヒラギノ角ゴ Pro W3</vt:lpstr>
      <vt:lpstr>Arial</vt:lpstr>
      <vt:lpstr>Rétrospection</vt:lpstr>
      <vt:lpstr>Rhone: Quality-Based Query Rewriting Algorithm for Data Integration</vt:lpstr>
      <vt:lpstr>Agenda</vt:lpstr>
      <vt:lpstr>Data integration: existing work</vt:lpstr>
      <vt:lpstr>Data integration: existing work</vt:lpstr>
      <vt:lpstr>Data integration: existing work</vt:lpstr>
      <vt:lpstr>Data integration from data services</vt:lpstr>
      <vt:lpstr>Data integration from data services</vt:lpstr>
      <vt:lpstr>Abstract service &amp; quality measures</vt:lpstr>
      <vt:lpstr>Query with associated preferences</vt:lpstr>
      <vt:lpstr>Combining services for answering queries</vt:lpstr>
      <vt:lpstr>Vision</vt:lpstr>
      <vt:lpstr>Objective</vt:lpstr>
      <vt:lpstr>Approach</vt:lpstr>
      <vt:lpstr>Rhone Service-Based Query Rewriting Algorithm</vt:lpstr>
      <vt:lpstr>Rhone Service-Based Query Rewriting Algorithm</vt:lpstr>
      <vt:lpstr>Concrete service matching</vt:lpstr>
      <vt:lpstr>Rhone Service-Based Query Rewriting Algorithm</vt:lpstr>
      <vt:lpstr>Matching quality features</vt:lpstr>
      <vt:lpstr>Rhone Service-Based Query Rewriting Algorithm</vt:lpstr>
      <vt:lpstr>Matching &amp; combining concrete services</vt:lpstr>
      <vt:lpstr>Rhone Service-Based Query Rewriting Algorithm</vt:lpstr>
      <vt:lpstr>Experimental validation</vt:lpstr>
      <vt:lpstr>Rhone’s profile</vt:lpstr>
      <vt:lpstr>  Thank you for your attention!  </vt:lpstr>
      <vt:lpstr>References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Genoveva Vargas-Solar</cp:lastModifiedBy>
  <cp:revision>412</cp:revision>
  <dcterms:created xsi:type="dcterms:W3CDTF">2010-04-12T23:12:02Z</dcterms:created>
  <dcterms:modified xsi:type="dcterms:W3CDTF">2016-08-17T21:45:47Z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