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4111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340" r:id="rId7"/>
    <p:sldId id="318" r:id="rId8"/>
    <p:sldId id="342" r:id="rId9"/>
    <p:sldId id="319" r:id="rId10"/>
    <p:sldId id="343" r:id="rId11"/>
    <p:sldId id="321" r:id="rId12"/>
    <p:sldId id="344" r:id="rId13"/>
    <p:sldId id="335" r:id="rId14"/>
    <p:sldId id="334" r:id="rId15"/>
    <p:sldId id="336" r:id="rId16"/>
    <p:sldId id="338" r:id="rId17"/>
    <p:sldId id="297" r:id="rId18"/>
    <p:sldId id="346" r:id="rId19"/>
    <p:sldId id="347" r:id="rId20"/>
    <p:sldId id="348" r:id="rId21"/>
    <p:sldId id="349" r:id="rId22"/>
    <p:sldId id="350" r:id="rId23"/>
    <p:sldId id="351" r:id="rId24"/>
    <p:sldId id="301" r:id="rId25"/>
    <p:sldId id="302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11" r:id="rId34"/>
    <p:sldId id="313" r:id="rId35"/>
    <p:sldId id="359" r:id="rId36"/>
    <p:sldId id="314" r:id="rId37"/>
    <p:sldId id="315" r:id="rId38"/>
    <p:sldId id="280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88099" autoAdjust="0"/>
  </p:normalViewPr>
  <p:slideViewPr>
    <p:cSldViewPr snapToGrid="0" snapToObjects="1">
      <p:cViewPr varScale="1">
        <p:scale>
          <a:sx n="65" d="100"/>
          <a:sy n="65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A383-9D4B-AD42-9BF3-88FCA749BE0E}" type="datetimeFigureOut">
              <a:rPr lang="en-US" smtClean="0"/>
              <a:t>12/2/2015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2828-1E86-1441-9A56-10C9EB143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862E-4053-6841-80C1-EE02861216A5}" type="datetimeFigureOut">
              <a:rPr lang="en-US" smtClean="0"/>
              <a:t>12/2/2015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DC79-C430-E548-A754-84842F9135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3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objective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second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observe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evolution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publication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trends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towards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how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related</a:t>
            </a:r>
            <a:r>
              <a:rPr lang="es-ES_tradnl" baseline="0" dirty="0" smtClean="0"/>
              <a:t> to SLA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 </a:t>
            </a:r>
            <a:r>
              <a:rPr lang="es-ES_tradnl" baseline="0" dirty="0" err="1" smtClean="0"/>
              <a:t>publications</a:t>
            </a:r>
            <a:r>
              <a:rPr lang="es-ES_tradnl" baseline="0" dirty="0" smtClean="0"/>
              <a:t> emerged </a:t>
            </a:r>
            <a:r>
              <a:rPr lang="es-ES_tradnl" baseline="0" dirty="0" err="1" smtClean="0"/>
              <a:t>when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# of </a:t>
            </a:r>
            <a:r>
              <a:rPr lang="es-ES_tradnl" baseline="0" dirty="0" err="1" smtClean="0"/>
              <a:t>publications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0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interesting</a:t>
            </a:r>
            <a:r>
              <a:rPr lang="es-ES_tradnl" dirty="0" smtClean="0"/>
              <a:t> </a:t>
            </a:r>
            <a:r>
              <a:rPr lang="es-ES_tradnl" dirty="0" err="1" smtClean="0"/>
              <a:t>observations</a:t>
            </a:r>
            <a:r>
              <a:rPr lang="es-ES_tradnl" dirty="0" smtClean="0"/>
              <a:t> </a:t>
            </a:r>
            <a:r>
              <a:rPr lang="es-ES_tradnl" dirty="0" err="1" smtClean="0"/>
              <a:t>were</a:t>
            </a:r>
            <a:r>
              <a:rPr lang="es-ES_tradnl" dirty="0" smtClean="0"/>
              <a:t> </a:t>
            </a:r>
            <a:r>
              <a:rPr lang="es-ES_tradnl" dirty="0" err="1" smtClean="0"/>
              <a:t>analyzed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combining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type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developed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analysis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shos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…</a:t>
            </a:r>
          </a:p>
          <a:p>
            <a:pPr marL="0" indent="0">
              <a:buFontTx/>
              <a:buNone/>
            </a:pPr>
            <a:r>
              <a:rPr lang="es-ES_tradnl" baseline="0" dirty="0" smtClean="0"/>
              <a:t>Of </a:t>
            </a:r>
            <a:r>
              <a:rPr lang="es-ES_tradnl" baseline="0" dirty="0" err="1" smtClean="0"/>
              <a:t>course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referes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argues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about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observations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combinations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lead to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a quite </a:t>
            </a:r>
            <a:r>
              <a:rPr lang="es-ES_tradnl" baseline="0" dirty="0" err="1" smtClean="0"/>
              <a:t>interesting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picture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addressing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conditions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integrate</a:t>
            </a:r>
            <a:r>
              <a:rPr lang="es-ES_tradnl" baseline="0" dirty="0" smtClean="0"/>
              <a:t> SLA </a:t>
            </a:r>
            <a:r>
              <a:rPr lang="es-ES_tradnl" baseline="0" dirty="0" err="1" smtClean="0"/>
              <a:t>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QoS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Due</a:t>
            </a:r>
            <a:r>
              <a:rPr lang="es-ES_tradnl" baseline="0" dirty="0" smtClean="0"/>
              <a:t> to time </a:t>
            </a:r>
            <a:r>
              <a:rPr lang="es-ES_tradnl" baseline="0" dirty="0" err="1" smtClean="0"/>
              <a:t>let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rather</a:t>
            </a:r>
            <a:r>
              <a:rPr lang="es-ES_tradnl" baseline="0" dirty="0" smtClean="0"/>
              <a:t> try to </a:t>
            </a:r>
            <a:r>
              <a:rPr lang="es-ES_tradnl" baseline="0" dirty="0" err="1" smtClean="0"/>
              <a:t>give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elements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initial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</a:t>
            </a:r>
            <a:r>
              <a:rPr lang="es-ES_tradnl" baseline="0" dirty="0" smtClean="0"/>
              <a:t>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7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Trends</a:t>
            </a:r>
            <a:r>
              <a:rPr lang="pt-BR" baseline="0" dirty="0" smtClean="0"/>
              <a:t> and ....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So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contribution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paper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data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scheme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:</a:t>
            </a:r>
          </a:p>
          <a:p>
            <a:r>
              <a:rPr lang="pt-BR" baseline="0" dirty="0" smtClean="0"/>
              <a:t>-</a:t>
            </a:r>
            <a:r>
              <a:rPr lang="pt-BR" baseline="0" dirty="0" err="1" smtClean="0"/>
              <a:t>characterizes</a:t>
            </a:r>
            <a:r>
              <a:rPr lang="pt-BR" baseline="0" dirty="0" smtClean="0"/>
              <a:t> a:</a:t>
            </a:r>
          </a:p>
          <a:p>
            <a:pPr marL="171450" indent="-171450">
              <a:buFontTx/>
              <a:buChar char="-"/>
            </a:pP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supported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...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1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agenda of my presentation...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2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6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0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consists</a:t>
            </a:r>
            <a:r>
              <a:rPr lang="fr-FR" dirty="0" smtClean="0"/>
              <a:t> in five </a:t>
            </a:r>
            <a:r>
              <a:rPr lang="fr-FR" dirty="0" err="1" smtClean="0"/>
              <a:t>steps</a:t>
            </a:r>
            <a:r>
              <a:rPr lang="fr-FR" dirty="0" smtClean="0"/>
              <a:t>,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resarch</a:t>
            </a:r>
            <a:r>
              <a:rPr lang="fr-FR" dirty="0" smtClean="0"/>
              <a:t> questions to the </a:t>
            </a:r>
            <a:r>
              <a:rPr lang="fr-FR" dirty="0" err="1" smtClean="0"/>
              <a:t>generation</a:t>
            </a:r>
            <a:r>
              <a:rPr lang="fr-FR" dirty="0" smtClean="0"/>
              <a:t> of quantitative vision of the state of the art.  </a:t>
            </a:r>
            <a:r>
              <a:rPr lang="fr-FR" dirty="0" err="1" smtClean="0"/>
              <a:t>Each</a:t>
            </a:r>
            <a:r>
              <a:rPr lang="fr-FR" dirty="0" smtClean="0"/>
              <a:t> phase </a:t>
            </a:r>
            <a:r>
              <a:rPr lang="fr-FR" dirty="0" err="1" smtClean="0"/>
              <a:t>produces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eventually</a:t>
            </a:r>
            <a:r>
              <a:rPr lang="fr-FR" dirty="0" smtClean="0"/>
              <a:t> help to </a:t>
            </a:r>
            <a:r>
              <a:rPr lang="fr-FR" dirty="0" err="1" smtClean="0"/>
              <a:t>perform</a:t>
            </a:r>
            <a:r>
              <a:rPr lang="fr-FR" dirty="0" smtClean="0"/>
              <a:t> an </a:t>
            </a:r>
            <a:r>
              <a:rPr lang="fr-FR" dirty="0" err="1" smtClean="0"/>
              <a:t>analytic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 and a state of the art of the </a:t>
            </a:r>
            <a:r>
              <a:rPr lang="fr-FR" dirty="0" err="1" smtClean="0"/>
              <a:t>field</a:t>
            </a:r>
            <a:r>
              <a:rPr lang="fr-FR" dirty="0" smtClean="0"/>
              <a:t>.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briefly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phase and show </a:t>
            </a:r>
            <a:r>
              <a:rPr lang="fr-FR" dirty="0" err="1" smtClean="0"/>
              <a:t>concretely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8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Recall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first</a:t>
            </a:r>
            <a:r>
              <a:rPr lang="es-ES_tradnl" dirty="0" smtClean="0"/>
              <a:t>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question</a:t>
            </a:r>
            <a:r>
              <a:rPr lang="es-ES_tradnl" dirty="0" smtClean="0"/>
              <a:t> </a:t>
            </a:r>
            <a:r>
              <a:rPr lang="es-ES_tradnl" dirty="0" err="1" smtClean="0"/>
              <a:t>intended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identify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SLA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mostly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endParaRPr lang="es-ES_tradnl" baseline="0" dirty="0" smtClean="0"/>
          </a:p>
          <a:p>
            <a:r>
              <a:rPr lang="es-ES_tradnl" baseline="0" dirty="0" err="1" smtClean="0"/>
              <a:t>Therefore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combined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proposed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classification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concerning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,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description</a:t>
            </a:r>
            <a:r>
              <a:rPr lang="es-ES_tradnl" baseline="0" dirty="0" smtClean="0"/>
              <a:t> and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Aggregating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dealing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click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Privacy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61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Finally</a:t>
            </a:r>
            <a:r>
              <a:rPr lang="es-ES_tradnl" dirty="0" smtClean="0"/>
              <a:t>,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questio</a:t>
            </a:r>
            <a:r>
              <a:rPr lang="es-ES_tradnl" baseline="0" dirty="0" err="1" smtClean="0"/>
              <a:t>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number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explored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which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way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context</a:t>
            </a:r>
            <a:r>
              <a:rPr lang="es-ES_tradnl" baseline="0" dirty="0" smtClean="0"/>
              <a:t> has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QoS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endParaRPr lang="es-ES_tradnl" baseline="0" dirty="0" smtClean="0"/>
          </a:p>
          <a:p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coupled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again</a:t>
            </a:r>
            <a:r>
              <a:rPr lang="es-ES_tradnl" baseline="0" dirty="0" smtClean="0"/>
              <a:t>: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</a:t>
            </a:r>
            <a:r>
              <a:rPr lang="es-ES_tradnl" baseline="0" dirty="0" smtClean="0"/>
              <a:t>,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description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since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can be </a:t>
            </a:r>
            <a:r>
              <a:rPr lang="es-ES_tradnl" baseline="0" dirty="0" err="1" smtClean="0"/>
              <a:t>considered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while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describing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strategies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within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Concretely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multi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cloud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most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consider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QoS</a:t>
            </a:r>
            <a:r>
              <a:rPr lang="es-ES_tradnl" baseline="0" dirty="0" smtClean="0"/>
              <a:t> …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fact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few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address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aspects</a:t>
            </a:r>
            <a:r>
              <a:rPr lang="es-ES_tradnl" baseline="0" dirty="0" smtClean="0"/>
              <a:t>, and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issues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seem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still</a:t>
            </a:r>
            <a:r>
              <a:rPr lang="es-ES_tradnl" baseline="0" dirty="0" smtClean="0"/>
              <a:t> open.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7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8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9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4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3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7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71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2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9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C2560D-EC28-3B41-86E8-18F1CE0113B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112" r:id="rId1"/>
    <p:sldLayoutId id="2147494113" r:id="rId2"/>
    <p:sldLayoutId id="2147494114" r:id="rId3"/>
    <p:sldLayoutId id="2147494115" r:id="rId4"/>
    <p:sldLayoutId id="2147494116" r:id="rId5"/>
    <p:sldLayoutId id="2147494117" r:id="rId6"/>
    <p:sldLayoutId id="2147494118" r:id="rId7"/>
    <p:sldLayoutId id="2147494119" r:id="rId8"/>
    <p:sldLayoutId id="2147494120" r:id="rId9"/>
    <p:sldLayoutId id="2147494121" r:id="rId10"/>
    <p:sldLayoutId id="2147494122" r:id="rId11"/>
    <p:sldLayoutId id="2147494123" r:id="rId12"/>
    <p:sldLayoutId id="2147494124" r:id="rId13"/>
    <p:sldLayoutId id="2147494125" r:id="rId14"/>
    <p:sldLayoutId id="2147494126" r:id="rId15"/>
    <p:sldLayoutId id="2147494127" r:id="rId16"/>
    <p:sldLayoutId id="21474941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852" y="1002897"/>
            <a:ext cx="6386051" cy="147578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Trusted SLA-Guided Data Integration on Multi-cloud Environments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Daniel A S Carvalho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Magellan, IAE, Univ. J. Moulin Lyon 3,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Chirine Ghedira-Guegan,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Magellan, IAE, Univ. J. Moulin Lyon 3, France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Nadia Benani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LIRIS-CNRS, INSA-Lyon, Univ. Lyon, France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Genoveva Vargas-Solar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CRNS, LIG-LAFMIA, France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26849" y="2570857"/>
            <a:ext cx="5308866" cy="570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funded by ARC 6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Data-Quality-D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"/>
          <a:stretch/>
        </p:blipFill>
        <p:spPr>
          <a:xfrm>
            <a:off x="670888" y="1559721"/>
            <a:ext cx="7691448" cy="4683332"/>
          </a:xfrm>
          <a:prstGeom prst="rect">
            <a:avLst/>
          </a:prstGeom>
        </p:spPr>
      </p:pic>
      <p:sp>
        <p:nvSpPr>
          <p:cNvPr id="9" name="Cadre 8"/>
          <p:cNvSpPr/>
          <p:nvPr/>
        </p:nvSpPr>
        <p:spPr>
          <a:xfrm>
            <a:off x="1738470" y="1546999"/>
            <a:ext cx="666750" cy="46998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0" name="Cadre 9"/>
          <p:cNvSpPr/>
          <p:nvPr/>
        </p:nvSpPr>
        <p:spPr>
          <a:xfrm>
            <a:off x="3350226" y="1559721"/>
            <a:ext cx="861060" cy="46941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172369" y="311306"/>
            <a:ext cx="6799262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Mapping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814140" y="1113185"/>
            <a:ext cx="7485212" cy="5179476"/>
            <a:chOff x="1108709" y="1775701"/>
            <a:chExt cx="6383079" cy="4565203"/>
          </a:xfrm>
        </p:grpSpPr>
        <p:pic>
          <p:nvPicPr>
            <p:cNvPr id="4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88"/>
            <a:stretch/>
          </p:blipFill>
          <p:spPr>
            <a:xfrm>
              <a:off x="1108709" y="1775701"/>
              <a:ext cx="6383079" cy="2749613"/>
            </a:xfrm>
            <a:prstGeom prst="rect">
              <a:avLst/>
            </a:prstGeom>
          </p:spPr>
        </p:pic>
        <p:pic>
          <p:nvPicPr>
            <p:cNvPr id="5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50"/>
            <a:stretch/>
          </p:blipFill>
          <p:spPr>
            <a:xfrm>
              <a:off x="1108709" y="4552950"/>
              <a:ext cx="6383079" cy="1787954"/>
            </a:xfrm>
            <a:prstGeom prst="rect">
              <a:avLst/>
            </a:prstGeom>
          </p:spPr>
        </p:pic>
      </p:grpSp>
      <p:sp>
        <p:nvSpPr>
          <p:cNvPr id="11" name="Titre 1"/>
          <p:cNvSpPr txBox="1">
            <a:spLocks/>
          </p:cNvSpPr>
          <p:nvPr/>
        </p:nvSpPr>
        <p:spPr>
          <a:xfrm>
            <a:off x="1172369" y="311306"/>
            <a:ext cx="6799262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Mapping results</a:t>
            </a:r>
            <a:endParaRPr lang="en-US" dirty="0"/>
          </a:p>
        </p:txBody>
      </p:sp>
      <p:sp>
        <p:nvSpPr>
          <p:cNvPr id="322" name="Cadre 10"/>
          <p:cNvSpPr/>
          <p:nvPr/>
        </p:nvSpPr>
        <p:spPr>
          <a:xfrm>
            <a:off x="2649795" y="2378291"/>
            <a:ext cx="2713704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23" name="Cadre 10"/>
          <p:cNvSpPr/>
          <p:nvPr/>
        </p:nvSpPr>
        <p:spPr>
          <a:xfrm>
            <a:off x="2649795" y="4270992"/>
            <a:ext cx="2713704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24" name="Cadre 10"/>
          <p:cNvSpPr/>
          <p:nvPr/>
        </p:nvSpPr>
        <p:spPr>
          <a:xfrm>
            <a:off x="3760839" y="5411532"/>
            <a:ext cx="2035277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  <p:bldP spid="323" grpId="0" animBg="1"/>
      <p:bldP spid="3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2" y="2035277"/>
            <a:ext cx="8313764" cy="3340350"/>
          </a:xfrm>
          <a:prstGeom prst="rect">
            <a:avLst/>
          </a:prstGeom>
        </p:spPr>
      </p:pic>
      <p:sp>
        <p:nvSpPr>
          <p:cNvPr id="6" name="Cadre 5"/>
          <p:cNvSpPr/>
          <p:nvPr/>
        </p:nvSpPr>
        <p:spPr>
          <a:xfrm>
            <a:off x="1172368" y="2343150"/>
            <a:ext cx="7318205" cy="7810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72369" y="311306"/>
            <a:ext cx="6799262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Mapping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&amp; Contribution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22959" y="2037458"/>
            <a:ext cx="7543801" cy="423121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Trends </a:t>
            </a:r>
            <a:r>
              <a:rPr lang="en-US" dirty="0">
                <a:solidFill>
                  <a:schemeClr val="tx1"/>
                </a:solidFill>
              </a:rPr>
              <a:t>and open issues on </a:t>
            </a:r>
            <a:r>
              <a:rPr lang="en-US" b="1" dirty="0">
                <a:solidFill>
                  <a:schemeClr val="tx1"/>
                </a:solidFill>
              </a:rPr>
              <a:t>SLA</a:t>
            </a:r>
            <a:r>
              <a:rPr lang="en-US" dirty="0">
                <a:solidFill>
                  <a:schemeClr val="tx1"/>
                </a:solidFill>
              </a:rPr>
              <a:t> guided </a:t>
            </a:r>
            <a:r>
              <a:rPr lang="en-US" b="1" dirty="0">
                <a:solidFill>
                  <a:schemeClr val="tx1"/>
                </a:solidFill>
              </a:rPr>
              <a:t>multi-cloud data integration </a:t>
            </a:r>
            <a:r>
              <a:rPr lang="en-US" dirty="0">
                <a:solidFill>
                  <a:schemeClr val="tx1"/>
                </a:solidFill>
              </a:rPr>
              <a:t>show that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Quality </a:t>
            </a:r>
            <a:r>
              <a:rPr lang="en-US" dirty="0">
                <a:solidFill>
                  <a:schemeClr val="tx1"/>
                </a:solidFill>
              </a:rPr>
              <a:t>understood by the user and the cloud provider must be integrated under the same vision, in this case the SLA’s</a:t>
            </a:r>
          </a:p>
          <a:p>
            <a:pPr lvl="1"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SLA assessment must be integrated within the whole data integration process</a:t>
            </a:r>
          </a:p>
          <a:p>
            <a:pPr algn="just">
              <a:buFont typeface="Wingdings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  Data integration classification </a:t>
            </a:r>
            <a:r>
              <a:rPr lang="en-US" b="1" dirty="0">
                <a:solidFill>
                  <a:schemeClr val="tx1"/>
                </a:solidFill>
              </a:rPr>
              <a:t>scheme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characterizes a:</a:t>
            </a:r>
          </a:p>
          <a:p>
            <a:pPr lvl="2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modern </a:t>
            </a:r>
            <a:r>
              <a:rPr lang="en-US" dirty="0">
                <a:solidFill>
                  <a:schemeClr val="tx1"/>
                </a:solidFill>
              </a:rPr>
              <a:t>vision of data integration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multi-cloud environments 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enhanced </a:t>
            </a:r>
            <a:r>
              <a:rPr lang="en-US" dirty="0">
                <a:solidFill>
                  <a:schemeClr val="tx1"/>
                </a:solidFill>
              </a:rPr>
              <a:t>by including SLAs in its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</a:p>
          <a:p>
            <a:pPr lvl="1"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is supported by the analysis of the literature considering the most popular paper databases and applying the SM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Ongoing work: query rewriting algorithm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 smtClean="0"/>
              <a:t>Rhone service-based query rewriting algorithm</a:t>
            </a:r>
          </a:p>
          <a:p>
            <a:pPr marL="0" indent="0" algn="just">
              <a:buNone/>
            </a:pPr>
            <a:r>
              <a:rPr lang="en-GB" dirty="0" smtClean="0"/>
              <a:t>Problem addressed: given a </a:t>
            </a:r>
            <a:r>
              <a:rPr lang="en-GB" dirty="0" smtClean="0"/>
              <a:t>set of </a:t>
            </a:r>
            <a:r>
              <a:rPr lang="en-GB" b="1" dirty="0" smtClean="0"/>
              <a:t>abstract </a:t>
            </a:r>
            <a:r>
              <a:rPr lang="en-GB" b="1" dirty="0" smtClean="0"/>
              <a:t>services</a:t>
            </a:r>
            <a:r>
              <a:rPr lang="en-GB" dirty="0" smtClean="0"/>
              <a:t>, a set of </a:t>
            </a:r>
            <a:r>
              <a:rPr lang="en-GB" b="1" dirty="0" smtClean="0"/>
              <a:t>concrete </a:t>
            </a:r>
            <a:r>
              <a:rPr lang="en-GB" b="1" dirty="0" smtClean="0"/>
              <a:t>services</a:t>
            </a:r>
            <a:r>
              <a:rPr lang="en-GB" dirty="0" smtClean="0"/>
              <a:t>, a user </a:t>
            </a:r>
            <a:r>
              <a:rPr lang="en-GB" b="1" i="1" dirty="0" smtClean="0"/>
              <a:t>query</a:t>
            </a:r>
            <a:r>
              <a:rPr lang="en-GB" dirty="0" smtClean="0"/>
              <a:t> </a:t>
            </a:r>
            <a:r>
              <a:rPr lang="en-GB" dirty="0" smtClean="0"/>
              <a:t>and a set of </a:t>
            </a:r>
            <a:r>
              <a:rPr lang="en-GB" b="1" dirty="0" smtClean="0"/>
              <a:t>quality preferences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Derive a  set of service compositions that answer the query and fulfil the quality requirements.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2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algorithm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related works are in two domains: </a:t>
            </a:r>
          </a:p>
          <a:p>
            <a:r>
              <a:rPr lang="en-GB" dirty="0" smtClean="0"/>
              <a:t>Query rewriting algorithms in the database domain (answering query using views)</a:t>
            </a:r>
          </a:p>
          <a:p>
            <a:endParaRPr lang="en-GB" dirty="0" smtClean="0"/>
          </a:p>
          <a:p>
            <a:r>
              <a:rPr lang="en-GB" dirty="0"/>
              <a:t>Query rewriting algorithms </a:t>
            </a:r>
            <a:r>
              <a:rPr lang="en-GB" dirty="0" smtClean="0"/>
              <a:t>in service </a:t>
            </a:r>
            <a:r>
              <a:rPr lang="en-GB" dirty="0" smtClean="0"/>
              <a:t>composition domain: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4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algorithm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related works are in two domains: </a:t>
            </a:r>
          </a:p>
          <a:p>
            <a:r>
              <a:rPr lang="en-GB" dirty="0" smtClean="0"/>
              <a:t>Query rewriting algorithms in the database domain (answering query using views)</a:t>
            </a:r>
          </a:p>
          <a:p>
            <a:endParaRPr lang="en-GB" dirty="0" smtClean="0"/>
          </a:p>
          <a:p>
            <a:r>
              <a:rPr lang="en-GB" dirty="0"/>
              <a:t>Query rewriting algorithms </a:t>
            </a:r>
            <a:r>
              <a:rPr lang="en-GB" dirty="0" smtClean="0"/>
              <a:t>in service </a:t>
            </a:r>
            <a:r>
              <a:rPr lang="en-GB" dirty="0" smtClean="0"/>
              <a:t>composition domain:</a:t>
            </a:r>
            <a:endParaRPr lang="en-GB" dirty="0"/>
          </a:p>
        </p:txBody>
      </p:sp>
      <p:sp>
        <p:nvSpPr>
          <p:cNvPr id="4" name="Rectangle 5"/>
          <p:cNvSpPr/>
          <p:nvPr/>
        </p:nvSpPr>
        <p:spPr>
          <a:xfrm>
            <a:off x="513379" y="1179265"/>
            <a:ext cx="8136904" cy="484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References: </a:t>
            </a:r>
            <a:r>
              <a:rPr lang="en-US" b="1" u="sng" dirty="0" smtClean="0"/>
              <a:t>Query rewriting algorithms in the database domain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Levy A.Y., </a:t>
            </a:r>
            <a:r>
              <a:rPr lang="en-US" dirty="0" err="1"/>
              <a:t>Rajaraman</a:t>
            </a:r>
            <a:r>
              <a:rPr lang="en-US" dirty="0"/>
              <a:t> A., </a:t>
            </a:r>
            <a:r>
              <a:rPr lang="en-US" dirty="0" err="1"/>
              <a:t>Ordille</a:t>
            </a:r>
            <a:r>
              <a:rPr lang="en-US" dirty="0"/>
              <a:t> J.J. Querying </a:t>
            </a:r>
            <a:r>
              <a:rPr lang="en-US" dirty="0" smtClean="0"/>
              <a:t>heterogeneous information </a:t>
            </a:r>
            <a:r>
              <a:rPr lang="en-US" dirty="0"/>
              <a:t>sources using source </a:t>
            </a:r>
            <a:r>
              <a:rPr lang="en-US" dirty="0" smtClean="0"/>
              <a:t>descriptions. In</a:t>
            </a:r>
            <a:r>
              <a:rPr lang="en-US" dirty="0"/>
              <a:t>: VLDB, pp. 251–262, </a:t>
            </a:r>
            <a:r>
              <a:rPr lang="en-US" dirty="0" smtClean="0"/>
              <a:t>1996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Duschka</a:t>
            </a:r>
            <a:r>
              <a:rPr lang="en-US" dirty="0"/>
              <a:t> O.M., </a:t>
            </a:r>
            <a:r>
              <a:rPr lang="en-US" dirty="0" err="1"/>
              <a:t>Genesereth</a:t>
            </a:r>
            <a:r>
              <a:rPr lang="en-US" dirty="0"/>
              <a:t> M.R. Answering </a:t>
            </a:r>
            <a:r>
              <a:rPr lang="en-US" dirty="0" smtClean="0"/>
              <a:t>recursive queries </a:t>
            </a:r>
            <a:r>
              <a:rPr lang="en-US" dirty="0"/>
              <a:t>using views. In: PODS, pp. 109–116, 1997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Prasenjit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. An </a:t>
            </a:r>
            <a:r>
              <a:rPr lang="en-US" dirty="0"/>
              <a:t>Algorithm for Answering Queries Efficiently Using </a:t>
            </a:r>
            <a:r>
              <a:rPr lang="en-US" dirty="0" smtClean="0"/>
              <a:t>Views. Stanford </a:t>
            </a:r>
            <a:r>
              <a:rPr lang="en-US" dirty="0"/>
              <a:t>University Technical </a:t>
            </a:r>
            <a:r>
              <a:rPr lang="en-US" dirty="0" smtClean="0"/>
              <a:t>Report.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Proceedings of the Australasian Database Conference, Jan 2001.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Rachel </a:t>
            </a:r>
            <a:r>
              <a:rPr lang="en-US" dirty="0" err="1"/>
              <a:t>Pottinger</a:t>
            </a:r>
            <a:r>
              <a:rPr lang="en-US" dirty="0"/>
              <a:t> and </a:t>
            </a:r>
            <a:r>
              <a:rPr lang="en-US" dirty="0" err="1"/>
              <a:t>Alon</a:t>
            </a:r>
            <a:r>
              <a:rPr lang="en-US" dirty="0"/>
              <a:t> Halevy. </a:t>
            </a:r>
            <a:r>
              <a:rPr lang="en-US" dirty="0" smtClean="0"/>
              <a:t>MiniCon</a:t>
            </a:r>
            <a:r>
              <a:rPr lang="en-US" dirty="0"/>
              <a:t>: A scalable algorithm for answering queries using views. </a:t>
            </a:r>
            <a:r>
              <a:rPr lang="en-US" i="1" dirty="0"/>
              <a:t>The VLDB Journal</a:t>
            </a:r>
            <a:r>
              <a:rPr lang="en-US" dirty="0"/>
              <a:t> 10, 2-3 (September 2001), </a:t>
            </a:r>
            <a:r>
              <a:rPr lang="en-US" dirty="0" smtClean="0"/>
              <a:t>182-198, 2001.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Chen </a:t>
            </a:r>
            <a:r>
              <a:rPr lang="en-US" dirty="0" smtClean="0"/>
              <a:t>Li. Rewriting </a:t>
            </a:r>
            <a:r>
              <a:rPr lang="en-US" dirty="0"/>
              <a:t>Queries using </a:t>
            </a:r>
            <a:r>
              <a:rPr lang="en-US" dirty="0" smtClean="0"/>
              <a:t>Views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Encyclopedia of Database Systems 2009: 2438-2441.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George </a:t>
            </a:r>
            <a:r>
              <a:rPr lang="en-US" dirty="0" err="1"/>
              <a:t>Konstantinidis</a:t>
            </a:r>
            <a:r>
              <a:rPr lang="en-US" dirty="0"/>
              <a:t> and José Luis </a:t>
            </a:r>
            <a:r>
              <a:rPr lang="en-US" dirty="0" err="1"/>
              <a:t>Ambite</a:t>
            </a:r>
            <a:r>
              <a:rPr lang="en-US" dirty="0"/>
              <a:t>. </a:t>
            </a:r>
            <a:r>
              <a:rPr lang="en-US" dirty="0" smtClean="0"/>
              <a:t>Optimizing </a:t>
            </a:r>
            <a:r>
              <a:rPr lang="en-US" dirty="0"/>
              <a:t>query rewriting for multiple queries. In Proceedings of the Ninth International Workshop on Information Integration on the Web (</a:t>
            </a:r>
            <a:r>
              <a:rPr lang="en-US" dirty="0" err="1"/>
              <a:t>IIWeb</a:t>
            </a:r>
            <a:r>
              <a:rPr lang="en-US" dirty="0"/>
              <a:t> '12). ACM, New York, NY, USA, , Article 7 , 6 </a:t>
            </a:r>
            <a:r>
              <a:rPr lang="en-US" dirty="0" smtClean="0"/>
              <a:t>pages, 2012.</a:t>
            </a:r>
          </a:p>
        </p:txBody>
      </p:sp>
      <p:sp>
        <p:nvSpPr>
          <p:cNvPr id="5" name="Rectangle 3"/>
          <p:cNvSpPr/>
          <p:nvPr/>
        </p:nvSpPr>
        <p:spPr>
          <a:xfrm>
            <a:off x="513379" y="1179267"/>
            <a:ext cx="8136904" cy="484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/>
              <a:t>References: </a:t>
            </a:r>
            <a:r>
              <a:rPr lang="en-US" sz="1600" b="1" u="sng" dirty="0" smtClean="0"/>
              <a:t>Query rewriting algorithms in the service composition domain</a:t>
            </a:r>
            <a:endParaRPr lang="en-US" sz="1600" u="sn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Linhua</a:t>
            </a:r>
            <a:r>
              <a:rPr lang="en-US" sz="1600" dirty="0"/>
              <a:t> Zhou and </a:t>
            </a:r>
            <a:r>
              <a:rPr lang="en-US" sz="1600" dirty="0" err="1"/>
              <a:t>Huajun</a:t>
            </a:r>
            <a:r>
              <a:rPr lang="en-US" sz="1600" dirty="0"/>
              <a:t> Chen and Yu Tong and Jun Ma and </a:t>
            </a:r>
            <a:r>
              <a:rPr lang="en-US" sz="1600" dirty="0" err="1"/>
              <a:t>Zhaohui</a:t>
            </a:r>
            <a:r>
              <a:rPr lang="en-US" sz="1600" dirty="0"/>
              <a:t> </a:t>
            </a:r>
            <a:r>
              <a:rPr lang="en-US" sz="1600" dirty="0" smtClean="0"/>
              <a:t>Wu. </a:t>
            </a:r>
            <a:r>
              <a:rPr lang="en-US" sz="1600" dirty="0"/>
              <a:t>Ontology-based Scientific Data Service Composition: A Query Rewriting-based </a:t>
            </a:r>
            <a:r>
              <a:rPr lang="en-US" sz="1600" dirty="0" smtClean="0"/>
              <a:t>Approach. 2008.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M</a:t>
            </a:r>
            <a:r>
              <a:rPr lang="en-US" sz="1600" dirty="0"/>
              <a:t>. </a:t>
            </a:r>
            <a:r>
              <a:rPr lang="en-US" sz="1600" dirty="0" err="1"/>
              <a:t>Barhamgi</a:t>
            </a:r>
            <a:r>
              <a:rPr lang="en-US" sz="1600" dirty="0"/>
              <a:t>, D. </a:t>
            </a:r>
            <a:r>
              <a:rPr lang="en-US" sz="1600" dirty="0" err="1"/>
              <a:t>Benslimane</a:t>
            </a:r>
            <a:r>
              <a:rPr lang="en-US" sz="1600" dirty="0"/>
              <a:t>, and B. </a:t>
            </a:r>
            <a:r>
              <a:rPr lang="en-US" sz="1600" dirty="0" err="1"/>
              <a:t>Medjahed</a:t>
            </a:r>
            <a:r>
              <a:rPr lang="en-US" sz="1600" dirty="0"/>
              <a:t>. A query rewriting approach for web </a:t>
            </a:r>
            <a:r>
              <a:rPr lang="en-US" sz="1600" dirty="0" smtClean="0"/>
              <a:t>service composition</a:t>
            </a:r>
            <a:r>
              <a:rPr lang="en-US" sz="1600" dirty="0"/>
              <a:t>. Services Computing, IEEE Transactions on, 3(3):</a:t>
            </a:r>
            <a:r>
              <a:rPr lang="en-US" sz="1600" dirty="0" smtClean="0"/>
              <a:t>206-222</a:t>
            </a:r>
            <a:r>
              <a:rPr lang="en-US" sz="1600" dirty="0"/>
              <a:t>, July 2010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Zhao</a:t>
            </a:r>
            <a:r>
              <a:rPr lang="en-US" sz="1600" dirty="0"/>
              <a:t>, W., Liu, C., and Chen, J</a:t>
            </a:r>
            <a:r>
              <a:rPr lang="en-US" sz="1600" dirty="0" smtClean="0"/>
              <a:t>. </a:t>
            </a:r>
            <a:r>
              <a:rPr lang="en-US" sz="1600" dirty="0"/>
              <a:t>Automatic </a:t>
            </a:r>
            <a:r>
              <a:rPr lang="en-US" sz="1600" dirty="0" smtClean="0"/>
              <a:t>composition </a:t>
            </a:r>
            <a:r>
              <a:rPr lang="en-US" sz="1600" dirty="0"/>
              <a:t>of information-providing web services based on query rewriting. Science China Information Sciences, pages </a:t>
            </a:r>
            <a:r>
              <a:rPr lang="en-US" sz="1600" dirty="0" smtClean="0"/>
              <a:t>1–17, 2011.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Mesmoudi</a:t>
            </a:r>
            <a:r>
              <a:rPr lang="en-US" sz="1600" dirty="0"/>
              <a:t>, A., </a:t>
            </a:r>
            <a:r>
              <a:rPr lang="en-US" sz="1600" dirty="0" err="1"/>
              <a:t>Mrissa</a:t>
            </a:r>
            <a:r>
              <a:rPr lang="en-US" sz="1600" dirty="0"/>
              <a:t>, M., and </a:t>
            </a:r>
            <a:r>
              <a:rPr lang="en-US" sz="1600" dirty="0" err="1"/>
              <a:t>Hacid</a:t>
            </a:r>
            <a:r>
              <a:rPr lang="en-US" sz="1600" dirty="0"/>
              <a:t>, M.-S. (2011). </a:t>
            </a:r>
            <a:r>
              <a:rPr lang="en-US" sz="1600" dirty="0" smtClean="0"/>
              <a:t>Combining configuration </a:t>
            </a:r>
            <a:r>
              <a:rPr lang="en-US" sz="1600" dirty="0"/>
              <a:t>and query rewriting for web </a:t>
            </a:r>
            <a:r>
              <a:rPr lang="en-US" sz="1600" dirty="0" smtClean="0"/>
              <a:t>service composition</a:t>
            </a:r>
            <a:r>
              <a:rPr lang="en-US" sz="1600" dirty="0"/>
              <a:t>. In ICWS, pages 113–120.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/>
              <a:t>Paiva</a:t>
            </a:r>
            <a:r>
              <a:rPr lang="en-US" sz="1600" dirty="0" smtClean="0"/>
              <a:t> </a:t>
            </a:r>
            <a:r>
              <a:rPr lang="en-US" sz="1600" dirty="0" err="1"/>
              <a:t>Tizzo</a:t>
            </a:r>
            <a:r>
              <a:rPr lang="en-US" sz="1600" dirty="0"/>
              <a:t>, N.; </a:t>
            </a:r>
            <a:r>
              <a:rPr lang="en-US" sz="1600" dirty="0" err="1"/>
              <a:t>Coello</a:t>
            </a:r>
            <a:r>
              <a:rPr lang="en-US" sz="1600" dirty="0"/>
              <a:t>, J.M.A.; Cardozo, E., "Improving dynamic Web service selection in WS-BPEL using SPARQL," in Systems, Man, and Cybernetics (SMC), 2011 IEEE International Conference on , vol., no., pp.864-871, 9-12 Oct. 2011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Oulmakhzoune</a:t>
            </a:r>
            <a:r>
              <a:rPr lang="en-US" sz="1600" dirty="0"/>
              <a:t>, S.; </a:t>
            </a:r>
            <a:r>
              <a:rPr lang="en-US" sz="1600" dirty="0" err="1"/>
              <a:t>Cuppens-Boulahia</a:t>
            </a:r>
            <a:r>
              <a:rPr lang="en-US" sz="1600" dirty="0"/>
              <a:t>, N.; </a:t>
            </a:r>
            <a:r>
              <a:rPr lang="en-US" sz="1600" dirty="0" err="1"/>
              <a:t>Cuppens</a:t>
            </a:r>
            <a:r>
              <a:rPr lang="en-US" sz="1600" dirty="0"/>
              <a:t>, F.; </a:t>
            </a:r>
            <a:r>
              <a:rPr lang="en-US" sz="1600" dirty="0" err="1"/>
              <a:t>Morucci</a:t>
            </a:r>
            <a:r>
              <a:rPr lang="en-US" sz="1600" dirty="0"/>
              <a:t>, S., "Privacy Policy Preferences Enforced by SPARQL Query Rewriting," in Availability, Reliability and Security (ARES), 2012 Seventh International Conference on , vol., no., pp.335-342, 20-24 Aug. 2012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Umberto S</a:t>
            </a:r>
            <a:r>
              <a:rPr lang="en-US" sz="1600" dirty="0"/>
              <a:t>. Costa, </a:t>
            </a:r>
            <a:r>
              <a:rPr lang="en-US" sz="1600" dirty="0" err="1" smtClean="0"/>
              <a:t>Mirian</a:t>
            </a:r>
            <a:r>
              <a:rPr lang="en-US" sz="1600" dirty="0" smtClean="0"/>
              <a:t> </a:t>
            </a:r>
            <a:r>
              <a:rPr lang="en-US" sz="1600" dirty="0" err="1" smtClean="0"/>
              <a:t>Halfeld</a:t>
            </a:r>
            <a:r>
              <a:rPr lang="en-US" sz="1600" dirty="0" smtClean="0"/>
              <a:t> </a:t>
            </a:r>
            <a:r>
              <a:rPr lang="en-US" sz="1600" dirty="0"/>
              <a:t>Ferrari, </a:t>
            </a:r>
            <a:r>
              <a:rPr lang="en-US" sz="1600" dirty="0" smtClean="0"/>
              <a:t>Martin A</a:t>
            </a:r>
            <a:r>
              <a:rPr lang="en-US" sz="1600" dirty="0"/>
              <a:t>. </a:t>
            </a:r>
            <a:r>
              <a:rPr lang="en-US" sz="1600" dirty="0" err="1"/>
              <a:t>Musicante</a:t>
            </a:r>
            <a:r>
              <a:rPr lang="en-US" sz="1600" dirty="0"/>
              <a:t>, and Sophie Robert. </a:t>
            </a:r>
            <a:r>
              <a:rPr lang="en-US" sz="1600" dirty="0" smtClean="0"/>
              <a:t>Automatic refinement </a:t>
            </a:r>
            <a:r>
              <a:rPr lang="en-US" sz="1600" dirty="0"/>
              <a:t>of service compositions. In Florian Daniel, Peter </a:t>
            </a:r>
            <a:r>
              <a:rPr lang="en-US" sz="1600" dirty="0" err="1"/>
              <a:t>Dolog</a:t>
            </a:r>
            <a:r>
              <a:rPr lang="en-US" sz="1600" dirty="0"/>
              <a:t>, and Qing </a:t>
            </a:r>
            <a:r>
              <a:rPr lang="en-US" sz="1600" dirty="0" smtClean="0"/>
              <a:t>Li, editors</a:t>
            </a:r>
            <a:r>
              <a:rPr lang="en-US" sz="1600" dirty="0"/>
              <a:t>, Web Engineering, volume 7977 of Lecture Notes in Computer Science, pages </a:t>
            </a:r>
            <a:r>
              <a:rPr lang="en-US" sz="1600" dirty="0" smtClean="0"/>
              <a:t>400-407</a:t>
            </a:r>
            <a:r>
              <a:rPr lang="en-US" sz="1600" dirty="0"/>
              <a:t>. Springer Berlin Heidelberg, 2013.</a:t>
            </a:r>
          </a:p>
        </p:txBody>
      </p:sp>
    </p:spTree>
    <p:extLst>
      <p:ext uri="{BB962C8B-B14F-4D97-AF65-F5344CB8AC3E}">
        <p14:creationId xmlns:p14="http://schemas.microsoft.com/office/powerpoint/2010/main" val="26000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algorithm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Originality:</a:t>
            </a:r>
          </a:p>
          <a:p>
            <a:r>
              <a:rPr lang="en-GB" dirty="0" smtClean="0"/>
              <a:t>The user can express her quality preferences and associate them to her queries</a:t>
            </a:r>
          </a:p>
          <a:p>
            <a:endParaRPr lang="en-GB" dirty="0" smtClean="0"/>
          </a:p>
          <a:p>
            <a:r>
              <a:rPr lang="en-GB" dirty="0" smtClean="0"/>
              <a:t>Service’s quality aspects are defined on Service Level Agreements (SLA) guide service selection and the whole rewriting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algorithm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Select candidate concrete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mappings from concrete services to the query (Concrete service description - CSD)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Combine CSDs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Produce rewritings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3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Input data: (1) a </a:t>
            </a:r>
            <a:r>
              <a:rPr lang="en-GB" i="1" dirty="0" smtClean="0"/>
              <a:t>query</a:t>
            </a:r>
            <a:r>
              <a:rPr lang="en-GB" dirty="0" smtClean="0"/>
              <a:t>; and (2) a list of </a:t>
            </a:r>
            <a:r>
              <a:rPr lang="en-GB" i="1" dirty="0" smtClean="0"/>
              <a:t>concrete services</a:t>
            </a:r>
          </a:p>
          <a:p>
            <a:pPr marL="0" indent="0">
              <a:buNone/>
            </a:pPr>
            <a:r>
              <a:rPr lang="en-GB" b="1" dirty="0" smtClean="0"/>
              <a:t>Definition 1 (Query):</a:t>
            </a:r>
            <a:endParaRPr lang="en-GB" b="1" dirty="0"/>
          </a:p>
          <a:p>
            <a:pPr marL="0" indent="0" algn="ctr">
              <a:buNone/>
            </a:pPr>
            <a:r>
              <a:rPr lang="pt-BR" sz="1800" i="1" dirty="0"/>
              <a:t>Q</a:t>
            </a:r>
            <a:r>
              <a:rPr lang="pt-BR" sz="1800" dirty="0"/>
              <a:t>(</a:t>
            </a:r>
            <a:r>
              <a:rPr lang="pt-BR" sz="1800" i="1" dirty="0"/>
              <a:t>I, O</a:t>
            </a:r>
            <a:r>
              <a:rPr lang="pt-BR" sz="1800" dirty="0"/>
              <a:t>) </a:t>
            </a:r>
            <a:r>
              <a:rPr lang="pt-BR" sz="1800" dirty="0" smtClean="0"/>
              <a:t>:= </a:t>
            </a:r>
            <a:r>
              <a:rPr lang="pt-BR" sz="1800" i="1" dirty="0" smtClean="0"/>
              <a:t>A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(</a:t>
            </a:r>
            <a:r>
              <a:rPr lang="pt-BR" sz="1800" i="1" dirty="0" smtClean="0"/>
              <a:t>I</a:t>
            </a:r>
            <a:r>
              <a:rPr lang="pt-BR" sz="1800" i="1" dirty="0"/>
              <a:t>, O</a:t>
            </a:r>
            <a:r>
              <a:rPr lang="pt-BR" sz="1800" dirty="0"/>
              <a:t>)</a:t>
            </a:r>
            <a:r>
              <a:rPr lang="pt-BR" sz="1800" i="1" dirty="0"/>
              <a:t>, A</a:t>
            </a:r>
            <a:r>
              <a:rPr lang="pt-BR" sz="1800" baseline="-25000" dirty="0"/>
              <a:t>2</a:t>
            </a:r>
            <a:r>
              <a:rPr lang="pt-BR" sz="1800" dirty="0"/>
              <a:t>(</a:t>
            </a:r>
            <a:r>
              <a:rPr lang="pt-BR" sz="1800" i="1" dirty="0"/>
              <a:t>I, O</a:t>
            </a:r>
            <a:r>
              <a:rPr lang="pt-BR" sz="1800" dirty="0"/>
              <a:t>)</a:t>
            </a:r>
            <a:r>
              <a:rPr lang="pt-BR" sz="1800" i="1" dirty="0"/>
              <a:t>, .., </a:t>
            </a:r>
            <a:r>
              <a:rPr lang="pt-BR" sz="1800" i="1" dirty="0" smtClean="0"/>
              <a:t>A</a:t>
            </a:r>
            <a:r>
              <a:rPr lang="pt-BR" sz="1800" i="1" baseline="-25000" dirty="0" smtClean="0"/>
              <a:t>n</a:t>
            </a:r>
            <a:r>
              <a:rPr lang="pt-BR" sz="1800" dirty="0" smtClean="0"/>
              <a:t>(</a:t>
            </a:r>
            <a:r>
              <a:rPr lang="pt-BR" sz="1800" i="1" dirty="0" smtClean="0"/>
              <a:t>I</a:t>
            </a:r>
            <a:r>
              <a:rPr lang="pt-BR" sz="1800" i="1" dirty="0"/>
              <a:t>, O</a:t>
            </a:r>
            <a:r>
              <a:rPr lang="pt-BR" sz="1800" dirty="0"/>
              <a:t>)</a:t>
            </a:r>
            <a:r>
              <a:rPr lang="pt-BR" sz="1800" i="1" dirty="0"/>
              <a:t>, C</a:t>
            </a:r>
            <a:r>
              <a:rPr lang="pt-BR" sz="1800" baseline="-25000" dirty="0"/>
              <a:t>1</a:t>
            </a:r>
            <a:r>
              <a:rPr lang="pt-BR" sz="1800" i="1" dirty="0"/>
              <a:t>, C</a:t>
            </a:r>
            <a:r>
              <a:rPr lang="pt-BR" sz="1800" baseline="-25000" dirty="0"/>
              <a:t>2</a:t>
            </a:r>
            <a:r>
              <a:rPr lang="pt-BR" sz="1800" i="1" dirty="0"/>
              <a:t>, .., </a:t>
            </a:r>
            <a:r>
              <a:rPr lang="pt-BR" sz="1800" i="1" dirty="0" smtClean="0"/>
              <a:t>C</a:t>
            </a:r>
            <a:r>
              <a:rPr lang="pt-BR" sz="1800" i="1" baseline="-25000" dirty="0" smtClean="0"/>
              <a:t>m</a:t>
            </a:r>
            <a:r>
              <a:rPr lang="pt-BR" sz="1800" dirty="0" smtClean="0"/>
              <a:t>[</a:t>
            </a:r>
            <a:r>
              <a:rPr lang="pt-BR" sz="1800" i="1" dirty="0" smtClean="0"/>
              <a:t>P</a:t>
            </a:r>
            <a:r>
              <a:rPr lang="pt-BR" sz="1800" baseline="-25000" dirty="0" smtClean="0"/>
              <a:t>1</a:t>
            </a:r>
            <a:r>
              <a:rPr lang="pt-BR" sz="1800" i="1" dirty="0"/>
              <a:t>, P</a:t>
            </a:r>
            <a:r>
              <a:rPr lang="pt-BR" sz="1800" baseline="-25000" dirty="0"/>
              <a:t>2</a:t>
            </a:r>
            <a:r>
              <a:rPr lang="pt-BR" sz="1800" i="1" dirty="0"/>
              <a:t>, .., </a:t>
            </a:r>
            <a:r>
              <a:rPr lang="pt-BR" sz="1800" i="1" dirty="0" smtClean="0"/>
              <a:t>P</a:t>
            </a:r>
            <a:r>
              <a:rPr lang="pt-BR" sz="1800" baseline="-25000" dirty="0" smtClean="0"/>
              <a:t>k</a:t>
            </a:r>
            <a:r>
              <a:rPr lang="pt-BR" sz="1800" dirty="0" smtClean="0"/>
              <a:t>]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i="1" dirty="0" smtClean="0"/>
              <a:t>C </a:t>
            </a:r>
            <a:r>
              <a:rPr lang="pt-BR" dirty="0" smtClean="0"/>
              <a:t>and </a:t>
            </a:r>
            <a:r>
              <a:rPr lang="pt-BR" i="1" dirty="0" smtClean="0"/>
              <a:t>P</a:t>
            </a:r>
            <a:r>
              <a:rPr lang="pt-BR" dirty="0" smtClean="0"/>
              <a:t> </a:t>
            </a:r>
            <a:r>
              <a:rPr lang="en-GB" dirty="0" smtClean="0"/>
              <a:t>are in the form: </a:t>
            </a:r>
            <a:r>
              <a:rPr lang="en-GB" i="1" dirty="0" smtClean="0"/>
              <a:t>name</a:t>
            </a:r>
            <a:r>
              <a:rPr lang="en-GB" dirty="0" smtClean="0"/>
              <a:t> operation </a:t>
            </a:r>
            <a:r>
              <a:rPr lang="en-GB" i="1" dirty="0" smtClean="0"/>
              <a:t>value</a:t>
            </a:r>
            <a:endParaRPr lang="en-GB" i="1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en-GB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09767" y="5191432"/>
            <a:ext cx="1986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&lt;, &gt;, ≤, ≥, ≠ and =</a:t>
            </a:r>
            <a:endParaRPr lang="fr-F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402987" y="4748981"/>
            <a:ext cx="0" cy="442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Context and Challenges</a:t>
            </a:r>
          </a:p>
          <a:p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Work done in the 1</a:t>
            </a:r>
            <a:r>
              <a:rPr lang="en-US" sz="2300" baseline="30000" dirty="0" smtClean="0">
                <a:solidFill>
                  <a:schemeClr val="tx1"/>
                </a:solidFill>
              </a:rPr>
              <a:t>st</a:t>
            </a:r>
            <a:r>
              <a:rPr lang="en-US" sz="2300" dirty="0" smtClean="0">
                <a:solidFill>
                  <a:schemeClr val="tx1"/>
                </a:solidFill>
              </a:rPr>
              <a:t> year: systematic mapping</a:t>
            </a:r>
          </a:p>
          <a:p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Ongoing work: query rewriting algorithm</a:t>
            </a:r>
          </a:p>
          <a:p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Conclusions and Future works</a:t>
            </a:r>
          </a:p>
          <a:p>
            <a:pPr marL="0" indent="0"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algn="r"/>
            <a:endParaRPr lang="en-US" sz="2300" dirty="0" smtClean="0">
              <a:solidFill>
                <a:schemeClr val="tx1"/>
              </a:solidFill>
            </a:endParaRPr>
          </a:p>
          <a:p>
            <a:endParaRPr lang="pt-B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Quality Preferences </a:t>
            </a:r>
            <a:r>
              <a:rPr lang="en-GB" i="1" dirty="0" smtClean="0"/>
              <a:t>P </a:t>
            </a:r>
            <a:r>
              <a:rPr lang="en-GB" dirty="0" smtClean="0"/>
              <a:t>(or </a:t>
            </a:r>
            <a:r>
              <a:rPr lang="en-GB" i="1" dirty="0" smtClean="0"/>
              <a:t>measures</a:t>
            </a:r>
            <a:r>
              <a:rPr lang="en-GB" dirty="0" smtClean="0"/>
              <a:t>) can be:</a:t>
            </a:r>
          </a:p>
          <a:p>
            <a:r>
              <a:rPr lang="en-GB" i="1" dirty="0" smtClean="0"/>
              <a:t>Single measure</a:t>
            </a:r>
            <a:r>
              <a:rPr lang="en-GB" dirty="0" smtClean="0"/>
              <a:t>: static measure associated to the service</a:t>
            </a:r>
          </a:p>
          <a:p>
            <a:endParaRPr lang="en-GB" dirty="0" smtClean="0"/>
          </a:p>
          <a:p>
            <a:r>
              <a:rPr lang="en-GB" i="1" dirty="0" smtClean="0"/>
              <a:t>Composed measure</a:t>
            </a:r>
            <a:r>
              <a:rPr lang="en-GB" dirty="0" smtClean="0"/>
              <a:t>: dynamically computed measures associated to a rewriting. It is based on aggregations of </a:t>
            </a:r>
            <a:r>
              <a:rPr lang="en-GB" i="1" dirty="0" smtClean="0"/>
              <a:t>single measures</a:t>
            </a:r>
            <a:r>
              <a:rPr lang="pt-BR" dirty="0"/>
              <a:t/>
            </a:r>
            <a:br>
              <a:rPr lang="pt-BR" dirty="0"/>
            </a:br>
            <a:endParaRPr lang="en-GB" i="1" dirty="0"/>
          </a:p>
        </p:txBody>
      </p:sp>
      <p:sp>
        <p:nvSpPr>
          <p:cNvPr id="7" name="Rectangle 3"/>
          <p:cNvSpPr/>
          <p:nvPr/>
        </p:nvSpPr>
        <p:spPr>
          <a:xfrm>
            <a:off x="707922" y="2490135"/>
            <a:ext cx="7698659" cy="2716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u="sng" dirty="0" smtClean="0"/>
              <a:t>Example</a:t>
            </a:r>
            <a:r>
              <a:rPr lang="en-US" b="1" u="sng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Single measure</a:t>
            </a:r>
            <a:r>
              <a:rPr lang="en-US" dirty="0" smtClean="0"/>
              <a:t>: availability, price per call, price per request, response time, location, provenance, etc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Composite measure</a:t>
            </a:r>
            <a:r>
              <a:rPr lang="en-US" dirty="0" smtClean="0"/>
              <a:t>: </a:t>
            </a:r>
            <a:r>
              <a:rPr lang="en-US" i="1" dirty="0" smtClean="0"/>
              <a:t>total price </a:t>
            </a:r>
            <a:r>
              <a:rPr lang="en-US" dirty="0" smtClean="0"/>
              <a:t>or </a:t>
            </a:r>
            <a:r>
              <a:rPr lang="en-US" i="1" dirty="0" smtClean="0"/>
              <a:t>cost</a:t>
            </a:r>
            <a:r>
              <a:rPr lang="en-US" dirty="0" smtClean="0"/>
              <a:t> which are computed by adding price per call and price per request values of all services included in the service composition</a:t>
            </a:r>
            <a:r>
              <a:rPr lang="en-US" i="1" dirty="0" smtClean="0"/>
              <a:t>. Total response time </a:t>
            </a:r>
            <a:r>
              <a:rPr lang="en-US" dirty="0" smtClean="0"/>
              <a:t>is computed by adding the response time </a:t>
            </a:r>
            <a:r>
              <a:rPr lang="en-US" dirty="0"/>
              <a:t>of all services included in the service </a:t>
            </a:r>
            <a:r>
              <a:rPr lang="en-US" dirty="0" smtClean="0"/>
              <a:t>composition.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Considering that we have the following pre-defined abstract services: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103784" y="2369530"/>
          <a:ext cx="693643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16"/>
                <a:gridCol w="3468216"/>
              </a:tblGrid>
              <a:tr h="334171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Abstract Services Available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Abstract Service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Description</a:t>
                      </a:r>
                      <a:endParaRPr lang="en-US" b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DiseaseInfectedPatient</a:t>
                      </a:r>
                      <a:r>
                        <a:rPr lang="en-US" baseline="0" noProof="0" dirty="0" smtClean="0"/>
                        <a:t> (d?, p!)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disease </a:t>
                      </a:r>
                      <a:r>
                        <a:rPr lang="en-US" i="1" noProof="0" dirty="0" smtClean="0"/>
                        <a:t>d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patients </a:t>
                      </a:r>
                      <a:r>
                        <a:rPr lang="en-US" i="1" baseline="0" noProof="0" dirty="0" smtClean="0"/>
                        <a:t>p</a:t>
                      </a:r>
                      <a:endParaRPr lang="en-US" i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DiseaseInfectedPatient</a:t>
                      </a:r>
                      <a:r>
                        <a:rPr lang="en-US" baseline="0" noProof="0" dirty="0" smtClean="0"/>
                        <a:t> (d?, p!, op!)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Given a disease </a:t>
                      </a:r>
                      <a:r>
                        <a:rPr lang="en-US" i="1" noProof="0" dirty="0" smtClean="0"/>
                        <a:t>d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patients </a:t>
                      </a:r>
                      <a:r>
                        <a:rPr lang="en-US" i="1" baseline="0" noProof="0" dirty="0" smtClean="0"/>
                        <a:t>p</a:t>
                      </a:r>
                      <a:r>
                        <a:rPr lang="en-US" i="0" baseline="0" noProof="0" dirty="0" smtClean="0"/>
                        <a:t>, and </a:t>
                      </a:r>
                      <a:r>
                        <a:rPr lang="en-US" i="1" baseline="0" noProof="0" dirty="0" smtClean="0"/>
                        <a:t>op </a:t>
                      </a:r>
                      <a:r>
                        <a:rPr lang="en-US" i="0" baseline="0" noProof="0" dirty="0" smtClean="0"/>
                        <a:t>is an optional boolean output indicating if the operation proceeded well or not.</a:t>
                      </a:r>
                      <a:endParaRPr lang="en-US" i="1" noProof="0" dirty="0" smtClean="0"/>
                    </a:p>
                  </a:txBody>
                  <a:tcPr/>
                </a:tc>
              </a:tr>
              <a:tr h="437646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PatientDNA (p?, dna!)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DNA </a:t>
                      </a:r>
                      <a:r>
                        <a:rPr lang="en-US" i="1" baseline="0" noProof="0" dirty="0" err="1" smtClean="0"/>
                        <a:t>dna</a:t>
                      </a:r>
                      <a:endParaRPr lang="en-US" i="1" noProof="0" dirty="0" smtClean="0"/>
                    </a:p>
                  </a:txBody>
                  <a:tcPr/>
                </a:tc>
              </a:tr>
              <a:tr h="437646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PatientPersonalInformation</a:t>
                      </a:r>
                      <a:r>
                        <a:rPr lang="en-US" baseline="0" noProof="0" dirty="0" smtClean="0"/>
                        <a:t> (p?, info!)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patient’s personal information </a:t>
                      </a:r>
                      <a:r>
                        <a:rPr lang="en-US" i="1" baseline="0" noProof="0" dirty="0" smtClean="0"/>
                        <a:t>info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i="1" dirty="0" smtClean="0"/>
              <a:t>Rhone service-based query rewriting 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014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user wants to retrieve patient’s personal and DNA information </a:t>
            </a:r>
            <a:r>
              <a:rPr lang="en-US" dirty="0" smtClean="0"/>
              <a:t>who </a:t>
            </a:r>
            <a:r>
              <a:rPr lang="en-US" dirty="0" smtClean="0"/>
              <a:t>were infected by a disease «K</a:t>
            </a:r>
            <a:r>
              <a:rPr lang="en-US" dirty="0" smtClean="0"/>
              <a:t>» </a:t>
            </a:r>
            <a:r>
              <a:rPr lang="en-US" dirty="0" smtClean="0"/>
              <a:t>using services that have availability higher than 98%, price per call less than 0.2 dollars, and total cost less then 1 dollar.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24804" y="4750353"/>
            <a:ext cx="8117750" cy="755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sz="1600" dirty="0" smtClean="0"/>
              <a:t>Q(</a:t>
            </a:r>
            <a:r>
              <a:rPr lang="fr-FR" sz="1600" dirty="0" err="1" smtClean="0"/>
              <a:t>disease</a:t>
            </a:r>
            <a:r>
              <a:rPr lang="fr-FR" sz="1600" dirty="0" smtClean="0"/>
              <a:t>?, </a:t>
            </a:r>
            <a:r>
              <a:rPr lang="fr-FR" sz="1600" dirty="0" err="1" smtClean="0"/>
              <a:t>patientInfo</a:t>
            </a:r>
            <a:r>
              <a:rPr lang="fr-FR" sz="1600" dirty="0" smtClean="0"/>
              <a:t>!, dna!) := </a:t>
            </a:r>
            <a:r>
              <a:rPr lang="en-US" sz="1600" dirty="0" smtClean="0"/>
              <a:t>DiseaseInfectedPatient (d?, p!), </a:t>
            </a:r>
            <a:r>
              <a:rPr lang="en-US" sz="1600" dirty="0" smtClean="0"/>
              <a:t> PatientPersonalInformation </a:t>
            </a:r>
            <a:r>
              <a:rPr lang="en-US" sz="1600" dirty="0" smtClean="0"/>
              <a:t>(p?, info!), </a:t>
            </a:r>
            <a:r>
              <a:rPr lang="en-US" sz="1600" dirty="0" smtClean="0"/>
              <a:t> PatientDNA </a:t>
            </a:r>
            <a:r>
              <a:rPr lang="en-US" sz="1600" dirty="0" smtClean="0"/>
              <a:t>(p?, dna</a:t>
            </a:r>
            <a:r>
              <a:rPr lang="en-US" sz="1600" dirty="0" smtClean="0"/>
              <a:t>!) [</a:t>
            </a:r>
            <a:r>
              <a:rPr lang="en-US" sz="1600" dirty="0" smtClean="0"/>
              <a:t>availability &gt; 98, price per call &lt; 0.2, total cost &lt; 1]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329266" y="10677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i="1" smtClean="0"/>
              <a:t>Rhone service-based query rewriting algorithm</a:t>
            </a:r>
            <a:br>
              <a:rPr lang="en-GB" sz="3200" i="1" smtClean="0"/>
            </a:br>
            <a:r>
              <a:rPr lang="en-GB" sz="3200" smtClean="0"/>
              <a:t>(Formalization)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75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Definition 2 (Concrete services):</a:t>
            </a:r>
            <a:endParaRPr lang="en-GB" b="1" dirty="0"/>
          </a:p>
          <a:p>
            <a:pPr marL="0" indent="0" algn="ctr">
              <a:buNone/>
            </a:pPr>
            <a:r>
              <a:rPr lang="pt-BR" sz="1800" i="1" dirty="0" smtClean="0"/>
              <a:t>S</a:t>
            </a:r>
            <a:r>
              <a:rPr lang="pt-BR" sz="1800" dirty="0" smtClean="0"/>
              <a:t>(</a:t>
            </a:r>
            <a:r>
              <a:rPr lang="pt-BR" sz="1800" i="1" dirty="0" smtClean="0"/>
              <a:t>I</a:t>
            </a:r>
            <a:r>
              <a:rPr lang="pt-BR" sz="1800" i="1" dirty="0"/>
              <a:t>, O</a:t>
            </a:r>
            <a:r>
              <a:rPr lang="pt-BR" sz="1800" dirty="0"/>
              <a:t>) </a:t>
            </a:r>
            <a:r>
              <a:rPr lang="pt-BR" sz="1800" dirty="0" smtClean="0"/>
              <a:t>:= </a:t>
            </a:r>
            <a:r>
              <a:rPr lang="pt-BR" sz="1800" i="1" dirty="0" smtClean="0"/>
              <a:t>A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(</a:t>
            </a:r>
            <a:r>
              <a:rPr lang="pt-BR" sz="1800" i="1" dirty="0" smtClean="0"/>
              <a:t>I</a:t>
            </a:r>
            <a:r>
              <a:rPr lang="pt-BR" sz="1800" i="1" dirty="0"/>
              <a:t>, O</a:t>
            </a:r>
            <a:r>
              <a:rPr lang="pt-BR" sz="1800" dirty="0"/>
              <a:t>)</a:t>
            </a:r>
            <a:r>
              <a:rPr lang="pt-BR" sz="1800" i="1" dirty="0"/>
              <a:t>, A</a:t>
            </a:r>
            <a:r>
              <a:rPr lang="pt-BR" sz="1800" baseline="-25000" dirty="0"/>
              <a:t>2</a:t>
            </a:r>
            <a:r>
              <a:rPr lang="pt-BR" sz="1800" dirty="0"/>
              <a:t>(</a:t>
            </a:r>
            <a:r>
              <a:rPr lang="pt-BR" sz="1800" i="1" dirty="0"/>
              <a:t>I, O</a:t>
            </a:r>
            <a:r>
              <a:rPr lang="pt-BR" sz="1800" dirty="0"/>
              <a:t>)</a:t>
            </a:r>
            <a:r>
              <a:rPr lang="pt-BR" sz="1800" i="1" dirty="0"/>
              <a:t>, .., </a:t>
            </a:r>
            <a:r>
              <a:rPr lang="pt-BR" sz="1800" i="1" dirty="0" smtClean="0"/>
              <a:t>A</a:t>
            </a:r>
            <a:r>
              <a:rPr lang="pt-BR" sz="1800" i="1" baseline="-25000" dirty="0" smtClean="0"/>
              <a:t>n</a:t>
            </a:r>
            <a:r>
              <a:rPr lang="pt-BR" sz="1800" dirty="0" smtClean="0"/>
              <a:t>(</a:t>
            </a:r>
            <a:r>
              <a:rPr lang="pt-BR" sz="1800" i="1" dirty="0" smtClean="0"/>
              <a:t>I</a:t>
            </a:r>
            <a:r>
              <a:rPr lang="pt-BR" sz="1800" i="1" dirty="0"/>
              <a:t>, O</a:t>
            </a:r>
            <a:r>
              <a:rPr lang="pt-BR" sz="1800" dirty="0" smtClean="0"/>
              <a:t>)</a:t>
            </a:r>
            <a:r>
              <a:rPr lang="pt-BR" sz="1800" i="1" dirty="0" smtClean="0"/>
              <a:t> </a:t>
            </a:r>
            <a:r>
              <a:rPr lang="pt-BR" sz="1800" dirty="0" smtClean="0"/>
              <a:t>[</a:t>
            </a:r>
            <a:r>
              <a:rPr lang="pt-BR" sz="1800" i="1" dirty="0" smtClean="0"/>
              <a:t>P</a:t>
            </a:r>
            <a:r>
              <a:rPr lang="pt-BR" sz="1800" baseline="-25000" dirty="0" smtClean="0"/>
              <a:t>1</a:t>
            </a:r>
            <a:r>
              <a:rPr lang="pt-BR" sz="1800" i="1" dirty="0"/>
              <a:t>, P</a:t>
            </a:r>
            <a:r>
              <a:rPr lang="pt-BR" sz="1800" baseline="-25000" dirty="0"/>
              <a:t>2</a:t>
            </a:r>
            <a:r>
              <a:rPr lang="pt-BR" sz="1800" i="1" dirty="0"/>
              <a:t>, .., </a:t>
            </a:r>
            <a:r>
              <a:rPr lang="pt-BR" sz="1800" i="1" dirty="0" smtClean="0"/>
              <a:t>P</a:t>
            </a:r>
            <a:r>
              <a:rPr lang="pt-BR" sz="1800" baseline="-25000" dirty="0" smtClean="0"/>
              <a:t>k</a:t>
            </a:r>
            <a:r>
              <a:rPr lang="pt-BR" sz="1800" dirty="0" smtClean="0"/>
              <a:t>]</a:t>
            </a:r>
            <a:endParaRPr lang="pt-BR" sz="1800" dirty="0"/>
          </a:p>
          <a:p>
            <a:pPr marL="0" indent="0">
              <a:buNone/>
            </a:pPr>
            <a:endParaRPr lang="pt-BR" i="1" dirty="0" smtClean="0"/>
          </a:p>
          <a:p>
            <a:pPr marL="0" indent="0">
              <a:buNone/>
            </a:pPr>
            <a:r>
              <a:rPr lang="pt-BR" i="1" dirty="0" smtClean="0"/>
              <a:t>P</a:t>
            </a:r>
            <a:r>
              <a:rPr lang="pt-BR" dirty="0" smtClean="0"/>
              <a:t> </a:t>
            </a:r>
            <a:r>
              <a:rPr lang="en-GB" dirty="0" smtClean="0"/>
              <a:t>are in the form: </a:t>
            </a:r>
            <a:r>
              <a:rPr lang="en-GB" i="1" dirty="0" smtClean="0"/>
              <a:t>name</a:t>
            </a:r>
            <a:r>
              <a:rPr lang="en-GB" dirty="0" smtClean="0"/>
              <a:t> operation </a:t>
            </a:r>
            <a:r>
              <a:rPr lang="en-GB" i="1" dirty="0" smtClean="0"/>
              <a:t>value</a:t>
            </a:r>
          </a:p>
          <a:p>
            <a:pPr marL="0" indent="0">
              <a:buNone/>
            </a:pPr>
            <a:r>
              <a:rPr lang="en-GB" i="1" dirty="0" smtClean="0"/>
              <a:t>P </a:t>
            </a:r>
            <a:r>
              <a:rPr lang="en-GB" dirty="0" smtClean="0"/>
              <a:t>represents the SLA exported by the concrete service</a:t>
            </a:r>
          </a:p>
          <a:p>
            <a:pPr marL="0" indent="0">
              <a:buNone/>
            </a:pPr>
            <a:r>
              <a:rPr lang="en-GB" i="1" dirty="0" smtClean="0"/>
              <a:t>S </a:t>
            </a:r>
            <a:r>
              <a:rPr lang="en-GB" dirty="0" smtClean="0"/>
              <a:t>do not have composed measures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0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According to the example, let us suppose the following concrete services: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60438" y="2150192"/>
            <a:ext cx="8023123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smtClean="0"/>
              <a:t>S1(</a:t>
            </a:r>
            <a:r>
              <a:rPr lang="en-US" dirty="0" err="1" smtClean="0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</a:t>
            </a:r>
            <a:r>
              <a:rPr lang="en-US" dirty="0"/>
              <a:t>= </a:t>
            </a:r>
            <a:r>
              <a:rPr lang="en-US" dirty="0"/>
              <a:t>DiseaseInfectedPatient (</a:t>
            </a:r>
            <a:r>
              <a:rPr lang="en-US" dirty="0" err="1" smtClean="0"/>
              <a:t>a?,b</a:t>
            </a:r>
            <a:r>
              <a:rPr lang="en-US" dirty="0" smtClean="0"/>
              <a:t>!) [</a:t>
            </a:r>
            <a:r>
              <a:rPr lang="en-US" dirty="0"/>
              <a:t>availability &gt; </a:t>
            </a:r>
            <a:r>
              <a:rPr lang="en-US" dirty="0" smtClean="0"/>
              <a:t>98]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S2(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a?,b</a:t>
            </a:r>
            <a:r>
              <a:rPr lang="en-US" dirty="0"/>
              <a:t>!) [availability &gt; </a:t>
            </a:r>
            <a:r>
              <a:rPr lang="en-US" dirty="0" smtClean="0"/>
              <a:t>98, price </a:t>
            </a:r>
            <a:r>
              <a:rPr lang="en-US" dirty="0"/>
              <a:t>per call </a:t>
            </a:r>
            <a:r>
              <a:rPr lang="en-US" dirty="0" smtClean="0"/>
              <a:t>= </a:t>
            </a:r>
            <a:r>
              <a:rPr lang="en-US" dirty="0"/>
              <a:t>0.2</a:t>
            </a:r>
            <a:r>
              <a:rPr lang="en-US" dirty="0" smtClean="0"/>
              <a:t>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S3(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[</a:t>
            </a:r>
            <a:r>
              <a:rPr lang="en-US" dirty="0"/>
              <a:t>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S4(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PatientPersonalInformation (</a:t>
            </a:r>
            <a:r>
              <a:rPr lang="en-US" dirty="0" err="1"/>
              <a:t>a?,b</a:t>
            </a:r>
            <a:r>
              <a:rPr lang="en-US" dirty="0"/>
              <a:t>!) [availability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PatientDNA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</a:t>
            </a:r>
            <a:r>
              <a:rPr lang="en-US" dirty="0"/>
              <a:t>[availability &gt; </a:t>
            </a:r>
            <a:r>
              <a:rPr lang="en-US" dirty="0" smtClean="0"/>
              <a:t>99, </a:t>
            </a:r>
            <a:r>
              <a:rPr lang="en-US" dirty="0"/>
              <a:t>price per call = </a:t>
            </a:r>
            <a:r>
              <a:rPr lang="en-US" dirty="0"/>
              <a:t>0.1, </a:t>
            </a:r>
            <a:r>
              <a:rPr lang="en-US" dirty="0" smtClean="0"/>
              <a:t>location </a:t>
            </a:r>
            <a:r>
              <a:rPr lang="en-US" dirty="0"/>
              <a:t>= “close”]</a:t>
            </a:r>
            <a:endParaRPr lang="en-US" dirty="0" smtClean="0"/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a?,c</a:t>
            </a:r>
            <a:r>
              <a:rPr lang="en-US" dirty="0"/>
              <a:t>!), </a:t>
            </a:r>
            <a:r>
              <a:rPr lang="en-US" dirty="0"/>
              <a:t>PatientPersonalInformation 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err="1"/>
              <a:t>?,b</a:t>
            </a:r>
            <a:r>
              <a:rPr lang="en-US" dirty="0"/>
              <a:t>!) [availability &gt; 99, price per call = </a:t>
            </a:r>
            <a:r>
              <a:rPr lang="en-US" dirty="0" smtClean="0"/>
              <a:t>0.1]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S5(</a:t>
            </a:r>
            <a:r>
              <a:rPr lang="en-US" dirty="0" err="1"/>
              <a:t>a?,b</a:t>
            </a:r>
            <a:r>
              <a:rPr lang="en-US" dirty="0" err="1" smtClean="0"/>
              <a:t>!,c</a:t>
            </a:r>
            <a:r>
              <a:rPr lang="en-US" dirty="0" smtClean="0"/>
              <a:t>!) </a:t>
            </a:r>
            <a:r>
              <a:rPr lang="en-US" dirty="0"/>
              <a:t>= DiseaseInfectedPatient (</a:t>
            </a:r>
            <a:r>
              <a:rPr lang="en-US" dirty="0" err="1"/>
              <a:t>a</a:t>
            </a:r>
            <a:r>
              <a:rPr lang="en-US" dirty="0" err="1" smtClean="0"/>
              <a:t>?,p</a:t>
            </a:r>
            <a:r>
              <a:rPr lang="en-US" dirty="0" smtClean="0"/>
              <a:t>!), </a:t>
            </a:r>
            <a:r>
              <a:rPr lang="en-US" dirty="0"/>
              <a:t>PatientPersonalInformation </a:t>
            </a:r>
            <a:r>
              <a:rPr lang="en-US" dirty="0" smtClean="0"/>
              <a:t>(</a:t>
            </a:r>
            <a:r>
              <a:rPr lang="en-US" dirty="0" err="1" smtClean="0"/>
              <a:t>p?,</a:t>
            </a:r>
            <a:r>
              <a:rPr lang="en-US" dirty="0" err="1"/>
              <a:t>b</a:t>
            </a:r>
            <a:r>
              <a:rPr lang="en-US" dirty="0" smtClean="0"/>
              <a:t>!), PatientDNA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p?,c</a:t>
            </a:r>
            <a:r>
              <a:rPr lang="en-US" dirty="0" smtClean="0"/>
              <a:t>!) [</a:t>
            </a:r>
            <a:r>
              <a:rPr lang="en-US" dirty="0"/>
              <a:t>availability &gt; 99, price per call = 0.1]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Definition 3 (measures matching): </a:t>
            </a:r>
          </a:p>
          <a:p>
            <a:pPr marL="0" indent="0" algn="just">
              <a:buNone/>
            </a:pPr>
            <a:r>
              <a:rPr lang="en-US" dirty="0" smtClean="0"/>
              <a:t>All </a:t>
            </a:r>
            <a:r>
              <a:rPr lang="en-US" i="1" dirty="0"/>
              <a:t>single measures </a:t>
            </a:r>
            <a:r>
              <a:rPr lang="en-US" dirty="0"/>
              <a:t>in </a:t>
            </a:r>
            <a:r>
              <a:rPr lang="en-US" dirty="0" smtClean="0"/>
              <a:t>the query </a:t>
            </a:r>
            <a:r>
              <a:rPr lang="en-US" dirty="0"/>
              <a:t>must exist in the concrete service, and all of them </a:t>
            </a:r>
            <a:r>
              <a:rPr lang="en-US" dirty="0" smtClean="0"/>
              <a:t>can not </a:t>
            </a:r>
            <a:r>
              <a:rPr lang="en-US" dirty="0"/>
              <a:t>violate the measures in the </a:t>
            </a:r>
            <a:r>
              <a:rPr lang="en-US" dirty="0" smtClean="0"/>
              <a:t>query.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Definition </a:t>
            </a:r>
            <a:r>
              <a:rPr lang="en-GB" b="1" dirty="0" smtClean="0"/>
              <a:t>4 (abstract service </a:t>
            </a:r>
            <a:r>
              <a:rPr lang="en-GB" b="1" dirty="0"/>
              <a:t>matching): </a:t>
            </a:r>
            <a:endParaRPr lang="en-GB" b="1" dirty="0" smtClean="0"/>
          </a:p>
          <a:p>
            <a:pPr marL="0" indent="0" algn="just">
              <a:buNone/>
            </a:pPr>
            <a:r>
              <a:rPr lang="en-US" dirty="0" smtClean="0"/>
              <a:t>An </a:t>
            </a:r>
            <a:r>
              <a:rPr lang="en-US" i="1" dirty="0"/>
              <a:t>abstract service A</a:t>
            </a:r>
            <a:r>
              <a:rPr lang="en-US" dirty="0"/>
              <a:t> can </a:t>
            </a:r>
            <a:r>
              <a:rPr lang="en-US" dirty="0" smtClean="0"/>
              <a:t>be matched </a:t>
            </a:r>
            <a:r>
              <a:rPr lang="en-US" dirty="0"/>
              <a:t>with an </a:t>
            </a:r>
            <a:r>
              <a:rPr lang="en-US" i="1" dirty="0"/>
              <a:t>abstract service B </a:t>
            </a:r>
            <a:r>
              <a:rPr lang="en-US" dirty="0"/>
              <a:t>only if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a) they </a:t>
            </a:r>
            <a:r>
              <a:rPr lang="en-US" dirty="0" smtClean="0"/>
              <a:t>have the </a:t>
            </a:r>
            <a:r>
              <a:rPr lang="en-US" dirty="0"/>
              <a:t>same </a:t>
            </a:r>
            <a:r>
              <a:rPr lang="en-US" dirty="0" smtClean="0"/>
              <a:t>name; and </a:t>
            </a:r>
          </a:p>
          <a:p>
            <a:pPr algn="just"/>
            <a:r>
              <a:rPr lang="en-US" dirty="0" smtClean="0"/>
              <a:t>(</a:t>
            </a:r>
            <a:r>
              <a:rPr lang="en-US" dirty="0"/>
              <a:t>b) they have a compatible </a:t>
            </a:r>
            <a:r>
              <a:rPr lang="en-US" dirty="0" smtClean="0"/>
              <a:t>number and type of variables </a:t>
            </a:r>
            <a:endParaRPr lang="en-GB" dirty="0"/>
          </a:p>
          <a:p>
            <a:pPr marL="0" indent="0">
              <a:buNone/>
            </a:pP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19734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Definition 5 (concrete service matching): </a:t>
            </a:r>
          </a:p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i="1" dirty="0"/>
              <a:t>concrete service </a:t>
            </a:r>
            <a:r>
              <a:rPr lang="en-US" dirty="0"/>
              <a:t>can be matched with the query if all its </a:t>
            </a:r>
            <a:r>
              <a:rPr lang="en-US" i="1" dirty="0"/>
              <a:t>abstract services </a:t>
            </a:r>
            <a:r>
              <a:rPr lang="en-US" dirty="0"/>
              <a:t>satisfy the abstract service matching problem and all the </a:t>
            </a:r>
            <a:r>
              <a:rPr lang="en-US" i="1" dirty="0"/>
              <a:t>single measures </a:t>
            </a:r>
            <a:r>
              <a:rPr lang="en-US" dirty="0"/>
              <a:t>satisfy the measures matching problem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39552" y="1046736"/>
            <a:ext cx="8136904" cy="50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b="1" dirty="0" smtClean="0"/>
              <a:t>References: </a:t>
            </a:r>
            <a:r>
              <a:rPr lang="en-US" sz="1600" b="1" u="sng" dirty="0" smtClean="0"/>
              <a:t>web service selection and composition considering QoS aspects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Valeria Cardellini, Emiliano Casalicchio, Vincenzo </a:t>
            </a:r>
            <a:r>
              <a:rPr lang="it-IT" sz="1600" dirty="0" smtClean="0"/>
              <a:t>Grassi and Francesco </a:t>
            </a:r>
            <a:r>
              <a:rPr lang="it-IT" sz="1600" dirty="0"/>
              <a:t>Lo </a:t>
            </a:r>
            <a:r>
              <a:rPr lang="it-IT" sz="1600" dirty="0" smtClean="0"/>
              <a:t>Presti. </a:t>
            </a:r>
            <a:r>
              <a:rPr lang="en-US" sz="1600" dirty="0"/>
              <a:t>Scalable Service Selection for Web Service </a:t>
            </a:r>
            <a:r>
              <a:rPr lang="en-US" sz="1600" dirty="0" smtClean="0"/>
              <a:t>Composition Supporting </a:t>
            </a:r>
            <a:r>
              <a:rPr lang="en-US" sz="1600" dirty="0"/>
              <a:t>Differentiated QoS </a:t>
            </a:r>
            <a:r>
              <a:rPr lang="en-US" sz="1600" dirty="0" smtClean="0"/>
              <a:t>Classes. Technical Report RR-07.59, Dip. di </a:t>
            </a:r>
            <a:r>
              <a:rPr lang="en-US" sz="1600" dirty="0" err="1" smtClean="0"/>
              <a:t>Informatica</a:t>
            </a:r>
            <a:r>
              <a:rPr lang="en-US" sz="1600" dirty="0" smtClean="0"/>
              <a:t>, </a:t>
            </a:r>
            <a:r>
              <a:rPr lang="en-US" sz="1600" dirty="0" err="1" smtClean="0"/>
              <a:t>Sistemi</a:t>
            </a:r>
            <a:r>
              <a:rPr lang="en-US" sz="1600" dirty="0" smtClean="0"/>
              <a:t> e </a:t>
            </a:r>
            <a:r>
              <a:rPr lang="en-US" sz="1600" dirty="0" err="1" smtClean="0"/>
              <a:t>Produzione</a:t>
            </a:r>
            <a:r>
              <a:rPr lang="en-US" sz="1600" dirty="0" smtClean="0"/>
              <a:t>, </a:t>
            </a:r>
            <a:r>
              <a:rPr lang="en-US" sz="1600" dirty="0" err="1" smtClean="0"/>
              <a:t>Università</a:t>
            </a:r>
            <a:r>
              <a:rPr lang="en-US" sz="1600" dirty="0" smtClean="0"/>
              <a:t> de Roma Tor </a:t>
            </a:r>
            <a:r>
              <a:rPr lang="en-US" sz="1600" dirty="0" err="1" smtClean="0"/>
              <a:t>Vergata</a:t>
            </a:r>
            <a:r>
              <a:rPr lang="en-US" sz="1600" dirty="0" smtClean="0"/>
              <a:t>, 2007.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/>
              <a:t>Alrifai</a:t>
            </a:r>
            <a:r>
              <a:rPr lang="en-US" sz="1600" dirty="0"/>
              <a:t>, M., </a:t>
            </a:r>
            <a:r>
              <a:rPr lang="en-US" sz="1600" dirty="0" err="1"/>
              <a:t>Risse</a:t>
            </a:r>
            <a:r>
              <a:rPr lang="en-US" sz="1600" dirty="0"/>
              <a:t>, T., </a:t>
            </a:r>
            <a:r>
              <a:rPr lang="en-US" sz="1600" dirty="0" err="1"/>
              <a:t>Dolog</a:t>
            </a:r>
            <a:r>
              <a:rPr lang="en-US" sz="1600" dirty="0"/>
              <a:t>, P., and </a:t>
            </a:r>
            <a:r>
              <a:rPr lang="en-US" sz="1600" dirty="0" err="1"/>
              <a:t>Nejdl</a:t>
            </a:r>
            <a:r>
              <a:rPr lang="en-US" sz="1600" dirty="0"/>
              <a:t>, W. (2008). </a:t>
            </a:r>
            <a:r>
              <a:rPr lang="en-US" sz="1600" dirty="0" smtClean="0"/>
              <a:t>A scalable </a:t>
            </a:r>
            <a:r>
              <a:rPr lang="en-US" sz="1600" dirty="0"/>
              <a:t>approach for </a:t>
            </a:r>
            <a:r>
              <a:rPr lang="en-US" sz="1600" dirty="0" err="1"/>
              <a:t>qos</a:t>
            </a:r>
            <a:r>
              <a:rPr lang="en-US" sz="1600" dirty="0"/>
              <a:t>-based web service </a:t>
            </a:r>
            <a:r>
              <a:rPr lang="en-US" sz="1600" dirty="0" smtClean="0"/>
              <a:t>selection. In </a:t>
            </a:r>
            <a:r>
              <a:rPr lang="en-US" sz="1600" dirty="0"/>
              <a:t>ICSOC Workshops, pages 190–199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Alrifai</a:t>
            </a:r>
            <a:r>
              <a:rPr lang="en-US" sz="1600" dirty="0"/>
              <a:t>, M., </a:t>
            </a:r>
            <a:r>
              <a:rPr lang="en-US" sz="1600" dirty="0" err="1"/>
              <a:t>Skoutas</a:t>
            </a:r>
            <a:r>
              <a:rPr lang="en-US" sz="1600" dirty="0"/>
              <a:t>, D., and </a:t>
            </a:r>
            <a:r>
              <a:rPr lang="en-US" sz="1600" dirty="0" err="1"/>
              <a:t>Risse</a:t>
            </a:r>
            <a:r>
              <a:rPr lang="en-US" sz="1600" dirty="0"/>
              <a:t>, T. (2010). </a:t>
            </a:r>
            <a:r>
              <a:rPr lang="en-US" sz="1600" dirty="0" smtClean="0"/>
              <a:t>Selecting skyline </a:t>
            </a:r>
            <a:r>
              <a:rPr lang="en-US" sz="1600" dirty="0"/>
              <a:t>services for </a:t>
            </a:r>
            <a:r>
              <a:rPr lang="en-US" sz="1600" dirty="0" err="1"/>
              <a:t>qos</a:t>
            </a:r>
            <a:r>
              <a:rPr lang="en-US" sz="1600" dirty="0"/>
              <a:t>-based web service </a:t>
            </a:r>
            <a:r>
              <a:rPr lang="en-US" sz="1600" dirty="0" smtClean="0"/>
              <a:t>composition. In </a:t>
            </a:r>
            <a:r>
              <a:rPr lang="en-US" sz="1600" dirty="0"/>
              <a:t>WWW, pages 11–20.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Karim </a:t>
            </a:r>
            <a:r>
              <a:rPr lang="en-US" sz="1600" dirty="0" err="1"/>
              <a:t>Benouaret</a:t>
            </a:r>
            <a:r>
              <a:rPr lang="en-US" sz="1600" dirty="0"/>
              <a:t>, </a:t>
            </a:r>
            <a:r>
              <a:rPr lang="en-US" sz="1600" dirty="0" err="1"/>
              <a:t>Djamal</a:t>
            </a:r>
            <a:r>
              <a:rPr lang="en-US" sz="1600" dirty="0"/>
              <a:t> </a:t>
            </a:r>
            <a:r>
              <a:rPr lang="en-US" sz="1600" dirty="0" err="1"/>
              <a:t>Benslimane</a:t>
            </a:r>
            <a:r>
              <a:rPr lang="en-US" sz="1600" dirty="0"/>
              <a:t>, </a:t>
            </a:r>
            <a:r>
              <a:rPr lang="en-US" sz="1600" dirty="0" err="1"/>
              <a:t>Allel</a:t>
            </a:r>
            <a:r>
              <a:rPr lang="en-US" sz="1600" dirty="0"/>
              <a:t> </a:t>
            </a:r>
            <a:r>
              <a:rPr lang="en-US" sz="1600" dirty="0" err="1"/>
              <a:t>Hadjali</a:t>
            </a:r>
            <a:r>
              <a:rPr lang="en-US" sz="1600" dirty="0"/>
              <a:t>, and Mahmoud </a:t>
            </a:r>
            <a:r>
              <a:rPr lang="en-US" sz="1600" dirty="0" err="1"/>
              <a:t>Barhamgi</a:t>
            </a:r>
            <a:r>
              <a:rPr lang="en-US" sz="1600" dirty="0"/>
              <a:t>. </a:t>
            </a:r>
            <a:r>
              <a:rPr lang="en-US" sz="1600" dirty="0" err="1"/>
              <a:t>FuDoCS</a:t>
            </a:r>
            <a:r>
              <a:rPr lang="en-US" sz="1600" dirty="0"/>
              <a:t>: A Web Service Composition System Based on Fuzzy Dominance for Preference Query answering, September 2011. VLDB - 37th International Conference on Very Large Data Bases - Demo Paper.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Benouaret</a:t>
            </a:r>
            <a:r>
              <a:rPr lang="en-US" sz="1600" dirty="0"/>
              <a:t>, K.; </a:t>
            </a:r>
            <a:r>
              <a:rPr lang="en-US" sz="1600" dirty="0" err="1"/>
              <a:t>Benslimane</a:t>
            </a:r>
            <a:r>
              <a:rPr lang="en-US" sz="1600" dirty="0"/>
              <a:t>, D.; </a:t>
            </a:r>
            <a:r>
              <a:rPr lang="en-US" sz="1600" dirty="0" err="1"/>
              <a:t>Hadjali</a:t>
            </a:r>
            <a:r>
              <a:rPr lang="en-US" sz="1600" dirty="0"/>
              <a:t>, A., "Selecting Skyline Web Services for Multiple Users Preferences," in </a:t>
            </a:r>
            <a:r>
              <a:rPr lang="en-US" sz="1600" i="1" dirty="0"/>
              <a:t>Web Services (ICWS), 2012 IEEE 19th International Conference on</a:t>
            </a:r>
            <a:r>
              <a:rPr lang="en-US" sz="1600" dirty="0"/>
              <a:t> , vol., no., pp.635-636, 24-29 June </a:t>
            </a:r>
            <a:r>
              <a:rPr lang="en-US" sz="1600" dirty="0" smtClean="0"/>
              <a:t>2012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Cheikh</a:t>
            </a:r>
            <a:r>
              <a:rPr lang="en-US" sz="1600" dirty="0"/>
              <a:t> Ba, Umberto Costa, </a:t>
            </a:r>
            <a:r>
              <a:rPr lang="en-US" sz="1600" dirty="0" err="1"/>
              <a:t>Mirian</a:t>
            </a:r>
            <a:r>
              <a:rPr lang="en-US" sz="1600" dirty="0"/>
              <a:t> </a:t>
            </a:r>
            <a:r>
              <a:rPr lang="en-US" sz="1600" dirty="0" err="1"/>
              <a:t>Halfeld</a:t>
            </a:r>
            <a:r>
              <a:rPr lang="en-US" sz="1600" dirty="0"/>
              <a:t> Ferrari, </a:t>
            </a:r>
            <a:r>
              <a:rPr lang="en-US" sz="1600" dirty="0" err="1" smtClean="0"/>
              <a:t>Rémy</a:t>
            </a:r>
            <a:r>
              <a:rPr lang="en-US" sz="1600" dirty="0" smtClean="0"/>
              <a:t> </a:t>
            </a:r>
            <a:r>
              <a:rPr lang="en-US" sz="1600" dirty="0" err="1"/>
              <a:t>Ferre</a:t>
            </a:r>
            <a:r>
              <a:rPr lang="en-US" sz="1600" dirty="0"/>
              <a:t>, Martin A. </a:t>
            </a:r>
            <a:r>
              <a:rPr lang="en-US" sz="1600" dirty="0" err="1" smtClean="0"/>
              <a:t>Musicante</a:t>
            </a:r>
            <a:r>
              <a:rPr lang="en-US" sz="1600" dirty="0" smtClean="0"/>
              <a:t>, </a:t>
            </a:r>
            <a:r>
              <a:rPr lang="en-US" sz="1600" dirty="0" err="1" smtClean="0"/>
              <a:t>Veronika</a:t>
            </a:r>
            <a:r>
              <a:rPr lang="en-US" sz="1600" dirty="0" smtClean="0"/>
              <a:t> </a:t>
            </a:r>
            <a:r>
              <a:rPr lang="en-US" sz="1600" dirty="0"/>
              <a:t>Peralta, and Sophie Robert. Preference-Driven </a:t>
            </a:r>
            <a:r>
              <a:rPr lang="en-US" sz="1600" dirty="0" smtClean="0"/>
              <a:t>Refinement </a:t>
            </a:r>
            <a:r>
              <a:rPr lang="en-US" sz="1600" dirty="0"/>
              <a:t>of Service </a:t>
            </a:r>
            <a:r>
              <a:rPr lang="en-US" sz="1600" dirty="0" smtClean="0"/>
              <a:t>Compositions</a:t>
            </a:r>
            <a:r>
              <a:rPr lang="en-US" sz="1600" dirty="0"/>
              <a:t>. In CLOSER (4th International Conference on Cloud Computing and Services </a:t>
            </a:r>
            <a:r>
              <a:rPr lang="en-US" sz="1600" dirty="0" smtClean="0"/>
              <a:t>Science</a:t>
            </a:r>
            <a:r>
              <a:rPr lang="en-US" sz="1600" dirty="0"/>
              <a:t>), Proceedings of CLOSER 2014, page 8 pages, Barcelona, Spain, April 2014. </a:t>
            </a:r>
            <a:r>
              <a:rPr lang="en-US" sz="1600" dirty="0" smtClean="0"/>
              <a:t>POSTER presentation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  <a:p>
            <a:pPr algn="just"/>
            <a:endParaRPr lang="en-US" sz="1600" u="sng" dirty="0" smtClean="0"/>
          </a:p>
        </p:txBody>
      </p:sp>
    </p:spTree>
    <p:extLst>
      <p:ext uri="{BB962C8B-B14F-4D97-AF65-F5344CB8AC3E}">
        <p14:creationId xmlns:p14="http://schemas.microsoft.com/office/powerpoint/2010/main" val="25474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Considering our concrete services in the example;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60438" y="2150192"/>
            <a:ext cx="8023123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smtClean="0"/>
              <a:t>S1(</a:t>
            </a:r>
            <a:r>
              <a:rPr lang="en-US" dirty="0" err="1" smtClean="0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</a:t>
            </a:r>
            <a:r>
              <a:rPr lang="en-US" dirty="0"/>
              <a:t>= </a:t>
            </a:r>
            <a:r>
              <a:rPr lang="en-US" dirty="0"/>
              <a:t>DiseaseInfectedPatient (</a:t>
            </a:r>
            <a:r>
              <a:rPr lang="en-US" dirty="0" err="1" smtClean="0"/>
              <a:t>a?,b</a:t>
            </a:r>
            <a:r>
              <a:rPr lang="en-US" dirty="0" smtClean="0"/>
              <a:t>!) [</a:t>
            </a:r>
            <a:r>
              <a:rPr lang="en-US" dirty="0"/>
              <a:t>availability &gt; </a:t>
            </a:r>
            <a:r>
              <a:rPr lang="en-US" dirty="0" smtClean="0"/>
              <a:t>98]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S2(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a?,b</a:t>
            </a:r>
            <a:r>
              <a:rPr lang="en-US" dirty="0"/>
              <a:t>!) [availability &gt; </a:t>
            </a:r>
            <a:r>
              <a:rPr lang="en-US" dirty="0" smtClean="0"/>
              <a:t>98, price </a:t>
            </a:r>
            <a:r>
              <a:rPr lang="en-US" dirty="0"/>
              <a:t>per call </a:t>
            </a:r>
            <a:r>
              <a:rPr lang="en-US" dirty="0" smtClean="0"/>
              <a:t>= </a:t>
            </a:r>
            <a:r>
              <a:rPr lang="en-US" dirty="0"/>
              <a:t>0.2</a:t>
            </a:r>
            <a:r>
              <a:rPr lang="en-US" dirty="0" smtClean="0"/>
              <a:t>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S3(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[</a:t>
            </a:r>
            <a:r>
              <a:rPr lang="en-US" dirty="0"/>
              <a:t>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S4(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PatientPersonalInformation (</a:t>
            </a:r>
            <a:r>
              <a:rPr lang="en-US" dirty="0" err="1"/>
              <a:t>a?,b</a:t>
            </a:r>
            <a:r>
              <a:rPr lang="en-US" dirty="0"/>
              <a:t>!) [availability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PatientDNA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</a:t>
            </a:r>
            <a:r>
              <a:rPr lang="en-US" dirty="0"/>
              <a:t>[availability &gt; </a:t>
            </a:r>
            <a:r>
              <a:rPr lang="en-US" dirty="0" smtClean="0"/>
              <a:t>99, </a:t>
            </a:r>
            <a:r>
              <a:rPr lang="en-US" dirty="0"/>
              <a:t>price per call = </a:t>
            </a:r>
            <a:r>
              <a:rPr lang="en-US" dirty="0"/>
              <a:t>0.1, </a:t>
            </a:r>
            <a:r>
              <a:rPr lang="en-US" dirty="0" smtClean="0"/>
              <a:t>location </a:t>
            </a:r>
            <a:r>
              <a:rPr lang="en-US" dirty="0"/>
              <a:t>= “close”]</a:t>
            </a:r>
            <a:endParaRPr lang="en-US" dirty="0" smtClean="0"/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a?,c</a:t>
            </a:r>
            <a:r>
              <a:rPr lang="en-US" dirty="0"/>
              <a:t>!), </a:t>
            </a:r>
            <a:r>
              <a:rPr lang="en-US" dirty="0"/>
              <a:t>PatientPersonalInformation 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err="1"/>
              <a:t>?,b</a:t>
            </a:r>
            <a:r>
              <a:rPr lang="en-US" dirty="0"/>
              <a:t>!) [availability &gt; 99, price per call = </a:t>
            </a:r>
            <a:r>
              <a:rPr lang="en-US" dirty="0" smtClean="0"/>
              <a:t>0.1]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S5(</a:t>
            </a:r>
            <a:r>
              <a:rPr lang="en-US" dirty="0" err="1"/>
              <a:t>a?,b</a:t>
            </a:r>
            <a:r>
              <a:rPr lang="en-US" dirty="0" err="1" smtClean="0"/>
              <a:t>!,c</a:t>
            </a:r>
            <a:r>
              <a:rPr lang="en-US" dirty="0" smtClean="0"/>
              <a:t>!) </a:t>
            </a:r>
            <a:r>
              <a:rPr lang="en-US" dirty="0"/>
              <a:t>= DiseaseInfectedPatient (</a:t>
            </a:r>
            <a:r>
              <a:rPr lang="en-US" dirty="0" err="1"/>
              <a:t>a</a:t>
            </a:r>
            <a:r>
              <a:rPr lang="en-US" dirty="0" err="1" smtClean="0"/>
              <a:t>?,p</a:t>
            </a:r>
            <a:r>
              <a:rPr lang="en-US" dirty="0" smtClean="0"/>
              <a:t>!), </a:t>
            </a:r>
            <a:r>
              <a:rPr lang="en-US" dirty="0"/>
              <a:t>PatientPersonalInformation </a:t>
            </a:r>
            <a:r>
              <a:rPr lang="en-US" dirty="0" smtClean="0"/>
              <a:t>(</a:t>
            </a:r>
            <a:r>
              <a:rPr lang="en-US" dirty="0" err="1" smtClean="0"/>
              <a:t>p?,</a:t>
            </a:r>
            <a:r>
              <a:rPr lang="en-US" dirty="0" err="1"/>
              <a:t>b</a:t>
            </a:r>
            <a:r>
              <a:rPr lang="en-US" dirty="0" smtClean="0"/>
              <a:t>!), PatientDNA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p?,c</a:t>
            </a:r>
            <a:r>
              <a:rPr lang="en-US" dirty="0" smtClean="0"/>
              <a:t>!) [</a:t>
            </a:r>
            <a:r>
              <a:rPr lang="en-US" dirty="0"/>
              <a:t>availability &gt; 99, price per call = </a:t>
            </a:r>
            <a:r>
              <a:rPr lang="en-US" dirty="0" smtClean="0"/>
              <a:t>0.7]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6" name="Connecteur droit 8"/>
          <p:cNvCxnSpPr/>
          <p:nvPr/>
        </p:nvCxnSpPr>
        <p:spPr>
          <a:xfrm>
            <a:off x="657454" y="2334452"/>
            <a:ext cx="5359888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8"/>
          <p:cNvCxnSpPr/>
          <p:nvPr/>
        </p:nvCxnSpPr>
        <p:spPr>
          <a:xfrm>
            <a:off x="662370" y="2870304"/>
            <a:ext cx="7021540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Definition 6 (concrete service description): </a:t>
            </a:r>
          </a:p>
          <a:p>
            <a:pPr marL="0" indent="0" algn="just">
              <a:buNone/>
            </a:pPr>
            <a:r>
              <a:rPr lang="en-US" dirty="0" smtClean="0"/>
              <a:t>Describes </a:t>
            </a:r>
            <a:r>
              <a:rPr lang="en-US" dirty="0"/>
              <a:t>how a </a:t>
            </a:r>
            <a:r>
              <a:rPr lang="en-US" i="1" dirty="0"/>
              <a:t>candidate concrete service </a:t>
            </a:r>
            <a:r>
              <a:rPr lang="en-US" dirty="0"/>
              <a:t>can </a:t>
            </a:r>
            <a:r>
              <a:rPr lang="en-US" dirty="0" smtClean="0"/>
              <a:t>be used </a:t>
            </a:r>
            <a:r>
              <a:rPr lang="en-US" dirty="0"/>
              <a:t>in the query rewriting process.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includes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/>
              <a:t>M</a:t>
            </a:r>
            <a:r>
              <a:rPr lang="en-US" dirty="0" smtClean="0"/>
              <a:t>appings from </a:t>
            </a:r>
            <a:r>
              <a:rPr lang="en-US" dirty="0"/>
              <a:t>variables in a concrete service to variables in the </a:t>
            </a:r>
            <a:r>
              <a:rPr lang="en-US" dirty="0" smtClean="0"/>
              <a:t>query</a:t>
            </a:r>
          </a:p>
          <a:p>
            <a:pPr lvl="1" algn="just"/>
            <a:r>
              <a:rPr lang="en-US" dirty="0" smtClean="0"/>
              <a:t>Mappings </a:t>
            </a:r>
            <a:r>
              <a:rPr lang="en-US" dirty="0"/>
              <a:t>from variables on </a:t>
            </a:r>
            <a:r>
              <a:rPr lang="en-US" dirty="0" smtClean="0"/>
              <a:t>the head </a:t>
            </a:r>
            <a:r>
              <a:rPr lang="en-US" dirty="0"/>
              <a:t>of a concrete service to variables on its </a:t>
            </a:r>
            <a:r>
              <a:rPr lang="en-US" dirty="0" smtClean="0"/>
              <a:t>body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set of abstract services that </a:t>
            </a:r>
            <a:r>
              <a:rPr lang="en-US" dirty="0" smtClean="0"/>
              <a:t>represents partially </a:t>
            </a:r>
            <a:r>
              <a:rPr lang="en-US" dirty="0"/>
              <a:t>or fully the abstract services in the </a:t>
            </a:r>
            <a:r>
              <a:rPr lang="en-US" dirty="0" smtClean="0"/>
              <a:t>query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set of quality constrains </a:t>
            </a:r>
            <a:r>
              <a:rPr lang="en-US" dirty="0" smtClean="0"/>
              <a:t>associated to </a:t>
            </a:r>
            <a:r>
              <a:rPr lang="en-US" dirty="0"/>
              <a:t>the concrete service.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Definition 6 (concrete service description):</a:t>
            </a:r>
          </a:p>
          <a:p>
            <a:pPr marL="0" indent="0">
              <a:buNone/>
            </a:pPr>
            <a:r>
              <a:rPr lang="en-US" dirty="0"/>
              <a:t>A CSD is represented by an </a:t>
            </a:r>
            <a:r>
              <a:rPr lang="en-US" i="1" dirty="0" smtClean="0"/>
              <a:t>n</a:t>
            </a:r>
            <a:r>
              <a:rPr lang="en-US" dirty="0" smtClean="0"/>
              <a:t>-tuple: </a:t>
            </a:r>
          </a:p>
          <a:p>
            <a:pPr marL="0" indent="0" algn="ctr">
              <a:buNone/>
            </a:pPr>
            <a:r>
              <a:rPr lang="en-US" dirty="0" smtClean="0"/>
              <a:t>‹</a:t>
            </a:r>
            <a:r>
              <a:rPr lang="en-US" i="1" dirty="0" smtClean="0"/>
              <a:t>S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ϕ,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 smtClean="0"/>
              <a:t>P</a:t>
            </a:r>
            <a:r>
              <a:rPr lang="en-US" dirty="0"/>
              <a:t>›</a:t>
            </a:r>
          </a:p>
          <a:p>
            <a:pPr marL="0" indent="0">
              <a:buNone/>
            </a:pP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is a concrete service.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h</a:t>
            </a:r>
            <a:r>
              <a:rPr lang="en-US" dirty="0" smtClean="0"/>
              <a:t> </a:t>
            </a:r>
            <a:r>
              <a:rPr lang="en-US" dirty="0"/>
              <a:t>are mappings between variables in the head of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dirty="0" smtClean="0"/>
              <a:t>variables in </a:t>
            </a:r>
            <a:r>
              <a:rPr lang="en-US" dirty="0"/>
              <a:t>the body of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ϕ</a:t>
            </a:r>
            <a:r>
              <a:rPr lang="en-US" dirty="0" smtClean="0"/>
              <a:t> </a:t>
            </a:r>
            <a:r>
              <a:rPr lang="en-US" dirty="0"/>
              <a:t>are mapping between variables in the concrete service to variables in </a:t>
            </a:r>
            <a:r>
              <a:rPr lang="en-US" dirty="0" smtClean="0"/>
              <a:t>the query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G</a:t>
            </a:r>
            <a:r>
              <a:rPr lang="en-US" dirty="0" smtClean="0"/>
              <a:t> </a:t>
            </a:r>
            <a:r>
              <a:rPr lang="en-US" dirty="0"/>
              <a:t>is a set of abstract services covered by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is a set quality constraints associated </a:t>
            </a:r>
            <a:r>
              <a:rPr lang="en-US" dirty="0" smtClean="0"/>
              <a:t>to the </a:t>
            </a:r>
            <a:r>
              <a:rPr lang="en-US" dirty="0"/>
              <a:t>service </a:t>
            </a:r>
            <a:r>
              <a:rPr lang="en-US" i="1" dirty="0"/>
              <a:t>S</a:t>
            </a:r>
            <a:r>
              <a:rPr lang="en-US" dirty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907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avec flèche 21"/>
          <p:cNvCxnSpPr/>
          <p:nvPr/>
        </p:nvCxnSpPr>
        <p:spPr>
          <a:xfrm flipV="1">
            <a:off x="3392129" y="4863994"/>
            <a:ext cx="556086" cy="51028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 and Challenges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Data integration </a:t>
            </a:r>
            <a:r>
              <a:rPr lang="fr-FR" i="1" dirty="0" smtClean="0"/>
              <a:t>x</a:t>
            </a:r>
            <a:r>
              <a:rPr lang="fr-FR" dirty="0" smtClean="0"/>
              <a:t> </a:t>
            </a:r>
            <a:r>
              <a:rPr lang="fr-FR" b="1" dirty="0" smtClean="0"/>
              <a:t>Cloud computing</a:t>
            </a:r>
          </a:p>
          <a:p>
            <a:r>
              <a:rPr lang="fr-FR" dirty="0" smtClean="0"/>
              <a:t>Classical data integration scenario</a:t>
            </a:r>
            <a:endParaRPr lang="fr-FR" dirty="0"/>
          </a:p>
        </p:txBody>
      </p:sp>
      <p:grpSp>
        <p:nvGrpSpPr>
          <p:cNvPr id="10" name="Grupo 9"/>
          <p:cNvGrpSpPr/>
          <p:nvPr/>
        </p:nvGrpSpPr>
        <p:grpSpPr>
          <a:xfrm>
            <a:off x="2370534" y="3448049"/>
            <a:ext cx="3056872" cy="1339568"/>
            <a:chOff x="2370534" y="3448049"/>
            <a:chExt cx="3056872" cy="1339568"/>
          </a:xfrm>
        </p:grpSpPr>
        <p:grpSp>
          <p:nvGrpSpPr>
            <p:cNvPr id="4" name="Groupe 5"/>
            <p:cNvGrpSpPr/>
            <p:nvPr/>
          </p:nvGrpSpPr>
          <p:grpSpPr>
            <a:xfrm>
              <a:off x="3691866" y="4209103"/>
              <a:ext cx="1735540" cy="578514"/>
              <a:chOff x="3188036" y="2713804"/>
              <a:chExt cx="2743200" cy="914400"/>
            </a:xfrm>
          </p:grpSpPr>
          <p:sp>
            <p:nvSpPr>
              <p:cNvPr id="5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5"/>
              <p:cNvSpPr txBox="1"/>
              <p:nvPr/>
            </p:nvSpPr>
            <p:spPr>
              <a:xfrm>
                <a:off x="3188036" y="2893732"/>
                <a:ext cx="2743200" cy="369331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dirty="0"/>
                  <a:t>Mediator</a:t>
                </a:r>
              </a:p>
            </p:txBody>
          </p:sp>
        </p:grpSp>
        <p:grpSp>
          <p:nvGrpSpPr>
            <p:cNvPr id="7" name="Groupe 4"/>
            <p:cNvGrpSpPr/>
            <p:nvPr/>
          </p:nvGrpSpPr>
          <p:grpSpPr>
            <a:xfrm>
              <a:off x="2370534" y="3448049"/>
              <a:ext cx="2743200" cy="712694"/>
              <a:chOff x="2370534" y="1928969"/>
              <a:chExt cx="2743200" cy="712694"/>
            </a:xfrm>
          </p:grpSpPr>
          <p:cxnSp>
            <p:nvCxnSpPr>
              <p:cNvPr id="8" name="Connecteur droit avec flèche 34"/>
              <p:cNvCxnSpPr/>
              <p:nvPr/>
            </p:nvCxnSpPr>
            <p:spPr>
              <a:xfrm flipH="1">
                <a:off x="4146562" y="1928969"/>
                <a:ext cx="2444" cy="712694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oneTexte 56"/>
              <p:cNvSpPr txBox="1"/>
              <p:nvPr/>
            </p:nvSpPr>
            <p:spPr>
              <a:xfrm>
                <a:off x="2370534" y="2044216"/>
                <a:ext cx="2743200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dirty="0"/>
                  <a:t>Query</a:t>
                </a:r>
                <a:endParaRPr lang="fr-FR" dirty="0"/>
              </a:p>
            </p:txBody>
          </p:sp>
        </p:grpSp>
      </p:grpSp>
      <p:cxnSp>
        <p:nvCxnSpPr>
          <p:cNvPr id="20" name="Connecteur droit avec flèche 22"/>
          <p:cNvCxnSpPr/>
          <p:nvPr/>
        </p:nvCxnSpPr>
        <p:spPr>
          <a:xfrm rot="10800000">
            <a:off x="5073749" y="4857153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1935505" y="4716510"/>
            <a:ext cx="5261708" cy="1443325"/>
            <a:chOff x="1935505" y="4716510"/>
            <a:chExt cx="5261708" cy="1443325"/>
          </a:xfrm>
        </p:grpSpPr>
        <p:grpSp>
          <p:nvGrpSpPr>
            <p:cNvPr id="11" name="Groupe 2"/>
            <p:cNvGrpSpPr/>
            <p:nvPr/>
          </p:nvGrpSpPr>
          <p:grpSpPr>
            <a:xfrm>
              <a:off x="1935505" y="5216319"/>
              <a:ext cx="5261708" cy="943516"/>
              <a:chOff x="1087168" y="4519613"/>
              <a:chExt cx="6781406" cy="1216025"/>
            </a:xfrm>
          </p:grpSpPr>
          <p:sp>
            <p:nvSpPr>
              <p:cNvPr id="12" name="Cylindre 3"/>
              <p:cNvSpPr/>
              <p:nvPr/>
            </p:nvSpPr>
            <p:spPr>
              <a:xfrm>
                <a:off x="1741338" y="4519613"/>
                <a:ext cx="1445754" cy="121602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Cylindre 48"/>
              <p:cNvSpPr/>
              <p:nvPr/>
            </p:nvSpPr>
            <p:spPr>
              <a:xfrm>
                <a:off x="3743572" y="4519613"/>
                <a:ext cx="1445754" cy="121602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Cylindre 49"/>
              <p:cNvSpPr/>
              <p:nvPr/>
            </p:nvSpPr>
            <p:spPr>
              <a:xfrm>
                <a:off x="5750789" y="4519613"/>
                <a:ext cx="1445754" cy="121602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32"/>
              <p:cNvSpPr txBox="1"/>
              <p:nvPr/>
            </p:nvSpPr>
            <p:spPr>
              <a:xfrm>
                <a:off x="1087168" y="4943744"/>
                <a:ext cx="2743200" cy="39667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/>
                  <a:t>Data source A</a:t>
                </a:r>
              </a:p>
            </p:txBody>
          </p:sp>
          <p:sp>
            <p:nvSpPr>
              <p:cNvPr id="16" name="ZoneTexte 51"/>
              <p:cNvSpPr txBox="1"/>
              <p:nvPr/>
            </p:nvSpPr>
            <p:spPr>
              <a:xfrm>
                <a:off x="3132534" y="4943744"/>
                <a:ext cx="2743200" cy="39667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/>
                  <a:t>Data source B</a:t>
                </a:r>
              </a:p>
            </p:txBody>
          </p:sp>
          <p:sp>
            <p:nvSpPr>
              <p:cNvPr id="17" name="ZoneTexte 54"/>
              <p:cNvSpPr txBox="1"/>
              <p:nvPr/>
            </p:nvSpPr>
            <p:spPr>
              <a:xfrm>
                <a:off x="5125374" y="4943744"/>
                <a:ext cx="2743200" cy="39667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/>
                  <a:t>Data source C</a:t>
                </a:r>
                <a:endParaRPr lang="fr-FR" sz="1400" dirty="0"/>
              </a:p>
            </p:txBody>
          </p:sp>
        </p:grpSp>
        <p:cxnSp>
          <p:nvCxnSpPr>
            <p:cNvPr id="18" name="Connecteur droit avec flèche 62"/>
            <p:cNvCxnSpPr/>
            <p:nvPr/>
          </p:nvCxnSpPr>
          <p:spPr>
            <a:xfrm>
              <a:off x="4349865" y="4854825"/>
              <a:ext cx="0" cy="51945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64"/>
            <p:cNvCxnSpPr/>
            <p:nvPr/>
          </p:nvCxnSpPr>
          <p:spPr>
            <a:xfrm flipH="1">
              <a:off x="3191310" y="4720650"/>
              <a:ext cx="680908" cy="63934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3"/>
            <p:cNvCxnSpPr/>
            <p:nvPr/>
          </p:nvCxnSpPr>
          <p:spPr>
            <a:xfrm>
              <a:off x="5173692" y="4716510"/>
              <a:ext cx="680908" cy="63934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avec flèche 68"/>
          <p:cNvCxnSpPr/>
          <p:nvPr/>
        </p:nvCxnSpPr>
        <p:spPr>
          <a:xfrm flipV="1">
            <a:off x="4829291" y="4868515"/>
            <a:ext cx="1" cy="4873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3988411" y="3434774"/>
            <a:ext cx="2743200" cy="699245"/>
            <a:chOff x="3988411" y="3434774"/>
            <a:chExt cx="2743200" cy="699245"/>
          </a:xfrm>
        </p:grpSpPr>
        <p:cxnSp>
          <p:nvCxnSpPr>
            <p:cNvPr id="30" name="Connecteur droit avec flèche 72"/>
            <p:cNvCxnSpPr/>
            <p:nvPr/>
          </p:nvCxnSpPr>
          <p:spPr>
            <a:xfrm flipH="1" flipV="1">
              <a:off x="4863507" y="3434774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73"/>
            <p:cNvSpPr txBox="1"/>
            <p:nvPr/>
          </p:nvSpPr>
          <p:spPr>
            <a:xfrm>
              <a:off x="3988411" y="354136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Result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0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Definition 6 (concrete service description):</a:t>
            </a:r>
          </a:p>
          <a:p>
            <a:pPr algn="just"/>
            <a:r>
              <a:rPr lang="en-GB" i="1" dirty="0" smtClean="0"/>
              <a:t>Rule </a:t>
            </a:r>
            <a:r>
              <a:rPr lang="en-GB" i="1" dirty="0" smtClean="0"/>
              <a:t>1</a:t>
            </a:r>
            <a:r>
              <a:rPr lang="en-GB" dirty="0" smtClean="0"/>
              <a:t>: </a:t>
            </a:r>
            <a:r>
              <a:rPr lang="en-GB" i="1" dirty="0" smtClean="0"/>
              <a:t>head</a:t>
            </a:r>
            <a:r>
              <a:rPr lang="en-GB" dirty="0" smtClean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local</a:t>
            </a:r>
            <a:r>
              <a:rPr lang="en-GB" dirty="0" smtClean="0"/>
              <a:t> variables </a:t>
            </a:r>
            <a:r>
              <a:rPr lang="en-GB" dirty="0" smtClean="0"/>
              <a:t>in the concrete service can be mapped to </a:t>
            </a:r>
            <a:r>
              <a:rPr lang="en-GB" i="1" dirty="0" smtClean="0"/>
              <a:t>head</a:t>
            </a:r>
            <a:r>
              <a:rPr lang="en-GB" dirty="0" smtClean="0"/>
              <a:t> </a:t>
            </a:r>
            <a:r>
              <a:rPr lang="en-GB" dirty="0" smtClean="0"/>
              <a:t>variables </a:t>
            </a:r>
            <a:r>
              <a:rPr lang="en-GB" dirty="0" smtClean="0"/>
              <a:t>in the query if they are from the same type</a:t>
            </a:r>
          </a:p>
          <a:p>
            <a:pPr algn="just"/>
            <a:r>
              <a:rPr lang="en-GB" i="1" dirty="0" smtClean="0"/>
              <a:t>Rule 2</a:t>
            </a:r>
            <a:r>
              <a:rPr lang="en-GB" dirty="0" smtClean="0"/>
              <a:t>: </a:t>
            </a:r>
            <a:r>
              <a:rPr lang="en-GB" i="1" dirty="0" smtClean="0"/>
              <a:t>local</a:t>
            </a:r>
            <a:r>
              <a:rPr lang="en-GB" dirty="0" smtClean="0"/>
              <a:t> variable in the concrete service can be mapped to a </a:t>
            </a:r>
            <a:r>
              <a:rPr lang="en-GB" i="1" dirty="0" smtClean="0"/>
              <a:t>local</a:t>
            </a:r>
            <a:r>
              <a:rPr lang="en-GB" dirty="0" smtClean="0"/>
              <a:t> variable in the query if: (i) </a:t>
            </a:r>
            <a:r>
              <a:rPr lang="en-GB" dirty="0"/>
              <a:t>t</a:t>
            </a:r>
            <a:r>
              <a:rPr lang="en-GB" dirty="0" smtClean="0"/>
              <a:t>hey are from the same type; and (ii) the concrete service cover all abstract service in the query that depends on this variable. </a:t>
            </a:r>
            <a:r>
              <a:rPr lang="en-GB" dirty="0" smtClean="0"/>
              <a:t>“Depends” </a:t>
            </a:r>
            <a:r>
              <a:rPr lang="en-GB" dirty="0" smtClean="0"/>
              <a:t>here means that this local variable is used as input in another abstract service.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88732" y="231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7" name="Rectangle 6"/>
          <p:cNvSpPr/>
          <p:nvPr/>
        </p:nvSpPr>
        <p:spPr>
          <a:xfrm>
            <a:off x="619431" y="4005064"/>
            <a:ext cx="7905137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Q(</a:t>
            </a:r>
            <a:r>
              <a:rPr lang="en-US" dirty="0" err="1" smtClean="0"/>
              <a:t>a?,b!,c</a:t>
            </a:r>
            <a:r>
              <a:rPr lang="en-US" dirty="0" smtClean="0"/>
              <a:t>!) := S1(</a:t>
            </a:r>
            <a:r>
              <a:rPr lang="en-US" dirty="0" err="1" smtClean="0"/>
              <a:t>a?,b</a:t>
            </a:r>
            <a:r>
              <a:rPr lang="en-US" dirty="0" smtClean="0"/>
              <a:t>!) S2(</a:t>
            </a:r>
            <a:r>
              <a:rPr lang="en-US" dirty="0" err="1" smtClean="0"/>
              <a:t>p?,c</a:t>
            </a:r>
            <a:r>
              <a:rPr lang="en-US" dirty="0" smtClean="0"/>
              <a:t>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1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Considering our example:</a:t>
            </a:r>
            <a:endParaRPr lang="en-U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9" name="Rectangle 3"/>
          <p:cNvSpPr/>
          <p:nvPr/>
        </p:nvSpPr>
        <p:spPr>
          <a:xfrm>
            <a:off x="560438" y="2150192"/>
            <a:ext cx="8023123" cy="327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smtClean="0"/>
              <a:t>S3(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[</a:t>
            </a:r>
            <a:r>
              <a:rPr lang="en-US" dirty="0"/>
              <a:t>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S4(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PatientPersonalInformation (</a:t>
            </a:r>
            <a:r>
              <a:rPr lang="en-US" dirty="0" err="1"/>
              <a:t>a?,b</a:t>
            </a:r>
            <a:r>
              <a:rPr lang="en-US" dirty="0"/>
              <a:t>!) [availability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PatientDNA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</a:t>
            </a:r>
            <a:r>
              <a:rPr lang="en-US" dirty="0"/>
              <a:t>[availability &gt; </a:t>
            </a:r>
            <a:r>
              <a:rPr lang="en-US" dirty="0" smtClean="0"/>
              <a:t>99, </a:t>
            </a:r>
            <a:r>
              <a:rPr lang="en-US" dirty="0"/>
              <a:t>price per call = </a:t>
            </a:r>
            <a:r>
              <a:rPr lang="en-US" dirty="0"/>
              <a:t>0.1, </a:t>
            </a:r>
            <a:r>
              <a:rPr lang="en-US" dirty="0" smtClean="0"/>
              <a:t>location </a:t>
            </a:r>
            <a:r>
              <a:rPr lang="en-US" dirty="0"/>
              <a:t>= “close”]</a:t>
            </a:r>
            <a:endParaRPr lang="en-US" dirty="0" smtClean="0"/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a?,c</a:t>
            </a:r>
            <a:r>
              <a:rPr lang="en-US" dirty="0"/>
              <a:t>!), </a:t>
            </a:r>
            <a:r>
              <a:rPr lang="en-US" dirty="0"/>
              <a:t>PatientPersonalInformation 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err="1"/>
              <a:t>?,b</a:t>
            </a:r>
            <a:r>
              <a:rPr lang="en-US" dirty="0"/>
              <a:t>!) [availability &gt; 99, price per call = </a:t>
            </a:r>
            <a:r>
              <a:rPr lang="en-US" dirty="0" smtClean="0"/>
              <a:t>0.1]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S5(</a:t>
            </a:r>
            <a:r>
              <a:rPr lang="en-US" dirty="0" err="1"/>
              <a:t>a?,b</a:t>
            </a:r>
            <a:r>
              <a:rPr lang="en-US" dirty="0" err="1" smtClean="0"/>
              <a:t>!,c</a:t>
            </a:r>
            <a:r>
              <a:rPr lang="en-US" dirty="0" smtClean="0"/>
              <a:t>!) </a:t>
            </a:r>
            <a:r>
              <a:rPr lang="en-US" dirty="0"/>
              <a:t>= DiseaseInfectedPatient (</a:t>
            </a:r>
            <a:r>
              <a:rPr lang="en-US" dirty="0" err="1"/>
              <a:t>a</a:t>
            </a:r>
            <a:r>
              <a:rPr lang="en-US" dirty="0" err="1" smtClean="0"/>
              <a:t>?,p</a:t>
            </a:r>
            <a:r>
              <a:rPr lang="en-US" dirty="0" smtClean="0"/>
              <a:t>!), </a:t>
            </a:r>
            <a:r>
              <a:rPr lang="en-US" dirty="0"/>
              <a:t>PatientPersonalInformation </a:t>
            </a:r>
            <a:r>
              <a:rPr lang="en-US" dirty="0" smtClean="0"/>
              <a:t>(</a:t>
            </a:r>
            <a:r>
              <a:rPr lang="en-US" dirty="0" err="1" smtClean="0"/>
              <a:t>p?,</a:t>
            </a:r>
            <a:r>
              <a:rPr lang="en-US" dirty="0" err="1"/>
              <a:t>b</a:t>
            </a:r>
            <a:r>
              <a:rPr lang="en-US" dirty="0" smtClean="0"/>
              <a:t>!), PatientDNA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p?,c</a:t>
            </a:r>
            <a:r>
              <a:rPr lang="en-US" dirty="0" smtClean="0"/>
              <a:t>!) [</a:t>
            </a:r>
            <a:r>
              <a:rPr lang="en-US" dirty="0"/>
              <a:t>availability &gt; 99, price per call = </a:t>
            </a:r>
            <a:r>
              <a:rPr lang="en-US" dirty="0" smtClean="0"/>
              <a:t>0.7]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10" name="Connecteur droit 8"/>
          <p:cNvCxnSpPr/>
          <p:nvPr/>
        </p:nvCxnSpPr>
        <p:spPr>
          <a:xfrm>
            <a:off x="662370" y="3976434"/>
            <a:ext cx="792119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8"/>
          <p:cNvCxnSpPr/>
          <p:nvPr/>
        </p:nvCxnSpPr>
        <p:spPr>
          <a:xfrm>
            <a:off x="682038" y="4246818"/>
            <a:ext cx="2356130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</a:t>
            </a:r>
            <a:r>
              <a:rPr lang="en-GB" b="1" dirty="0" smtClean="0"/>
              <a:t>7 (valid rewriting):</a:t>
            </a:r>
          </a:p>
          <a:p>
            <a:pPr marL="0" indent="0">
              <a:buNone/>
            </a:pPr>
            <a:r>
              <a:rPr lang="en-GB" dirty="0" smtClean="0"/>
              <a:t>A valid rewriting is a set of CSDs that:</a:t>
            </a:r>
          </a:p>
          <a:p>
            <a:r>
              <a:rPr lang="en-GB" dirty="0" smtClean="0"/>
              <a:t>Entirely covers the query</a:t>
            </a:r>
          </a:p>
          <a:p>
            <a:r>
              <a:rPr lang="en-GB" dirty="0" smtClean="0"/>
              <a:t>There is no CSD in duplicity</a:t>
            </a:r>
          </a:p>
          <a:p>
            <a:r>
              <a:rPr lang="en-GB" dirty="0" smtClean="0"/>
              <a:t>There are mappings for all variables 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688732" y="231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br>
              <a:rPr lang="en-GB" sz="3200" i="1" dirty="0" smtClean="0"/>
            </a:br>
            <a:r>
              <a:rPr lang="en-GB" sz="3200" dirty="0" smtClean="0"/>
              <a:t>(Formalization)</a:t>
            </a:r>
            <a:endParaRPr lang="en-GB" sz="3200" dirty="0"/>
          </a:p>
        </p:txBody>
      </p:sp>
      <p:sp>
        <p:nvSpPr>
          <p:cNvPr id="8" name="Rectangle 3"/>
          <p:cNvSpPr/>
          <p:nvPr/>
        </p:nvSpPr>
        <p:spPr>
          <a:xfrm>
            <a:off x="560438" y="2150192"/>
            <a:ext cx="8023123" cy="233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smtClean="0"/>
              <a:t>S3(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DiseaseInfectedPatient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[</a:t>
            </a:r>
            <a:r>
              <a:rPr lang="en-US" dirty="0"/>
              <a:t>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S4(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PatientPersonalInformation (</a:t>
            </a:r>
            <a:r>
              <a:rPr lang="en-US" dirty="0" err="1"/>
              <a:t>a?,b</a:t>
            </a:r>
            <a:r>
              <a:rPr lang="en-US" dirty="0"/>
              <a:t>!) [availability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</a:t>
            </a:r>
            <a:r>
              <a:rPr lang="en-US" dirty="0"/>
              <a:t>PatientDNA (</a:t>
            </a:r>
            <a:r>
              <a:rPr lang="en-US" dirty="0" err="1"/>
              <a:t>a</a:t>
            </a:r>
            <a:r>
              <a:rPr lang="en-US" dirty="0" err="1" smtClean="0"/>
              <a:t>?,b</a:t>
            </a:r>
            <a:r>
              <a:rPr lang="en-US" dirty="0" smtClean="0"/>
              <a:t>!) </a:t>
            </a:r>
            <a:r>
              <a:rPr lang="en-US" dirty="0"/>
              <a:t>[availability &gt; </a:t>
            </a:r>
            <a:r>
              <a:rPr lang="en-US" dirty="0" smtClean="0"/>
              <a:t>99, </a:t>
            </a:r>
            <a:r>
              <a:rPr lang="en-US" dirty="0"/>
              <a:t>price per call = </a:t>
            </a:r>
            <a:r>
              <a:rPr lang="en-US" dirty="0"/>
              <a:t>0.1, </a:t>
            </a:r>
            <a:r>
              <a:rPr lang="en-US" dirty="0" smtClean="0"/>
              <a:t>location </a:t>
            </a:r>
            <a:r>
              <a:rPr lang="en-US" dirty="0"/>
              <a:t>= “close”]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S5(</a:t>
            </a:r>
            <a:r>
              <a:rPr lang="en-US" dirty="0" err="1"/>
              <a:t>a?,b</a:t>
            </a:r>
            <a:r>
              <a:rPr lang="en-US" dirty="0" err="1" smtClean="0"/>
              <a:t>!,c</a:t>
            </a:r>
            <a:r>
              <a:rPr lang="en-US" dirty="0" smtClean="0"/>
              <a:t>!) </a:t>
            </a:r>
            <a:r>
              <a:rPr lang="en-US" dirty="0"/>
              <a:t>= DiseaseInfectedPatient (</a:t>
            </a:r>
            <a:r>
              <a:rPr lang="en-US" dirty="0" err="1"/>
              <a:t>a</a:t>
            </a:r>
            <a:r>
              <a:rPr lang="en-US" dirty="0" err="1" smtClean="0"/>
              <a:t>?,p</a:t>
            </a:r>
            <a:r>
              <a:rPr lang="en-US" dirty="0" smtClean="0"/>
              <a:t>!), </a:t>
            </a:r>
            <a:r>
              <a:rPr lang="en-US" dirty="0"/>
              <a:t>PatientPersonalInformation </a:t>
            </a:r>
            <a:r>
              <a:rPr lang="en-US" dirty="0" smtClean="0"/>
              <a:t>(</a:t>
            </a:r>
            <a:r>
              <a:rPr lang="en-US" dirty="0" err="1" smtClean="0"/>
              <a:t>p?,</a:t>
            </a:r>
            <a:r>
              <a:rPr lang="en-US" dirty="0" err="1"/>
              <a:t>b</a:t>
            </a:r>
            <a:r>
              <a:rPr lang="en-US" dirty="0" smtClean="0"/>
              <a:t>!), PatientDNA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p?,c</a:t>
            </a:r>
            <a:r>
              <a:rPr lang="en-US" dirty="0" smtClean="0"/>
              <a:t>!) [</a:t>
            </a:r>
            <a:r>
              <a:rPr lang="en-US" dirty="0"/>
              <a:t>availability &gt; 99, price per call = </a:t>
            </a:r>
            <a:r>
              <a:rPr lang="en-US" dirty="0" smtClean="0"/>
              <a:t>0.7]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9" name="Rectangle 3"/>
          <p:cNvSpPr/>
          <p:nvPr/>
        </p:nvSpPr>
        <p:spPr>
          <a:xfrm>
            <a:off x="580106" y="4706576"/>
            <a:ext cx="8023123" cy="140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b="1" u="sng" dirty="0" smtClean="0"/>
              <a:t>Rewritings:</a:t>
            </a:r>
          </a:p>
          <a:p>
            <a:pPr algn="just"/>
            <a:r>
              <a:rPr lang="fr-FR" dirty="0" smtClean="0"/>
              <a:t>Q(disease</a:t>
            </a:r>
            <a:r>
              <a:rPr lang="fr-FR" dirty="0"/>
              <a:t>?, patientInfo!, dna!) </a:t>
            </a:r>
            <a:r>
              <a:rPr lang="en-US" dirty="0" smtClean="0"/>
              <a:t>= </a:t>
            </a:r>
            <a:r>
              <a:rPr lang="en-US" dirty="0" smtClean="0"/>
              <a:t>S3 (</a:t>
            </a:r>
            <a:r>
              <a:rPr lang="en-US" dirty="0" smtClean="0"/>
              <a:t>disease?,p!) S4 (p?,</a:t>
            </a:r>
            <a:r>
              <a:rPr lang="fr-FR" dirty="0"/>
              <a:t> </a:t>
            </a:r>
            <a:r>
              <a:rPr lang="fr-FR" dirty="0" smtClean="0"/>
              <a:t>patientInfo!</a:t>
            </a:r>
            <a:r>
              <a:rPr lang="en-US" dirty="0" smtClean="0"/>
              <a:t>) S5 (p?,dna!)</a:t>
            </a:r>
            <a:endParaRPr lang="en-US" dirty="0" smtClean="0"/>
          </a:p>
          <a:p>
            <a:pPr algn="just"/>
            <a:endParaRPr lang="fr-FR" dirty="0"/>
          </a:p>
          <a:p>
            <a:pPr algn="just"/>
            <a:r>
              <a:rPr lang="fr-FR" dirty="0"/>
              <a:t>Q(disease?, patientInfo!, dna!) </a:t>
            </a:r>
            <a:r>
              <a:rPr lang="en-US" dirty="0"/>
              <a:t>= </a:t>
            </a:r>
            <a:r>
              <a:rPr lang="en-US" dirty="0" smtClean="0"/>
              <a:t>S5 </a:t>
            </a:r>
            <a:r>
              <a:rPr lang="en-US" dirty="0"/>
              <a:t>(disease</a:t>
            </a:r>
            <a:r>
              <a:rPr lang="en-US" dirty="0" smtClean="0"/>
              <a:t>?,</a:t>
            </a:r>
            <a:r>
              <a:rPr lang="fr-FR" dirty="0"/>
              <a:t> patientInfo!, dna</a:t>
            </a:r>
            <a:r>
              <a:rPr lang="en-US" dirty="0" smtClean="0"/>
              <a:t>!)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9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>
            <a:normAutofit/>
          </a:bodyPr>
          <a:lstStyle/>
          <a:p>
            <a:r>
              <a:rPr lang="en-GB" sz="3200" i="1" dirty="0"/>
              <a:t>Rhone service-based query rewriting </a:t>
            </a:r>
            <a:r>
              <a:rPr lang="en-GB" sz="3200" i="1" dirty="0" smtClean="0"/>
              <a:t>algorithm</a:t>
            </a:r>
            <a:endParaRPr lang="en-GB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46329"/>
            <a:ext cx="5848828" cy="3794130"/>
          </a:xfrm>
          <a:prstGeom prst="rect">
            <a:avLst/>
          </a:prstGeom>
        </p:spPr>
      </p:pic>
      <p:sp>
        <p:nvSpPr>
          <p:cNvPr id="7" name="Rectangle 3"/>
          <p:cNvSpPr/>
          <p:nvPr/>
        </p:nvSpPr>
        <p:spPr>
          <a:xfrm>
            <a:off x="580106" y="3629938"/>
            <a:ext cx="8023123" cy="140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b="1" u="sng" dirty="0" smtClean="0"/>
              <a:t>Rewritings:</a:t>
            </a:r>
          </a:p>
          <a:p>
            <a:pPr algn="just"/>
            <a:r>
              <a:rPr lang="fr-FR" dirty="0" smtClean="0"/>
              <a:t>Q(disease</a:t>
            </a:r>
            <a:r>
              <a:rPr lang="fr-FR" dirty="0"/>
              <a:t>?, patientInfo!, dna!) </a:t>
            </a:r>
            <a:r>
              <a:rPr lang="en-US" dirty="0" smtClean="0"/>
              <a:t>= </a:t>
            </a:r>
            <a:r>
              <a:rPr lang="en-US" dirty="0" smtClean="0"/>
              <a:t>S3 (</a:t>
            </a:r>
            <a:r>
              <a:rPr lang="en-US" dirty="0" smtClean="0"/>
              <a:t>disease?,p!) S4 (p?,</a:t>
            </a:r>
            <a:r>
              <a:rPr lang="fr-FR" dirty="0"/>
              <a:t> </a:t>
            </a:r>
            <a:r>
              <a:rPr lang="fr-FR" dirty="0" smtClean="0"/>
              <a:t>patientInfo!</a:t>
            </a:r>
            <a:r>
              <a:rPr lang="en-US" dirty="0" smtClean="0"/>
              <a:t>) S5 (p?,dna!)</a:t>
            </a:r>
            <a:endParaRPr lang="en-US" dirty="0" smtClean="0"/>
          </a:p>
          <a:p>
            <a:pPr algn="just"/>
            <a:endParaRPr lang="fr-FR" dirty="0"/>
          </a:p>
          <a:p>
            <a:pPr algn="just"/>
            <a:r>
              <a:rPr lang="fr-FR" dirty="0"/>
              <a:t>Q(disease?, patientInfo!, dna!) </a:t>
            </a:r>
            <a:r>
              <a:rPr lang="en-US" dirty="0"/>
              <a:t>= </a:t>
            </a:r>
            <a:r>
              <a:rPr lang="en-US" dirty="0" smtClean="0"/>
              <a:t>S5 </a:t>
            </a:r>
            <a:r>
              <a:rPr lang="en-US" dirty="0"/>
              <a:t>(disease</a:t>
            </a:r>
            <a:r>
              <a:rPr lang="en-US" dirty="0" smtClean="0"/>
              <a:t>?,</a:t>
            </a:r>
            <a:r>
              <a:rPr lang="fr-FR" dirty="0"/>
              <a:t> patientInfo!, dna</a:t>
            </a:r>
            <a:r>
              <a:rPr lang="en-US" dirty="0" smtClean="0"/>
              <a:t>!)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8" name="Connecteur droit 8"/>
          <p:cNvCxnSpPr/>
          <p:nvPr/>
        </p:nvCxnSpPr>
        <p:spPr>
          <a:xfrm>
            <a:off x="632874" y="4640110"/>
            <a:ext cx="590066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982426"/>
            <a:ext cx="7591425" cy="4191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938182"/>
            <a:ext cx="7572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The idea regarding my thesis project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Context and challenges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work done during the 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year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Systematic mapping and Article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ongoing work concerning the algorithm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Improving the algorithm and producing experiments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Cost model for query rewriting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 for your attention!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5860" y="2921516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>Questions? Opinions? </a:t>
            </a:r>
          </a:p>
          <a:p>
            <a:r>
              <a:rPr lang="en-US" sz="2800" i="1" dirty="0" smtClean="0"/>
              <a:t>They are welcome! </a:t>
            </a:r>
            <a:r>
              <a:rPr lang="en-US" sz="2800" i="1" dirty="0" smtClean="0">
                <a:sym typeface="Wingdings" panose="05000000000000000000" pitchFamily="2" charset="2"/>
              </a:rPr>
              <a:t>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064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oriented </a:t>
            </a:r>
            <a:r>
              <a:rPr lang="en-US" smtClean="0"/>
              <a:t>data integration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1348140" y="4625861"/>
            <a:ext cx="6447722" cy="1647486"/>
            <a:chOff x="1240233" y="4306631"/>
            <a:chExt cx="6916473" cy="1767258"/>
          </a:xfrm>
        </p:grpSpPr>
        <p:grpSp>
          <p:nvGrpSpPr>
            <p:cNvPr id="18" name="Groupe 17"/>
            <p:cNvGrpSpPr/>
            <p:nvPr/>
          </p:nvGrpSpPr>
          <p:grpSpPr>
            <a:xfrm>
              <a:off x="1240233" y="4324787"/>
              <a:ext cx="2754201" cy="1733832"/>
              <a:chOff x="4823642" y="4628314"/>
              <a:chExt cx="2754201" cy="1733832"/>
            </a:xfrm>
          </p:grpSpPr>
          <p:sp>
            <p:nvSpPr>
              <p:cNvPr id="19" name="Nuage 18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5507273" y="5120693"/>
                <a:ext cx="1145378" cy="767032"/>
                <a:chOff x="4789805" y="4656449"/>
                <a:chExt cx="1145378" cy="767032"/>
              </a:xfrm>
            </p:grpSpPr>
            <p:sp>
              <p:nvSpPr>
                <p:cNvPr id="21" name="Cylindre 20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ylindre 21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ylindre 22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4789805" y="5146482"/>
                  <a:ext cx="1145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A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46" name="Groupe 45"/>
            <p:cNvGrpSpPr/>
            <p:nvPr/>
          </p:nvGrpSpPr>
          <p:grpSpPr>
            <a:xfrm>
              <a:off x="3321369" y="4306631"/>
              <a:ext cx="2754201" cy="1733832"/>
              <a:chOff x="4823642" y="4628314"/>
              <a:chExt cx="2754201" cy="1733832"/>
            </a:xfrm>
          </p:grpSpPr>
          <p:sp>
            <p:nvSpPr>
              <p:cNvPr id="47" name="Nuage 46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5507273" y="5120693"/>
                <a:ext cx="1140569" cy="767032"/>
                <a:chOff x="4789805" y="4656449"/>
                <a:chExt cx="1140569" cy="767032"/>
              </a:xfrm>
            </p:grpSpPr>
            <p:sp>
              <p:nvSpPr>
                <p:cNvPr id="49" name="Cylindre 48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ylindre 49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ylindre 50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4789805" y="5146482"/>
                  <a:ext cx="11405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B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53" name="Groupe 52"/>
            <p:cNvGrpSpPr/>
            <p:nvPr/>
          </p:nvGrpSpPr>
          <p:grpSpPr>
            <a:xfrm>
              <a:off x="5402505" y="4340057"/>
              <a:ext cx="2754201" cy="1733832"/>
              <a:chOff x="4823642" y="4628314"/>
              <a:chExt cx="2754201" cy="1733832"/>
            </a:xfrm>
          </p:grpSpPr>
          <p:sp>
            <p:nvSpPr>
              <p:cNvPr id="54" name="Nuage 53"/>
              <p:cNvSpPr/>
              <p:nvPr/>
            </p:nvSpPr>
            <p:spPr>
              <a:xfrm>
                <a:off x="4823642" y="4628314"/>
                <a:ext cx="2754201" cy="17338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507273" y="5120693"/>
                <a:ext cx="1393330" cy="767032"/>
                <a:chOff x="4789805" y="4656449"/>
                <a:chExt cx="1393330" cy="767032"/>
              </a:xfrm>
            </p:grpSpPr>
            <p:sp>
              <p:nvSpPr>
                <p:cNvPr id="56" name="Cylindre 55"/>
                <p:cNvSpPr/>
                <p:nvPr/>
              </p:nvSpPr>
              <p:spPr>
                <a:xfrm>
                  <a:off x="5162836" y="4656450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ylindre 56"/>
                <p:cNvSpPr/>
                <p:nvPr/>
              </p:nvSpPr>
              <p:spPr>
                <a:xfrm>
                  <a:off x="5507499" y="4656449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ylindre 57"/>
                <p:cNvSpPr/>
                <p:nvPr/>
              </p:nvSpPr>
              <p:spPr>
                <a:xfrm>
                  <a:off x="5341030" y="4736171"/>
                  <a:ext cx="295422" cy="407963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ZoneTexte 58"/>
                <p:cNvSpPr txBox="1"/>
                <p:nvPr/>
              </p:nvSpPr>
              <p:spPr>
                <a:xfrm>
                  <a:off x="4789805" y="5146482"/>
                  <a:ext cx="13933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+mj-lt"/>
                    </a:rPr>
                    <a:t>Data provider C</a:t>
                  </a:r>
                  <a:endParaRPr lang="en-US" sz="12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61" name="Groupe 60"/>
          <p:cNvGrpSpPr/>
          <p:nvPr/>
        </p:nvGrpSpPr>
        <p:grpSpPr>
          <a:xfrm>
            <a:off x="3621116" y="3172805"/>
            <a:ext cx="1877040" cy="625680"/>
            <a:chOff x="3188036" y="2713804"/>
            <a:chExt cx="2743200" cy="914400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188036" y="2922313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dirty="0"/>
                <a:t>Mediator</a:t>
              </a:r>
            </a:p>
          </p:txBody>
        </p:sp>
      </p:grpSp>
      <p:cxnSp>
        <p:nvCxnSpPr>
          <p:cNvPr id="65" name="Connecteur droit avec flèche 64"/>
          <p:cNvCxnSpPr/>
          <p:nvPr/>
        </p:nvCxnSpPr>
        <p:spPr>
          <a:xfrm flipH="1">
            <a:off x="4146562" y="2430401"/>
            <a:ext cx="2444" cy="7126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839594" y="239816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smtClean="0"/>
              <a:t>Query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 flipH="1">
            <a:off x="4347421" y="3896183"/>
            <a:ext cx="2444" cy="7126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2881596" y="3894745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52314" y="3895116"/>
            <a:ext cx="2445" cy="69924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10800000" flipH="1">
            <a:off x="3090330" y="3890597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0800000">
            <a:off x="5294969" y="3898504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5498156" y="3905352"/>
            <a:ext cx="680908" cy="639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/>
          <p:cNvGrpSpPr/>
          <p:nvPr/>
        </p:nvGrpSpPr>
        <p:grpSpPr>
          <a:xfrm>
            <a:off x="3988411" y="2417126"/>
            <a:ext cx="2743200" cy="699245"/>
            <a:chOff x="3988411" y="1930436"/>
            <a:chExt cx="2743200" cy="699245"/>
          </a:xfrm>
        </p:grpSpPr>
        <p:cxnSp>
          <p:nvCxnSpPr>
            <p:cNvPr id="74" name="Connecteur droit avec flèche 73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3988411" y="2037027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Result</a:t>
              </a:r>
              <a:endParaRPr lang="fr-FR" dirty="0"/>
            </a:p>
          </p:txBody>
        </p:sp>
      </p:grpSp>
      <p:sp>
        <p:nvSpPr>
          <p:cNvPr id="76" name="Parchemin vertical 75"/>
          <p:cNvSpPr/>
          <p:nvPr/>
        </p:nvSpPr>
        <p:spPr>
          <a:xfrm>
            <a:off x="6945215" y="5471927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Parchemin vertical 76"/>
          <p:cNvSpPr/>
          <p:nvPr/>
        </p:nvSpPr>
        <p:spPr>
          <a:xfrm>
            <a:off x="4963431" y="5449081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Parchemin vertical 77"/>
          <p:cNvSpPr/>
          <p:nvPr/>
        </p:nvSpPr>
        <p:spPr>
          <a:xfrm>
            <a:off x="2983075" y="5460391"/>
            <a:ext cx="673670" cy="45016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</a:rPr>
              <a:t>SLA</a:t>
            </a:r>
            <a:endParaRPr lang="en-US" sz="7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ZoneTexte 74"/>
          <p:cNvSpPr txBox="1"/>
          <p:nvPr/>
        </p:nvSpPr>
        <p:spPr>
          <a:xfrm>
            <a:off x="1780601" y="266046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smtClean="0"/>
              <a:t>(Quality preferences)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6" grpId="0" animBg="1"/>
      <p:bldP spid="77" grpId="0" animBg="1"/>
      <p:bldP spid="78" grpId="0" animBg="1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oriented </a:t>
            </a:r>
            <a:r>
              <a:rPr lang="en-US" smtClean="0"/>
              <a:t>data integration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348140" y="2398168"/>
            <a:ext cx="6447722" cy="3875179"/>
            <a:chOff x="1348140" y="2398168"/>
            <a:chExt cx="6447722" cy="3875179"/>
          </a:xfrm>
        </p:grpSpPr>
        <p:grpSp>
          <p:nvGrpSpPr>
            <p:cNvPr id="60" name="Groupe 59"/>
            <p:cNvGrpSpPr/>
            <p:nvPr/>
          </p:nvGrpSpPr>
          <p:grpSpPr>
            <a:xfrm>
              <a:off x="1348140" y="4625861"/>
              <a:ext cx="6447722" cy="1647486"/>
              <a:chOff x="1240233" y="4306631"/>
              <a:chExt cx="6916473" cy="1767258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1240233" y="4324787"/>
                <a:ext cx="2754201" cy="1733832"/>
                <a:chOff x="4823642" y="4628314"/>
                <a:chExt cx="2754201" cy="1733832"/>
              </a:xfrm>
            </p:grpSpPr>
            <p:sp>
              <p:nvSpPr>
                <p:cNvPr id="19" name="Nuage 18"/>
                <p:cNvSpPr/>
                <p:nvPr/>
              </p:nvSpPr>
              <p:spPr>
                <a:xfrm>
                  <a:off x="4823642" y="4628314"/>
                  <a:ext cx="2754201" cy="1733832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e 19"/>
                <p:cNvGrpSpPr/>
                <p:nvPr/>
              </p:nvGrpSpPr>
              <p:grpSpPr>
                <a:xfrm>
                  <a:off x="5507273" y="5120693"/>
                  <a:ext cx="1145378" cy="767032"/>
                  <a:chOff x="4789805" y="4656449"/>
                  <a:chExt cx="1145378" cy="767032"/>
                </a:xfrm>
              </p:grpSpPr>
              <p:sp>
                <p:nvSpPr>
                  <p:cNvPr id="21" name="Cylindre 20"/>
                  <p:cNvSpPr/>
                  <p:nvPr/>
                </p:nvSpPr>
                <p:spPr>
                  <a:xfrm>
                    <a:off x="5162836" y="4656450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Cylindre 21"/>
                  <p:cNvSpPr/>
                  <p:nvPr/>
                </p:nvSpPr>
                <p:spPr>
                  <a:xfrm>
                    <a:off x="5507499" y="4656449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Cylindre 22"/>
                  <p:cNvSpPr/>
                  <p:nvPr/>
                </p:nvSpPr>
                <p:spPr>
                  <a:xfrm>
                    <a:off x="5341030" y="4736171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ZoneTexte 23"/>
                  <p:cNvSpPr txBox="1"/>
                  <p:nvPr/>
                </p:nvSpPr>
                <p:spPr>
                  <a:xfrm>
                    <a:off x="4789805" y="5146482"/>
                    <a:ext cx="114537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+mj-lt"/>
                      </a:rPr>
                      <a:t>Data provider A</a:t>
                    </a:r>
                    <a:endParaRPr lang="en-US" sz="12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46" name="Groupe 45"/>
              <p:cNvGrpSpPr/>
              <p:nvPr/>
            </p:nvGrpSpPr>
            <p:grpSpPr>
              <a:xfrm>
                <a:off x="3321369" y="4306631"/>
                <a:ext cx="2754201" cy="1733832"/>
                <a:chOff x="4823642" y="4628314"/>
                <a:chExt cx="2754201" cy="1733832"/>
              </a:xfrm>
            </p:grpSpPr>
            <p:sp>
              <p:nvSpPr>
                <p:cNvPr id="47" name="Nuage 46"/>
                <p:cNvSpPr/>
                <p:nvPr/>
              </p:nvSpPr>
              <p:spPr>
                <a:xfrm>
                  <a:off x="4823642" y="4628314"/>
                  <a:ext cx="2754201" cy="1733832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e 47"/>
                <p:cNvGrpSpPr/>
                <p:nvPr/>
              </p:nvGrpSpPr>
              <p:grpSpPr>
                <a:xfrm>
                  <a:off x="5507273" y="5120693"/>
                  <a:ext cx="1140569" cy="767032"/>
                  <a:chOff x="4789805" y="4656449"/>
                  <a:chExt cx="1140569" cy="767032"/>
                </a:xfrm>
              </p:grpSpPr>
              <p:sp>
                <p:nvSpPr>
                  <p:cNvPr id="49" name="Cylindre 48"/>
                  <p:cNvSpPr/>
                  <p:nvPr/>
                </p:nvSpPr>
                <p:spPr>
                  <a:xfrm>
                    <a:off x="5162836" y="4656450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Cylindre 49"/>
                  <p:cNvSpPr/>
                  <p:nvPr/>
                </p:nvSpPr>
                <p:spPr>
                  <a:xfrm>
                    <a:off x="5507499" y="4656449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Cylindre 50"/>
                  <p:cNvSpPr/>
                  <p:nvPr/>
                </p:nvSpPr>
                <p:spPr>
                  <a:xfrm>
                    <a:off x="5341030" y="4736171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4789805" y="5146482"/>
                    <a:ext cx="114056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+mj-lt"/>
                      </a:rPr>
                      <a:t>Data provider B</a:t>
                    </a:r>
                    <a:endParaRPr lang="en-US" sz="12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53" name="Groupe 52"/>
              <p:cNvGrpSpPr/>
              <p:nvPr/>
            </p:nvGrpSpPr>
            <p:grpSpPr>
              <a:xfrm>
                <a:off x="5402505" y="4340057"/>
                <a:ext cx="2754201" cy="1733832"/>
                <a:chOff x="4823642" y="4628314"/>
                <a:chExt cx="2754201" cy="1733832"/>
              </a:xfrm>
            </p:grpSpPr>
            <p:sp>
              <p:nvSpPr>
                <p:cNvPr id="54" name="Nuage 53"/>
                <p:cNvSpPr/>
                <p:nvPr/>
              </p:nvSpPr>
              <p:spPr>
                <a:xfrm>
                  <a:off x="4823642" y="4628314"/>
                  <a:ext cx="2754201" cy="1733832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e 54"/>
                <p:cNvGrpSpPr/>
                <p:nvPr/>
              </p:nvGrpSpPr>
              <p:grpSpPr>
                <a:xfrm>
                  <a:off x="5507273" y="5120693"/>
                  <a:ext cx="1393330" cy="767032"/>
                  <a:chOff x="4789805" y="4656449"/>
                  <a:chExt cx="1393330" cy="767032"/>
                </a:xfrm>
              </p:grpSpPr>
              <p:sp>
                <p:nvSpPr>
                  <p:cNvPr id="56" name="Cylindre 55"/>
                  <p:cNvSpPr/>
                  <p:nvPr/>
                </p:nvSpPr>
                <p:spPr>
                  <a:xfrm>
                    <a:off x="5162836" y="4656450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Cylindre 56"/>
                  <p:cNvSpPr/>
                  <p:nvPr/>
                </p:nvSpPr>
                <p:spPr>
                  <a:xfrm>
                    <a:off x="5507499" y="4656449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Cylindre 57"/>
                  <p:cNvSpPr/>
                  <p:nvPr/>
                </p:nvSpPr>
                <p:spPr>
                  <a:xfrm>
                    <a:off x="5341030" y="4736171"/>
                    <a:ext cx="295422" cy="407963"/>
                  </a:xfrm>
                  <a:prstGeom prst="can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ZoneTexte 58"/>
                  <p:cNvSpPr txBox="1"/>
                  <p:nvPr/>
                </p:nvSpPr>
                <p:spPr>
                  <a:xfrm>
                    <a:off x="4789805" y="5146482"/>
                    <a:ext cx="13933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>
                        <a:latin typeface="+mj-lt"/>
                      </a:rPr>
                      <a:t>Data provider C</a:t>
                    </a:r>
                    <a:endParaRPr lang="en-US" sz="1200" dirty="0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61" name="Groupe 60"/>
            <p:cNvGrpSpPr/>
            <p:nvPr/>
          </p:nvGrpSpPr>
          <p:grpSpPr>
            <a:xfrm>
              <a:off x="3621116" y="3172805"/>
              <a:ext cx="1877040" cy="625680"/>
              <a:chOff x="3188036" y="2713804"/>
              <a:chExt cx="2743200" cy="914400"/>
            </a:xfrm>
          </p:grpSpPr>
          <p:sp>
            <p:nvSpPr>
              <p:cNvPr id="62" name="Rectangle à coins arrondis 61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3188036" y="2922313"/>
                <a:ext cx="2743200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dirty="0"/>
                  <a:t>Mediator</a:t>
                </a:r>
              </a:p>
            </p:txBody>
          </p:sp>
        </p:grpSp>
        <p:cxnSp>
          <p:nvCxnSpPr>
            <p:cNvPr id="65" name="Connecteur droit avec flèche 64"/>
            <p:cNvCxnSpPr/>
            <p:nvPr/>
          </p:nvCxnSpPr>
          <p:spPr>
            <a:xfrm flipH="1">
              <a:off x="4146562" y="2430401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/>
            <p:cNvSpPr txBox="1"/>
            <p:nvPr/>
          </p:nvSpPr>
          <p:spPr>
            <a:xfrm>
              <a:off x="1839594" y="2398168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 smtClean="0"/>
                <a:t>Query</a:t>
              </a:r>
            </a:p>
          </p:txBody>
        </p:sp>
        <p:cxnSp>
          <p:nvCxnSpPr>
            <p:cNvPr id="67" name="Connecteur droit avec flèche 66"/>
            <p:cNvCxnSpPr/>
            <p:nvPr/>
          </p:nvCxnSpPr>
          <p:spPr>
            <a:xfrm flipH="1">
              <a:off x="4347421" y="3896183"/>
              <a:ext cx="2444" cy="71269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H="1">
              <a:off x="2881596" y="3894745"/>
              <a:ext cx="680908" cy="63934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H="1" flipV="1">
              <a:off x="4652314" y="3895116"/>
              <a:ext cx="2445" cy="699245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10800000" flipH="1">
              <a:off x="3090330" y="3890597"/>
              <a:ext cx="680908" cy="63934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rot="10800000">
              <a:off x="5294969" y="3898504"/>
              <a:ext cx="680908" cy="63934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5498156" y="3905352"/>
              <a:ext cx="680908" cy="63934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e 72"/>
            <p:cNvGrpSpPr/>
            <p:nvPr/>
          </p:nvGrpSpPr>
          <p:grpSpPr>
            <a:xfrm>
              <a:off x="3988411" y="2417126"/>
              <a:ext cx="2743200" cy="699245"/>
              <a:chOff x="3988411" y="1930436"/>
              <a:chExt cx="2743200" cy="699245"/>
            </a:xfrm>
          </p:grpSpPr>
          <p:cxnSp>
            <p:nvCxnSpPr>
              <p:cNvPr id="74" name="Connecteur droit avec flèche 73"/>
              <p:cNvCxnSpPr/>
              <p:nvPr/>
            </p:nvCxnSpPr>
            <p:spPr>
              <a:xfrm flipH="1" flipV="1">
                <a:off x="4863507" y="1930436"/>
                <a:ext cx="2445" cy="699245"/>
              </a:xfrm>
              <a:prstGeom prst="straightConnector1">
                <a:avLst/>
              </a:prstGeom>
              <a:ln>
                <a:headEnd type="none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ZoneTexte 74"/>
              <p:cNvSpPr txBox="1"/>
              <p:nvPr/>
            </p:nvSpPr>
            <p:spPr>
              <a:xfrm>
                <a:off x="3988411" y="2037027"/>
                <a:ext cx="2743200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  <a:endParaRPr lang="fr-FR" dirty="0"/>
              </a:p>
            </p:txBody>
          </p:sp>
        </p:grpSp>
        <p:sp>
          <p:nvSpPr>
            <p:cNvPr id="76" name="Parchemin vertical 75"/>
            <p:cNvSpPr/>
            <p:nvPr/>
          </p:nvSpPr>
          <p:spPr>
            <a:xfrm>
              <a:off x="6945215" y="5471927"/>
              <a:ext cx="673670" cy="450161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+mj-lt"/>
                </a:rPr>
                <a:t>SLA</a:t>
              </a:r>
              <a:endParaRPr lang="en-US" sz="7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Parchemin vertical 76"/>
            <p:cNvSpPr/>
            <p:nvPr/>
          </p:nvSpPr>
          <p:spPr>
            <a:xfrm>
              <a:off x="4963431" y="5449081"/>
              <a:ext cx="673670" cy="450161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+mj-lt"/>
                </a:rPr>
                <a:t>SLA</a:t>
              </a:r>
              <a:endParaRPr lang="en-US" sz="7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Parchemin vertical 77"/>
            <p:cNvSpPr/>
            <p:nvPr/>
          </p:nvSpPr>
          <p:spPr>
            <a:xfrm>
              <a:off x="2983075" y="5460391"/>
              <a:ext cx="673670" cy="450161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+mj-lt"/>
                </a:rPr>
                <a:t>SLA</a:t>
              </a:r>
              <a:endParaRPr lang="en-US" sz="7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ZoneTexte 74"/>
            <p:cNvSpPr txBox="1"/>
            <p:nvPr/>
          </p:nvSpPr>
          <p:spPr>
            <a:xfrm>
              <a:off x="1780601" y="2660466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 smtClean="0"/>
                <a:t>(Quality preferences)</a:t>
              </a:r>
              <a:endParaRPr lang="fr-FR" dirty="0"/>
            </a:p>
          </p:txBody>
        </p:sp>
      </p:grpSp>
      <p:sp>
        <p:nvSpPr>
          <p:cNvPr id="81" name="Rectangle 79"/>
          <p:cNvSpPr/>
          <p:nvPr/>
        </p:nvSpPr>
        <p:spPr>
          <a:xfrm>
            <a:off x="979224" y="2534215"/>
            <a:ext cx="7230529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Which services should I select? Are the requirements being respected?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2" name="Rectangle 79"/>
          <p:cNvSpPr/>
          <p:nvPr/>
        </p:nvSpPr>
        <p:spPr>
          <a:xfrm>
            <a:off x="979224" y="3084825"/>
            <a:ext cx="7230529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How to be sure that all SLAs are being respected?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3" name="Rectangle 79"/>
          <p:cNvSpPr/>
          <p:nvPr/>
        </p:nvSpPr>
        <p:spPr>
          <a:xfrm>
            <a:off x="979224" y="3635426"/>
            <a:ext cx="7230529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How to integrate different SLAs associated to services with user’s preferences?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4" name="Rectangle 79"/>
          <p:cNvSpPr/>
          <p:nvPr/>
        </p:nvSpPr>
        <p:spPr>
          <a:xfrm>
            <a:off x="979224" y="4186032"/>
            <a:ext cx="7230529" cy="486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How results can be reused for a next query?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5" name="Rectangle 83"/>
          <p:cNvSpPr/>
          <p:nvPr/>
        </p:nvSpPr>
        <p:spPr>
          <a:xfrm>
            <a:off x="0" y="4746167"/>
            <a:ext cx="9144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In this new scenario, we believe that the quality on data integration could be enhanced by using SLA contracts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106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/>
              <a:t>Objective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381" y="2431143"/>
            <a:ext cx="7111729" cy="344499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The objective is to propose a data integration solution in a multi-cloud environment guided </a:t>
            </a:r>
            <a:r>
              <a:rPr lang="en-US" dirty="0" smtClean="0">
                <a:solidFill>
                  <a:schemeClr val="tx1"/>
                </a:solidFill>
              </a:rPr>
              <a:t>by user </a:t>
            </a:r>
            <a:r>
              <a:rPr lang="en-US" dirty="0">
                <a:solidFill>
                  <a:schemeClr val="tx1"/>
                </a:solidFill>
              </a:rPr>
              <a:t>preferences and SLA exported by different clouds.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Work done in the 1</a:t>
            </a:r>
            <a:r>
              <a:rPr lang="en-US" sz="4800" baseline="30000" dirty="0">
                <a:solidFill>
                  <a:schemeClr val="tx1"/>
                </a:solidFill>
              </a:rPr>
              <a:t>st</a:t>
            </a:r>
            <a:r>
              <a:rPr lang="en-US" sz="4800" dirty="0">
                <a:solidFill>
                  <a:schemeClr val="tx1"/>
                </a:solidFill>
              </a:rPr>
              <a:t> year: systematic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Categorize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quantify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the key contributions</a:t>
            </a:r>
            <a:r>
              <a:rPr lang="en-US" dirty="0">
                <a:solidFill>
                  <a:schemeClr val="tx1"/>
                </a:solidFill>
              </a:rPr>
              <a:t> and the </a:t>
            </a:r>
            <a:r>
              <a:rPr lang="en-US" b="1" dirty="0">
                <a:solidFill>
                  <a:schemeClr val="tx1"/>
                </a:solidFill>
              </a:rPr>
              <a:t>evolution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dirty="0" smtClean="0">
                <a:solidFill>
                  <a:schemeClr val="tx1"/>
                </a:solidFill>
              </a:rPr>
              <a:t>the research </a:t>
            </a:r>
            <a:r>
              <a:rPr lang="en-US" dirty="0">
                <a:solidFill>
                  <a:schemeClr val="tx1"/>
                </a:solidFill>
              </a:rPr>
              <a:t>done on </a:t>
            </a:r>
            <a:r>
              <a:rPr lang="en-US" b="1" dirty="0">
                <a:solidFill>
                  <a:schemeClr val="tx1"/>
                </a:solidFill>
              </a:rPr>
              <a:t>SLA-guided data integration in a multi-cloud </a:t>
            </a:r>
            <a:r>
              <a:rPr lang="en-US" b="1" dirty="0" smtClean="0">
                <a:solidFill>
                  <a:schemeClr val="tx1"/>
                </a:solidFill>
              </a:rPr>
              <a:t>environment</a:t>
            </a:r>
            <a:endParaRPr lang="en-US" b="1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Discover </a:t>
            </a:r>
            <a:r>
              <a:rPr lang="en-US" b="1" dirty="0">
                <a:solidFill>
                  <a:schemeClr val="tx1"/>
                </a:solidFill>
              </a:rPr>
              <a:t>open issues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limitations</a:t>
            </a:r>
            <a:r>
              <a:rPr lang="en-US" dirty="0">
                <a:solidFill>
                  <a:schemeClr val="tx1"/>
                </a:solidFill>
              </a:rPr>
              <a:t> of existing </a:t>
            </a:r>
            <a:r>
              <a:rPr lang="en-US" dirty="0" smtClean="0">
                <a:solidFill>
                  <a:schemeClr val="tx1"/>
                </a:solidFill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54388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SM Process</a:t>
            </a:r>
            <a:endParaRPr lang="en-GB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7374" y="2513330"/>
            <a:ext cx="1225917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Definition of research 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2002" y="2513330"/>
            <a:ext cx="1225917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Conduct 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938722" y="2513330"/>
            <a:ext cx="1225917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Papers screening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5922" y="2513330"/>
            <a:ext cx="1225917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accent1">
                    <a:lumMod val="50000"/>
                  </a:schemeClr>
                </a:solidFill>
              </a:rPr>
              <a:t>Keywording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 using abstracts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6871" y="2513330"/>
            <a:ext cx="1225917" cy="5689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Data extraction and mapping process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144272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Review scope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30886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All papers</a:t>
            </a:r>
          </a:p>
        </p:txBody>
      </p:sp>
      <p:sp>
        <p:nvSpPr>
          <p:cNvPr id="13" name="Carré corné 12"/>
          <p:cNvSpPr/>
          <p:nvPr/>
        </p:nvSpPr>
        <p:spPr>
          <a:xfrm>
            <a:off x="481584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Research papers</a:t>
            </a:r>
          </a:p>
        </p:txBody>
      </p:sp>
      <p:sp>
        <p:nvSpPr>
          <p:cNvPr id="14" name="Carré corné 13"/>
          <p:cNvSpPr/>
          <p:nvPr/>
        </p:nvSpPr>
        <p:spPr>
          <a:xfrm>
            <a:off x="6502400" y="3732530"/>
            <a:ext cx="1239520" cy="497840"/>
          </a:xfrm>
          <a:prstGeom prst="foldedCorner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Classification scheme</a:t>
            </a:r>
          </a:p>
        </p:txBody>
      </p:sp>
      <p:sp>
        <p:nvSpPr>
          <p:cNvPr id="15" name="Carré corné 14"/>
          <p:cNvSpPr/>
          <p:nvPr/>
        </p:nvSpPr>
        <p:spPr>
          <a:xfrm>
            <a:off x="7299996" y="4858324"/>
            <a:ext cx="1239520" cy="497840"/>
          </a:xfrm>
          <a:prstGeom prst="foldedCorner">
            <a:avLst/>
          </a:prstGeom>
          <a:solidFill>
            <a:srgbClr val="FFFFFF"/>
          </a:solidFill>
          <a:ln w="38100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254061"/>
                </a:solidFill>
              </a:rPr>
              <a:t>Systematic map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859280" y="2797810"/>
            <a:ext cx="25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463908" y="279781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160628" y="2797810"/>
            <a:ext cx="243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887829" y="2797810"/>
            <a:ext cx="250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2"/>
            <a:endCxn id="11" idx="0"/>
          </p:cNvCxnSpPr>
          <p:nvPr/>
        </p:nvCxnSpPr>
        <p:spPr>
          <a:xfrm>
            <a:off x="1250333" y="3082290"/>
            <a:ext cx="812147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0"/>
            <a:endCxn id="7" idx="2"/>
          </p:cNvCxnSpPr>
          <p:nvPr/>
        </p:nvCxnSpPr>
        <p:spPr>
          <a:xfrm flipV="1">
            <a:off x="2062480" y="3082290"/>
            <a:ext cx="792481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7" idx="2"/>
            <a:endCxn id="12" idx="0"/>
          </p:cNvCxnSpPr>
          <p:nvPr/>
        </p:nvCxnSpPr>
        <p:spPr>
          <a:xfrm>
            <a:off x="2854961" y="3082290"/>
            <a:ext cx="853439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0"/>
            <a:endCxn id="8" idx="2"/>
          </p:cNvCxnSpPr>
          <p:nvPr/>
        </p:nvCxnSpPr>
        <p:spPr>
          <a:xfrm flipV="1">
            <a:off x="3708400" y="3082290"/>
            <a:ext cx="843281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8" idx="2"/>
            <a:endCxn id="13" idx="0"/>
          </p:cNvCxnSpPr>
          <p:nvPr/>
        </p:nvCxnSpPr>
        <p:spPr>
          <a:xfrm>
            <a:off x="4551681" y="3082290"/>
            <a:ext cx="883919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0"/>
            <a:endCxn id="9" idx="2"/>
          </p:cNvCxnSpPr>
          <p:nvPr/>
        </p:nvCxnSpPr>
        <p:spPr>
          <a:xfrm flipV="1">
            <a:off x="5435600" y="3082290"/>
            <a:ext cx="843281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9" idx="2"/>
            <a:endCxn id="14" idx="0"/>
          </p:cNvCxnSpPr>
          <p:nvPr/>
        </p:nvCxnSpPr>
        <p:spPr>
          <a:xfrm>
            <a:off x="6278881" y="3082290"/>
            <a:ext cx="843279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4" idx="0"/>
            <a:endCxn id="10" idx="2"/>
          </p:cNvCxnSpPr>
          <p:nvPr/>
        </p:nvCxnSpPr>
        <p:spPr>
          <a:xfrm flipV="1">
            <a:off x="7122160" y="3082290"/>
            <a:ext cx="787670" cy="6502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2"/>
            <a:endCxn id="15" idx="0"/>
          </p:cNvCxnSpPr>
          <p:nvPr/>
        </p:nvCxnSpPr>
        <p:spPr>
          <a:xfrm>
            <a:off x="7909830" y="3082290"/>
            <a:ext cx="9926" cy="177603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72369" y="311306"/>
            <a:ext cx="6799262" cy="1303337"/>
          </a:xfrm>
        </p:spPr>
        <p:txBody>
          <a:bodyPr/>
          <a:lstStyle/>
          <a:p>
            <a:r>
              <a:rPr lang="en-US" dirty="0" smtClean="0"/>
              <a:t>Mapping results</a:t>
            </a:r>
            <a:endParaRPr lang="en-US" dirty="0"/>
          </a:p>
        </p:txBody>
      </p:sp>
      <p:pic>
        <p:nvPicPr>
          <p:cNvPr id="9" name="Picture 6" descr="Data-Quality-D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"/>
          <a:stretch/>
        </p:blipFill>
        <p:spPr>
          <a:xfrm>
            <a:off x="670888" y="1559721"/>
            <a:ext cx="7691448" cy="4683332"/>
          </a:xfrm>
          <a:prstGeom prst="rect">
            <a:avLst/>
          </a:prstGeom>
        </p:spPr>
      </p:pic>
      <p:sp>
        <p:nvSpPr>
          <p:cNvPr id="10" name="Cadre 9"/>
          <p:cNvSpPr/>
          <p:nvPr/>
        </p:nvSpPr>
        <p:spPr>
          <a:xfrm>
            <a:off x="1537336" y="2176933"/>
            <a:ext cx="5968364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Cadre 10"/>
          <p:cNvSpPr/>
          <p:nvPr/>
        </p:nvSpPr>
        <p:spPr>
          <a:xfrm>
            <a:off x="1537336" y="2742079"/>
            <a:ext cx="5968364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4" name="Cadre 10"/>
          <p:cNvSpPr/>
          <p:nvPr/>
        </p:nvSpPr>
        <p:spPr>
          <a:xfrm>
            <a:off x="1542256" y="3322185"/>
            <a:ext cx="5968364" cy="474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4372</TotalTime>
  <Words>3343</Words>
  <Application>Microsoft Office PowerPoint</Application>
  <PresentationFormat>Apresentação na tela (4:3)</PresentationFormat>
  <Paragraphs>349</Paragraphs>
  <Slides>36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Garamond</vt:lpstr>
      <vt:lpstr>Wingdings</vt:lpstr>
      <vt:lpstr>Wingdings 2</vt:lpstr>
      <vt:lpstr>Orgânico</vt:lpstr>
      <vt:lpstr>Trusted SLA-Guided Data Integration on Multi-cloud Environments</vt:lpstr>
      <vt:lpstr>Agenda</vt:lpstr>
      <vt:lpstr>Context and Challenges</vt:lpstr>
      <vt:lpstr>Quality oriented data integration</vt:lpstr>
      <vt:lpstr>Quality oriented data integration</vt:lpstr>
      <vt:lpstr>Objective</vt:lpstr>
      <vt:lpstr>Work done in the 1st year: systematic mapping</vt:lpstr>
      <vt:lpstr>SM Process</vt:lpstr>
      <vt:lpstr>Mapping results</vt:lpstr>
      <vt:lpstr>Apresentação do PowerPoint</vt:lpstr>
      <vt:lpstr>Apresentação do PowerPoint</vt:lpstr>
      <vt:lpstr>Apresentação do PowerPoint</vt:lpstr>
      <vt:lpstr>Lessons &amp; Contribution</vt:lpstr>
      <vt:lpstr>Ongoing work: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</vt:lpstr>
      <vt:lpstr>Rhone service-based query rewriting algorithm (Formalization)</vt:lpstr>
      <vt:lpstr>Rhone service-based query rewriting algorithm (Formalization)</vt:lpstr>
      <vt:lpstr>Apresentação do PowerPoint</vt:lpstr>
      <vt:lpstr>Apresentação do PowerPoint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 (Formalization)</vt:lpstr>
      <vt:lpstr>Rhone service-based query rewriting algorithm</vt:lpstr>
      <vt:lpstr>Preliminary results</vt:lpstr>
      <vt:lpstr>Conclusions and Future works</vt:lpstr>
      <vt:lpstr>  Thank you for your attention!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</cp:lastModifiedBy>
  <cp:revision>193</cp:revision>
  <dcterms:created xsi:type="dcterms:W3CDTF">2010-04-12T23:12:02Z</dcterms:created>
  <dcterms:modified xsi:type="dcterms:W3CDTF">2015-12-02T17:34:44Z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