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4111" r:id="rId4"/>
  </p:sldMasterIdLst>
  <p:notesMasterIdLst>
    <p:notesMasterId r:id="rId47"/>
  </p:notesMasterIdLst>
  <p:handoutMasterIdLst>
    <p:handoutMasterId r:id="rId48"/>
  </p:handoutMasterIdLst>
  <p:sldIdLst>
    <p:sldId id="256" r:id="rId5"/>
    <p:sldId id="257" r:id="rId6"/>
    <p:sldId id="340" r:id="rId7"/>
    <p:sldId id="318" r:id="rId8"/>
    <p:sldId id="342" r:id="rId9"/>
    <p:sldId id="365" r:id="rId10"/>
    <p:sldId id="367" r:id="rId11"/>
    <p:sldId id="368" r:id="rId12"/>
    <p:sldId id="319" r:id="rId13"/>
    <p:sldId id="343" r:id="rId14"/>
    <p:sldId id="321" r:id="rId15"/>
    <p:sldId id="360" r:id="rId16"/>
    <p:sldId id="361" r:id="rId17"/>
    <p:sldId id="362" r:id="rId18"/>
    <p:sldId id="363" r:id="rId19"/>
    <p:sldId id="344" r:id="rId20"/>
    <p:sldId id="335" r:id="rId21"/>
    <p:sldId id="334" r:id="rId22"/>
    <p:sldId id="336" r:id="rId23"/>
    <p:sldId id="338" r:id="rId24"/>
    <p:sldId id="369" r:id="rId25"/>
    <p:sldId id="297" r:id="rId26"/>
    <p:sldId id="348" r:id="rId27"/>
    <p:sldId id="349" r:id="rId28"/>
    <p:sldId id="350" r:id="rId29"/>
    <p:sldId id="351" r:id="rId30"/>
    <p:sldId id="301" r:id="rId31"/>
    <p:sldId id="302" r:id="rId32"/>
    <p:sldId id="352" r:id="rId33"/>
    <p:sldId id="353" r:id="rId34"/>
    <p:sldId id="354" r:id="rId35"/>
    <p:sldId id="355" r:id="rId36"/>
    <p:sldId id="356" r:id="rId37"/>
    <p:sldId id="357" r:id="rId38"/>
    <p:sldId id="358" r:id="rId39"/>
    <p:sldId id="311" r:id="rId40"/>
    <p:sldId id="313" r:id="rId41"/>
    <p:sldId id="359" r:id="rId42"/>
    <p:sldId id="314" r:id="rId43"/>
    <p:sldId id="315" r:id="rId44"/>
    <p:sldId id="280" r:id="rId45"/>
    <p:sldId id="264"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89" autoAdjust="0"/>
    <p:restoredTop sz="64273" autoAdjust="0"/>
  </p:normalViewPr>
  <p:slideViewPr>
    <p:cSldViewPr snapToGrid="0" snapToObjects="1">
      <p:cViewPr varScale="1">
        <p:scale>
          <a:sx n="46" d="100"/>
          <a:sy n="46" d="100"/>
        </p:scale>
        <p:origin x="1740" y="48"/>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FA383-9D4B-AD42-9BF3-88FCA749BE0E}" type="datetimeFigureOut">
              <a:rPr lang="en-US" smtClean="0"/>
              <a:t>12/3/2015</a:t>
            </a:fld>
            <a:endParaRPr lang="pt-B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622828-1E86-1441-9A56-10C9EB14358D}" type="slidenum">
              <a:rPr lang="pt-BR" smtClean="0"/>
              <a:t>‹nº›</a:t>
            </a:fld>
            <a:endParaRPr lang="pt-BR"/>
          </a:p>
        </p:txBody>
      </p:sp>
    </p:spTree>
    <p:extLst>
      <p:ext uri="{BB962C8B-B14F-4D97-AF65-F5344CB8AC3E}">
        <p14:creationId xmlns:p14="http://schemas.microsoft.com/office/powerpoint/2010/main" val="1443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8862E-4053-6841-80C1-EE02861216A5}" type="datetimeFigureOut">
              <a:rPr lang="en-US" smtClean="0"/>
              <a:t>12/3/2015</a:t>
            </a:fld>
            <a:endParaRPr lang="pt-B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8DC79-C430-E548-A754-84842F9135C3}" type="slidenum">
              <a:rPr lang="pt-BR" smtClean="0"/>
              <a:t>‹nº›</a:t>
            </a:fld>
            <a:endParaRPr lang="pt-BR"/>
          </a:p>
        </p:txBody>
      </p:sp>
    </p:spTree>
    <p:extLst>
      <p:ext uri="{BB962C8B-B14F-4D97-AF65-F5344CB8AC3E}">
        <p14:creationId xmlns:p14="http://schemas.microsoft.com/office/powerpoint/2010/main" val="36823897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a:t>
            </a:fld>
            <a:endParaRPr lang="pt-BR"/>
          </a:p>
        </p:txBody>
      </p:sp>
    </p:spTree>
    <p:extLst>
      <p:ext uri="{BB962C8B-B14F-4D97-AF65-F5344CB8AC3E}">
        <p14:creationId xmlns:p14="http://schemas.microsoft.com/office/powerpoint/2010/main" val="375263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The </a:t>
            </a:r>
            <a:r>
              <a:rPr lang="fr-FR" dirty="0" err="1" smtClean="0"/>
              <a:t>process</a:t>
            </a:r>
            <a:r>
              <a:rPr lang="fr-FR" dirty="0" smtClean="0"/>
              <a:t> </a:t>
            </a:r>
            <a:r>
              <a:rPr lang="fr-FR" dirty="0" err="1" smtClean="0"/>
              <a:t>consists</a:t>
            </a:r>
            <a:r>
              <a:rPr lang="fr-FR" dirty="0" smtClean="0"/>
              <a:t> in five </a:t>
            </a:r>
            <a:r>
              <a:rPr lang="fr-FR" dirty="0" err="1" smtClean="0"/>
              <a:t>steps</a:t>
            </a:r>
            <a:r>
              <a:rPr lang="fr-FR" dirty="0" smtClean="0"/>
              <a:t>, </a:t>
            </a:r>
            <a:r>
              <a:rPr lang="fr-FR" dirty="0" err="1" smtClean="0"/>
              <a:t>from</a:t>
            </a:r>
            <a:r>
              <a:rPr lang="fr-FR" dirty="0" smtClean="0"/>
              <a:t> the </a:t>
            </a:r>
            <a:r>
              <a:rPr lang="fr-FR" dirty="0" err="1" smtClean="0"/>
              <a:t>definition</a:t>
            </a:r>
            <a:r>
              <a:rPr lang="fr-FR" dirty="0" smtClean="0"/>
              <a:t> of </a:t>
            </a:r>
            <a:r>
              <a:rPr lang="fr-FR" dirty="0" err="1" smtClean="0"/>
              <a:t>resarch</a:t>
            </a:r>
            <a:r>
              <a:rPr lang="fr-FR" dirty="0" smtClean="0"/>
              <a:t> questions to the </a:t>
            </a:r>
            <a:r>
              <a:rPr lang="fr-FR" dirty="0" err="1" smtClean="0"/>
              <a:t>generation</a:t>
            </a:r>
            <a:r>
              <a:rPr lang="fr-FR" dirty="0" smtClean="0"/>
              <a:t> of quantitative vision of the state of the art.  </a:t>
            </a:r>
            <a:r>
              <a:rPr lang="fr-FR" dirty="0" err="1" smtClean="0"/>
              <a:t>Each</a:t>
            </a:r>
            <a:r>
              <a:rPr lang="fr-FR" dirty="0" smtClean="0"/>
              <a:t> phase </a:t>
            </a:r>
            <a:r>
              <a:rPr lang="fr-FR" dirty="0" err="1" smtClean="0"/>
              <a:t>produces</a:t>
            </a:r>
            <a:r>
              <a:rPr lang="fr-FR" dirty="0" smtClean="0"/>
              <a:t> a </a:t>
            </a:r>
            <a:r>
              <a:rPr lang="fr-FR" dirty="0" err="1" smtClean="0"/>
              <a:t>concrete</a:t>
            </a:r>
            <a:r>
              <a:rPr lang="fr-FR" dirty="0" smtClean="0"/>
              <a:t> </a:t>
            </a:r>
            <a:r>
              <a:rPr lang="fr-FR" dirty="0" err="1" smtClean="0"/>
              <a:t>result</a:t>
            </a:r>
            <a:r>
              <a:rPr lang="fr-FR" dirty="0" smtClean="0"/>
              <a:t> </a:t>
            </a:r>
            <a:r>
              <a:rPr lang="fr-FR" dirty="0" err="1" smtClean="0"/>
              <a:t>that</a:t>
            </a:r>
            <a:r>
              <a:rPr lang="fr-FR" dirty="0" smtClean="0"/>
              <a:t> </a:t>
            </a:r>
            <a:r>
              <a:rPr lang="fr-FR" dirty="0" err="1" smtClean="0"/>
              <a:t>will</a:t>
            </a:r>
            <a:r>
              <a:rPr lang="fr-FR" dirty="0" smtClean="0"/>
              <a:t> </a:t>
            </a:r>
            <a:r>
              <a:rPr lang="fr-FR" dirty="0" err="1" smtClean="0"/>
              <a:t>eventually</a:t>
            </a:r>
            <a:r>
              <a:rPr lang="fr-FR" dirty="0" smtClean="0"/>
              <a:t> help to </a:t>
            </a:r>
            <a:r>
              <a:rPr lang="fr-FR" dirty="0" err="1" smtClean="0"/>
              <a:t>perform</a:t>
            </a:r>
            <a:r>
              <a:rPr lang="fr-FR" dirty="0" smtClean="0"/>
              <a:t> an </a:t>
            </a:r>
            <a:r>
              <a:rPr lang="fr-FR" dirty="0" err="1" smtClean="0"/>
              <a:t>analytic</a:t>
            </a:r>
            <a:r>
              <a:rPr lang="fr-FR" dirty="0" smtClean="0"/>
              <a:t> </a:t>
            </a:r>
            <a:r>
              <a:rPr lang="fr-FR" dirty="0" err="1" smtClean="0"/>
              <a:t>study</a:t>
            </a:r>
            <a:r>
              <a:rPr lang="fr-FR" dirty="0" smtClean="0"/>
              <a:t> and a state of the art of the </a:t>
            </a:r>
            <a:r>
              <a:rPr lang="fr-FR" dirty="0" err="1" smtClean="0"/>
              <a:t>field</a:t>
            </a:r>
            <a:r>
              <a:rPr lang="fr-FR" dirty="0" smtClean="0"/>
              <a:t>.</a:t>
            </a:r>
          </a:p>
          <a:p>
            <a:r>
              <a:rPr lang="fr-FR" dirty="0" smtClean="0"/>
              <a:t>I </a:t>
            </a:r>
            <a:r>
              <a:rPr lang="fr-FR" dirty="0" err="1" smtClean="0"/>
              <a:t>will</a:t>
            </a:r>
            <a:r>
              <a:rPr lang="fr-FR" dirty="0" smtClean="0"/>
              <a:t> </a:t>
            </a:r>
            <a:r>
              <a:rPr lang="fr-FR" dirty="0" err="1" smtClean="0"/>
              <a:t>describe</a:t>
            </a:r>
            <a:r>
              <a:rPr lang="fr-FR" dirty="0" smtClean="0"/>
              <a:t> </a:t>
            </a:r>
            <a:r>
              <a:rPr lang="fr-FR" dirty="0" err="1" smtClean="0"/>
              <a:t>briefly</a:t>
            </a:r>
            <a:r>
              <a:rPr lang="fr-FR" dirty="0" smtClean="0"/>
              <a:t> </a:t>
            </a:r>
            <a:r>
              <a:rPr lang="fr-FR" dirty="0" err="1" smtClean="0"/>
              <a:t>each</a:t>
            </a:r>
            <a:r>
              <a:rPr lang="fr-FR" dirty="0" smtClean="0"/>
              <a:t> phase and show </a:t>
            </a:r>
            <a:r>
              <a:rPr lang="fr-FR" dirty="0" err="1" smtClean="0"/>
              <a:t>concretely</a:t>
            </a:r>
            <a:r>
              <a:rPr lang="fr-FR" dirty="0" smtClean="0"/>
              <a:t> </a:t>
            </a:r>
            <a:r>
              <a:rPr lang="fr-FR" dirty="0" err="1" smtClean="0"/>
              <a:t>what</a:t>
            </a:r>
            <a:r>
              <a:rPr lang="fr-FR" dirty="0" smtClean="0"/>
              <a:t> </a:t>
            </a:r>
            <a:r>
              <a:rPr lang="fr-FR" dirty="0" err="1" smtClean="0"/>
              <a:t>we</a:t>
            </a:r>
            <a:r>
              <a:rPr lang="fr-FR" dirty="0" smtClean="0"/>
              <a:t> </a:t>
            </a:r>
            <a:r>
              <a:rPr lang="fr-FR" dirty="0" err="1" smtClean="0"/>
              <a:t>did</a:t>
            </a:r>
            <a:r>
              <a:rPr lang="fr-FR" dirty="0" smtClean="0"/>
              <a:t> in </a:t>
            </a:r>
            <a:r>
              <a:rPr lang="fr-FR" dirty="0" err="1" smtClean="0"/>
              <a:t>our</a:t>
            </a:r>
            <a:r>
              <a:rPr lang="fr-FR" dirty="0" smtClean="0"/>
              <a:t> </a:t>
            </a:r>
            <a:r>
              <a:rPr lang="fr-FR" dirty="0" err="1" smtClean="0"/>
              <a:t>work</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11</a:t>
            </a:fld>
            <a:endParaRPr lang="pt-BR"/>
          </a:p>
        </p:txBody>
      </p:sp>
    </p:spTree>
    <p:extLst>
      <p:ext uri="{BB962C8B-B14F-4D97-AF65-F5344CB8AC3E}">
        <p14:creationId xmlns:p14="http://schemas.microsoft.com/office/powerpoint/2010/main" val="3282682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The </a:t>
            </a:r>
            <a:r>
              <a:rPr lang="fr-FR" dirty="0" err="1" smtClean="0"/>
              <a:t>process</a:t>
            </a:r>
            <a:r>
              <a:rPr lang="fr-FR" dirty="0" smtClean="0"/>
              <a:t> </a:t>
            </a:r>
            <a:r>
              <a:rPr lang="fr-FR" dirty="0" err="1" smtClean="0"/>
              <a:t>consists</a:t>
            </a:r>
            <a:r>
              <a:rPr lang="fr-FR" dirty="0" smtClean="0"/>
              <a:t> in five </a:t>
            </a:r>
            <a:r>
              <a:rPr lang="fr-FR" dirty="0" err="1" smtClean="0"/>
              <a:t>steps</a:t>
            </a:r>
            <a:r>
              <a:rPr lang="fr-FR" dirty="0" smtClean="0"/>
              <a:t>, </a:t>
            </a:r>
            <a:r>
              <a:rPr lang="fr-FR" dirty="0" err="1" smtClean="0"/>
              <a:t>from</a:t>
            </a:r>
            <a:r>
              <a:rPr lang="fr-FR" dirty="0" smtClean="0"/>
              <a:t> the </a:t>
            </a:r>
            <a:r>
              <a:rPr lang="fr-FR" dirty="0" err="1" smtClean="0"/>
              <a:t>definition</a:t>
            </a:r>
            <a:r>
              <a:rPr lang="fr-FR" dirty="0" smtClean="0"/>
              <a:t> of </a:t>
            </a:r>
            <a:r>
              <a:rPr lang="fr-FR" dirty="0" err="1" smtClean="0"/>
              <a:t>resarch</a:t>
            </a:r>
            <a:r>
              <a:rPr lang="fr-FR" dirty="0" smtClean="0"/>
              <a:t> questions to the </a:t>
            </a:r>
            <a:r>
              <a:rPr lang="fr-FR" dirty="0" err="1" smtClean="0"/>
              <a:t>generation</a:t>
            </a:r>
            <a:r>
              <a:rPr lang="fr-FR" dirty="0" smtClean="0"/>
              <a:t> of quantitative vision of the state of the art.  </a:t>
            </a:r>
            <a:r>
              <a:rPr lang="fr-FR" dirty="0" err="1" smtClean="0"/>
              <a:t>Each</a:t>
            </a:r>
            <a:r>
              <a:rPr lang="fr-FR" dirty="0" smtClean="0"/>
              <a:t> phase </a:t>
            </a:r>
            <a:r>
              <a:rPr lang="fr-FR" dirty="0" err="1" smtClean="0"/>
              <a:t>produces</a:t>
            </a:r>
            <a:r>
              <a:rPr lang="fr-FR" dirty="0" smtClean="0"/>
              <a:t> a </a:t>
            </a:r>
            <a:r>
              <a:rPr lang="fr-FR" dirty="0" err="1" smtClean="0"/>
              <a:t>concrete</a:t>
            </a:r>
            <a:r>
              <a:rPr lang="fr-FR" dirty="0" smtClean="0"/>
              <a:t> </a:t>
            </a:r>
            <a:r>
              <a:rPr lang="fr-FR" dirty="0" err="1" smtClean="0"/>
              <a:t>result</a:t>
            </a:r>
            <a:r>
              <a:rPr lang="fr-FR" dirty="0" smtClean="0"/>
              <a:t> </a:t>
            </a:r>
            <a:r>
              <a:rPr lang="fr-FR" dirty="0" err="1" smtClean="0"/>
              <a:t>that</a:t>
            </a:r>
            <a:r>
              <a:rPr lang="fr-FR" dirty="0" smtClean="0"/>
              <a:t> </a:t>
            </a:r>
            <a:r>
              <a:rPr lang="fr-FR" dirty="0" err="1" smtClean="0"/>
              <a:t>will</a:t>
            </a:r>
            <a:r>
              <a:rPr lang="fr-FR" dirty="0" smtClean="0"/>
              <a:t> </a:t>
            </a:r>
            <a:r>
              <a:rPr lang="fr-FR" dirty="0" err="1" smtClean="0"/>
              <a:t>eventually</a:t>
            </a:r>
            <a:r>
              <a:rPr lang="fr-FR" dirty="0" smtClean="0"/>
              <a:t> help to </a:t>
            </a:r>
            <a:r>
              <a:rPr lang="fr-FR" dirty="0" err="1" smtClean="0"/>
              <a:t>perform</a:t>
            </a:r>
            <a:r>
              <a:rPr lang="fr-FR" dirty="0" smtClean="0"/>
              <a:t> an </a:t>
            </a:r>
            <a:r>
              <a:rPr lang="fr-FR" dirty="0" err="1" smtClean="0"/>
              <a:t>analytic</a:t>
            </a:r>
            <a:r>
              <a:rPr lang="fr-FR" dirty="0" smtClean="0"/>
              <a:t> </a:t>
            </a:r>
            <a:r>
              <a:rPr lang="fr-FR" dirty="0" err="1" smtClean="0"/>
              <a:t>study</a:t>
            </a:r>
            <a:r>
              <a:rPr lang="fr-FR" dirty="0" smtClean="0"/>
              <a:t> and a state of the art of the </a:t>
            </a:r>
            <a:r>
              <a:rPr lang="fr-FR" dirty="0" err="1" smtClean="0"/>
              <a:t>field</a:t>
            </a:r>
            <a:r>
              <a:rPr lang="fr-FR" dirty="0" smtClean="0"/>
              <a:t>.</a:t>
            </a:r>
          </a:p>
          <a:p>
            <a:r>
              <a:rPr lang="fr-FR" dirty="0" smtClean="0"/>
              <a:t>I </a:t>
            </a:r>
            <a:r>
              <a:rPr lang="fr-FR" dirty="0" err="1" smtClean="0"/>
              <a:t>will</a:t>
            </a:r>
            <a:r>
              <a:rPr lang="fr-FR" dirty="0" smtClean="0"/>
              <a:t> </a:t>
            </a:r>
            <a:r>
              <a:rPr lang="fr-FR" dirty="0" err="1" smtClean="0"/>
              <a:t>describe</a:t>
            </a:r>
            <a:r>
              <a:rPr lang="fr-FR" dirty="0" smtClean="0"/>
              <a:t> </a:t>
            </a:r>
            <a:r>
              <a:rPr lang="fr-FR" dirty="0" err="1" smtClean="0"/>
              <a:t>briefly</a:t>
            </a:r>
            <a:r>
              <a:rPr lang="fr-FR" dirty="0" smtClean="0"/>
              <a:t> </a:t>
            </a:r>
            <a:r>
              <a:rPr lang="fr-FR" dirty="0" err="1" smtClean="0"/>
              <a:t>each</a:t>
            </a:r>
            <a:r>
              <a:rPr lang="fr-FR" dirty="0" smtClean="0"/>
              <a:t> phase and show </a:t>
            </a:r>
            <a:r>
              <a:rPr lang="fr-FR" dirty="0" err="1" smtClean="0"/>
              <a:t>concretely</a:t>
            </a:r>
            <a:r>
              <a:rPr lang="fr-FR" dirty="0" smtClean="0"/>
              <a:t> </a:t>
            </a:r>
            <a:r>
              <a:rPr lang="fr-FR" dirty="0" err="1" smtClean="0"/>
              <a:t>what</a:t>
            </a:r>
            <a:r>
              <a:rPr lang="fr-FR" dirty="0" smtClean="0"/>
              <a:t> </a:t>
            </a:r>
            <a:r>
              <a:rPr lang="fr-FR" dirty="0" err="1" smtClean="0"/>
              <a:t>we</a:t>
            </a:r>
            <a:r>
              <a:rPr lang="fr-FR" dirty="0" smtClean="0"/>
              <a:t> </a:t>
            </a:r>
            <a:r>
              <a:rPr lang="fr-FR" dirty="0" err="1" smtClean="0"/>
              <a:t>did</a:t>
            </a:r>
            <a:r>
              <a:rPr lang="fr-FR" dirty="0" smtClean="0"/>
              <a:t> in </a:t>
            </a:r>
            <a:r>
              <a:rPr lang="fr-FR" dirty="0" err="1" smtClean="0"/>
              <a:t>our</a:t>
            </a:r>
            <a:r>
              <a:rPr lang="fr-FR" dirty="0" smtClean="0"/>
              <a:t> </a:t>
            </a:r>
            <a:r>
              <a:rPr lang="fr-FR" dirty="0" err="1" smtClean="0"/>
              <a:t>work</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12</a:t>
            </a:fld>
            <a:endParaRPr lang="pt-BR"/>
          </a:p>
        </p:txBody>
      </p:sp>
    </p:spTree>
    <p:extLst>
      <p:ext uri="{BB962C8B-B14F-4D97-AF65-F5344CB8AC3E}">
        <p14:creationId xmlns:p14="http://schemas.microsoft.com/office/powerpoint/2010/main" val="4249360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The </a:t>
            </a:r>
            <a:r>
              <a:rPr lang="fr-FR" dirty="0" err="1" smtClean="0"/>
              <a:t>process</a:t>
            </a:r>
            <a:r>
              <a:rPr lang="fr-FR" dirty="0" smtClean="0"/>
              <a:t> </a:t>
            </a:r>
            <a:r>
              <a:rPr lang="fr-FR" dirty="0" err="1" smtClean="0"/>
              <a:t>consists</a:t>
            </a:r>
            <a:r>
              <a:rPr lang="fr-FR" dirty="0" smtClean="0"/>
              <a:t> in five </a:t>
            </a:r>
            <a:r>
              <a:rPr lang="fr-FR" dirty="0" err="1" smtClean="0"/>
              <a:t>steps</a:t>
            </a:r>
            <a:r>
              <a:rPr lang="fr-FR" dirty="0" smtClean="0"/>
              <a:t>, </a:t>
            </a:r>
            <a:r>
              <a:rPr lang="fr-FR" dirty="0" err="1" smtClean="0"/>
              <a:t>from</a:t>
            </a:r>
            <a:r>
              <a:rPr lang="fr-FR" dirty="0" smtClean="0"/>
              <a:t> the </a:t>
            </a:r>
            <a:r>
              <a:rPr lang="fr-FR" dirty="0" err="1" smtClean="0"/>
              <a:t>definition</a:t>
            </a:r>
            <a:r>
              <a:rPr lang="fr-FR" dirty="0" smtClean="0"/>
              <a:t> of </a:t>
            </a:r>
            <a:r>
              <a:rPr lang="fr-FR" dirty="0" err="1" smtClean="0"/>
              <a:t>resarch</a:t>
            </a:r>
            <a:r>
              <a:rPr lang="fr-FR" dirty="0" smtClean="0"/>
              <a:t> questions to the </a:t>
            </a:r>
            <a:r>
              <a:rPr lang="fr-FR" dirty="0" err="1" smtClean="0"/>
              <a:t>generation</a:t>
            </a:r>
            <a:r>
              <a:rPr lang="fr-FR" dirty="0" smtClean="0"/>
              <a:t> of quantitative vision of the state of the art.  </a:t>
            </a:r>
            <a:r>
              <a:rPr lang="fr-FR" dirty="0" err="1" smtClean="0"/>
              <a:t>Each</a:t>
            </a:r>
            <a:r>
              <a:rPr lang="fr-FR" dirty="0" smtClean="0"/>
              <a:t> phase </a:t>
            </a:r>
            <a:r>
              <a:rPr lang="fr-FR" dirty="0" err="1" smtClean="0"/>
              <a:t>produces</a:t>
            </a:r>
            <a:r>
              <a:rPr lang="fr-FR" dirty="0" smtClean="0"/>
              <a:t> a </a:t>
            </a:r>
            <a:r>
              <a:rPr lang="fr-FR" dirty="0" err="1" smtClean="0"/>
              <a:t>concrete</a:t>
            </a:r>
            <a:r>
              <a:rPr lang="fr-FR" dirty="0" smtClean="0"/>
              <a:t> </a:t>
            </a:r>
            <a:r>
              <a:rPr lang="fr-FR" dirty="0" err="1" smtClean="0"/>
              <a:t>result</a:t>
            </a:r>
            <a:r>
              <a:rPr lang="fr-FR" dirty="0" smtClean="0"/>
              <a:t> </a:t>
            </a:r>
            <a:r>
              <a:rPr lang="fr-FR" dirty="0" err="1" smtClean="0"/>
              <a:t>that</a:t>
            </a:r>
            <a:r>
              <a:rPr lang="fr-FR" dirty="0" smtClean="0"/>
              <a:t> </a:t>
            </a:r>
            <a:r>
              <a:rPr lang="fr-FR" dirty="0" err="1" smtClean="0"/>
              <a:t>will</a:t>
            </a:r>
            <a:r>
              <a:rPr lang="fr-FR" dirty="0" smtClean="0"/>
              <a:t> </a:t>
            </a:r>
            <a:r>
              <a:rPr lang="fr-FR" dirty="0" err="1" smtClean="0"/>
              <a:t>eventually</a:t>
            </a:r>
            <a:r>
              <a:rPr lang="fr-FR" dirty="0" smtClean="0"/>
              <a:t> help to </a:t>
            </a:r>
            <a:r>
              <a:rPr lang="fr-FR" dirty="0" err="1" smtClean="0"/>
              <a:t>perform</a:t>
            </a:r>
            <a:r>
              <a:rPr lang="fr-FR" dirty="0" smtClean="0"/>
              <a:t> an </a:t>
            </a:r>
            <a:r>
              <a:rPr lang="fr-FR" dirty="0" err="1" smtClean="0"/>
              <a:t>analytic</a:t>
            </a:r>
            <a:r>
              <a:rPr lang="fr-FR" dirty="0" smtClean="0"/>
              <a:t> </a:t>
            </a:r>
            <a:r>
              <a:rPr lang="fr-FR" dirty="0" err="1" smtClean="0"/>
              <a:t>study</a:t>
            </a:r>
            <a:r>
              <a:rPr lang="fr-FR" dirty="0" smtClean="0"/>
              <a:t> and a state of the art of the </a:t>
            </a:r>
            <a:r>
              <a:rPr lang="fr-FR" dirty="0" err="1" smtClean="0"/>
              <a:t>field</a:t>
            </a:r>
            <a:r>
              <a:rPr lang="fr-FR" dirty="0" smtClean="0"/>
              <a:t>.</a:t>
            </a:r>
          </a:p>
          <a:p>
            <a:r>
              <a:rPr lang="fr-FR" dirty="0" smtClean="0"/>
              <a:t>I </a:t>
            </a:r>
            <a:r>
              <a:rPr lang="fr-FR" dirty="0" err="1" smtClean="0"/>
              <a:t>will</a:t>
            </a:r>
            <a:r>
              <a:rPr lang="fr-FR" dirty="0" smtClean="0"/>
              <a:t> </a:t>
            </a:r>
            <a:r>
              <a:rPr lang="fr-FR" dirty="0" err="1" smtClean="0"/>
              <a:t>describe</a:t>
            </a:r>
            <a:r>
              <a:rPr lang="fr-FR" dirty="0" smtClean="0"/>
              <a:t> </a:t>
            </a:r>
            <a:r>
              <a:rPr lang="fr-FR" dirty="0" err="1" smtClean="0"/>
              <a:t>briefly</a:t>
            </a:r>
            <a:r>
              <a:rPr lang="fr-FR" dirty="0" smtClean="0"/>
              <a:t> </a:t>
            </a:r>
            <a:r>
              <a:rPr lang="fr-FR" dirty="0" err="1" smtClean="0"/>
              <a:t>each</a:t>
            </a:r>
            <a:r>
              <a:rPr lang="fr-FR" dirty="0" smtClean="0"/>
              <a:t> phase and show </a:t>
            </a:r>
            <a:r>
              <a:rPr lang="fr-FR" dirty="0" err="1" smtClean="0"/>
              <a:t>concretely</a:t>
            </a:r>
            <a:r>
              <a:rPr lang="fr-FR" dirty="0" smtClean="0"/>
              <a:t> </a:t>
            </a:r>
            <a:r>
              <a:rPr lang="fr-FR" dirty="0" err="1" smtClean="0"/>
              <a:t>what</a:t>
            </a:r>
            <a:r>
              <a:rPr lang="fr-FR" dirty="0" smtClean="0"/>
              <a:t> </a:t>
            </a:r>
            <a:r>
              <a:rPr lang="fr-FR" dirty="0" err="1" smtClean="0"/>
              <a:t>we</a:t>
            </a:r>
            <a:r>
              <a:rPr lang="fr-FR" dirty="0" smtClean="0"/>
              <a:t> </a:t>
            </a:r>
            <a:r>
              <a:rPr lang="fr-FR" dirty="0" err="1" smtClean="0"/>
              <a:t>did</a:t>
            </a:r>
            <a:r>
              <a:rPr lang="fr-FR" dirty="0" smtClean="0"/>
              <a:t> in </a:t>
            </a:r>
            <a:r>
              <a:rPr lang="fr-FR" dirty="0" err="1" smtClean="0"/>
              <a:t>our</a:t>
            </a:r>
            <a:r>
              <a:rPr lang="fr-FR" dirty="0" smtClean="0"/>
              <a:t> </a:t>
            </a:r>
            <a:r>
              <a:rPr lang="fr-FR" dirty="0" err="1" smtClean="0"/>
              <a:t>work</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13</a:t>
            </a:fld>
            <a:endParaRPr lang="pt-BR"/>
          </a:p>
        </p:txBody>
      </p:sp>
    </p:spTree>
    <p:extLst>
      <p:ext uri="{BB962C8B-B14F-4D97-AF65-F5344CB8AC3E}">
        <p14:creationId xmlns:p14="http://schemas.microsoft.com/office/powerpoint/2010/main" val="3655201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The </a:t>
            </a:r>
            <a:r>
              <a:rPr lang="fr-FR" dirty="0" err="1" smtClean="0"/>
              <a:t>process</a:t>
            </a:r>
            <a:r>
              <a:rPr lang="fr-FR" dirty="0" smtClean="0"/>
              <a:t> </a:t>
            </a:r>
            <a:r>
              <a:rPr lang="fr-FR" dirty="0" err="1" smtClean="0"/>
              <a:t>consists</a:t>
            </a:r>
            <a:r>
              <a:rPr lang="fr-FR" dirty="0" smtClean="0"/>
              <a:t> in five </a:t>
            </a:r>
            <a:r>
              <a:rPr lang="fr-FR" dirty="0" err="1" smtClean="0"/>
              <a:t>steps</a:t>
            </a:r>
            <a:r>
              <a:rPr lang="fr-FR" dirty="0" smtClean="0"/>
              <a:t>, </a:t>
            </a:r>
            <a:r>
              <a:rPr lang="fr-FR" dirty="0" err="1" smtClean="0"/>
              <a:t>from</a:t>
            </a:r>
            <a:r>
              <a:rPr lang="fr-FR" dirty="0" smtClean="0"/>
              <a:t> the </a:t>
            </a:r>
            <a:r>
              <a:rPr lang="fr-FR" dirty="0" err="1" smtClean="0"/>
              <a:t>definition</a:t>
            </a:r>
            <a:r>
              <a:rPr lang="fr-FR" dirty="0" smtClean="0"/>
              <a:t> of </a:t>
            </a:r>
            <a:r>
              <a:rPr lang="fr-FR" dirty="0" err="1" smtClean="0"/>
              <a:t>resarch</a:t>
            </a:r>
            <a:r>
              <a:rPr lang="fr-FR" dirty="0" smtClean="0"/>
              <a:t> questions to the </a:t>
            </a:r>
            <a:r>
              <a:rPr lang="fr-FR" dirty="0" err="1" smtClean="0"/>
              <a:t>generation</a:t>
            </a:r>
            <a:r>
              <a:rPr lang="fr-FR" dirty="0" smtClean="0"/>
              <a:t> of quantitative vision of the state of the art.  </a:t>
            </a:r>
            <a:r>
              <a:rPr lang="fr-FR" dirty="0" err="1" smtClean="0"/>
              <a:t>Each</a:t>
            </a:r>
            <a:r>
              <a:rPr lang="fr-FR" dirty="0" smtClean="0"/>
              <a:t> phase </a:t>
            </a:r>
            <a:r>
              <a:rPr lang="fr-FR" dirty="0" err="1" smtClean="0"/>
              <a:t>produces</a:t>
            </a:r>
            <a:r>
              <a:rPr lang="fr-FR" dirty="0" smtClean="0"/>
              <a:t> a </a:t>
            </a:r>
            <a:r>
              <a:rPr lang="fr-FR" dirty="0" err="1" smtClean="0"/>
              <a:t>concrete</a:t>
            </a:r>
            <a:r>
              <a:rPr lang="fr-FR" dirty="0" smtClean="0"/>
              <a:t> </a:t>
            </a:r>
            <a:r>
              <a:rPr lang="fr-FR" dirty="0" err="1" smtClean="0"/>
              <a:t>result</a:t>
            </a:r>
            <a:r>
              <a:rPr lang="fr-FR" dirty="0" smtClean="0"/>
              <a:t> </a:t>
            </a:r>
            <a:r>
              <a:rPr lang="fr-FR" dirty="0" err="1" smtClean="0"/>
              <a:t>that</a:t>
            </a:r>
            <a:r>
              <a:rPr lang="fr-FR" dirty="0" smtClean="0"/>
              <a:t> </a:t>
            </a:r>
            <a:r>
              <a:rPr lang="fr-FR" dirty="0" err="1" smtClean="0"/>
              <a:t>will</a:t>
            </a:r>
            <a:r>
              <a:rPr lang="fr-FR" dirty="0" smtClean="0"/>
              <a:t> </a:t>
            </a:r>
            <a:r>
              <a:rPr lang="fr-FR" dirty="0" err="1" smtClean="0"/>
              <a:t>eventually</a:t>
            </a:r>
            <a:r>
              <a:rPr lang="fr-FR" dirty="0" smtClean="0"/>
              <a:t> help to </a:t>
            </a:r>
            <a:r>
              <a:rPr lang="fr-FR" dirty="0" err="1" smtClean="0"/>
              <a:t>perform</a:t>
            </a:r>
            <a:r>
              <a:rPr lang="fr-FR" dirty="0" smtClean="0"/>
              <a:t> an </a:t>
            </a:r>
            <a:r>
              <a:rPr lang="fr-FR" dirty="0" err="1" smtClean="0"/>
              <a:t>analytic</a:t>
            </a:r>
            <a:r>
              <a:rPr lang="fr-FR" dirty="0" smtClean="0"/>
              <a:t> </a:t>
            </a:r>
            <a:r>
              <a:rPr lang="fr-FR" dirty="0" err="1" smtClean="0"/>
              <a:t>study</a:t>
            </a:r>
            <a:r>
              <a:rPr lang="fr-FR" dirty="0" smtClean="0"/>
              <a:t> and a state of the art of the </a:t>
            </a:r>
            <a:r>
              <a:rPr lang="fr-FR" dirty="0" err="1" smtClean="0"/>
              <a:t>field</a:t>
            </a:r>
            <a:r>
              <a:rPr lang="fr-FR" dirty="0" smtClean="0"/>
              <a:t>.</a:t>
            </a:r>
          </a:p>
          <a:p>
            <a:r>
              <a:rPr lang="fr-FR" dirty="0" smtClean="0"/>
              <a:t>I </a:t>
            </a:r>
            <a:r>
              <a:rPr lang="fr-FR" dirty="0" err="1" smtClean="0"/>
              <a:t>will</a:t>
            </a:r>
            <a:r>
              <a:rPr lang="fr-FR" dirty="0" smtClean="0"/>
              <a:t> </a:t>
            </a:r>
            <a:r>
              <a:rPr lang="fr-FR" dirty="0" err="1" smtClean="0"/>
              <a:t>describe</a:t>
            </a:r>
            <a:r>
              <a:rPr lang="fr-FR" dirty="0" smtClean="0"/>
              <a:t> </a:t>
            </a:r>
            <a:r>
              <a:rPr lang="fr-FR" dirty="0" err="1" smtClean="0"/>
              <a:t>briefly</a:t>
            </a:r>
            <a:r>
              <a:rPr lang="fr-FR" dirty="0" smtClean="0"/>
              <a:t> </a:t>
            </a:r>
            <a:r>
              <a:rPr lang="fr-FR" dirty="0" err="1" smtClean="0"/>
              <a:t>each</a:t>
            </a:r>
            <a:r>
              <a:rPr lang="fr-FR" dirty="0" smtClean="0"/>
              <a:t> phase and show </a:t>
            </a:r>
            <a:r>
              <a:rPr lang="fr-FR" dirty="0" err="1" smtClean="0"/>
              <a:t>concretely</a:t>
            </a:r>
            <a:r>
              <a:rPr lang="fr-FR" dirty="0" smtClean="0"/>
              <a:t> </a:t>
            </a:r>
            <a:r>
              <a:rPr lang="fr-FR" dirty="0" err="1" smtClean="0"/>
              <a:t>what</a:t>
            </a:r>
            <a:r>
              <a:rPr lang="fr-FR" dirty="0" smtClean="0"/>
              <a:t> </a:t>
            </a:r>
            <a:r>
              <a:rPr lang="fr-FR" dirty="0" err="1" smtClean="0"/>
              <a:t>we</a:t>
            </a:r>
            <a:r>
              <a:rPr lang="fr-FR" dirty="0" smtClean="0"/>
              <a:t> </a:t>
            </a:r>
            <a:r>
              <a:rPr lang="fr-FR" dirty="0" err="1" smtClean="0"/>
              <a:t>did</a:t>
            </a:r>
            <a:r>
              <a:rPr lang="fr-FR" dirty="0" smtClean="0"/>
              <a:t> in </a:t>
            </a:r>
            <a:r>
              <a:rPr lang="fr-FR" dirty="0" err="1" smtClean="0"/>
              <a:t>our</a:t>
            </a:r>
            <a:r>
              <a:rPr lang="fr-FR" dirty="0" smtClean="0"/>
              <a:t> </a:t>
            </a:r>
            <a:r>
              <a:rPr lang="fr-FR" dirty="0" err="1" smtClean="0"/>
              <a:t>work</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14</a:t>
            </a:fld>
            <a:endParaRPr lang="pt-BR"/>
          </a:p>
        </p:txBody>
      </p:sp>
    </p:spTree>
    <p:extLst>
      <p:ext uri="{BB962C8B-B14F-4D97-AF65-F5344CB8AC3E}">
        <p14:creationId xmlns:p14="http://schemas.microsoft.com/office/powerpoint/2010/main" val="2254362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The </a:t>
            </a:r>
            <a:r>
              <a:rPr lang="fr-FR" dirty="0" err="1" smtClean="0"/>
              <a:t>process</a:t>
            </a:r>
            <a:r>
              <a:rPr lang="fr-FR" dirty="0" smtClean="0"/>
              <a:t> </a:t>
            </a:r>
            <a:r>
              <a:rPr lang="fr-FR" dirty="0" err="1" smtClean="0"/>
              <a:t>consists</a:t>
            </a:r>
            <a:r>
              <a:rPr lang="fr-FR" dirty="0" smtClean="0"/>
              <a:t> in five </a:t>
            </a:r>
            <a:r>
              <a:rPr lang="fr-FR" dirty="0" err="1" smtClean="0"/>
              <a:t>steps</a:t>
            </a:r>
            <a:r>
              <a:rPr lang="fr-FR" dirty="0" smtClean="0"/>
              <a:t>, </a:t>
            </a:r>
            <a:r>
              <a:rPr lang="fr-FR" dirty="0" err="1" smtClean="0"/>
              <a:t>from</a:t>
            </a:r>
            <a:r>
              <a:rPr lang="fr-FR" dirty="0" smtClean="0"/>
              <a:t> the </a:t>
            </a:r>
            <a:r>
              <a:rPr lang="fr-FR" dirty="0" err="1" smtClean="0"/>
              <a:t>definition</a:t>
            </a:r>
            <a:r>
              <a:rPr lang="fr-FR" dirty="0" smtClean="0"/>
              <a:t> of </a:t>
            </a:r>
            <a:r>
              <a:rPr lang="fr-FR" dirty="0" err="1" smtClean="0"/>
              <a:t>resarch</a:t>
            </a:r>
            <a:r>
              <a:rPr lang="fr-FR" dirty="0" smtClean="0"/>
              <a:t> questions to the </a:t>
            </a:r>
            <a:r>
              <a:rPr lang="fr-FR" dirty="0" err="1" smtClean="0"/>
              <a:t>generation</a:t>
            </a:r>
            <a:r>
              <a:rPr lang="fr-FR" dirty="0" smtClean="0"/>
              <a:t> of quantitative vision of the state of the art.  </a:t>
            </a:r>
            <a:r>
              <a:rPr lang="fr-FR" dirty="0" err="1" smtClean="0"/>
              <a:t>Each</a:t>
            </a:r>
            <a:r>
              <a:rPr lang="fr-FR" dirty="0" smtClean="0"/>
              <a:t> phase </a:t>
            </a:r>
            <a:r>
              <a:rPr lang="fr-FR" dirty="0" err="1" smtClean="0"/>
              <a:t>produces</a:t>
            </a:r>
            <a:r>
              <a:rPr lang="fr-FR" dirty="0" smtClean="0"/>
              <a:t> a </a:t>
            </a:r>
            <a:r>
              <a:rPr lang="fr-FR" dirty="0" err="1" smtClean="0"/>
              <a:t>concrete</a:t>
            </a:r>
            <a:r>
              <a:rPr lang="fr-FR" dirty="0" smtClean="0"/>
              <a:t> </a:t>
            </a:r>
            <a:r>
              <a:rPr lang="fr-FR" dirty="0" err="1" smtClean="0"/>
              <a:t>result</a:t>
            </a:r>
            <a:r>
              <a:rPr lang="fr-FR" dirty="0" smtClean="0"/>
              <a:t> </a:t>
            </a:r>
            <a:r>
              <a:rPr lang="fr-FR" dirty="0" err="1" smtClean="0"/>
              <a:t>that</a:t>
            </a:r>
            <a:r>
              <a:rPr lang="fr-FR" dirty="0" smtClean="0"/>
              <a:t> </a:t>
            </a:r>
            <a:r>
              <a:rPr lang="fr-FR" dirty="0" err="1" smtClean="0"/>
              <a:t>will</a:t>
            </a:r>
            <a:r>
              <a:rPr lang="fr-FR" dirty="0" smtClean="0"/>
              <a:t> </a:t>
            </a:r>
            <a:r>
              <a:rPr lang="fr-FR" dirty="0" err="1" smtClean="0"/>
              <a:t>eventually</a:t>
            </a:r>
            <a:r>
              <a:rPr lang="fr-FR" dirty="0" smtClean="0"/>
              <a:t> help to </a:t>
            </a:r>
            <a:r>
              <a:rPr lang="fr-FR" dirty="0" err="1" smtClean="0"/>
              <a:t>perform</a:t>
            </a:r>
            <a:r>
              <a:rPr lang="fr-FR" dirty="0" smtClean="0"/>
              <a:t> an </a:t>
            </a:r>
            <a:r>
              <a:rPr lang="fr-FR" dirty="0" err="1" smtClean="0"/>
              <a:t>analytic</a:t>
            </a:r>
            <a:r>
              <a:rPr lang="fr-FR" dirty="0" smtClean="0"/>
              <a:t> </a:t>
            </a:r>
            <a:r>
              <a:rPr lang="fr-FR" dirty="0" err="1" smtClean="0"/>
              <a:t>study</a:t>
            </a:r>
            <a:r>
              <a:rPr lang="fr-FR" dirty="0" smtClean="0"/>
              <a:t> and a state of the art of the </a:t>
            </a:r>
            <a:r>
              <a:rPr lang="fr-FR" dirty="0" err="1" smtClean="0"/>
              <a:t>field</a:t>
            </a:r>
            <a:r>
              <a:rPr lang="fr-FR" dirty="0" smtClean="0"/>
              <a:t>.</a:t>
            </a:r>
          </a:p>
          <a:p>
            <a:r>
              <a:rPr lang="fr-FR" dirty="0" smtClean="0"/>
              <a:t>I </a:t>
            </a:r>
            <a:r>
              <a:rPr lang="fr-FR" dirty="0" err="1" smtClean="0"/>
              <a:t>will</a:t>
            </a:r>
            <a:r>
              <a:rPr lang="fr-FR" dirty="0" smtClean="0"/>
              <a:t> </a:t>
            </a:r>
            <a:r>
              <a:rPr lang="fr-FR" dirty="0" err="1" smtClean="0"/>
              <a:t>describe</a:t>
            </a:r>
            <a:r>
              <a:rPr lang="fr-FR" dirty="0" smtClean="0"/>
              <a:t> </a:t>
            </a:r>
            <a:r>
              <a:rPr lang="fr-FR" dirty="0" err="1" smtClean="0"/>
              <a:t>briefly</a:t>
            </a:r>
            <a:r>
              <a:rPr lang="fr-FR" dirty="0" smtClean="0"/>
              <a:t> </a:t>
            </a:r>
            <a:r>
              <a:rPr lang="fr-FR" dirty="0" err="1" smtClean="0"/>
              <a:t>each</a:t>
            </a:r>
            <a:r>
              <a:rPr lang="fr-FR" dirty="0" smtClean="0"/>
              <a:t> phase and show </a:t>
            </a:r>
            <a:r>
              <a:rPr lang="fr-FR" dirty="0" err="1" smtClean="0"/>
              <a:t>concretely</a:t>
            </a:r>
            <a:r>
              <a:rPr lang="fr-FR" dirty="0" smtClean="0"/>
              <a:t> </a:t>
            </a:r>
            <a:r>
              <a:rPr lang="fr-FR" dirty="0" err="1" smtClean="0"/>
              <a:t>what</a:t>
            </a:r>
            <a:r>
              <a:rPr lang="fr-FR" dirty="0" smtClean="0"/>
              <a:t> </a:t>
            </a:r>
            <a:r>
              <a:rPr lang="fr-FR" dirty="0" err="1" smtClean="0"/>
              <a:t>we</a:t>
            </a:r>
            <a:r>
              <a:rPr lang="fr-FR" dirty="0" smtClean="0"/>
              <a:t> </a:t>
            </a:r>
            <a:r>
              <a:rPr lang="fr-FR" dirty="0" err="1" smtClean="0"/>
              <a:t>did</a:t>
            </a:r>
            <a:r>
              <a:rPr lang="fr-FR" dirty="0" smtClean="0"/>
              <a:t> in </a:t>
            </a:r>
            <a:r>
              <a:rPr lang="fr-FR" dirty="0" err="1" smtClean="0"/>
              <a:t>our</a:t>
            </a:r>
            <a:r>
              <a:rPr lang="fr-FR" dirty="0" smtClean="0"/>
              <a:t> </a:t>
            </a:r>
            <a:r>
              <a:rPr lang="fr-FR" dirty="0" err="1" smtClean="0"/>
              <a:t>work</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15</a:t>
            </a:fld>
            <a:endParaRPr lang="pt-BR"/>
          </a:p>
        </p:txBody>
      </p:sp>
    </p:spTree>
    <p:extLst>
      <p:ext uri="{BB962C8B-B14F-4D97-AF65-F5344CB8AC3E}">
        <p14:creationId xmlns:p14="http://schemas.microsoft.com/office/powerpoint/2010/main" val="3280433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s-ES_tradnl" dirty="0" err="1" smtClean="0"/>
              <a:t>Recall</a:t>
            </a:r>
            <a:r>
              <a:rPr lang="es-ES_tradnl" dirty="0" smtClean="0"/>
              <a:t> </a:t>
            </a:r>
            <a:r>
              <a:rPr lang="es-ES_tradnl" dirty="0" err="1" smtClean="0"/>
              <a:t>the</a:t>
            </a:r>
            <a:r>
              <a:rPr lang="es-ES_tradnl" dirty="0" smtClean="0"/>
              <a:t> </a:t>
            </a:r>
            <a:r>
              <a:rPr lang="es-ES_tradnl" dirty="0" err="1" smtClean="0"/>
              <a:t>first</a:t>
            </a:r>
            <a:r>
              <a:rPr lang="es-ES_tradnl" dirty="0" smtClean="0"/>
              <a:t> </a:t>
            </a:r>
            <a:r>
              <a:rPr lang="es-ES_tradnl" dirty="0" err="1" smtClean="0"/>
              <a:t>research</a:t>
            </a:r>
            <a:r>
              <a:rPr lang="es-ES_tradnl" dirty="0" smtClean="0"/>
              <a:t> </a:t>
            </a:r>
            <a:r>
              <a:rPr lang="es-ES_tradnl" dirty="0" err="1" smtClean="0"/>
              <a:t>question</a:t>
            </a:r>
            <a:r>
              <a:rPr lang="es-ES_tradnl" dirty="0" smtClean="0"/>
              <a:t> </a:t>
            </a:r>
            <a:r>
              <a:rPr lang="es-ES_tradnl" dirty="0" err="1" smtClean="0"/>
              <a:t>intended</a:t>
            </a:r>
            <a:r>
              <a:rPr lang="es-ES_tradnl" baseline="0" dirty="0" smtClean="0"/>
              <a:t> to </a:t>
            </a:r>
            <a:r>
              <a:rPr lang="es-ES_tradnl" baseline="0" dirty="0" err="1" smtClean="0"/>
              <a:t>identify</a:t>
            </a:r>
            <a:r>
              <a:rPr lang="es-ES_tradnl" baseline="0" dirty="0" smtClean="0"/>
              <a:t> </a:t>
            </a:r>
            <a:r>
              <a:rPr lang="es-ES_tradnl" baseline="0" dirty="0" err="1" smtClean="0"/>
              <a:t>the</a:t>
            </a:r>
            <a:r>
              <a:rPr lang="es-ES_tradnl" baseline="0" dirty="0" smtClean="0"/>
              <a:t> SLA </a:t>
            </a:r>
            <a:r>
              <a:rPr lang="es-ES_tradnl" baseline="0" dirty="0" err="1" smtClean="0"/>
              <a:t>measures</a:t>
            </a:r>
            <a:r>
              <a:rPr lang="es-ES_tradnl" baseline="0" dirty="0" smtClean="0"/>
              <a:t> </a:t>
            </a:r>
            <a:r>
              <a:rPr lang="es-ES_tradnl" baseline="0" dirty="0" err="1" smtClean="0"/>
              <a:t>that</a:t>
            </a:r>
            <a:r>
              <a:rPr lang="es-ES_tradnl" baseline="0" dirty="0" smtClean="0"/>
              <a:t> </a:t>
            </a:r>
            <a:r>
              <a:rPr lang="es-ES_tradnl" baseline="0" dirty="0" err="1" smtClean="0"/>
              <a:t>have</a:t>
            </a:r>
            <a:r>
              <a:rPr lang="es-ES_tradnl" baseline="0" dirty="0" smtClean="0"/>
              <a:t> </a:t>
            </a:r>
            <a:r>
              <a:rPr lang="es-ES_tradnl" baseline="0" dirty="0" err="1" smtClean="0"/>
              <a:t>been</a:t>
            </a:r>
            <a:r>
              <a:rPr lang="es-ES_tradnl" baseline="0" dirty="0" smtClean="0"/>
              <a:t> </a:t>
            </a:r>
            <a:r>
              <a:rPr lang="es-ES_tradnl" baseline="0" dirty="0" err="1" smtClean="0"/>
              <a:t>mostly</a:t>
            </a:r>
            <a:r>
              <a:rPr lang="es-ES_tradnl" baseline="0" dirty="0" smtClean="0"/>
              <a:t> </a:t>
            </a:r>
            <a:r>
              <a:rPr lang="es-ES_tradnl" baseline="0" dirty="0" err="1" smtClean="0"/>
              <a:t>applied</a:t>
            </a:r>
            <a:r>
              <a:rPr lang="es-ES_tradnl" baseline="0" dirty="0" smtClean="0"/>
              <a:t> in </a:t>
            </a:r>
            <a:r>
              <a:rPr lang="es-ES_tradnl" baseline="0" dirty="0" err="1" smtClean="0"/>
              <a:t>the</a:t>
            </a:r>
            <a:r>
              <a:rPr lang="es-ES_tradnl" baseline="0" dirty="0" smtClean="0"/>
              <a:t> </a:t>
            </a:r>
            <a:r>
              <a:rPr lang="es-ES_tradnl" baseline="0" dirty="0" err="1" smtClean="0"/>
              <a:t>cloud</a:t>
            </a:r>
            <a:endParaRPr lang="es-ES_tradnl" baseline="0" dirty="0" smtClean="0"/>
          </a:p>
          <a:p>
            <a:r>
              <a:rPr lang="es-ES_tradnl" baseline="0" dirty="0" err="1" smtClean="0"/>
              <a:t>Therefore</a:t>
            </a:r>
            <a:r>
              <a:rPr lang="es-ES_tradnl" baseline="0" dirty="0" smtClean="0"/>
              <a:t> </a:t>
            </a:r>
            <a:r>
              <a:rPr lang="es-ES_tradnl" baseline="0" dirty="0" err="1" smtClean="0"/>
              <a:t>we</a:t>
            </a:r>
            <a:r>
              <a:rPr lang="es-ES_tradnl" baseline="0" dirty="0" smtClean="0"/>
              <a:t> </a:t>
            </a:r>
            <a:r>
              <a:rPr lang="es-ES_tradnl" baseline="0" dirty="0" err="1" smtClean="0"/>
              <a:t>combined</a:t>
            </a:r>
            <a:r>
              <a:rPr lang="es-ES_tradnl" baseline="0" dirty="0" smtClean="0"/>
              <a:t> </a:t>
            </a:r>
            <a:r>
              <a:rPr lang="es-ES_tradnl" baseline="0" dirty="0" err="1" smtClean="0"/>
              <a:t>three</a:t>
            </a:r>
            <a:r>
              <a:rPr lang="es-ES_tradnl" baseline="0" dirty="0" smtClean="0"/>
              <a:t> </a:t>
            </a:r>
            <a:r>
              <a:rPr lang="es-ES_tradnl" baseline="0" dirty="0" err="1" smtClean="0"/>
              <a:t>categories</a:t>
            </a:r>
            <a:r>
              <a:rPr lang="es-ES_tradnl" baseline="0" dirty="0" smtClean="0"/>
              <a:t> of </a:t>
            </a:r>
            <a:r>
              <a:rPr lang="es-ES_tradnl" baseline="0" dirty="0" err="1" smtClean="0"/>
              <a:t>our</a:t>
            </a:r>
            <a:r>
              <a:rPr lang="es-ES_tradnl" baseline="0" dirty="0" smtClean="0"/>
              <a:t> </a:t>
            </a:r>
            <a:r>
              <a:rPr lang="es-ES_tradnl" baseline="0" dirty="0" err="1" smtClean="0"/>
              <a:t>proposed</a:t>
            </a:r>
            <a:r>
              <a:rPr lang="es-ES_tradnl" baseline="0" dirty="0" smtClean="0"/>
              <a:t> </a:t>
            </a:r>
            <a:r>
              <a:rPr lang="es-ES_tradnl" baseline="0" dirty="0" err="1" smtClean="0"/>
              <a:t>classification</a:t>
            </a:r>
            <a:r>
              <a:rPr lang="es-ES_tradnl" baseline="0" dirty="0" smtClean="0"/>
              <a:t> </a:t>
            </a:r>
            <a:r>
              <a:rPr lang="es-ES_tradnl" baseline="0" dirty="0" err="1" smtClean="0"/>
              <a:t>scheme</a:t>
            </a:r>
            <a:r>
              <a:rPr lang="es-ES_tradnl" baseline="0" dirty="0" smtClean="0"/>
              <a:t> </a:t>
            </a:r>
            <a:r>
              <a:rPr lang="es-ES_tradnl" baseline="0" dirty="0" err="1" smtClean="0"/>
              <a:t>the</a:t>
            </a:r>
            <a:r>
              <a:rPr lang="es-ES_tradnl" baseline="0" dirty="0" smtClean="0"/>
              <a:t> </a:t>
            </a:r>
            <a:r>
              <a:rPr lang="es-ES_tradnl" baseline="0" dirty="0" err="1" smtClean="0"/>
              <a:t>one</a:t>
            </a:r>
            <a:r>
              <a:rPr lang="es-ES_tradnl" baseline="0" dirty="0" smtClean="0"/>
              <a:t> </a:t>
            </a:r>
            <a:r>
              <a:rPr lang="es-ES_tradnl" baseline="0" dirty="0" err="1" smtClean="0"/>
              <a:t>concerning</a:t>
            </a:r>
            <a:r>
              <a:rPr lang="es-ES_tradnl" baseline="0" dirty="0" smtClean="0"/>
              <a:t> </a:t>
            </a:r>
            <a:r>
              <a:rPr lang="es-ES_tradnl" baseline="0" dirty="0" err="1" smtClean="0"/>
              <a:t>quality</a:t>
            </a:r>
            <a:r>
              <a:rPr lang="es-ES_tradnl" baseline="0" dirty="0" smtClean="0"/>
              <a:t> </a:t>
            </a:r>
            <a:r>
              <a:rPr lang="es-ES_tradnl" baseline="0" dirty="0" err="1" smtClean="0"/>
              <a:t>measures</a:t>
            </a:r>
            <a:r>
              <a:rPr lang="es-ES_tradnl" baseline="0" dirty="0" smtClean="0"/>
              <a:t>, data </a:t>
            </a:r>
            <a:r>
              <a:rPr lang="es-ES_tradnl" baseline="0" dirty="0" err="1" smtClean="0"/>
              <a:t>integration</a:t>
            </a:r>
            <a:r>
              <a:rPr lang="es-ES_tradnl" baseline="0" dirty="0" smtClean="0"/>
              <a:t> </a:t>
            </a:r>
            <a:r>
              <a:rPr lang="es-ES_tradnl" baseline="0" dirty="0" err="1" smtClean="0"/>
              <a:t>description</a:t>
            </a:r>
            <a:r>
              <a:rPr lang="es-ES_tradnl" baseline="0" dirty="0" smtClean="0"/>
              <a:t> and data </a:t>
            </a:r>
            <a:r>
              <a:rPr lang="es-ES_tradnl" baseline="0" dirty="0" err="1" smtClean="0"/>
              <a:t>integration</a:t>
            </a:r>
            <a:r>
              <a:rPr lang="es-ES_tradnl" baseline="0" dirty="0" smtClean="0"/>
              <a:t> </a:t>
            </a:r>
            <a:r>
              <a:rPr lang="es-ES_tradnl" baseline="0" dirty="0" err="1" smtClean="0"/>
              <a:t>environment</a:t>
            </a:r>
            <a:r>
              <a:rPr lang="es-ES_tradnl" baseline="0" dirty="0" smtClean="0"/>
              <a:t>. </a:t>
            </a:r>
            <a:r>
              <a:rPr lang="es-ES_tradnl" baseline="0" dirty="0" err="1" smtClean="0"/>
              <a:t>Aggregating</a:t>
            </a:r>
            <a:r>
              <a:rPr lang="es-ES_tradnl" baseline="0" dirty="0" smtClean="0"/>
              <a:t> </a:t>
            </a:r>
            <a:r>
              <a:rPr lang="es-ES_tradnl" baseline="0" dirty="0" err="1" smtClean="0"/>
              <a:t>papers</a:t>
            </a:r>
            <a:r>
              <a:rPr lang="es-ES_tradnl" baseline="0" dirty="0" smtClean="0"/>
              <a:t> </a:t>
            </a:r>
            <a:r>
              <a:rPr lang="es-ES_tradnl" baseline="0" dirty="0" err="1" smtClean="0"/>
              <a:t>dealing</a:t>
            </a:r>
            <a:r>
              <a:rPr lang="es-ES_tradnl" baseline="0" dirty="0" smtClean="0"/>
              <a:t> </a:t>
            </a:r>
            <a:r>
              <a:rPr lang="es-ES_tradnl" baseline="0" dirty="0" err="1" smtClean="0"/>
              <a:t>with</a:t>
            </a:r>
            <a:r>
              <a:rPr lang="es-ES_tradnl" baseline="0" dirty="0" smtClean="0"/>
              <a:t> </a:t>
            </a:r>
            <a:r>
              <a:rPr lang="es-ES_tradnl" baseline="0" dirty="0" err="1" smtClean="0"/>
              <a:t>these</a:t>
            </a:r>
            <a:r>
              <a:rPr lang="es-ES_tradnl" baseline="0" dirty="0" smtClean="0"/>
              <a:t> </a:t>
            </a:r>
            <a:r>
              <a:rPr lang="es-ES_tradnl" baseline="0" dirty="0" err="1" smtClean="0"/>
              <a:t>categories</a:t>
            </a:r>
            <a:r>
              <a:rPr lang="es-ES_tradnl" baseline="0" dirty="0" smtClean="0"/>
              <a:t>, </a:t>
            </a:r>
            <a:r>
              <a:rPr lang="es-ES_tradnl" baseline="0" dirty="0" err="1" smtClean="0"/>
              <a:t>whe</a:t>
            </a:r>
            <a:r>
              <a:rPr lang="es-ES_tradnl" baseline="0" dirty="0" smtClean="0"/>
              <a:t> </a:t>
            </a:r>
            <a:r>
              <a:rPr lang="es-ES_tradnl" baseline="0" dirty="0" err="1" smtClean="0"/>
              <a:t>observed</a:t>
            </a:r>
            <a:r>
              <a:rPr lang="es-ES_tradnl" baseline="0" dirty="0" smtClean="0"/>
              <a:t> </a:t>
            </a:r>
            <a:r>
              <a:rPr lang="es-ES_tradnl" baseline="0" dirty="0" err="1" smtClean="0"/>
              <a:t>that</a:t>
            </a:r>
            <a:r>
              <a:rPr lang="es-ES_tradnl" baseline="0" dirty="0" smtClean="0"/>
              <a:t> </a:t>
            </a:r>
            <a:r>
              <a:rPr lang="es-ES_tradnl" baseline="0" dirty="0" err="1" smtClean="0"/>
              <a:t>click</a:t>
            </a:r>
            <a:endParaRPr lang="es-ES_tradnl" baseline="0" dirty="0" smtClean="0"/>
          </a:p>
          <a:p>
            <a:pPr marL="171450" indent="-171450">
              <a:buFontTx/>
              <a:buChar char="-"/>
            </a:pPr>
            <a:r>
              <a:rPr lang="es-ES_tradnl" baseline="0" dirty="0" err="1" smtClean="0"/>
              <a:t>Privacy</a:t>
            </a:r>
            <a:endParaRPr lang="es-ES_tradnl" baseline="0" dirty="0" smtClean="0"/>
          </a:p>
          <a:p>
            <a:pPr marL="171450" indent="-171450">
              <a:buFontTx/>
              <a:buChar char="-"/>
            </a:pPr>
            <a:r>
              <a:rPr lang="es-ES_tradnl" baseline="0" dirty="0" smtClean="0"/>
              <a:t>SLA</a:t>
            </a: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16</a:t>
            </a:fld>
            <a:endParaRPr lang="pt-BR"/>
          </a:p>
        </p:txBody>
      </p:sp>
    </p:spTree>
    <p:extLst>
      <p:ext uri="{BB962C8B-B14F-4D97-AF65-F5344CB8AC3E}">
        <p14:creationId xmlns:p14="http://schemas.microsoft.com/office/powerpoint/2010/main" val="1697612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s-ES_tradnl" dirty="0" err="1" smtClean="0"/>
              <a:t>Finally</a:t>
            </a:r>
            <a:r>
              <a:rPr lang="es-ES_tradnl" dirty="0" smtClean="0"/>
              <a:t>, </a:t>
            </a:r>
            <a:r>
              <a:rPr lang="es-ES_tradnl" dirty="0" err="1" smtClean="0"/>
              <a:t>research</a:t>
            </a:r>
            <a:r>
              <a:rPr lang="es-ES_tradnl" dirty="0" smtClean="0"/>
              <a:t> </a:t>
            </a:r>
            <a:r>
              <a:rPr lang="es-ES_tradnl" dirty="0" err="1" smtClean="0"/>
              <a:t>questio</a:t>
            </a:r>
            <a:r>
              <a:rPr lang="es-ES_tradnl" baseline="0" dirty="0" err="1" smtClean="0"/>
              <a:t>n</a:t>
            </a:r>
            <a:r>
              <a:rPr lang="es-ES_tradnl" baseline="0" dirty="0" smtClean="0"/>
              <a:t> </a:t>
            </a:r>
            <a:r>
              <a:rPr lang="es-ES_tradnl" baseline="0" dirty="0" err="1" smtClean="0"/>
              <a:t>number</a:t>
            </a:r>
            <a:r>
              <a:rPr lang="es-ES_tradnl" baseline="0" dirty="0" smtClean="0"/>
              <a:t> </a:t>
            </a:r>
            <a:r>
              <a:rPr lang="es-ES_tradnl" baseline="0" dirty="0" err="1" smtClean="0"/>
              <a:t>three</a:t>
            </a:r>
            <a:r>
              <a:rPr lang="es-ES_tradnl" baseline="0" dirty="0" smtClean="0"/>
              <a:t> </a:t>
            </a:r>
            <a:r>
              <a:rPr lang="es-ES_tradnl" baseline="0" dirty="0" err="1" smtClean="0"/>
              <a:t>explored</a:t>
            </a:r>
            <a:r>
              <a:rPr lang="es-ES_tradnl" baseline="0" dirty="0" smtClean="0"/>
              <a:t> in </a:t>
            </a:r>
            <a:r>
              <a:rPr lang="es-ES_tradnl" baseline="0" dirty="0" err="1" smtClean="0"/>
              <a:t>which</a:t>
            </a:r>
            <a:r>
              <a:rPr lang="es-ES_tradnl" baseline="0" dirty="0" smtClean="0"/>
              <a:t> </a:t>
            </a:r>
            <a:r>
              <a:rPr lang="es-ES_tradnl" baseline="0" dirty="0" err="1" smtClean="0"/>
              <a:t>way</a:t>
            </a:r>
            <a:r>
              <a:rPr lang="es-ES_tradnl" baseline="0" dirty="0" smtClean="0"/>
              <a:t> and </a:t>
            </a:r>
            <a:r>
              <a:rPr lang="es-ES_tradnl" baseline="0" dirty="0" err="1" smtClean="0"/>
              <a:t>context</a:t>
            </a:r>
            <a:r>
              <a:rPr lang="es-ES_tradnl" baseline="0" dirty="0" smtClean="0"/>
              <a:t> has data </a:t>
            </a:r>
            <a:r>
              <a:rPr lang="es-ES_tradnl" baseline="0" dirty="0" err="1" smtClean="0"/>
              <a:t>integration</a:t>
            </a:r>
            <a:r>
              <a:rPr lang="es-ES_tradnl" baseline="0" dirty="0" smtClean="0"/>
              <a:t> </a:t>
            </a:r>
            <a:r>
              <a:rPr lang="es-ES_tradnl" baseline="0" dirty="0" err="1" smtClean="0"/>
              <a:t>been</a:t>
            </a:r>
            <a:r>
              <a:rPr lang="es-ES_tradnl" baseline="0" dirty="0" smtClean="0"/>
              <a:t> </a:t>
            </a:r>
            <a:r>
              <a:rPr lang="es-ES_tradnl" baseline="0" dirty="0" err="1" smtClean="0"/>
              <a:t>used</a:t>
            </a:r>
            <a:r>
              <a:rPr lang="es-ES_tradnl" baseline="0" dirty="0" smtClean="0"/>
              <a:t> </a:t>
            </a:r>
            <a:r>
              <a:rPr lang="es-ES_tradnl" baseline="0" dirty="0" err="1" smtClean="0"/>
              <a:t>with</a:t>
            </a:r>
            <a:r>
              <a:rPr lang="es-ES_tradnl" baseline="0" dirty="0" smtClean="0"/>
              <a:t> </a:t>
            </a:r>
            <a:r>
              <a:rPr lang="es-ES_tradnl" baseline="0" dirty="0" err="1" smtClean="0"/>
              <a:t>QoS</a:t>
            </a:r>
            <a:r>
              <a:rPr lang="es-ES_tradnl" baseline="0" dirty="0" smtClean="0"/>
              <a:t> </a:t>
            </a:r>
            <a:r>
              <a:rPr lang="es-ES_tradnl" baseline="0" dirty="0" err="1" smtClean="0"/>
              <a:t>measures</a:t>
            </a:r>
            <a:endParaRPr lang="es-ES_tradnl" baseline="0" dirty="0" smtClean="0"/>
          </a:p>
          <a:p>
            <a:r>
              <a:rPr lang="es-ES_tradnl" baseline="0" dirty="0" err="1" smtClean="0"/>
              <a:t>Three</a:t>
            </a:r>
            <a:r>
              <a:rPr lang="es-ES_tradnl" baseline="0" dirty="0" smtClean="0"/>
              <a:t> </a:t>
            </a:r>
            <a:r>
              <a:rPr lang="es-ES_tradnl" baseline="0" dirty="0" err="1" smtClean="0"/>
              <a:t>categories</a:t>
            </a:r>
            <a:r>
              <a:rPr lang="es-ES_tradnl" baseline="0" dirty="0" smtClean="0"/>
              <a:t> </a:t>
            </a:r>
            <a:r>
              <a:rPr lang="es-ES_tradnl" baseline="0" dirty="0" err="1" smtClean="0"/>
              <a:t>were</a:t>
            </a:r>
            <a:r>
              <a:rPr lang="es-ES_tradnl" baseline="0" dirty="0" smtClean="0"/>
              <a:t> </a:t>
            </a:r>
            <a:r>
              <a:rPr lang="es-ES_tradnl" baseline="0" dirty="0" err="1" smtClean="0"/>
              <a:t>coupled</a:t>
            </a:r>
            <a:r>
              <a:rPr lang="es-ES_tradnl" baseline="0" dirty="0" smtClean="0"/>
              <a:t> </a:t>
            </a:r>
            <a:r>
              <a:rPr lang="es-ES_tradnl" baseline="0" dirty="0" err="1" smtClean="0"/>
              <a:t>again</a:t>
            </a:r>
            <a:r>
              <a:rPr lang="es-ES_tradnl" baseline="0" dirty="0" smtClean="0"/>
              <a:t>: Data </a:t>
            </a:r>
            <a:r>
              <a:rPr lang="es-ES_tradnl" baseline="0" dirty="0" err="1" smtClean="0"/>
              <a:t>integration</a:t>
            </a:r>
            <a:r>
              <a:rPr lang="es-ES_tradnl" baseline="0" dirty="0" smtClean="0"/>
              <a:t> </a:t>
            </a:r>
            <a:r>
              <a:rPr lang="es-ES_tradnl" baseline="0" dirty="0" err="1" smtClean="0"/>
              <a:t>environment</a:t>
            </a:r>
            <a:r>
              <a:rPr lang="es-ES_tradnl" baseline="0" dirty="0" smtClean="0"/>
              <a:t>, data </a:t>
            </a:r>
            <a:r>
              <a:rPr lang="es-ES_tradnl" baseline="0" dirty="0" err="1" smtClean="0"/>
              <a:t>integration</a:t>
            </a:r>
            <a:r>
              <a:rPr lang="es-ES_tradnl" baseline="0" dirty="0" smtClean="0"/>
              <a:t> </a:t>
            </a:r>
            <a:r>
              <a:rPr lang="es-ES_tradnl" baseline="0" dirty="0" err="1" smtClean="0"/>
              <a:t>description</a:t>
            </a:r>
            <a:r>
              <a:rPr lang="es-ES_tradnl" baseline="0" dirty="0" smtClean="0"/>
              <a:t> and </a:t>
            </a:r>
            <a:r>
              <a:rPr lang="es-ES_tradnl" baseline="0" dirty="0" err="1" smtClean="0"/>
              <a:t>Measures</a:t>
            </a:r>
            <a:r>
              <a:rPr lang="es-ES_tradnl" baseline="0" dirty="0" smtClean="0"/>
              <a:t>, </a:t>
            </a:r>
            <a:r>
              <a:rPr lang="es-ES_tradnl" baseline="0" dirty="0" err="1" smtClean="0"/>
              <a:t>since</a:t>
            </a:r>
            <a:r>
              <a:rPr lang="es-ES_tradnl" baseline="0" dirty="0" smtClean="0"/>
              <a:t> </a:t>
            </a:r>
            <a:r>
              <a:rPr lang="es-ES_tradnl" baseline="0" dirty="0" err="1" smtClean="0"/>
              <a:t>Quality</a:t>
            </a:r>
            <a:r>
              <a:rPr lang="es-ES_tradnl" baseline="0" dirty="0" smtClean="0"/>
              <a:t> can be </a:t>
            </a:r>
            <a:r>
              <a:rPr lang="es-ES_tradnl" baseline="0" dirty="0" err="1" smtClean="0"/>
              <a:t>considered</a:t>
            </a:r>
            <a:r>
              <a:rPr lang="es-ES_tradnl" baseline="0" dirty="0" smtClean="0"/>
              <a:t> </a:t>
            </a:r>
            <a:r>
              <a:rPr lang="es-ES_tradnl" baseline="0" dirty="0" err="1" smtClean="0"/>
              <a:t>both</a:t>
            </a:r>
            <a:r>
              <a:rPr lang="es-ES_tradnl" baseline="0" dirty="0" smtClean="0"/>
              <a:t> </a:t>
            </a:r>
            <a:r>
              <a:rPr lang="es-ES_tradnl" baseline="0" dirty="0" err="1" smtClean="0"/>
              <a:t>while</a:t>
            </a:r>
            <a:r>
              <a:rPr lang="es-ES_tradnl" baseline="0" dirty="0" smtClean="0"/>
              <a:t> </a:t>
            </a:r>
            <a:r>
              <a:rPr lang="es-ES_tradnl" baseline="0" dirty="0" err="1" smtClean="0"/>
              <a:t>describing</a:t>
            </a:r>
            <a:r>
              <a:rPr lang="es-ES_tradnl" baseline="0" dirty="0" smtClean="0"/>
              <a:t> data </a:t>
            </a:r>
            <a:r>
              <a:rPr lang="es-ES_tradnl" baseline="0" dirty="0" err="1" smtClean="0"/>
              <a:t>integration</a:t>
            </a:r>
            <a:r>
              <a:rPr lang="es-ES_tradnl" baseline="0" dirty="0" smtClean="0"/>
              <a:t> </a:t>
            </a:r>
            <a:r>
              <a:rPr lang="es-ES_tradnl" baseline="0" dirty="0" err="1" smtClean="0"/>
              <a:t>strategies</a:t>
            </a:r>
            <a:r>
              <a:rPr lang="es-ES_tradnl" baseline="0" dirty="0" smtClean="0"/>
              <a:t> and </a:t>
            </a:r>
            <a:r>
              <a:rPr lang="es-ES_tradnl" baseline="0" dirty="0" err="1" smtClean="0"/>
              <a:t>within</a:t>
            </a:r>
            <a:r>
              <a:rPr lang="es-ES_tradnl" baseline="0" dirty="0" smtClean="0"/>
              <a:t> </a:t>
            </a:r>
            <a:r>
              <a:rPr lang="es-ES_tradnl" baseline="0" dirty="0" err="1" smtClean="0"/>
              <a:t>specific</a:t>
            </a:r>
            <a:r>
              <a:rPr lang="es-ES_tradnl" baseline="0" dirty="0" smtClean="0"/>
              <a:t> </a:t>
            </a:r>
            <a:r>
              <a:rPr lang="es-ES_tradnl" baseline="0" dirty="0" err="1" smtClean="0"/>
              <a:t>architectures</a:t>
            </a:r>
            <a:r>
              <a:rPr lang="es-ES_tradnl" baseline="0" dirty="0" smtClean="0"/>
              <a:t>. </a:t>
            </a:r>
            <a:r>
              <a:rPr lang="es-ES_tradnl" baseline="0" dirty="0" err="1" smtClean="0"/>
              <a:t>Concretely</a:t>
            </a:r>
            <a:r>
              <a:rPr lang="es-ES_tradnl" baseline="0" dirty="0" smtClean="0"/>
              <a:t> </a:t>
            </a:r>
            <a:r>
              <a:rPr lang="es-ES_tradnl" baseline="0" dirty="0" err="1" smtClean="0"/>
              <a:t>the</a:t>
            </a:r>
            <a:r>
              <a:rPr lang="es-ES_tradnl" baseline="0" dirty="0" smtClean="0"/>
              <a:t> </a:t>
            </a:r>
            <a:r>
              <a:rPr lang="es-ES_tradnl" baseline="0" dirty="0" err="1" smtClean="0"/>
              <a:t>cloud</a:t>
            </a:r>
            <a:r>
              <a:rPr lang="es-ES_tradnl" baseline="0" dirty="0" smtClean="0"/>
              <a:t> and </a:t>
            </a:r>
            <a:r>
              <a:rPr lang="es-ES_tradnl" baseline="0" dirty="0" err="1" smtClean="0"/>
              <a:t>multi</a:t>
            </a:r>
            <a:r>
              <a:rPr lang="es-ES_tradnl" baseline="0" dirty="0" smtClean="0"/>
              <a:t> – </a:t>
            </a:r>
            <a:r>
              <a:rPr lang="es-ES_tradnl" baseline="0" dirty="0" err="1" smtClean="0"/>
              <a:t>cloud</a:t>
            </a:r>
            <a:r>
              <a:rPr lang="es-ES_tradnl" baseline="0" dirty="0" smtClean="0"/>
              <a:t> are </a:t>
            </a:r>
            <a:r>
              <a:rPr lang="es-ES_tradnl" baseline="0" dirty="0" err="1" smtClean="0"/>
              <a:t>the</a:t>
            </a:r>
            <a:r>
              <a:rPr lang="es-ES_tradnl" baseline="0" dirty="0" smtClean="0"/>
              <a:t> </a:t>
            </a:r>
            <a:r>
              <a:rPr lang="es-ES_tradnl" baseline="0" dirty="0" err="1" smtClean="0"/>
              <a:t>architectures</a:t>
            </a:r>
            <a:r>
              <a:rPr lang="es-ES_tradnl" baseline="0" dirty="0" smtClean="0"/>
              <a:t> </a:t>
            </a:r>
            <a:r>
              <a:rPr lang="es-ES_tradnl" baseline="0" dirty="0" err="1" smtClean="0"/>
              <a:t>that</a:t>
            </a:r>
            <a:r>
              <a:rPr lang="es-ES_tradnl" baseline="0" dirty="0" smtClean="0"/>
              <a:t> </a:t>
            </a:r>
            <a:r>
              <a:rPr lang="es-ES_tradnl" baseline="0" dirty="0" err="1" smtClean="0"/>
              <a:t>most</a:t>
            </a:r>
            <a:r>
              <a:rPr lang="es-ES_tradnl" baseline="0" dirty="0" smtClean="0"/>
              <a:t> </a:t>
            </a:r>
            <a:r>
              <a:rPr lang="es-ES_tradnl" baseline="0" dirty="0" err="1" smtClean="0"/>
              <a:t>consider</a:t>
            </a:r>
            <a:r>
              <a:rPr lang="es-ES_tradnl" baseline="0" dirty="0" smtClean="0"/>
              <a:t> </a:t>
            </a:r>
            <a:r>
              <a:rPr lang="es-ES_tradnl" baseline="0" dirty="0" err="1" smtClean="0"/>
              <a:t>QoS</a:t>
            </a:r>
            <a:r>
              <a:rPr lang="es-ES_tradnl" baseline="0" dirty="0" smtClean="0"/>
              <a:t> … </a:t>
            </a:r>
            <a:r>
              <a:rPr lang="es-ES_tradnl" baseline="0" dirty="0" err="1" smtClean="0"/>
              <a:t>but</a:t>
            </a:r>
            <a:r>
              <a:rPr lang="es-ES_tradnl" baseline="0" dirty="0" smtClean="0"/>
              <a:t> in </a:t>
            </a:r>
            <a:r>
              <a:rPr lang="es-ES_tradnl" baseline="0" dirty="0" err="1" smtClean="0"/>
              <a:t>fact</a:t>
            </a:r>
            <a:r>
              <a:rPr lang="es-ES_tradnl" baseline="0" dirty="0" smtClean="0"/>
              <a:t> </a:t>
            </a:r>
            <a:r>
              <a:rPr lang="es-ES_tradnl" baseline="0" dirty="0" err="1" smtClean="0"/>
              <a:t>few</a:t>
            </a:r>
            <a:r>
              <a:rPr lang="es-ES_tradnl" baseline="0" dirty="0" smtClean="0"/>
              <a:t> </a:t>
            </a:r>
            <a:r>
              <a:rPr lang="es-ES_tradnl" baseline="0" dirty="0" err="1" smtClean="0"/>
              <a:t>papers</a:t>
            </a:r>
            <a:r>
              <a:rPr lang="es-ES_tradnl" baseline="0" dirty="0" smtClean="0"/>
              <a:t> </a:t>
            </a:r>
            <a:r>
              <a:rPr lang="es-ES_tradnl" baseline="0" dirty="0" err="1" smtClean="0"/>
              <a:t>address</a:t>
            </a:r>
            <a:r>
              <a:rPr lang="es-ES_tradnl" baseline="0" dirty="0" smtClean="0"/>
              <a:t> </a:t>
            </a:r>
            <a:r>
              <a:rPr lang="es-ES_tradnl" baseline="0" dirty="0" err="1" smtClean="0"/>
              <a:t>both</a:t>
            </a:r>
            <a:r>
              <a:rPr lang="es-ES_tradnl" baseline="0" dirty="0" smtClean="0"/>
              <a:t> </a:t>
            </a:r>
            <a:r>
              <a:rPr lang="es-ES_tradnl" baseline="0" dirty="0" err="1" smtClean="0"/>
              <a:t>aspects</a:t>
            </a:r>
            <a:r>
              <a:rPr lang="es-ES_tradnl" baseline="0" dirty="0" smtClean="0"/>
              <a:t>, and </a:t>
            </a:r>
            <a:r>
              <a:rPr lang="es-ES_tradnl" baseline="0" dirty="0" err="1" smtClean="0"/>
              <a:t>some</a:t>
            </a:r>
            <a:r>
              <a:rPr lang="es-ES_tradnl" baseline="0" dirty="0" smtClean="0"/>
              <a:t> </a:t>
            </a:r>
            <a:r>
              <a:rPr lang="es-ES_tradnl" baseline="0" dirty="0" err="1" smtClean="0"/>
              <a:t>issues</a:t>
            </a:r>
            <a:r>
              <a:rPr lang="es-ES_tradnl" baseline="0" dirty="0" smtClean="0"/>
              <a:t> </a:t>
            </a:r>
            <a:r>
              <a:rPr lang="es-ES_tradnl" baseline="0" dirty="0" err="1" smtClean="0"/>
              <a:t>seem</a:t>
            </a:r>
            <a:r>
              <a:rPr lang="es-ES_tradnl" baseline="0" dirty="0" smtClean="0"/>
              <a:t> </a:t>
            </a:r>
            <a:r>
              <a:rPr lang="es-ES_tradnl" baseline="0" dirty="0" err="1" smtClean="0"/>
              <a:t>still</a:t>
            </a:r>
            <a:r>
              <a:rPr lang="es-ES_tradnl" baseline="0" dirty="0" smtClean="0"/>
              <a:t> open.</a:t>
            </a:r>
            <a:endParaRPr lang="es-ES_tradnl" dirty="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17</a:t>
            </a:fld>
            <a:endParaRPr lang="pt-BR"/>
          </a:p>
        </p:txBody>
      </p:sp>
    </p:spTree>
    <p:extLst>
      <p:ext uri="{BB962C8B-B14F-4D97-AF65-F5344CB8AC3E}">
        <p14:creationId xmlns:p14="http://schemas.microsoft.com/office/powerpoint/2010/main" val="3493176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s-ES_tradnl" dirty="0" err="1" smtClean="0"/>
              <a:t>The</a:t>
            </a:r>
            <a:r>
              <a:rPr lang="es-ES_tradnl" dirty="0" smtClean="0"/>
              <a:t> </a:t>
            </a:r>
            <a:r>
              <a:rPr lang="es-ES_tradnl" dirty="0" err="1" smtClean="0"/>
              <a:t>objective</a:t>
            </a:r>
            <a:r>
              <a:rPr lang="es-ES_tradnl" baseline="0" dirty="0" smtClean="0"/>
              <a:t> of </a:t>
            </a:r>
            <a:r>
              <a:rPr lang="es-ES_tradnl" baseline="0" dirty="0" err="1" smtClean="0"/>
              <a:t>the</a:t>
            </a:r>
            <a:r>
              <a:rPr lang="es-ES_tradnl" baseline="0" dirty="0" smtClean="0"/>
              <a:t> </a:t>
            </a:r>
            <a:r>
              <a:rPr lang="es-ES_tradnl" baseline="0" dirty="0" err="1" smtClean="0"/>
              <a:t>second</a:t>
            </a:r>
            <a:r>
              <a:rPr lang="es-ES_tradnl" baseline="0" dirty="0" smtClean="0"/>
              <a:t> </a:t>
            </a:r>
            <a:r>
              <a:rPr lang="es-ES_tradnl" baseline="0" dirty="0" err="1" smtClean="0"/>
              <a:t>research</a:t>
            </a:r>
            <a:r>
              <a:rPr lang="es-ES_tradnl" baseline="0" dirty="0" smtClean="0"/>
              <a:t> </a:t>
            </a:r>
            <a:r>
              <a:rPr lang="es-ES_tradnl" baseline="0" dirty="0" err="1" smtClean="0"/>
              <a:t>question</a:t>
            </a:r>
            <a:r>
              <a:rPr lang="es-ES_tradnl" baseline="0" dirty="0" smtClean="0"/>
              <a:t> </a:t>
            </a:r>
            <a:r>
              <a:rPr lang="es-ES_tradnl" baseline="0" dirty="0" err="1" smtClean="0"/>
              <a:t>was</a:t>
            </a:r>
            <a:r>
              <a:rPr lang="es-ES_tradnl" baseline="0" dirty="0" smtClean="0"/>
              <a:t> to observe </a:t>
            </a:r>
            <a:r>
              <a:rPr lang="es-ES_tradnl" baseline="0" dirty="0" err="1" smtClean="0"/>
              <a:t>the</a:t>
            </a:r>
            <a:r>
              <a:rPr lang="es-ES_tradnl" baseline="0" dirty="0" smtClean="0"/>
              <a:t> </a:t>
            </a:r>
            <a:r>
              <a:rPr lang="es-ES_tradnl" baseline="0" dirty="0" err="1" smtClean="0"/>
              <a:t>evolution</a:t>
            </a:r>
            <a:r>
              <a:rPr lang="es-ES_tradnl" baseline="0" dirty="0" smtClean="0"/>
              <a:t> of </a:t>
            </a:r>
            <a:r>
              <a:rPr lang="es-ES_tradnl" baseline="0" dirty="0" err="1" smtClean="0"/>
              <a:t>publication</a:t>
            </a:r>
            <a:r>
              <a:rPr lang="es-ES_tradnl" baseline="0" dirty="0" smtClean="0"/>
              <a:t> </a:t>
            </a:r>
            <a:r>
              <a:rPr lang="es-ES_tradnl" baseline="0" dirty="0" err="1" smtClean="0"/>
              <a:t>trends</a:t>
            </a:r>
            <a:r>
              <a:rPr lang="es-ES_tradnl" baseline="0" dirty="0" smtClean="0"/>
              <a:t> </a:t>
            </a:r>
            <a:r>
              <a:rPr lang="es-ES_tradnl" baseline="0" dirty="0" err="1" smtClean="0"/>
              <a:t>towards</a:t>
            </a:r>
            <a:r>
              <a:rPr lang="es-ES_tradnl" baseline="0" dirty="0" smtClean="0"/>
              <a:t> </a:t>
            </a:r>
            <a:r>
              <a:rPr lang="es-ES_tradnl" baseline="0" dirty="0" err="1" smtClean="0"/>
              <a:t>the</a:t>
            </a:r>
            <a:r>
              <a:rPr lang="es-ES_tradnl" baseline="0" dirty="0" smtClean="0"/>
              <a:t> </a:t>
            </a:r>
            <a:r>
              <a:rPr lang="es-ES_tradnl" baseline="0" dirty="0" err="1" smtClean="0"/>
              <a:t>cloud</a:t>
            </a:r>
            <a:r>
              <a:rPr lang="es-ES_tradnl" baseline="0" dirty="0" smtClean="0"/>
              <a:t>, and </a:t>
            </a:r>
            <a:r>
              <a:rPr lang="es-ES_tradnl" baseline="0" dirty="0" err="1" smtClean="0"/>
              <a:t>how</a:t>
            </a:r>
            <a:r>
              <a:rPr lang="es-ES_tradnl" baseline="0" dirty="0" smtClean="0"/>
              <a:t> </a:t>
            </a:r>
            <a:r>
              <a:rPr lang="es-ES_tradnl" baseline="0" dirty="0" err="1" smtClean="0"/>
              <a:t>it</a:t>
            </a:r>
            <a:r>
              <a:rPr lang="es-ES_tradnl" baseline="0" dirty="0" smtClean="0"/>
              <a:t> </a:t>
            </a:r>
            <a:r>
              <a:rPr lang="es-ES_tradnl" baseline="0" dirty="0" err="1" smtClean="0"/>
              <a:t>was</a:t>
            </a:r>
            <a:r>
              <a:rPr lang="es-ES_tradnl" baseline="0" dirty="0" smtClean="0"/>
              <a:t> </a:t>
            </a:r>
            <a:r>
              <a:rPr lang="es-ES_tradnl" baseline="0" dirty="0" err="1" smtClean="0"/>
              <a:t>related</a:t>
            </a:r>
            <a:r>
              <a:rPr lang="es-ES_tradnl" baseline="0" dirty="0" smtClean="0"/>
              <a:t> to SLA </a:t>
            </a:r>
            <a:r>
              <a:rPr lang="es-ES_tradnl" baseline="0" dirty="0" err="1" smtClean="0"/>
              <a:t>issues</a:t>
            </a:r>
            <a:r>
              <a:rPr lang="es-ES_tradnl" baseline="0" dirty="0" smtClean="0"/>
              <a:t>. </a:t>
            </a:r>
            <a:r>
              <a:rPr lang="es-ES_tradnl" baseline="0" dirty="0" err="1" smtClean="0"/>
              <a:t>We</a:t>
            </a:r>
            <a:r>
              <a:rPr lang="es-ES_tradnl" baseline="0" dirty="0" smtClean="0"/>
              <a:t> </a:t>
            </a:r>
            <a:r>
              <a:rPr lang="es-ES_tradnl" baseline="0" dirty="0" err="1" smtClean="0"/>
              <a:t>observed</a:t>
            </a:r>
            <a:r>
              <a:rPr lang="es-ES_tradnl" baseline="0" dirty="0" smtClean="0"/>
              <a:t> </a:t>
            </a:r>
            <a:r>
              <a:rPr lang="es-ES_tradnl" baseline="0" dirty="0" err="1" smtClean="0"/>
              <a:t>that</a:t>
            </a:r>
            <a:endParaRPr lang="es-ES_tradnl" baseline="0" dirty="0" smtClean="0"/>
          </a:p>
          <a:p>
            <a:pPr marL="171450" indent="-171450">
              <a:buFontTx/>
              <a:buChar char="-"/>
            </a:pPr>
            <a:r>
              <a:rPr lang="es-ES_tradnl" baseline="0" dirty="0" smtClean="0"/>
              <a:t>SLA </a:t>
            </a:r>
            <a:r>
              <a:rPr lang="es-ES_tradnl" baseline="0" dirty="0" err="1" smtClean="0"/>
              <a:t>publications</a:t>
            </a:r>
            <a:r>
              <a:rPr lang="es-ES_tradnl" baseline="0" dirty="0" smtClean="0"/>
              <a:t> emerged </a:t>
            </a:r>
            <a:r>
              <a:rPr lang="es-ES_tradnl" baseline="0" dirty="0" err="1" smtClean="0"/>
              <a:t>when</a:t>
            </a:r>
            <a:endParaRPr lang="es-ES_tradnl" baseline="0" dirty="0" smtClean="0"/>
          </a:p>
          <a:p>
            <a:pPr marL="171450" indent="-171450">
              <a:buFontTx/>
              <a:buChar char="-"/>
            </a:pPr>
            <a:r>
              <a:rPr lang="es-ES_tradnl" baseline="0" dirty="0" err="1" smtClean="0"/>
              <a:t>The</a:t>
            </a:r>
            <a:r>
              <a:rPr lang="es-ES_tradnl" baseline="0" dirty="0" smtClean="0"/>
              <a:t> # of </a:t>
            </a:r>
            <a:r>
              <a:rPr lang="es-ES_tradnl" baseline="0" dirty="0" err="1" smtClean="0"/>
              <a:t>publications</a:t>
            </a:r>
            <a:endParaRPr lang="es-ES_tradnl" dirty="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18</a:t>
            </a:fld>
            <a:endParaRPr lang="pt-BR"/>
          </a:p>
        </p:txBody>
      </p:sp>
    </p:spTree>
    <p:extLst>
      <p:ext uri="{BB962C8B-B14F-4D97-AF65-F5344CB8AC3E}">
        <p14:creationId xmlns:p14="http://schemas.microsoft.com/office/powerpoint/2010/main" val="4143000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s-ES_tradnl" dirty="0" err="1" smtClean="0"/>
              <a:t>Other</a:t>
            </a:r>
            <a:r>
              <a:rPr lang="es-ES_tradnl" dirty="0" smtClean="0"/>
              <a:t> </a:t>
            </a:r>
            <a:r>
              <a:rPr lang="es-ES_tradnl" dirty="0" err="1" smtClean="0"/>
              <a:t>interesting</a:t>
            </a:r>
            <a:r>
              <a:rPr lang="es-ES_tradnl" dirty="0" smtClean="0"/>
              <a:t> </a:t>
            </a:r>
            <a:r>
              <a:rPr lang="es-ES_tradnl" dirty="0" err="1" smtClean="0"/>
              <a:t>observations</a:t>
            </a:r>
            <a:r>
              <a:rPr lang="es-ES_tradnl" dirty="0" smtClean="0"/>
              <a:t> </a:t>
            </a:r>
            <a:r>
              <a:rPr lang="es-ES_tradnl" dirty="0" err="1" smtClean="0"/>
              <a:t>were</a:t>
            </a:r>
            <a:r>
              <a:rPr lang="es-ES_tradnl" dirty="0" smtClean="0"/>
              <a:t> </a:t>
            </a:r>
            <a:r>
              <a:rPr lang="es-ES_tradnl" dirty="0" err="1" smtClean="0"/>
              <a:t>analyzed</a:t>
            </a:r>
            <a:r>
              <a:rPr lang="es-ES_tradnl" baseline="0" dirty="0" smtClean="0"/>
              <a:t> </a:t>
            </a:r>
            <a:r>
              <a:rPr lang="es-ES_tradnl" baseline="0" dirty="0" err="1" smtClean="0"/>
              <a:t>by</a:t>
            </a:r>
            <a:r>
              <a:rPr lang="es-ES_tradnl" baseline="0" dirty="0" smtClean="0"/>
              <a:t> </a:t>
            </a:r>
            <a:r>
              <a:rPr lang="es-ES_tradnl" baseline="0" dirty="0" err="1" smtClean="0"/>
              <a:t>combining</a:t>
            </a:r>
            <a:r>
              <a:rPr lang="es-ES_tradnl" baseline="0" dirty="0" smtClean="0"/>
              <a:t> </a:t>
            </a:r>
            <a:r>
              <a:rPr lang="es-ES_tradnl" baseline="0" dirty="0" err="1" smtClean="0"/>
              <a:t>the</a:t>
            </a:r>
            <a:r>
              <a:rPr lang="es-ES_tradnl" baseline="0" dirty="0" smtClean="0"/>
              <a:t> data </a:t>
            </a:r>
            <a:r>
              <a:rPr lang="es-ES_tradnl" baseline="0" dirty="0" err="1" smtClean="0"/>
              <a:t>integration</a:t>
            </a:r>
            <a:r>
              <a:rPr lang="es-ES_tradnl" baseline="0" dirty="0" smtClean="0"/>
              <a:t> </a:t>
            </a:r>
            <a:r>
              <a:rPr lang="es-ES_tradnl" baseline="0" dirty="0" err="1" smtClean="0"/>
              <a:t>Environments</a:t>
            </a:r>
            <a:r>
              <a:rPr lang="es-ES_tradnl" baseline="0" dirty="0" smtClean="0"/>
              <a:t>, </a:t>
            </a:r>
            <a:r>
              <a:rPr lang="es-ES_tradnl" baseline="0" dirty="0" err="1" smtClean="0"/>
              <a:t>with</a:t>
            </a:r>
            <a:r>
              <a:rPr lang="es-ES_tradnl" baseline="0" dirty="0" smtClean="0"/>
              <a:t> </a:t>
            </a:r>
            <a:r>
              <a:rPr lang="es-ES_tradnl" baseline="0" dirty="0" err="1" smtClean="0"/>
              <a:t>the</a:t>
            </a:r>
            <a:r>
              <a:rPr lang="es-ES_tradnl" baseline="0" dirty="0" smtClean="0"/>
              <a:t> </a:t>
            </a:r>
            <a:r>
              <a:rPr lang="es-ES_tradnl" baseline="0" dirty="0" err="1" smtClean="0"/>
              <a:t>type</a:t>
            </a:r>
            <a:r>
              <a:rPr lang="es-ES_tradnl" baseline="0" dirty="0" smtClean="0"/>
              <a:t> of </a:t>
            </a:r>
            <a:r>
              <a:rPr lang="es-ES_tradnl" baseline="0" dirty="0" err="1" smtClean="0"/>
              <a:t>contributions</a:t>
            </a:r>
            <a:r>
              <a:rPr lang="es-ES_tradnl" baseline="0" dirty="0" smtClean="0"/>
              <a:t> and </a:t>
            </a:r>
            <a:r>
              <a:rPr lang="es-ES_tradnl" baseline="0" dirty="0" err="1" smtClean="0"/>
              <a:t>research</a:t>
            </a:r>
            <a:r>
              <a:rPr lang="es-ES_tradnl" baseline="0" dirty="0" smtClean="0"/>
              <a:t> </a:t>
            </a:r>
            <a:r>
              <a:rPr lang="es-ES_tradnl" baseline="0" dirty="0" err="1" smtClean="0"/>
              <a:t>developed</a:t>
            </a:r>
            <a:r>
              <a:rPr lang="es-ES_tradnl" baseline="0" dirty="0" smtClean="0"/>
              <a:t>. </a:t>
            </a:r>
            <a:r>
              <a:rPr lang="es-ES_tradnl" baseline="0" dirty="0" err="1" smtClean="0"/>
              <a:t>The</a:t>
            </a:r>
            <a:r>
              <a:rPr lang="es-ES_tradnl" baseline="0" dirty="0" smtClean="0"/>
              <a:t> </a:t>
            </a:r>
            <a:r>
              <a:rPr lang="es-ES_tradnl" baseline="0" dirty="0" err="1" smtClean="0"/>
              <a:t>analysis</a:t>
            </a:r>
            <a:r>
              <a:rPr lang="es-ES_tradnl" baseline="0" dirty="0" smtClean="0"/>
              <a:t> </a:t>
            </a:r>
            <a:r>
              <a:rPr lang="es-ES_tradnl" baseline="0" dirty="0" err="1" smtClean="0"/>
              <a:t>shos</a:t>
            </a:r>
            <a:r>
              <a:rPr lang="es-ES_tradnl" baseline="0" dirty="0" smtClean="0"/>
              <a:t> </a:t>
            </a:r>
            <a:r>
              <a:rPr lang="es-ES_tradnl" baseline="0" dirty="0" err="1" smtClean="0"/>
              <a:t>that</a:t>
            </a:r>
            <a:r>
              <a:rPr lang="es-ES_tradnl" baseline="0" dirty="0" smtClean="0"/>
              <a:t> </a:t>
            </a:r>
          </a:p>
          <a:p>
            <a:pPr marL="171450" indent="-171450">
              <a:buFontTx/>
              <a:buChar char="-"/>
            </a:pPr>
            <a:r>
              <a:rPr lang="es-ES_tradnl" baseline="0" dirty="0" err="1" smtClean="0"/>
              <a:t>The</a:t>
            </a:r>
            <a:r>
              <a:rPr lang="es-ES_tradnl" baseline="0" dirty="0" smtClean="0"/>
              <a:t> </a:t>
            </a:r>
            <a:r>
              <a:rPr lang="es-ES_tradnl" baseline="0" dirty="0" err="1" smtClean="0"/>
              <a:t>cloud</a:t>
            </a:r>
            <a:r>
              <a:rPr lang="es-ES_tradnl" baseline="0" dirty="0" smtClean="0"/>
              <a:t> </a:t>
            </a:r>
            <a:r>
              <a:rPr lang="es-ES_tradnl" baseline="0" dirty="0" err="1" smtClean="0"/>
              <a:t>is</a:t>
            </a:r>
            <a:r>
              <a:rPr lang="es-ES_tradnl" baseline="0" dirty="0" smtClean="0"/>
              <a:t> …</a:t>
            </a:r>
          </a:p>
          <a:p>
            <a:pPr marL="0" indent="0">
              <a:buFontTx/>
              <a:buNone/>
            </a:pPr>
            <a:r>
              <a:rPr lang="es-ES_tradnl" baseline="0" dirty="0" smtClean="0"/>
              <a:t>Of </a:t>
            </a:r>
            <a:r>
              <a:rPr lang="es-ES_tradnl" baseline="0" dirty="0" err="1" smtClean="0"/>
              <a:t>course</a:t>
            </a:r>
            <a:r>
              <a:rPr lang="es-ES_tradnl" baseline="0" dirty="0" smtClean="0"/>
              <a:t> </a:t>
            </a:r>
            <a:r>
              <a:rPr lang="es-ES_tradnl" baseline="0" dirty="0" err="1" smtClean="0"/>
              <a:t>the</a:t>
            </a:r>
            <a:r>
              <a:rPr lang="es-ES_tradnl" baseline="0" dirty="0" smtClean="0"/>
              <a:t> </a:t>
            </a:r>
            <a:r>
              <a:rPr lang="es-ES_tradnl" baseline="0" dirty="0" err="1" smtClean="0"/>
              <a:t>paper</a:t>
            </a:r>
            <a:r>
              <a:rPr lang="es-ES_tradnl" baseline="0" dirty="0" smtClean="0"/>
              <a:t> </a:t>
            </a:r>
            <a:r>
              <a:rPr lang="es-ES_tradnl" baseline="0" dirty="0" err="1" smtClean="0"/>
              <a:t>referes</a:t>
            </a:r>
            <a:r>
              <a:rPr lang="es-ES_tradnl" baseline="0" dirty="0" smtClean="0"/>
              <a:t> and </a:t>
            </a:r>
            <a:r>
              <a:rPr lang="es-ES_tradnl" baseline="0" dirty="0" err="1" smtClean="0"/>
              <a:t>argues</a:t>
            </a:r>
            <a:r>
              <a:rPr lang="es-ES_tradnl" baseline="0" dirty="0" smtClean="0"/>
              <a:t> </a:t>
            </a:r>
            <a:r>
              <a:rPr lang="es-ES_tradnl" baseline="0" dirty="0" err="1" smtClean="0"/>
              <a:t>about</a:t>
            </a:r>
            <a:r>
              <a:rPr lang="es-ES_tradnl" baseline="0" dirty="0" smtClean="0"/>
              <a:t> </a:t>
            </a:r>
            <a:r>
              <a:rPr lang="es-ES_tradnl" baseline="0" dirty="0" err="1" smtClean="0"/>
              <a:t>other</a:t>
            </a:r>
            <a:r>
              <a:rPr lang="es-ES_tradnl" baseline="0" dirty="0" smtClean="0"/>
              <a:t> </a:t>
            </a:r>
            <a:r>
              <a:rPr lang="es-ES_tradnl" baseline="0" dirty="0" err="1" smtClean="0"/>
              <a:t>observations</a:t>
            </a:r>
            <a:r>
              <a:rPr lang="es-ES_tradnl" baseline="0" dirty="0" smtClean="0"/>
              <a:t> and </a:t>
            </a:r>
            <a:r>
              <a:rPr lang="es-ES_tradnl" baseline="0" dirty="0" err="1" smtClean="0"/>
              <a:t>combinations</a:t>
            </a:r>
            <a:r>
              <a:rPr lang="es-ES_tradnl" baseline="0" dirty="0" smtClean="0"/>
              <a:t> of </a:t>
            </a:r>
            <a:r>
              <a:rPr lang="es-ES_tradnl" baseline="0" dirty="0" err="1" smtClean="0"/>
              <a:t>categories</a:t>
            </a:r>
            <a:r>
              <a:rPr lang="es-ES_tradnl" baseline="0" dirty="0" smtClean="0"/>
              <a:t> </a:t>
            </a:r>
            <a:r>
              <a:rPr lang="es-ES_tradnl" baseline="0" dirty="0" err="1" smtClean="0"/>
              <a:t>that</a:t>
            </a:r>
            <a:r>
              <a:rPr lang="es-ES_tradnl" baseline="0" dirty="0" smtClean="0"/>
              <a:t> lead to </a:t>
            </a:r>
            <a:r>
              <a:rPr lang="es-ES_tradnl" baseline="0" dirty="0" err="1" smtClean="0"/>
              <a:t>have</a:t>
            </a:r>
            <a:r>
              <a:rPr lang="es-ES_tradnl" baseline="0" dirty="0" smtClean="0"/>
              <a:t> a quite </a:t>
            </a:r>
            <a:r>
              <a:rPr lang="es-ES_tradnl" baseline="0" dirty="0" err="1" smtClean="0"/>
              <a:t>interesting</a:t>
            </a:r>
            <a:r>
              <a:rPr lang="es-ES_tradnl" baseline="0" dirty="0" smtClean="0"/>
              <a:t> </a:t>
            </a:r>
            <a:r>
              <a:rPr lang="es-ES_tradnl" baseline="0" dirty="0" err="1" smtClean="0"/>
              <a:t>picture</a:t>
            </a:r>
            <a:r>
              <a:rPr lang="es-ES_tradnl" baseline="0" dirty="0" smtClean="0"/>
              <a:t> of </a:t>
            </a:r>
            <a:r>
              <a:rPr lang="es-ES_tradnl" baseline="0" dirty="0" err="1" smtClean="0"/>
              <a:t>works</a:t>
            </a:r>
            <a:r>
              <a:rPr lang="es-ES_tradnl" baseline="0" dirty="0" smtClean="0"/>
              <a:t> </a:t>
            </a:r>
            <a:r>
              <a:rPr lang="es-ES_tradnl" baseline="0" dirty="0" err="1" smtClean="0"/>
              <a:t>addressing</a:t>
            </a:r>
            <a:r>
              <a:rPr lang="es-ES_tradnl" baseline="0" dirty="0" smtClean="0"/>
              <a:t> data </a:t>
            </a:r>
            <a:r>
              <a:rPr lang="es-ES_tradnl" baseline="0" dirty="0" err="1" smtClean="0"/>
              <a:t>integration</a:t>
            </a:r>
            <a:r>
              <a:rPr lang="es-ES_tradnl" baseline="0" dirty="0" smtClean="0"/>
              <a:t>, in </a:t>
            </a:r>
            <a:r>
              <a:rPr lang="es-ES_tradnl" baseline="0" dirty="0" err="1" smtClean="0"/>
              <a:t>multi-cloud</a:t>
            </a:r>
            <a:r>
              <a:rPr lang="es-ES_tradnl" baseline="0" dirty="0" smtClean="0"/>
              <a:t> </a:t>
            </a:r>
            <a:r>
              <a:rPr lang="es-ES_tradnl" baseline="0" dirty="0" err="1" smtClean="0"/>
              <a:t>conditions</a:t>
            </a:r>
            <a:r>
              <a:rPr lang="es-ES_tradnl" baseline="0" dirty="0" smtClean="0"/>
              <a:t> and </a:t>
            </a:r>
            <a:r>
              <a:rPr lang="es-ES_tradnl" baseline="0" dirty="0" err="1" smtClean="0"/>
              <a:t>that</a:t>
            </a:r>
            <a:r>
              <a:rPr lang="es-ES_tradnl" baseline="0" dirty="0" smtClean="0"/>
              <a:t> </a:t>
            </a:r>
            <a:r>
              <a:rPr lang="es-ES_tradnl" baseline="0" dirty="0" err="1" smtClean="0"/>
              <a:t>integrate</a:t>
            </a:r>
            <a:r>
              <a:rPr lang="es-ES_tradnl" baseline="0" dirty="0" smtClean="0"/>
              <a:t> SLA </a:t>
            </a:r>
            <a:r>
              <a:rPr lang="es-ES_tradnl" baseline="0" dirty="0" err="1" smtClean="0"/>
              <a:t>or</a:t>
            </a:r>
            <a:r>
              <a:rPr lang="es-ES_tradnl" baseline="0" dirty="0" smtClean="0"/>
              <a:t> </a:t>
            </a:r>
            <a:r>
              <a:rPr lang="es-ES_tradnl" baseline="0" dirty="0" err="1" smtClean="0"/>
              <a:t>some</a:t>
            </a:r>
            <a:r>
              <a:rPr lang="es-ES_tradnl" baseline="0" dirty="0" smtClean="0"/>
              <a:t> </a:t>
            </a:r>
            <a:r>
              <a:rPr lang="es-ES_tradnl" baseline="0" dirty="0" err="1" smtClean="0"/>
              <a:t>QoS</a:t>
            </a:r>
            <a:r>
              <a:rPr lang="es-ES_tradnl" baseline="0" dirty="0" smtClean="0"/>
              <a:t> </a:t>
            </a:r>
            <a:r>
              <a:rPr lang="es-ES_tradnl" baseline="0" dirty="0" err="1" smtClean="0"/>
              <a:t>measures</a:t>
            </a:r>
            <a:r>
              <a:rPr lang="es-ES_tradnl" baseline="0" dirty="0" smtClean="0"/>
              <a:t> to </a:t>
            </a:r>
            <a:r>
              <a:rPr lang="es-ES_tradnl" baseline="0" dirty="0" err="1" smtClean="0"/>
              <a:t>it</a:t>
            </a:r>
            <a:r>
              <a:rPr lang="es-ES_tradnl" baseline="0" dirty="0" smtClean="0"/>
              <a:t>. </a:t>
            </a:r>
            <a:r>
              <a:rPr lang="es-ES_tradnl" baseline="0" dirty="0" err="1" smtClean="0"/>
              <a:t>Due</a:t>
            </a:r>
            <a:r>
              <a:rPr lang="es-ES_tradnl" baseline="0" dirty="0" smtClean="0"/>
              <a:t> to time </a:t>
            </a:r>
            <a:r>
              <a:rPr lang="es-ES_tradnl" baseline="0" dirty="0" err="1" smtClean="0"/>
              <a:t>let</a:t>
            </a:r>
            <a:r>
              <a:rPr lang="es-ES_tradnl" baseline="0" dirty="0" smtClean="0"/>
              <a:t> </a:t>
            </a:r>
            <a:r>
              <a:rPr lang="es-ES_tradnl" baseline="0" dirty="0" err="1" smtClean="0"/>
              <a:t>us</a:t>
            </a:r>
            <a:r>
              <a:rPr lang="es-ES_tradnl" baseline="0" dirty="0" smtClean="0"/>
              <a:t> </a:t>
            </a:r>
            <a:r>
              <a:rPr lang="es-ES_tradnl" baseline="0" dirty="0" err="1" smtClean="0"/>
              <a:t>rather</a:t>
            </a:r>
            <a:r>
              <a:rPr lang="es-ES_tradnl" baseline="0" dirty="0" smtClean="0"/>
              <a:t> try to </a:t>
            </a:r>
            <a:r>
              <a:rPr lang="es-ES_tradnl" baseline="0" dirty="0" err="1" smtClean="0"/>
              <a:t>give</a:t>
            </a:r>
            <a:r>
              <a:rPr lang="es-ES_tradnl" baseline="0" dirty="0" smtClean="0"/>
              <a:t> </a:t>
            </a:r>
            <a:r>
              <a:rPr lang="es-ES_tradnl" baseline="0" dirty="0" err="1" smtClean="0"/>
              <a:t>elements</a:t>
            </a:r>
            <a:r>
              <a:rPr lang="es-ES_tradnl" baseline="0" dirty="0" smtClean="0"/>
              <a:t> to </a:t>
            </a:r>
            <a:r>
              <a:rPr lang="es-ES_tradnl" baseline="0" dirty="0" err="1" smtClean="0"/>
              <a:t>answer</a:t>
            </a:r>
            <a:r>
              <a:rPr lang="es-ES_tradnl" baseline="0" dirty="0" smtClean="0"/>
              <a:t> </a:t>
            </a:r>
            <a:r>
              <a:rPr lang="es-ES_tradnl" baseline="0" dirty="0" err="1" smtClean="0"/>
              <a:t>the</a:t>
            </a:r>
            <a:r>
              <a:rPr lang="es-ES_tradnl" baseline="0" dirty="0" smtClean="0"/>
              <a:t> </a:t>
            </a:r>
            <a:r>
              <a:rPr lang="es-ES_tradnl" baseline="0" dirty="0" err="1" smtClean="0"/>
              <a:t>initial</a:t>
            </a:r>
            <a:r>
              <a:rPr lang="es-ES_tradnl" baseline="0" dirty="0" smtClean="0"/>
              <a:t> </a:t>
            </a:r>
            <a:r>
              <a:rPr lang="es-ES_tradnl" baseline="0" dirty="0" err="1" smtClean="0"/>
              <a:t>question</a:t>
            </a:r>
            <a:r>
              <a:rPr lang="es-ES_tradnl" baseline="0" dirty="0" smtClean="0"/>
              <a:t>:</a:t>
            </a: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19</a:t>
            </a:fld>
            <a:endParaRPr lang="pt-BR"/>
          </a:p>
        </p:txBody>
      </p:sp>
    </p:spTree>
    <p:extLst>
      <p:ext uri="{BB962C8B-B14F-4D97-AF65-F5344CB8AC3E}">
        <p14:creationId xmlns:p14="http://schemas.microsoft.com/office/powerpoint/2010/main" val="943478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smtClean="0"/>
              <a:t>Trends</a:t>
            </a:r>
            <a:r>
              <a:rPr lang="pt-BR" baseline="0" dirty="0" smtClean="0"/>
              <a:t> and ....</a:t>
            </a:r>
          </a:p>
          <a:p>
            <a:endParaRPr lang="pt-BR" baseline="0" dirty="0" smtClean="0"/>
          </a:p>
          <a:p>
            <a:r>
              <a:rPr lang="pt-BR" baseline="0" dirty="0" err="1" smtClean="0"/>
              <a:t>So</a:t>
            </a:r>
            <a:r>
              <a:rPr lang="pt-BR" baseline="0" dirty="0" smtClean="0"/>
              <a:t> </a:t>
            </a:r>
            <a:r>
              <a:rPr lang="pt-BR" baseline="0" dirty="0" err="1" smtClean="0"/>
              <a:t>the</a:t>
            </a:r>
            <a:r>
              <a:rPr lang="pt-BR" baseline="0" dirty="0" smtClean="0"/>
              <a:t> </a:t>
            </a:r>
            <a:r>
              <a:rPr lang="pt-BR" baseline="0" dirty="0" err="1" smtClean="0"/>
              <a:t>contribution</a:t>
            </a:r>
            <a:r>
              <a:rPr lang="pt-BR" baseline="0" dirty="0" smtClean="0"/>
              <a:t> </a:t>
            </a:r>
            <a:r>
              <a:rPr lang="pt-BR" baseline="0" dirty="0" err="1" smtClean="0"/>
              <a:t>of</a:t>
            </a:r>
            <a:r>
              <a:rPr lang="pt-BR" baseline="0" dirty="0" smtClean="0"/>
              <a:t> </a:t>
            </a:r>
            <a:r>
              <a:rPr lang="pt-BR" baseline="0" dirty="0" err="1" smtClean="0"/>
              <a:t>this</a:t>
            </a:r>
            <a:r>
              <a:rPr lang="pt-BR" baseline="0" dirty="0" smtClean="0"/>
              <a:t> </a:t>
            </a:r>
            <a:r>
              <a:rPr lang="pt-BR" baseline="0" dirty="0" err="1" smtClean="0"/>
              <a:t>paper</a:t>
            </a:r>
            <a:r>
              <a:rPr lang="pt-BR" baseline="0" dirty="0" smtClean="0"/>
              <a:t> </a:t>
            </a:r>
            <a:r>
              <a:rPr lang="pt-BR" baseline="0" dirty="0" err="1" smtClean="0"/>
              <a:t>is</a:t>
            </a:r>
            <a:r>
              <a:rPr lang="pt-BR" baseline="0" dirty="0" smtClean="0"/>
              <a:t> a data </a:t>
            </a:r>
            <a:r>
              <a:rPr lang="pt-BR" baseline="0" dirty="0" err="1" smtClean="0"/>
              <a:t>integration</a:t>
            </a:r>
            <a:r>
              <a:rPr lang="pt-BR" baseline="0" dirty="0" smtClean="0"/>
              <a:t> </a:t>
            </a:r>
            <a:r>
              <a:rPr lang="pt-BR" baseline="0" dirty="0" err="1" smtClean="0"/>
              <a:t>classification</a:t>
            </a:r>
            <a:r>
              <a:rPr lang="pt-BR" baseline="0" dirty="0" smtClean="0"/>
              <a:t> </a:t>
            </a:r>
            <a:r>
              <a:rPr lang="pt-BR" baseline="0" dirty="0" err="1" smtClean="0"/>
              <a:t>scheme</a:t>
            </a:r>
            <a:r>
              <a:rPr lang="pt-BR" baseline="0" dirty="0" smtClean="0"/>
              <a:t> </a:t>
            </a:r>
            <a:r>
              <a:rPr lang="pt-BR" baseline="0" dirty="0" err="1" smtClean="0"/>
              <a:t>that</a:t>
            </a:r>
            <a:r>
              <a:rPr lang="pt-BR" baseline="0" dirty="0" smtClean="0"/>
              <a:t>:</a:t>
            </a:r>
          </a:p>
          <a:p>
            <a:r>
              <a:rPr lang="pt-BR" baseline="0" dirty="0" smtClean="0"/>
              <a:t>-</a:t>
            </a:r>
            <a:r>
              <a:rPr lang="pt-BR" baseline="0" dirty="0" err="1" smtClean="0"/>
              <a:t>characterizes</a:t>
            </a:r>
            <a:r>
              <a:rPr lang="pt-BR" baseline="0" dirty="0" smtClean="0"/>
              <a:t> a:</a:t>
            </a:r>
          </a:p>
          <a:p>
            <a:pPr marL="171450" indent="-171450">
              <a:buFontTx/>
              <a:buChar char="-"/>
            </a:pPr>
            <a:r>
              <a:rPr lang="pt-BR" baseline="0" dirty="0" err="1" smtClean="0"/>
              <a:t>Is</a:t>
            </a:r>
            <a:r>
              <a:rPr lang="pt-BR" baseline="0" dirty="0" smtClean="0"/>
              <a:t> </a:t>
            </a:r>
            <a:r>
              <a:rPr lang="pt-BR" baseline="0" dirty="0" err="1" smtClean="0"/>
              <a:t>supported</a:t>
            </a:r>
            <a:r>
              <a:rPr lang="pt-BR" baseline="0" dirty="0" smtClean="0"/>
              <a:t> </a:t>
            </a:r>
            <a:r>
              <a:rPr lang="pt-BR" baseline="0" dirty="0" err="1" smtClean="0"/>
              <a:t>by</a:t>
            </a:r>
            <a:r>
              <a:rPr lang="pt-BR" baseline="0" dirty="0" smtClean="0"/>
              <a:t> ...</a:t>
            </a:r>
          </a:p>
          <a:p>
            <a:pPr marL="171450" indent="-171450">
              <a:buFontTx/>
              <a:buChar char="-"/>
            </a:pPr>
            <a:endParaRPr lang="pt-B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20</a:t>
            </a:fld>
            <a:endParaRPr lang="pt-BR"/>
          </a:p>
        </p:txBody>
      </p:sp>
    </p:spTree>
    <p:extLst>
      <p:ext uri="{BB962C8B-B14F-4D97-AF65-F5344CB8AC3E}">
        <p14:creationId xmlns:p14="http://schemas.microsoft.com/office/powerpoint/2010/main" val="2134017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The agenda of my presentation...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a:t>
            </a:fld>
            <a:endParaRPr lang="pt-BR"/>
          </a:p>
        </p:txBody>
      </p:sp>
    </p:spTree>
    <p:extLst>
      <p:ext uri="{BB962C8B-B14F-4D97-AF65-F5344CB8AC3E}">
        <p14:creationId xmlns:p14="http://schemas.microsoft.com/office/powerpoint/2010/main" val="338425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4</a:t>
            </a:fld>
            <a:endParaRPr lang="pt-BR"/>
          </a:p>
        </p:txBody>
      </p:sp>
    </p:spTree>
    <p:extLst>
      <p:ext uri="{BB962C8B-B14F-4D97-AF65-F5344CB8AC3E}">
        <p14:creationId xmlns:p14="http://schemas.microsoft.com/office/powerpoint/2010/main" val="159061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5</a:t>
            </a:fld>
            <a:endParaRPr lang="pt-BR"/>
          </a:p>
        </p:txBody>
      </p:sp>
    </p:spTree>
    <p:extLst>
      <p:ext uri="{BB962C8B-B14F-4D97-AF65-F5344CB8AC3E}">
        <p14:creationId xmlns:p14="http://schemas.microsoft.com/office/powerpoint/2010/main" val="3019772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smtClean="0"/>
              <a:t>For example, a</a:t>
            </a:r>
            <a:r>
              <a:rPr lang="en-GB" baseline="0" dirty="0" smtClean="0"/>
              <a:t> consumer can state the following requirement:</a:t>
            </a:r>
          </a:p>
          <a:p>
            <a:r>
              <a:rPr lang="en-GB" dirty="0" smtClean="0"/>
              <a:t>List of green energy providers that can provision 1000 kWh, in the next 10 seconds, that are close to my city with a cost of 0,15 USD/kWh?</a:t>
            </a:r>
          </a:p>
          <a:p>
            <a:endParaRPr lang="en-GB" dirty="0" smtClean="0"/>
          </a:p>
          <a:p>
            <a:r>
              <a:rPr lang="en-GB" dirty="0" smtClean="0"/>
              <a:t>If we read this requirement as a query on available</a:t>
            </a:r>
            <a:r>
              <a:rPr lang="en-GB" baseline="0" dirty="0" smtClean="0"/>
              <a:t> services deployed on a service infrastructure:</a:t>
            </a:r>
          </a:p>
          <a:p>
            <a:pPr marL="171450" indent="-171450">
              <a:buFontTx/>
              <a:buChar char="-"/>
            </a:pPr>
            <a:r>
              <a:rPr lang="en-GB" dirty="0" smtClean="0"/>
              <a:t>The challenge is to rewrite it</a:t>
            </a:r>
            <a:r>
              <a:rPr lang="en-GB" baseline="0" dirty="0" smtClean="0"/>
              <a:t> coordinating the services that can participate to answer it (click)</a:t>
            </a:r>
          </a:p>
          <a:p>
            <a:pPr marL="171450" indent="-171450">
              <a:buFontTx/>
              <a:buChar char="-"/>
            </a:pPr>
            <a:r>
              <a:rPr lang="en-GB" baseline="0" dirty="0" smtClean="0"/>
              <a:t>Such coordination could look like a recurrent workflow consisting of 4 sequential activities :</a:t>
            </a:r>
          </a:p>
          <a:p>
            <a:pPr marL="171450" indent="-171450">
              <a:buFontTx/>
              <a:buChar char="-"/>
            </a:pPr>
            <a:r>
              <a:rPr lang="en-GB" baseline="0" dirty="0" smtClean="0"/>
              <a:t>One for looking up for hubs that will put in contact with energy services</a:t>
            </a:r>
          </a:p>
          <a:p>
            <a:pPr marL="171450" indent="-171450">
              <a:buFontTx/>
              <a:buChar char="-"/>
            </a:pPr>
            <a:r>
              <a:rPr lang="en-GB" baseline="0" dirty="0" smtClean="0"/>
              <a:t>The next activities for locating the services and filtering the k closest to her city as stated by the request</a:t>
            </a:r>
          </a:p>
          <a:p>
            <a:pPr marL="171450" indent="-171450">
              <a:buFontTx/>
              <a:buChar char="-"/>
            </a:pPr>
            <a:r>
              <a:rPr lang="en-GB" baseline="0" dirty="0" smtClean="0"/>
              <a:t>The last one for computing the total cost</a:t>
            </a:r>
          </a:p>
          <a:p>
            <a:pPr marL="171450" indent="-171450">
              <a:buFontTx/>
              <a:buChar char="-"/>
            </a:pPr>
            <a:r>
              <a:rPr lang="en-GB" baseline="0" dirty="0" smtClean="0"/>
              <a:t>And since energy is constantly required, the request is </a:t>
            </a:r>
            <a:r>
              <a:rPr lang="en-GB" baseline="0" dirty="0" err="1" smtClean="0"/>
              <a:t>conitnuous</a:t>
            </a:r>
            <a:r>
              <a:rPr lang="en-GB" baseline="0" dirty="0" smtClean="0"/>
              <a:t> and it starts over again</a:t>
            </a:r>
          </a:p>
          <a:p>
            <a:pPr marL="0" indent="0">
              <a:buFontTx/>
              <a:buNone/>
            </a:pPr>
            <a:endParaRPr lang="en-GB" baseline="0" dirty="0" smtClean="0"/>
          </a:p>
          <a:p>
            <a:pPr marL="0" marR="0" indent="0" algn="l" defTabSz="342900" rtl="0" eaLnBrk="1" fontAlgn="auto" latinLnBrk="0" hangingPunct="1">
              <a:lnSpc>
                <a:spcPct val="100000"/>
              </a:lnSpc>
              <a:spcBef>
                <a:spcPts val="0"/>
              </a:spcBef>
              <a:spcAft>
                <a:spcPts val="0"/>
              </a:spcAft>
              <a:buClrTx/>
              <a:buSzTx/>
              <a:buFontTx/>
              <a:buNone/>
              <a:tabLst/>
              <a:defRPr/>
            </a:pPr>
            <a:r>
              <a:rPr lang="en-GB" baseline="0" dirty="0" smtClean="0"/>
              <a:t>Query rewriting is a well known problem in databases, the challenge in this case is to rewrite the query </a:t>
            </a:r>
            <a:r>
              <a:rPr lang="fr-FR" dirty="0" err="1" smtClean="0">
                <a:solidFill>
                  <a:schemeClr val="tx1"/>
                </a:solidFill>
              </a:rPr>
              <a:t>such</a:t>
            </a:r>
            <a:r>
              <a:rPr lang="fr-FR" dirty="0" smtClean="0">
                <a:solidFill>
                  <a:schemeClr val="tx1"/>
                </a:solidFill>
              </a:rPr>
              <a:t> </a:t>
            </a:r>
            <a:r>
              <a:rPr lang="fr-FR" dirty="0" err="1" smtClean="0">
                <a:solidFill>
                  <a:schemeClr val="tx1"/>
                </a:solidFill>
              </a:rPr>
              <a:t>that</a:t>
            </a:r>
            <a:r>
              <a:rPr lang="fr-FR" dirty="0" smtClean="0">
                <a:solidFill>
                  <a:schemeClr val="tx1"/>
                </a:solidFill>
              </a:rPr>
              <a:t> </a:t>
            </a:r>
            <a:r>
              <a:rPr lang="fr-FR" dirty="0" err="1" smtClean="0">
                <a:solidFill>
                  <a:schemeClr val="tx1"/>
                </a:solidFill>
              </a:rPr>
              <a:t>it</a:t>
            </a:r>
            <a:r>
              <a:rPr lang="fr-FR" dirty="0" smtClean="0">
                <a:solidFill>
                  <a:schemeClr val="tx1"/>
                </a:solidFill>
              </a:rPr>
              <a:t> matches the services </a:t>
            </a:r>
            <a:r>
              <a:rPr lang="fr-FR" dirty="0" err="1" smtClean="0">
                <a:solidFill>
                  <a:schemeClr val="tx1"/>
                </a:solidFill>
              </a:rPr>
              <a:t>that</a:t>
            </a:r>
            <a:r>
              <a:rPr lang="fr-FR" dirty="0" smtClean="0">
                <a:solidFill>
                  <a:schemeClr val="tx1"/>
                </a:solidFill>
              </a:rPr>
              <a:t> </a:t>
            </a:r>
            <a:r>
              <a:rPr lang="fr-FR" dirty="0" err="1" smtClean="0">
                <a:solidFill>
                  <a:schemeClr val="tx1"/>
                </a:solidFill>
              </a:rPr>
              <a:t>can</a:t>
            </a:r>
            <a:r>
              <a:rPr lang="fr-FR" dirty="0" smtClean="0">
                <a:solidFill>
                  <a:schemeClr val="tx1"/>
                </a:solidFill>
              </a:rPr>
              <a:t> </a:t>
            </a:r>
            <a:r>
              <a:rPr lang="fr-FR" dirty="0" err="1" smtClean="0">
                <a:solidFill>
                  <a:schemeClr val="tx1"/>
                </a:solidFill>
              </a:rPr>
              <a:t>provide</a:t>
            </a:r>
            <a:r>
              <a:rPr lang="fr-FR" dirty="0" smtClean="0">
                <a:solidFill>
                  <a:schemeClr val="tx1"/>
                </a:solidFill>
              </a:rPr>
              <a:t> data to </a:t>
            </a:r>
            <a:r>
              <a:rPr lang="fr-FR" dirty="0" err="1" smtClean="0">
                <a:solidFill>
                  <a:schemeClr val="tx1"/>
                </a:solidFill>
              </a:rPr>
              <a:t>build</a:t>
            </a:r>
            <a:r>
              <a:rPr lang="fr-FR" dirty="0" smtClean="0">
                <a:solidFill>
                  <a:schemeClr val="tx1"/>
                </a:solidFill>
              </a:rPr>
              <a:t> final </a:t>
            </a:r>
            <a:r>
              <a:rPr lang="fr-FR" dirty="0" err="1" smtClean="0">
                <a:solidFill>
                  <a:schemeClr val="tx1"/>
                </a:solidFill>
              </a:rPr>
              <a:t>results</a:t>
            </a:r>
            <a:endParaRPr lang="fr-FR" dirty="0" smtClean="0">
              <a:solidFill>
                <a:schemeClr val="tx1"/>
              </a:solidFill>
            </a:endParaRPr>
          </a:p>
          <a:p>
            <a:pPr marL="0" marR="0" indent="0" algn="l" defTabSz="342900" rtl="0" eaLnBrk="1" fontAlgn="auto" latinLnBrk="0" hangingPunct="1">
              <a:lnSpc>
                <a:spcPct val="100000"/>
              </a:lnSpc>
              <a:spcBef>
                <a:spcPts val="0"/>
              </a:spcBef>
              <a:spcAft>
                <a:spcPts val="0"/>
              </a:spcAft>
              <a:buClrTx/>
              <a:buSzTx/>
              <a:buFontTx/>
              <a:buNone/>
              <a:tabLst/>
              <a:defRPr/>
            </a:pPr>
            <a:r>
              <a:rPr lang="fr-FR" dirty="0" smtClean="0">
                <a:solidFill>
                  <a:schemeClr val="tx1"/>
                </a:solidFill>
              </a:rPr>
              <a:t>There</a:t>
            </a:r>
            <a:r>
              <a:rPr lang="fr-FR" baseline="0" dirty="0" smtClean="0">
                <a:solidFill>
                  <a:schemeClr val="tx1"/>
                </a:solidFill>
              </a:rPr>
              <a:t> are </a:t>
            </a:r>
            <a:r>
              <a:rPr lang="fr-FR" baseline="0" dirty="0" err="1" smtClean="0">
                <a:solidFill>
                  <a:schemeClr val="tx1"/>
                </a:solidFill>
              </a:rPr>
              <a:t>works</a:t>
            </a:r>
            <a:r>
              <a:rPr lang="fr-FR" baseline="0" dirty="0" smtClean="0">
                <a:solidFill>
                  <a:schemeClr val="tx1"/>
                </a:solidFill>
              </a:rPr>
              <a:t> </a:t>
            </a:r>
            <a:r>
              <a:rPr lang="fr-FR" baseline="0" dirty="0" err="1" smtClean="0">
                <a:solidFill>
                  <a:schemeClr val="tx1"/>
                </a:solidFill>
              </a:rPr>
              <a:t>addressing</a:t>
            </a:r>
            <a:r>
              <a:rPr lang="fr-FR" baseline="0" dirty="0" smtClean="0">
                <a:solidFill>
                  <a:schemeClr val="tx1"/>
                </a:solidFill>
              </a:rPr>
              <a:t> the </a:t>
            </a:r>
            <a:r>
              <a:rPr lang="fr-FR" baseline="0" dirty="0" err="1" smtClean="0">
                <a:solidFill>
                  <a:schemeClr val="tx1"/>
                </a:solidFill>
              </a:rPr>
              <a:t>problem</a:t>
            </a:r>
            <a:r>
              <a:rPr lang="fr-FR" baseline="0" dirty="0" smtClean="0">
                <a:solidFill>
                  <a:schemeClr val="tx1"/>
                </a:solidFill>
              </a:rPr>
              <a:t> by</a:t>
            </a:r>
          </a:p>
          <a:p>
            <a:pPr marL="228600" marR="0" indent="-228600" algn="l" defTabSz="342900" rtl="0" eaLnBrk="1" fontAlgn="auto" latinLnBrk="0" hangingPunct="1">
              <a:lnSpc>
                <a:spcPct val="100000"/>
              </a:lnSpc>
              <a:spcBef>
                <a:spcPts val="0"/>
              </a:spcBef>
              <a:spcAft>
                <a:spcPts val="0"/>
              </a:spcAft>
              <a:buClrTx/>
              <a:buSzTx/>
              <a:buFontTx/>
              <a:buAutoNum type="arabicPeriod"/>
              <a:tabLst/>
              <a:defRPr/>
            </a:pPr>
            <a:r>
              <a:rPr lang="fr-FR" baseline="0" dirty="0" err="1" smtClean="0">
                <a:solidFill>
                  <a:schemeClr val="tx1"/>
                </a:solidFill>
              </a:rPr>
              <a:t>revisting</a:t>
            </a:r>
            <a:r>
              <a:rPr lang="fr-FR" baseline="0" dirty="0" smtClean="0">
                <a:solidFill>
                  <a:schemeClr val="tx1"/>
                </a:solidFill>
              </a:rPr>
              <a:t> </a:t>
            </a:r>
            <a:r>
              <a:rPr lang="fr-FR" baseline="0" dirty="0" err="1" smtClean="0">
                <a:solidFill>
                  <a:schemeClr val="tx1"/>
                </a:solidFill>
              </a:rPr>
              <a:t>well</a:t>
            </a:r>
            <a:r>
              <a:rPr lang="fr-FR" baseline="0" dirty="0" smtClean="0">
                <a:solidFill>
                  <a:schemeClr val="tx1"/>
                </a:solidFill>
              </a:rPr>
              <a:t> </a:t>
            </a:r>
            <a:r>
              <a:rPr lang="fr-FR" baseline="0" dirty="0" err="1" smtClean="0">
                <a:solidFill>
                  <a:schemeClr val="tx1"/>
                </a:solidFill>
              </a:rPr>
              <a:t>known</a:t>
            </a:r>
            <a:r>
              <a:rPr lang="fr-FR" baseline="0" dirty="0" smtClean="0">
                <a:solidFill>
                  <a:schemeClr val="tx1"/>
                </a:solidFill>
              </a:rPr>
              <a:t> </a:t>
            </a:r>
            <a:r>
              <a:rPr lang="fr-FR" baseline="0" dirty="0" err="1" smtClean="0">
                <a:solidFill>
                  <a:schemeClr val="tx1"/>
                </a:solidFill>
              </a:rPr>
              <a:t>algorithms</a:t>
            </a:r>
            <a:r>
              <a:rPr lang="fr-FR" baseline="0" dirty="0" smtClean="0">
                <a:solidFill>
                  <a:schemeClr val="tx1"/>
                </a:solidFill>
              </a:rPr>
              <a:t> </a:t>
            </a:r>
            <a:r>
              <a:rPr lang="fr-FR" baseline="0" dirty="0" err="1" smtClean="0">
                <a:solidFill>
                  <a:schemeClr val="tx1"/>
                </a:solidFill>
              </a:rPr>
              <a:t>such</a:t>
            </a:r>
            <a:r>
              <a:rPr lang="fr-FR" baseline="0" dirty="0" smtClean="0">
                <a:solidFill>
                  <a:schemeClr val="tx1"/>
                </a:solidFill>
              </a:rPr>
              <a:t> as </a:t>
            </a:r>
            <a:r>
              <a:rPr lang="fr-FR" baseline="0" dirty="0" err="1" smtClean="0">
                <a:solidFill>
                  <a:schemeClr val="tx1"/>
                </a:solidFill>
              </a:rPr>
              <a:t>MiniCon</a:t>
            </a:r>
            <a:r>
              <a:rPr lang="fr-FR" baseline="0" dirty="0" smtClean="0">
                <a:solidFill>
                  <a:schemeClr val="tx1"/>
                </a:solidFill>
              </a:rPr>
              <a:t> and</a:t>
            </a:r>
          </a:p>
          <a:p>
            <a:pPr marL="228600" marR="0" indent="-228600" algn="l" defTabSz="342900" rtl="0" eaLnBrk="1" fontAlgn="auto" latinLnBrk="0" hangingPunct="1">
              <a:lnSpc>
                <a:spcPct val="100000"/>
              </a:lnSpc>
              <a:spcBef>
                <a:spcPts val="0"/>
              </a:spcBef>
              <a:spcAft>
                <a:spcPts val="0"/>
              </a:spcAft>
              <a:buClrTx/>
              <a:buSzTx/>
              <a:buFontTx/>
              <a:buAutoNum type="arabicPeriod"/>
              <a:tabLst/>
              <a:defRPr/>
            </a:pPr>
            <a:r>
              <a:rPr lang="fr-FR" baseline="0" dirty="0" smtClean="0">
                <a:solidFill>
                  <a:schemeClr val="tx1"/>
                </a:solidFill>
              </a:rPr>
              <a:t> for </a:t>
            </a:r>
            <a:r>
              <a:rPr lang="fr-FR" baseline="0" dirty="0" err="1" smtClean="0">
                <a:solidFill>
                  <a:schemeClr val="tx1"/>
                </a:solidFill>
              </a:rPr>
              <a:t>query</a:t>
            </a:r>
            <a:r>
              <a:rPr lang="fr-FR" baseline="0" dirty="0" smtClean="0">
                <a:solidFill>
                  <a:schemeClr val="tx1"/>
                </a:solidFill>
              </a:rPr>
              <a:t> rewriting </a:t>
            </a:r>
            <a:r>
              <a:rPr lang="fr-FR" baseline="0" dirty="0" err="1" smtClean="0">
                <a:solidFill>
                  <a:schemeClr val="tx1"/>
                </a:solidFill>
              </a:rPr>
              <a:t>adapted</a:t>
            </a:r>
            <a:r>
              <a:rPr lang="fr-FR" baseline="0" dirty="0" smtClean="0">
                <a:solidFill>
                  <a:schemeClr val="tx1"/>
                </a:solidFill>
              </a:rPr>
              <a:t> to services composition.</a:t>
            </a:r>
            <a:endParaRPr lang="fr-FR" dirty="0" smtClean="0">
              <a:solidFill>
                <a:schemeClr val="tx1"/>
              </a:solidFill>
            </a:endParaRPr>
          </a:p>
          <a:p>
            <a:pPr marL="0" indent="0">
              <a:buFontTx/>
              <a:buNone/>
            </a:pPr>
            <a:endParaRPr lang="en-GB" baseline="0" dirty="0" smtClean="0"/>
          </a:p>
          <a:p>
            <a:pPr marL="171450" indent="-171450">
              <a:buFontTx/>
              <a:buChar char="-"/>
            </a:pPr>
            <a:endParaRPr lang="en-GB" dirty="0" smtClean="0"/>
          </a:p>
          <a:p>
            <a:endParaRPr lang="en-GB" dirty="0" smtClean="0"/>
          </a:p>
          <a:p>
            <a:endParaRPr lang="en-GB" dirty="0"/>
          </a:p>
        </p:txBody>
      </p:sp>
      <p:sp>
        <p:nvSpPr>
          <p:cNvPr id="4" name="Espace réservé du numéro de diapositive 3"/>
          <p:cNvSpPr>
            <a:spLocks noGrp="1"/>
          </p:cNvSpPr>
          <p:nvPr>
            <p:ph type="sldNum" sz="quarter" idx="10"/>
          </p:nvPr>
        </p:nvSpPr>
        <p:spPr/>
        <p:txBody>
          <a:bodyPr/>
          <a:lstStyle/>
          <a:p>
            <a:fld id="{57E0BC2A-8237-8C45-84CA-A7F136E6A562}" type="slidenum">
              <a:rPr lang="es-ES_tradnl" smtClean="0"/>
              <a:t>6</a:t>
            </a:fld>
            <a:endParaRPr lang="es-ES_tradnl"/>
          </a:p>
        </p:txBody>
      </p:sp>
    </p:spTree>
    <p:extLst>
      <p:ext uri="{BB962C8B-B14F-4D97-AF65-F5344CB8AC3E}">
        <p14:creationId xmlns:p14="http://schemas.microsoft.com/office/powerpoint/2010/main" val="2575156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smtClean="0"/>
              <a:t>Yet in</a:t>
            </a:r>
            <a:r>
              <a:rPr lang="en-GB" baseline="0" dirty="0" smtClean="0"/>
              <a:t> our work we want the query evaluation to be guided by service level agreements. For example, the user asks that the query will not cost more than 5 USD</a:t>
            </a:r>
          </a:p>
          <a:p>
            <a:r>
              <a:rPr lang="en-GB" baseline="0" dirty="0" smtClean="0"/>
              <a:t>That only green energy providers are contacted (this is a provenance requirement) At least 85% of precision of provided data, even if they are not fresh </a:t>
            </a:r>
          </a:p>
          <a:p>
            <a:r>
              <a:rPr lang="en-GB" baseline="0" dirty="0" smtClean="0"/>
              <a:t>Availability rate of at least 90%</a:t>
            </a:r>
          </a:p>
          <a:p>
            <a:r>
              <a:rPr lang="en-GB" baseline="0" dirty="0" smtClean="0"/>
              <a:t>Response time of 0,01 sec</a:t>
            </a:r>
          </a:p>
          <a:p>
            <a:endParaRPr lang="en-GB" baseline="0" dirty="0" smtClean="0"/>
          </a:p>
          <a:p>
            <a:pPr marL="0" marR="0" indent="0" algn="l" defTabSz="342900" rtl="0" eaLnBrk="1" fontAlgn="auto" latinLnBrk="0" hangingPunct="1">
              <a:lnSpc>
                <a:spcPct val="100000"/>
              </a:lnSpc>
              <a:spcBef>
                <a:spcPts val="0"/>
              </a:spcBef>
              <a:spcAft>
                <a:spcPts val="0"/>
              </a:spcAft>
              <a:buClrTx/>
              <a:buSzTx/>
              <a:buFontTx/>
              <a:buNone/>
              <a:tabLst/>
              <a:defRPr/>
            </a:pPr>
            <a:r>
              <a:rPr lang="fr-FR" baseline="0" dirty="0" smtClean="0"/>
              <a:t>Le défi consiste à intégrer les SLA convenus avec les exigences de qualité de service exprimées par l'utilisateur</a:t>
            </a:r>
            <a:endParaRPr lang="en-GB" baseline="0" dirty="0" smtClean="0"/>
          </a:p>
          <a:p>
            <a:pPr marL="0" marR="0" indent="0" algn="l" defTabSz="342900" rtl="0" eaLnBrk="1" fontAlgn="auto" latinLnBrk="0" hangingPunct="1">
              <a:lnSpc>
                <a:spcPct val="100000"/>
              </a:lnSpc>
              <a:spcBef>
                <a:spcPts val="0"/>
              </a:spcBef>
              <a:spcAft>
                <a:spcPts val="0"/>
              </a:spcAft>
              <a:buClrTx/>
              <a:buSzTx/>
              <a:buFontTx/>
              <a:buNone/>
              <a:tabLst/>
              <a:defRPr/>
            </a:pPr>
            <a:r>
              <a:rPr lang="en-GB" baseline="0" dirty="0" smtClean="0"/>
              <a:t>The challenge is to </a:t>
            </a:r>
            <a:r>
              <a:rPr lang="fr-FR" dirty="0" err="1" smtClean="0">
                <a:solidFill>
                  <a:schemeClr val="tx1"/>
                </a:solidFill>
              </a:rPr>
              <a:t>Integrate</a:t>
            </a:r>
            <a:r>
              <a:rPr lang="fr-FR" dirty="0" smtClean="0">
                <a:solidFill>
                  <a:schemeClr val="tx1"/>
                </a:solidFill>
              </a:rPr>
              <a:t> the </a:t>
            </a:r>
            <a:r>
              <a:rPr lang="fr-FR" dirty="0" err="1" smtClean="0">
                <a:solidFill>
                  <a:schemeClr val="tx1"/>
                </a:solidFill>
              </a:rPr>
              <a:t>agreed</a:t>
            </a:r>
            <a:r>
              <a:rPr lang="fr-FR" dirty="0" smtClean="0">
                <a:solidFill>
                  <a:schemeClr val="tx1"/>
                </a:solidFill>
              </a:rPr>
              <a:t> </a:t>
            </a:r>
            <a:r>
              <a:rPr lang="fr-FR" dirty="0" err="1" smtClean="0">
                <a:solidFill>
                  <a:schemeClr val="tx1"/>
                </a:solidFill>
              </a:rPr>
              <a:t>SLAs</a:t>
            </a:r>
            <a:r>
              <a:rPr lang="fr-FR" dirty="0" smtClean="0">
                <a:solidFill>
                  <a:schemeClr val="tx1"/>
                </a:solidFill>
              </a:rPr>
              <a:t> </a:t>
            </a:r>
            <a:r>
              <a:rPr lang="fr-FR" dirty="0" err="1" smtClean="0">
                <a:solidFill>
                  <a:schemeClr val="tx1"/>
                </a:solidFill>
              </a:rPr>
              <a:t>with</a:t>
            </a:r>
            <a:r>
              <a:rPr lang="fr-FR" dirty="0" smtClean="0">
                <a:solidFill>
                  <a:schemeClr val="tx1"/>
                </a:solidFill>
              </a:rPr>
              <a:t> the </a:t>
            </a:r>
            <a:r>
              <a:rPr lang="fr-FR" dirty="0" err="1" smtClean="0">
                <a:solidFill>
                  <a:schemeClr val="tx1"/>
                </a:solidFill>
              </a:rPr>
              <a:t>QoS</a:t>
            </a:r>
            <a:r>
              <a:rPr lang="fr-FR" dirty="0" smtClean="0">
                <a:solidFill>
                  <a:schemeClr val="tx1"/>
                </a:solidFill>
              </a:rPr>
              <a:t> </a:t>
            </a:r>
            <a:r>
              <a:rPr lang="fr-FR" dirty="0" err="1" smtClean="0">
                <a:solidFill>
                  <a:schemeClr val="tx1"/>
                </a:solidFill>
              </a:rPr>
              <a:t>requirements</a:t>
            </a:r>
            <a:r>
              <a:rPr lang="fr-FR" dirty="0" smtClean="0">
                <a:solidFill>
                  <a:schemeClr val="tx1"/>
                </a:solidFill>
              </a:rPr>
              <a:t> </a:t>
            </a:r>
            <a:r>
              <a:rPr lang="fr-FR" dirty="0" err="1" smtClean="0">
                <a:solidFill>
                  <a:schemeClr val="tx1"/>
                </a:solidFill>
              </a:rPr>
              <a:t>expressed</a:t>
            </a:r>
            <a:r>
              <a:rPr lang="fr-FR" dirty="0" smtClean="0">
                <a:solidFill>
                  <a:schemeClr val="tx1"/>
                </a:solidFill>
              </a:rPr>
              <a:t> by the user </a:t>
            </a:r>
            <a:r>
              <a:rPr lang="fr-FR" dirty="0" smtClean="0">
                <a:solidFill>
                  <a:schemeClr val="tx1"/>
                </a:solidFill>
                <a:sym typeface="Wingdings"/>
              </a:rPr>
              <a:t></a:t>
            </a:r>
            <a:r>
              <a:rPr lang="fr-FR" dirty="0" smtClean="0">
                <a:solidFill>
                  <a:schemeClr val="tx1"/>
                </a:solidFill>
              </a:rPr>
              <a:t> </a:t>
            </a:r>
            <a:r>
              <a:rPr lang="fr-FR" b="1" i="1" dirty="0" err="1" smtClean="0">
                <a:solidFill>
                  <a:schemeClr val="tx1"/>
                </a:solidFill>
              </a:rPr>
              <a:t>Derived</a:t>
            </a:r>
            <a:r>
              <a:rPr lang="fr-FR" b="1" i="1" dirty="0" smtClean="0">
                <a:solidFill>
                  <a:schemeClr val="tx1"/>
                </a:solidFill>
              </a:rPr>
              <a:t> SLA</a:t>
            </a:r>
          </a:p>
          <a:p>
            <a:pPr marL="0" marR="0" indent="0" algn="l" defTabSz="342900" rtl="0" eaLnBrk="1" fontAlgn="auto" latinLnBrk="0" hangingPunct="1">
              <a:lnSpc>
                <a:spcPct val="100000"/>
              </a:lnSpc>
              <a:spcBef>
                <a:spcPts val="0"/>
              </a:spcBef>
              <a:spcAft>
                <a:spcPts val="0"/>
              </a:spcAft>
              <a:buClrTx/>
              <a:buSzTx/>
              <a:buFontTx/>
              <a:buNone/>
              <a:tabLst/>
              <a:defRPr/>
            </a:pPr>
            <a:endParaRPr lang="fr-FR" b="1" i="1" dirty="0" smtClean="0">
              <a:solidFill>
                <a:schemeClr val="tx1"/>
              </a:solidFill>
            </a:endParaRPr>
          </a:p>
          <a:p>
            <a:pPr marL="0" marR="0" indent="0" algn="l" defTabSz="342900" rtl="0" eaLnBrk="1" fontAlgn="auto" latinLnBrk="0" hangingPunct="1">
              <a:lnSpc>
                <a:spcPct val="100000"/>
              </a:lnSpc>
              <a:spcBef>
                <a:spcPts val="0"/>
              </a:spcBef>
              <a:spcAft>
                <a:spcPts val="0"/>
              </a:spcAft>
              <a:buClrTx/>
              <a:buSzTx/>
              <a:buFontTx/>
              <a:buNone/>
              <a:tabLst/>
              <a:defRPr/>
            </a:pPr>
            <a:endParaRPr lang="fr-FR" b="1" i="1" dirty="0" smtClean="0">
              <a:solidFill>
                <a:schemeClr val="tx1"/>
              </a:solidFill>
            </a:endParaRPr>
          </a:p>
          <a:p>
            <a:pPr marL="0" marR="0" indent="0" algn="l" defTabSz="342900" rtl="0" eaLnBrk="1" fontAlgn="auto" latinLnBrk="0" hangingPunct="1">
              <a:lnSpc>
                <a:spcPct val="100000"/>
              </a:lnSpc>
              <a:spcBef>
                <a:spcPts val="0"/>
              </a:spcBef>
              <a:spcAft>
                <a:spcPts val="0"/>
              </a:spcAft>
              <a:buClrTx/>
              <a:buSzTx/>
              <a:buFontTx/>
              <a:buNone/>
              <a:tabLst/>
              <a:defRPr/>
            </a:pPr>
            <a:r>
              <a:rPr lang="fr-FR" b="1" i="1" dirty="0" err="1" smtClean="0">
                <a:solidFill>
                  <a:schemeClr val="tx1"/>
                </a:solidFill>
              </a:rPr>
              <a:t>Existing</a:t>
            </a:r>
            <a:r>
              <a:rPr lang="fr-FR" b="1" i="1" dirty="0" smtClean="0">
                <a:solidFill>
                  <a:schemeClr val="tx1"/>
                </a:solidFill>
              </a:rPr>
              <a:t> </a:t>
            </a:r>
            <a:r>
              <a:rPr lang="fr-FR" b="1" i="1" dirty="0" err="1" smtClean="0">
                <a:solidFill>
                  <a:schemeClr val="tx1"/>
                </a:solidFill>
              </a:rPr>
              <a:t>works</a:t>
            </a:r>
            <a:r>
              <a:rPr lang="fr-FR" b="1" i="1" baseline="0" dirty="0" smtClean="0">
                <a:solidFill>
                  <a:schemeClr val="tx1"/>
                </a:solidFill>
              </a:rPr>
              <a:t> </a:t>
            </a:r>
            <a:r>
              <a:rPr lang="fr-FR" b="1" i="1" baseline="0" dirty="0" err="1" smtClean="0">
                <a:solidFill>
                  <a:schemeClr val="tx1"/>
                </a:solidFill>
              </a:rPr>
              <a:t>addressing</a:t>
            </a:r>
            <a:r>
              <a:rPr lang="fr-FR" b="1" i="1" baseline="0" dirty="0" smtClean="0">
                <a:solidFill>
                  <a:schemeClr val="tx1"/>
                </a:solidFill>
              </a:rPr>
              <a:t> the </a:t>
            </a:r>
            <a:r>
              <a:rPr lang="fr-FR" b="1" i="1" baseline="0" dirty="0" err="1" smtClean="0">
                <a:solidFill>
                  <a:schemeClr val="tx1"/>
                </a:solidFill>
              </a:rPr>
              <a:t>problem</a:t>
            </a:r>
            <a:r>
              <a:rPr lang="fr-FR" b="1" i="1" baseline="0" dirty="0" smtClean="0">
                <a:solidFill>
                  <a:schemeClr val="tx1"/>
                </a:solidFill>
              </a:rPr>
              <a:t> </a:t>
            </a:r>
            <a:r>
              <a:rPr lang="fr-FR" b="1" i="1" baseline="0" dirty="0" err="1" smtClean="0">
                <a:solidFill>
                  <a:schemeClr val="tx1"/>
                </a:solidFill>
              </a:rPr>
              <a:t>can</a:t>
            </a:r>
            <a:r>
              <a:rPr lang="fr-FR" b="1" i="1" baseline="0" dirty="0" smtClean="0">
                <a:solidFill>
                  <a:schemeClr val="tx1"/>
                </a:solidFill>
              </a:rPr>
              <a:t> </a:t>
            </a:r>
            <a:r>
              <a:rPr lang="fr-FR" b="1" i="1" baseline="0" dirty="0" err="1" smtClean="0">
                <a:solidFill>
                  <a:schemeClr val="tx1"/>
                </a:solidFill>
              </a:rPr>
              <a:t>be</a:t>
            </a:r>
            <a:r>
              <a:rPr lang="fr-FR" b="1" i="1" baseline="0" dirty="0" smtClean="0">
                <a:solidFill>
                  <a:schemeClr val="tx1"/>
                </a:solidFill>
              </a:rPr>
              <a:t> </a:t>
            </a:r>
            <a:r>
              <a:rPr lang="fr-FR" b="1" i="1" baseline="0" dirty="0" err="1" smtClean="0">
                <a:solidFill>
                  <a:schemeClr val="tx1"/>
                </a:solidFill>
              </a:rPr>
              <a:t>classified</a:t>
            </a:r>
            <a:r>
              <a:rPr lang="fr-FR" b="1" i="1" baseline="0" dirty="0" smtClean="0">
                <a:solidFill>
                  <a:schemeClr val="tx1"/>
                </a:solidFill>
              </a:rPr>
              <a:t> </a:t>
            </a:r>
            <a:r>
              <a:rPr lang="fr-FR" b="1" i="1" baseline="0" dirty="0" err="1" smtClean="0">
                <a:solidFill>
                  <a:schemeClr val="tx1"/>
                </a:solidFill>
              </a:rPr>
              <a:t>into</a:t>
            </a:r>
            <a:r>
              <a:rPr lang="fr-FR" b="1" i="1" baseline="0" dirty="0" smtClean="0">
                <a:solidFill>
                  <a:schemeClr val="tx1"/>
                </a:solidFill>
              </a:rPr>
              <a:t> </a:t>
            </a:r>
            <a:r>
              <a:rPr lang="fr-FR" b="1" i="1" baseline="0" dirty="0" err="1" smtClean="0">
                <a:solidFill>
                  <a:schemeClr val="tx1"/>
                </a:solidFill>
              </a:rPr>
              <a:t>two</a:t>
            </a:r>
            <a:r>
              <a:rPr lang="fr-FR" b="1" i="1" baseline="0" dirty="0" smtClean="0">
                <a:solidFill>
                  <a:schemeClr val="tx1"/>
                </a:solidFill>
              </a:rPr>
              <a:t> groups:</a:t>
            </a:r>
          </a:p>
          <a:p>
            <a:pPr marL="0" marR="0" indent="0" algn="l" defTabSz="342900" rtl="0" eaLnBrk="1" fontAlgn="auto" latinLnBrk="0" hangingPunct="1">
              <a:lnSpc>
                <a:spcPct val="100000"/>
              </a:lnSpc>
              <a:spcBef>
                <a:spcPts val="0"/>
              </a:spcBef>
              <a:spcAft>
                <a:spcPts val="0"/>
              </a:spcAft>
              <a:buClrTx/>
              <a:buSzTx/>
              <a:buFontTx/>
              <a:buNone/>
              <a:tabLst/>
              <a:defRPr/>
            </a:pPr>
            <a:r>
              <a:rPr lang="fr-FR" b="1" i="1" baseline="0" dirty="0" err="1" smtClean="0">
                <a:solidFill>
                  <a:schemeClr val="tx1"/>
                </a:solidFill>
              </a:rPr>
              <a:t>Those</a:t>
            </a:r>
            <a:r>
              <a:rPr lang="fr-FR" b="1" i="1" baseline="0" dirty="0" smtClean="0">
                <a:solidFill>
                  <a:schemeClr val="tx1"/>
                </a:solidFill>
              </a:rPr>
              <a:t> </a:t>
            </a:r>
            <a:r>
              <a:rPr lang="fr-FR" b="1" i="1" baseline="0" dirty="0" err="1" smtClean="0">
                <a:solidFill>
                  <a:schemeClr val="tx1"/>
                </a:solidFill>
              </a:rPr>
              <a:t>addressing</a:t>
            </a:r>
            <a:r>
              <a:rPr lang="fr-FR" b="1" i="1" baseline="0" dirty="0" smtClean="0">
                <a:solidFill>
                  <a:schemeClr val="tx1"/>
                </a:solidFill>
              </a:rPr>
              <a:t> </a:t>
            </a:r>
            <a:r>
              <a:rPr lang="fr-FR" b="1" i="1" baseline="0" dirty="0" err="1" smtClean="0">
                <a:solidFill>
                  <a:schemeClr val="tx1"/>
                </a:solidFill>
              </a:rPr>
              <a:t>negociation</a:t>
            </a:r>
            <a:r>
              <a:rPr lang="fr-FR" b="1" i="1" baseline="0" dirty="0" smtClean="0">
                <a:solidFill>
                  <a:schemeClr val="tx1"/>
                </a:solidFill>
              </a:rPr>
              <a:t> of use condition </a:t>
            </a:r>
            <a:r>
              <a:rPr lang="fr-FR" b="1" i="1" baseline="0" dirty="0" err="1" smtClean="0">
                <a:solidFill>
                  <a:schemeClr val="tx1"/>
                </a:solidFill>
              </a:rPr>
              <a:t>which</a:t>
            </a:r>
            <a:r>
              <a:rPr lang="fr-FR" b="1" i="1" baseline="0" dirty="0" smtClean="0">
                <a:solidFill>
                  <a:schemeClr val="tx1"/>
                </a:solidFill>
              </a:rPr>
              <a:t> are </a:t>
            </a:r>
            <a:r>
              <a:rPr lang="fr-FR" b="1" i="1" baseline="0" dirty="0" err="1" smtClean="0">
                <a:solidFill>
                  <a:schemeClr val="tx1"/>
                </a:solidFill>
              </a:rPr>
              <a:t>statically</a:t>
            </a:r>
            <a:r>
              <a:rPr lang="fr-FR" b="1" i="1" baseline="0" dirty="0" smtClean="0">
                <a:solidFill>
                  <a:schemeClr val="tx1"/>
                </a:solidFill>
              </a:rPr>
              <a:t> </a:t>
            </a:r>
            <a:r>
              <a:rPr lang="fr-FR" b="1" i="1" baseline="0" dirty="0" err="1" smtClean="0">
                <a:solidFill>
                  <a:schemeClr val="tx1"/>
                </a:solidFill>
              </a:rPr>
              <a:t>agreed</a:t>
            </a:r>
            <a:r>
              <a:rPr lang="fr-FR" b="1" i="1" baseline="0" dirty="0" smtClean="0">
                <a:solidFill>
                  <a:schemeClr val="tx1"/>
                </a:solidFill>
              </a:rPr>
              <a:t> </a:t>
            </a:r>
            <a:r>
              <a:rPr lang="fr-FR" b="1" i="1" baseline="0" dirty="0" err="1" smtClean="0">
                <a:solidFill>
                  <a:schemeClr val="tx1"/>
                </a:solidFill>
              </a:rPr>
              <a:t>between</a:t>
            </a:r>
            <a:r>
              <a:rPr lang="fr-FR" b="1" i="1" baseline="0" dirty="0" smtClean="0">
                <a:solidFill>
                  <a:schemeClr val="tx1"/>
                </a:solidFill>
              </a:rPr>
              <a:t> the parts and </a:t>
            </a:r>
            <a:r>
              <a:rPr lang="fr-FR" b="1" i="1" baseline="0" dirty="0" err="1" smtClean="0">
                <a:solidFill>
                  <a:schemeClr val="tx1"/>
                </a:solidFill>
              </a:rPr>
              <a:t>those</a:t>
            </a:r>
            <a:r>
              <a:rPr lang="fr-FR" b="1" i="1" baseline="0" dirty="0" smtClean="0">
                <a:solidFill>
                  <a:schemeClr val="tx1"/>
                </a:solidFill>
              </a:rPr>
              <a:t> monitoring of use conditions as</a:t>
            </a:r>
          </a:p>
          <a:p>
            <a:pPr marL="0" marR="0" indent="0" algn="l" defTabSz="342900" rtl="0" eaLnBrk="1" fontAlgn="auto" latinLnBrk="0" hangingPunct="1">
              <a:lnSpc>
                <a:spcPct val="100000"/>
              </a:lnSpc>
              <a:spcBef>
                <a:spcPts val="0"/>
              </a:spcBef>
              <a:spcAft>
                <a:spcPts val="0"/>
              </a:spcAft>
              <a:buClrTx/>
              <a:buSzTx/>
              <a:buFontTx/>
              <a:buNone/>
              <a:tabLst/>
              <a:defRPr/>
            </a:pPr>
            <a:r>
              <a:rPr lang="fr-FR" b="1" i="1" baseline="0" dirty="0" smtClean="0">
                <a:solidFill>
                  <a:schemeClr val="tx1"/>
                </a:solidFill>
              </a:rPr>
              <a:t>Cloud </a:t>
            </a:r>
            <a:r>
              <a:rPr lang="fr-FR" b="1" i="1" baseline="0" dirty="0" err="1" smtClean="0">
                <a:solidFill>
                  <a:schemeClr val="tx1"/>
                </a:solidFill>
              </a:rPr>
              <a:t>resources</a:t>
            </a:r>
            <a:r>
              <a:rPr lang="fr-FR" b="1" i="1" baseline="0" dirty="0" smtClean="0">
                <a:solidFill>
                  <a:schemeClr val="tx1"/>
                </a:solidFill>
              </a:rPr>
              <a:t> to </a:t>
            </a:r>
            <a:r>
              <a:rPr lang="fr-FR" b="1" i="1" baseline="0" dirty="0" err="1" smtClean="0">
                <a:solidFill>
                  <a:schemeClr val="tx1"/>
                </a:solidFill>
              </a:rPr>
              <a:t>detect</a:t>
            </a:r>
            <a:r>
              <a:rPr lang="fr-FR" b="1" i="1" baseline="0" dirty="0" smtClean="0">
                <a:solidFill>
                  <a:schemeClr val="tx1"/>
                </a:solidFill>
              </a:rPr>
              <a:t> SLA </a:t>
            </a:r>
            <a:r>
              <a:rPr lang="fr-FR" b="1" i="1" baseline="0" dirty="0" err="1" smtClean="0">
                <a:solidFill>
                  <a:schemeClr val="tx1"/>
                </a:solidFill>
              </a:rPr>
              <a:t>contract</a:t>
            </a:r>
            <a:r>
              <a:rPr lang="fr-FR" b="1" i="1" baseline="0" dirty="0" smtClean="0">
                <a:solidFill>
                  <a:schemeClr val="tx1"/>
                </a:solidFill>
              </a:rPr>
              <a:t> violation</a:t>
            </a:r>
            <a:endParaRPr lang="fr-FR" b="1" i="1" dirty="0" smtClean="0">
              <a:solidFill>
                <a:schemeClr val="tx1"/>
              </a:solidFill>
            </a:endParaRPr>
          </a:p>
          <a:p>
            <a:endParaRPr lang="en-GB" baseline="0" dirty="0" smtClean="0"/>
          </a:p>
          <a:p>
            <a:endParaRPr lang="en-GB" baseline="0" dirty="0" smtClean="0"/>
          </a:p>
        </p:txBody>
      </p:sp>
      <p:sp>
        <p:nvSpPr>
          <p:cNvPr id="4" name="Espace réservé du numéro de diapositive 3"/>
          <p:cNvSpPr>
            <a:spLocks noGrp="1"/>
          </p:cNvSpPr>
          <p:nvPr>
            <p:ph type="sldNum" sz="quarter" idx="10"/>
          </p:nvPr>
        </p:nvSpPr>
        <p:spPr/>
        <p:txBody>
          <a:bodyPr/>
          <a:lstStyle/>
          <a:p>
            <a:fld id="{57E0BC2A-8237-8C45-84CA-A7F136E6A562}" type="slidenum">
              <a:rPr lang="es-ES_tradnl" smtClean="0"/>
              <a:t>7</a:t>
            </a:fld>
            <a:endParaRPr lang="es-ES_tradnl"/>
          </a:p>
        </p:txBody>
      </p:sp>
    </p:spTree>
    <p:extLst>
      <p:ext uri="{BB962C8B-B14F-4D97-AF65-F5344CB8AC3E}">
        <p14:creationId xmlns:p14="http://schemas.microsoft.com/office/powerpoint/2010/main" val="3137603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smtClean="0"/>
              <a:t>To attempt those objectives,</a:t>
            </a:r>
            <a:r>
              <a:rPr lang="en-GB" baseline="0" dirty="0" smtClean="0"/>
              <a:t> </a:t>
            </a:r>
            <a:r>
              <a:rPr lang="en-GB" dirty="0" smtClean="0"/>
              <a:t>Our general</a:t>
            </a:r>
            <a:r>
              <a:rPr lang="en-GB" baseline="0" dirty="0" smtClean="0"/>
              <a:t> approach looks as follows:</a:t>
            </a:r>
          </a:p>
          <a:p>
            <a:r>
              <a:rPr lang="en-GB" baseline="0" dirty="0" smtClean="0"/>
              <a:t>Given that a query has associated preferences, the query evaluation process is divided in 3 phases</a:t>
            </a:r>
          </a:p>
          <a:p>
            <a:r>
              <a:rPr lang="en-GB" baseline="0" dirty="0" smtClean="0"/>
              <a:t>Phase one: SLA derivation, that consists in looking up whether a similar SLA has been already derived for a similar request, if not we compute an integrated SLA</a:t>
            </a:r>
          </a:p>
          <a:p>
            <a:r>
              <a:rPr lang="en-GB" baseline="0" dirty="0" smtClean="0"/>
              <a:t>Phase two: Service composition, the query is expressed as a workflow with associated SLA constraints specified in the derived SLA. The rewriting result is stored for further uses</a:t>
            </a:r>
          </a:p>
          <a:p>
            <a:r>
              <a:rPr lang="en-GB" baseline="0" dirty="0" smtClean="0"/>
              <a:t>Phase three: the query is optimized in terms to other elements of SLA requirements that have more to do with the consumed resources and the economic</a:t>
            </a:r>
          </a:p>
          <a:p>
            <a:r>
              <a:rPr lang="en-GB" baseline="0" dirty="0" smtClean="0"/>
              <a:t>Cost of the query. Once optimized the query is enacted by a workflow engine.</a:t>
            </a:r>
          </a:p>
          <a:p>
            <a:endParaRPr lang="en-GB" baseline="0" dirty="0" smtClean="0"/>
          </a:p>
          <a:p>
            <a:r>
              <a:rPr lang="en-GB" baseline="0" dirty="0" smtClean="0"/>
              <a:t>Since SLA are contracts, there is a monitoring mechanism and an SLA management module devoted to observing whether the SLAs are honoured</a:t>
            </a:r>
          </a:p>
          <a:p>
            <a:r>
              <a:rPr lang="en-GB" baseline="0" dirty="0" smtClean="0"/>
              <a:t>The paper we present focuses mainly on the SLA derivation approach. So let us zoom on this aspect:</a:t>
            </a:r>
          </a:p>
        </p:txBody>
      </p:sp>
      <p:sp>
        <p:nvSpPr>
          <p:cNvPr id="4" name="Espace réservé du numéro de diapositive 3"/>
          <p:cNvSpPr>
            <a:spLocks noGrp="1"/>
          </p:cNvSpPr>
          <p:nvPr>
            <p:ph type="sldNum" sz="quarter" idx="10"/>
          </p:nvPr>
        </p:nvSpPr>
        <p:spPr/>
        <p:txBody>
          <a:bodyPr/>
          <a:lstStyle/>
          <a:p>
            <a:fld id="{57E0BC2A-8237-8C45-84CA-A7F136E6A562}" type="slidenum">
              <a:rPr lang="es-ES_tradnl" smtClean="0"/>
              <a:t>8</a:t>
            </a:fld>
            <a:endParaRPr lang="es-ES_tradnl"/>
          </a:p>
        </p:txBody>
      </p:sp>
    </p:spTree>
    <p:extLst>
      <p:ext uri="{BB962C8B-B14F-4D97-AF65-F5344CB8AC3E}">
        <p14:creationId xmlns:p14="http://schemas.microsoft.com/office/powerpoint/2010/main" val="2893467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9</a:t>
            </a:fld>
            <a:endParaRPr lang="pt-BR"/>
          </a:p>
        </p:txBody>
      </p:sp>
    </p:spTree>
    <p:extLst>
      <p:ext uri="{BB962C8B-B14F-4D97-AF65-F5344CB8AC3E}">
        <p14:creationId xmlns:p14="http://schemas.microsoft.com/office/powerpoint/2010/main" val="949604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10</a:t>
            </a:fld>
            <a:endParaRPr lang="pt-BR"/>
          </a:p>
        </p:txBody>
      </p:sp>
    </p:spTree>
    <p:extLst>
      <p:ext uri="{BB962C8B-B14F-4D97-AF65-F5344CB8AC3E}">
        <p14:creationId xmlns:p14="http://schemas.microsoft.com/office/powerpoint/2010/main" val="199183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3E4C9345-3578-4DBB-B97F-F994128BE1EC}" type="datetime1">
              <a:rPr lang="en-US" smtClean="0"/>
              <a:t>12/3/2015</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2066355A-084C-D24E-9AD2-7E4FC41EA627}" type="slidenum">
              <a:rPr lang="en-US" smtClean="0"/>
              <a:t>‹nº›</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2826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8F7A51-0F04-4BFA-87DF-557D13EA21D6}" type="datetime1">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251388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7C4633DB-A722-4061-BD67-8E29F1E42722}" type="datetime1">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348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E86F7D01-64DC-47AD-BB4F-57F8F11D62BA}" type="datetime1">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6696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05A4FB2A-25FE-4B1F-B0D4-131DDCF0EEC8}" type="datetime1">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33304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pt-BR" smtClean="0"/>
              <a:t>Clique para editar o título mestre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81EA2E54-FE11-4172-96DE-73AB49184C2F}" type="datetime1">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5234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pt-BR" smtClean="0"/>
              <a:t>Clique para editar o título mestre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FC0A68B3-1DED-477A-BB8A-513120A25785}" type="datetime1">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5077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8B86F880-B15D-487F-AAD7-CDFECCEA9981}" type="datetime1">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5871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A5BF804-E2EE-4F9A-8109-F1AE8B484EBA}" type="datetime1">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8107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535CCDC-915F-4706-972F-5248EF018B52}" type="datetime1">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086483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FC485314-0398-4409-8B95-7B6425F133EE}" type="datetime1">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0028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3A191A0E-612E-430E-8259-F3CDF3A53861}" type="datetime1">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266013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0DE6FDC2-C90E-413A-B108-85C86FF942BE}" type="datetime1">
              <a:rPr lang="en-US" smtClean="0"/>
              <a:t>12/3/2015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159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F3AA75C3-7574-45D2-82DE-FE13B43E6AE3}" type="datetime1">
              <a:rPr lang="en-US" smtClean="0"/>
              <a:t>12/3/2015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‹nº›</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4059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EF531B-E820-4A10-AB87-669A401DA1AB}" type="datetime1">
              <a:rPr lang="en-US" smtClean="0"/>
              <a:t>12/3/2015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574121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38492B09-5932-46EC-B89D-9966C7CC0EE6}" type="datetime1">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670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pt-BR" smtClean="0"/>
              <a:t>Clique para editar o título mestre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A5D217D5-4AD2-41B6-ABCD-58F7BD2F8EFC}" type="datetime1">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732713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2BBA4E-0E8C-4EF3-922B-51028448BCC5}" type="datetime1">
              <a:rPr lang="en-US" smtClean="0"/>
              <a:t>12/3/2015</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66355A-084C-D24E-9AD2-7E4FC41EA627}" type="slidenum">
              <a:rPr lang="en-US" smtClean="0"/>
              <a:t>‹nº›</a:t>
            </a:fld>
            <a:endParaRPr lang="en-US"/>
          </a:p>
        </p:txBody>
      </p:sp>
    </p:spTree>
    <p:extLst>
      <p:ext uri="{BB962C8B-B14F-4D97-AF65-F5344CB8AC3E}">
        <p14:creationId xmlns:p14="http://schemas.microsoft.com/office/powerpoint/2010/main" val="2843253326"/>
      </p:ext>
    </p:extLst>
  </p:cSld>
  <p:clrMap bg1="lt1" tx1="dk1" bg2="lt2" tx2="dk2" accent1="accent1" accent2="accent2" accent3="accent3" accent4="accent4" accent5="accent5" accent6="accent6" hlink="hlink" folHlink="folHlink"/>
  <p:sldLayoutIdLst>
    <p:sldLayoutId id="2147494112" r:id="rId1"/>
    <p:sldLayoutId id="2147494113" r:id="rId2"/>
    <p:sldLayoutId id="2147494114" r:id="rId3"/>
    <p:sldLayoutId id="2147494115" r:id="rId4"/>
    <p:sldLayoutId id="2147494116" r:id="rId5"/>
    <p:sldLayoutId id="2147494117" r:id="rId6"/>
    <p:sldLayoutId id="2147494118" r:id="rId7"/>
    <p:sldLayoutId id="2147494119" r:id="rId8"/>
    <p:sldLayoutId id="2147494120" r:id="rId9"/>
    <p:sldLayoutId id="2147494121" r:id="rId10"/>
    <p:sldLayoutId id="2147494122" r:id="rId11"/>
    <p:sldLayoutId id="2147494123" r:id="rId12"/>
    <p:sldLayoutId id="2147494124" r:id="rId13"/>
    <p:sldLayoutId id="2147494125" r:id="rId14"/>
    <p:sldLayoutId id="2147494126" r:id="rId15"/>
    <p:sldLayoutId id="2147494127" r:id="rId16"/>
    <p:sldLayoutId id="2147494128" r:id="rId17"/>
  </p:sldLayoutIdLst>
  <p:hf hdr="0" ft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6852" y="1002897"/>
            <a:ext cx="6386051" cy="1475787"/>
          </a:xfrm>
        </p:spPr>
        <p:txBody>
          <a:bodyPr>
            <a:normAutofit/>
          </a:bodyPr>
          <a:lstStyle/>
          <a:p>
            <a:r>
              <a:rPr lang="en-US" sz="2400" b="1" dirty="0" smtClean="0"/>
              <a:t>Trusted SLA-Guided Data Integration on Multi-cloud Environments</a:t>
            </a:r>
            <a:endParaRPr lang="en-US" sz="2400" b="1" dirty="0"/>
          </a:p>
        </p:txBody>
      </p:sp>
      <p:sp>
        <p:nvSpPr>
          <p:cNvPr id="3" name="Subtitle 2"/>
          <p:cNvSpPr>
            <a:spLocks noGrp="1"/>
          </p:cNvSpPr>
          <p:nvPr>
            <p:ph type="subTitle" idx="1"/>
          </p:nvPr>
        </p:nvSpPr>
        <p:spPr/>
        <p:txBody>
          <a:bodyPr>
            <a:normAutofit fontScale="70000" lnSpcReduction="20000"/>
          </a:bodyPr>
          <a:lstStyle/>
          <a:p>
            <a:pPr algn="l"/>
            <a:r>
              <a:rPr lang="en-US" dirty="0" smtClean="0">
                <a:solidFill>
                  <a:schemeClr val="tx1"/>
                </a:solidFill>
              </a:rPr>
              <a:t>Daniel A S Carvalho</a:t>
            </a:r>
            <a:r>
              <a:rPr lang="en-US" dirty="0" smtClean="0">
                <a:solidFill>
                  <a:schemeClr val="tx1">
                    <a:lumMod val="50000"/>
                    <a:lumOff val="50000"/>
                  </a:schemeClr>
                </a:solidFill>
              </a:rPr>
              <a:t>, </a:t>
            </a:r>
            <a:r>
              <a:rPr lang="en-US" dirty="0">
                <a:solidFill>
                  <a:schemeClr val="tx1">
                    <a:lumMod val="50000"/>
                    <a:lumOff val="50000"/>
                  </a:schemeClr>
                </a:solidFill>
              </a:rPr>
              <a:t>Magellan, IAE, Univ. J. Moulin Lyon 3, </a:t>
            </a:r>
            <a:r>
              <a:rPr lang="en-US" dirty="0" smtClean="0">
                <a:solidFill>
                  <a:schemeClr val="tx1">
                    <a:lumMod val="50000"/>
                    <a:lumOff val="50000"/>
                  </a:schemeClr>
                </a:solidFill>
              </a:rPr>
              <a:t>France</a:t>
            </a:r>
          </a:p>
          <a:p>
            <a:pPr algn="l"/>
            <a:r>
              <a:rPr lang="en-US" dirty="0" smtClean="0">
                <a:solidFill>
                  <a:schemeClr val="tx1"/>
                </a:solidFill>
              </a:rPr>
              <a:t>Chirine Ghedira-Guegan, </a:t>
            </a:r>
            <a:r>
              <a:rPr lang="en-US" dirty="0" smtClean="0">
                <a:solidFill>
                  <a:schemeClr val="tx1">
                    <a:lumMod val="50000"/>
                    <a:lumOff val="50000"/>
                  </a:schemeClr>
                </a:solidFill>
              </a:rPr>
              <a:t>Magellan, IAE, Univ. J. Moulin Lyon 3, France</a:t>
            </a:r>
          </a:p>
          <a:p>
            <a:pPr algn="l"/>
            <a:r>
              <a:rPr lang="en-US" dirty="0" smtClean="0">
                <a:solidFill>
                  <a:schemeClr val="tx1"/>
                </a:solidFill>
              </a:rPr>
              <a:t>Nadia Benani</a:t>
            </a:r>
            <a:r>
              <a:rPr lang="en-US" dirty="0" smtClean="0">
                <a:solidFill>
                  <a:schemeClr val="tx1">
                    <a:lumMod val="50000"/>
                    <a:lumOff val="50000"/>
                  </a:schemeClr>
                </a:solidFill>
              </a:rPr>
              <a:t>, LIRIS-CNRS, INSA-Lyon, Univ. Lyon, France</a:t>
            </a:r>
          </a:p>
          <a:p>
            <a:pPr algn="l"/>
            <a:r>
              <a:rPr lang="en-US" dirty="0" smtClean="0">
                <a:solidFill>
                  <a:schemeClr val="tx1"/>
                </a:solidFill>
              </a:rPr>
              <a:t>Genoveva Vargas-Solar</a:t>
            </a:r>
            <a:r>
              <a:rPr lang="en-US" dirty="0" smtClean="0">
                <a:solidFill>
                  <a:schemeClr val="tx1">
                    <a:lumMod val="50000"/>
                    <a:lumOff val="50000"/>
                  </a:schemeClr>
                </a:solidFill>
              </a:rPr>
              <a:t>, CRNS, LIG-LAFMIA, France</a:t>
            </a:r>
            <a:endParaRPr lang="en-US" dirty="0">
              <a:solidFill>
                <a:schemeClr val="tx1">
                  <a:lumMod val="50000"/>
                  <a:lumOff val="50000"/>
                </a:schemeClr>
              </a:solidFill>
            </a:endParaRPr>
          </a:p>
        </p:txBody>
      </p:sp>
      <p:sp>
        <p:nvSpPr>
          <p:cNvPr id="4" name="Subtitle 2"/>
          <p:cNvSpPr txBox="1">
            <a:spLocks/>
          </p:cNvSpPr>
          <p:nvPr/>
        </p:nvSpPr>
        <p:spPr>
          <a:xfrm>
            <a:off x="1926849" y="2570857"/>
            <a:ext cx="5308866" cy="570549"/>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r>
              <a:rPr lang="en-US" sz="1800" dirty="0" smtClean="0">
                <a:solidFill>
                  <a:schemeClr val="tx1">
                    <a:lumMod val="50000"/>
                    <a:lumOff val="50000"/>
                  </a:schemeClr>
                </a:solidFill>
              </a:rPr>
              <a:t>Project funded by ARC 6</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15955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solidFill>
                  <a:schemeClr val="tx1"/>
                </a:solidFill>
              </a:rPr>
              <a:t>Work done in the 1</a:t>
            </a:r>
            <a:r>
              <a:rPr lang="en-US" sz="4800" baseline="30000" dirty="0">
                <a:solidFill>
                  <a:schemeClr val="tx1"/>
                </a:solidFill>
              </a:rPr>
              <a:t>st</a:t>
            </a:r>
            <a:r>
              <a:rPr lang="en-US" sz="4800" dirty="0">
                <a:solidFill>
                  <a:schemeClr val="tx1"/>
                </a:solidFill>
              </a:rPr>
              <a:t> year: systematic mapping</a:t>
            </a:r>
          </a:p>
        </p:txBody>
      </p:sp>
      <p:sp>
        <p:nvSpPr>
          <p:cNvPr id="3" name="Content Placeholder 2"/>
          <p:cNvSpPr>
            <a:spLocks noGrp="1"/>
          </p:cNvSpPr>
          <p:nvPr>
            <p:ph idx="1"/>
          </p:nvPr>
        </p:nvSpPr>
        <p:spPr/>
        <p:txBody>
          <a:bodyPr>
            <a:normAutofit/>
          </a:bodyPr>
          <a:lstStyle/>
          <a:p>
            <a:pPr algn="just">
              <a:buFont typeface="Wingdings" charset="2"/>
              <a:buChar char="§"/>
            </a:pPr>
            <a:r>
              <a:rPr lang="en-US" b="1" dirty="0" smtClean="0">
                <a:solidFill>
                  <a:schemeClr val="tx1"/>
                </a:solidFill>
              </a:rPr>
              <a:t>Categorize</a:t>
            </a:r>
            <a:r>
              <a:rPr lang="en-US" dirty="0" smtClean="0">
                <a:solidFill>
                  <a:schemeClr val="tx1"/>
                </a:solidFill>
              </a:rPr>
              <a:t> </a:t>
            </a:r>
            <a:r>
              <a:rPr lang="en-US" dirty="0">
                <a:solidFill>
                  <a:schemeClr val="tx1"/>
                </a:solidFill>
              </a:rPr>
              <a:t>and </a:t>
            </a:r>
            <a:r>
              <a:rPr lang="en-US" b="1" dirty="0">
                <a:solidFill>
                  <a:schemeClr val="tx1"/>
                </a:solidFill>
              </a:rPr>
              <a:t>quantify</a:t>
            </a:r>
            <a:r>
              <a:rPr lang="en-US" dirty="0">
                <a:solidFill>
                  <a:schemeClr val="tx1"/>
                </a:solidFill>
              </a:rPr>
              <a:t> </a:t>
            </a:r>
            <a:r>
              <a:rPr lang="en-US" b="1" dirty="0">
                <a:solidFill>
                  <a:schemeClr val="tx1"/>
                </a:solidFill>
              </a:rPr>
              <a:t>the key contributions</a:t>
            </a:r>
            <a:r>
              <a:rPr lang="en-US" dirty="0">
                <a:solidFill>
                  <a:schemeClr val="tx1"/>
                </a:solidFill>
              </a:rPr>
              <a:t> and the </a:t>
            </a:r>
            <a:r>
              <a:rPr lang="en-US" b="1" dirty="0">
                <a:solidFill>
                  <a:schemeClr val="tx1"/>
                </a:solidFill>
              </a:rPr>
              <a:t>evolution</a:t>
            </a:r>
            <a:r>
              <a:rPr lang="en-US" dirty="0">
                <a:solidFill>
                  <a:schemeClr val="tx1"/>
                </a:solidFill>
              </a:rPr>
              <a:t> of </a:t>
            </a:r>
            <a:r>
              <a:rPr lang="en-US" dirty="0" smtClean="0">
                <a:solidFill>
                  <a:schemeClr val="tx1"/>
                </a:solidFill>
              </a:rPr>
              <a:t>the research </a:t>
            </a:r>
            <a:r>
              <a:rPr lang="en-US" dirty="0">
                <a:solidFill>
                  <a:schemeClr val="tx1"/>
                </a:solidFill>
              </a:rPr>
              <a:t>done on </a:t>
            </a:r>
            <a:r>
              <a:rPr lang="en-US" b="1" dirty="0">
                <a:solidFill>
                  <a:schemeClr val="tx1"/>
                </a:solidFill>
              </a:rPr>
              <a:t>SLA-guided data integration in a multi-cloud </a:t>
            </a:r>
            <a:r>
              <a:rPr lang="en-US" b="1" dirty="0" smtClean="0">
                <a:solidFill>
                  <a:schemeClr val="tx1"/>
                </a:solidFill>
              </a:rPr>
              <a:t>environment</a:t>
            </a:r>
            <a:endParaRPr lang="en-US" b="1" dirty="0">
              <a:solidFill>
                <a:schemeClr val="tx1"/>
              </a:solidFill>
            </a:endParaRP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Discover </a:t>
            </a:r>
            <a:r>
              <a:rPr lang="en-US" b="1" dirty="0">
                <a:solidFill>
                  <a:schemeClr val="tx1"/>
                </a:solidFill>
              </a:rPr>
              <a:t>open issues</a:t>
            </a:r>
            <a:r>
              <a:rPr lang="en-US" dirty="0">
                <a:solidFill>
                  <a:schemeClr val="tx1"/>
                </a:solidFill>
              </a:rPr>
              <a:t> and </a:t>
            </a:r>
            <a:r>
              <a:rPr lang="en-US" b="1" dirty="0">
                <a:solidFill>
                  <a:schemeClr val="tx1"/>
                </a:solidFill>
              </a:rPr>
              <a:t>limitations</a:t>
            </a:r>
            <a:r>
              <a:rPr lang="en-US" dirty="0">
                <a:solidFill>
                  <a:schemeClr val="tx1"/>
                </a:solidFill>
              </a:rPr>
              <a:t> of existing </a:t>
            </a:r>
            <a:r>
              <a:rPr lang="en-US" dirty="0" smtClean="0">
                <a:solidFill>
                  <a:schemeClr val="tx1"/>
                </a:solidFill>
              </a:rPr>
              <a:t>works</a:t>
            </a:r>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10</a:t>
            </a:fld>
            <a:endParaRPr lang="en-US"/>
          </a:p>
        </p:txBody>
      </p:sp>
    </p:spTree>
    <p:extLst>
      <p:ext uri="{BB962C8B-B14F-4D97-AF65-F5344CB8AC3E}">
        <p14:creationId xmlns:p14="http://schemas.microsoft.com/office/powerpoint/2010/main" val="2543885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b="1" dirty="0" smtClean="0"/>
              <a:t>SM Process</a:t>
            </a:r>
            <a:endParaRPr lang="en-GB" b="1" dirty="0"/>
          </a:p>
        </p:txBody>
      </p:sp>
      <p:sp>
        <p:nvSpPr>
          <p:cNvPr id="5" name="Rectangle 4"/>
          <p:cNvSpPr/>
          <p:nvPr/>
        </p:nvSpPr>
        <p:spPr>
          <a:xfrm>
            <a:off x="637374" y="2513330"/>
            <a:ext cx="1225917" cy="568960"/>
          </a:xfrm>
          <a:prstGeom prst="rect">
            <a:avLst/>
          </a:prstGeom>
          <a:noFill/>
          <a:ln>
            <a:solidFill>
              <a:schemeClr val="tx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solidFill>
                  <a:schemeClr val="accent1">
                    <a:lumMod val="50000"/>
                  </a:schemeClr>
                </a:solidFill>
              </a:rPr>
              <a:t>Definition of research question</a:t>
            </a:r>
          </a:p>
        </p:txBody>
      </p:sp>
      <p:sp>
        <p:nvSpPr>
          <p:cNvPr id="7" name="Rectangle 6"/>
          <p:cNvSpPr/>
          <p:nvPr/>
        </p:nvSpPr>
        <p:spPr>
          <a:xfrm>
            <a:off x="2242002" y="2513330"/>
            <a:ext cx="1225917" cy="568960"/>
          </a:xfrm>
          <a:prstGeom prst="rect">
            <a:avLst/>
          </a:prstGeom>
          <a:noFill/>
          <a:ln>
            <a:solidFill>
              <a:schemeClr val="tx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solidFill>
                  <a:schemeClr val="accent1">
                    <a:lumMod val="50000"/>
                  </a:schemeClr>
                </a:solidFill>
              </a:rPr>
              <a:t>Conduct search</a:t>
            </a:r>
          </a:p>
        </p:txBody>
      </p:sp>
      <p:sp>
        <p:nvSpPr>
          <p:cNvPr id="8" name="Rectangle 7"/>
          <p:cNvSpPr/>
          <p:nvPr/>
        </p:nvSpPr>
        <p:spPr>
          <a:xfrm>
            <a:off x="3938722" y="2513330"/>
            <a:ext cx="1225917" cy="568960"/>
          </a:xfrm>
          <a:prstGeom prst="rect">
            <a:avLst/>
          </a:prstGeom>
          <a:noFill/>
          <a:ln>
            <a:solidFill>
              <a:schemeClr val="tx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solidFill>
                  <a:schemeClr val="accent1">
                    <a:lumMod val="50000"/>
                  </a:schemeClr>
                </a:solidFill>
              </a:rPr>
              <a:t>Papers screening</a:t>
            </a:r>
          </a:p>
        </p:txBody>
      </p:sp>
      <p:sp>
        <p:nvSpPr>
          <p:cNvPr id="9" name="Rectangle 8"/>
          <p:cNvSpPr/>
          <p:nvPr/>
        </p:nvSpPr>
        <p:spPr>
          <a:xfrm>
            <a:off x="5665922" y="2513330"/>
            <a:ext cx="1225917" cy="568960"/>
          </a:xfrm>
          <a:prstGeom prst="rect">
            <a:avLst/>
          </a:prstGeom>
          <a:noFill/>
          <a:ln>
            <a:solidFill>
              <a:schemeClr val="tx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solidFill>
                  <a:schemeClr val="accent1">
                    <a:lumMod val="50000"/>
                  </a:schemeClr>
                </a:solidFill>
              </a:rPr>
              <a:t>Keywording using abstracts</a:t>
            </a:r>
          </a:p>
        </p:txBody>
      </p:sp>
      <p:sp>
        <p:nvSpPr>
          <p:cNvPr id="10" name="Rectangle 9"/>
          <p:cNvSpPr/>
          <p:nvPr/>
        </p:nvSpPr>
        <p:spPr>
          <a:xfrm>
            <a:off x="7296871" y="2513330"/>
            <a:ext cx="1225917" cy="568960"/>
          </a:xfrm>
          <a:prstGeom prst="rect">
            <a:avLst/>
          </a:prstGeom>
          <a:noFill/>
          <a:ln>
            <a:solidFill>
              <a:schemeClr val="tx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solidFill>
                  <a:schemeClr val="accent1">
                    <a:lumMod val="50000"/>
                  </a:schemeClr>
                </a:solidFill>
              </a:rPr>
              <a:t>Data extraction and mapping process</a:t>
            </a:r>
          </a:p>
        </p:txBody>
      </p:sp>
      <p:sp>
        <p:nvSpPr>
          <p:cNvPr id="11" name="Carré corné 10"/>
          <p:cNvSpPr/>
          <p:nvPr/>
        </p:nvSpPr>
        <p:spPr>
          <a:xfrm>
            <a:off x="1442720" y="3732530"/>
            <a:ext cx="1239520" cy="497840"/>
          </a:xfrm>
          <a:prstGeom prst="foldedCorner">
            <a:avLst/>
          </a:prstGeom>
          <a:solidFill>
            <a:srgbClr val="FFFFFF"/>
          </a:solidFill>
          <a:ln>
            <a:solidFill>
              <a:schemeClr val="accent5">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i="1" dirty="0">
                <a:solidFill>
                  <a:srgbClr val="254061"/>
                </a:solidFill>
              </a:rPr>
              <a:t>Review scope</a:t>
            </a:r>
          </a:p>
        </p:txBody>
      </p:sp>
      <p:sp>
        <p:nvSpPr>
          <p:cNvPr id="12" name="Carré corné 11"/>
          <p:cNvSpPr/>
          <p:nvPr/>
        </p:nvSpPr>
        <p:spPr>
          <a:xfrm>
            <a:off x="3088640" y="3732530"/>
            <a:ext cx="1239520" cy="497840"/>
          </a:xfrm>
          <a:prstGeom prst="foldedCorner">
            <a:avLst/>
          </a:prstGeom>
          <a:solidFill>
            <a:srgbClr val="FFFFFF"/>
          </a:solidFill>
          <a:ln>
            <a:solidFill>
              <a:schemeClr val="accent5">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i="1" dirty="0">
                <a:solidFill>
                  <a:srgbClr val="254061"/>
                </a:solidFill>
              </a:rPr>
              <a:t>All papers</a:t>
            </a:r>
          </a:p>
        </p:txBody>
      </p:sp>
      <p:sp>
        <p:nvSpPr>
          <p:cNvPr id="13" name="Carré corné 12"/>
          <p:cNvSpPr/>
          <p:nvPr/>
        </p:nvSpPr>
        <p:spPr>
          <a:xfrm>
            <a:off x="4815840" y="3732530"/>
            <a:ext cx="1239520" cy="497840"/>
          </a:xfrm>
          <a:prstGeom prst="foldedCorner">
            <a:avLst/>
          </a:prstGeom>
          <a:solidFill>
            <a:srgbClr val="FFFFFF"/>
          </a:solidFill>
          <a:ln>
            <a:solidFill>
              <a:schemeClr val="accent5">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i="1" dirty="0">
                <a:solidFill>
                  <a:srgbClr val="254061"/>
                </a:solidFill>
              </a:rPr>
              <a:t>Research papers</a:t>
            </a:r>
          </a:p>
        </p:txBody>
      </p:sp>
      <p:sp>
        <p:nvSpPr>
          <p:cNvPr id="14" name="Carré corné 13"/>
          <p:cNvSpPr/>
          <p:nvPr/>
        </p:nvSpPr>
        <p:spPr>
          <a:xfrm>
            <a:off x="6502400" y="3732530"/>
            <a:ext cx="1239520" cy="497840"/>
          </a:xfrm>
          <a:prstGeom prst="foldedCorner">
            <a:avLst/>
          </a:prstGeom>
          <a:solidFill>
            <a:srgbClr val="FFFFFF"/>
          </a:solidFill>
          <a:ln>
            <a:solidFill>
              <a:schemeClr val="accent5">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i="1" dirty="0">
                <a:solidFill>
                  <a:srgbClr val="254061"/>
                </a:solidFill>
              </a:rPr>
              <a:t>Classification scheme</a:t>
            </a:r>
          </a:p>
        </p:txBody>
      </p:sp>
      <p:sp>
        <p:nvSpPr>
          <p:cNvPr id="15" name="Carré corné 14"/>
          <p:cNvSpPr/>
          <p:nvPr/>
        </p:nvSpPr>
        <p:spPr>
          <a:xfrm>
            <a:off x="7299996" y="4858324"/>
            <a:ext cx="1239520" cy="497840"/>
          </a:xfrm>
          <a:prstGeom prst="foldedCorner">
            <a:avLst/>
          </a:prstGeom>
          <a:solidFill>
            <a:srgbClr val="FFFFFF"/>
          </a:solidFill>
          <a:ln w="38100" cmpd="dbl">
            <a:solidFill>
              <a:schemeClr val="accent5">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i="1" dirty="0">
                <a:solidFill>
                  <a:srgbClr val="254061"/>
                </a:solidFill>
              </a:rPr>
              <a:t>Systematic map</a:t>
            </a:r>
          </a:p>
        </p:txBody>
      </p:sp>
      <p:cxnSp>
        <p:nvCxnSpPr>
          <p:cNvPr id="17" name="Connecteur droit avec flèche 16"/>
          <p:cNvCxnSpPr/>
          <p:nvPr/>
        </p:nvCxnSpPr>
        <p:spPr>
          <a:xfrm>
            <a:off x="1859280" y="2797810"/>
            <a:ext cx="254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onnecteur droit avec flèche 17"/>
          <p:cNvCxnSpPr/>
          <p:nvPr/>
        </p:nvCxnSpPr>
        <p:spPr>
          <a:xfrm>
            <a:off x="3463908" y="2797810"/>
            <a:ext cx="2133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onnecteur droit avec flèche 20"/>
          <p:cNvCxnSpPr/>
          <p:nvPr/>
        </p:nvCxnSpPr>
        <p:spPr>
          <a:xfrm>
            <a:off x="5160628" y="2797810"/>
            <a:ext cx="24384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Connecteur droit avec flèche 24"/>
          <p:cNvCxnSpPr/>
          <p:nvPr/>
        </p:nvCxnSpPr>
        <p:spPr>
          <a:xfrm>
            <a:off x="6887829" y="2797810"/>
            <a:ext cx="2508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Connecteur droit avec flèche 28"/>
          <p:cNvCxnSpPr>
            <a:stCxn id="5" idx="2"/>
            <a:endCxn id="11" idx="0"/>
          </p:cNvCxnSpPr>
          <p:nvPr/>
        </p:nvCxnSpPr>
        <p:spPr>
          <a:xfrm>
            <a:off x="1250333" y="3082290"/>
            <a:ext cx="812147"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1" name="Connecteur droit avec flèche 30"/>
          <p:cNvCxnSpPr>
            <a:stCxn id="11" idx="0"/>
            <a:endCxn id="7" idx="2"/>
          </p:cNvCxnSpPr>
          <p:nvPr/>
        </p:nvCxnSpPr>
        <p:spPr>
          <a:xfrm flipV="1">
            <a:off x="2062480" y="3082290"/>
            <a:ext cx="792481"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6" name="Connecteur droit avec flèche 35"/>
          <p:cNvCxnSpPr>
            <a:stCxn id="7" idx="2"/>
            <a:endCxn id="12" idx="0"/>
          </p:cNvCxnSpPr>
          <p:nvPr/>
        </p:nvCxnSpPr>
        <p:spPr>
          <a:xfrm>
            <a:off x="2854961" y="3082290"/>
            <a:ext cx="853439"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9" name="Connecteur droit avec flèche 38"/>
          <p:cNvCxnSpPr>
            <a:stCxn id="12" idx="0"/>
            <a:endCxn id="8" idx="2"/>
          </p:cNvCxnSpPr>
          <p:nvPr/>
        </p:nvCxnSpPr>
        <p:spPr>
          <a:xfrm flipV="1">
            <a:off x="3708400" y="3082290"/>
            <a:ext cx="843281"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42" name="Connecteur droit avec flèche 41"/>
          <p:cNvCxnSpPr>
            <a:stCxn id="8" idx="2"/>
            <a:endCxn id="13" idx="0"/>
          </p:cNvCxnSpPr>
          <p:nvPr/>
        </p:nvCxnSpPr>
        <p:spPr>
          <a:xfrm>
            <a:off x="4551681" y="3082290"/>
            <a:ext cx="883919"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45" name="Connecteur droit avec flèche 44"/>
          <p:cNvCxnSpPr>
            <a:stCxn id="13" idx="0"/>
            <a:endCxn id="9" idx="2"/>
          </p:cNvCxnSpPr>
          <p:nvPr/>
        </p:nvCxnSpPr>
        <p:spPr>
          <a:xfrm flipV="1">
            <a:off x="5435600" y="3082290"/>
            <a:ext cx="843281"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48" name="Connecteur droit avec flèche 47"/>
          <p:cNvCxnSpPr>
            <a:stCxn id="9" idx="2"/>
            <a:endCxn id="14" idx="0"/>
          </p:cNvCxnSpPr>
          <p:nvPr/>
        </p:nvCxnSpPr>
        <p:spPr>
          <a:xfrm>
            <a:off x="6278881" y="3082290"/>
            <a:ext cx="843279"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1" name="Connecteur droit avec flèche 50"/>
          <p:cNvCxnSpPr>
            <a:stCxn id="14" idx="0"/>
            <a:endCxn id="10" idx="2"/>
          </p:cNvCxnSpPr>
          <p:nvPr/>
        </p:nvCxnSpPr>
        <p:spPr>
          <a:xfrm flipV="1">
            <a:off x="7122160" y="3082290"/>
            <a:ext cx="787670"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4" name="Connecteur droit avec flèche 53"/>
          <p:cNvCxnSpPr>
            <a:stCxn id="10" idx="2"/>
            <a:endCxn id="15" idx="0"/>
          </p:cNvCxnSpPr>
          <p:nvPr/>
        </p:nvCxnSpPr>
        <p:spPr>
          <a:xfrm>
            <a:off x="7909830" y="3082290"/>
            <a:ext cx="9926" cy="1776034"/>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3" name="Espaço Reservado para Número de Slide 2"/>
          <p:cNvSpPr>
            <a:spLocks noGrp="1"/>
          </p:cNvSpPr>
          <p:nvPr>
            <p:ph type="sldNum" sz="quarter" idx="12"/>
          </p:nvPr>
        </p:nvSpPr>
        <p:spPr/>
        <p:txBody>
          <a:bodyPr/>
          <a:lstStyle/>
          <a:p>
            <a:fld id="{2066355A-084C-D24E-9AD2-7E4FC41EA627}" type="slidenum">
              <a:rPr lang="en-US" smtClean="0"/>
              <a:t>11</a:t>
            </a:fld>
            <a:endParaRPr lang="en-US"/>
          </a:p>
        </p:txBody>
      </p:sp>
    </p:spTree>
    <p:extLst>
      <p:ext uri="{BB962C8B-B14F-4D97-AF65-F5344CB8AC3E}">
        <p14:creationId xmlns:p14="http://schemas.microsoft.com/office/powerpoint/2010/main" val="4243018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b="1" dirty="0" smtClean="0"/>
              <a:t>SM Process</a:t>
            </a:r>
            <a:endParaRPr lang="en-GB" b="1" dirty="0"/>
          </a:p>
        </p:txBody>
      </p:sp>
      <p:sp>
        <p:nvSpPr>
          <p:cNvPr id="5" name="Rectangle 4"/>
          <p:cNvSpPr/>
          <p:nvPr/>
        </p:nvSpPr>
        <p:spPr>
          <a:xfrm>
            <a:off x="637374" y="2513330"/>
            <a:ext cx="1225917" cy="568960"/>
          </a:xfrm>
          <a:prstGeom prst="rect">
            <a:avLst/>
          </a:prstGeom>
          <a:noFill/>
          <a:ln>
            <a:solidFill>
              <a:schemeClr val="tx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solidFill>
                  <a:schemeClr val="accent1">
                    <a:lumMod val="50000"/>
                  </a:schemeClr>
                </a:solidFill>
              </a:rPr>
              <a:t>Definition of research question</a:t>
            </a:r>
          </a:p>
        </p:txBody>
      </p:sp>
      <p:sp>
        <p:nvSpPr>
          <p:cNvPr id="7" name="Rectangle 6"/>
          <p:cNvSpPr/>
          <p:nvPr/>
        </p:nvSpPr>
        <p:spPr>
          <a:xfrm>
            <a:off x="2242002" y="2513330"/>
            <a:ext cx="1225917" cy="568960"/>
          </a:xfrm>
          <a:prstGeom prst="rect">
            <a:avLst/>
          </a:prstGeom>
          <a:noFill/>
          <a:ln>
            <a:solidFill>
              <a:schemeClr val="tx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solidFill>
                  <a:schemeClr val="accent1">
                    <a:lumMod val="50000"/>
                  </a:schemeClr>
                </a:solidFill>
              </a:rPr>
              <a:t>Conduct search</a:t>
            </a:r>
          </a:p>
        </p:txBody>
      </p:sp>
      <p:sp>
        <p:nvSpPr>
          <p:cNvPr id="8" name="Rectangle 7"/>
          <p:cNvSpPr/>
          <p:nvPr/>
        </p:nvSpPr>
        <p:spPr>
          <a:xfrm>
            <a:off x="3938722" y="2513330"/>
            <a:ext cx="1225917" cy="568960"/>
          </a:xfrm>
          <a:prstGeom prst="rect">
            <a:avLst/>
          </a:prstGeom>
          <a:noFill/>
          <a:ln>
            <a:solidFill>
              <a:schemeClr val="tx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solidFill>
                  <a:schemeClr val="accent1">
                    <a:lumMod val="50000"/>
                  </a:schemeClr>
                </a:solidFill>
              </a:rPr>
              <a:t>Papers screening</a:t>
            </a:r>
          </a:p>
        </p:txBody>
      </p:sp>
      <p:sp>
        <p:nvSpPr>
          <p:cNvPr id="9" name="Rectangle 8"/>
          <p:cNvSpPr/>
          <p:nvPr/>
        </p:nvSpPr>
        <p:spPr>
          <a:xfrm>
            <a:off x="5665922" y="2513330"/>
            <a:ext cx="1225917" cy="568960"/>
          </a:xfrm>
          <a:prstGeom prst="rect">
            <a:avLst/>
          </a:prstGeom>
          <a:noFill/>
          <a:ln>
            <a:solidFill>
              <a:schemeClr val="tx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solidFill>
                  <a:schemeClr val="accent1">
                    <a:lumMod val="50000"/>
                  </a:schemeClr>
                </a:solidFill>
              </a:rPr>
              <a:t>Keywording using abstracts</a:t>
            </a:r>
          </a:p>
        </p:txBody>
      </p:sp>
      <p:sp>
        <p:nvSpPr>
          <p:cNvPr id="10" name="Rectangle 9"/>
          <p:cNvSpPr/>
          <p:nvPr/>
        </p:nvSpPr>
        <p:spPr>
          <a:xfrm>
            <a:off x="7296871" y="2513330"/>
            <a:ext cx="1225917" cy="568960"/>
          </a:xfrm>
          <a:prstGeom prst="rect">
            <a:avLst/>
          </a:prstGeom>
          <a:noFill/>
          <a:ln>
            <a:solidFill>
              <a:schemeClr val="tx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solidFill>
                  <a:schemeClr val="accent1">
                    <a:lumMod val="50000"/>
                  </a:schemeClr>
                </a:solidFill>
              </a:rPr>
              <a:t>Data extraction and mapping process</a:t>
            </a:r>
          </a:p>
        </p:txBody>
      </p:sp>
      <p:sp>
        <p:nvSpPr>
          <p:cNvPr id="11" name="Carré corné 10"/>
          <p:cNvSpPr/>
          <p:nvPr/>
        </p:nvSpPr>
        <p:spPr>
          <a:xfrm>
            <a:off x="1442720" y="3732530"/>
            <a:ext cx="1239520" cy="497840"/>
          </a:xfrm>
          <a:prstGeom prst="foldedCorner">
            <a:avLst/>
          </a:prstGeom>
          <a:solidFill>
            <a:srgbClr val="FFFFFF"/>
          </a:solidFill>
          <a:ln>
            <a:solidFill>
              <a:schemeClr val="accent5">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i="1" dirty="0">
                <a:solidFill>
                  <a:srgbClr val="254061"/>
                </a:solidFill>
              </a:rPr>
              <a:t>Review scope</a:t>
            </a:r>
          </a:p>
        </p:txBody>
      </p:sp>
      <p:sp>
        <p:nvSpPr>
          <p:cNvPr id="12" name="Carré corné 11"/>
          <p:cNvSpPr/>
          <p:nvPr/>
        </p:nvSpPr>
        <p:spPr>
          <a:xfrm>
            <a:off x="3088640" y="3732530"/>
            <a:ext cx="1239520" cy="497840"/>
          </a:xfrm>
          <a:prstGeom prst="foldedCorner">
            <a:avLst/>
          </a:prstGeom>
          <a:solidFill>
            <a:srgbClr val="FFFFFF"/>
          </a:solidFill>
          <a:ln>
            <a:solidFill>
              <a:schemeClr val="accent5">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i="1" dirty="0">
                <a:solidFill>
                  <a:srgbClr val="254061"/>
                </a:solidFill>
              </a:rPr>
              <a:t>All papers</a:t>
            </a:r>
          </a:p>
        </p:txBody>
      </p:sp>
      <p:sp>
        <p:nvSpPr>
          <p:cNvPr id="13" name="Carré corné 12"/>
          <p:cNvSpPr/>
          <p:nvPr/>
        </p:nvSpPr>
        <p:spPr>
          <a:xfrm>
            <a:off x="4815840" y="3732530"/>
            <a:ext cx="1239520" cy="497840"/>
          </a:xfrm>
          <a:prstGeom prst="foldedCorner">
            <a:avLst/>
          </a:prstGeom>
          <a:solidFill>
            <a:srgbClr val="FFFFFF"/>
          </a:solidFill>
          <a:ln>
            <a:solidFill>
              <a:schemeClr val="accent5">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i="1" dirty="0">
                <a:solidFill>
                  <a:srgbClr val="254061"/>
                </a:solidFill>
              </a:rPr>
              <a:t>Research papers</a:t>
            </a:r>
          </a:p>
        </p:txBody>
      </p:sp>
      <p:sp>
        <p:nvSpPr>
          <p:cNvPr id="14" name="Carré corné 13"/>
          <p:cNvSpPr/>
          <p:nvPr/>
        </p:nvSpPr>
        <p:spPr>
          <a:xfrm>
            <a:off x="6502400" y="3732530"/>
            <a:ext cx="1239520" cy="497840"/>
          </a:xfrm>
          <a:prstGeom prst="foldedCorner">
            <a:avLst/>
          </a:prstGeom>
          <a:solidFill>
            <a:srgbClr val="FFFFFF"/>
          </a:solidFill>
          <a:ln>
            <a:solidFill>
              <a:schemeClr val="accent5">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i="1" dirty="0">
                <a:solidFill>
                  <a:srgbClr val="254061"/>
                </a:solidFill>
              </a:rPr>
              <a:t>Classification scheme</a:t>
            </a:r>
          </a:p>
        </p:txBody>
      </p:sp>
      <p:sp>
        <p:nvSpPr>
          <p:cNvPr id="15" name="Carré corné 14"/>
          <p:cNvSpPr/>
          <p:nvPr/>
        </p:nvSpPr>
        <p:spPr>
          <a:xfrm>
            <a:off x="7299996" y="4858324"/>
            <a:ext cx="1239520" cy="497840"/>
          </a:xfrm>
          <a:prstGeom prst="foldedCorner">
            <a:avLst/>
          </a:prstGeom>
          <a:solidFill>
            <a:srgbClr val="FFFFFF"/>
          </a:solidFill>
          <a:ln w="38100" cmpd="dbl">
            <a:solidFill>
              <a:schemeClr val="accent5">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i="1" dirty="0">
                <a:solidFill>
                  <a:srgbClr val="254061"/>
                </a:solidFill>
              </a:rPr>
              <a:t>Systematic map</a:t>
            </a:r>
          </a:p>
        </p:txBody>
      </p:sp>
      <p:cxnSp>
        <p:nvCxnSpPr>
          <p:cNvPr id="17" name="Connecteur droit avec flèche 16"/>
          <p:cNvCxnSpPr/>
          <p:nvPr/>
        </p:nvCxnSpPr>
        <p:spPr>
          <a:xfrm>
            <a:off x="1859280" y="2797810"/>
            <a:ext cx="254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onnecteur droit avec flèche 17"/>
          <p:cNvCxnSpPr/>
          <p:nvPr/>
        </p:nvCxnSpPr>
        <p:spPr>
          <a:xfrm>
            <a:off x="3463908" y="2797810"/>
            <a:ext cx="2133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onnecteur droit avec flèche 20"/>
          <p:cNvCxnSpPr/>
          <p:nvPr/>
        </p:nvCxnSpPr>
        <p:spPr>
          <a:xfrm>
            <a:off x="5160628" y="2797810"/>
            <a:ext cx="24384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Connecteur droit avec flèche 24"/>
          <p:cNvCxnSpPr/>
          <p:nvPr/>
        </p:nvCxnSpPr>
        <p:spPr>
          <a:xfrm>
            <a:off x="6887829" y="2797810"/>
            <a:ext cx="2508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Connecteur droit avec flèche 28"/>
          <p:cNvCxnSpPr>
            <a:stCxn id="5" idx="2"/>
            <a:endCxn id="11" idx="0"/>
          </p:cNvCxnSpPr>
          <p:nvPr/>
        </p:nvCxnSpPr>
        <p:spPr>
          <a:xfrm>
            <a:off x="1250333" y="3082290"/>
            <a:ext cx="812147"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1" name="Connecteur droit avec flèche 30"/>
          <p:cNvCxnSpPr>
            <a:stCxn id="11" idx="0"/>
            <a:endCxn id="7" idx="2"/>
          </p:cNvCxnSpPr>
          <p:nvPr/>
        </p:nvCxnSpPr>
        <p:spPr>
          <a:xfrm flipV="1">
            <a:off x="2062480" y="3082290"/>
            <a:ext cx="792481"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6" name="Connecteur droit avec flèche 35"/>
          <p:cNvCxnSpPr>
            <a:stCxn id="7" idx="2"/>
            <a:endCxn id="12" idx="0"/>
          </p:cNvCxnSpPr>
          <p:nvPr/>
        </p:nvCxnSpPr>
        <p:spPr>
          <a:xfrm>
            <a:off x="2854961" y="3082290"/>
            <a:ext cx="853439"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9" name="Connecteur droit avec flèche 38"/>
          <p:cNvCxnSpPr>
            <a:stCxn id="12" idx="0"/>
            <a:endCxn id="8" idx="2"/>
          </p:cNvCxnSpPr>
          <p:nvPr/>
        </p:nvCxnSpPr>
        <p:spPr>
          <a:xfrm flipV="1">
            <a:off x="3708400" y="3082290"/>
            <a:ext cx="843281"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42" name="Connecteur droit avec flèche 41"/>
          <p:cNvCxnSpPr>
            <a:stCxn id="8" idx="2"/>
            <a:endCxn id="13" idx="0"/>
          </p:cNvCxnSpPr>
          <p:nvPr/>
        </p:nvCxnSpPr>
        <p:spPr>
          <a:xfrm>
            <a:off x="4551681" y="3082290"/>
            <a:ext cx="883919"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45" name="Connecteur droit avec flèche 44"/>
          <p:cNvCxnSpPr>
            <a:stCxn id="13" idx="0"/>
            <a:endCxn id="9" idx="2"/>
          </p:cNvCxnSpPr>
          <p:nvPr/>
        </p:nvCxnSpPr>
        <p:spPr>
          <a:xfrm flipV="1">
            <a:off x="5435600" y="3082290"/>
            <a:ext cx="843281"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48" name="Connecteur droit avec flèche 47"/>
          <p:cNvCxnSpPr>
            <a:stCxn id="9" idx="2"/>
            <a:endCxn id="14" idx="0"/>
          </p:cNvCxnSpPr>
          <p:nvPr/>
        </p:nvCxnSpPr>
        <p:spPr>
          <a:xfrm>
            <a:off x="6278881" y="3082290"/>
            <a:ext cx="843279"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1" name="Connecteur droit avec flèche 50"/>
          <p:cNvCxnSpPr>
            <a:stCxn id="14" idx="0"/>
            <a:endCxn id="10" idx="2"/>
          </p:cNvCxnSpPr>
          <p:nvPr/>
        </p:nvCxnSpPr>
        <p:spPr>
          <a:xfrm flipV="1">
            <a:off x="7122160" y="3082290"/>
            <a:ext cx="787670"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4" name="Connecteur droit avec flèche 53"/>
          <p:cNvCxnSpPr>
            <a:stCxn id="10" idx="2"/>
            <a:endCxn id="15" idx="0"/>
          </p:cNvCxnSpPr>
          <p:nvPr/>
        </p:nvCxnSpPr>
        <p:spPr>
          <a:xfrm>
            <a:off x="7909830" y="3082290"/>
            <a:ext cx="9926" cy="1776034"/>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28" name="Rectangle 3"/>
          <p:cNvSpPr/>
          <p:nvPr/>
        </p:nvSpPr>
        <p:spPr>
          <a:xfrm>
            <a:off x="622624" y="4379662"/>
            <a:ext cx="7931639" cy="1690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t>RQ1: </a:t>
            </a:r>
            <a:r>
              <a:rPr lang="en-US" sz="1600" dirty="0"/>
              <a:t>Which are the SLA measures that have been mostly applied in the cloud? </a:t>
            </a:r>
          </a:p>
          <a:p>
            <a:endParaRPr lang="en-US" sz="1600" b="1" dirty="0"/>
          </a:p>
          <a:p>
            <a:r>
              <a:rPr lang="en-US" sz="1600" b="1" dirty="0"/>
              <a:t>RQ2: </a:t>
            </a:r>
            <a:r>
              <a:rPr lang="en-US" sz="1600" dirty="0"/>
              <a:t>How have published papers on data integration evolved towards cloud topics?</a:t>
            </a:r>
          </a:p>
          <a:p>
            <a:endParaRPr lang="en-US" sz="1600" b="1" dirty="0"/>
          </a:p>
          <a:p>
            <a:r>
              <a:rPr lang="en-US" sz="1600" b="1" dirty="0"/>
              <a:t>RQ3: </a:t>
            </a:r>
            <a:r>
              <a:rPr lang="en-US" sz="1600" dirty="0"/>
              <a:t>In which way and in which context data integration have been used to Quality of Service (QoS) measures in the literature? </a:t>
            </a:r>
          </a:p>
        </p:txBody>
      </p:sp>
      <p:sp>
        <p:nvSpPr>
          <p:cNvPr id="3" name="Espaço Reservado para Número de Slide 2"/>
          <p:cNvSpPr>
            <a:spLocks noGrp="1"/>
          </p:cNvSpPr>
          <p:nvPr>
            <p:ph type="sldNum" sz="quarter" idx="12"/>
          </p:nvPr>
        </p:nvSpPr>
        <p:spPr/>
        <p:txBody>
          <a:bodyPr/>
          <a:lstStyle/>
          <a:p>
            <a:fld id="{2066355A-084C-D24E-9AD2-7E4FC41EA627}" type="slidenum">
              <a:rPr lang="en-US" smtClean="0"/>
              <a:t>12</a:t>
            </a:fld>
            <a:endParaRPr lang="en-US"/>
          </a:p>
        </p:txBody>
      </p:sp>
    </p:spTree>
    <p:extLst>
      <p:ext uri="{BB962C8B-B14F-4D97-AF65-F5344CB8AC3E}">
        <p14:creationId xmlns:p14="http://schemas.microsoft.com/office/powerpoint/2010/main" val="337596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5"/>
                                        </p:tgtEl>
                                        <p:attrNameLst>
                                          <p:attrName>style.opacity</p:attrName>
                                        </p:attrNameLst>
                                      </p:cBhvr>
                                      <p:to>
                                        <p:strVal val="0.5"/>
                                      </p:to>
                                    </p:set>
                                    <p:animEffect filter="image" prLst="opacity: 0.5">
                                      <p:cBhvr rctx="IE">
                                        <p:cTn id="7" dur="indefinite"/>
                                        <p:tgtEl>
                                          <p:spTgt spid="5"/>
                                        </p:tgtEl>
                                      </p:cBhvr>
                                    </p:animEffect>
                                  </p:childTnLst>
                                </p:cTn>
                              </p:par>
                              <p:par>
                                <p:cTn id="8" presetID="9" presetClass="emph" presetSubtype="0" grpId="0" nodeType="withEffect">
                                  <p:stCondLst>
                                    <p:cond delay="0"/>
                                  </p:stCondLst>
                                  <p:childTnLst>
                                    <p:set>
                                      <p:cBhvr rctx="PPT">
                                        <p:cTn id="9" dur="indefinite"/>
                                        <p:tgtEl>
                                          <p:spTgt spid="7"/>
                                        </p:tgtEl>
                                        <p:attrNameLst>
                                          <p:attrName>style.opacity</p:attrName>
                                        </p:attrNameLst>
                                      </p:cBhvr>
                                      <p:to>
                                        <p:strVal val="0.5"/>
                                      </p:to>
                                    </p:set>
                                    <p:animEffect filter="image" prLst="opacity: 0.5">
                                      <p:cBhvr rctx="IE">
                                        <p:cTn id="10" dur="indefinite"/>
                                        <p:tgtEl>
                                          <p:spTgt spid="7"/>
                                        </p:tgtEl>
                                      </p:cBhvr>
                                    </p:animEffect>
                                  </p:childTnLst>
                                </p:cTn>
                              </p:par>
                              <p:par>
                                <p:cTn id="11" presetID="9" presetClass="emph" presetSubtype="0" grpId="0" nodeType="withEffect">
                                  <p:stCondLst>
                                    <p:cond delay="0"/>
                                  </p:stCondLst>
                                  <p:childTnLst>
                                    <p:set>
                                      <p:cBhvr rctx="PPT">
                                        <p:cTn id="12" dur="indefinite"/>
                                        <p:tgtEl>
                                          <p:spTgt spid="8"/>
                                        </p:tgtEl>
                                        <p:attrNameLst>
                                          <p:attrName>style.opacity</p:attrName>
                                        </p:attrNameLst>
                                      </p:cBhvr>
                                      <p:to>
                                        <p:strVal val="0.5"/>
                                      </p:to>
                                    </p:set>
                                    <p:animEffect filter="image" prLst="opacity: 0.5">
                                      <p:cBhvr rctx="IE">
                                        <p:cTn id="13" dur="indefinite"/>
                                        <p:tgtEl>
                                          <p:spTgt spid="8"/>
                                        </p:tgtEl>
                                      </p:cBhvr>
                                    </p:animEffect>
                                  </p:childTnLst>
                                </p:cTn>
                              </p:par>
                              <p:par>
                                <p:cTn id="14" presetID="9" presetClass="emph" presetSubtype="0" grpId="0" nodeType="withEffect">
                                  <p:stCondLst>
                                    <p:cond delay="0"/>
                                  </p:stCondLst>
                                  <p:childTnLst>
                                    <p:set>
                                      <p:cBhvr rctx="PPT">
                                        <p:cTn id="15" dur="indefinite"/>
                                        <p:tgtEl>
                                          <p:spTgt spid="9"/>
                                        </p:tgtEl>
                                        <p:attrNameLst>
                                          <p:attrName>style.opacity</p:attrName>
                                        </p:attrNameLst>
                                      </p:cBhvr>
                                      <p:to>
                                        <p:strVal val="0.5"/>
                                      </p:to>
                                    </p:set>
                                    <p:animEffect filter="image" prLst="opacity: 0.5">
                                      <p:cBhvr rctx="IE">
                                        <p:cTn id="16" dur="indefinite"/>
                                        <p:tgtEl>
                                          <p:spTgt spid="9"/>
                                        </p:tgtEl>
                                      </p:cBhvr>
                                    </p:animEffect>
                                  </p:childTnLst>
                                </p:cTn>
                              </p:par>
                              <p:par>
                                <p:cTn id="17" presetID="9" presetClass="emph" presetSubtype="0" grpId="0" nodeType="withEffect">
                                  <p:stCondLst>
                                    <p:cond delay="0"/>
                                  </p:stCondLst>
                                  <p:childTnLst>
                                    <p:set>
                                      <p:cBhvr rctx="PPT">
                                        <p:cTn id="18" dur="indefinite"/>
                                        <p:tgtEl>
                                          <p:spTgt spid="10"/>
                                        </p:tgtEl>
                                        <p:attrNameLst>
                                          <p:attrName>style.opacity</p:attrName>
                                        </p:attrNameLst>
                                      </p:cBhvr>
                                      <p:to>
                                        <p:strVal val="0.5"/>
                                      </p:to>
                                    </p:set>
                                    <p:animEffect filter="image" prLst="opacity: 0.5">
                                      <p:cBhvr rctx="IE">
                                        <p:cTn id="19" dur="indefinite"/>
                                        <p:tgtEl>
                                          <p:spTgt spid="10"/>
                                        </p:tgtEl>
                                      </p:cBhvr>
                                    </p:animEffect>
                                  </p:childTnLst>
                                </p:cTn>
                              </p:par>
                              <p:par>
                                <p:cTn id="20" presetID="9" presetClass="emph" presetSubtype="0" grpId="0" nodeType="withEffect">
                                  <p:stCondLst>
                                    <p:cond delay="0"/>
                                  </p:stCondLst>
                                  <p:childTnLst>
                                    <p:set>
                                      <p:cBhvr rctx="PPT">
                                        <p:cTn id="21" dur="indefinite"/>
                                        <p:tgtEl>
                                          <p:spTgt spid="11"/>
                                        </p:tgtEl>
                                        <p:attrNameLst>
                                          <p:attrName>style.opacity</p:attrName>
                                        </p:attrNameLst>
                                      </p:cBhvr>
                                      <p:to>
                                        <p:strVal val="0.5"/>
                                      </p:to>
                                    </p:set>
                                    <p:animEffect filter="image" prLst="opacity: 0.5">
                                      <p:cBhvr rctx="IE">
                                        <p:cTn id="22" dur="indefinite"/>
                                        <p:tgtEl>
                                          <p:spTgt spid="11"/>
                                        </p:tgtEl>
                                      </p:cBhvr>
                                    </p:animEffect>
                                  </p:childTnLst>
                                </p:cTn>
                              </p:par>
                              <p:par>
                                <p:cTn id="23" presetID="9" presetClass="emph" presetSubtype="0" grpId="0" nodeType="withEffect">
                                  <p:stCondLst>
                                    <p:cond delay="0"/>
                                  </p:stCondLst>
                                  <p:childTnLst>
                                    <p:set>
                                      <p:cBhvr rctx="PPT">
                                        <p:cTn id="24" dur="indefinite"/>
                                        <p:tgtEl>
                                          <p:spTgt spid="12"/>
                                        </p:tgtEl>
                                        <p:attrNameLst>
                                          <p:attrName>style.opacity</p:attrName>
                                        </p:attrNameLst>
                                      </p:cBhvr>
                                      <p:to>
                                        <p:strVal val="0.5"/>
                                      </p:to>
                                    </p:set>
                                    <p:animEffect filter="image" prLst="opacity: 0.5">
                                      <p:cBhvr rctx="IE">
                                        <p:cTn id="25" dur="indefinite"/>
                                        <p:tgtEl>
                                          <p:spTgt spid="12"/>
                                        </p:tgtEl>
                                      </p:cBhvr>
                                    </p:animEffect>
                                  </p:childTnLst>
                                </p:cTn>
                              </p:par>
                              <p:par>
                                <p:cTn id="26" presetID="9" presetClass="emph" presetSubtype="0" grpId="0" nodeType="withEffect">
                                  <p:stCondLst>
                                    <p:cond delay="0"/>
                                  </p:stCondLst>
                                  <p:childTnLst>
                                    <p:set>
                                      <p:cBhvr rctx="PPT">
                                        <p:cTn id="27" dur="indefinite"/>
                                        <p:tgtEl>
                                          <p:spTgt spid="13"/>
                                        </p:tgtEl>
                                        <p:attrNameLst>
                                          <p:attrName>style.opacity</p:attrName>
                                        </p:attrNameLst>
                                      </p:cBhvr>
                                      <p:to>
                                        <p:strVal val="0.5"/>
                                      </p:to>
                                    </p:set>
                                    <p:animEffect filter="image" prLst="opacity: 0.5">
                                      <p:cBhvr rctx="IE">
                                        <p:cTn id="28" dur="indefinite"/>
                                        <p:tgtEl>
                                          <p:spTgt spid="13"/>
                                        </p:tgtEl>
                                      </p:cBhvr>
                                    </p:animEffect>
                                  </p:childTnLst>
                                </p:cTn>
                              </p:par>
                              <p:par>
                                <p:cTn id="29" presetID="9" presetClass="emph" presetSubtype="0" grpId="0" nodeType="withEffect">
                                  <p:stCondLst>
                                    <p:cond delay="0"/>
                                  </p:stCondLst>
                                  <p:childTnLst>
                                    <p:set>
                                      <p:cBhvr rctx="PPT">
                                        <p:cTn id="30" dur="indefinite"/>
                                        <p:tgtEl>
                                          <p:spTgt spid="14"/>
                                        </p:tgtEl>
                                        <p:attrNameLst>
                                          <p:attrName>style.opacity</p:attrName>
                                        </p:attrNameLst>
                                      </p:cBhvr>
                                      <p:to>
                                        <p:strVal val="0.5"/>
                                      </p:to>
                                    </p:set>
                                    <p:animEffect filter="image" prLst="opacity: 0.5">
                                      <p:cBhvr rctx="IE">
                                        <p:cTn id="31" dur="indefinite"/>
                                        <p:tgtEl>
                                          <p:spTgt spid="14"/>
                                        </p:tgtEl>
                                      </p:cBhvr>
                                    </p:animEffect>
                                  </p:childTnLst>
                                </p:cTn>
                              </p:par>
                              <p:par>
                                <p:cTn id="32" presetID="9" presetClass="emph" presetSubtype="0" grpId="0" nodeType="withEffect">
                                  <p:stCondLst>
                                    <p:cond delay="0"/>
                                  </p:stCondLst>
                                  <p:childTnLst>
                                    <p:set>
                                      <p:cBhvr rctx="PPT">
                                        <p:cTn id="33" dur="indefinite"/>
                                        <p:tgtEl>
                                          <p:spTgt spid="15"/>
                                        </p:tgtEl>
                                        <p:attrNameLst>
                                          <p:attrName>style.opacity</p:attrName>
                                        </p:attrNameLst>
                                      </p:cBhvr>
                                      <p:to>
                                        <p:strVal val="0.5"/>
                                      </p:to>
                                    </p:set>
                                    <p:animEffect filter="image" prLst="opacity: 0.5">
                                      <p:cBhvr rctx="IE">
                                        <p:cTn id="34" dur="indefinite"/>
                                        <p:tgtEl>
                                          <p:spTgt spid="15"/>
                                        </p:tgtEl>
                                      </p:cBhvr>
                                    </p:animEffect>
                                  </p:childTnLst>
                                </p:cTn>
                              </p:par>
                              <p:par>
                                <p:cTn id="35" presetID="9" presetClass="emph" presetSubtype="0" nodeType="withEffect">
                                  <p:stCondLst>
                                    <p:cond delay="0"/>
                                  </p:stCondLst>
                                  <p:childTnLst>
                                    <p:set>
                                      <p:cBhvr rctx="PPT">
                                        <p:cTn id="36" dur="indefinite"/>
                                        <p:tgtEl>
                                          <p:spTgt spid="17"/>
                                        </p:tgtEl>
                                        <p:attrNameLst>
                                          <p:attrName>style.opacity</p:attrName>
                                        </p:attrNameLst>
                                      </p:cBhvr>
                                      <p:to>
                                        <p:strVal val="0.5"/>
                                      </p:to>
                                    </p:set>
                                    <p:animEffect filter="image" prLst="opacity: 0.5">
                                      <p:cBhvr rctx="IE">
                                        <p:cTn id="37" dur="indefinite"/>
                                        <p:tgtEl>
                                          <p:spTgt spid="17"/>
                                        </p:tgtEl>
                                      </p:cBhvr>
                                    </p:animEffect>
                                  </p:childTnLst>
                                </p:cTn>
                              </p:par>
                              <p:par>
                                <p:cTn id="38" presetID="9" presetClass="emph" presetSubtype="0" nodeType="withEffect">
                                  <p:stCondLst>
                                    <p:cond delay="0"/>
                                  </p:stCondLst>
                                  <p:childTnLst>
                                    <p:set>
                                      <p:cBhvr rctx="PPT">
                                        <p:cTn id="39" dur="indefinite"/>
                                        <p:tgtEl>
                                          <p:spTgt spid="18"/>
                                        </p:tgtEl>
                                        <p:attrNameLst>
                                          <p:attrName>style.opacity</p:attrName>
                                        </p:attrNameLst>
                                      </p:cBhvr>
                                      <p:to>
                                        <p:strVal val="0.5"/>
                                      </p:to>
                                    </p:set>
                                    <p:animEffect filter="image" prLst="opacity: 0.5">
                                      <p:cBhvr rctx="IE">
                                        <p:cTn id="40" dur="indefinite"/>
                                        <p:tgtEl>
                                          <p:spTgt spid="18"/>
                                        </p:tgtEl>
                                      </p:cBhvr>
                                    </p:animEffect>
                                  </p:childTnLst>
                                </p:cTn>
                              </p:par>
                              <p:par>
                                <p:cTn id="41" presetID="9" presetClass="emph" presetSubtype="0" nodeType="withEffect">
                                  <p:stCondLst>
                                    <p:cond delay="0"/>
                                  </p:stCondLst>
                                  <p:childTnLst>
                                    <p:set>
                                      <p:cBhvr rctx="PPT">
                                        <p:cTn id="42" dur="indefinite"/>
                                        <p:tgtEl>
                                          <p:spTgt spid="21"/>
                                        </p:tgtEl>
                                        <p:attrNameLst>
                                          <p:attrName>style.opacity</p:attrName>
                                        </p:attrNameLst>
                                      </p:cBhvr>
                                      <p:to>
                                        <p:strVal val="0.5"/>
                                      </p:to>
                                    </p:set>
                                    <p:animEffect filter="image" prLst="opacity: 0.5">
                                      <p:cBhvr rctx="IE">
                                        <p:cTn id="43" dur="indefinite"/>
                                        <p:tgtEl>
                                          <p:spTgt spid="21"/>
                                        </p:tgtEl>
                                      </p:cBhvr>
                                    </p:animEffect>
                                  </p:childTnLst>
                                </p:cTn>
                              </p:par>
                              <p:par>
                                <p:cTn id="44" presetID="9" presetClass="emph" presetSubtype="0" nodeType="withEffect">
                                  <p:stCondLst>
                                    <p:cond delay="0"/>
                                  </p:stCondLst>
                                  <p:childTnLst>
                                    <p:set>
                                      <p:cBhvr rctx="PPT">
                                        <p:cTn id="45" dur="indefinite"/>
                                        <p:tgtEl>
                                          <p:spTgt spid="25"/>
                                        </p:tgtEl>
                                        <p:attrNameLst>
                                          <p:attrName>style.opacity</p:attrName>
                                        </p:attrNameLst>
                                      </p:cBhvr>
                                      <p:to>
                                        <p:strVal val="0.5"/>
                                      </p:to>
                                    </p:set>
                                    <p:animEffect filter="image" prLst="opacity: 0.5">
                                      <p:cBhvr rctx="IE">
                                        <p:cTn id="46" dur="indefinite"/>
                                        <p:tgtEl>
                                          <p:spTgt spid="25"/>
                                        </p:tgtEl>
                                      </p:cBhvr>
                                    </p:animEffect>
                                  </p:childTnLst>
                                </p:cTn>
                              </p:par>
                              <p:par>
                                <p:cTn id="47" presetID="9" presetClass="emph" presetSubtype="0" nodeType="withEffect">
                                  <p:stCondLst>
                                    <p:cond delay="0"/>
                                  </p:stCondLst>
                                  <p:childTnLst>
                                    <p:set>
                                      <p:cBhvr rctx="PPT">
                                        <p:cTn id="48" dur="indefinite"/>
                                        <p:tgtEl>
                                          <p:spTgt spid="29"/>
                                        </p:tgtEl>
                                        <p:attrNameLst>
                                          <p:attrName>style.opacity</p:attrName>
                                        </p:attrNameLst>
                                      </p:cBhvr>
                                      <p:to>
                                        <p:strVal val="0.5"/>
                                      </p:to>
                                    </p:set>
                                    <p:animEffect filter="image" prLst="opacity: 0.5">
                                      <p:cBhvr rctx="IE">
                                        <p:cTn id="49" dur="indefinite"/>
                                        <p:tgtEl>
                                          <p:spTgt spid="29"/>
                                        </p:tgtEl>
                                      </p:cBhvr>
                                    </p:animEffect>
                                  </p:childTnLst>
                                </p:cTn>
                              </p:par>
                              <p:par>
                                <p:cTn id="50" presetID="9" presetClass="emph" presetSubtype="0" nodeType="withEffect">
                                  <p:stCondLst>
                                    <p:cond delay="0"/>
                                  </p:stCondLst>
                                  <p:childTnLst>
                                    <p:set>
                                      <p:cBhvr rctx="PPT">
                                        <p:cTn id="51" dur="indefinite"/>
                                        <p:tgtEl>
                                          <p:spTgt spid="31"/>
                                        </p:tgtEl>
                                        <p:attrNameLst>
                                          <p:attrName>style.opacity</p:attrName>
                                        </p:attrNameLst>
                                      </p:cBhvr>
                                      <p:to>
                                        <p:strVal val="0.5"/>
                                      </p:to>
                                    </p:set>
                                    <p:animEffect filter="image" prLst="opacity: 0.5">
                                      <p:cBhvr rctx="IE">
                                        <p:cTn id="52" dur="indefinite"/>
                                        <p:tgtEl>
                                          <p:spTgt spid="31"/>
                                        </p:tgtEl>
                                      </p:cBhvr>
                                    </p:animEffect>
                                  </p:childTnLst>
                                </p:cTn>
                              </p:par>
                              <p:par>
                                <p:cTn id="53" presetID="9" presetClass="emph" presetSubtype="0" nodeType="withEffect">
                                  <p:stCondLst>
                                    <p:cond delay="0"/>
                                  </p:stCondLst>
                                  <p:childTnLst>
                                    <p:set>
                                      <p:cBhvr rctx="PPT">
                                        <p:cTn id="54" dur="indefinite"/>
                                        <p:tgtEl>
                                          <p:spTgt spid="36"/>
                                        </p:tgtEl>
                                        <p:attrNameLst>
                                          <p:attrName>style.opacity</p:attrName>
                                        </p:attrNameLst>
                                      </p:cBhvr>
                                      <p:to>
                                        <p:strVal val="0.5"/>
                                      </p:to>
                                    </p:set>
                                    <p:animEffect filter="image" prLst="opacity: 0.5">
                                      <p:cBhvr rctx="IE">
                                        <p:cTn id="55" dur="indefinite"/>
                                        <p:tgtEl>
                                          <p:spTgt spid="36"/>
                                        </p:tgtEl>
                                      </p:cBhvr>
                                    </p:animEffect>
                                  </p:childTnLst>
                                </p:cTn>
                              </p:par>
                              <p:par>
                                <p:cTn id="56" presetID="9" presetClass="emph" presetSubtype="0" nodeType="withEffect">
                                  <p:stCondLst>
                                    <p:cond delay="0"/>
                                  </p:stCondLst>
                                  <p:childTnLst>
                                    <p:set>
                                      <p:cBhvr rctx="PPT">
                                        <p:cTn id="57" dur="indefinite"/>
                                        <p:tgtEl>
                                          <p:spTgt spid="39"/>
                                        </p:tgtEl>
                                        <p:attrNameLst>
                                          <p:attrName>style.opacity</p:attrName>
                                        </p:attrNameLst>
                                      </p:cBhvr>
                                      <p:to>
                                        <p:strVal val="0.5"/>
                                      </p:to>
                                    </p:set>
                                    <p:animEffect filter="image" prLst="opacity: 0.5">
                                      <p:cBhvr rctx="IE">
                                        <p:cTn id="58" dur="indefinite"/>
                                        <p:tgtEl>
                                          <p:spTgt spid="39"/>
                                        </p:tgtEl>
                                      </p:cBhvr>
                                    </p:animEffect>
                                  </p:childTnLst>
                                </p:cTn>
                              </p:par>
                              <p:par>
                                <p:cTn id="59" presetID="9" presetClass="emph" presetSubtype="0" nodeType="withEffect">
                                  <p:stCondLst>
                                    <p:cond delay="0"/>
                                  </p:stCondLst>
                                  <p:childTnLst>
                                    <p:set>
                                      <p:cBhvr rctx="PPT">
                                        <p:cTn id="60" dur="indefinite"/>
                                        <p:tgtEl>
                                          <p:spTgt spid="42"/>
                                        </p:tgtEl>
                                        <p:attrNameLst>
                                          <p:attrName>style.opacity</p:attrName>
                                        </p:attrNameLst>
                                      </p:cBhvr>
                                      <p:to>
                                        <p:strVal val="0.5"/>
                                      </p:to>
                                    </p:set>
                                    <p:animEffect filter="image" prLst="opacity: 0.5">
                                      <p:cBhvr rctx="IE">
                                        <p:cTn id="61" dur="indefinite"/>
                                        <p:tgtEl>
                                          <p:spTgt spid="42"/>
                                        </p:tgtEl>
                                      </p:cBhvr>
                                    </p:animEffect>
                                  </p:childTnLst>
                                </p:cTn>
                              </p:par>
                              <p:par>
                                <p:cTn id="62" presetID="9" presetClass="emph" presetSubtype="0" nodeType="withEffect">
                                  <p:stCondLst>
                                    <p:cond delay="0"/>
                                  </p:stCondLst>
                                  <p:childTnLst>
                                    <p:set>
                                      <p:cBhvr rctx="PPT">
                                        <p:cTn id="63" dur="indefinite"/>
                                        <p:tgtEl>
                                          <p:spTgt spid="45"/>
                                        </p:tgtEl>
                                        <p:attrNameLst>
                                          <p:attrName>style.opacity</p:attrName>
                                        </p:attrNameLst>
                                      </p:cBhvr>
                                      <p:to>
                                        <p:strVal val="0.5"/>
                                      </p:to>
                                    </p:set>
                                    <p:animEffect filter="image" prLst="opacity: 0.5">
                                      <p:cBhvr rctx="IE">
                                        <p:cTn id="64" dur="indefinite"/>
                                        <p:tgtEl>
                                          <p:spTgt spid="45"/>
                                        </p:tgtEl>
                                      </p:cBhvr>
                                    </p:animEffect>
                                  </p:childTnLst>
                                </p:cTn>
                              </p:par>
                              <p:par>
                                <p:cTn id="65" presetID="9" presetClass="emph" presetSubtype="0" nodeType="withEffect">
                                  <p:stCondLst>
                                    <p:cond delay="0"/>
                                  </p:stCondLst>
                                  <p:childTnLst>
                                    <p:set>
                                      <p:cBhvr rctx="PPT">
                                        <p:cTn id="66" dur="indefinite"/>
                                        <p:tgtEl>
                                          <p:spTgt spid="48"/>
                                        </p:tgtEl>
                                        <p:attrNameLst>
                                          <p:attrName>style.opacity</p:attrName>
                                        </p:attrNameLst>
                                      </p:cBhvr>
                                      <p:to>
                                        <p:strVal val="0.5"/>
                                      </p:to>
                                    </p:set>
                                    <p:animEffect filter="image" prLst="opacity: 0.5">
                                      <p:cBhvr rctx="IE">
                                        <p:cTn id="67" dur="indefinite"/>
                                        <p:tgtEl>
                                          <p:spTgt spid="48"/>
                                        </p:tgtEl>
                                      </p:cBhvr>
                                    </p:animEffect>
                                  </p:childTnLst>
                                </p:cTn>
                              </p:par>
                              <p:par>
                                <p:cTn id="68" presetID="9" presetClass="emph" presetSubtype="0" nodeType="withEffect">
                                  <p:stCondLst>
                                    <p:cond delay="0"/>
                                  </p:stCondLst>
                                  <p:childTnLst>
                                    <p:set>
                                      <p:cBhvr rctx="PPT">
                                        <p:cTn id="69" dur="indefinite"/>
                                        <p:tgtEl>
                                          <p:spTgt spid="51"/>
                                        </p:tgtEl>
                                        <p:attrNameLst>
                                          <p:attrName>style.opacity</p:attrName>
                                        </p:attrNameLst>
                                      </p:cBhvr>
                                      <p:to>
                                        <p:strVal val="0.5"/>
                                      </p:to>
                                    </p:set>
                                    <p:animEffect filter="image" prLst="opacity: 0.5">
                                      <p:cBhvr rctx="IE">
                                        <p:cTn id="70" dur="indefinite"/>
                                        <p:tgtEl>
                                          <p:spTgt spid="51"/>
                                        </p:tgtEl>
                                      </p:cBhvr>
                                    </p:animEffect>
                                  </p:childTnLst>
                                </p:cTn>
                              </p:par>
                              <p:par>
                                <p:cTn id="71" presetID="9" presetClass="emph" presetSubtype="0" nodeType="withEffect">
                                  <p:stCondLst>
                                    <p:cond delay="0"/>
                                  </p:stCondLst>
                                  <p:childTnLst>
                                    <p:set>
                                      <p:cBhvr rctx="PPT">
                                        <p:cTn id="72" dur="indefinite"/>
                                        <p:tgtEl>
                                          <p:spTgt spid="54"/>
                                        </p:tgtEl>
                                        <p:attrNameLst>
                                          <p:attrName>style.opacity</p:attrName>
                                        </p:attrNameLst>
                                      </p:cBhvr>
                                      <p:to>
                                        <p:strVal val="0.5"/>
                                      </p:to>
                                    </p:set>
                                    <p:animEffect filter="image" prLst="opacity: 0.5">
                                      <p:cBhvr rctx="IE">
                                        <p:cTn id="73" dur="indefinite"/>
                                        <p:tgtEl>
                                          <p:spTgt spid="5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b="1" dirty="0" smtClean="0"/>
              <a:t>SM Process</a:t>
            </a:r>
            <a:endParaRPr lang="en-GB" b="1" dirty="0"/>
          </a:p>
        </p:txBody>
      </p:sp>
      <p:sp>
        <p:nvSpPr>
          <p:cNvPr id="5" name="Rectangle 4"/>
          <p:cNvSpPr/>
          <p:nvPr/>
        </p:nvSpPr>
        <p:spPr>
          <a:xfrm>
            <a:off x="637374" y="2513330"/>
            <a:ext cx="1225917" cy="568960"/>
          </a:xfrm>
          <a:prstGeom prst="rect">
            <a:avLst/>
          </a:prstGeom>
          <a:noFill/>
          <a:ln>
            <a:solidFill>
              <a:schemeClr val="tx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solidFill>
                  <a:schemeClr val="accent1">
                    <a:lumMod val="50000"/>
                  </a:schemeClr>
                </a:solidFill>
              </a:rPr>
              <a:t>Definition of research question</a:t>
            </a:r>
          </a:p>
        </p:txBody>
      </p:sp>
      <p:sp>
        <p:nvSpPr>
          <p:cNvPr id="7" name="Rectangle 6"/>
          <p:cNvSpPr/>
          <p:nvPr/>
        </p:nvSpPr>
        <p:spPr>
          <a:xfrm>
            <a:off x="2242002" y="2513330"/>
            <a:ext cx="1225917" cy="568960"/>
          </a:xfrm>
          <a:prstGeom prst="rect">
            <a:avLst/>
          </a:prstGeom>
          <a:noFill/>
          <a:ln>
            <a:solidFill>
              <a:schemeClr val="tx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solidFill>
                  <a:schemeClr val="accent1">
                    <a:lumMod val="50000"/>
                  </a:schemeClr>
                </a:solidFill>
              </a:rPr>
              <a:t>Conduct search</a:t>
            </a:r>
          </a:p>
        </p:txBody>
      </p:sp>
      <p:sp>
        <p:nvSpPr>
          <p:cNvPr id="8" name="Rectangle 7"/>
          <p:cNvSpPr/>
          <p:nvPr/>
        </p:nvSpPr>
        <p:spPr>
          <a:xfrm>
            <a:off x="3938722" y="2513330"/>
            <a:ext cx="1225917" cy="568960"/>
          </a:xfrm>
          <a:prstGeom prst="rect">
            <a:avLst/>
          </a:prstGeom>
          <a:noFill/>
          <a:ln>
            <a:solidFill>
              <a:schemeClr val="tx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solidFill>
                  <a:schemeClr val="accent1">
                    <a:lumMod val="50000"/>
                  </a:schemeClr>
                </a:solidFill>
              </a:rPr>
              <a:t>Papers screening</a:t>
            </a:r>
          </a:p>
        </p:txBody>
      </p:sp>
      <p:sp>
        <p:nvSpPr>
          <p:cNvPr id="9" name="Rectangle 8"/>
          <p:cNvSpPr/>
          <p:nvPr/>
        </p:nvSpPr>
        <p:spPr>
          <a:xfrm>
            <a:off x="5665922" y="2513330"/>
            <a:ext cx="1225917" cy="568960"/>
          </a:xfrm>
          <a:prstGeom prst="rect">
            <a:avLst/>
          </a:prstGeom>
          <a:noFill/>
          <a:ln>
            <a:solidFill>
              <a:schemeClr val="tx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solidFill>
                  <a:schemeClr val="accent1">
                    <a:lumMod val="50000"/>
                  </a:schemeClr>
                </a:solidFill>
              </a:rPr>
              <a:t>Keywording using abstracts</a:t>
            </a:r>
          </a:p>
        </p:txBody>
      </p:sp>
      <p:sp>
        <p:nvSpPr>
          <p:cNvPr id="10" name="Rectangle 9"/>
          <p:cNvSpPr/>
          <p:nvPr/>
        </p:nvSpPr>
        <p:spPr>
          <a:xfrm>
            <a:off x="7296871" y="2513330"/>
            <a:ext cx="1225917" cy="568960"/>
          </a:xfrm>
          <a:prstGeom prst="rect">
            <a:avLst/>
          </a:prstGeom>
          <a:noFill/>
          <a:ln>
            <a:solidFill>
              <a:schemeClr val="tx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solidFill>
                  <a:schemeClr val="accent1">
                    <a:lumMod val="50000"/>
                  </a:schemeClr>
                </a:solidFill>
              </a:rPr>
              <a:t>Data extraction and mapping process</a:t>
            </a:r>
          </a:p>
        </p:txBody>
      </p:sp>
      <p:sp>
        <p:nvSpPr>
          <p:cNvPr id="11" name="Carré corné 10"/>
          <p:cNvSpPr/>
          <p:nvPr/>
        </p:nvSpPr>
        <p:spPr>
          <a:xfrm>
            <a:off x="1442720" y="3732530"/>
            <a:ext cx="1239520" cy="497840"/>
          </a:xfrm>
          <a:prstGeom prst="foldedCorner">
            <a:avLst/>
          </a:prstGeom>
          <a:solidFill>
            <a:srgbClr val="FFFFFF"/>
          </a:solidFill>
          <a:ln>
            <a:solidFill>
              <a:schemeClr val="accent5">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i="1" dirty="0">
                <a:solidFill>
                  <a:srgbClr val="254061"/>
                </a:solidFill>
              </a:rPr>
              <a:t>Review scope</a:t>
            </a:r>
          </a:p>
        </p:txBody>
      </p:sp>
      <p:sp>
        <p:nvSpPr>
          <p:cNvPr id="12" name="Carré corné 11"/>
          <p:cNvSpPr/>
          <p:nvPr/>
        </p:nvSpPr>
        <p:spPr>
          <a:xfrm>
            <a:off x="3088640" y="3732530"/>
            <a:ext cx="1239520" cy="497840"/>
          </a:xfrm>
          <a:prstGeom prst="foldedCorner">
            <a:avLst/>
          </a:prstGeom>
          <a:solidFill>
            <a:srgbClr val="FFFFFF"/>
          </a:solidFill>
          <a:ln>
            <a:solidFill>
              <a:schemeClr val="accent5">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i="1" dirty="0">
                <a:solidFill>
                  <a:srgbClr val="254061"/>
                </a:solidFill>
              </a:rPr>
              <a:t>All papers</a:t>
            </a:r>
          </a:p>
        </p:txBody>
      </p:sp>
      <p:sp>
        <p:nvSpPr>
          <p:cNvPr id="13" name="Carré corné 12"/>
          <p:cNvSpPr/>
          <p:nvPr/>
        </p:nvSpPr>
        <p:spPr>
          <a:xfrm>
            <a:off x="4815840" y="3732530"/>
            <a:ext cx="1239520" cy="497840"/>
          </a:xfrm>
          <a:prstGeom prst="foldedCorner">
            <a:avLst/>
          </a:prstGeom>
          <a:solidFill>
            <a:srgbClr val="FFFFFF"/>
          </a:solidFill>
          <a:ln>
            <a:solidFill>
              <a:schemeClr val="accent5">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i="1" dirty="0">
                <a:solidFill>
                  <a:srgbClr val="254061"/>
                </a:solidFill>
              </a:rPr>
              <a:t>Research papers</a:t>
            </a:r>
          </a:p>
        </p:txBody>
      </p:sp>
      <p:sp>
        <p:nvSpPr>
          <p:cNvPr id="14" name="Carré corné 13"/>
          <p:cNvSpPr/>
          <p:nvPr/>
        </p:nvSpPr>
        <p:spPr>
          <a:xfrm>
            <a:off x="6502400" y="3732530"/>
            <a:ext cx="1239520" cy="497840"/>
          </a:xfrm>
          <a:prstGeom prst="foldedCorner">
            <a:avLst/>
          </a:prstGeom>
          <a:solidFill>
            <a:srgbClr val="FFFFFF"/>
          </a:solidFill>
          <a:ln>
            <a:solidFill>
              <a:schemeClr val="accent5">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i="1" dirty="0">
                <a:solidFill>
                  <a:srgbClr val="254061"/>
                </a:solidFill>
              </a:rPr>
              <a:t>Classification scheme</a:t>
            </a:r>
          </a:p>
        </p:txBody>
      </p:sp>
      <p:sp>
        <p:nvSpPr>
          <p:cNvPr id="15" name="Carré corné 14"/>
          <p:cNvSpPr/>
          <p:nvPr/>
        </p:nvSpPr>
        <p:spPr>
          <a:xfrm>
            <a:off x="7299996" y="4858324"/>
            <a:ext cx="1239520" cy="497840"/>
          </a:xfrm>
          <a:prstGeom prst="foldedCorner">
            <a:avLst/>
          </a:prstGeom>
          <a:solidFill>
            <a:srgbClr val="FFFFFF"/>
          </a:solidFill>
          <a:ln w="38100" cmpd="dbl">
            <a:solidFill>
              <a:schemeClr val="accent5">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i="1" dirty="0">
                <a:solidFill>
                  <a:srgbClr val="254061"/>
                </a:solidFill>
              </a:rPr>
              <a:t>Systematic map</a:t>
            </a:r>
          </a:p>
        </p:txBody>
      </p:sp>
      <p:cxnSp>
        <p:nvCxnSpPr>
          <p:cNvPr id="17" name="Connecteur droit avec flèche 16"/>
          <p:cNvCxnSpPr/>
          <p:nvPr/>
        </p:nvCxnSpPr>
        <p:spPr>
          <a:xfrm>
            <a:off x="1859280" y="2797810"/>
            <a:ext cx="254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onnecteur droit avec flèche 17"/>
          <p:cNvCxnSpPr/>
          <p:nvPr/>
        </p:nvCxnSpPr>
        <p:spPr>
          <a:xfrm>
            <a:off x="3463908" y="2797810"/>
            <a:ext cx="2133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onnecteur droit avec flèche 20"/>
          <p:cNvCxnSpPr/>
          <p:nvPr/>
        </p:nvCxnSpPr>
        <p:spPr>
          <a:xfrm>
            <a:off x="5160628" y="2797810"/>
            <a:ext cx="24384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Connecteur droit avec flèche 24"/>
          <p:cNvCxnSpPr/>
          <p:nvPr/>
        </p:nvCxnSpPr>
        <p:spPr>
          <a:xfrm>
            <a:off x="6887829" y="2797810"/>
            <a:ext cx="2508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Connecteur droit avec flèche 28"/>
          <p:cNvCxnSpPr>
            <a:stCxn id="5" idx="2"/>
            <a:endCxn id="11" idx="0"/>
          </p:cNvCxnSpPr>
          <p:nvPr/>
        </p:nvCxnSpPr>
        <p:spPr>
          <a:xfrm>
            <a:off x="1250333" y="3082290"/>
            <a:ext cx="812147"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1" name="Connecteur droit avec flèche 30"/>
          <p:cNvCxnSpPr>
            <a:stCxn id="11" idx="0"/>
            <a:endCxn id="7" idx="2"/>
          </p:cNvCxnSpPr>
          <p:nvPr/>
        </p:nvCxnSpPr>
        <p:spPr>
          <a:xfrm flipV="1">
            <a:off x="2062480" y="3082290"/>
            <a:ext cx="792481"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6" name="Connecteur droit avec flèche 35"/>
          <p:cNvCxnSpPr>
            <a:stCxn id="7" idx="2"/>
            <a:endCxn id="12" idx="0"/>
          </p:cNvCxnSpPr>
          <p:nvPr/>
        </p:nvCxnSpPr>
        <p:spPr>
          <a:xfrm>
            <a:off x="2854961" y="3082290"/>
            <a:ext cx="853439"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9" name="Connecteur droit avec flèche 38"/>
          <p:cNvCxnSpPr>
            <a:stCxn id="12" idx="0"/>
            <a:endCxn id="8" idx="2"/>
          </p:cNvCxnSpPr>
          <p:nvPr/>
        </p:nvCxnSpPr>
        <p:spPr>
          <a:xfrm flipV="1">
            <a:off x="3708400" y="3082290"/>
            <a:ext cx="843281"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42" name="Connecteur droit avec flèche 41"/>
          <p:cNvCxnSpPr>
            <a:stCxn id="8" idx="2"/>
            <a:endCxn id="13" idx="0"/>
          </p:cNvCxnSpPr>
          <p:nvPr/>
        </p:nvCxnSpPr>
        <p:spPr>
          <a:xfrm>
            <a:off x="4551681" y="3082290"/>
            <a:ext cx="883919"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45" name="Connecteur droit avec flèche 44"/>
          <p:cNvCxnSpPr>
            <a:stCxn id="13" idx="0"/>
            <a:endCxn id="9" idx="2"/>
          </p:cNvCxnSpPr>
          <p:nvPr/>
        </p:nvCxnSpPr>
        <p:spPr>
          <a:xfrm flipV="1">
            <a:off x="5435600" y="3082290"/>
            <a:ext cx="843281"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48" name="Connecteur droit avec flèche 47"/>
          <p:cNvCxnSpPr>
            <a:stCxn id="9" idx="2"/>
            <a:endCxn id="14" idx="0"/>
          </p:cNvCxnSpPr>
          <p:nvPr/>
        </p:nvCxnSpPr>
        <p:spPr>
          <a:xfrm>
            <a:off x="6278881" y="3082290"/>
            <a:ext cx="843279"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1" name="Connecteur droit avec flèche 50"/>
          <p:cNvCxnSpPr>
            <a:stCxn id="14" idx="0"/>
            <a:endCxn id="10" idx="2"/>
          </p:cNvCxnSpPr>
          <p:nvPr/>
        </p:nvCxnSpPr>
        <p:spPr>
          <a:xfrm flipV="1">
            <a:off x="7122160" y="3082290"/>
            <a:ext cx="787670"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4" name="Connecteur droit avec flèche 53"/>
          <p:cNvCxnSpPr>
            <a:stCxn id="10" idx="2"/>
            <a:endCxn id="15" idx="0"/>
          </p:cNvCxnSpPr>
          <p:nvPr/>
        </p:nvCxnSpPr>
        <p:spPr>
          <a:xfrm>
            <a:off x="7909830" y="3082290"/>
            <a:ext cx="9926" cy="1776034"/>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3" name="Espaço Reservado para Número de Slide 2"/>
          <p:cNvSpPr>
            <a:spLocks noGrp="1"/>
          </p:cNvSpPr>
          <p:nvPr>
            <p:ph type="sldNum" sz="quarter" idx="12"/>
          </p:nvPr>
        </p:nvSpPr>
        <p:spPr/>
        <p:txBody>
          <a:bodyPr/>
          <a:lstStyle/>
          <a:p>
            <a:fld id="{2066355A-084C-D24E-9AD2-7E4FC41EA627}" type="slidenum">
              <a:rPr lang="en-US" smtClean="0"/>
              <a:t>13</a:t>
            </a:fld>
            <a:endParaRPr lang="en-US"/>
          </a:p>
        </p:txBody>
      </p:sp>
    </p:spTree>
    <p:extLst>
      <p:ext uri="{BB962C8B-B14F-4D97-AF65-F5344CB8AC3E}">
        <p14:creationId xmlns:p14="http://schemas.microsoft.com/office/powerpoint/2010/main" val="9594949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b="1" dirty="0" smtClean="0"/>
              <a:t>SM Process</a:t>
            </a:r>
            <a:endParaRPr lang="en-GB" b="1" dirty="0"/>
          </a:p>
        </p:txBody>
      </p:sp>
      <p:sp>
        <p:nvSpPr>
          <p:cNvPr id="5" name="Rectangle 4"/>
          <p:cNvSpPr/>
          <p:nvPr/>
        </p:nvSpPr>
        <p:spPr>
          <a:xfrm>
            <a:off x="637374" y="2513330"/>
            <a:ext cx="1225917" cy="568960"/>
          </a:xfrm>
          <a:prstGeom prst="rect">
            <a:avLst/>
          </a:prstGeom>
          <a:noFill/>
          <a:ln>
            <a:solidFill>
              <a:schemeClr val="tx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solidFill>
                  <a:schemeClr val="accent1">
                    <a:lumMod val="50000"/>
                  </a:schemeClr>
                </a:solidFill>
              </a:rPr>
              <a:t>Definition of research question</a:t>
            </a:r>
          </a:p>
        </p:txBody>
      </p:sp>
      <p:sp>
        <p:nvSpPr>
          <p:cNvPr id="7" name="Rectangle 6"/>
          <p:cNvSpPr/>
          <p:nvPr/>
        </p:nvSpPr>
        <p:spPr>
          <a:xfrm>
            <a:off x="2242002" y="2513330"/>
            <a:ext cx="1225917" cy="568960"/>
          </a:xfrm>
          <a:prstGeom prst="rect">
            <a:avLst/>
          </a:prstGeom>
          <a:noFill/>
          <a:ln>
            <a:solidFill>
              <a:schemeClr val="tx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solidFill>
                  <a:schemeClr val="accent1">
                    <a:lumMod val="50000"/>
                  </a:schemeClr>
                </a:solidFill>
              </a:rPr>
              <a:t>Conduct search</a:t>
            </a:r>
          </a:p>
        </p:txBody>
      </p:sp>
      <p:sp>
        <p:nvSpPr>
          <p:cNvPr id="8" name="Rectangle 7"/>
          <p:cNvSpPr/>
          <p:nvPr/>
        </p:nvSpPr>
        <p:spPr>
          <a:xfrm>
            <a:off x="3938722" y="2513330"/>
            <a:ext cx="1225917" cy="568960"/>
          </a:xfrm>
          <a:prstGeom prst="rect">
            <a:avLst/>
          </a:prstGeom>
          <a:noFill/>
          <a:ln>
            <a:solidFill>
              <a:schemeClr val="tx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solidFill>
                  <a:schemeClr val="accent1">
                    <a:lumMod val="50000"/>
                  </a:schemeClr>
                </a:solidFill>
              </a:rPr>
              <a:t>Papers screening</a:t>
            </a:r>
          </a:p>
        </p:txBody>
      </p:sp>
      <p:sp>
        <p:nvSpPr>
          <p:cNvPr id="9" name="Rectangle 8"/>
          <p:cNvSpPr/>
          <p:nvPr/>
        </p:nvSpPr>
        <p:spPr>
          <a:xfrm>
            <a:off x="5665922" y="2513330"/>
            <a:ext cx="1225917" cy="568960"/>
          </a:xfrm>
          <a:prstGeom prst="rect">
            <a:avLst/>
          </a:prstGeom>
          <a:noFill/>
          <a:ln>
            <a:solidFill>
              <a:schemeClr val="tx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solidFill>
                  <a:schemeClr val="accent1">
                    <a:lumMod val="50000"/>
                  </a:schemeClr>
                </a:solidFill>
              </a:rPr>
              <a:t>Keywording using abstracts</a:t>
            </a:r>
          </a:p>
        </p:txBody>
      </p:sp>
      <p:sp>
        <p:nvSpPr>
          <p:cNvPr id="10" name="Rectangle 9"/>
          <p:cNvSpPr/>
          <p:nvPr/>
        </p:nvSpPr>
        <p:spPr>
          <a:xfrm>
            <a:off x="7296871" y="2513330"/>
            <a:ext cx="1225917" cy="568960"/>
          </a:xfrm>
          <a:prstGeom prst="rect">
            <a:avLst/>
          </a:prstGeom>
          <a:noFill/>
          <a:ln>
            <a:solidFill>
              <a:schemeClr val="tx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solidFill>
                  <a:schemeClr val="accent1">
                    <a:lumMod val="50000"/>
                  </a:schemeClr>
                </a:solidFill>
              </a:rPr>
              <a:t>Data extraction and mapping process</a:t>
            </a:r>
          </a:p>
        </p:txBody>
      </p:sp>
      <p:sp>
        <p:nvSpPr>
          <p:cNvPr id="11" name="Carré corné 10"/>
          <p:cNvSpPr/>
          <p:nvPr/>
        </p:nvSpPr>
        <p:spPr>
          <a:xfrm>
            <a:off x="1442720" y="3732530"/>
            <a:ext cx="1239520" cy="497840"/>
          </a:xfrm>
          <a:prstGeom prst="foldedCorner">
            <a:avLst/>
          </a:prstGeom>
          <a:solidFill>
            <a:srgbClr val="FFFFFF"/>
          </a:solidFill>
          <a:ln>
            <a:solidFill>
              <a:schemeClr val="accent5">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i="1" dirty="0">
                <a:solidFill>
                  <a:srgbClr val="254061"/>
                </a:solidFill>
              </a:rPr>
              <a:t>Review scope</a:t>
            </a:r>
          </a:p>
        </p:txBody>
      </p:sp>
      <p:sp>
        <p:nvSpPr>
          <p:cNvPr id="12" name="Carré corné 11"/>
          <p:cNvSpPr/>
          <p:nvPr/>
        </p:nvSpPr>
        <p:spPr>
          <a:xfrm>
            <a:off x="3088640" y="3732530"/>
            <a:ext cx="1239520" cy="497840"/>
          </a:xfrm>
          <a:prstGeom prst="foldedCorner">
            <a:avLst/>
          </a:prstGeom>
          <a:solidFill>
            <a:srgbClr val="FFFFFF"/>
          </a:solidFill>
          <a:ln>
            <a:solidFill>
              <a:schemeClr val="accent5">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i="1" dirty="0">
                <a:solidFill>
                  <a:srgbClr val="254061"/>
                </a:solidFill>
              </a:rPr>
              <a:t>All papers</a:t>
            </a:r>
          </a:p>
        </p:txBody>
      </p:sp>
      <p:sp>
        <p:nvSpPr>
          <p:cNvPr id="13" name="Carré corné 12"/>
          <p:cNvSpPr/>
          <p:nvPr/>
        </p:nvSpPr>
        <p:spPr>
          <a:xfrm>
            <a:off x="4815840" y="3732530"/>
            <a:ext cx="1239520" cy="497840"/>
          </a:xfrm>
          <a:prstGeom prst="foldedCorner">
            <a:avLst/>
          </a:prstGeom>
          <a:solidFill>
            <a:srgbClr val="FFFFFF"/>
          </a:solidFill>
          <a:ln>
            <a:solidFill>
              <a:schemeClr val="accent5">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i="1" dirty="0">
                <a:solidFill>
                  <a:srgbClr val="254061"/>
                </a:solidFill>
              </a:rPr>
              <a:t>Research papers</a:t>
            </a:r>
          </a:p>
        </p:txBody>
      </p:sp>
      <p:sp>
        <p:nvSpPr>
          <p:cNvPr id="14" name="Carré corné 13"/>
          <p:cNvSpPr/>
          <p:nvPr/>
        </p:nvSpPr>
        <p:spPr>
          <a:xfrm>
            <a:off x="6502400" y="3732530"/>
            <a:ext cx="1239520" cy="497840"/>
          </a:xfrm>
          <a:prstGeom prst="foldedCorner">
            <a:avLst/>
          </a:prstGeom>
          <a:solidFill>
            <a:srgbClr val="FFFFFF"/>
          </a:solidFill>
          <a:ln>
            <a:solidFill>
              <a:schemeClr val="accent5">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i="1" dirty="0">
                <a:solidFill>
                  <a:srgbClr val="254061"/>
                </a:solidFill>
              </a:rPr>
              <a:t>Classification scheme</a:t>
            </a:r>
          </a:p>
        </p:txBody>
      </p:sp>
      <p:sp>
        <p:nvSpPr>
          <p:cNvPr id="15" name="Carré corné 14"/>
          <p:cNvSpPr/>
          <p:nvPr/>
        </p:nvSpPr>
        <p:spPr>
          <a:xfrm>
            <a:off x="7299996" y="4858324"/>
            <a:ext cx="1239520" cy="497840"/>
          </a:xfrm>
          <a:prstGeom prst="foldedCorner">
            <a:avLst/>
          </a:prstGeom>
          <a:solidFill>
            <a:srgbClr val="FFFFFF"/>
          </a:solidFill>
          <a:ln w="38100" cmpd="dbl">
            <a:solidFill>
              <a:schemeClr val="accent5">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i="1" dirty="0">
                <a:solidFill>
                  <a:srgbClr val="254061"/>
                </a:solidFill>
              </a:rPr>
              <a:t>Systematic map</a:t>
            </a:r>
          </a:p>
        </p:txBody>
      </p:sp>
      <p:cxnSp>
        <p:nvCxnSpPr>
          <p:cNvPr id="17" name="Connecteur droit avec flèche 16"/>
          <p:cNvCxnSpPr/>
          <p:nvPr/>
        </p:nvCxnSpPr>
        <p:spPr>
          <a:xfrm>
            <a:off x="1859280" y="2797810"/>
            <a:ext cx="254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onnecteur droit avec flèche 17"/>
          <p:cNvCxnSpPr/>
          <p:nvPr/>
        </p:nvCxnSpPr>
        <p:spPr>
          <a:xfrm>
            <a:off x="3463908" y="2797810"/>
            <a:ext cx="2133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onnecteur droit avec flèche 20"/>
          <p:cNvCxnSpPr/>
          <p:nvPr/>
        </p:nvCxnSpPr>
        <p:spPr>
          <a:xfrm>
            <a:off x="5160628" y="2797810"/>
            <a:ext cx="24384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Connecteur droit avec flèche 24"/>
          <p:cNvCxnSpPr/>
          <p:nvPr/>
        </p:nvCxnSpPr>
        <p:spPr>
          <a:xfrm>
            <a:off x="6887829" y="2797810"/>
            <a:ext cx="2508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Connecteur droit avec flèche 28"/>
          <p:cNvCxnSpPr>
            <a:stCxn id="5" idx="2"/>
            <a:endCxn id="11" idx="0"/>
          </p:cNvCxnSpPr>
          <p:nvPr/>
        </p:nvCxnSpPr>
        <p:spPr>
          <a:xfrm>
            <a:off x="1250333" y="3082290"/>
            <a:ext cx="812147"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1" name="Connecteur droit avec flèche 30"/>
          <p:cNvCxnSpPr>
            <a:stCxn id="11" idx="0"/>
            <a:endCxn id="7" idx="2"/>
          </p:cNvCxnSpPr>
          <p:nvPr/>
        </p:nvCxnSpPr>
        <p:spPr>
          <a:xfrm flipV="1">
            <a:off x="2062480" y="3082290"/>
            <a:ext cx="792481"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6" name="Connecteur droit avec flèche 35"/>
          <p:cNvCxnSpPr>
            <a:stCxn id="7" idx="2"/>
            <a:endCxn id="12" idx="0"/>
          </p:cNvCxnSpPr>
          <p:nvPr/>
        </p:nvCxnSpPr>
        <p:spPr>
          <a:xfrm>
            <a:off x="2854961" y="3082290"/>
            <a:ext cx="853439"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9" name="Connecteur droit avec flèche 38"/>
          <p:cNvCxnSpPr>
            <a:stCxn id="12" idx="0"/>
            <a:endCxn id="8" idx="2"/>
          </p:cNvCxnSpPr>
          <p:nvPr/>
        </p:nvCxnSpPr>
        <p:spPr>
          <a:xfrm flipV="1">
            <a:off x="3708400" y="3082290"/>
            <a:ext cx="843281"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42" name="Connecteur droit avec flèche 41"/>
          <p:cNvCxnSpPr>
            <a:stCxn id="8" idx="2"/>
            <a:endCxn id="13" idx="0"/>
          </p:cNvCxnSpPr>
          <p:nvPr/>
        </p:nvCxnSpPr>
        <p:spPr>
          <a:xfrm>
            <a:off x="4551681" y="3082290"/>
            <a:ext cx="883919"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45" name="Connecteur droit avec flèche 44"/>
          <p:cNvCxnSpPr>
            <a:stCxn id="13" idx="0"/>
            <a:endCxn id="9" idx="2"/>
          </p:cNvCxnSpPr>
          <p:nvPr/>
        </p:nvCxnSpPr>
        <p:spPr>
          <a:xfrm flipV="1">
            <a:off x="5435600" y="3082290"/>
            <a:ext cx="843281"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48" name="Connecteur droit avec flèche 47"/>
          <p:cNvCxnSpPr>
            <a:stCxn id="9" idx="2"/>
            <a:endCxn id="14" idx="0"/>
          </p:cNvCxnSpPr>
          <p:nvPr/>
        </p:nvCxnSpPr>
        <p:spPr>
          <a:xfrm>
            <a:off x="6278881" y="3082290"/>
            <a:ext cx="843279"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1" name="Connecteur droit avec flèche 50"/>
          <p:cNvCxnSpPr>
            <a:stCxn id="14" idx="0"/>
            <a:endCxn id="10" idx="2"/>
          </p:cNvCxnSpPr>
          <p:nvPr/>
        </p:nvCxnSpPr>
        <p:spPr>
          <a:xfrm flipV="1">
            <a:off x="7122160" y="3082290"/>
            <a:ext cx="787670"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4" name="Connecteur droit avec flèche 53"/>
          <p:cNvCxnSpPr>
            <a:stCxn id="10" idx="2"/>
            <a:endCxn id="15" idx="0"/>
          </p:cNvCxnSpPr>
          <p:nvPr/>
        </p:nvCxnSpPr>
        <p:spPr>
          <a:xfrm>
            <a:off x="7909830" y="3082290"/>
            <a:ext cx="9926" cy="1776034"/>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28" name="Rectangle 3"/>
          <p:cNvSpPr/>
          <p:nvPr/>
        </p:nvSpPr>
        <p:spPr>
          <a:xfrm>
            <a:off x="622624" y="4379662"/>
            <a:ext cx="7931639" cy="1690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t>Data integration environment: </a:t>
            </a:r>
            <a:r>
              <a:rPr lang="en-US" sz="1600" dirty="0" smtClean="0"/>
              <a:t>cloud, data warehouse, federated database and multi-cloud.</a:t>
            </a:r>
            <a:endParaRPr lang="en-US" sz="1600" dirty="0"/>
          </a:p>
          <a:p>
            <a:endParaRPr lang="en-US" sz="1600" b="1" dirty="0"/>
          </a:p>
          <a:p>
            <a:r>
              <a:rPr lang="en-US" sz="1600" b="1" dirty="0" smtClean="0"/>
              <a:t>Data integration description: </a:t>
            </a:r>
            <a:r>
              <a:rPr lang="en-US" sz="1600" dirty="0" smtClean="0"/>
              <a:t>schema, meta-data and knowledge.</a:t>
            </a:r>
            <a:endParaRPr lang="en-US" sz="1600" dirty="0"/>
          </a:p>
          <a:p>
            <a:endParaRPr lang="en-US" sz="1600" b="1" dirty="0"/>
          </a:p>
          <a:p>
            <a:r>
              <a:rPr lang="en-US" sz="1600" b="1" dirty="0" smtClean="0"/>
              <a:t>Data quality: </a:t>
            </a:r>
            <a:r>
              <a:rPr lang="en-US" sz="1600" dirty="0" smtClean="0"/>
              <a:t>confidentiality, privacy, security, SLA, data protection, data provenance and others</a:t>
            </a:r>
            <a:endParaRPr lang="en-US" sz="1600" dirty="0"/>
          </a:p>
        </p:txBody>
      </p:sp>
      <p:sp>
        <p:nvSpPr>
          <p:cNvPr id="3" name="Espaço Reservado para Número de Slide 2"/>
          <p:cNvSpPr>
            <a:spLocks noGrp="1"/>
          </p:cNvSpPr>
          <p:nvPr>
            <p:ph type="sldNum" sz="quarter" idx="12"/>
          </p:nvPr>
        </p:nvSpPr>
        <p:spPr/>
        <p:txBody>
          <a:bodyPr/>
          <a:lstStyle/>
          <a:p>
            <a:fld id="{2066355A-084C-D24E-9AD2-7E4FC41EA627}" type="slidenum">
              <a:rPr lang="en-US" smtClean="0"/>
              <a:t>14</a:t>
            </a:fld>
            <a:endParaRPr lang="en-US"/>
          </a:p>
        </p:txBody>
      </p:sp>
    </p:spTree>
    <p:extLst>
      <p:ext uri="{BB962C8B-B14F-4D97-AF65-F5344CB8AC3E}">
        <p14:creationId xmlns:p14="http://schemas.microsoft.com/office/powerpoint/2010/main" val="228034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5"/>
                                        </p:tgtEl>
                                        <p:attrNameLst>
                                          <p:attrName>style.opacity</p:attrName>
                                        </p:attrNameLst>
                                      </p:cBhvr>
                                      <p:to>
                                        <p:strVal val="0.5"/>
                                      </p:to>
                                    </p:set>
                                    <p:animEffect filter="image" prLst="opacity: 0.5">
                                      <p:cBhvr rctx="IE">
                                        <p:cTn id="7" dur="indefinite"/>
                                        <p:tgtEl>
                                          <p:spTgt spid="5"/>
                                        </p:tgtEl>
                                      </p:cBhvr>
                                    </p:animEffect>
                                  </p:childTnLst>
                                </p:cTn>
                              </p:par>
                              <p:par>
                                <p:cTn id="8" presetID="9" presetClass="emph" presetSubtype="0" grpId="0" nodeType="withEffect">
                                  <p:stCondLst>
                                    <p:cond delay="0"/>
                                  </p:stCondLst>
                                  <p:childTnLst>
                                    <p:set>
                                      <p:cBhvr rctx="PPT">
                                        <p:cTn id="9" dur="indefinite"/>
                                        <p:tgtEl>
                                          <p:spTgt spid="7"/>
                                        </p:tgtEl>
                                        <p:attrNameLst>
                                          <p:attrName>style.opacity</p:attrName>
                                        </p:attrNameLst>
                                      </p:cBhvr>
                                      <p:to>
                                        <p:strVal val="0.5"/>
                                      </p:to>
                                    </p:set>
                                    <p:animEffect filter="image" prLst="opacity: 0.5">
                                      <p:cBhvr rctx="IE">
                                        <p:cTn id="10" dur="indefinite"/>
                                        <p:tgtEl>
                                          <p:spTgt spid="7"/>
                                        </p:tgtEl>
                                      </p:cBhvr>
                                    </p:animEffect>
                                  </p:childTnLst>
                                </p:cTn>
                              </p:par>
                              <p:par>
                                <p:cTn id="11" presetID="9" presetClass="emph" presetSubtype="0" grpId="0" nodeType="withEffect">
                                  <p:stCondLst>
                                    <p:cond delay="0"/>
                                  </p:stCondLst>
                                  <p:childTnLst>
                                    <p:set>
                                      <p:cBhvr rctx="PPT">
                                        <p:cTn id="12" dur="indefinite"/>
                                        <p:tgtEl>
                                          <p:spTgt spid="8"/>
                                        </p:tgtEl>
                                        <p:attrNameLst>
                                          <p:attrName>style.opacity</p:attrName>
                                        </p:attrNameLst>
                                      </p:cBhvr>
                                      <p:to>
                                        <p:strVal val="0.5"/>
                                      </p:to>
                                    </p:set>
                                    <p:animEffect filter="image" prLst="opacity: 0.5">
                                      <p:cBhvr rctx="IE">
                                        <p:cTn id="13" dur="indefinite"/>
                                        <p:tgtEl>
                                          <p:spTgt spid="8"/>
                                        </p:tgtEl>
                                      </p:cBhvr>
                                    </p:animEffect>
                                  </p:childTnLst>
                                </p:cTn>
                              </p:par>
                              <p:par>
                                <p:cTn id="14" presetID="9" presetClass="emph" presetSubtype="0" grpId="0" nodeType="withEffect">
                                  <p:stCondLst>
                                    <p:cond delay="0"/>
                                  </p:stCondLst>
                                  <p:childTnLst>
                                    <p:set>
                                      <p:cBhvr rctx="PPT">
                                        <p:cTn id="15" dur="indefinite"/>
                                        <p:tgtEl>
                                          <p:spTgt spid="9"/>
                                        </p:tgtEl>
                                        <p:attrNameLst>
                                          <p:attrName>style.opacity</p:attrName>
                                        </p:attrNameLst>
                                      </p:cBhvr>
                                      <p:to>
                                        <p:strVal val="0.5"/>
                                      </p:to>
                                    </p:set>
                                    <p:animEffect filter="image" prLst="opacity: 0.5">
                                      <p:cBhvr rctx="IE">
                                        <p:cTn id="16" dur="indefinite"/>
                                        <p:tgtEl>
                                          <p:spTgt spid="9"/>
                                        </p:tgtEl>
                                      </p:cBhvr>
                                    </p:animEffect>
                                  </p:childTnLst>
                                </p:cTn>
                              </p:par>
                              <p:par>
                                <p:cTn id="17" presetID="9" presetClass="emph" presetSubtype="0" grpId="0" nodeType="withEffect">
                                  <p:stCondLst>
                                    <p:cond delay="0"/>
                                  </p:stCondLst>
                                  <p:childTnLst>
                                    <p:set>
                                      <p:cBhvr rctx="PPT">
                                        <p:cTn id="18" dur="indefinite"/>
                                        <p:tgtEl>
                                          <p:spTgt spid="10"/>
                                        </p:tgtEl>
                                        <p:attrNameLst>
                                          <p:attrName>style.opacity</p:attrName>
                                        </p:attrNameLst>
                                      </p:cBhvr>
                                      <p:to>
                                        <p:strVal val="0.5"/>
                                      </p:to>
                                    </p:set>
                                    <p:animEffect filter="image" prLst="opacity: 0.5">
                                      <p:cBhvr rctx="IE">
                                        <p:cTn id="19" dur="indefinite"/>
                                        <p:tgtEl>
                                          <p:spTgt spid="10"/>
                                        </p:tgtEl>
                                      </p:cBhvr>
                                    </p:animEffect>
                                  </p:childTnLst>
                                </p:cTn>
                              </p:par>
                              <p:par>
                                <p:cTn id="20" presetID="9" presetClass="emph" presetSubtype="0" grpId="0" nodeType="withEffect">
                                  <p:stCondLst>
                                    <p:cond delay="0"/>
                                  </p:stCondLst>
                                  <p:childTnLst>
                                    <p:set>
                                      <p:cBhvr rctx="PPT">
                                        <p:cTn id="21" dur="indefinite"/>
                                        <p:tgtEl>
                                          <p:spTgt spid="11"/>
                                        </p:tgtEl>
                                        <p:attrNameLst>
                                          <p:attrName>style.opacity</p:attrName>
                                        </p:attrNameLst>
                                      </p:cBhvr>
                                      <p:to>
                                        <p:strVal val="0.5"/>
                                      </p:to>
                                    </p:set>
                                    <p:animEffect filter="image" prLst="opacity: 0.5">
                                      <p:cBhvr rctx="IE">
                                        <p:cTn id="22" dur="indefinite"/>
                                        <p:tgtEl>
                                          <p:spTgt spid="11"/>
                                        </p:tgtEl>
                                      </p:cBhvr>
                                    </p:animEffect>
                                  </p:childTnLst>
                                </p:cTn>
                              </p:par>
                              <p:par>
                                <p:cTn id="23" presetID="9" presetClass="emph" presetSubtype="0" grpId="0" nodeType="withEffect">
                                  <p:stCondLst>
                                    <p:cond delay="0"/>
                                  </p:stCondLst>
                                  <p:childTnLst>
                                    <p:set>
                                      <p:cBhvr rctx="PPT">
                                        <p:cTn id="24" dur="indefinite"/>
                                        <p:tgtEl>
                                          <p:spTgt spid="12"/>
                                        </p:tgtEl>
                                        <p:attrNameLst>
                                          <p:attrName>style.opacity</p:attrName>
                                        </p:attrNameLst>
                                      </p:cBhvr>
                                      <p:to>
                                        <p:strVal val="0.5"/>
                                      </p:to>
                                    </p:set>
                                    <p:animEffect filter="image" prLst="opacity: 0.5">
                                      <p:cBhvr rctx="IE">
                                        <p:cTn id="25" dur="indefinite"/>
                                        <p:tgtEl>
                                          <p:spTgt spid="12"/>
                                        </p:tgtEl>
                                      </p:cBhvr>
                                    </p:animEffect>
                                  </p:childTnLst>
                                </p:cTn>
                              </p:par>
                              <p:par>
                                <p:cTn id="26" presetID="9" presetClass="emph" presetSubtype="0" grpId="0" nodeType="withEffect">
                                  <p:stCondLst>
                                    <p:cond delay="0"/>
                                  </p:stCondLst>
                                  <p:childTnLst>
                                    <p:set>
                                      <p:cBhvr rctx="PPT">
                                        <p:cTn id="27" dur="indefinite"/>
                                        <p:tgtEl>
                                          <p:spTgt spid="13"/>
                                        </p:tgtEl>
                                        <p:attrNameLst>
                                          <p:attrName>style.opacity</p:attrName>
                                        </p:attrNameLst>
                                      </p:cBhvr>
                                      <p:to>
                                        <p:strVal val="0.5"/>
                                      </p:to>
                                    </p:set>
                                    <p:animEffect filter="image" prLst="opacity: 0.5">
                                      <p:cBhvr rctx="IE">
                                        <p:cTn id="28" dur="indefinite"/>
                                        <p:tgtEl>
                                          <p:spTgt spid="13"/>
                                        </p:tgtEl>
                                      </p:cBhvr>
                                    </p:animEffect>
                                  </p:childTnLst>
                                </p:cTn>
                              </p:par>
                              <p:par>
                                <p:cTn id="29" presetID="9" presetClass="emph" presetSubtype="0" grpId="0" nodeType="withEffect">
                                  <p:stCondLst>
                                    <p:cond delay="0"/>
                                  </p:stCondLst>
                                  <p:childTnLst>
                                    <p:set>
                                      <p:cBhvr rctx="PPT">
                                        <p:cTn id="30" dur="indefinite"/>
                                        <p:tgtEl>
                                          <p:spTgt spid="14"/>
                                        </p:tgtEl>
                                        <p:attrNameLst>
                                          <p:attrName>style.opacity</p:attrName>
                                        </p:attrNameLst>
                                      </p:cBhvr>
                                      <p:to>
                                        <p:strVal val="0.5"/>
                                      </p:to>
                                    </p:set>
                                    <p:animEffect filter="image" prLst="opacity: 0.5">
                                      <p:cBhvr rctx="IE">
                                        <p:cTn id="31" dur="indefinite"/>
                                        <p:tgtEl>
                                          <p:spTgt spid="14"/>
                                        </p:tgtEl>
                                      </p:cBhvr>
                                    </p:animEffect>
                                  </p:childTnLst>
                                </p:cTn>
                              </p:par>
                              <p:par>
                                <p:cTn id="32" presetID="9" presetClass="emph" presetSubtype="0" grpId="0" nodeType="withEffect">
                                  <p:stCondLst>
                                    <p:cond delay="0"/>
                                  </p:stCondLst>
                                  <p:childTnLst>
                                    <p:set>
                                      <p:cBhvr rctx="PPT">
                                        <p:cTn id="33" dur="indefinite"/>
                                        <p:tgtEl>
                                          <p:spTgt spid="15"/>
                                        </p:tgtEl>
                                        <p:attrNameLst>
                                          <p:attrName>style.opacity</p:attrName>
                                        </p:attrNameLst>
                                      </p:cBhvr>
                                      <p:to>
                                        <p:strVal val="0.5"/>
                                      </p:to>
                                    </p:set>
                                    <p:animEffect filter="image" prLst="opacity: 0.5">
                                      <p:cBhvr rctx="IE">
                                        <p:cTn id="34" dur="indefinite"/>
                                        <p:tgtEl>
                                          <p:spTgt spid="15"/>
                                        </p:tgtEl>
                                      </p:cBhvr>
                                    </p:animEffect>
                                  </p:childTnLst>
                                </p:cTn>
                              </p:par>
                              <p:par>
                                <p:cTn id="35" presetID="9" presetClass="emph" presetSubtype="0" nodeType="withEffect">
                                  <p:stCondLst>
                                    <p:cond delay="0"/>
                                  </p:stCondLst>
                                  <p:childTnLst>
                                    <p:set>
                                      <p:cBhvr rctx="PPT">
                                        <p:cTn id="36" dur="indefinite"/>
                                        <p:tgtEl>
                                          <p:spTgt spid="17"/>
                                        </p:tgtEl>
                                        <p:attrNameLst>
                                          <p:attrName>style.opacity</p:attrName>
                                        </p:attrNameLst>
                                      </p:cBhvr>
                                      <p:to>
                                        <p:strVal val="0.5"/>
                                      </p:to>
                                    </p:set>
                                    <p:animEffect filter="image" prLst="opacity: 0.5">
                                      <p:cBhvr rctx="IE">
                                        <p:cTn id="37" dur="indefinite"/>
                                        <p:tgtEl>
                                          <p:spTgt spid="17"/>
                                        </p:tgtEl>
                                      </p:cBhvr>
                                    </p:animEffect>
                                  </p:childTnLst>
                                </p:cTn>
                              </p:par>
                              <p:par>
                                <p:cTn id="38" presetID="9" presetClass="emph" presetSubtype="0" nodeType="withEffect">
                                  <p:stCondLst>
                                    <p:cond delay="0"/>
                                  </p:stCondLst>
                                  <p:childTnLst>
                                    <p:set>
                                      <p:cBhvr rctx="PPT">
                                        <p:cTn id="39" dur="indefinite"/>
                                        <p:tgtEl>
                                          <p:spTgt spid="18"/>
                                        </p:tgtEl>
                                        <p:attrNameLst>
                                          <p:attrName>style.opacity</p:attrName>
                                        </p:attrNameLst>
                                      </p:cBhvr>
                                      <p:to>
                                        <p:strVal val="0.5"/>
                                      </p:to>
                                    </p:set>
                                    <p:animEffect filter="image" prLst="opacity: 0.5">
                                      <p:cBhvr rctx="IE">
                                        <p:cTn id="40" dur="indefinite"/>
                                        <p:tgtEl>
                                          <p:spTgt spid="18"/>
                                        </p:tgtEl>
                                      </p:cBhvr>
                                    </p:animEffect>
                                  </p:childTnLst>
                                </p:cTn>
                              </p:par>
                              <p:par>
                                <p:cTn id="41" presetID="9" presetClass="emph" presetSubtype="0" nodeType="withEffect">
                                  <p:stCondLst>
                                    <p:cond delay="0"/>
                                  </p:stCondLst>
                                  <p:childTnLst>
                                    <p:set>
                                      <p:cBhvr rctx="PPT">
                                        <p:cTn id="42" dur="indefinite"/>
                                        <p:tgtEl>
                                          <p:spTgt spid="21"/>
                                        </p:tgtEl>
                                        <p:attrNameLst>
                                          <p:attrName>style.opacity</p:attrName>
                                        </p:attrNameLst>
                                      </p:cBhvr>
                                      <p:to>
                                        <p:strVal val="0.5"/>
                                      </p:to>
                                    </p:set>
                                    <p:animEffect filter="image" prLst="opacity: 0.5">
                                      <p:cBhvr rctx="IE">
                                        <p:cTn id="43" dur="indefinite"/>
                                        <p:tgtEl>
                                          <p:spTgt spid="21"/>
                                        </p:tgtEl>
                                      </p:cBhvr>
                                    </p:animEffect>
                                  </p:childTnLst>
                                </p:cTn>
                              </p:par>
                              <p:par>
                                <p:cTn id="44" presetID="9" presetClass="emph" presetSubtype="0" nodeType="withEffect">
                                  <p:stCondLst>
                                    <p:cond delay="0"/>
                                  </p:stCondLst>
                                  <p:childTnLst>
                                    <p:set>
                                      <p:cBhvr rctx="PPT">
                                        <p:cTn id="45" dur="indefinite"/>
                                        <p:tgtEl>
                                          <p:spTgt spid="25"/>
                                        </p:tgtEl>
                                        <p:attrNameLst>
                                          <p:attrName>style.opacity</p:attrName>
                                        </p:attrNameLst>
                                      </p:cBhvr>
                                      <p:to>
                                        <p:strVal val="0.5"/>
                                      </p:to>
                                    </p:set>
                                    <p:animEffect filter="image" prLst="opacity: 0.5">
                                      <p:cBhvr rctx="IE">
                                        <p:cTn id="46" dur="indefinite"/>
                                        <p:tgtEl>
                                          <p:spTgt spid="25"/>
                                        </p:tgtEl>
                                      </p:cBhvr>
                                    </p:animEffect>
                                  </p:childTnLst>
                                </p:cTn>
                              </p:par>
                              <p:par>
                                <p:cTn id="47" presetID="9" presetClass="emph" presetSubtype="0" nodeType="withEffect">
                                  <p:stCondLst>
                                    <p:cond delay="0"/>
                                  </p:stCondLst>
                                  <p:childTnLst>
                                    <p:set>
                                      <p:cBhvr rctx="PPT">
                                        <p:cTn id="48" dur="indefinite"/>
                                        <p:tgtEl>
                                          <p:spTgt spid="29"/>
                                        </p:tgtEl>
                                        <p:attrNameLst>
                                          <p:attrName>style.opacity</p:attrName>
                                        </p:attrNameLst>
                                      </p:cBhvr>
                                      <p:to>
                                        <p:strVal val="0.5"/>
                                      </p:to>
                                    </p:set>
                                    <p:animEffect filter="image" prLst="opacity: 0.5">
                                      <p:cBhvr rctx="IE">
                                        <p:cTn id="49" dur="indefinite"/>
                                        <p:tgtEl>
                                          <p:spTgt spid="29"/>
                                        </p:tgtEl>
                                      </p:cBhvr>
                                    </p:animEffect>
                                  </p:childTnLst>
                                </p:cTn>
                              </p:par>
                              <p:par>
                                <p:cTn id="50" presetID="9" presetClass="emph" presetSubtype="0" nodeType="withEffect">
                                  <p:stCondLst>
                                    <p:cond delay="0"/>
                                  </p:stCondLst>
                                  <p:childTnLst>
                                    <p:set>
                                      <p:cBhvr rctx="PPT">
                                        <p:cTn id="51" dur="indefinite"/>
                                        <p:tgtEl>
                                          <p:spTgt spid="31"/>
                                        </p:tgtEl>
                                        <p:attrNameLst>
                                          <p:attrName>style.opacity</p:attrName>
                                        </p:attrNameLst>
                                      </p:cBhvr>
                                      <p:to>
                                        <p:strVal val="0.5"/>
                                      </p:to>
                                    </p:set>
                                    <p:animEffect filter="image" prLst="opacity: 0.5">
                                      <p:cBhvr rctx="IE">
                                        <p:cTn id="52" dur="indefinite"/>
                                        <p:tgtEl>
                                          <p:spTgt spid="31"/>
                                        </p:tgtEl>
                                      </p:cBhvr>
                                    </p:animEffect>
                                  </p:childTnLst>
                                </p:cTn>
                              </p:par>
                              <p:par>
                                <p:cTn id="53" presetID="9" presetClass="emph" presetSubtype="0" nodeType="withEffect">
                                  <p:stCondLst>
                                    <p:cond delay="0"/>
                                  </p:stCondLst>
                                  <p:childTnLst>
                                    <p:set>
                                      <p:cBhvr rctx="PPT">
                                        <p:cTn id="54" dur="indefinite"/>
                                        <p:tgtEl>
                                          <p:spTgt spid="36"/>
                                        </p:tgtEl>
                                        <p:attrNameLst>
                                          <p:attrName>style.opacity</p:attrName>
                                        </p:attrNameLst>
                                      </p:cBhvr>
                                      <p:to>
                                        <p:strVal val="0.5"/>
                                      </p:to>
                                    </p:set>
                                    <p:animEffect filter="image" prLst="opacity: 0.5">
                                      <p:cBhvr rctx="IE">
                                        <p:cTn id="55" dur="indefinite"/>
                                        <p:tgtEl>
                                          <p:spTgt spid="36"/>
                                        </p:tgtEl>
                                      </p:cBhvr>
                                    </p:animEffect>
                                  </p:childTnLst>
                                </p:cTn>
                              </p:par>
                              <p:par>
                                <p:cTn id="56" presetID="9" presetClass="emph" presetSubtype="0" nodeType="withEffect">
                                  <p:stCondLst>
                                    <p:cond delay="0"/>
                                  </p:stCondLst>
                                  <p:childTnLst>
                                    <p:set>
                                      <p:cBhvr rctx="PPT">
                                        <p:cTn id="57" dur="indefinite"/>
                                        <p:tgtEl>
                                          <p:spTgt spid="39"/>
                                        </p:tgtEl>
                                        <p:attrNameLst>
                                          <p:attrName>style.opacity</p:attrName>
                                        </p:attrNameLst>
                                      </p:cBhvr>
                                      <p:to>
                                        <p:strVal val="0.5"/>
                                      </p:to>
                                    </p:set>
                                    <p:animEffect filter="image" prLst="opacity: 0.5">
                                      <p:cBhvr rctx="IE">
                                        <p:cTn id="58" dur="indefinite"/>
                                        <p:tgtEl>
                                          <p:spTgt spid="39"/>
                                        </p:tgtEl>
                                      </p:cBhvr>
                                    </p:animEffect>
                                  </p:childTnLst>
                                </p:cTn>
                              </p:par>
                              <p:par>
                                <p:cTn id="59" presetID="9" presetClass="emph" presetSubtype="0" nodeType="withEffect">
                                  <p:stCondLst>
                                    <p:cond delay="0"/>
                                  </p:stCondLst>
                                  <p:childTnLst>
                                    <p:set>
                                      <p:cBhvr rctx="PPT">
                                        <p:cTn id="60" dur="indefinite"/>
                                        <p:tgtEl>
                                          <p:spTgt spid="42"/>
                                        </p:tgtEl>
                                        <p:attrNameLst>
                                          <p:attrName>style.opacity</p:attrName>
                                        </p:attrNameLst>
                                      </p:cBhvr>
                                      <p:to>
                                        <p:strVal val="0.5"/>
                                      </p:to>
                                    </p:set>
                                    <p:animEffect filter="image" prLst="opacity: 0.5">
                                      <p:cBhvr rctx="IE">
                                        <p:cTn id="61" dur="indefinite"/>
                                        <p:tgtEl>
                                          <p:spTgt spid="42"/>
                                        </p:tgtEl>
                                      </p:cBhvr>
                                    </p:animEffect>
                                  </p:childTnLst>
                                </p:cTn>
                              </p:par>
                              <p:par>
                                <p:cTn id="62" presetID="9" presetClass="emph" presetSubtype="0" nodeType="withEffect">
                                  <p:stCondLst>
                                    <p:cond delay="0"/>
                                  </p:stCondLst>
                                  <p:childTnLst>
                                    <p:set>
                                      <p:cBhvr rctx="PPT">
                                        <p:cTn id="63" dur="indefinite"/>
                                        <p:tgtEl>
                                          <p:spTgt spid="45"/>
                                        </p:tgtEl>
                                        <p:attrNameLst>
                                          <p:attrName>style.opacity</p:attrName>
                                        </p:attrNameLst>
                                      </p:cBhvr>
                                      <p:to>
                                        <p:strVal val="0.5"/>
                                      </p:to>
                                    </p:set>
                                    <p:animEffect filter="image" prLst="opacity: 0.5">
                                      <p:cBhvr rctx="IE">
                                        <p:cTn id="64" dur="indefinite"/>
                                        <p:tgtEl>
                                          <p:spTgt spid="45"/>
                                        </p:tgtEl>
                                      </p:cBhvr>
                                    </p:animEffect>
                                  </p:childTnLst>
                                </p:cTn>
                              </p:par>
                              <p:par>
                                <p:cTn id="65" presetID="9" presetClass="emph" presetSubtype="0" nodeType="withEffect">
                                  <p:stCondLst>
                                    <p:cond delay="0"/>
                                  </p:stCondLst>
                                  <p:childTnLst>
                                    <p:set>
                                      <p:cBhvr rctx="PPT">
                                        <p:cTn id="66" dur="indefinite"/>
                                        <p:tgtEl>
                                          <p:spTgt spid="48"/>
                                        </p:tgtEl>
                                        <p:attrNameLst>
                                          <p:attrName>style.opacity</p:attrName>
                                        </p:attrNameLst>
                                      </p:cBhvr>
                                      <p:to>
                                        <p:strVal val="0.5"/>
                                      </p:to>
                                    </p:set>
                                    <p:animEffect filter="image" prLst="opacity: 0.5">
                                      <p:cBhvr rctx="IE">
                                        <p:cTn id="67" dur="indefinite"/>
                                        <p:tgtEl>
                                          <p:spTgt spid="48"/>
                                        </p:tgtEl>
                                      </p:cBhvr>
                                    </p:animEffect>
                                  </p:childTnLst>
                                </p:cTn>
                              </p:par>
                              <p:par>
                                <p:cTn id="68" presetID="9" presetClass="emph" presetSubtype="0" nodeType="withEffect">
                                  <p:stCondLst>
                                    <p:cond delay="0"/>
                                  </p:stCondLst>
                                  <p:childTnLst>
                                    <p:set>
                                      <p:cBhvr rctx="PPT">
                                        <p:cTn id="69" dur="indefinite"/>
                                        <p:tgtEl>
                                          <p:spTgt spid="51"/>
                                        </p:tgtEl>
                                        <p:attrNameLst>
                                          <p:attrName>style.opacity</p:attrName>
                                        </p:attrNameLst>
                                      </p:cBhvr>
                                      <p:to>
                                        <p:strVal val="0.5"/>
                                      </p:to>
                                    </p:set>
                                    <p:animEffect filter="image" prLst="opacity: 0.5">
                                      <p:cBhvr rctx="IE">
                                        <p:cTn id="70" dur="indefinite"/>
                                        <p:tgtEl>
                                          <p:spTgt spid="51"/>
                                        </p:tgtEl>
                                      </p:cBhvr>
                                    </p:animEffect>
                                  </p:childTnLst>
                                </p:cTn>
                              </p:par>
                              <p:par>
                                <p:cTn id="71" presetID="9" presetClass="emph" presetSubtype="0" nodeType="withEffect">
                                  <p:stCondLst>
                                    <p:cond delay="0"/>
                                  </p:stCondLst>
                                  <p:childTnLst>
                                    <p:set>
                                      <p:cBhvr rctx="PPT">
                                        <p:cTn id="72" dur="indefinite"/>
                                        <p:tgtEl>
                                          <p:spTgt spid="54"/>
                                        </p:tgtEl>
                                        <p:attrNameLst>
                                          <p:attrName>style.opacity</p:attrName>
                                        </p:attrNameLst>
                                      </p:cBhvr>
                                      <p:to>
                                        <p:strVal val="0.5"/>
                                      </p:to>
                                    </p:set>
                                    <p:animEffect filter="image" prLst="opacity: 0.5">
                                      <p:cBhvr rctx="IE">
                                        <p:cTn id="73" dur="indefinite"/>
                                        <p:tgtEl>
                                          <p:spTgt spid="5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b="1" dirty="0" smtClean="0"/>
              <a:t>SM Process</a:t>
            </a:r>
            <a:endParaRPr lang="en-GB" b="1" dirty="0"/>
          </a:p>
        </p:txBody>
      </p:sp>
      <p:sp>
        <p:nvSpPr>
          <p:cNvPr id="5" name="Rectangle 4"/>
          <p:cNvSpPr/>
          <p:nvPr/>
        </p:nvSpPr>
        <p:spPr>
          <a:xfrm>
            <a:off x="637374" y="2513330"/>
            <a:ext cx="1225917" cy="568960"/>
          </a:xfrm>
          <a:prstGeom prst="rect">
            <a:avLst/>
          </a:prstGeom>
          <a:noFill/>
          <a:ln>
            <a:solidFill>
              <a:schemeClr val="tx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solidFill>
                  <a:schemeClr val="accent1">
                    <a:lumMod val="50000"/>
                  </a:schemeClr>
                </a:solidFill>
              </a:rPr>
              <a:t>Definition of research question</a:t>
            </a:r>
          </a:p>
        </p:txBody>
      </p:sp>
      <p:sp>
        <p:nvSpPr>
          <p:cNvPr id="7" name="Rectangle 6"/>
          <p:cNvSpPr/>
          <p:nvPr/>
        </p:nvSpPr>
        <p:spPr>
          <a:xfrm>
            <a:off x="2242002" y="2513330"/>
            <a:ext cx="1225917" cy="568960"/>
          </a:xfrm>
          <a:prstGeom prst="rect">
            <a:avLst/>
          </a:prstGeom>
          <a:noFill/>
          <a:ln>
            <a:solidFill>
              <a:schemeClr val="tx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solidFill>
                  <a:schemeClr val="accent1">
                    <a:lumMod val="50000"/>
                  </a:schemeClr>
                </a:solidFill>
              </a:rPr>
              <a:t>Conduct search</a:t>
            </a:r>
          </a:p>
        </p:txBody>
      </p:sp>
      <p:sp>
        <p:nvSpPr>
          <p:cNvPr id="8" name="Rectangle 7"/>
          <p:cNvSpPr/>
          <p:nvPr/>
        </p:nvSpPr>
        <p:spPr>
          <a:xfrm>
            <a:off x="3938722" y="2513330"/>
            <a:ext cx="1225917" cy="568960"/>
          </a:xfrm>
          <a:prstGeom prst="rect">
            <a:avLst/>
          </a:prstGeom>
          <a:noFill/>
          <a:ln>
            <a:solidFill>
              <a:schemeClr val="tx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solidFill>
                  <a:schemeClr val="accent1">
                    <a:lumMod val="50000"/>
                  </a:schemeClr>
                </a:solidFill>
              </a:rPr>
              <a:t>Papers screening</a:t>
            </a:r>
          </a:p>
        </p:txBody>
      </p:sp>
      <p:sp>
        <p:nvSpPr>
          <p:cNvPr id="9" name="Rectangle 8"/>
          <p:cNvSpPr/>
          <p:nvPr/>
        </p:nvSpPr>
        <p:spPr>
          <a:xfrm>
            <a:off x="5665922" y="2513330"/>
            <a:ext cx="1225917" cy="568960"/>
          </a:xfrm>
          <a:prstGeom prst="rect">
            <a:avLst/>
          </a:prstGeom>
          <a:noFill/>
          <a:ln>
            <a:solidFill>
              <a:schemeClr val="tx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solidFill>
                  <a:schemeClr val="accent1">
                    <a:lumMod val="50000"/>
                  </a:schemeClr>
                </a:solidFill>
              </a:rPr>
              <a:t>Keywording using abstracts</a:t>
            </a:r>
          </a:p>
        </p:txBody>
      </p:sp>
      <p:sp>
        <p:nvSpPr>
          <p:cNvPr id="10" name="Rectangle 9"/>
          <p:cNvSpPr/>
          <p:nvPr/>
        </p:nvSpPr>
        <p:spPr>
          <a:xfrm>
            <a:off x="7296871" y="2513330"/>
            <a:ext cx="1225917" cy="568960"/>
          </a:xfrm>
          <a:prstGeom prst="rect">
            <a:avLst/>
          </a:prstGeom>
          <a:noFill/>
          <a:ln>
            <a:solidFill>
              <a:schemeClr val="tx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solidFill>
                  <a:schemeClr val="accent1">
                    <a:lumMod val="50000"/>
                  </a:schemeClr>
                </a:solidFill>
              </a:rPr>
              <a:t>Data extraction and mapping process</a:t>
            </a:r>
          </a:p>
        </p:txBody>
      </p:sp>
      <p:sp>
        <p:nvSpPr>
          <p:cNvPr id="11" name="Carré corné 10"/>
          <p:cNvSpPr/>
          <p:nvPr/>
        </p:nvSpPr>
        <p:spPr>
          <a:xfrm>
            <a:off x="1442720" y="3732530"/>
            <a:ext cx="1239520" cy="497840"/>
          </a:xfrm>
          <a:prstGeom prst="foldedCorner">
            <a:avLst/>
          </a:prstGeom>
          <a:solidFill>
            <a:srgbClr val="FFFFFF"/>
          </a:solidFill>
          <a:ln>
            <a:solidFill>
              <a:schemeClr val="accent5">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i="1" dirty="0">
                <a:solidFill>
                  <a:srgbClr val="254061"/>
                </a:solidFill>
              </a:rPr>
              <a:t>Review scope</a:t>
            </a:r>
          </a:p>
        </p:txBody>
      </p:sp>
      <p:sp>
        <p:nvSpPr>
          <p:cNvPr id="12" name="Carré corné 11"/>
          <p:cNvSpPr/>
          <p:nvPr/>
        </p:nvSpPr>
        <p:spPr>
          <a:xfrm>
            <a:off x="3088640" y="3732530"/>
            <a:ext cx="1239520" cy="497840"/>
          </a:xfrm>
          <a:prstGeom prst="foldedCorner">
            <a:avLst/>
          </a:prstGeom>
          <a:solidFill>
            <a:srgbClr val="FFFFFF"/>
          </a:solidFill>
          <a:ln>
            <a:solidFill>
              <a:schemeClr val="accent5">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i="1" dirty="0">
                <a:solidFill>
                  <a:srgbClr val="254061"/>
                </a:solidFill>
              </a:rPr>
              <a:t>All papers</a:t>
            </a:r>
          </a:p>
        </p:txBody>
      </p:sp>
      <p:sp>
        <p:nvSpPr>
          <p:cNvPr id="13" name="Carré corné 12"/>
          <p:cNvSpPr/>
          <p:nvPr/>
        </p:nvSpPr>
        <p:spPr>
          <a:xfrm>
            <a:off x="4815840" y="3732530"/>
            <a:ext cx="1239520" cy="497840"/>
          </a:xfrm>
          <a:prstGeom prst="foldedCorner">
            <a:avLst/>
          </a:prstGeom>
          <a:solidFill>
            <a:srgbClr val="FFFFFF"/>
          </a:solidFill>
          <a:ln>
            <a:solidFill>
              <a:schemeClr val="accent5">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i="1" dirty="0">
                <a:solidFill>
                  <a:srgbClr val="254061"/>
                </a:solidFill>
              </a:rPr>
              <a:t>Research papers</a:t>
            </a:r>
          </a:p>
        </p:txBody>
      </p:sp>
      <p:sp>
        <p:nvSpPr>
          <p:cNvPr id="14" name="Carré corné 13"/>
          <p:cNvSpPr/>
          <p:nvPr/>
        </p:nvSpPr>
        <p:spPr>
          <a:xfrm>
            <a:off x="6502400" y="3732530"/>
            <a:ext cx="1239520" cy="497840"/>
          </a:xfrm>
          <a:prstGeom prst="foldedCorner">
            <a:avLst/>
          </a:prstGeom>
          <a:solidFill>
            <a:srgbClr val="FFFFFF"/>
          </a:solidFill>
          <a:ln>
            <a:solidFill>
              <a:schemeClr val="accent5">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i="1" dirty="0">
                <a:solidFill>
                  <a:srgbClr val="254061"/>
                </a:solidFill>
              </a:rPr>
              <a:t>Classification scheme</a:t>
            </a:r>
          </a:p>
        </p:txBody>
      </p:sp>
      <p:sp>
        <p:nvSpPr>
          <p:cNvPr id="15" name="Carré corné 14"/>
          <p:cNvSpPr/>
          <p:nvPr/>
        </p:nvSpPr>
        <p:spPr>
          <a:xfrm>
            <a:off x="7299996" y="4858324"/>
            <a:ext cx="1239520" cy="497840"/>
          </a:xfrm>
          <a:prstGeom prst="foldedCorner">
            <a:avLst/>
          </a:prstGeom>
          <a:solidFill>
            <a:srgbClr val="FFFFFF"/>
          </a:solidFill>
          <a:ln w="38100" cmpd="dbl">
            <a:solidFill>
              <a:schemeClr val="accent5">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i="1" dirty="0">
                <a:solidFill>
                  <a:srgbClr val="254061"/>
                </a:solidFill>
              </a:rPr>
              <a:t>Systematic map</a:t>
            </a:r>
          </a:p>
        </p:txBody>
      </p:sp>
      <p:cxnSp>
        <p:nvCxnSpPr>
          <p:cNvPr id="17" name="Connecteur droit avec flèche 16"/>
          <p:cNvCxnSpPr/>
          <p:nvPr/>
        </p:nvCxnSpPr>
        <p:spPr>
          <a:xfrm>
            <a:off x="1859280" y="2797810"/>
            <a:ext cx="254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onnecteur droit avec flèche 17"/>
          <p:cNvCxnSpPr/>
          <p:nvPr/>
        </p:nvCxnSpPr>
        <p:spPr>
          <a:xfrm>
            <a:off x="3463908" y="2797810"/>
            <a:ext cx="2133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onnecteur droit avec flèche 20"/>
          <p:cNvCxnSpPr/>
          <p:nvPr/>
        </p:nvCxnSpPr>
        <p:spPr>
          <a:xfrm>
            <a:off x="5160628" y="2797810"/>
            <a:ext cx="24384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Connecteur droit avec flèche 24"/>
          <p:cNvCxnSpPr/>
          <p:nvPr/>
        </p:nvCxnSpPr>
        <p:spPr>
          <a:xfrm>
            <a:off x="6887829" y="2797810"/>
            <a:ext cx="2508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Connecteur droit avec flèche 28"/>
          <p:cNvCxnSpPr>
            <a:stCxn id="5" idx="2"/>
            <a:endCxn id="11" idx="0"/>
          </p:cNvCxnSpPr>
          <p:nvPr/>
        </p:nvCxnSpPr>
        <p:spPr>
          <a:xfrm>
            <a:off x="1250333" y="3082290"/>
            <a:ext cx="812147"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1" name="Connecteur droit avec flèche 30"/>
          <p:cNvCxnSpPr>
            <a:stCxn id="11" idx="0"/>
            <a:endCxn id="7" idx="2"/>
          </p:cNvCxnSpPr>
          <p:nvPr/>
        </p:nvCxnSpPr>
        <p:spPr>
          <a:xfrm flipV="1">
            <a:off x="2062480" y="3082290"/>
            <a:ext cx="792481"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6" name="Connecteur droit avec flèche 35"/>
          <p:cNvCxnSpPr>
            <a:stCxn id="7" idx="2"/>
            <a:endCxn id="12" idx="0"/>
          </p:cNvCxnSpPr>
          <p:nvPr/>
        </p:nvCxnSpPr>
        <p:spPr>
          <a:xfrm>
            <a:off x="2854961" y="3082290"/>
            <a:ext cx="853439"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9" name="Connecteur droit avec flèche 38"/>
          <p:cNvCxnSpPr>
            <a:stCxn id="12" idx="0"/>
            <a:endCxn id="8" idx="2"/>
          </p:cNvCxnSpPr>
          <p:nvPr/>
        </p:nvCxnSpPr>
        <p:spPr>
          <a:xfrm flipV="1">
            <a:off x="3708400" y="3082290"/>
            <a:ext cx="843281"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42" name="Connecteur droit avec flèche 41"/>
          <p:cNvCxnSpPr>
            <a:stCxn id="8" idx="2"/>
            <a:endCxn id="13" idx="0"/>
          </p:cNvCxnSpPr>
          <p:nvPr/>
        </p:nvCxnSpPr>
        <p:spPr>
          <a:xfrm>
            <a:off x="4551681" y="3082290"/>
            <a:ext cx="883919"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45" name="Connecteur droit avec flèche 44"/>
          <p:cNvCxnSpPr>
            <a:stCxn id="13" idx="0"/>
            <a:endCxn id="9" idx="2"/>
          </p:cNvCxnSpPr>
          <p:nvPr/>
        </p:nvCxnSpPr>
        <p:spPr>
          <a:xfrm flipV="1">
            <a:off x="5435600" y="3082290"/>
            <a:ext cx="843281"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48" name="Connecteur droit avec flèche 47"/>
          <p:cNvCxnSpPr>
            <a:stCxn id="9" idx="2"/>
            <a:endCxn id="14" idx="0"/>
          </p:cNvCxnSpPr>
          <p:nvPr/>
        </p:nvCxnSpPr>
        <p:spPr>
          <a:xfrm>
            <a:off x="6278881" y="3082290"/>
            <a:ext cx="843279"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1" name="Connecteur droit avec flèche 50"/>
          <p:cNvCxnSpPr>
            <a:stCxn id="14" idx="0"/>
            <a:endCxn id="10" idx="2"/>
          </p:cNvCxnSpPr>
          <p:nvPr/>
        </p:nvCxnSpPr>
        <p:spPr>
          <a:xfrm flipV="1">
            <a:off x="7122160" y="3082290"/>
            <a:ext cx="787670" cy="65024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4" name="Connecteur droit avec flèche 53"/>
          <p:cNvCxnSpPr>
            <a:stCxn id="10" idx="2"/>
            <a:endCxn id="15" idx="0"/>
          </p:cNvCxnSpPr>
          <p:nvPr/>
        </p:nvCxnSpPr>
        <p:spPr>
          <a:xfrm>
            <a:off x="7909830" y="3082290"/>
            <a:ext cx="9926" cy="1776034"/>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3" name="Espaço Reservado para Número de Slide 2"/>
          <p:cNvSpPr>
            <a:spLocks noGrp="1"/>
          </p:cNvSpPr>
          <p:nvPr>
            <p:ph type="sldNum" sz="quarter" idx="12"/>
          </p:nvPr>
        </p:nvSpPr>
        <p:spPr/>
        <p:txBody>
          <a:bodyPr/>
          <a:lstStyle/>
          <a:p>
            <a:fld id="{2066355A-084C-D24E-9AD2-7E4FC41EA627}" type="slidenum">
              <a:rPr lang="en-US" smtClean="0"/>
              <a:t>15</a:t>
            </a:fld>
            <a:endParaRPr lang="en-US"/>
          </a:p>
        </p:txBody>
      </p:sp>
    </p:spTree>
    <p:extLst>
      <p:ext uri="{BB962C8B-B14F-4D97-AF65-F5344CB8AC3E}">
        <p14:creationId xmlns:p14="http://schemas.microsoft.com/office/powerpoint/2010/main" val="3714960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1172369" y="311306"/>
            <a:ext cx="6799262" cy="1303337"/>
          </a:xfrm>
        </p:spPr>
        <p:txBody>
          <a:bodyPr/>
          <a:lstStyle/>
          <a:p>
            <a:r>
              <a:rPr lang="en-US" dirty="0" smtClean="0"/>
              <a:t>Mapping results</a:t>
            </a:r>
            <a:endParaRPr lang="en-US" dirty="0"/>
          </a:p>
        </p:txBody>
      </p:sp>
      <p:pic>
        <p:nvPicPr>
          <p:cNvPr id="9" name="Picture 6" descr="Data-Quality-DI.pdf"/>
          <p:cNvPicPr>
            <a:picLocks noChangeAspect="1"/>
          </p:cNvPicPr>
          <p:nvPr/>
        </p:nvPicPr>
        <p:blipFill rotWithShape="1">
          <a:blip r:embed="rId3">
            <a:extLst>
              <a:ext uri="{28A0092B-C50C-407E-A947-70E740481C1C}">
                <a14:useLocalDpi xmlns:a14="http://schemas.microsoft.com/office/drawing/2010/main" val="0"/>
              </a:ext>
            </a:extLst>
          </a:blip>
          <a:srcRect t="6423"/>
          <a:stretch/>
        </p:blipFill>
        <p:spPr>
          <a:xfrm>
            <a:off x="670888" y="1559721"/>
            <a:ext cx="7691448" cy="4683332"/>
          </a:xfrm>
          <a:prstGeom prst="rect">
            <a:avLst/>
          </a:prstGeom>
        </p:spPr>
      </p:pic>
      <p:sp>
        <p:nvSpPr>
          <p:cNvPr id="10" name="Cadre 9"/>
          <p:cNvSpPr/>
          <p:nvPr/>
        </p:nvSpPr>
        <p:spPr>
          <a:xfrm>
            <a:off x="1537336" y="2176933"/>
            <a:ext cx="5968364" cy="47413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11" name="Cadre 10"/>
          <p:cNvSpPr/>
          <p:nvPr/>
        </p:nvSpPr>
        <p:spPr>
          <a:xfrm>
            <a:off x="1537336" y="2742079"/>
            <a:ext cx="5968364" cy="47413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14" name="Cadre 10"/>
          <p:cNvSpPr/>
          <p:nvPr/>
        </p:nvSpPr>
        <p:spPr>
          <a:xfrm>
            <a:off x="1542256" y="3322185"/>
            <a:ext cx="5968364" cy="47413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3" name="Espaço Reservado para Número de Slide 2"/>
          <p:cNvSpPr>
            <a:spLocks noGrp="1"/>
          </p:cNvSpPr>
          <p:nvPr>
            <p:ph type="sldNum" sz="quarter" idx="12"/>
          </p:nvPr>
        </p:nvSpPr>
        <p:spPr/>
        <p:txBody>
          <a:bodyPr/>
          <a:lstStyle/>
          <a:p>
            <a:fld id="{2066355A-084C-D24E-9AD2-7E4FC41EA627}" type="slidenum">
              <a:rPr lang="en-US" smtClean="0"/>
              <a:t>16</a:t>
            </a:fld>
            <a:endParaRPr lang="en-US"/>
          </a:p>
        </p:txBody>
      </p:sp>
    </p:spTree>
    <p:extLst>
      <p:ext uri="{BB962C8B-B14F-4D97-AF65-F5344CB8AC3E}">
        <p14:creationId xmlns:p14="http://schemas.microsoft.com/office/powerpoint/2010/main" val="127251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6" descr="Data-Quality-DI.pdf"/>
          <p:cNvPicPr>
            <a:picLocks noChangeAspect="1"/>
          </p:cNvPicPr>
          <p:nvPr/>
        </p:nvPicPr>
        <p:blipFill rotWithShape="1">
          <a:blip r:embed="rId3">
            <a:extLst>
              <a:ext uri="{28A0092B-C50C-407E-A947-70E740481C1C}">
                <a14:useLocalDpi xmlns:a14="http://schemas.microsoft.com/office/drawing/2010/main" val="0"/>
              </a:ext>
            </a:extLst>
          </a:blip>
          <a:srcRect t="6423"/>
          <a:stretch/>
        </p:blipFill>
        <p:spPr>
          <a:xfrm>
            <a:off x="670888" y="1559721"/>
            <a:ext cx="7691448" cy="4683332"/>
          </a:xfrm>
          <a:prstGeom prst="rect">
            <a:avLst/>
          </a:prstGeom>
        </p:spPr>
      </p:pic>
      <p:sp>
        <p:nvSpPr>
          <p:cNvPr id="9" name="Cadre 8"/>
          <p:cNvSpPr/>
          <p:nvPr/>
        </p:nvSpPr>
        <p:spPr>
          <a:xfrm>
            <a:off x="1738470" y="1546999"/>
            <a:ext cx="666750" cy="469984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10" name="Cadre 9"/>
          <p:cNvSpPr/>
          <p:nvPr/>
        </p:nvSpPr>
        <p:spPr>
          <a:xfrm>
            <a:off x="3350226" y="1559721"/>
            <a:ext cx="861060" cy="469414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11" name="Titre 1"/>
          <p:cNvSpPr txBox="1">
            <a:spLocks/>
          </p:cNvSpPr>
          <p:nvPr/>
        </p:nvSpPr>
        <p:spPr>
          <a:xfrm>
            <a:off x="1172369" y="311306"/>
            <a:ext cx="6799262" cy="130333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Mapping results</a:t>
            </a:r>
            <a:endParaRPr lang="en-US" dirty="0"/>
          </a:p>
        </p:txBody>
      </p:sp>
      <p:sp>
        <p:nvSpPr>
          <p:cNvPr id="2" name="Espaço Reservado para Número de Slide 1"/>
          <p:cNvSpPr>
            <a:spLocks noGrp="1"/>
          </p:cNvSpPr>
          <p:nvPr>
            <p:ph type="sldNum" sz="quarter" idx="12"/>
          </p:nvPr>
        </p:nvSpPr>
        <p:spPr/>
        <p:txBody>
          <a:bodyPr/>
          <a:lstStyle/>
          <a:p>
            <a:fld id="{2066355A-084C-D24E-9AD2-7E4FC41EA627}" type="slidenum">
              <a:rPr lang="en-US" smtClean="0"/>
              <a:t>17</a:t>
            </a:fld>
            <a:endParaRPr lang="en-US"/>
          </a:p>
        </p:txBody>
      </p:sp>
    </p:spTree>
    <p:extLst>
      <p:ext uri="{BB962C8B-B14F-4D97-AF65-F5344CB8AC3E}">
        <p14:creationId xmlns:p14="http://schemas.microsoft.com/office/powerpoint/2010/main" val="136319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er 5"/>
          <p:cNvGrpSpPr/>
          <p:nvPr/>
        </p:nvGrpSpPr>
        <p:grpSpPr>
          <a:xfrm>
            <a:off x="814140" y="1113185"/>
            <a:ext cx="7485212" cy="5179476"/>
            <a:chOff x="1108709" y="1775701"/>
            <a:chExt cx="6383079" cy="4565203"/>
          </a:xfrm>
        </p:grpSpPr>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b="53788"/>
            <a:stretch/>
          </p:blipFill>
          <p:spPr>
            <a:xfrm>
              <a:off x="1108709" y="1775701"/>
              <a:ext cx="6383079" cy="2749613"/>
            </a:xfrm>
            <a:prstGeom prst="rect">
              <a:avLst/>
            </a:prstGeom>
          </p:spPr>
        </p:pic>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9950"/>
            <a:stretch/>
          </p:blipFill>
          <p:spPr>
            <a:xfrm>
              <a:off x="1108709" y="4552950"/>
              <a:ext cx="6383079" cy="1787954"/>
            </a:xfrm>
            <a:prstGeom prst="rect">
              <a:avLst/>
            </a:prstGeom>
          </p:spPr>
        </p:pic>
      </p:grpSp>
      <p:sp>
        <p:nvSpPr>
          <p:cNvPr id="11" name="Titre 1"/>
          <p:cNvSpPr txBox="1">
            <a:spLocks/>
          </p:cNvSpPr>
          <p:nvPr/>
        </p:nvSpPr>
        <p:spPr>
          <a:xfrm>
            <a:off x="1172369" y="311306"/>
            <a:ext cx="6799262" cy="130333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Mapping results</a:t>
            </a:r>
            <a:endParaRPr lang="en-US" dirty="0"/>
          </a:p>
        </p:txBody>
      </p:sp>
      <p:sp>
        <p:nvSpPr>
          <p:cNvPr id="322" name="Cadre 10"/>
          <p:cNvSpPr/>
          <p:nvPr/>
        </p:nvSpPr>
        <p:spPr>
          <a:xfrm>
            <a:off x="2649795" y="2378291"/>
            <a:ext cx="2713704" cy="47413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323" name="Cadre 10"/>
          <p:cNvSpPr/>
          <p:nvPr/>
        </p:nvSpPr>
        <p:spPr>
          <a:xfrm>
            <a:off x="2649795" y="4270992"/>
            <a:ext cx="2713704" cy="47413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324" name="Cadre 10"/>
          <p:cNvSpPr/>
          <p:nvPr/>
        </p:nvSpPr>
        <p:spPr>
          <a:xfrm>
            <a:off x="3760839" y="5411532"/>
            <a:ext cx="2035277" cy="47413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2" name="Espaço Reservado para Número de Slide 1"/>
          <p:cNvSpPr>
            <a:spLocks noGrp="1"/>
          </p:cNvSpPr>
          <p:nvPr>
            <p:ph type="sldNum" sz="quarter" idx="12"/>
          </p:nvPr>
        </p:nvSpPr>
        <p:spPr/>
        <p:txBody>
          <a:bodyPr/>
          <a:lstStyle/>
          <a:p>
            <a:fld id="{2066355A-084C-D24E-9AD2-7E4FC41EA627}" type="slidenum">
              <a:rPr lang="en-US" smtClean="0"/>
              <a:t>18</a:t>
            </a:fld>
            <a:endParaRPr lang="en-US"/>
          </a:p>
        </p:txBody>
      </p:sp>
    </p:spTree>
    <p:extLst>
      <p:ext uri="{BB962C8B-B14F-4D97-AF65-F5344CB8AC3E}">
        <p14:creationId xmlns:p14="http://schemas.microsoft.com/office/powerpoint/2010/main" val="85057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3"/>
                                        </p:tgtEl>
                                        <p:attrNameLst>
                                          <p:attrName>style.visibility</p:attrName>
                                        </p:attrNameLst>
                                      </p:cBhvr>
                                      <p:to>
                                        <p:strVal val="visible"/>
                                      </p:to>
                                    </p:set>
                                    <p:animEffect transition="in" filter="fade">
                                      <p:cBhvr>
                                        <p:cTn id="7" dur="500"/>
                                        <p:tgtEl>
                                          <p:spTgt spid="3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2"/>
                                        </p:tgtEl>
                                        <p:attrNameLst>
                                          <p:attrName>style.visibility</p:attrName>
                                        </p:attrNameLst>
                                      </p:cBhvr>
                                      <p:to>
                                        <p:strVal val="visible"/>
                                      </p:to>
                                    </p:set>
                                    <p:animEffect transition="in" filter="fade">
                                      <p:cBhvr>
                                        <p:cTn id="10" dur="500"/>
                                        <p:tgtEl>
                                          <p:spTgt spid="3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24"/>
                                        </p:tgtEl>
                                        <p:attrNameLst>
                                          <p:attrName>style.visibility</p:attrName>
                                        </p:attrNameLst>
                                      </p:cBhvr>
                                      <p:to>
                                        <p:strVal val="visible"/>
                                      </p:to>
                                    </p:set>
                                    <p:animEffect transition="in" filter="fade">
                                      <p:cBhvr>
                                        <p:cTn id="15" dur="500"/>
                                        <p:tgtEl>
                                          <p:spTgt spid="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 grpId="0" animBg="1"/>
      <p:bldP spid="323" grpId="0" animBg="1"/>
      <p:bldP spid="3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492" y="2035277"/>
            <a:ext cx="8313764" cy="3340350"/>
          </a:xfrm>
          <a:prstGeom prst="rect">
            <a:avLst/>
          </a:prstGeom>
        </p:spPr>
      </p:pic>
      <p:sp>
        <p:nvSpPr>
          <p:cNvPr id="6" name="Cadre 5"/>
          <p:cNvSpPr/>
          <p:nvPr/>
        </p:nvSpPr>
        <p:spPr>
          <a:xfrm>
            <a:off x="1172368" y="2343150"/>
            <a:ext cx="7318205" cy="7810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8" name="Titre 1"/>
          <p:cNvSpPr txBox="1">
            <a:spLocks/>
          </p:cNvSpPr>
          <p:nvPr/>
        </p:nvSpPr>
        <p:spPr>
          <a:xfrm>
            <a:off x="1172369" y="311306"/>
            <a:ext cx="6799262" cy="130333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Mapping results</a:t>
            </a:r>
            <a:endParaRPr lang="en-US" dirty="0"/>
          </a:p>
        </p:txBody>
      </p:sp>
      <p:sp>
        <p:nvSpPr>
          <p:cNvPr id="2" name="Espaço Reservado para Número de Slide 1"/>
          <p:cNvSpPr>
            <a:spLocks noGrp="1"/>
          </p:cNvSpPr>
          <p:nvPr>
            <p:ph type="sldNum" sz="quarter" idx="12"/>
          </p:nvPr>
        </p:nvSpPr>
        <p:spPr/>
        <p:txBody>
          <a:bodyPr/>
          <a:lstStyle/>
          <a:p>
            <a:fld id="{2066355A-084C-D24E-9AD2-7E4FC41EA627}" type="slidenum">
              <a:rPr lang="en-US" smtClean="0"/>
              <a:t>19</a:t>
            </a:fld>
            <a:endParaRPr lang="en-US"/>
          </a:p>
        </p:txBody>
      </p:sp>
    </p:spTree>
    <p:extLst>
      <p:ext uri="{BB962C8B-B14F-4D97-AF65-F5344CB8AC3E}">
        <p14:creationId xmlns:p14="http://schemas.microsoft.com/office/powerpoint/2010/main" val="117904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Agenda</a:t>
            </a:r>
            <a:endParaRPr lang="pt-BR" dirty="0"/>
          </a:p>
        </p:txBody>
      </p:sp>
      <p:sp>
        <p:nvSpPr>
          <p:cNvPr id="3" name="Content Placeholder 2"/>
          <p:cNvSpPr>
            <a:spLocks noGrp="1"/>
          </p:cNvSpPr>
          <p:nvPr>
            <p:ph idx="1"/>
          </p:nvPr>
        </p:nvSpPr>
        <p:spPr/>
        <p:txBody>
          <a:bodyPr>
            <a:normAutofit fontScale="92500" lnSpcReduction="20000"/>
          </a:bodyPr>
          <a:lstStyle/>
          <a:p>
            <a:endParaRPr lang="en-US" sz="2300" dirty="0" smtClean="0">
              <a:solidFill>
                <a:schemeClr val="tx1"/>
              </a:solidFill>
            </a:endParaRPr>
          </a:p>
          <a:p>
            <a:r>
              <a:rPr lang="en-US" sz="2300" dirty="0" smtClean="0">
                <a:solidFill>
                  <a:schemeClr val="tx1"/>
                </a:solidFill>
              </a:rPr>
              <a:t>Context and Challenges</a:t>
            </a:r>
          </a:p>
          <a:p>
            <a:endParaRPr lang="en-US" sz="2300" dirty="0" smtClean="0">
              <a:solidFill>
                <a:schemeClr val="tx1"/>
              </a:solidFill>
            </a:endParaRPr>
          </a:p>
          <a:p>
            <a:r>
              <a:rPr lang="en-US" sz="2300" dirty="0" smtClean="0">
                <a:solidFill>
                  <a:schemeClr val="tx1"/>
                </a:solidFill>
              </a:rPr>
              <a:t>Work done in the 1</a:t>
            </a:r>
            <a:r>
              <a:rPr lang="en-US" sz="2300" baseline="30000" dirty="0" smtClean="0">
                <a:solidFill>
                  <a:schemeClr val="tx1"/>
                </a:solidFill>
              </a:rPr>
              <a:t>st</a:t>
            </a:r>
            <a:r>
              <a:rPr lang="en-US" sz="2300" dirty="0" smtClean="0">
                <a:solidFill>
                  <a:schemeClr val="tx1"/>
                </a:solidFill>
              </a:rPr>
              <a:t> year: systematic mapping</a:t>
            </a:r>
          </a:p>
          <a:p>
            <a:endParaRPr lang="en-US" sz="2300" dirty="0" smtClean="0">
              <a:solidFill>
                <a:schemeClr val="tx1"/>
              </a:solidFill>
            </a:endParaRPr>
          </a:p>
          <a:p>
            <a:r>
              <a:rPr lang="en-US" sz="2300" dirty="0" smtClean="0">
                <a:solidFill>
                  <a:schemeClr val="tx1"/>
                </a:solidFill>
              </a:rPr>
              <a:t>Ongoing work: query rewriting algorithm</a:t>
            </a:r>
          </a:p>
          <a:p>
            <a:endParaRPr lang="en-US" sz="2300" dirty="0" smtClean="0">
              <a:solidFill>
                <a:schemeClr val="tx1"/>
              </a:solidFill>
            </a:endParaRPr>
          </a:p>
          <a:p>
            <a:r>
              <a:rPr lang="en-US" sz="2300" dirty="0" smtClean="0">
                <a:solidFill>
                  <a:schemeClr val="tx1"/>
                </a:solidFill>
              </a:rPr>
              <a:t>Conclusions and Future works</a:t>
            </a:r>
          </a:p>
          <a:p>
            <a:pPr marL="0" indent="0">
              <a:buNone/>
            </a:pPr>
            <a:endParaRPr lang="en-US" sz="2300" dirty="0" smtClean="0">
              <a:solidFill>
                <a:schemeClr val="tx1"/>
              </a:solidFill>
            </a:endParaRPr>
          </a:p>
          <a:p>
            <a:pPr algn="r"/>
            <a:endParaRPr lang="en-US" sz="2300" dirty="0" smtClean="0">
              <a:solidFill>
                <a:schemeClr val="tx1"/>
              </a:solidFill>
            </a:endParaRPr>
          </a:p>
          <a:p>
            <a:endParaRPr lang="pt-BR" sz="2300" dirty="0">
              <a:solidFill>
                <a:schemeClr val="tx1"/>
              </a:solidFill>
            </a:endParaRPr>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2</a:t>
            </a:fld>
            <a:endParaRPr lang="en-US"/>
          </a:p>
        </p:txBody>
      </p:sp>
    </p:spTree>
    <p:extLst>
      <p:ext uri="{BB962C8B-B14F-4D97-AF65-F5344CB8AC3E}">
        <p14:creationId xmlns:p14="http://schemas.microsoft.com/office/powerpoint/2010/main" val="555290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GB" dirty="0" smtClean="0"/>
              <a:t>Lessons &amp; Contribution</a:t>
            </a:r>
            <a:endParaRPr lang="en-GB" dirty="0"/>
          </a:p>
        </p:txBody>
      </p:sp>
      <p:sp>
        <p:nvSpPr>
          <p:cNvPr id="5" name="Espace réservé du contenu 4"/>
          <p:cNvSpPr>
            <a:spLocks noGrp="1"/>
          </p:cNvSpPr>
          <p:nvPr>
            <p:ph idx="1"/>
          </p:nvPr>
        </p:nvSpPr>
        <p:spPr>
          <a:xfrm>
            <a:off x="822959" y="2037458"/>
            <a:ext cx="7543801" cy="4231216"/>
          </a:xfrm>
        </p:spPr>
        <p:txBody>
          <a:bodyPr>
            <a:normAutofit fontScale="85000" lnSpcReduction="10000"/>
          </a:bodyPr>
          <a:lstStyle/>
          <a:p>
            <a:pPr marL="0" indent="0" algn="just">
              <a:buNone/>
            </a:pPr>
            <a:endParaRPr lang="en-US" dirty="0" smtClean="0">
              <a:solidFill>
                <a:schemeClr val="tx1"/>
              </a:solidFill>
            </a:endParaRPr>
          </a:p>
          <a:p>
            <a:pPr algn="just">
              <a:buFont typeface="Wingdings" charset="2"/>
              <a:buChar char="§"/>
            </a:pPr>
            <a:r>
              <a:rPr lang="en-US" dirty="0" smtClean="0">
                <a:solidFill>
                  <a:schemeClr val="tx1"/>
                </a:solidFill>
              </a:rPr>
              <a:t> Trends </a:t>
            </a:r>
            <a:r>
              <a:rPr lang="en-US" dirty="0">
                <a:solidFill>
                  <a:schemeClr val="tx1"/>
                </a:solidFill>
              </a:rPr>
              <a:t>and open issues on </a:t>
            </a:r>
            <a:r>
              <a:rPr lang="en-US" b="1" dirty="0">
                <a:solidFill>
                  <a:schemeClr val="tx1"/>
                </a:solidFill>
              </a:rPr>
              <a:t>SLA</a:t>
            </a:r>
            <a:r>
              <a:rPr lang="en-US" dirty="0">
                <a:solidFill>
                  <a:schemeClr val="tx1"/>
                </a:solidFill>
              </a:rPr>
              <a:t> guided </a:t>
            </a:r>
            <a:r>
              <a:rPr lang="en-US" b="1" dirty="0">
                <a:solidFill>
                  <a:schemeClr val="tx1"/>
                </a:solidFill>
              </a:rPr>
              <a:t>multi-cloud data integration </a:t>
            </a:r>
            <a:r>
              <a:rPr lang="en-US" dirty="0">
                <a:solidFill>
                  <a:schemeClr val="tx1"/>
                </a:solidFill>
              </a:rPr>
              <a:t>show that </a:t>
            </a:r>
            <a:endParaRPr lang="en-US" dirty="0" smtClean="0">
              <a:solidFill>
                <a:schemeClr val="tx1"/>
              </a:solidFill>
            </a:endParaRPr>
          </a:p>
          <a:p>
            <a:pPr lvl="1" algn="just">
              <a:buFont typeface="Wingdings" charset="2"/>
              <a:buChar char="§"/>
            </a:pPr>
            <a:r>
              <a:rPr lang="en-US" dirty="0" smtClean="0">
                <a:solidFill>
                  <a:schemeClr val="tx1"/>
                </a:solidFill>
              </a:rPr>
              <a:t>Quality </a:t>
            </a:r>
            <a:r>
              <a:rPr lang="en-US" dirty="0">
                <a:solidFill>
                  <a:schemeClr val="tx1"/>
                </a:solidFill>
              </a:rPr>
              <a:t>understood by the user and the cloud provider must be integrated under the same vision, in this case the SLA’s</a:t>
            </a:r>
          </a:p>
          <a:p>
            <a:pPr lvl="1" algn="just">
              <a:buFont typeface="Wingdings" charset="2"/>
              <a:buChar char="§"/>
            </a:pPr>
            <a:r>
              <a:rPr lang="en-US" dirty="0">
                <a:solidFill>
                  <a:schemeClr val="tx1"/>
                </a:solidFill>
              </a:rPr>
              <a:t>SLA assessment must be integrated within the whole data integration process</a:t>
            </a:r>
          </a:p>
          <a:p>
            <a:pPr algn="just">
              <a:buFont typeface="Wingdings" charset="2"/>
              <a:buChar char="§"/>
            </a:pPr>
            <a:r>
              <a:rPr lang="en-US" b="1" dirty="0" smtClean="0">
                <a:solidFill>
                  <a:schemeClr val="tx1"/>
                </a:solidFill>
              </a:rPr>
              <a:t>  Data integration classification </a:t>
            </a:r>
            <a:r>
              <a:rPr lang="en-US" b="1" dirty="0">
                <a:solidFill>
                  <a:schemeClr val="tx1"/>
                </a:solidFill>
              </a:rPr>
              <a:t>scheme </a:t>
            </a:r>
            <a:r>
              <a:rPr lang="en-US" dirty="0">
                <a:solidFill>
                  <a:schemeClr val="tx1"/>
                </a:solidFill>
              </a:rPr>
              <a:t>that </a:t>
            </a:r>
            <a:endParaRPr lang="en-US" dirty="0" smtClean="0">
              <a:solidFill>
                <a:schemeClr val="tx1"/>
              </a:solidFill>
            </a:endParaRPr>
          </a:p>
          <a:p>
            <a:pPr lvl="1" algn="just">
              <a:buFont typeface="Wingdings" charset="2"/>
              <a:buChar char="§"/>
            </a:pPr>
            <a:r>
              <a:rPr lang="en-US" dirty="0" smtClean="0">
                <a:solidFill>
                  <a:schemeClr val="tx1"/>
                </a:solidFill>
              </a:rPr>
              <a:t>characterizes a:</a:t>
            </a:r>
          </a:p>
          <a:p>
            <a:pPr lvl="2" algn="just">
              <a:buFont typeface="Wingdings" charset="2"/>
              <a:buChar char="§"/>
            </a:pPr>
            <a:r>
              <a:rPr lang="en-US" dirty="0" smtClean="0">
                <a:solidFill>
                  <a:schemeClr val="tx1"/>
                </a:solidFill>
              </a:rPr>
              <a:t>modern </a:t>
            </a:r>
            <a:r>
              <a:rPr lang="en-US" dirty="0">
                <a:solidFill>
                  <a:schemeClr val="tx1"/>
                </a:solidFill>
              </a:rPr>
              <a:t>vision of data integration </a:t>
            </a:r>
            <a:r>
              <a:rPr lang="en-US" dirty="0" smtClean="0">
                <a:solidFill>
                  <a:schemeClr val="tx1"/>
                </a:solidFill>
              </a:rPr>
              <a:t>in </a:t>
            </a:r>
            <a:r>
              <a:rPr lang="en-US" dirty="0">
                <a:solidFill>
                  <a:schemeClr val="tx1"/>
                </a:solidFill>
              </a:rPr>
              <a:t>multi-cloud environments </a:t>
            </a:r>
            <a:endParaRPr lang="en-US" dirty="0" smtClean="0">
              <a:solidFill>
                <a:schemeClr val="tx1"/>
              </a:solidFill>
            </a:endParaRPr>
          </a:p>
          <a:p>
            <a:pPr lvl="2" algn="just">
              <a:buFont typeface="Wingdings" charset="2"/>
              <a:buChar char="§"/>
            </a:pPr>
            <a:r>
              <a:rPr lang="en-US" dirty="0" smtClean="0">
                <a:solidFill>
                  <a:schemeClr val="tx1"/>
                </a:solidFill>
              </a:rPr>
              <a:t>enhanced </a:t>
            </a:r>
            <a:r>
              <a:rPr lang="en-US" dirty="0">
                <a:solidFill>
                  <a:schemeClr val="tx1"/>
                </a:solidFill>
              </a:rPr>
              <a:t>by including SLAs in its </a:t>
            </a:r>
            <a:r>
              <a:rPr lang="en-US" dirty="0" smtClean="0">
                <a:solidFill>
                  <a:schemeClr val="tx1"/>
                </a:solidFill>
              </a:rPr>
              <a:t>process</a:t>
            </a:r>
          </a:p>
          <a:p>
            <a:pPr lvl="1" algn="just">
              <a:buFont typeface="Wingdings" charset="2"/>
              <a:buChar char="§"/>
            </a:pPr>
            <a:r>
              <a:rPr lang="en-US" dirty="0" smtClean="0">
                <a:solidFill>
                  <a:schemeClr val="tx1"/>
                </a:solidFill>
              </a:rPr>
              <a:t>is supported by the analysis of the literature considering the most popular paper databases and applying the SM method</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20</a:t>
            </a:fld>
            <a:endParaRPr lang="en-GB" dirty="0"/>
          </a:p>
        </p:txBody>
      </p:sp>
    </p:spTree>
    <p:extLst>
      <p:ext uri="{BB962C8B-B14F-4D97-AF65-F5344CB8AC3E}">
        <p14:creationId xmlns:p14="http://schemas.microsoft.com/office/powerpoint/2010/main" val="13785936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Work in progress </a:t>
            </a:r>
            <a:endParaRPr lang="fr-FR" dirty="0"/>
          </a:p>
        </p:txBody>
      </p:sp>
      <p:sp>
        <p:nvSpPr>
          <p:cNvPr id="3" name="Espaço Reservado para Conteúdo 2"/>
          <p:cNvSpPr>
            <a:spLocks noGrp="1"/>
          </p:cNvSpPr>
          <p:nvPr>
            <p:ph idx="1"/>
          </p:nvPr>
        </p:nvSpPr>
        <p:spPr/>
        <p:txBody>
          <a:bodyPr/>
          <a:lstStyle/>
          <a:p>
            <a:r>
              <a:rPr lang="fr-FR" dirty="0" smtClean="0"/>
              <a:t>Query rewriting is the core of data integration solutions</a:t>
            </a:r>
          </a:p>
          <a:p>
            <a:pPr lvl="1"/>
            <a:r>
              <a:rPr lang="fr-FR" dirty="0" smtClean="0"/>
              <a:t>Different algorithms proposed to different domains</a:t>
            </a:r>
          </a:p>
          <a:p>
            <a:pPr lvl="1"/>
            <a:r>
              <a:rPr lang="fr-FR" dirty="0" smtClean="0"/>
              <a:t>Early steps on developing our algorithm</a:t>
            </a:r>
          </a:p>
          <a:p>
            <a:r>
              <a:rPr lang="fr-FR" dirty="0" smtClean="0"/>
              <a:t>Our solution is now working on a single cloud</a:t>
            </a:r>
          </a:p>
          <a:p>
            <a:pPr lvl="1"/>
            <a:r>
              <a:rPr lang="fr-FR" dirty="0" smtClean="0"/>
              <a:t>Configuring a multi-cloud infrastructure to test our algorithm</a:t>
            </a:r>
            <a:endParaRPr lang="fr-FR"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21</a:t>
            </a:fld>
            <a:endParaRPr lang="en-US"/>
          </a:p>
        </p:txBody>
      </p:sp>
    </p:spTree>
    <p:extLst>
      <p:ext uri="{BB962C8B-B14F-4D97-AF65-F5344CB8AC3E}">
        <p14:creationId xmlns:p14="http://schemas.microsoft.com/office/powerpoint/2010/main" val="15516907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pPr marL="0" indent="0" algn="just">
              <a:buNone/>
            </a:pPr>
            <a:r>
              <a:rPr lang="en-GB" dirty="0" smtClean="0"/>
              <a:t>Problem </a:t>
            </a:r>
            <a:r>
              <a:rPr lang="en-GB" dirty="0" smtClean="0"/>
              <a:t>addressed: given a set of </a:t>
            </a:r>
            <a:r>
              <a:rPr lang="en-GB" b="1" dirty="0" smtClean="0"/>
              <a:t>abstract services</a:t>
            </a:r>
            <a:r>
              <a:rPr lang="en-GB" dirty="0" smtClean="0"/>
              <a:t>, a set of </a:t>
            </a:r>
            <a:r>
              <a:rPr lang="en-GB" b="1" dirty="0" smtClean="0"/>
              <a:t>concrete services</a:t>
            </a:r>
            <a:r>
              <a:rPr lang="en-GB" dirty="0" smtClean="0"/>
              <a:t>, a user </a:t>
            </a:r>
            <a:r>
              <a:rPr lang="en-GB" b="1" i="1" dirty="0" smtClean="0"/>
              <a:t>query</a:t>
            </a:r>
            <a:r>
              <a:rPr lang="en-GB" dirty="0" smtClean="0"/>
              <a:t> and a set of </a:t>
            </a:r>
            <a:r>
              <a:rPr lang="en-GB" b="1" dirty="0" smtClean="0"/>
              <a:t>quality preferences</a:t>
            </a:r>
          </a:p>
          <a:p>
            <a:pPr marL="0" indent="0" algn="just">
              <a:buNone/>
            </a:pPr>
            <a:endParaRPr lang="en-GB" dirty="0" smtClean="0"/>
          </a:p>
          <a:p>
            <a:pPr marL="0" indent="0" algn="just">
              <a:buNone/>
            </a:pPr>
            <a:r>
              <a:rPr lang="en-GB" dirty="0" smtClean="0"/>
              <a:t>Derive a  set of service compositions that answer the query and fulfil the quality requirements.</a:t>
            </a:r>
            <a:endParaRPr lang="en-GB"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22</a:t>
            </a:fld>
            <a:endParaRPr lang="en-US"/>
          </a:p>
        </p:txBody>
      </p:sp>
      <p:sp>
        <p:nvSpPr>
          <p:cNvPr id="6" name="Titre 1"/>
          <p:cNvSpPr>
            <a:spLocks noGrp="1"/>
          </p:cNvSpPr>
          <p:nvPr>
            <p:ph type="title"/>
          </p:nvPr>
        </p:nvSpPr>
        <p:spPr>
          <a:xfrm>
            <a:off x="1176866" y="915337"/>
            <a:ext cx="6798734" cy="1303867"/>
          </a:xfrm>
        </p:spPr>
        <p:txBody>
          <a:bodyPr>
            <a:normAutofit/>
          </a:bodyPr>
          <a:lstStyle/>
          <a:p>
            <a:r>
              <a:rPr lang="en-GB" sz="3200" i="1" dirty="0"/>
              <a:t>Rhone service-based query rewriting algorithm</a:t>
            </a:r>
          </a:p>
        </p:txBody>
      </p:sp>
    </p:spTree>
    <p:extLst>
      <p:ext uri="{BB962C8B-B14F-4D97-AF65-F5344CB8AC3E}">
        <p14:creationId xmlns:p14="http://schemas.microsoft.com/office/powerpoint/2010/main" val="26602163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algorithm</a:t>
            </a:r>
          </a:p>
        </p:txBody>
      </p:sp>
      <p:sp>
        <p:nvSpPr>
          <p:cNvPr id="3" name="Espace réservé du contenu 2"/>
          <p:cNvSpPr>
            <a:spLocks noGrp="1"/>
          </p:cNvSpPr>
          <p:nvPr>
            <p:ph sz="quarter" idx="1"/>
          </p:nvPr>
        </p:nvSpPr>
        <p:spPr/>
        <p:txBody>
          <a:bodyPr/>
          <a:lstStyle/>
          <a:p>
            <a:pPr marL="0" indent="0">
              <a:buNone/>
            </a:pPr>
            <a:r>
              <a:rPr lang="en-GB" dirty="0" smtClean="0"/>
              <a:t>Originality:</a:t>
            </a:r>
          </a:p>
          <a:p>
            <a:r>
              <a:rPr lang="en-GB" dirty="0" smtClean="0"/>
              <a:t>The user can express her quality preferences and associate them to her queries</a:t>
            </a:r>
          </a:p>
          <a:p>
            <a:endParaRPr lang="en-GB" dirty="0" smtClean="0"/>
          </a:p>
          <a:p>
            <a:r>
              <a:rPr lang="en-GB" dirty="0" smtClean="0"/>
              <a:t>Service’s quality aspects are defined on Service Level Agreements (SLA) guide service selection and the whole rewriting process</a:t>
            </a:r>
            <a:endParaRPr lang="en-GB"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23</a:t>
            </a:fld>
            <a:endParaRPr lang="en-US"/>
          </a:p>
        </p:txBody>
      </p:sp>
    </p:spTree>
    <p:extLst>
      <p:ext uri="{BB962C8B-B14F-4D97-AF65-F5344CB8AC3E}">
        <p14:creationId xmlns:p14="http://schemas.microsoft.com/office/powerpoint/2010/main" val="2135348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algorithm</a:t>
            </a:r>
          </a:p>
        </p:txBody>
      </p:sp>
      <p:sp>
        <p:nvSpPr>
          <p:cNvPr id="3" name="Espace réservé du contenu 2"/>
          <p:cNvSpPr>
            <a:spLocks noGrp="1"/>
          </p:cNvSpPr>
          <p:nvPr>
            <p:ph sz="quarter" idx="1"/>
          </p:nvPr>
        </p:nvSpPr>
        <p:spPr/>
        <p:txBody>
          <a:bodyPr/>
          <a:lstStyle/>
          <a:p>
            <a:pPr marL="0" indent="0">
              <a:buNone/>
            </a:pPr>
            <a:r>
              <a:rPr lang="en-GB" dirty="0" smtClean="0"/>
              <a:t>Steps:</a:t>
            </a:r>
          </a:p>
          <a:p>
            <a:pPr marL="457200" indent="-457200">
              <a:buFont typeface="+mj-lt"/>
              <a:buAutoNum type="arabicPeriod"/>
            </a:pPr>
            <a:r>
              <a:rPr lang="en-GB" dirty="0" smtClean="0"/>
              <a:t>Select candidate concrete services</a:t>
            </a:r>
          </a:p>
          <a:p>
            <a:pPr marL="457200" indent="-457200">
              <a:buFont typeface="+mj-lt"/>
              <a:buAutoNum type="arabicPeriod"/>
            </a:pPr>
            <a:r>
              <a:rPr lang="en-GB" dirty="0" smtClean="0"/>
              <a:t>Create mappings from concrete services to the query (Concrete service description - CSD)</a:t>
            </a:r>
          </a:p>
          <a:p>
            <a:pPr marL="457200" indent="-457200">
              <a:buFont typeface="+mj-lt"/>
              <a:buAutoNum type="arabicPeriod"/>
            </a:pPr>
            <a:r>
              <a:rPr lang="en-GB" dirty="0" smtClean="0"/>
              <a:t>Combine CSDs</a:t>
            </a:r>
          </a:p>
          <a:p>
            <a:pPr marL="457200" indent="-457200">
              <a:buFont typeface="+mj-lt"/>
              <a:buAutoNum type="arabicPeriod"/>
            </a:pPr>
            <a:r>
              <a:rPr lang="en-GB" dirty="0" smtClean="0"/>
              <a:t>Produce rewritings</a:t>
            </a:r>
            <a:endParaRPr lang="en-GB"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24</a:t>
            </a:fld>
            <a:endParaRPr lang="en-US"/>
          </a:p>
        </p:txBody>
      </p:sp>
    </p:spTree>
    <p:extLst>
      <p:ext uri="{BB962C8B-B14F-4D97-AF65-F5344CB8AC3E}">
        <p14:creationId xmlns:p14="http://schemas.microsoft.com/office/powerpoint/2010/main" val="17093764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lstStyle/>
          <a:p>
            <a:pPr marL="0" indent="0">
              <a:buNone/>
            </a:pPr>
            <a:r>
              <a:rPr lang="en-GB" dirty="0" smtClean="0"/>
              <a:t>Input data: (1) a </a:t>
            </a:r>
            <a:r>
              <a:rPr lang="en-GB" i="1" dirty="0" smtClean="0"/>
              <a:t>query</a:t>
            </a:r>
            <a:r>
              <a:rPr lang="en-GB" dirty="0" smtClean="0"/>
              <a:t>; and (2) a list of </a:t>
            </a:r>
            <a:r>
              <a:rPr lang="en-GB" i="1" dirty="0" smtClean="0"/>
              <a:t>concrete services</a:t>
            </a:r>
          </a:p>
          <a:p>
            <a:pPr marL="0" indent="0">
              <a:buNone/>
            </a:pPr>
            <a:r>
              <a:rPr lang="en-GB" b="1" dirty="0" smtClean="0"/>
              <a:t>Definition 1 (Query):</a:t>
            </a:r>
            <a:endParaRPr lang="en-GB" b="1" dirty="0"/>
          </a:p>
          <a:p>
            <a:pPr marL="0" indent="0" algn="ctr">
              <a:buNone/>
            </a:pPr>
            <a:r>
              <a:rPr lang="pt-BR" sz="1800" i="1" dirty="0"/>
              <a:t>Q</a:t>
            </a:r>
            <a:r>
              <a:rPr lang="pt-BR" sz="1800" dirty="0"/>
              <a:t>(</a:t>
            </a:r>
            <a:r>
              <a:rPr lang="pt-BR" sz="1800" i="1" dirty="0"/>
              <a:t>I, O</a:t>
            </a:r>
            <a:r>
              <a:rPr lang="pt-BR" sz="1800" dirty="0"/>
              <a:t>) </a:t>
            </a:r>
            <a:r>
              <a:rPr lang="pt-BR" sz="1800" dirty="0" smtClean="0"/>
              <a:t>:= </a:t>
            </a:r>
            <a:r>
              <a:rPr lang="pt-BR" sz="1800" i="1" dirty="0" smtClean="0"/>
              <a:t>A</a:t>
            </a:r>
            <a:r>
              <a:rPr lang="pt-BR" sz="1800" baseline="-25000" dirty="0" smtClean="0"/>
              <a:t>1</a:t>
            </a:r>
            <a:r>
              <a:rPr lang="pt-BR" sz="1800" dirty="0" smtClean="0"/>
              <a:t>(</a:t>
            </a:r>
            <a:r>
              <a:rPr lang="pt-BR" sz="1800" i="1" dirty="0" smtClean="0"/>
              <a:t>I</a:t>
            </a:r>
            <a:r>
              <a:rPr lang="pt-BR" sz="1800" i="1" dirty="0"/>
              <a:t>, O</a:t>
            </a:r>
            <a:r>
              <a:rPr lang="pt-BR" sz="1800" dirty="0"/>
              <a:t>)</a:t>
            </a:r>
            <a:r>
              <a:rPr lang="pt-BR" sz="1800" i="1" dirty="0"/>
              <a:t>, A</a:t>
            </a:r>
            <a:r>
              <a:rPr lang="pt-BR" sz="1800" baseline="-25000" dirty="0"/>
              <a:t>2</a:t>
            </a:r>
            <a:r>
              <a:rPr lang="pt-BR" sz="1800" dirty="0"/>
              <a:t>(</a:t>
            </a:r>
            <a:r>
              <a:rPr lang="pt-BR" sz="1800" i="1" dirty="0"/>
              <a:t>I, O</a:t>
            </a:r>
            <a:r>
              <a:rPr lang="pt-BR" sz="1800" dirty="0"/>
              <a:t>)</a:t>
            </a:r>
            <a:r>
              <a:rPr lang="pt-BR" sz="1800" i="1" dirty="0"/>
              <a:t>, .., </a:t>
            </a:r>
            <a:r>
              <a:rPr lang="pt-BR" sz="1800" i="1" dirty="0" smtClean="0"/>
              <a:t>A</a:t>
            </a:r>
            <a:r>
              <a:rPr lang="pt-BR" sz="1800" i="1" baseline="-25000" dirty="0" smtClean="0"/>
              <a:t>n</a:t>
            </a:r>
            <a:r>
              <a:rPr lang="pt-BR" sz="1800" dirty="0" smtClean="0"/>
              <a:t>(</a:t>
            </a:r>
            <a:r>
              <a:rPr lang="pt-BR" sz="1800" i="1" dirty="0" smtClean="0"/>
              <a:t>I</a:t>
            </a:r>
            <a:r>
              <a:rPr lang="pt-BR" sz="1800" i="1" dirty="0"/>
              <a:t>, O</a:t>
            </a:r>
            <a:r>
              <a:rPr lang="pt-BR" sz="1800" dirty="0"/>
              <a:t>)</a:t>
            </a:r>
            <a:r>
              <a:rPr lang="pt-BR" sz="1800" i="1" dirty="0"/>
              <a:t>, C</a:t>
            </a:r>
            <a:r>
              <a:rPr lang="pt-BR" sz="1800" baseline="-25000" dirty="0"/>
              <a:t>1</a:t>
            </a:r>
            <a:r>
              <a:rPr lang="pt-BR" sz="1800" i="1" dirty="0"/>
              <a:t>, C</a:t>
            </a:r>
            <a:r>
              <a:rPr lang="pt-BR" sz="1800" baseline="-25000" dirty="0"/>
              <a:t>2</a:t>
            </a:r>
            <a:r>
              <a:rPr lang="pt-BR" sz="1800" i="1" dirty="0"/>
              <a:t>, .., </a:t>
            </a:r>
            <a:r>
              <a:rPr lang="pt-BR" sz="1800" i="1" dirty="0" smtClean="0"/>
              <a:t>C</a:t>
            </a:r>
            <a:r>
              <a:rPr lang="pt-BR" sz="1800" i="1" baseline="-25000" dirty="0" smtClean="0"/>
              <a:t>m</a:t>
            </a:r>
            <a:r>
              <a:rPr lang="pt-BR" sz="1800" dirty="0" smtClean="0"/>
              <a:t>[</a:t>
            </a:r>
            <a:r>
              <a:rPr lang="pt-BR" sz="1800" i="1" dirty="0" smtClean="0"/>
              <a:t>P</a:t>
            </a:r>
            <a:r>
              <a:rPr lang="pt-BR" sz="1800" baseline="-25000" dirty="0" smtClean="0"/>
              <a:t>1</a:t>
            </a:r>
            <a:r>
              <a:rPr lang="pt-BR" sz="1800" i="1" dirty="0"/>
              <a:t>, P</a:t>
            </a:r>
            <a:r>
              <a:rPr lang="pt-BR" sz="1800" baseline="-25000" dirty="0"/>
              <a:t>2</a:t>
            </a:r>
            <a:r>
              <a:rPr lang="pt-BR" sz="1800" i="1" dirty="0"/>
              <a:t>, .., </a:t>
            </a:r>
            <a:r>
              <a:rPr lang="pt-BR" sz="1800" i="1" dirty="0" smtClean="0"/>
              <a:t>P</a:t>
            </a:r>
            <a:r>
              <a:rPr lang="pt-BR" sz="1800" baseline="-25000" dirty="0" smtClean="0"/>
              <a:t>k</a:t>
            </a:r>
            <a:r>
              <a:rPr lang="pt-BR" sz="1800" dirty="0" smtClean="0"/>
              <a:t>]</a:t>
            </a:r>
          </a:p>
          <a:p>
            <a:pPr marL="0" indent="0">
              <a:buNone/>
            </a:pPr>
            <a:endParaRPr lang="pt-BR" sz="1800" dirty="0"/>
          </a:p>
          <a:p>
            <a:pPr marL="0" indent="0">
              <a:buNone/>
            </a:pPr>
            <a:r>
              <a:rPr lang="pt-BR" i="1" dirty="0" smtClean="0"/>
              <a:t>C </a:t>
            </a:r>
            <a:r>
              <a:rPr lang="pt-BR" dirty="0" smtClean="0"/>
              <a:t>and </a:t>
            </a:r>
            <a:r>
              <a:rPr lang="pt-BR" i="1" dirty="0" smtClean="0"/>
              <a:t>P</a:t>
            </a:r>
            <a:r>
              <a:rPr lang="pt-BR" dirty="0" smtClean="0"/>
              <a:t> </a:t>
            </a:r>
            <a:r>
              <a:rPr lang="en-GB" dirty="0" smtClean="0"/>
              <a:t>are in the form: </a:t>
            </a:r>
            <a:r>
              <a:rPr lang="en-GB" i="1" dirty="0" smtClean="0"/>
              <a:t>name</a:t>
            </a:r>
            <a:r>
              <a:rPr lang="en-GB" dirty="0" smtClean="0"/>
              <a:t> operation </a:t>
            </a:r>
            <a:r>
              <a:rPr lang="en-GB" i="1" dirty="0" smtClean="0"/>
              <a:t>value</a:t>
            </a:r>
            <a:endParaRPr lang="en-GB" i="1" dirty="0"/>
          </a:p>
          <a:p>
            <a:pPr marL="0" indent="0">
              <a:buNone/>
            </a:pPr>
            <a:r>
              <a:rPr lang="pt-BR" dirty="0"/>
              <a:t/>
            </a:r>
            <a:br>
              <a:rPr lang="pt-BR" dirty="0"/>
            </a:br>
            <a:endParaRPr lang="en-GB" i="1" dirty="0"/>
          </a:p>
        </p:txBody>
      </p:sp>
      <p:sp>
        <p:nvSpPr>
          <p:cNvPr id="4" name="CaixaDeTexto 3"/>
          <p:cNvSpPr txBox="1"/>
          <p:nvPr/>
        </p:nvSpPr>
        <p:spPr>
          <a:xfrm>
            <a:off x="4409767" y="5191432"/>
            <a:ext cx="1986441" cy="369332"/>
          </a:xfrm>
          <a:prstGeom prst="rect">
            <a:avLst/>
          </a:prstGeom>
          <a:noFill/>
          <a:ln>
            <a:solidFill>
              <a:schemeClr val="tx1"/>
            </a:solidFill>
          </a:ln>
        </p:spPr>
        <p:txBody>
          <a:bodyPr wrap="none" rtlCol="0">
            <a:spAutoFit/>
          </a:bodyPr>
          <a:lstStyle/>
          <a:p>
            <a:r>
              <a:rPr lang="fr-FR" dirty="0" smtClean="0"/>
              <a:t>&lt;, &gt;, ≤, ≥, ≠ and =</a:t>
            </a:r>
            <a:endParaRPr lang="fr-FR" dirty="0"/>
          </a:p>
        </p:txBody>
      </p:sp>
      <p:cxnSp>
        <p:nvCxnSpPr>
          <p:cNvPr id="6" name="Conector de seta reta 5"/>
          <p:cNvCxnSpPr/>
          <p:nvPr/>
        </p:nvCxnSpPr>
        <p:spPr>
          <a:xfrm>
            <a:off x="5402987" y="4748981"/>
            <a:ext cx="0" cy="442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Espaço Reservado para Número de Slide 4"/>
          <p:cNvSpPr>
            <a:spLocks noGrp="1"/>
          </p:cNvSpPr>
          <p:nvPr>
            <p:ph type="sldNum" sz="quarter" idx="12"/>
          </p:nvPr>
        </p:nvSpPr>
        <p:spPr/>
        <p:txBody>
          <a:bodyPr/>
          <a:lstStyle/>
          <a:p>
            <a:fld id="{2066355A-084C-D24E-9AD2-7E4FC41EA627}" type="slidenum">
              <a:rPr lang="en-US" smtClean="0"/>
              <a:t>25</a:t>
            </a:fld>
            <a:endParaRPr lang="en-US"/>
          </a:p>
        </p:txBody>
      </p:sp>
    </p:spTree>
    <p:extLst>
      <p:ext uri="{BB962C8B-B14F-4D97-AF65-F5344CB8AC3E}">
        <p14:creationId xmlns:p14="http://schemas.microsoft.com/office/powerpoint/2010/main" val="369479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lstStyle/>
          <a:p>
            <a:pPr marL="0" indent="0">
              <a:buNone/>
            </a:pPr>
            <a:r>
              <a:rPr lang="en-GB" dirty="0" smtClean="0"/>
              <a:t>Quality Preferences </a:t>
            </a:r>
            <a:r>
              <a:rPr lang="en-GB" i="1" dirty="0" smtClean="0"/>
              <a:t>P </a:t>
            </a:r>
            <a:r>
              <a:rPr lang="en-GB" dirty="0" smtClean="0"/>
              <a:t>(or </a:t>
            </a:r>
            <a:r>
              <a:rPr lang="en-GB" i="1" dirty="0" smtClean="0"/>
              <a:t>measures</a:t>
            </a:r>
            <a:r>
              <a:rPr lang="en-GB" dirty="0" smtClean="0"/>
              <a:t>) can be:</a:t>
            </a:r>
          </a:p>
          <a:p>
            <a:r>
              <a:rPr lang="en-GB" i="1" dirty="0" smtClean="0"/>
              <a:t>Single measure</a:t>
            </a:r>
            <a:r>
              <a:rPr lang="en-GB" dirty="0" smtClean="0"/>
              <a:t>: static measure associated to the service</a:t>
            </a:r>
          </a:p>
          <a:p>
            <a:endParaRPr lang="en-GB" dirty="0" smtClean="0"/>
          </a:p>
          <a:p>
            <a:r>
              <a:rPr lang="en-GB" i="1" dirty="0" smtClean="0"/>
              <a:t>Composed measure</a:t>
            </a:r>
            <a:r>
              <a:rPr lang="en-GB" dirty="0" smtClean="0"/>
              <a:t>: dynamically computed measures associated to a rewriting. It is based on aggregations of </a:t>
            </a:r>
            <a:r>
              <a:rPr lang="en-GB" i="1" dirty="0" smtClean="0"/>
              <a:t>single measures</a:t>
            </a:r>
            <a:r>
              <a:rPr lang="pt-BR" dirty="0"/>
              <a:t/>
            </a:r>
            <a:br>
              <a:rPr lang="pt-BR" dirty="0"/>
            </a:br>
            <a:endParaRPr lang="en-GB" i="1" dirty="0"/>
          </a:p>
        </p:txBody>
      </p:sp>
      <p:sp>
        <p:nvSpPr>
          <p:cNvPr id="7" name="Rectangle 3"/>
          <p:cNvSpPr/>
          <p:nvPr/>
        </p:nvSpPr>
        <p:spPr>
          <a:xfrm>
            <a:off x="707922" y="2490135"/>
            <a:ext cx="7698659" cy="2716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u="sng" dirty="0" smtClean="0"/>
              <a:t>Example:</a:t>
            </a:r>
          </a:p>
          <a:p>
            <a:pPr algn="just"/>
            <a:endParaRPr lang="en-US" dirty="0" smtClean="0"/>
          </a:p>
          <a:p>
            <a:pPr algn="just"/>
            <a:r>
              <a:rPr lang="en-US" b="1" dirty="0" smtClean="0"/>
              <a:t>Single measure</a:t>
            </a:r>
            <a:r>
              <a:rPr lang="en-US" dirty="0" smtClean="0"/>
              <a:t>: availability, price per call, price per request, response time, location, provenance, etc.</a:t>
            </a:r>
          </a:p>
          <a:p>
            <a:pPr algn="just"/>
            <a:endParaRPr lang="en-US" dirty="0" smtClean="0"/>
          </a:p>
          <a:p>
            <a:pPr algn="just"/>
            <a:r>
              <a:rPr lang="en-US" b="1" dirty="0" smtClean="0"/>
              <a:t>Composite measure</a:t>
            </a:r>
            <a:r>
              <a:rPr lang="en-US" dirty="0" smtClean="0"/>
              <a:t>: </a:t>
            </a:r>
            <a:r>
              <a:rPr lang="en-US" i="1" dirty="0" smtClean="0"/>
              <a:t>total price </a:t>
            </a:r>
            <a:r>
              <a:rPr lang="en-US" dirty="0" smtClean="0"/>
              <a:t>or </a:t>
            </a:r>
            <a:r>
              <a:rPr lang="en-US" i="1" dirty="0" smtClean="0"/>
              <a:t>cost</a:t>
            </a:r>
            <a:r>
              <a:rPr lang="en-US" dirty="0" smtClean="0"/>
              <a:t> which are computed by adding price per call and price per request values of all services included in the service composition</a:t>
            </a:r>
            <a:r>
              <a:rPr lang="en-US" i="1" dirty="0" smtClean="0"/>
              <a:t>. Total response time </a:t>
            </a:r>
            <a:r>
              <a:rPr lang="en-US" dirty="0" smtClean="0"/>
              <a:t>is computed by adding the response time </a:t>
            </a:r>
            <a:r>
              <a:rPr lang="en-US" dirty="0"/>
              <a:t>of all services included in the service </a:t>
            </a:r>
            <a:r>
              <a:rPr lang="en-US" dirty="0" smtClean="0"/>
              <a:t>composition.</a:t>
            </a:r>
            <a:endParaRPr lang="en-US"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26</a:t>
            </a:fld>
            <a:endParaRPr lang="en-US"/>
          </a:p>
        </p:txBody>
      </p:sp>
    </p:spTree>
    <p:extLst>
      <p:ext uri="{BB962C8B-B14F-4D97-AF65-F5344CB8AC3E}">
        <p14:creationId xmlns:p14="http://schemas.microsoft.com/office/powerpoint/2010/main" val="181786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pPr marL="0" indent="0">
              <a:buNone/>
            </a:pPr>
            <a:r>
              <a:rPr lang="en-US" dirty="0" smtClean="0"/>
              <a:t>Considering that we have the following pre-defined abstract services:</a:t>
            </a:r>
            <a:endParaRPr lang="en-US" dirty="0"/>
          </a:p>
        </p:txBody>
      </p:sp>
      <p:graphicFrame>
        <p:nvGraphicFramePr>
          <p:cNvPr id="4" name="Tableau 3"/>
          <p:cNvGraphicFramePr>
            <a:graphicFrameLocks noGrp="1"/>
          </p:cNvGraphicFramePr>
          <p:nvPr>
            <p:extLst/>
          </p:nvPr>
        </p:nvGraphicFramePr>
        <p:xfrm>
          <a:off x="1103784" y="2369530"/>
          <a:ext cx="6936432" cy="3840480"/>
        </p:xfrm>
        <a:graphic>
          <a:graphicData uri="http://schemas.openxmlformats.org/drawingml/2006/table">
            <a:tbl>
              <a:tblPr firstRow="1" bandRow="1">
                <a:tableStyleId>{5C22544A-7EE6-4342-B048-85BDC9FD1C3A}</a:tableStyleId>
              </a:tblPr>
              <a:tblGrid>
                <a:gridCol w="3468216"/>
                <a:gridCol w="3468216"/>
              </a:tblGrid>
              <a:tr h="334171">
                <a:tc gridSpan="2">
                  <a:txBody>
                    <a:bodyPr/>
                    <a:lstStyle/>
                    <a:p>
                      <a:pPr algn="ctr"/>
                      <a:r>
                        <a:rPr lang="en-US" noProof="0" dirty="0" smtClean="0"/>
                        <a:t>Abstract Services Available</a:t>
                      </a:r>
                      <a:endParaRPr lang="en-US" noProof="0" dirty="0"/>
                    </a:p>
                  </a:txBody>
                  <a:tcPr/>
                </a:tc>
                <a:tc hMerge="1">
                  <a:txBody>
                    <a:bodyPr/>
                    <a:lstStyle/>
                    <a:p>
                      <a:endParaRPr lang="en-US" noProof="0" dirty="0"/>
                    </a:p>
                  </a:txBody>
                  <a:tcPr/>
                </a:tc>
              </a:tr>
              <a:tr h="334171">
                <a:tc>
                  <a:txBody>
                    <a:bodyPr/>
                    <a:lstStyle/>
                    <a:p>
                      <a:pPr algn="ctr"/>
                      <a:r>
                        <a:rPr lang="en-US" b="1" noProof="0" dirty="0" smtClean="0"/>
                        <a:t>Abstract Service</a:t>
                      </a:r>
                      <a:endParaRPr lang="en-US" b="1" noProof="0" dirty="0"/>
                    </a:p>
                  </a:txBody>
                  <a:tcPr/>
                </a:tc>
                <a:tc>
                  <a:txBody>
                    <a:bodyPr/>
                    <a:lstStyle/>
                    <a:p>
                      <a:pPr algn="ctr"/>
                      <a:r>
                        <a:rPr lang="en-US" b="1" noProof="0" dirty="0" smtClean="0"/>
                        <a:t>Description</a:t>
                      </a:r>
                      <a:endParaRPr lang="en-US" b="1" noProof="0" dirty="0"/>
                    </a:p>
                  </a:txBody>
                  <a:tcPr/>
                </a:tc>
              </a:tr>
              <a:tr h="334171">
                <a:tc>
                  <a:txBody>
                    <a:bodyPr/>
                    <a:lstStyle/>
                    <a:p>
                      <a:r>
                        <a:rPr lang="en-US" noProof="0" dirty="0" smtClean="0"/>
                        <a:t>DiseaseInfectedPatient</a:t>
                      </a:r>
                      <a:r>
                        <a:rPr lang="en-US" baseline="0" noProof="0" dirty="0" smtClean="0"/>
                        <a:t> (d?, p!)</a:t>
                      </a:r>
                      <a:endParaRPr lang="en-US" noProof="0" dirty="0"/>
                    </a:p>
                  </a:txBody>
                  <a:tcPr/>
                </a:tc>
                <a:tc>
                  <a:txBody>
                    <a:bodyPr/>
                    <a:lstStyle/>
                    <a:p>
                      <a:r>
                        <a:rPr lang="en-US" noProof="0" dirty="0" smtClean="0"/>
                        <a:t>Given a disease </a:t>
                      </a:r>
                      <a:r>
                        <a:rPr lang="en-US" i="1" noProof="0" dirty="0" smtClean="0"/>
                        <a:t>d</a:t>
                      </a:r>
                      <a:r>
                        <a:rPr lang="en-US" noProof="0" dirty="0" smtClean="0"/>
                        <a:t>,</a:t>
                      </a:r>
                      <a:r>
                        <a:rPr lang="en-US" baseline="0" noProof="0" dirty="0" smtClean="0"/>
                        <a:t> it retrieves patients </a:t>
                      </a:r>
                      <a:r>
                        <a:rPr lang="en-US" i="1" baseline="0" noProof="0" dirty="0" smtClean="0"/>
                        <a:t>p</a:t>
                      </a:r>
                      <a:endParaRPr lang="en-US" i="1" noProof="0" dirty="0"/>
                    </a:p>
                  </a:txBody>
                  <a:tcPr/>
                </a:tc>
              </a:tr>
              <a:tr h="3341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DiseaseInfectedPatient</a:t>
                      </a:r>
                      <a:r>
                        <a:rPr lang="en-US" baseline="0" noProof="0" dirty="0" smtClean="0"/>
                        <a:t> (d?, p!, op!)</a:t>
                      </a:r>
                      <a:endParaRPr lang="en-US" noProof="0"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noProof="0" dirty="0" smtClean="0"/>
                        <a:t>Given a disease </a:t>
                      </a:r>
                      <a:r>
                        <a:rPr lang="en-US" i="1" noProof="0" dirty="0" smtClean="0"/>
                        <a:t>d</a:t>
                      </a:r>
                      <a:r>
                        <a:rPr lang="en-US" noProof="0" dirty="0" smtClean="0"/>
                        <a:t>,</a:t>
                      </a:r>
                      <a:r>
                        <a:rPr lang="en-US" baseline="0" noProof="0" dirty="0" smtClean="0"/>
                        <a:t> it retrieves patients </a:t>
                      </a:r>
                      <a:r>
                        <a:rPr lang="en-US" i="1" baseline="0" noProof="0" dirty="0" smtClean="0"/>
                        <a:t>p</a:t>
                      </a:r>
                      <a:r>
                        <a:rPr lang="en-US" i="0" baseline="0" noProof="0" dirty="0" smtClean="0"/>
                        <a:t>, and </a:t>
                      </a:r>
                      <a:r>
                        <a:rPr lang="en-US" i="1" baseline="0" noProof="0" dirty="0" smtClean="0"/>
                        <a:t>op </a:t>
                      </a:r>
                      <a:r>
                        <a:rPr lang="en-US" i="0" baseline="0" noProof="0" dirty="0" smtClean="0"/>
                        <a:t>is an optional boolean output indicating if the operation proceeded well or not.</a:t>
                      </a:r>
                      <a:endParaRPr lang="en-US" i="1" noProof="0" dirty="0" smtClean="0"/>
                    </a:p>
                  </a:txBody>
                  <a:tcPr/>
                </a:tc>
              </a:tr>
              <a:tr h="437646">
                <a:tc>
                  <a:txBody>
                    <a:bodyPr/>
                    <a:lstStyle/>
                    <a:p>
                      <a:r>
                        <a:rPr lang="en-US" noProof="0" dirty="0" smtClean="0"/>
                        <a:t>PatientDNA (p?, dna!)</a:t>
                      </a:r>
                      <a:endParaRPr lang="en-US"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Given a patient </a:t>
                      </a:r>
                      <a:r>
                        <a:rPr lang="en-US" i="1" noProof="0" dirty="0" smtClean="0"/>
                        <a:t>p</a:t>
                      </a:r>
                      <a:r>
                        <a:rPr lang="en-US" noProof="0" dirty="0" smtClean="0"/>
                        <a:t>,</a:t>
                      </a:r>
                      <a:r>
                        <a:rPr lang="en-US" baseline="0" noProof="0" dirty="0" smtClean="0"/>
                        <a:t> it retrieves DNA </a:t>
                      </a:r>
                      <a:r>
                        <a:rPr lang="en-US" i="1" baseline="0" noProof="0" dirty="0" err="1" smtClean="0"/>
                        <a:t>dna</a:t>
                      </a:r>
                      <a:endParaRPr lang="en-US" i="1" noProof="0" dirty="0" smtClean="0"/>
                    </a:p>
                  </a:txBody>
                  <a:tcPr/>
                </a:tc>
              </a:tr>
              <a:tr h="437646">
                <a:tc>
                  <a:txBody>
                    <a:bodyPr/>
                    <a:lstStyle/>
                    <a:p>
                      <a:r>
                        <a:rPr lang="en-US" noProof="0" dirty="0" smtClean="0"/>
                        <a:t>PatientPersonalInformation</a:t>
                      </a:r>
                      <a:r>
                        <a:rPr lang="en-US" baseline="0" noProof="0" dirty="0" smtClean="0"/>
                        <a:t> (p?, info!)</a:t>
                      </a:r>
                      <a:endParaRPr lang="en-US" noProof="0" dirty="0"/>
                    </a:p>
                  </a:txBody>
                  <a:tcPr/>
                </a:tc>
                <a:tc>
                  <a:txBody>
                    <a:bodyPr/>
                    <a:lstStyle/>
                    <a:p>
                      <a:r>
                        <a:rPr lang="en-US" noProof="0" dirty="0" smtClean="0"/>
                        <a:t>Given a patient </a:t>
                      </a:r>
                      <a:r>
                        <a:rPr lang="en-US" i="1" noProof="0" dirty="0" smtClean="0"/>
                        <a:t>p</a:t>
                      </a:r>
                      <a:r>
                        <a:rPr lang="en-US" noProof="0" dirty="0" smtClean="0"/>
                        <a:t>,</a:t>
                      </a:r>
                      <a:r>
                        <a:rPr lang="en-US" baseline="0" noProof="0" dirty="0" smtClean="0"/>
                        <a:t> it retrieves patient’s personal information </a:t>
                      </a:r>
                      <a:r>
                        <a:rPr lang="en-US" i="1" baseline="0" noProof="0" dirty="0" smtClean="0"/>
                        <a:t>info</a:t>
                      </a:r>
                      <a:endParaRPr lang="en-US" noProof="0" dirty="0"/>
                    </a:p>
                  </a:txBody>
                  <a:tcPr/>
                </a:tc>
              </a:tr>
            </a:tbl>
          </a:graphicData>
        </a:graphic>
      </p:graphicFrame>
      <p:sp>
        <p:nvSpPr>
          <p:cNvPr id="6" name="Titre 1"/>
          <p:cNvSpPr txBox="1">
            <a:spLocks/>
          </p:cNvSpPr>
          <p:nvPr/>
        </p:nvSpPr>
        <p:spPr>
          <a:xfrm>
            <a:off x="1329266" y="1067737"/>
            <a:ext cx="6798734"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i="1" dirty="0" smtClean="0"/>
              <a:t>Rhone service-based query rewriting algorithm</a:t>
            </a:r>
            <a:br>
              <a:rPr lang="en-GB" sz="3200" i="1" dirty="0" smtClean="0"/>
            </a:br>
            <a:r>
              <a:rPr lang="en-GB" sz="3200" dirty="0" smtClean="0"/>
              <a:t>(Formalization)</a:t>
            </a:r>
            <a:endParaRPr lang="en-GB" sz="3200" dirty="0"/>
          </a:p>
        </p:txBody>
      </p:sp>
      <p:sp>
        <p:nvSpPr>
          <p:cNvPr id="2" name="Espaço Reservado para Número de Slide 1"/>
          <p:cNvSpPr>
            <a:spLocks noGrp="1"/>
          </p:cNvSpPr>
          <p:nvPr>
            <p:ph type="sldNum" sz="quarter" idx="12"/>
          </p:nvPr>
        </p:nvSpPr>
        <p:spPr/>
        <p:txBody>
          <a:bodyPr/>
          <a:lstStyle/>
          <a:p>
            <a:fld id="{2066355A-084C-D24E-9AD2-7E4FC41EA627}" type="slidenum">
              <a:rPr lang="en-US" smtClean="0"/>
              <a:t>27</a:t>
            </a:fld>
            <a:endParaRPr lang="en-US"/>
          </a:p>
        </p:txBody>
      </p:sp>
    </p:spTree>
    <p:extLst>
      <p:ext uri="{BB962C8B-B14F-4D97-AF65-F5344CB8AC3E}">
        <p14:creationId xmlns:p14="http://schemas.microsoft.com/office/powerpoint/2010/main" val="220141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pPr algn="just"/>
            <a:r>
              <a:rPr lang="en-US" dirty="0" smtClean="0"/>
              <a:t>The user wants to retrieve patient’s personal and DNA information who were infected by a disease «K» using services that have availability higher than 98%, price per call less than 0.2 dollars, and total cost less then 1 dollar.</a:t>
            </a:r>
            <a:endParaRPr lang="en-US" dirty="0"/>
          </a:p>
          <a:p>
            <a:pPr algn="just"/>
            <a:endParaRPr lang="en-US" dirty="0"/>
          </a:p>
          <a:p>
            <a:pPr algn="just"/>
            <a:endParaRPr lang="en-US" dirty="0"/>
          </a:p>
        </p:txBody>
      </p:sp>
      <p:sp>
        <p:nvSpPr>
          <p:cNvPr id="5" name="Espace réservé du contenu 2"/>
          <p:cNvSpPr txBox="1">
            <a:spLocks/>
          </p:cNvSpPr>
          <p:nvPr/>
        </p:nvSpPr>
        <p:spPr>
          <a:xfrm>
            <a:off x="524804" y="4750353"/>
            <a:ext cx="8117750" cy="755576"/>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Font typeface="Wingdings 2"/>
              <a:buNone/>
            </a:pPr>
            <a:r>
              <a:rPr lang="fr-FR" sz="1600" dirty="0" smtClean="0"/>
              <a:t>Q(</a:t>
            </a:r>
            <a:r>
              <a:rPr lang="fr-FR" sz="1600" dirty="0" err="1" smtClean="0"/>
              <a:t>disease</a:t>
            </a:r>
            <a:r>
              <a:rPr lang="fr-FR" sz="1600" dirty="0" smtClean="0"/>
              <a:t>?, </a:t>
            </a:r>
            <a:r>
              <a:rPr lang="fr-FR" sz="1600" dirty="0" err="1" smtClean="0"/>
              <a:t>patientInfo</a:t>
            </a:r>
            <a:r>
              <a:rPr lang="fr-FR" sz="1600" dirty="0" smtClean="0"/>
              <a:t>!, dna!) := </a:t>
            </a:r>
            <a:r>
              <a:rPr lang="en-US" sz="1600" dirty="0" smtClean="0"/>
              <a:t>DiseaseInfectedPatient (d?, p!),  PatientPersonalInformation (p?, info!),  PatientDNA (p?, dna!) [availability &gt; 98, price per call &lt; 0.2, total cost &lt; 1]</a:t>
            </a:r>
          </a:p>
          <a:p>
            <a:pPr algn="just"/>
            <a:endParaRPr lang="en-US" sz="2800" dirty="0" smtClean="0"/>
          </a:p>
          <a:p>
            <a:pPr algn="just"/>
            <a:endParaRPr lang="en-US" sz="2800" dirty="0" smtClean="0"/>
          </a:p>
          <a:p>
            <a:pPr algn="just"/>
            <a:endParaRPr lang="en-US" sz="2800" dirty="0"/>
          </a:p>
        </p:txBody>
      </p:sp>
      <p:sp>
        <p:nvSpPr>
          <p:cNvPr id="7" name="Titre 1"/>
          <p:cNvSpPr txBox="1">
            <a:spLocks/>
          </p:cNvSpPr>
          <p:nvPr/>
        </p:nvSpPr>
        <p:spPr>
          <a:xfrm>
            <a:off x="1329266" y="1067737"/>
            <a:ext cx="6798734"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i="1" smtClean="0"/>
              <a:t>Rhone service-based query rewriting algorithm</a:t>
            </a:r>
            <a:br>
              <a:rPr lang="en-GB" sz="3200" i="1" smtClean="0"/>
            </a:br>
            <a:r>
              <a:rPr lang="en-GB" sz="3200" smtClean="0"/>
              <a:t>(Formalization)</a:t>
            </a:r>
            <a:endParaRPr lang="en-GB" sz="3200" dirty="0"/>
          </a:p>
        </p:txBody>
      </p:sp>
      <p:sp>
        <p:nvSpPr>
          <p:cNvPr id="2" name="Espaço Reservado para Número de Slide 1"/>
          <p:cNvSpPr>
            <a:spLocks noGrp="1"/>
          </p:cNvSpPr>
          <p:nvPr>
            <p:ph type="sldNum" sz="quarter" idx="12"/>
          </p:nvPr>
        </p:nvSpPr>
        <p:spPr/>
        <p:txBody>
          <a:bodyPr/>
          <a:lstStyle/>
          <a:p>
            <a:fld id="{2066355A-084C-D24E-9AD2-7E4FC41EA627}" type="slidenum">
              <a:rPr lang="en-US" smtClean="0"/>
              <a:t>28</a:t>
            </a:fld>
            <a:endParaRPr lang="en-US"/>
          </a:p>
        </p:txBody>
      </p:sp>
    </p:spTree>
    <p:extLst>
      <p:ext uri="{BB962C8B-B14F-4D97-AF65-F5344CB8AC3E}">
        <p14:creationId xmlns:p14="http://schemas.microsoft.com/office/powerpoint/2010/main" val="150757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a:bodyPr>
          <a:lstStyle/>
          <a:p>
            <a:pPr marL="0" indent="0">
              <a:buNone/>
            </a:pPr>
            <a:r>
              <a:rPr lang="en-GB" b="1" dirty="0" smtClean="0"/>
              <a:t>Definition 2 (Concrete services):</a:t>
            </a:r>
            <a:endParaRPr lang="en-GB" b="1" dirty="0"/>
          </a:p>
          <a:p>
            <a:pPr marL="0" indent="0" algn="ctr">
              <a:buNone/>
            </a:pPr>
            <a:r>
              <a:rPr lang="pt-BR" sz="1800" i="1" dirty="0" smtClean="0"/>
              <a:t>S</a:t>
            </a:r>
            <a:r>
              <a:rPr lang="pt-BR" sz="1800" dirty="0" smtClean="0"/>
              <a:t>(</a:t>
            </a:r>
            <a:r>
              <a:rPr lang="pt-BR" sz="1800" i="1" dirty="0" smtClean="0"/>
              <a:t>I</a:t>
            </a:r>
            <a:r>
              <a:rPr lang="pt-BR" sz="1800" i="1" dirty="0"/>
              <a:t>, O</a:t>
            </a:r>
            <a:r>
              <a:rPr lang="pt-BR" sz="1800" dirty="0"/>
              <a:t>) </a:t>
            </a:r>
            <a:r>
              <a:rPr lang="pt-BR" sz="1800" dirty="0" smtClean="0"/>
              <a:t>:= </a:t>
            </a:r>
            <a:r>
              <a:rPr lang="pt-BR" sz="1800" i="1" dirty="0" smtClean="0"/>
              <a:t>A</a:t>
            </a:r>
            <a:r>
              <a:rPr lang="pt-BR" sz="1800" baseline="-25000" dirty="0" smtClean="0"/>
              <a:t>1</a:t>
            </a:r>
            <a:r>
              <a:rPr lang="pt-BR" sz="1800" dirty="0" smtClean="0"/>
              <a:t>(</a:t>
            </a:r>
            <a:r>
              <a:rPr lang="pt-BR" sz="1800" i="1" dirty="0" smtClean="0"/>
              <a:t>I</a:t>
            </a:r>
            <a:r>
              <a:rPr lang="pt-BR" sz="1800" i="1" dirty="0"/>
              <a:t>, O</a:t>
            </a:r>
            <a:r>
              <a:rPr lang="pt-BR" sz="1800" dirty="0"/>
              <a:t>)</a:t>
            </a:r>
            <a:r>
              <a:rPr lang="pt-BR" sz="1800" i="1" dirty="0"/>
              <a:t>, A</a:t>
            </a:r>
            <a:r>
              <a:rPr lang="pt-BR" sz="1800" baseline="-25000" dirty="0"/>
              <a:t>2</a:t>
            </a:r>
            <a:r>
              <a:rPr lang="pt-BR" sz="1800" dirty="0"/>
              <a:t>(</a:t>
            </a:r>
            <a:r>
              <a:rPr lang="pt-BR" sz="1800" i="1" dirty="0"/>
              <a:t>I, O</a:t>
            </a:r>
            <a:r>
              <a:rPr lang="pt-BR" sz="1800" dirty="0"/>
              <a:t>)</a:t>
            </a:r>
            <a:r>
              <a:rPr lang="pt-BR" sz="1800" i="1" dirty="0"/>
              <a:t>, .., </a:t>
            </a:r>
            <a:r>
              <a:rPr lang="pt-BR" sz="1800" i="1" dirty="0" smtClean="0"/>
              <a:t>A</a:t>
            </a:r>
            <a:r>
              <a:rPr lang="pt-BR" sz="1800" i="1" baseline="-25000" dirty="0" smtClean="0"/>
              <a:t>n</a:t>
            </a:r>
            <a:r>
              <a:rPr lang="pt-BR" sz="1800" dirty="0" smtClean="0"/>
              <a:t>(</a:t>
            </a:r>
            <a:r>
              <a:rPr lang="pt-BR" sz="1800" i="1" dirty="0" smtClean="0"/>
              <a:t>I</a:t>
            </a:r>
            <a:r>
              <a:rPr lang="pt-BR" sz="1800" i="1" dirty="0"/>
              <a:t>, O</a:t>
            </a:r>
            <a:r>
              <a:rPr lang="pt-BR" sz="1800" dirty="0" smtClean="0"/>
              <a:t>)</a:t>
            </a:r>
            <a:r>
              <a:rPr lang="pt-BR" sz="1800" i="1" dirty="0" smtClean="0"/>
              <a:t> </a:t>
            </a:r>
            <a:r>
              <a:rPr lang="pt-BR" sz="1800" dirty="0" smtClean="0"/>
              <a:t>[</a:t>
            </a:r>
            <a:r>
              <a:rPr lang="pt-BR" sz="1800" i="1" dirty="0" smtClean="0"/>
              <a:t>P</a:t>
            </a:r>
            <a:r>
              <a:rPr lang="pt-BR" sz="1800" baseline="-25000" dirty="0" smtClean="0"/>
              <a:t>1</a:t>
            </a:r>
            <a:r>
              <a:rPr lang="pt-BR" sz="1800" i="1" dirty="0"/>
              <a:t>, P</a:t>
            </a:r>
            <a:r>
              <a:rPr lang="pt-BR" sz="1800" baseline="-25000" dirty="0"/>
              <a:t>2</a:t>
            </a:r>
            <a:r>
              <a:rPr lang="pt-BR" sz="1800" i="1" dirty="0"/>
              <a:t>, .., </a:t>
            </a:r>
            <a:r>
              <a:rPr lang="pt-BR" sz="1800" i="1" dirty="0" smtClean="0"/>
              <a:t>P</a:t>
            </a:r>
            <a:r>
              <a:rPr lang="pt-BR" sz="1800" baseline="-25000" dirty="0" smtClean="0"/>
              <a:t>k</a:t>
            </a:r>
            <a:r>
              <a:rPr lang="pt-BR" sz="1800" dirty="0" smtClean="0"/>
              <a:t>]</a:t>
            </a:r>
            <a:endParaRPr lang="pt-BR" sz="1800" dirty="0"/>
          </a:p>
          <a:p>
            <a:pPr marL="0" indent="0">
              <a:buNone/>
            </a:pPr>
            <a:endParaRPr lang="pt-BR" i="1" dirty="0" smtClean="0"/>
          </a:p>
          <a:p>
            <a:pPr marL="0" indent="0">
              <a:buNone/>
            </a:pPr>
            <a:r>
              <a:rPr lang="pt-BR" i="1" dirty="0" smtClean="0"/>
              <a:t>P</a:t>
            </a:r>
            <a:r>
              <a:rPr lang="pt-BR" dirty="0" smtClean="0"/>
              <a:t> </a:t>
            </a:r>
            <a:r>
              <a:rPr lang="en-GB" dirty="0" smtClean="0"/>
              <a:t>are in the form: </a:t>
            </a:r>
            <a:r>
              <a:rPr lang="en-GB" i="1" dirty="0" smtClean="0"/>
              <a:t>name</a:t>
            </a:r>
            <a:r>
              <a:rPr lang="en-GB" dirty="0" smtClean="0"/>
              <a:t> operation </a:t>
            </a:r>
            <a:r>
              <a:rPr lang="en-GB" i="1" dirty="0" smtClean="0"/>
              <a:t>value</a:t>
            </a:r>
          </a:p>
          <a:p>
            <a:pPr marL="0" indent="0">
              <a:buNone/>
            </a:pPr>
            <a:r>
              <a:rPr lang="en-GB" i="1" dirty="0" smtClean="0"/>
              <a:t>P </a:t>
            </a:r>
            <a:r>
              <a:rPr lang="en-GB" dirty="0" smtClean="0"/>
              <a:t>represents the SLA exported by the concrete service</a:t>
            </a:r>
          </a:p>
          <a:p>
            <a:pPr marL="0" indent="0">
              <a:buNone/>
            </a:pPr>
            <a:r>
              <a:rPr lang="en-GB" i="1" dirty="0" smtClean="0"/>
              <a:t>S </a:t>
            </a:r>
            <a:r>
              <a:rPr lang="en-GB" dirty="0" smtClean="0"/>
              <a:t>do not have composed measures</a:t>
            </a:r>
            <a:endParaRPr lang="en-GB"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29</a:t>
            </a:fld>
            <a:endParaRPr lang="en-US"/>
          </a:p>
        </p:txBody>
      </p:sp>
    </p:spTree>
    <p:extLst>
      <p:ext uri="{BB962C8B-B14F-4D97-AF65-F5344CB8AC3E}">
        <p14:creationId xmlns:p14="http://schemas.microsoft.com/office/powerpoint/2010/main" val="271807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Connecteur droit avec flèche 21"/>
          <p:cNvCxnSpPr/>
          <p:nvPr/>
        </p:nvCxnSpPr>
        <p:spPr>
          <a:xfrm flipV="1">
            <a:off x="3392129" y="4863994"/>
            <a:ext cx="556086" cy="51028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2" name="Título 1"/>
          <p:cNvSpPr>
            <a:spLocks noGrp="1"/>
          </p:cNvSpPr>
          <p:nvPr>
            <p:ph type="title"/>
          </p:nvPr>
        </p:nvSpPr>
        <p:spPr/>
        <p:txBody>
          <a:bodyPr/>
          <a:lstStyle/>
          <a:p>
            <a:r>
              <a:rPr lang="fr-FR" dirty="0" smtClean="0"/>
              <a:t>Context and Challenges</a:t>
            </a:r>
            <a:endParaRPr lang="fr-FR" dirty="0"/>
          </a:p>
        </p:txBody>
      </p:sp>
      <p:sp>
        <p:nvSpPr>
          <p:cNvPr id="3" name="Espaço Reservado para Conteúdo 2"/>
          <p:cNvSpPr>
            <a:spLocks noGrp="1"/>
          </p:cNvSpPr>
          <p:nvPr>
            <p:ph idx="1"/>
          </p:nvPr>
        </p:nvSpPr>
        <p:spPr/>
        <p:txBody>
          <a:bodyPr/>
          <a:lstStyle/>
          <a:p>
            <a:pPr marL="0" indent="0" algn="ctr">
              <a:buNone/>
            </a:pPr>
            <a:r>
              <a:rPr lang="fr-FR" b="1" dirty="0" smtClean="0"/>
              <a:t>Data integration </a:t>
            </a:r>
            <a:r>
              <a:rPr lang="fr-FR" i="1" dirty="0" smtClean="0"/>
              <a:t>x</a:t>
            </a:r>
            <a:r>
              <a:rPr lang="fr-FR" dirty="0" smtClean="0"/>
              <a:t> </a:t>
            </a:r>
            <a:r>
              <a:rPr lang="fr-FR" b="1" dirty="0" smtClean="0"/>
              <a:t>Cloud computing</a:t>
            </a:r>
          </a:p>
          <a:p>
            <a:r>
              <a:rPr lang="fr-FR" dirty="0" smtClean="0"/>
              <a:t>Classical data integration scenario</a:t>
            </a:r>
            <a:endParaRPr lang="fr-FR" dirty="0"/>
          </a:p>
        </p:txBody>
      </p:sp>
      <p:grpSp>
        <p:nvGrpSpPr>
          <p:cNvPr id="10" name="Grupo 9"/>
          <p:cNvGrpSpPr/>
          <p:nvPr/>
        </p:nvGrpSpPr>
        <p:grpSpPr>
          <a:xfrm>
            <a:off x="2370534" y="3448049"/>
            <a:ext cx="3056872" cy="1339568"/>
            <a:chOff x="2370534" y="3448049"/>
            <a:chExt cx="3056872" cy="1339568"/>
          </a:xfrm>
        </p:grpSpPr>
        <p:grpSp>
          <p:nvGrpSpPr>
            <p:cNvPr id="4" name="Groupe 5"/>
            <p:cNvGrpSpPr/>
            <p:nvPr/>
          </p:nvGrpSpPr>
          <p:grpSpPr>
            <a:xfrm>
              <a:off x="3691866" y="4209103"/>
              <a:ext cx="1735540" cy="578514"/>
              <a:chOff x="3188036" y="2713804"/>
              <a:chExt cx="2743200" cy="914400"/>
            </a:xfrm>
          </p:grpSpPr>
          <p:sp>
            <p:nvSpPr>
              <p:cNvPr id="5" name="Rectangle à coins arrondis 33"/>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5"/>
              <p:cNvSpPr txBox="1"/>
              <p:nvPr/>
            </p:nvSpPr>
            <p:spPr>
              <a:xfrm>
                <a:off x="3188036" y="2893732"/>
                <a:ext cx="2743200" cy="369331"/>
              </a:xfrm>
              <a:prstGeom prst="rect">
                <a:avLst/>
              </a:prstGeom>
            </p:spPr>
            <p:txBody>
              <a:bodyPr rtlCol="0">
                <a:spAutoFit/>
              </a:bodyPr>
              <a:lstStyle/>
              <a:p>
                <a:pPr algn="ctr"/>
                <a:r>
                  <a:rPr lang="fr-FR" dirty="0"/>
                  <a:t>Mediator</a:t>
                </a:r>
              </a:p>
            </p:txBody>
          </p:sp>
        </p:grpSp>
        <p:grpSp>
          <p:nvGrpSpPr>
            <p:cNvPr id="7" name="Groupe 4"/>
            <p:cNvGrpSpPr/>
            <p:nvPr/>
          </p:nvGrpSpPr>
          <p:grpSpPr>
            <a:xfrm>
              <a:off x="2370534" y="3448049"/>
              <a:ext cx="2743200" cy="712694"/>
              <a:chOff x="2370534" y="1928969"/>
              <a:chExt cx="2743200" cy="712694"/>
            </a:xfrm>
          </p:grpSpPr>
          <p:cxnSp>
            <p:nvCxnSpPr>
              <p:cNvPr id="8" name="Connecteur droit avec flèche 34"/>
              <p:cNvCxnSpPr/>
              <p:nvPr/>
            </p:nvCxnSpPr>
            <p:spPr>
              <a:xfrm flipH="1">
                <a:off x="4146562" y="1928969"/>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9" name="ZoneTexte 56"/>
              <p:cNvSpPr txBox="1"/>
              <p:nvPr/>
            </p:nvSpPr>
            <p:spPr>
              <a:xfrm>
                <a:off x="2370534" y="2044216"/>
                <a:ext cx="2743200" cy="369332"/>
              </a:xfrm>
              <a:prstGeom prst="rect">
                <a:avLst/>
              </a:prstGeom>
            </p:spPr>
            <p:txBody>
              <a:bodyPr rtlCol="0">
                <a:spAutoFit/>
              </a:bodyPr>
              <a:lstStyle/>
              <a:p>
                <a:pPr algn="ctr"/>
                <a:r>
                  <a:rPr lang="en-US" dirty="0"/>
                  <a:t>Query</a:t>
                </a:r>
                <a:endParaRPr lang="fr-FR" dirty="0"/>
              </a:p>
            </p:txBody>
          </p:sp>
        </p:grpSp>
      </p:grpSp>
      <p:cxnSp>
        <p:nvCxnSpPr>
          <p:cNvPr id="20" name="Connecteur droit avec flèche 22"/>
          <p:cNvCxnSpPr/>
          <p:nvPr/>
        </p:nvCxnSpPr>
        <p:spPr>
          <a:xfrm rot="10800000">
            <a:off x="5073749" y="4857153"/>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23" name="Grupo 22"/>
          <p:cNvGrpSpPr/>
          <p:nvPr/>
        </p:nvGrpSpPr>
        <p:grpSpPr>
          <a:xfrm>
            <a:off x="1935505" y="4716510"/>
            <a:ext cx="5261708" cy="1443325"/>
            <a:chOff x="1935505" y="4716510"/>
            <a:chExt cx="5261708" cy="1443325"/>
          </a:xfrm>
        </p:grpSpPr>
        <p:grpSp>
          <p:nvGrpSpPr>
            <p:cNvPr id="11" name="Groupe 2"/>
            <p:cNvGrpSpPr/>
            <p:nvPr/>
          </p:nvGrpSpPr>
          <p:grpSpPr>
            <a:xfrm>
              <a:off x="1935505" y="5216319"/>
              <a:ext cx="5261708" cy="943516"/>
              <a:chOff x="1087168" y="4519613"/>
              <a:chExt cx="6781406" cy="1216025"/>
            </a:xfrm>
          </p:grpSpPr>
          <p:sp>
            <p:nvSpPr>
              <p:cNvPr id="12" name="Cylindre 3"/>
              <p:cNvSpPr/>
              <p:nvPr/>
            </p:nvSpPr>
            <p:spPr>
              <a:xfrm>
                <a:off x="1741338"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Cylindre 48"/>
              <p:cNvSpPr/>
              <p:nvPr/>
            </p:nvSpPr>
            <p:spPr>
              <a:xfrm>
                <a:off x="3743572"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Cylindre 49"/>
              <p:cNvSpPr/>
              <p:nvPr/>
            </p:nvSpPr>
            <p:spPr>
              <a:xfrm>
                <a:off x="5750789"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32"/>
              <p:cNvSpPr txBox="1"/>
              <p:nvPr/>
            </p:nvSpPr>
            <p:spPr>
              <a:xfrm>
                <a:off x="1087168" y="4943744"/>
                <a:ext cx="2743200" cy="396670"/>
              </a:xfrm>
              <a:prstGeom prst="rect">
                <a:avLst/>
              </a:prstGeom>
            </p:spPr>
            <p:txBody>
              <a:bodyPr rtlCol="0">
                <a:spAutoFit/>
              </a:bodyPr>
              <a:lstStyle/>
              <a:p>
                <a:pPr algn="ctr"/>
                <a:r>
                  <a:rPr lang="fr-FR" sz="1400" dirty="0"/>
                  <a:t>Data source A</a:t>
                </a:r>
              </a:p>
            </p:txBody>
          </p:sp>
          <p:sp>
            <p:nvSpPr>
              <p:cNvPr id="16" name="ZoneTexte 51"/>
              <p:cNvSpPr txBox="1"/>
              <p:nvPr/>
            </p:nvSpPr>
            <p:spPr>
              <a:xfrm>
                <a:off x="3132534" y="4943744"/>
                <a:ext cx="2743200" cy="396670"/>
              </a:xfrm>
              <a:prstGeom prst="rect">
                <a:avLst/>
              </a:prstGeom>
            </p:spPr>
            <p:txBody>
              <a:bodyPr rtlCol="0">
                <a:spAutoFit/>
              </a:bodyPr>
              <a:lstStyle/>
              <a:p>
                <a:pPr algn="ctr"/>
                <a:r>
                  <a:rPr lang="fr-FR" sz="1400" dirty="0"/>
                  <a:t>Data source B</a:t>
                </a:r>
              </a:p>
            </p:txBody>
          </p:sp>
          <p:sp>
            <p:nvSpPr>
              <p:cNvPr id="17" name="ZoneTexte 54"/>
              <p:cNvSpPr txBox="1"/>
              <p:nvPr/>
            </p:nvSpPr>
            <p:spPr>
              <a:xfrm>
                <a:off x="5125374" y="4943744"/>
                <a:ext cx="2743200" cy="396670"/>
              </a:xfrm>
              <a:prstGeom prst="rect">
                <a:avLst/>
              </a:prstGeom>
            </p:spPr>
            <p:txBody>
              <a:bodyPr rtlCol="0">
                <a:spAutoFit/>
              </a:bodyPr>
              <a:lstStyle/>
              <a:p>
                <a:pPr algn="ctr"/>
                <a:r>
                  <a:rPr lang="fr-FR" sz="1400"/>
                  <a:t>Data source C</a:t>
                </a:r>
                <a:endParaRPr lang="fr-FR" sz="1400" dirty="0"/>
              </a:p>
            </p:txBody>
          </p:sp>
        </p:grpSp>
        <p:cxnSp>
          <p:nvCxnSpPr>
            <p:cNvPr id="18" name="Connecteur droit avec flèche 62"/>
            <p:cNvCxnSpPr/>
            <p:nvPr/>
          </p:nvCxnSpPr>
          <p:spPr>
            <a:xfrm>
              <a:off x="4349865" y="4854825"/>
              <a:ext cx="0" cy="51945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19" name="Connecteur droit avec flèche 64"/>
            <p:cNvCxnSpPr/>
            <p:nvPr/>
          </p:nvCxnSpPr>
          <p:spPr>
            <a:xfrm flipH="1">
              <a:off x="3191310" y="4720650"/>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22" name="Connecteur droit avec flèche 23"/>
            <p:cNvCxnSpPr/>
            <p:nvPr/>
          </p:nvCxnSpPr>
          <p:spPr>
            <a:xfrm>
              <a:off x="5173692" y="4716510"/>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cxnSp>
        <p:nvCxnSpPr>
          <p:cNvPr id="24" name="Connecteur droit avec flèche 68"/>
          <p:cNvCxnSpPr/>
          <p:nvPr/>
        </p:nvCxnSpPr>
        <p:spPr>
          <a:xfrm flipV="1">
            <a:off x="4829291" y="4868515"/>
            <a:ext cx="1" cy="487341"/>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32" name="Grupo 31"/>
          <p:cNvGrpSpPr/>
          <p:nvPr/>
        </p:nvGrpSpPr>
        <p:grpSpPr>
          <a:xfrm>
            <a:off x="3988411" y="3434774"/>
            <a:ext cx="2743200" cy="699245"/>
            <a:chOff x="3988411" y="3434774"/>
            <a:chExt cx="2743200" cy="699245"/>
          </a:xfrm>
        </p:grpSpPr>
        <p:cxnSp>
          <p:nvCxnSpPr>
            <p:cNvPr id="30" name="Connecteur droit avec flèche 72"/>
            <p:cNvCxnSpPr/>
            <p:nvPr/>
          </p:nvCxnSpPr>
          <p:spPr>
            <a:xfrm flipH="1" flipV="1">
              <a:off x="4863507" y="3434774"/>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31" name="ZoneTexte 73"/>
            <p:cNvSpPr txBox="1"/>
            <p:nvPr/>
          </p:nvSpPr>
          <p:spPr>
            <a:xfrm>
              <a:off x="3988411" y="3541365"/>
              <a:ext cx="2743200" cy="369332"/>
            </a:xfrm>
            <a:prstGeom prst="rect">
              <a:avLst/>
            </a:prstGeom>
          </p:spPr>
          <p:txBody>
            <a:bodyPr rtlCol="0">
              <a:spAutoFit/>
            </a:bodyPr>
            <a:lstStyle/>
            <a:p>
              <a:pPr algn="ctr"/>
              <a:r>
                <a:rPr lang="en-US" dirty="0"/>
                <a:t>Result</a:t>
              </a:r>
              <a:endParaRPr lang="fr-FR" dirty="0"/>
            </a:p>
          </p:txBody>
        </p:sp>
      </p:grpSp>
      <p:sp>
        <p:nvSpPr>
          <p:cNvPr id="21" name="Espaço Reservado para Número de Slide 20"/>
          <p:cNvSpPr>
            <a:spLocks noGrp="1"/>
          </p:cNvSpPr>
          <p:nvPr>
            <p:ph type="sldNum" sz="quarter" idx="12"/>
          </p:nvPr>
        </p:nvSpPr>
        <p:spPr/>
        <p:txBody>
          <a:bodyPr/>
          <a:lstStyle/>
          <a:p>
            <a:fld id="{2066355A-084C-D24E-9AD2-7E4FC41EA627}" type="slidenum">
              <a:rPr lang="en-US" smtClean="0"/>
              <a:t>3</a:t>
            </a:fld>
            <a:endParaRPr lang="en-US"/>
          </a:p>
        </p:txBody>
      </p:sp>
    </p:spTree>
    <p:extLst>
      <p:ext uri="{BB962C8B-B14F-4D97-AF65-F5344CB8AC3E}">
        <p14:creationId xmlns:p14="http://schemas.microsoft.com/office/powerpoint/2010/main" val="362003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a:bodyPr>
          <a:lstStyle/>
          <a:p>
            <a:pPr marL="0" indent="0">
              <a:buNone/>
            </a:pPr>
            <a:r>
              <a:rPr lang="en-GB" dirty="0" smtClean="0"/>
              <a:t>According to the example, let us suppose the following concrete services:</a:t>
            </a:r>
            <a:endParaRPr lang="en-GB" dirty="0"/>
          </a:p>
        </p:txBody>
      </p:sp>
      <p:sp>
        <p:nvSpPr>
          <p:cNvPr id="4" name="Rectangle 3"/>
          <p:cNvSpPr/>
          <p:nvPr/>
        </p:nvSpPr>
        <p:spPr>
          <a:xfrm>
            <a:off x="560438" y="2150192"/>
            <a:ext cx="8023123" cy="4176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t>S1(</a:t>
            </a:r>
            <a:r>
              <a:rPr lang="en-US" dirty="0" err="1" smtClean="0"/>
              <a:t>a?,b</a:t>
            </a:r>
            <a:r>
              <a:rPr lang="en-US" dirty="0" smtClean="0"/>
              <a:t>!) </a:t>
            </a:r>
            <a:r>
              <a:rPr lang="en-US" dirty="0"/>
              <a:t>= DiseaseInfectedPatient (</a:t>
            </a:r>
            <a:r>
              <a:rPr lang="en-US" dirty="0" err="1" smtClean="0"/>
              <a:t>a?,b</a:t>
            </a:r>
            <a:r>
              <a:rPr lang="en-US" dirty="0" smtClean="0"/>
              <a:t>!) [</a:t>
            </a:r>
            <a:r>
              <a:rPr lang="en-US" dirty="0"/>
              <a:t>availability &gt; </a:t>
            </a:r>
            <a:r>
              <a:rPr lang="en-US" dirty="0" smtClean="0"/>
              <a:t>98]</a:t>
            </a:r>
          </a:p>
          <a:p>
            <a:pPr algn="just"/>
            <a:endParaRPr lang="fr-FR" dirty="0"/>
          </a:p>
          <a:p>
            <a:pPr algn="just"/>
            <a:r>
              <a:rPr lang="en-US" dirty="0" smtClean="0"/>
              <a:t>S2(</a:t>
            </a:r>
            <a:r>
              <a:rPr lang="en-US" dirty="0" err="1" smtClean="0"/>
              <a:t>a</a:t>
            </a:r>
            <a:r>
              <a:rPr lang="en-US" dirty="0" err="1"/>
              <a:t>?,b</a:t>
            </a:r>
            <a:r>
              <a:rPr lang="en-US" dirty="0"/>
              <a:t>!) = DiseaseInfectedPatient (</a:t>
            </a:r>
            <a:r>
              <a:rPr lang="en-US" dirty="0" err="1"/>
              <a:t>a?,b</a:t>
            </a:r>
            <a:r>
              <a:rPr lang="en-US" dirty="0"/>
              <a:t>!) [availability &gt; </a:t>
            </a:r>
            <a:r>
              <a:rPr lang="en-US" dirty="0" smtClean="0"/>
              <a:t>98, price </a:t>
            </a:r>
            <a:r>
              <a:rPr lang="en-US" dirty="0"/>
              <a:t>per call </a:t>
            </a:r>
            <a:r>
              <a:rPr lang="en-US" dirty="0" smtClean="0"/>
              <a:t>= </a:t>
            </a:r>
            <a:r>
              <a:rPr lang="en-US" dirty="0"/>
              <a:t>0.2</a:t>
            </a:r>
            <a:r>
              <a:rPr lang="en-US" dirty="0" smtClean="0"/>
              <a:t>]</a:t>
            </a:r>
          </a:p>
          <a:p>
            <a:pPr algn="just"/>
            <a:endParaRPr lang="fr-FR" dirty="0"/>
          </a:p>
          <a:p>
            <a:pPr algn="just"/>
            <a:r>
              <a:rPr lang="en-US" dirty="0" smtClean="0"/>
              <a:t>S3(</a:t>
            </a:r>
            <a:r>
              <a:rPr lang="en-US" dirty="0" err="1" smtClean="0"/>
              <a:t>a</a:t>
            </a:r>
            <a:r>
              <a:rPr lang="en-US" dirty="0" err="1"/>
              <a:t>?,b</a:t>
            </a:r>
            <a:r>
              <a:rPr lang="en-US" dirty="0"/>
              <a:t>!) = DiseaseInfectedPatient (</a:t>
            </a:r>
            <a:r>
              <a:rPr lang="en-US" dirty="0" err="1"/>
              <a:t>a</a:t>
            </a:r>
            <a:r>
              <a:rPr lang="en-US" dirty="0" err="1" smtClean="0"/>
              <a:t>?,b</a:t>
            </a:r>
            <a:r>
              <a:rPr lang="en-US" dirty="0" smtClean="0"/>
              <a:t>!) [</a:t>
            </a:r>
            <a:r>
              <a:rPr lang="en-US" dirty="0"/>
              <a:t>availability &gt; 98, price per call = </a:t>
            </a:r>
            <a:r>
              <a:rPr lang="en-US" dirty="0" smtClean="0"/>
              <a:t>0.1]</a:t>
            </a:r>
          </a:p>
          <a:p>
            <a:pPr algn="just"/>
            <a:endParaRPr lang="fr-FR" dirty="0"/>
          </a:p>
          <a:p>
            <a:pPr algn="just"/>
            <a:r>
              <a:rPr lang="en-US" dirty="0" smtClean="0"/>
              <a:t>S4(</a:t>
            </a:r>
            <a:r>
              <a:rPr lang="en-US" dirty="0" err="1" smtClean="0"/>
              <a:t>a</a:t>
            </a:r>
            <a:r>
              <a:rPr lang="en-US" dirty="0" err="1"/>
              <a:t>?,b</a:t>
            </a:r>
            <a:r>
              <a:rPr lang="en-US" dirty="0"/>
              <a:t>!) = PatientPersonalInformation (</a:t>
            </a:r>
            <a:r>
              <a:rPr lang="en-US" dirty="0" err="1"/>
              <a:t>a?,b</a:t>
            </a:r>
            <a:r>
              <a:rPr lang="en-US" dirty="0"/>
              <a:t>!) [availability &gt; 98, price per call = </a:t>
            </a:r>
            <a:r>
              <a:rPr lang="en-US" dirty="0" smtClean="0"/>
              <a:t>0.1]</a:t>
            </a:r>
          </a:p>
          <a:p>
            <a:pPr algn="just"/>
            <a:endParaRPr lang="fr-FR" dirty="0"/>
          </a:p>
          <a:p>
            <a:pPr algn="just"/>
            <a:r>
              <a:rPr lang="en-US" dirty="0" smtClean="0"/>
              <a:t>S5(</a:t>
            </a:r>
            <a:r>
              <a:rPr lang="en-US" dirty="0" err="1" smtClean="0"/>
              <a:t>a</a:t>
            </a:r>
            <a:r>
              <a:rPr lang="en-US" dirty="0" err="1"/>
              <a:t>?,b</a:t>
            </a:r>
            <a:r>
              <a:rPr lang="en-US" dirty="0"/>
              <a:t>!) = PatientDNA (</a:t>
            </a:r>
            <a:r>
              <a:rPr lang="en-US" dirty="0" err="1"/>
              <a:t>a</a:t>
            </a:r>
            <a:r>
              <a:rPr lang="en-US" dirty="0" err="1" smtClean="0"/>
              <a:t>?,b</a:t>
            </a:r>
            <a:r>
              <a:rPr lang="en-US" dirty="0" smtClean="0"/>
              <a:t>!) </a:t>
            </a:r>
            <a:r>
              <a:rPr lang="en-US" dirty="0"/>
              <a:t>[availability &gt; </a:t>
            </a:r>
            <a:r>
              <a:rPr lang="en-US" dirty="0" smtClean="0"/>
              <a:t>99, </a:t>
            </a:r>
            <a:r>
              <a:rPr lang="en-US" dirty="0"/>
              <a:t>price per call = 0.1, </a:t>
            </a:r>
            <a:r>
              <a:rPr lang="en-US" dirty="0" smtClean="0"/>
              <a:t>location </a:t>
            </a:r>
            <a:r>
              <a:rPr lang="en-US" dirty="0"/>
              <a:t>= “close”]</a:t>
            </a:r>
            <a:endParaRPr lang="en-US" dirty="0" smtClean="0"/>
          </a:p>
          <a:p>
            <a:pPr algn="just"/>
            <a:endParaRPr lang="fr-FR" dirty="0"/>
          </a:p>
          <a:p>
            <a:pPr algn="just"/>
            <a:r>
              <a:rPr lang="en-US" dirty="0" smtClean="0"/>
              <a:t>S5(</a:t>
            </a:r>
            <a:r>
              <a:rPr lang="en-US" dirty="0" err="1" smtClean="0"/>
              <a:t>a</a:t>
            </a:r>
            <a:r>
              <a:rPr lang="en-US" dirty="0" err="1"/>
              <a:t>?,b</a:t>
            </a:r>
            <a:r>
              <a:rPr lang="en-US" dirty="0"/>
              <a:t>!) = DiseaseInfectedPatient (</a:t>
            </a:r>
            <a:r>
              <a:rPr lang="en-US" dirty="0" err="1"/>
              <a:t>a?,c</a:t>
            </a:r>
            <a:r>
              <a:rPr lang="en-US" dirty="0"/>
              <a:t>!), PatientPersonalInformation </a:t>
            </a:r>
            <a:r>
              <a:rPr lang="en-US" dirty="0" smtClean="0"/>
              <a:t>(</a:t>
            </a:r>
            <a:r>
              <a:rPr lang="en-US" dirty="0" err="1" smtClean="0"/>
              <a:t>c</a:t>
            </a:r>
            <a:r>
              <a:rPr lang="en-US" dirty="0" err="1"/>
              <a:t>?,b</a:t>
            </a:r>
            <a:r>
              <a:rPr lang="en-US" dirty="0"/>
              <a:t>!) [availability &gt; 99, price per call = </a:t>
            </a:r>
            <a:r>
              <a:rPr lang="en-US" dirty="0" smtClean="0"/>
              <a:t>0.1]</a:t>
            </a:r>
          </a:p>
          <a:p>
            <a:pPr algn="just"/>
            <a:endParaRPr lang="en-US" dirty="0"/>
          </a:p>
          <a:p>
            <a:pPr algn="just"/>
            <a:r>
              <a:rPr lang="en-US" dirty="0"/>
              <a:t>S5(</a:t>
            </a:r>
            <a:r>
              <a:rPr lang="en-US" dirty="0" err="1"/>
              <a:t>a?,b</a:t>
            </a:r>
            <a:r>
              <a:rPr lang="en-US" dirty="0" err="1" smtClean="0"/>
              <a:t>!,c</a:t>
            </a:r>
            <a:r>
              <a:rPr lang="en-US" dirty="0" smtClean="0"/>
              <a:t>!) </a:t>
            </a:r>
            <a:r>
              <a:rPr lang="en-US" dirty="0"/>
              <a:t>= DiseaseInfectedPatient (</a:t>
            </a:r>
            <a:r>
              <a:rPr lang="en-US" dirty="0" err="1"/>
              <a:t>a</a:t>
            </a:r>
            <a:r>
              <a:rPr lang="en-US" dirty="0" err="1" smtClean="0"/>
              <a:t>?,p</a:t>
            </a:r>
            <a:r>
              <a:rPr lang="en-US" dirty="0" smtClean="0"/>
              <a:t>!), </a:t>
            </a:r>
            <a:r>
              <a:rPr lang="en-US" dirty="0"/>
              <a:t>PatientPersonalInformation </a:t>
            </a:r>
            <a:r>
              <a:rPr lang="en-US" dirty="0" smtClean="0"/>
              <a:t>(</a:t>
            </a:r>
            <a:r>
              <a:rPr lang="en-US" dirty="0" err="1" smtClean="0"/>
              <a:t>p?,</a:t>
            </a:r>
            <a:r>
              <a:rPr lang="en-US" dirty="0" err="1"/>
              <a:t>b</a:t>
            </a:r>
            <a:r>
              <a:rPr lang="en-US" dirty="0" smtClean="0"/>
              <a:t>!), PatientDNA</a:t>
            </a:r>
            <a:r>
              <a:rPr lang="en-US" dirty="0"/>
              <a:t> </a:t>
            </a:r>
            <a:r>
              <a:rPr lang="en-US" dirty="0" smtClean="0"/>
              <a:t>(</a:t>
            </a:r>
            <a:r>
              <a:rPr lang="en-US" dirty="0" err="1" smtClean="0"/>
              <a:t>p?,c</a:t>
            </a:r>
            <a:r>
              <a:rPr lang="en-US" dirty="0" smtClean="0"/>
              <a:t>!) [</a:t>
            </a:r>
            <a:r>
              <a:rPr lang="en-US" dirty="0"/>
              <a:t>availability &gt; 99, price per call = 0.1]</a:t>
            </a:r>
          </a:p>
          <a:p>
            <a:pPr algn="just"/>
            <a:endParaRPr lang="en-US" dirty="0"/>
          </a:p>
          <a:p>
            <a:pPr algn="just"/>
            <a:endParaRPr lang="en-US" dirty="0"/>
          </a:p>
          <a:p>
            <a:pPr algn="just"/>
            <a:endParaRPr lang="en-US" dirty="0"/>
          </a:p>
          <a:p>
            <a:pPr algn="just"/>
            <a:endParaRPr lang="en-US" dirty="0"/>
          </a:p>
        </p:txBody>
      </p:sp>
      <p:sp>
        <p:nvSpPr>
          <p:cNvPr id="5" name="Espaço Reservado para Número de Slide 4"/>
          <p:cNvSpPr>
            <a:spLocks noGrp="1"/>
          </p:cNvSpPr>
          <p:nvPr>
            <p:ph type="sldNum" sz="quarter" idx="12"/>
          </p:nvPr>
        </p:nvSpPr>
        <p:spPr/>
        <p:txBody>
          <a:bodyPr/>
          <a:lstStyle/>
          <a:p>
            <a:fld id="{2066355A-084C-D24E-9AD2-7E4FC41EA627}" type="slidenum">
              <a:rPr lang="en-US" smtClean="0"/>
              <a:t>30</a:t>
            </a:fld>
            <a:endParaRPr lang="en-US"/>
          </a:p>
        </p:txBody>
      </p:sp>
    </p:spTree>
    <p:extLst>
      <p:ext uri="{BB962C8B-B14F-4D97-AF65-F5344CB8AC3E}">
        <p14:creationId xmlns:p14="http://schemas.microsoft.com/office/powerpoint/2010/main" val="418969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fontScale="92500" lnSpcReduction="20000"/>
          </a:bodyPr>
          <a:lstStyle/>
          <a:p>
            <a:pPr marL="0" indent="0">
              <a:buNone/>
            </a:pPr>
            <a:r>
              <a:rPr lang="en-GB" b="1" dirty="0" smtClean="0"/>
              <a:t>Definition 3 (measures matching): </a:t>
            </a:r>
          </a:p>
          <a:p>
            <a:pPr marL="0" indent="0" algn="just">
              <a:buNone/>
            </a:pPr>
            <a:r>
              <a:rPr lang="en-US" dirty="0" smtClean="0"/>
              <a:t>All </a:t>
            </a:r>
            <a:r>
              <a:rPr lang="en-US" i="1" dirty="0"/>
              <a:t>single measures </a:t>
            </a:r>
            <a:r>
              <a:rPr lang="en-US" dirty="0"/>
              <a:t>in </a:t>
            </a:r>
            <a:r>
              <a:rPr lang="en-US" dirty="0" smtClean="0"/>
              <a:t>the query </a:t>
            </a:r>
            <a:r>
              <a:rPr lang="en-US" dirty="0"/>
              <a:t>must exist in the concrete service, and all of them </a:t>
            </a:r>
            <a:r>
              <a:rPr lang="en-US" dirty="0" smtClean="0"/>
              <a:t>can not </a:t>
            </a:r>
            <a:r>
              <a:rPr lang="en-US" dirty="0"/>
              <a:t>violate the measures in the </a:t>
            </a:r>
            <a:r>
              <a:rPr lang="en-US" dirty="0" smtClean="0"/>
              <a:t>query.</a:t>
            </a:r>
            <a:endParaRPr lang="en-GB" dirty="0"/>
          </a:p>
          <a:p>
            <a:pPr marL="0" indent="0">
              <a:buNone/>
            </a:pPr>
            <a:r>
              <a:rPr lang="en-GB" b="1" dirty="0"/>
              <a:t>Definition </a:t>
            </a:r>
            <a:r>
              <a:rPr lang="en-GB" b="1" dirty="0" smtClean="0"/>
              <a:t>4 (abstract service </a:t>
            </a:r>
            <a:r>
              <a:rPr lang="en-GB" b="1" dirty="0"/>
              <a:t>matching): </a:t>
            </a:r>
            <a:endParaRPr lang="en-GB" b="1" dirty="0" smtClean="0"/>
          </a:p>
          <a:p>
            <a:pPr marL="0" indent="0" algn="just">
              <a:buNone/>
            </a:pPr>
            <a:r>
              <a:rPr lang="en-US" dirty="0" smtClean="0"/>
              <a:t>An </a:t>
            </a:r>
            <a:r>
              <a:rPr lang="en-US" i="1" dirty="0"/>
              <a:t>abstract service A</a:t>
            </a:r>
            <a:r>
              <a:rPr lang="en-US" dirty="0"/>
              <a:t> can </a:t>
            </a:r>
            <a:r>
              <a:rPr lang="en-US" dirty="0" smtClean="0"/>
              <a:t>be matched </a:t>
            </a:r>
            <a:r>
              <a:rPr lang="en-US" dirty="0"/>
              <a:t>with an </a:t>
            </a:r>
            <a:r>
              <a:rPr lang="en-US" i="1" dirty="0"/>
              <a:t>abstract service B </a:t>
            </a:r>
            <a:r>
              <a:rPr lang="en-US" dirty="0"/>
              <a:t>only if </a:t>
            </a:r>
            <a:endParaRPr lang="en-US" dirty="0" smtClean="0"/>
          </a:p>
          <a:p>
            <a:pPr algn="just"/>
            <a:r>
              <a:rPr lang="en-US" dirty="0" smtClean="0"/>
              <a:t>(</a:t>
            </a:r>
            <a:r>
              <a:rPr lang="en-US" dirty="0"/>
              <a:t>a) they </a:t>
            </a:r>
            <a:r>
              <a:rPr lang="en-US" dirty="0" smtClean="0"/>
              <a:t>have the </a:t>
            </a:r>
            <a:r>
              <a:rPr lang="en-US" dirty="0"/>
              <a:t>same </a:t>
            </a:r>
            <a:r>
              <a:rPr lang="en-US" dirty="0" smtClean="0"/>
              <a:t>name; and </a:t>
            </a:r>
          </a:p>
          <a:p>
            <a:pPr algn="just"/>
            <a:r>
              <a:rPr lang="en-US" dirty="0" smtClean="0"/>
              <a:t>(</a:t>
            </a:r>
            <a:r>
              <a:rPr lang="en-US" dirty="0"/>
              <a:t>b) they have a compatible </a:t>
            </a:r>
            <a:r>
              <a:rPr lang="en-US" dirty="0" smtClean="0"/>
              <a:t>number and type of variables </a:t>
            </a:r>
            <a:endParaRPr lang="en-GB" dirty="0"/>
          </a:p>
          <a:p>
            <a:pPr marL="0" indent="0">
              <a:buNone/>
            </a:pPr>
            <a:endParaRPr lang="pt-BR" i="1" dirty="0" smtClean="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31</a:t>
            </a:fld>
            <a:endParaRPr lang="en-US"/>
          </a:p>
        </p:txBody>
      </p:sp>
    </p:spTree>
    <p:extLst>
      <p:ext uri="{BB962C8B-B14F-4D97-AF65-F5344CB8AC3E}">
        <p14:creationId xmlns:p14="http://schemas.microsoft.com/office/powerpoint/2010/main" val="197341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a:bodyPr>
          <a:lstStyle/>
          <a:p>
            <a:pPr marL="0" indent="0">
              <a:buNone/>
            </a:pPr>
            <a:r>
              <a:rPr lang="en-GB" b="1" dirty="0" smtClean="0"/>
              <a:t>Definition 5 (concrete service matching): </a:t>
            </a:r>
          </a:p>
          <a:p>
            <a:pPr marL="0" indent="0" algn="just">
              <a:buNone/>
            </a:pPr>
            <a:r>
              <a:rPr lang="en-US" dirty="0"/>
              <a:t>A </a:t>
            </a:r>
            <a:r>
              <a:rPr lang="en-US" i="1" dirty="0"/>
              <a:t>concrete service </a:t>
            </a:r>
            <a:r>
              <a:rPr lang="en-US" dirty="0"/>
              <a:t>can be matched with the query if all its </a:t>
            </a:r>
            <a:r>
              <a:rPr lang="en-US" i="1" dirty="0"/>
              <a:t>abstract services </a:t>
            </a:r>
            <a:r>
              <a:rPr lang="en-US" dirty="0"/>
              <a:t>satisfy the abstract service matching problem and all the </a:t>
            </a:r>
            <a:r>
              <a:rPr lang="en-US" i="1" dirty="0"/>
              <a:t>single measures </a:t>
            </a:r>
            <a:r>
              <a:rPr lang="en-US" dirty="0"/>
              <a:t>satisfy the measures matching problem</a:t>
            </a:r>
            <a:r>
              <a:rPr lang="en-US" dirty="0" smtClean="0"/>
              <a:t>.</a:t>
            </a:r>
            <a:endParaRPr lang="pt-BR" dirty="0"/>
          </a:p>
        </p:txBody>
      </p:sp>
      <p:sp>
        <p:nvSpPr>
          <p:cNvPr id="5" name="Espaço Reservado para Número de Slide 4"/>
          <p:cNvSpPr>
            <a:spLocks noGrp="1"/>
          </p:cNvSpPr>
          <p:nvPr>
            <p:ph type="sldNum" sz="quarter" idx="12"/>
          </p:nvPr>
        </p:nvSpPr>
        <p:spPr/>
        <p:txBody>
          <a:bodyPr/>
          <a:lstStyle/>
          <a:p>
            <a:fld id="{2066355A-084C-D24E-9AD2-7E4FC41EA627}" type="slidenum">
              <a:rPr lang="en-US" smtClean="0"/>
              <a:t>32</a:t>
            </a:fld>
            <a:endParaRPr lang="en-US"/>
          </a:p>
        </p:txBody>
      </p:sp>
    </p:spTree>
    <p:extLst>
      <p:ext uri="{BB962C8B-B14F-4D97-AF65-F5344CB8AC3E}">
        <p14:creationId xmlns:p14="http://schemas.microsoft.com/office/powerpoint/2010/main" val="254742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a:bodyPr>
          <a:lstStyle/>
          <a:p>
            <a:pPr marL="0" indent="0">
              <a:buNone/>
            </a:pPr>
            <a:r>
              <a:rPr lang="fr-FR" dirty="0" smtClean="0"/>
              <a:t>Considering our concrete services in the example;</a:t>
            </a:r>
            <a:endParaRPr lang="pt-BR" dirty="0"/>
          </a:p>
        </p:txBody>
      </p:sp>
      <p:sp>
        <p:nvSpPr>
          <p:cNvPr id="4" name="Rectangle 3"/>
          <p:cNvSpPr/>
          <p:nvPr/>
        </p:nvSpPr>
        <p:spPr>
          <a:xfrm>
            <a:off x="560438" y="2150192"/>
            <a:ext cx="8023123" cy="4176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t>S1(</a:t>
            </a:r>
            <a:r>
              <a:rPr lang="en-US" dirty="0" err="1" smtClean="0"/>
              <a:t>a?,b</a:t>
            </a:r>
            <a:r>
              <a:rPr lang="en-US" dirty="0" smtClean="0"/>
              <a:t>!) </a:t>
            </a:r>
            <a:r>
              <a:rPr lang="en-US" dirty="0"/>
              <a:t>= DiseaseInfectedPatient (</a:t>
            </a:r>
            <a:r>
              <a:rPr lang="en-US" dirty="0" err="1" smtClean="0"/>
              <a:t>a?,b</a:t>
            </a:r>
            <a:r>
              <a:rPr lang="en-US" dirty="0" smtClean="0"/>
              <a:t>!) [</a:t>
            </a:r>
            <a:r>
              <a:rPr lang="en-US" dirty="0"/>
              <a:t>availability &gt; </a:t>
            </a:r>
            <a:r>
              <a:rPr lang="en-US" dirty="0" smtClean="0"/>
              <a:t>98]</a:t>
            </a:r>
          </a:p>
          <a:p>
            <a:pPr algn="just"/>
            <a:endParaRPr lang="fr-FR" dirty="0"/>
          </a:p>
          <a:p>
            <a:pPr algn="just"/>
            <a:r>
              <a:rPr lang="en-US" dirty="0" smtClean="0"/>
              <a:t>S2(</a:t>
            </a:r>
            <a:r>
              <a:rPr lang="en-US" dirty="0" err="1" smtClean="0"/>
              <a:t>a</a:t>
            </a:r>
            <a:r>
              <a:rPr lang="en-US" dirty="0" err="1"/>
              <a:t>?,b</a:t>
            </a:r>
            <a:r>
              <a:rPr lang="en-US" dirty="0"/>
              <a:t>!) = DiseaseInfectedPatient (</a:t>
            </a:r>
            <a:r>
              <a:rPr lang="en-US" dirty="0" err="1"/>
              <a:t>a?,b</a:t>
            </a:r>
            <a:r>
              <a:rPr lang="en-US" dirty="0"/>
              <a:t>!) [availability &gt; </a:t>
            </a:r>
            <a:r>
              <a:rPr lang="en-US" dirty="0" smtClean="0"/>
              <a:t>98, price </a:t>
            </a:r>
            <a:r>
              <a:rPr lang="en-US" dirty="0"/>
              <a:t>per call </a:t>
            </a:r>
            <a:r>
              <a:rPr lang="en-US" dirty="0" smtClean="0"/>
              <a:t>= </a:t>
            </a:r>
            <a:r>
              <a:rPr lang="en-US" dirty="0"/>
              <a:t>0.2</a:t>
            </a:r>
            <a:r>
              <a:rPr lang="en-US" dirty="0" smtClean="0"/>
              <a:t>]</a:t>
            </a:r>
          </a:p>
          <a:p>
            <a:pPr algn="just"/>
            <a:endParaRPr lang="fr-FR" dirty="0"/>
          </a:p>
          <a:p>
            <a:pPr algn="just"/>
            <a:r>
              <a:rPr lang="en-US" dirty="0" smtClean="0"/>
              <a:t>S3(</a:t>
            </a:r>
            <a:r>
              <a:rPr lang="en-US" dirty="0" err="1" smtClean="0"/>
              <a:t>a</a:t>
            </a:r>
            <a:r>
              <a:rPr lang="en-US" dirty="0" err="1"/>
              <a:t>?,b</a:t>
            </a:r>
            <a:r>
              <a:rPr lang="en-US" dirty="0"/>
              <a:t>!) = DiseaseInfectedPatient (</a:t>
            </a:r>
            <a:r>
              <a:rPr lang="en-US" dirty="0" err="1"/>
              <a:t>a</a:t>
            </a:r>
            <a:r>
              <a:rPr lang="en-US" dirty="0" err="1" smtClean="0"/>
              <a:t>?,b</a:t>
            </a:r>
            <a:r>
              <a:rPr lang="en-US" dirty="0" smtClean="0"/>
              <a:t>!) [</a:t>
            </a:r>
            <a:r>
              <a:rPr lang="en-US" dirty="0"/>
              <a:t>availability &gt; 98, price per call = </a:t>
            </a:r>
            <a:r>
              <a:rPr lang="en-US" dirty="0" smtClean="0"/>
              <a:t>0.1]</a:t>
            </a:r>
          </a:p>
          <a:p>
            <a:pPr algn="just"/>
            <a:endParaRPr lang="fr-FR" dirty="0"/>
          </a:p>
          <a:p>
            <a:pPr algn="just"/>
            <a:r>
              <a:rPr lang="en-US" dirty="0" smtClean="0"/>
              <a:t>S4(</a:t>
            </a:r>
            <a:r>
              <a:rPr lang="en-US" dirty="0" err="1" smtClean="0"/>
              <a:t>a</a:t>
            </a:r>
            <a:r>
              <a:rPr lang="en-US" dirty="0" err="1"/>
              <a:t>?,b</a:t>
            </a:r>
            <a:r>
              <a:rPr lang="en-US" dirty="0"/>
              <a:t>!) = PatientPersonalInformation (</a:t>
            </a:r>
            <a:r>
              <a:rPr lang="en-US" dirty="0" err="1"/>
              <a:t>a?,b</a:t>
            </a:r>
            <a:r>
              <a:rPr lang="en-US" dirty="0"/>
              <a:t>!) [availability &gt; 98, price per call = </a:t>
            </a:r>
            <a:r>
              <a:rPr lang="en-US" dirty="0" smtClean="0"/>
              <a:t>0.1]</a:t>
            </a:r>
          </a:p>
          <a:p>
            <a:pPr algn="just"/>
            <a:endParaRPr lang="fr-FR" dirty="0"/>
          </a:p>
          <a:p>
            <a:pPr algn="just"/>
            <a:r>
              <a:rPr lang="en-US" dirty="0" smtClean="0"/>
              <a:t>S5(</a:t>
            </a:r>
            <a:r>
              <a:rPr lang="en-US" dirty="0" err="1" smtClean="0"/>
              <a:t>a</a:t>
            </a:r>
            <a:r>
              <a:rPr lang="en-US" dirty="0" err="1"/>
              <a:t>?,b</a:t>
            </a:r>
            <a:r>
              <a:rPr lang="en-US" dirty="0"/>
              <a:t>!) = PatientDNA (</a:t>
            </a:r>
            <a:r>
              <a:rPr lang="en-US" dirty="0" err="1"/>
              <a:t>a</a:t>
            </a:r>
            <a:r>
              <a:rPr lang="en-US" dirty="0" err="1" smtClean="0"/>
              <a:t>?,b</a:t>
            </a:r>
            <a:r>
              <a:rPr lang="en-US" dirty="0" smtClean="0"/>
              <a:t>!) </a:t>
            </a:r>
            <a:r>
              <a:rPr lang="en-US" dirty="0"/>
              <a:t>[availability &gt; </a:t>
            </a:r>
            <a:r>
              <a:rPr lang="en-US" dirty="0" smtClean="0"/>
              <a:t>99, </a:t>
            </a:r>
            <a:r>
              <a:rPr lang="en-US" dirty="0"/>
              <a:t>price per call = 0.1, </a:t>
            </a:r>
            <a:r>
              <a:rPr lang="en-US" dirty="0" smtClean="0"/>
              <a:t>location </a:t>
            </a:r>
            <a:r>
              <a:rPr lang="en-US" dirty="0"/>
              <a:t>= “close”]</a:t>
            </a:r>
            <a:endParaRPr lang="en-US" dirty="0" smtClean="0"/>
          </a:p>
          <a:p>
            <a:pPr algn="just"/>
            <a:endParaRPr lang="fr-FR" dirty="0"/>
          </a:p>
          <a:p>
            <a:pPr algn="just"/>
            <a:r>
              <a:rPr lang="en-US" dirty="0" smtClean="0"/>
              <a:t>S5(</a:t>
            </a:r>
            <a:r>
              <a:rPr lang="en-US" dirty="0" err="1" smtClean="0"/>
              <a:t>a</a:t>
            </a:r>
            <a:r>
              <a:rPr lang="en-US" dirty="0" err="1"/>
              <a:t>?,b</a:t>
            </a:r>
            <a:r>
              <a:rPr lang="en-US" dirty="0"/>
              <a:t>!) = DiseaseInfectedPatient (</a:t>
            </a:r>
            <a:r>
              <a:rPr lang="en-US" dirty="0" err="1"/>
              <a:t>a?,c</a:t>
            </a:r>
            <a:r>
              <a:rPr lang="en-US" dirty="0"/>
              <a:t>!), PatientPersonalInformation </a:t>
            </a:r>
            <a:r>
              <a:rPr lang="en-US" dirty="0" smtClean="0"/>
              <a:t>(</a:t>
            </a:r>
            <a:r>
              <a:rPr lang="en-US" dirty="0" err="1" smtClean="0"/>
              <a:t>c</a:t>
            </a:r>
            <a:r>
              <a:rPr lang="en-US" dirty="0" err="1"/>
              <a:t>?,b</a:t>
            </a:r>
            <a:r>
              <a:rPr lang="en-US" dirty="0"/>
              <a:t>!) [availability &gt; 99, price per call = </a:t>
            </a:r>
            <a:r>
              <a:rPr lang="en-US" dirty="0" smtClean="0"/>
              <a:t>0.1]</a:t>
            </a:r>
          </a:p>
          <a:p>
            <a:pPr algn="just"/>
            <a:endParaRPr lang="en-US" dirty="0"/>
          </a:p>
          <a:p>
            <a:pPr algn="just"/>
            <a:r>
              <a:rPr lang="en-US" dirty="0"/>
              <a:t>S5(</a:t>
            </a:r>
            <a:r>
              <a:rPr lang="en-US" dirty="0" err="1"/>
              <a:t>a?,b</a:t>
            </a:r>
            <a:r>
              <a:rPr lang="en-US" dirty="0" err="1" smtClean="0"/>
              <a:t>!,c</a:t>
            </a:r>
            <a:r>
              <a:rPr lang="en-US" dirty="0" smtClean="0"/>
              <a:t>!) </a:t>
            </a:r>
            <a:r>
              <a:rPr lang="en-US" dirty="0"/>
              <a:t>= DiseaseInfectedPatient (</a:t>
            </a:r>
            <a:r>
              <a:rPr lang="en-US" dirty="0" err="1"/>
              <a:t>a</a:t>
            </a:r>
            <a:r>
              <a:rPr lang="en-US" dirty="0" err="1" smtClean="0"/>
              <a:t>?,p</a:t>
            </a:r>
            <a:r>
              <a:rPr lang="en-US" dirty="0" smtClean="0"/>
              <a:t>!), </a:t>
            </a:r>
            <a:r>
              <a:rPr lang="en-US" dirty="0"/>
              <a:t>PatientPersonalInformation </a:t>
            </a:r>
            <a:r>
              <a:rPr lang="en-US" dirty="0" smtClean="0"/>
              <a:t>(</a:t>
            </a:r>
            <a:r>
              <a:rPr lang="en-US" dirty="0" err="1" smtClean="0"/>
              <a:t>p?,</a:t>
            </a:r>
            <a:r>
              <a:rPr lang="en-US" dirty="0" err="1"/>
              <a:t>b</a:t>
            </a:r>
            <a:r>
              <a:rPr lang="en-US" dirty="0" smtClean="0"/>
              <a:t>!), PatientDNA</a:t>
            </a:r>
            <a:r>
              <a:rPr lang="en-US" dirty="0"/>
              <a:t> </a:t>
            </a:r>
            <a:r>
              <a:rPr lang="en-US" dirty="0" smtClean="0"/>
              <a:t>(</a:t>
            </a:r>
            <a:r>
              <a:rPr lang="en-US" dirty="0" err="1" smtClean="0"/>
              <a:t>p?,c</a:t>
            </a:r>
            <a:r>
              <a:rPr lang="en-US" dirty="0" smtClean="0"/>
              <a:t>!) [</a:t>
            </a:r>
            <a:r>
              <a:rPr lang="en-US" dirty="0"/>
              <a:t>availability &gt; 99, price per call = </a:t>
            </a:r>
            <a:r>
              <a:rPr lang="en-US" dirty="0" smtClean="0"/>
              <a:t>0.7]</a:t>
            </a:r>
            <a:endParaRPr lang="en-US" dirty="0"/>
          </a:p>
          <a:p>
            <a:pPr algn="just"/>
            <a:endParaRPr lang="en-US" dirty="0"/>
          </a:p>
          <a:p>
            <a:pPr algn="just"/>
            <a:endParaRPr lang="en-US" dirty="0"/>
          </a:p>
          <a:p>
            <a:pPr algn="just"/>
            <a:endParaRPr lang="en-US" dirty="0"/>
          </a:p>
          <a:p>
            <a:pPr algn="just"/>
            <a:endParaRPr lang="en-US" dirty="0"/>
          </a:p>
        </p:txBody>
      </p:sp>
      <p:cxnSp>
        <p:nvCxnSpPr>
          <p:cNvPr id="6" name="Connecteur droit 8"/>
          <p:cNvCxnSpPr/>
          <p:nvPr/>
        </p:nvCxnSpPr>
        <p:spPr>
          <a:xfrm>
            <a:off x="657454" y="2334452"/>
            <a:ext cx="5359888"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cxnSp>
        <p:nvCxnSpPr>
          <p:cNvPr id="8" name="Connecteur droit 8"/>
          <p:cNvCxnSpPr/>
          <p:nvPr/>
        </p:nvCxnSpPr>
        <p:spPr>
          <a:xfrm>
            <a:off x="662370" y="2870304"/>
            <a:ext cx="7021540"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sp>
        <p:nvSpPr>
          <p:cNvPr id="5" name="Espaço Reservado para Número de Slide 4"/>
          <p:cNvSpPr>
            <a:spLocks noGrp="1"/>
          </p:cNvSpPr>
          <p:nvPr>
            <p:ph type="sldNum" sz="quarter" idx="12"/>
          </p:nvPr>
        </p:nvSpPr>
        <p:spPr/>
        <p:txBody>
          <a:bodyPr/>
          <a:lstStyle/>
          <a:p>
            <a:fld id="{2066355A-084C-D24E-9AD2-7E4FC41EA627}" type="slidenum">
              <a:rPr lang="en-US" smtClean="0"/>
              <a:t>33</a:t>
            </a:fld>
            <a:endParaRPr lang="en-US"/>
          </a:p>
        </p:txBody>
      </p:sp>
    </p:spTree>
    <p:extLst>
      <p:ext uri="{BB962C8B-B14F-4D97-AF65-F5344CB8AC3E}">
        <p14:creationId xmlns:p14="http://schemas.microsoft.com/office/powerpoint/2010/main" val="23505795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fontScale="85000" lnSpcReduction="20000"/>
          </a:bodyPr>
          <a:lstStyle/>
          <a:p>
            <a:pPr marL="0" indent="0">
              <a:buNone/>
            </a:pPr>
            <a:r>
              <a:rPr lang="en-GB" b="1" dirty="0" smtClean="0"/>
              <a:t>Definition 6 (concrete service description): </a:t>
            </a:r>
          </a:p>
          <a:p>
            <a:pPr marL="0" indent="0" algn="just">
              <a:buNone/>
            </a:pPr>
            <a:r>
              <a:rPr lang="en-US" dirty="0" smtClean="0"/>
              <a:t>Describes </a:t>
            </a:r>
            <a:r>
              <a:rPr lang="en-US" dirty="0"/>
              <a:t>how a </a:t>
            </a:r>
            <a:r>
              <a:rPr lang="en-US" i="1" dirty="0"/>
              <a:t>candidate concrete service </a:t>
            </a:r>
            <a:r>
              <a:rPr lang="en-US" dirty="0"/>
              <a:t>can </a:t>
            </a:r>
            <a:r>
              <a:rPr lang="en-US" dirty="0" smtClean="0"/>
              <a:t>be used </a:t>
            </a:r>
            <a:r>
              <a:rPr lang="en-US" dirty="0"/>
              <a:t>in the query rewriting process. </a:t>
            </a:r>
            <a:endParaRPr lang="en-US" dirty="0" smtClean="0"/>
          </a:p>
          <a:p>
            <a:pPr marL="0" indent="0" algn="just">
              <a:buNone/>
            </a:pPr>
            <a:r>
              <a:rPr lang="en-US" dirty="0" smtClean="0"/>
              <a:t>It includes</a:t>
            </a:r>
            <a:r>
              <a:rPr lang="en-US" dirty="0"/>
              <a:t>: </a:t>
            </a:r>
            <a:endParaRPr lang="en-US" dirty="0" smtClean="0"/>
          </a:p>
          <a:p>
            <a:pPr lvl="1" algn="just"/>
            <a:r>
              <a:rPr lang="en-US" dirty="0"/>
              <a:t>M</a:t>
            </a:r>
            <a:r>
              <a:rPr lang="en-US" dirty="0" smtClean="0"/>
              <a:t>appings from </a:t>
            </a:r>
            <a:r>
              <a:rPr lang="en-US" dirty="0"/>
              <a:t>variables in a concrete service to variables in the </a:t>
            </a:r>
            <a:r>
              <a:rPr lang="en-US" dirty="0" smtClean="0"/>
              <a:t>query</a:t>
            </a:r>
          </a:p>
          <a:p>
            <a:pPr lvl="1" algn="just"/>
            <a:r>
              <a:rPr lang="en-US" dirty="0" smtClean="0"/>
              <a:t>Mappings </a:t>
            </a:r>
            <a:r>
              <a:rPr lang="en-US" dirty="0"/>
              <a:t>from variables on </a:t>
            </a:r>
            <a:r>
              <a:rPr lang="en-US" dirty="0" smtClean="0"/>
              <a:t>the head </a:t>
            </a:r>
            <a:r>
              <a:rPr lang="en-US" dirty="0"/>
              <a:t>of a concrete service to variables on its </a:t>
            </a:r>
            <a:r>
              <a:rPr lang="en-US" dirty="0" smtClean="0"/>
              <a:t>body</a:t>
            </a:r>
          </a:p>
          <a:p>
            <a:pPr lvl="1" algn="just"/>
            <a:r>
              <a:rPr lang="en-US" dirty="0" smtClean="0"/>
              <a:t>A </a:t>
            </a:r>
            <a:r>
              <a:rPr lang="en-US" dirty="0"/>
              <a:t>set of abstract services that </a:t>
            </a:r>
            <a:r>
              <a:rPr lang="en-US" dirty="0" smtClean="0"/>
              <a:t>represents partially </a:t>
            </a:r>
            <a:r>
              <a:rPr lang="en-US" dirty="0"/>
              <a:t>or fully the abstract services in the </a:t>
            </a:r>
            <a:r>
              <a:rPr lang="en-US" dirty="0" smtClean="0"/>
              <a:t>query</a:t>
            </a:r>
          </a:p>
          <a:p>
            <a:pPr lvl="1" algn="just"/>
            <a:r>
              <a:rPr lang="en-US" dirty="0" smtClean="0"/>
              <a:t>A </a:t>
            </a:r>
            <a:r>
              <a:rPr lang="en-US" dirty="0"/>
              <a:t>set of quality constrains </a:t>
            </a:r>
            <a:r>
              <a:rPr lang="en-US" dirty="0" smtClean="0"/>
              <a:t>associated to </a:t>
            </a:r>
            <a:r>
              <a:rPr lang="en-US" dirty="0"/>
              <a:t>the concrete service. </a:t>
            </a:r>
            <a:endParaRPr lang="pt-BR"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34</a:t>
            </a:fld>
            <a:endParaRPr lang="en-US"/>
          </a:p>
        </p:txBody>
      </p:sp>
    </p:spTree>
    <p:extLst>
      <p:ext uri="{BB962C8B-B14F-4D97-AF65-F5344CB8AC3E}">
        <p14:creationId xmlns:p14="http://schemas.microsoft.com/office/powerpoint/2010/main" val="1194614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fontScale="77500" lnSpcReduction="20000"/>
          </a:bodyPr>
          <a:lstStyle/>
          <a:p>
            <a:pPr marL="0" indent="0">
              <a:buNone/>
            </a:pPr>
            <a:r>
              <a:rPr lang="en-GB" b="1" dirty="0" smtClean="0"/>
              <a:t>Definition 6 (concrete service description):</a:t>
            </a:r>
          </a:p>
          <a:p>
            <a:pPr marL="0" indent="0">
              <a:buNone/>
            </a:pPr>
            <a:r>
              <a:rPr lang="en-US" dirty="0"/>
              <a:t>A CSD is represented by an </a:t>
            </a:r>
            <a:r>
              <a:rPr lang="en-US" i="1" dirty="0" smtClean="0"/>
              <a:t>n</a:t>
            </a:r>
            <a:r>
              <a:rPr lang="en-US" dirty="0" smtClean="0"/>
              <a:t>-tuple: </a:t>
            </a:r>
          </a:p>
          <a:p>
            <a:pPr marL="0" indent="0" algn="ctr">
              <a:buNone/>
            </a:pPr>
            <a:r>
              <a:rPr lang="en-US" dirty="0" smtClean="0"/>
              <a:t>‹</a:t>
            </a:r>
            <a:r>
              <a:rPr lang="en-US" i="1" dirty="0" smtClean="0"/>
              <a:t>S</a:t>
            </a:r>
            <a:r>
              <a:rPr lang="en-US" dirty="0"/>
              <a:t>, </a:t>
            </a:r>
            <a:r>
              <a:rPr lang="en-US" i="1" dirty="0"/>
              <a:t>h</a:t>
            </a:r>
            <a:r>
              <a:rPr lang="en-US" dirty="0"/>
              <a:t>, ϕ, </a:t>
            </a:r>
            <a:r>
              <a:rPr lang="en-US" i="1" dirty="0"/>
              <a:t>G</a:t>
            </a:r>
            <a:r>
              <a:rPr lang="en-US" dirty="0"/>
              <a:t>, </a:t>
            </a:r>
            <a:r>
              <a:rPr lang="en-US" i="1" dirty="0" smtClean="0"/>
              <a:t>P</a:t>
            </a:r>
            <a:r>
              <a:rPr lang="en-US" dirty="0"/>
              <a:t>›</a:t>
            </a:r>
          </a:p>
          <a:p>
            <a:pPr marL="0" indent="0">
              <a:buNone/>
            </a:pPr>
            <a:r>
              <a:rPr lang="en-US" b="1" dirty="0" smtClean="0"/>
              <a:t>S</a:t>
            </a:r>
            <a:r>
              <a:rPr lang="en-US" dirty="0" smtClean="0"/>
              <a:t> </a:t>
            </a:r>
            <a:r>
              <a:rPr lang="en-US" dirty="0"/>
              <a:t>is a concrete service. </a:t>
            </a:r>
            <a:endParaRPr lang="en-US" dirty="0" smtClean="0"/>
          </a:p>
          <a:p>
            <a:pPr marL="0" indent="0">
              <a:buNone/>
            </a:pPr>
            <a:r>
              <a:rPr lang="en-US" b="1" i="1" dirty="0" smtClean="0"/>
              <a:t>h</a:t>
            </a:r>
            <a:r>
              <a:rPr lang="en-US" dirty="0" smtClean="0"/>
              <a:t> </a:t>
            </a:r>
            <a:r>
              <a:rPr lang="en-US" dirty="0"/>
              <a:t>are mappings between variables in the head of </a:t>
            </a:r>
            <a:r>
              <a:rPr lang="en-US" i="1" dirty="0"/>
              <a:t>S</a:t>
            </a:r>
            <a:r>
              <a:rPr lang="en-US" dirty="0"/>
              <a:t> to </a:t>
            </a:r>
            <a:r>
              <a:rPr lang="en-US" dirty="0" smtClean="0"/>
              <a:t>variables in </a:t>
            </a:r>
            <a:r>
              <a:rPr lang="en-US" dirty="0"/>
              <a:t>the body of </a:t>
            </a:r>
            <a:r>
              <a:rPr lang="en-US" i="1" dirty="0"/>
              <a:t>S</a:t>
            </a:r>
            <a:r>
              <a:rPr lang="en-US" dirty="0"/>
              <a:t>. </a:t>
            </a:r>
            <a:endParaRPr lang="en-US" dirty="0" smtClean="0"/>
          </a:p>
          <a:p>
            <a:pPr marL="0" indent="0">
              <a:buNone/>
            </a:pPr>
            <a:r>
              <a:rPr lang="en-US" b="1" dirty="0" smtClean="0"/>
              <a:t>ϕ</a:t>
            </a:r>
            <a:r>
              <a:rPr lang="en-US" dirty="0" smtClean="0"/>
              <a:t> </a:t>
            </a:r>
            <a:r>
              <a:rPr lang="en-US" dirty="0"/>
              <a:t>are mapping between variables in the concrete service to variables in </a:t>
            </a:r>
            <a:r>
              <a:rPr lang="en-US" dirty="0" smtClean="0"/>
              <a:t>the query</a:t>
            </a:r>
            <a:r>
              <a:rPr lang="en-US" dirty="0"/>
              <a:t>. </a:t>
            </a:r>
            <a:endParaRPr lang="en-US" dirty="0" smtClean="0"/>
          </a:p>
          <a:p>
            <a:pPr marL="0" indent="0">
              <a:buNone/>
            </a:pPr>
            <a:r>
              <a:rPr lang="en-US" b="1" i="1" dirty="0" smtClean="0"/>
              <a:t>G</a:t>
            </a:r>
            <a:r>
              <a:rPr lang="en-US" dirty="0" smtClean="0"/>
              <a:t> </a:t>
            </a:r>
            <a:r>
              <a:rPr lang="en-US" dirty="0"/>
              <a:t>is a set of abstract services covered by </a:t>
            </a:r>
            <a:r>
              <a:rPr lang="en-US" i="1" dirty="0"/>
              <a:t>S</a:t>
            </a:r>
            <a:r>
              <a:rPr lang="en-US" dirty="0"/>
              <a:t>. </a:t>
            </a:r>
            <a:endParaRPr lang="en-US" dirty="0" smtClean="0"/>
          </a:p>
          <a:p>
            <a:pPr marL="0" indent="0">
              <a:buNone/>
            </a:pPr>
            <a:r>
              <a:rPr lang="en-US" b="1" i="1" dirty="0" smtClean="0"/>
              <a:t>P</a:t>
            </a:r>
            <a:r>
              <a:rPr lang="en-US" dirty="0" smtClean="0"/>
              <a:t> </a:t>
            </a:r>
            <a:r>
              <a:rPr lang="en-US" dirty="0"/>
              <a:t>is a set quality constraints associated </a:t>
            </a:r>
            <a:r>
              <a:rPr lang="en-US" dirty="0" smtClean="0"/>
              <a:t>to the </a:t>
            </a:r>
            <a:r>
              <a:rPr lang="en-US" dirty="0"/>
              <a:t>service </a:t>
            </a:r>
            <a:r>
              <a:rPr lang="en-US" i="1" dirty="0"/>
              <a:t>S</a:t>
            </a:r>
            <a:r>
              <a:rPr lang="en-US" dirty="0"/>
              <a:t>.</a:t>
            </a:r>
            <a:endParaRPr lang="en-GB" dirty="0" smtClean="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35</a:t>
            </a:fld>
            <a:endParaRPr lang="en-US"/>
          </a:p>
        </p:txBody>
      </p:sp>
    </p:spTree>
    <p:extLst>
      <p:ext uri="{BB962C8B-B14F-4D97-AF65-F5344CB8AC3E}">
        <p14:creationId xmlns:p14="http://schemas.microsoft.com/office/powerpoint/2010/main" val="45907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fontScale="92500" lnSpcReduction="10000"/>
          </a:bodyPr>
          <a:lstStyle/>
          <a:p>
            <a:pPr marL="0" indent="0">
              <a:buNone/>
            </a:pPr>
            <a:r>
              <a:rPr lang="en-GB" b="1" dirty="0"/>
              <a:t>Definition 6 (concrete service description):</a:t>
            </a:r>
          </a:p>
          <a:p>
            <a:pPr algn="just"/>
            <a:r>
              <a:rPr lang="en-GB" i="1" dirty="0" smtClean="0"/>
              <a:t>Rule 1</a:t>
            </a:r>
            <a:r>
              <a:rPr lang="en-GB" dirty="0" smtClean="0"/>
              <a:t>: </a:t>
            </a:r>
            <a:r>
              <a:rPr lang="en-GB" i="1" dirty="0" smtClean="0"/>
              <a:t>head</a:t>
            </a:r>
            <a:r>
              <a:rPr lang="en-GB" dirty="0" smtClean="0"/>
              <a:t> and </a:t>
            </a:r>
            <a:r>
              <a:rPr lang="en-GB" i="1" dirty="0" smtClean="0"/>
              <a:t>local</a:t>
            </a:r>
            <a:r>
              <a:rPr lang="en-GB" dirty="0" smtClean="0"/>
              <a:t> variables in the concrete service can be mapped to </a:t>
            </a:r>
            <a:r>
              <a:rPr lang="en-GB" i="1" dirty="0" smtClean="0"/>
              <a:t>head</a:t>
            </a:r>
            <a:r>
              <a:rPr lang="en-GB" dirty="0" smtClean="0"/>
              <a:t> variables in the query if they are from the same type</a:t>
            </a:r>
          </a:p>
          <a:p>
            <a:pPr algn="just"/>
            <a:r>
              <a:rPr lang="en-GB" i="1" dirty="0" smtClean="0"/>
              <a:t>Rule 2</a:t>
            </a:r>
            <a:r>
              <a:rPr lang="en-GB" dirty="0" smtClean="0"/>
              <a:t>: </a:t>
            </a:r>
            <a:r>
              <a:rPr lang="en-GB" i="1" dirty="0" smtClean="0"/>
              <a:t>local</a:t>
            </a:r>
            <a:r>
              <a:rPr lang="en-GB" dirty="0" smtClean="0"/>
              <a:t> variable in the concrete service can be mapped to a </a:t>
            </a:r>
            <a:r>
              <a:rPr lang="en-GB" i="1" dirty="0" smtClean="0"/>
              <a:t>local</a:t>
            </a:r>
            <a:r>
              <a:rPr lang="en-GB" dirty="0" smtClean="0"/>
              <a:t> variable in the query if: (i) </a:t>
            </a:r>
            <a:r>
              <a:rPr lang="en-GB" dirty="0"/>
              <a:t>t</a:t>
            </a:r>
            <a:r>
              <a:rPr lang="en-GB" dirty="0" smtClean="0"/>
              <a:t>hey are from the same type; and (ii) the concrete service cover all abstract service in the query that depends on this variable. “Depends” here means that this local variable is used as input in another abstract service.</a:t>
            </a:r>
          </a:p>
        </p:txBody>
      </p:sp>
      <p:sp>
        <p:nvSpPr>
          <p:cNvPr id="4" name="ZoneTexte 3"/>
          <p:cNvSpPr txBox="1"/>
          <p:nvPr/>
        </p:nvSpPr>
        <p:spPr>
          <a:xfrm>
            <a:off x="4688732" y="2315183"/>
            <a:ext cx="184731" cy="369332"/>
          </a:xfrm>
          <a:prstGeom prst="rect">
            <a:avLst/>
          </a:prstGeom>
          <a:noFill/>
        </p:spPr>
        <p:txBody>
          <a:bodyPr wrap="none" rtlCol="0">
            <a:spAutoFit/>
          </a:bodyPr>
          <a:lstStyle/>
          <a:p>
            <a:endParaRPr lang="en-GB" dirty="0"/>
          </a:p>
        </p:txBody>
      </p:sp>
      <p:sp>
        <p:nvSpPr>
          <p:cNvPr id="6" name="Titre 1"/>
          <p:cNvSpPr>
            <a:spLocks noGrp="1"/>
          </p:cNvSpPr>
          <p:nvPr>
            <p:ph type="title"/>
          </p:nvPr>
        </p:nvSpPr>
        <p:spPr>
          <a:xfrm>
            <a:off x="1176866" y="915337"/>
            <a:ext cx="6798734" cy="1303867"/>
          </a:xfrm>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7" name="Rectangle 6"/>
          <p:cNvSpPr/>
          <p:nvPr/>
        </p:nvSpPr>
        <p:spPr>
          <a:xfrm>
            <a:off x="619431" y="4005064"/>
            <a:ext cx="7905137" cy="576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r>
              <a:rPr lang="en-US" dirty="0" err="1" smtClean="0"/>
              <a:t>a?,b!,c</a:t>
            </a:r>
            <a:r>
              <a:rPr lang="en-US" dirty="0" smtClean="0"/>
              <a:t>!) := S1(</a:t>
            </a:r>
            <a:r>
              <a:rPr lang="en-US" dirty="0" err="1" smtClean="0"/>
              <a:t>a?,b</a:t>
            </a:r>
            <a:r>
              <a:rPr lang="en-US" dirty="0" smtClean="0"/>
              <a:t>!) S2(</a:t>
            </a:r>
            <a:r>
              <a:rPr lang="en-US" dirty="0" err="1" smtClean="0"/>
              <a:t>p?,c</a:t>
            </a:r>
            <a:r>
              <a:rPr lang="en-US" dirty="0" smtClean="0"/>
              <a:t>!)</a:t>
            </a:r>
            <a:endParaRPr lang="en-US" dirty="0"/>
          </a:p>
        </p:txBody>
      </p:sp>
      <p:sp>
        <p:nvSpPr>
          <p:cNvPr id="2" name="Espaço Reservado para Número de Slide 1"/>
          <p:cNvSpPr>
            <a:spLocks noGrp="1"/>
          </p:cNvSpPr>
          <p:nvPr>
            <p:ph type="sldNum" sz="quarter" idx="12"/>
          </p:nvPr>
        </p:nvSpPr>
        <p:spPr/>
        <p:txBody>
          <a:bodyPr/>
          <a:lstStyle/>
          <a:p>
            <a:fld id="{2066355A-084C-D24E-9AD2-7E4FC41EA627}" type="slidenum">
              <a:rPr lang="en-US" smtClean="0"/>
              <a:t>36</a:t>
            </a:fld>
            <a:endParaRPr lang="en-US"/>
          </a:p>
        </p:txBody>
      </p:sp>
    </p:spTree>
    <p:extLst>
      <p:ext uri="{BB962C8B-B14F-4D97-AF65-F5344CB8AC3E}">
        <p14:creationId xmlns:p14="http://schemas.microsoft.com/office/powerpoint/2010/main" val="27165108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pPr marL="0" indent="0" algn="just">
              <a:buNone/>
            </a:pPr>
            <a:r>
              <a:rPr lang="en-US" dirty="0" smtClean="0"/>
              <a:t>Considering our example:</a:t>
            </a:r>
            <a:endParaRPr lang="en-US" dirty="0"/>
          </a:p>
        </p:txBody>
      </p:sp>
      <p:sp>
        <p:nvSpPr>
          <p:cNvPr id="8" name="Titre 1"/>
          <p:cNvSpPr>
            <a:spLocks noGrp="1"/>
          </p:cNvSpPr>
          <p:nvPr>
            <p:ph type="title"/>
          </p:nvPr>
        </p:nvSpPr>
        <p:spPr>
          <a:xfrm>
            <a:off x="1176866" y="915337"/>
            <a:ext cx="6798734" cy="1303867"/>
          </a:xfrm>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9" name="Rectangle 3"/>
          <p:cNvSpPr/>
          <p:nvPr/>
        </p:nvSpPr>
        <p:spPr>
          <a:xfrm>
            <a:off x="560438" y="2150192"/>
            <a:ext cx="8023123" cy="327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t>S3(</a:t>
            </a:r>
            <a:r>
              <a:rPr lang="en-US" dirty="0" err="1" smtClean="0"/>
              <a:t>a</a:t>
            </a:r>
            <a:r>
              <a:rPr lang="en-US" dirty="0" err="1"/>
              <a:t>?,b</a:t>
            </a:r>
            <a:r>
              <a:rPr lang="en-US" dirty="0"/>
              <a:t>!) = DiseaseInfectedPatient (</a:t>
            </a:r>
            <a:r>
              <a:rPr lang="en-US" dirty="0" err="1"/>
              <a:t>a</a:t>
            </a:r>
            <a:r>
              <a:rPr lang="en-US" dirty="0" err="1" smtClean="0"/>
              <a:t>?,b</a:t>
            </a:r>
            <a:r>
              <a:rPr lang="en-US" dirty="0" smtClean="0"/>
              <a:t>!) [</a:t>
            </a:r>
            <a:r>
              <a:rPr lang="en-US" dirty="0"/>
              <a:t>availability &gt; 98, price per call = </a:t>
            </a:r>
            <a:r>
              <a:rPr lang="en-US" dirty="0" smtClean="0"/>
              <a:t>0.1]</a:t>
            </a:r>
          </a:p>
          <a:p>
            <a:pPr algn="just"/>
            <a:endParaRPr lang="fr-FR" dirty="0"/>
          </a:p>
          <a:p>
            <a:pPr algn="just"/>
            <a:r>
              <a:rPr lang="en-US" dirty="0" smtClean="0"/>
              <a:t>S4(</a:t>
            </a:r>
            <a:r>
              <a:rPr lang="en-US" dirty="0" err="1" smtClean="0"/>
              <a:t>a</a:t>
            </a:r>
            <a:r>
              <a:rPr lang="en-US" dirty="0" err="1"/>
              <a:t>?,b</a:t>
            </a:r>
            <a:r>
              <a:rPr lang="en-US" dirty="0"/>
              <a:t>!) = PatientPersonalInformation (</a:t>
            </a:r>
            <a:r>
              <a:rPr lang="en-US" dirty="0" err="1"/>
              <a:t>a?,b</a:t>
            </a:r>
            <a:r>
              <a:rPr lang="en-US" dirty="0"/>
              <a:t>!) [availability &gt; 98, price per call = </a:t>
            </a:r>
            <a:r>
              <a:rPr lang="en-US" dirty="0" smtClean="0"/>
              <a:t>0.1]</a:t>
            </a:r>
          </a:p>
          <a:p>
            <a:pPr algn="just"/>
            <a:endParaRPr lang="fr-FR" dirty="0"/>
          </a:p>
          <a:p>
            <a:pPr algn="just"/>
            <a:r>
              <a:rPr lang="en-US" dirty="0" smtClean="0"/>
              <a:t>S5(</a:t>
            </a:r>
            <a:r>
              <a:rPr lang="en-US" dirty="0" err="1" smtClean="0"/>
              <a:t>a</a:t>
            </a:r>
            <a:r>
              <a:rPr lang="en-US" dirty="0" err="1"/>
              <a:t>?,b</a:t>
            </a:r>
            <a:r>
              <a:rPr lang="en-US" dirty="0"/>
              <a:t>!) = PatientDNA (</a:t>
            </a:r>
            <a:r>
              <a:rPr lang="en-US" dirty="0" err="1"/>
              <a:t>a</a:t>
            </a:r>
            <a:r>
              <a:rPr lang="en-US" dirty="0" err="1" smtClean="0"/>
              <a:t>?,b</a:t>
            </a:r>
            <a:r>
              <a:rPr lang="en-US" dirty="0" smtClean="0"/>
              <a:t>!) </a:t>
            </a:r>
            <a:r>
              <a:rPr lang="en-US" dirty="0"/>
              <a:t>[availability &gt; </a:t>
            </a:r>
            <a:r>
              <a:rPr lang="en-US" dirty="0" smtClean="0"/>
              <a:t>99, </a:t>
            </a:r>
            <a:r>
              <a:rPr lang="en-US" dirty="0"/>
              <a:t>price per call = 0.1, </a:t>
            </a:r>
            <a:r>
              <a:rPr lang="en-US" dirty="0" smtClean="0"/>
              <a:t>location </a:t>
            </a:r>
            <a:r>
              <a:rPr lang="en-US" dirty="0"/>
              <a:t>= “close”]</a:t>
            </a:r>
            <a:endParaRPr lang="en-US" dirty="0" smtClean="0"/>
          </a:p>
          <a:p>
            <a:pPr algn="just"/>
            <a:endParaRPr lang="fr-FR" dirty="0"/>
          </a:p>
          <a:p>
            <a:pPr algn="just"/>
            <a:r>
              <a:rPr lang="en-US" dirty="0" smtClean="0"/>
              <a:t>S5(</a:t>
            </a:r>
            <a:r>
              <a:rPr lang="en-US" dirty="0" err="1" smtClean="0"/>
              <a:t>a</a:t>
            </a:r>
            <a:r>
              <a:rPr lang="en-US" dirty="0" err="1"/>
              <a:t>?,b</a:t>
            </a:r>
            <a:r>
              <a:rPr lang="en-US" dirty="0"/>
              <a:t>!) = DiseaseInfectedPatient (</a:t>
            </a:r>
            <a:r>
              <a:rPr lang="en-US" dirty="0" err="1"/>
              <a:t>a?,c</a:t>
            </a:r>
            <a:r>
              <a:rPr lang="en-US" dirty="0"/>
              <a:t>!), PatientPersonalInformation </a:t>
            </a:r>
            <a:r>
              <a:rPr lang="en-US" dirty="0" smtClean="0"/>
              <a:t>(</a:t>
            </a:r>
            <a:r>
              <a:rPr lang="en-US" dirty="0" err="1" smtClean="0"/>
              <a:t>c</a:t>
            </a:r>
            <a:r>
              <a:rPr lang="en-US" dirty="0" err="1"/>
              <a:t>?,b</a:t>
            </a:r>
            <a:r>
              <a:rPr lang="en-US" dirty="0"/>
              <a:t>!) [availability &gt; 99, price per call = </a:t>
            </a:r>
            <a:r>
              <a:rPr lang="en-US" dirty="0" smtClean="0"/>
              <a:t>0.1]</a:t>
            </a:r>
          </a:p>
          <a:p>
            <a:pPr algn="just"/>
            <a:endParaRPr lang="en-US" dirty="0"/>
          </a:p>
          <a:p>
            <a:pPr algn="just"/>
            <a:r>
              <a:rPr lang="en-US" dirty="0"/>
              <a:t>S5(</a:t>
            </a:r>
            <a:r>
              <a:rPr lang="en-US" dirty="0" err="1"/>
              <a:t>a?,b</a:t>
            </a:r>
            <a:r>
              <a:rPr lang="en-US" dirty="0" err="1" smtClean="0"/>
              <a:t>!,c</a:t>
            </a:r>
            <a:r>
              <a:rPr lang="en-US" dirty="0" smtClean="0"/>
              <a:t>!) </a:t>
            </a:r>
            <a:r>
              <a:rPr lang="en-US" dirty="0"/>
              <a:t>= DiseaseInfectedPatient (</a:t>
            </a:r>
            <a:r>
              <a:rPr lang="en-US" dirty="0" err="1"/>
              <a:t>a</a:t>
            </a:r>
            <a:r>
              <a:rPr lang="en-US" dirty="0" err="1" smtClean="0"/>
              <a:t>?,p</a:t>
            </a:r>
            <a:r>
              <a:rPr lang="en-US" dirty="0" smtClean="0"/>
              <a:t>!), </a:t>
            </a:r>
            <a:r>
              <a:rPr lang="en-US" dirty="0"/>
              <a:t>PatientPersonalInformation </a:t>
            </a:r>
            <a:r>
              <a:rPr lang="en-US" dirty="0" smtClean="0"/>
              <a:t>(</a:t>
            </a:r>
            <a:r>
              <a:rPr lang="en-US" dirty="0" err="1" smtClean="0"/>
              <a:t>p?,</a:t>
            </a:r>
            <a:r>
              <a:rPr lang="en-US" dirty="0" err="1"/>
              <a:t>b</a:t>
            </a:r>
            <a:r>
              <a:rPr lang="en-US" dirty="0" smtClean="0"/>
              <a:t>!), PatientDNA</a:t>
            </a:r>
            <a:r>
              <a:rPr lang="en-US" dirty="0"/>
              <a:t> </a:t>
            </a:r>
            <a:r>
              <a:rPr lang="en-US" dirty="0" smtClean="0"/>
              <a:t>(</a:t>
            </a:r>
            <a:r>
              <a:rPr lang="en-US" dirty="0" err="1" smtClean="0"/>
              <a:t>p?,c</a:t>
            </a:r>
            <a:r>
              <a:rPr lang="en-US" dirty="0" smtClean="0"/>
              <a:t>!) [</a:t>
            </a:r>
            <a:r>
              <a:rPr lang="en-US" dirty="0"/>
              <a:t>availability &gt; 99, price per call = </a:t>
            </a:r>
            <a:r>
              <a:rPr lang="en-US" dirty="0" smtClean="0"/>
              <a:t>0.7]</a:t>
            </a:r>
            <a:endParaRPr lang="en-US" dirty="0"/>
          </a:p>
          <a:p>
            <a:pPr algn="just"/>
            <a:endParaRPr lang="en-US" dirty="0"/>
          </a:p>
          <a:p>
            <a:pPr algn="just"/>
            <a:endParaRPr lang="en-US" dirty="0"/>
          </a:p>
          <a:p>
            <a:pPr algn="just"/>
            <a:endParaRPr lang="en-US" dirty="0"/>
          </a:p>
          <a:p>
            <a:pPr algn="just"/>
            <a:endParaRPr lang="en-US" dirty="0"/>
          </a:p>
        </p:txBody>
      </p:sp>
      <p:cxnSp>
        <p:nvCxnSpPr>
          <p:cNvPr id="10" name="Connecteur droit 8"/>
          <p:cNvCxnSpPr/>
          <p:nvPr/>
        </p:nvCxnSpPr>
        <p:spPr>
          <a:xfrm>
            <a:off x="662370" y="3976434"/>
            <a:ext cx="7921191"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cxnSp>
        <p:nvCxnSpPr>
          <p:cNvPr id="11" name="Connecteur droit 8"/>
          <p:cNvCxnSpPr/>
          <p:nvPr/>
        </p:nvCxnSpPr>
        <p:spPr>
          <a:xfrm>
            <a:off x="682038" y="4246818"/>
            <a:ext cx="2356130"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sp>
        <p:nvSpPr>
          <p:cNvPr id="2" name="Espaço Reservado para Número de Slide 1"/>
          <p:cNvSpPr>
            <a:spLocks noGrp="1"/>
          </p:cNvSpPr>
          <p:nvPr>
            <p:ph type="sldNum" sz="quarter" idx="12"/>
          </p:nvPr>
        </p:nvSpPr>
        <p:spPr/>
        <p:txBody>
          <a:bodyPr/>
          <a:lstStyle/>
          <a:p>
            <a:fld id="{2066355A-084C-D24E-9AD2-7E4FC41EA627}" type="slidenum">
              <a:rPr lang="en-US" smtClean="0"/>
              <a:t>37</a:t>
            </a:fld>
            <a:endParaRPr lang="en-US"/>
          </a:p>
        </p:txBody>
      </p:sp>
    </p:spTree>
    <p:extLst>
      <p:ext uri="{BB962C8B-B14F-4D97-AF65-F5344CB8AC3E}">
        <p14:creationId xmlns:p14="http://schemas.microsoft.com/office/powerpoint/2010/main" val="4135259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a:bodyPr>
          <a:lstStyle/>
          <a:p>
            <a:pPr marL="0" indent="0">
              <a:buNone/>
            </a:pPr>
            <a:r>
              <a:rPr lang="en-GB" b="1" dirty="0"/>
              <a:t>Definition </a:t>
            </a:r>
            <a:r>
              <a:rPr lang="en-GB" b="1" dirty="0" smtClean="0"/>
              <a:t>7 (valid rewriting):</a:t>
            </a:r>
          </a:p>
          <a:p>
            <a:pPr marL="0" indent="0">
              <a:buNone/>
            </a:pPr>
            <a:r>
              <a:rPr lang="en-GB" dirty="0" smtClean="0"/>
              <a:t>A valid rewriting is a set of CSDs that:</a:t>
            </a:r>
          </a:p>
          <a:p>
            <a:r>
              <a:rPr lang="en-GB" dirty="0" smtClean="0"/>
              <a:t>Entirely covers the query</a:t>
            </a:r>
          </a:p>
          <a:p>
            <a:r>
              <a:rPr lang="en-GB" dirty="0" smtClean="0"/>
              <a:t>There is no CSD in duplicity</a:t>
            </a:r>
          </a:p>
          <a:p>
            <a:r>
              <a:rPr lang="en-GB" dirty="0" smtClean="0"/>
              <a:t>There are mappings for all variables </a:t>
            </a:r>
            <a:endParaRPr lang="en-GB" dirty="0"/>
          </a:p>
        </p:txBody>
      </p:sp>
      <p:sp>
        <p:nvSpPr>
          <p:cNvPr id="4" name="ZoneTexte 3"/>
          <p:cNvSpPr txBox="1"/>
          <p:nvPr/>
        </p:nvSpPr>
        <p:spPr>
          <a:xfrm>
            <a:off x="4688732" y="2315183"/>
            <a:ext cx="184731" cy="369332"/>
          </a:xfrm>
          <a:prstGeom prst="rect">
            <a:avLst/>
          </a:prstGeom>
          <a:noFill/>
        </p:spPr>
        <p:txBody>
          <a:bodyPr wrap="none" rtlCol="0">
            <a:spAutoFit/>
          </a:bodyPr>
          <a:lstStyle/>
          <a:p>
            <a:endParaRPr lang="en-GB" dirty="0"/>
          </a:p>
        </p:txBody>
      </p:sp>
      <p:sp>
        <p:nvSpPr>
          <p:cNvPr id="6" name="Titre 1"/>
          <p:cNvSpPr>
            <a:spLocks noGrp="1"/>
          </p:cNvSpPr>
          <p:nvPr>
            <p:ph type="title"/>
          </p:nvPr>
        </p:nvSpPr>
        <p:spPr>
          <a:xfrm>
            <a:off x="1176866" y="915337"/>
            <a:ext cx="6798734" cy="1303867"/>
          </a:xfrm>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8" name="Rectangle 3"/>
          <p:cNvSpPr/>
          <p:nvPr/>
        </p:nvSpPr>
        <p:spPr>
          <a:xfrm>
            <a:off x="560438" y="2150192"/>
            <a:ext cx="8023123" cy="2333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t>S3(</a:t>
            </a:r>
            <a:r>
              <a:rPr lang="en-US" dirty="0" err="1" smtClean="0"/>
              <a:t>a</a:t>
            </a:r>
            <a:r>
              <a:rPr lang="en-US" dirty="0" err="1"/>
              <a:t>?,b</a:t>
            </a:r>
            <a:r>
              <a:rPr lang="en-US" dirty="0"/>
              <a:t>!) = DiseaseInfectedPatient (</a:t>
            </a:r>
            <a:r>
              <a:rPr lang="en-US" dirty="0" err="1"/>
              <a:t>a</a:t>
            </a:r>
            <a:r>
              <a:rPr lang="en-US" dirty="0" err="1" smtClean="0"/>
              <a:t>?,b</a:t>
            </a:r>
            <a:r>
              <a:rPr lang="en-US" dirty="0" smtClean="0"/>
              <a:t>!) [</a:t>
            </a:r>
            <a:r>
              <a:rPr lang="en-US" dirty="0"/>
              <a:t>availability &gt; 98, price per call = </a:t>
            </a:r>
            <a:r>
              <a:rPr lang="en-US" dirty="0" smtClean="0"/>
              <a:t>0.1]</a:t>
            </a:r>
          </a:p>
          <a:p>
            <a:pPr algn="just"/>
            <a:endParaRPr lang="fr-FR" dirty="0"/>
          </a:p>
          <a:p>
            <a:pPr algn="just"/>
            <a:r>
              <a:rPr lang="en-US" dirty="0" smtClean="0"/>
              <a:t>S4(</a:t>
            </a:r>
            <a:r>
              <a:rPr lang="en-US" dirty="0" err="1" smtClean="0"/>
              <a:t>a</a:t>
            </a:r>
            <a:r>
              <a:rPr lang="en-US" dirty="0" err="1"/>
              <a:t>?,b</a:t>
            </a:r>
            <a:r>
              <a:rPr lang="en-US" dirty="0"/>
              <a:t>!) = PatientPersonalInformation (</a:t>
            </a:r>
            <a:r>
              <a:rPr lang="en-US" dirty="0" err="1"/>
              <a:t>a?,b</a:t>
            </a:r>
            <a:r>
              <a:rPr lang="en-US" dirty="0"/>
              <a:t>!) [availability &gt; 98, price per call = </a:t>
            </a:r>
            <a:r>
              <a:rPr lang="en-US" dirty="0" smtClean="0"/>
              <a:t>0.1]</a:t>
            </a:r>
          </a:p>
          <a:p>
            <a:pPr algn="just"/>
            <a:endParaRPr lang="fr-FR" dirty="0"/>
          </a:p>
          <a:p>
            <a:pPr algn="just"/>
            <a:r>
              <a:rPr lang="en-US" dirty="0" smtClean="0"/>
              <a:t>S5(</a:t>
            </a:r>
            <a:r>
              <a:rPr lang="en-US" dirty="0" err="1" smtClean="0"/>
              <a:t>a</a:t>
            </a:r>
            <a:r>
              <a:rPr lang="en-US" dirty="0" err="1"/>
              <a:t>?,b</a:t>
            </a:r>
            <a:r>
              <a:rPr lang="en-US" dirty="0"/>
              <a:t>!) = PatientDNA (</a:t>
            </a:r>
            <a:r>
              <a:rPr lang="en-US" dirty="0" err="1"/>
              <a:t>a</a:t>
            </a:r>
            <a:r>
              <a:rPr lang="en-US" dirty="0" err="1" smtClean="0"/>
              <a:t>?,b</a:t>
            </a:r>
            <a:r>
              <a:rPr lang="en-US" dirty="0" smtClean="0"/>
              <a:t>!) </a:t>
            </a:r>
            <a:r>
              <a:rPr lang="en-US" dirty="0"/>
              <a:t>[availability &gt; </a:t>
            </a:r>
            <a:r>
              <a:rPr lang="en-US" dirty="0" smtClean="0"/>
              <a:t>99, </a:t>
            </a:r>
            <a:r>
              <a:rPr lang="en-US" dirty="0"/>
              <a:t>price per call = 0.1, </a:t>
            </a:r>
            <a:r>
              <a:rPr lang="en-US" dirty="0" smtClean="0"/>
              <a:t>location </a:t>
            </a:r>
            <a:r>
              <a:rPr lang="en-US" dirty="0"/>
              <a:t>= “close”]</a:t>
            </a:r>
            <a:endParaRPr lang="en-US" dirty="0" smtClean="0"/>
          </a:p>
          <a:p>
            <a:pPr algn="just"/>
            <a:endParaRPr lang="en-US" dirty="0"/>
          </a:p>
          <a:p>
            <a:pPr algn="just"/>
            <a:r>
              <a:rPr lang="en-US" dirty="0" smtClean="0"/>
              <a:t>S6(</a:t>
            </a:r>
            <a:r>
              <a:rPr lang="en-US" dirty="0" err="1" smtClean="0"/>
              <a:t>a</a:t>
            </a:r>
            <a:r>
              <a:rPr lang="en-US" dirty="0" err="1"/>
              <a:t>?,b</a:t>
            </a:r>
            <a:r>
              <a:rPr lang="en-US" dirty="0" err="1" smtClean="0"/>
              <a:t>!,c</a:t>
            </a:r>
            <a:r>
              <a:rPr lang="en-US" dirty="0" smtClean="0"/>
              <a:t>!) </a:t>
            </a:r>
            <a:r>
              <a:rPr lang="en-US" dirty="0"/>
              <a:t>= DiseaseInfectedPatient (</a:t>
            </a:r>
            <a:r>
              <a:rPr lang="en-US" dirty="0" err="1"/>
              <a:t>a</a:t>
            </a:r>
            <a:r>
              <a:rPr lang="en-US" dirty="0" err="1" smtClean="0"/>
              <a:t>?,p</a:t>
            </a:r>
            <a:r>
              <a:rPr lang="en-US" dirty="0" smtClean="0"/>
              <a:t>!), </a:t>
            </a:r>
            <a:r>
              <a:rPr lang="en-US" dirty="0"/>
              <a:t>PatientPersonalInformation </a:t>
            </a:r>
            <a:r>
              <a:rPr lang="en-US" dirty="0" smtClean="0"/>
              <a:t>(p?,</a:t>
            </a:r>
            <a:r>
              <a:rPr lang="en-US" dirty="0"/>
              <a:t>b</a:t>
            </a:r>
            <a:r>
              <a:rPr lang="en-US" dirty="0" smtClean="0"/>
              <a:t>!), PatientDNA</a:t>
            </a:r>
            <a:r>
              <a:rPr lang="en-US" dirty="0"/>
              <a:t> </a:t>
            </a:r>
            <a:r>
              <a:rPr lang="en-US" dirty="0" smtClean="0"/>
              <a:t>(</a:t>
            </a:r>
            <a:r>
              <a:rPr lang="en-US" dirty="0" err="1" smtClean="0"/>
              <a:t>p?,c</a:t>
            </a:r>
            <a:r>
              <a:rPr lang="en-US" dirty="0" smtClean="0"/>
              <a:t>!) [</a:t>
            </a:r>
            <a:r>
              <a:rPr lang="en-US" dirty="0"/>
              <a:t>availability &gt; 99, price per call = </a:t>
            </a:r>
            <a:r>
              <a:rPr lang="en-US" dirty="0" smtClean="0"/>
              <a:t>0.7]</a:t>
            </a:r>
            <a:endParaRPr lang="en-US" dirty="0"/>
          </a:p>
          <a:p>
            <a:pPr algn="just"/>
            <a:endParaRPr lang="en-US" dirty="0"/>
          </a:p>
          <a:p>
            <a:pPr algn="just"/>
            <a:endParaRPr lang="en-US" dirty="0"/>
          </a:p>
          <a:p>
            <a:pPr algn="just"/>
            <a:endParaRPr lang="en-US" dirty="0"/>
          </a:p>
          <a:p>
            <a:pPr algn="just"/>
            <a:endParaRPr lang="en-US" dirty="0"/>
          </a:p>
        </p:txBody>
      </p:sp>
      <p:sp>
        <p:nvSpPr>
          <p:cNvPr id="9" name="Rectangle 3"/>
          <p:cNvSpPr/>
          <p:nvPr/>
        </p:nvSpPr>
        <p:spPr>
          <a:xfrm>
            <a:off x="580106" y="4706576"/>
            <a:ext cx="8023123" cy="1403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b="1" u="sng" dirty="0" smtClean="0"/>
              <a:t>Rewritings:</a:t>
            </a:r>
          </a:p>
          <a:p>
            <a:pPr algn="just"/>
            <a:r>
              <a:rPr lang="fr-FR" dirty="0" smtClean="0"/>
              <a:t>Q(disease</a:t>
            </a:r>
            <a:r>
              <a:rPr lang="fr-FR" dirty="0"/>
              <a:t>?, patientInfo!, dna!) </a:t>
            </a:r>
            <a:r>
              <a:rPr lang="en-US" dirty="0" smtClean="0"/>
              <a:t>= S3 (disease?,p!) S4 (p?,</a:t>
            </a:r>
            <a:r>
              <a:rPr lang="fr-FR" dirty="0"/>
              <a:t> </a:t>
            </a:r>
            <a:r>
              <a:rPr lang="fr-FR" dirty="0" smtClean="0"/>
              <a:t>patientInfo!</a:t>
            </a:r>
            <a:r>
              <a:rPr lang="en-US" dirty="0" smtClean="0"/>
              <a:t>) S5 (p?,dna!)</a:t>
            </a:r>
          </a:p>
          <a:p>
            <a:pPr algn="just"/>
            <a:endParaRPr lang="fr-FR" dirty="0"/>
          </a:p>
          <a:p>
            <a:pPr algn="just"/>
            <a:r>
              <a:rPr lang="fr-FR" dirty="0"/>
              <a:t>Q(disease?, patientInfo!, dna!) </a:t>
            </a:r>
            <a:r>
              <a:rPr lang="en-US" dirty="0"/>
              <a:t>= </a:t>
            </a:r>
            <a:r>
              <a:rPr lang="en-US" dirty="0" smtClean="0"/>
              <a:t>S6 (disease</a:t>
            </a:r>
            <a:r>
              <a:rPr lang="en-US" dirty="0" smtClean="0"/>
              <a:t>?,</a:t>
            </a:r>
            <a:r>
              <a:rPr lang="fr-FR" dirty="0"/>
              <a:t> patientInfo!, dna</a:t>
            </a:r>
            <a:r>
              <a:rPr lang="en-US" dirty="0" smtClean="0"/>
              <a:t>!)</a:t>
            </a:r>
            <a:endParaRPr lang="en-US" dirty="0"/>
          </a:p>
          <a:p>
            <a:pPr algn="just"/>
            <a:endParaRPr lang="en-US" dirty="0"/>
          </a:p>
          <a:p>
            <a:pPr algn="just"/>
            <a:endParaRPr lang="en-US" dirty="0"/>
          </a:p>
        </p:txBody>
      </p:sp>
      <p:sp>
        <p:nvSpPr>
          <p:cNvPr id="2" name="Espaço Reservado para Número de Slide 1"/>
          <p:cNvSpPr>
            <a:spLocks noGrp="1"/>
          </p:cNvSpPr>
          <p:nvPr>
            <p:ph type="sldNum" sz="quarter" idx="12"/>
          </p:nvPr>
        </p:nvSpPr>
        <p:spPr/>
        <p:txBody>
          <a:bodyPr/>
          <a:lstStyle/>
          <a:p>
            <a:fld id="{2066355A-084C-D24E-9AD2-7E4FC41EA627}" type="slidenum">
              <a:rPr lang="en-US" smtClean="0"/>
              <a:t>38</a:t>
            </a:fld>
            <a:endParaRPr lang="en-US"/>
          </a:p>
        </p:txBody>
      </p:sp>
    </p:spTree>
    <p:extLst>
      <p:ext uri="{BB962C8B-B14F-4D97-AF65-F5344CB8AC3E}">
        <p14:creationId xmlns:p14="http://schemas.microsoft.com/office/powerpoint/2010/main" val="53139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76866" y="915337"/>
            <a:ext cx="6798734" cy="1303867"/>
          </a:xfrm>
        </p:spPr>
        <p:txBody>
          <a:bodyPr>
            <a:normAutofit/>
          </a:bodyPr>
          <a:lstStyle/>
          <a:p>
            <a:r>
              <a:rPr lang="en-GB" sz="3200" i="1" dirty="0"/>
              <a:t>Rhone service-based query rewriting </a:t>
            </a:r>
            <a:r>
              <a:rPr lang="en-GB" sz="3200" i="1" dirty="0" smtClean="0"/>
              <a:t>algorithm</a:t>
            </a:r>
            <a:endParaRPr lang="en-GB" sz="3200" dirty="0"/>
          </a:p>
        </p:txBody>
      </p:sp>
      <p:pic>
        <p:nvPicPr>
          <p:cNvPr id="6" name="Imagem 5"/>
          <p:cNvPicPr>
            <a:picLocks noChangeAspect="1"/>
          </p:cNvPicPr>
          <p:nvPr/>
        </p:nvPicPr>
        <p:blipFill>
          <a:blip r:embed="rId2"/>
          <a:stretch>
            <a:fillRect/>
          </a:stretch>
        </p:blipFill>
        <p:spPr>
          <a:xfrm>
            <a:off x="1651819" y="2446329"/>
            <a:ext cx="5848828" cy="3794130"/>
          </a:xfrm>
          <a:prstGeom prst="rect">
            <a:avLst/>
          </a:prstGeom>
        </p:spPr>
      </p:pic>
      <p:sp>
        <p:nvSpPr>
          <p:cNvPr id="7" name="Rectangle 3"/>
          <p:cNvSpPr/>
          <p:nvPr/>
        </p:nvSpPr>
        <p:spPr>
          <a:xfrm>
            <a:off x="580106" y="3629938"/>
            <a:ext cx="8023123" cy="1403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b="1" u="sng" dirty="0" smtClean="0"/>
              <a:t>Rewritings:</a:t>
            </a:r>
          </a:p>
          <a:p>
            <a:pPr algn="just"/>
            <a:r>
              <a:rPr lang="fr-FR" dirty="0" smtClean="0"/>
              <a:t>Q(disease</a:t>
            </a:r>
            <a:r>
              <a:rPr lang="fr-FR" dirty="0"/>
              <a:t>?, patientInfo!, dna!) </a:t>
            </a:r>
            <a:r>
              <a:rPr lang="en-US" dirty="0" smtClean="0"/>
              <a:t>= S3 (disease?,p!) S4 (p?,</a:t>
            </a:r>
            <a:r>
              <a:rPr lang="fr-FR" dirty="0"/>
              <a:t> </a:t>
            </a:r>
            <a:r>
              <a:rPr lang="fr-FR" dirty="0" smtClean="0"/>
              <a:t>patientInfo!</a:t>
            </a:r>
            <a:r>
              <a:rPr lang="en-US" dirty="0" smtClean="0"/>
              <a:t>) S5 (p?,dna!)</a:t>
            </a:r>
          </a:p>
          <a:p>
            <a:pPr algn="just"/>
            <a:endParaRPr lang="fr-FR" dirty="0"/>
          </a:p>
          <a:p>
            <a:pPr algn="just"/>
            <a:r>
              <a:rPr lang="fr-FR" dirty="0"/>
              <a:t>Q(disease?, patientInfo!, dna!) </a:t>
            </a:r>
            <a:r>
              <a:rPr lang="en-US" dirty="0"/>
              <a:t>= </a:t>
            </a:r>
            <a:r>
              <a:rPr lang="en-US" dirty="0" smtClean="0"/>
              <a:t>S6 </a:t>
            </a:r>
            <a:r>
              <a:rPr lang="en-US" dirty="0"/>
              <a:t>(disease</a:t>
            </a:r>
            <a:r>
              <a:rPr lang="en-US" dirty="0" smtClean="0"/>
              <a:t>?,</a:t>
            </a:r>
            <a:r>
              <a:rPr lang="fr-FR" dirty="0"/>
              <a:t> patientInfo!, dna</a:t>
            </a:r>
            <a:r>
              <a:rPr lang="en-US" dirty="0" smtClean="0"/>
              <a:t>!)</a:t>
            </a:r>
            <a:endParaRPr lang="en-US" dirty="0"/>
          </a:p>
          <a:p>
            <a:pPr algn="just"/>
            <a:endParaRPr lang="en-US" dirty="0"/>
          </a:p>
          <a:p>
            <a:pPr algn="just"/>
            <a:endParaRPr lang="en-US" dirty="0"/>
          </a:p>
        </p:txBody>
      </p:sp>
      <p:cxnSp>
        <p:nvCxnSpPr>
          <p:cNvPr id="8" name="Connecteur droit 8"/>
          <p:cNvCxnSpPr/>
          <p:nvPr/>
        </p:nvCxnSpPr>
        <p:spPr>
          <a:xfrm>
            <a:off x="632874" y="4640110"/>
            <a:ext cx="5900661"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sp>
        <p:nvSpPr>
          <p:cNvPr id="2" name="Espaço Reservado para Número de Slide 1"/>
          <p:cNvSpPr>
            <a:spLocks noGrp="1"/>
          </p:cNvSpPr>
          <p:nvPr>
            <p:ph type="sldNum" sz="quarter" idx="12"/>
          </p:nvPr>
        </p:nvSpPr>
        <p:spPr/>
        <p:txBody>
          <a:bodyPr/>
          <a:lstStyle/>
          <a:p>
            <a:fld id="{2066355A-084C-D24E-9AD2-7E4FC41EA627}" type="slidenum">
              <a:rPr lang="en-US" smtClean="0"/>
              <a:t>39</a:t>
            </a:fld>
            <a:endParaRPr lang="en-US"/>
          </a:p>
        </p:txBody>
      </p:sp>
    </p:spTree>
    <p:extLst>
      <p:ext uri="{BB962C8B-B14F-4D97-AF65-F5344CB8AC3E}">
        <p14:creationId xmlns:p14="http://schemas.microsoft.com/office/powerpoint/2010/main" val="35512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oriented </a:t>
            </a:r>
            <a:r>
              <a:rPr lang="en-US" smtClean="0"/>
              <a:t>data integration</a:t>
            </a:r>
            <a:endParaRPr lang="en-US" dirty="0"/>
          </a:p>
        </p:txBody>
      </p:sp>
      <p:grpSp>
        <p:nvGrpSpPr>
          <p:cNvPr id="60" name="Groupe 59"/>
          <p:cNvGrpSpPr/>
          <p:nvPr/>
        </p:nvGrpSpPr>
        <p:grpSpPr>
          <a:xfrm>
            <a:off x="1348140" y="4625861"/>
            <a:ext cx="6447722" cy="1647486"/>
            <a:chOff x="1240233" y="4306631"/>
            <a:chExt cx="6916473" cy="1767258"/>
          </a:xfrm>
        </p:grpSpPr>
        <p:grpSp>
          <p:nvGrpSpPr>
            <p:cNvPr id="18" name="Groupe 17"/>
            <p:cNvGrpSpPr/>
            <p:nvPr/>
          </p:nvGrpSpPr>
          <p:grpSpPr>
            <a:xfrm>
              <a:off x="1240233" y="4324787"/>
              <a:ext cx="2754201" cy="1733832"/>
              <a:chOff x="4823642" y="4628314"/>
              <a:chExt cx="2754201" cy="1733832"/>
            </a:xfrm>
          </p:grpSpPr>
          <p:sp>
            <p:nvSpPr>
              <p:cNvPr id="19" name="Nuage 18"/>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e 19"/>
              <p:cNvGrpSpPr/>
              <p:nvPr/>
            </p:nvGrpSpPr>
            <p:grpSpPr>
              <a:xfrm>
                <a:off x="5507273" y="5120693"/>
                <a:ext cx="1145378" cy="767032"/>
                <a:chOff x="4789805" y="4656449"/>
                <a:chExt cx="1145378" cy="767032"/>
              </a:xfrm>
            </p:grpSpPr>
            <p:sp>
              <p:nvSpPr>
                <p:cNvPr id="21" name="Cylindre 20"/>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ylindre 21"/>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ylindre 22"/>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ZoneTexte 23"/>
                <p:cNvSpPr txBox="1"/>
                <p:nvPr/>
              </p:nvSpPr>
              <p:spPr>
                <a:xfrm>
                  <a:off x="4789805" y="5146482"/>
                  <a:ext cx="1145378" cy="276999"/>
                </a:xfrm>
                <a:prstGeom prst="rect">
                  <a:avLst/>
                </a:prstGeom>
                <a:noFill/>
              </p:spPr>
              <p:txBody>
                <a:bodyPr wrap="none" rtlCol="0">
                  <a:spAutoFit/>
                </a:bodyPr>
                <a:lstStyle/>
                <a:p>
                  <a:r>
                    <a:rPr lang="fr-FR" sz="1200" dirty="0" smtClean="0">
                      <a:latin typeface="+mj-lt"/>
                    </a:rPr>
                    <a:t>Data provider A</a:t>
                  </a:r>
                  <a:endParaRPr lang="en-US" sz="1200" dirty="0">
                    <a:latin typeface="+mj-lt"/>
                  </a:endParaRPr>
                </a:p>
              </p:txBody>
            </p:sp>
          </p:grpSp>
        </p:grpSp>
        <p:grpSp>
          <p:nvGrpSpPr>
            <p:cNvPr id="46" name="Groupe 45"/>
            <p:cNvGrpSpPr/>
            <p:nvPr/>
          </p:nvGrpSpPr>
          <p:grpSpPr>
            <a:xfrm>
              <a:off x="3321369" y="4306631"/>
              <a:ext cx="2754201" cy="1733832"/>
              <a:chOff x="4823642" y="4628314"/>
              <a:chExt cx="2754201" cy="1733832"/>
            </a:xfrm>
          </p:grpSpPr>
          <p:sp>
            <p:nvSpPr>
              <p:cNvPr id="47" name="Nuage 46"/>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e 47"/>
              <p:cNvGrpSpPr/>
              <p:nvPr/>
            </p:nvGrpSpPr>
            <p:grpSpPr>
              <a:xfrm>
                <a:off x="5507273" y="5120693"/>
                <a:ext cx="1140569" cy="767032"/>
                <a:chOff x="4789805" y="4656449"/>
                <a:chExt cx="1140569" cy="767032"/>
              </a:xfrm>
            </p:grpSpPr>
            <p:sp>
              <p:nvSpPr>
                <p:cNvPr id="49" name="Cylindre 48"/>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ylindre 49"/>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ylindre 50"/>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ZoneTexte 51"/>
                <p:cNvSpPr txBox="1"/>
                <p:nvPr/>
              </p:nvSpPr>
              <p:spPr>
                <a:xfrm>
                  <a:off x="4789805" y="5146482"/>
                  <a:ext cx="1140569" cy="276999"/>
                </a:xfrm>
                <a:prstGeom prst="rect">
                  <a:avLst/>
                </a:prstGeom>
                <a:noFill/>
              </p:spPr>
              <p:txBody>
                <a:bodyPr wrap="none" rtlCol="0">
                  <a:spAutoFit/>
                </a:bodyPr>
                <a:lstStyle/>
                <a:p>
                  <a:r>
                    <a:rPr lang="fr-FR" sz="1200" dirty="0" smtClean="0">
                      <a:latin typeface="+mj-lt"/>
                    </a:rPr>
                    <a:t>Data provider B</a:t>
                  </a:r>
                  <a:endParaRPr lang="en-US" sz="1200" dirty="0">
                    <a:latin typeface="+mj-lt"/>
                  </a:endParaRPr>
                </a:p>
              </p:txBody>
            </p:sp>
          </p:grpSp>
        </p:grpSp>
        <p:grpSp>
          <p:nvGrpSpPr>
            <p:cNvPr id="53" name="Groupe 52"/>
            <p:cNvGrpSpPr/>
            <p:nvPr/>
          </p:nvGrpSpPr>
          <p:grpSpPr>
            <a:xfrm>
              <a:off x="5402505" y="4340057"/>
              <a:ext cx="2754201" cy="1733832"/>
              <a:chOff x="4823642" y="4628314"/>
              <a:chExt cx="2754201" cy="1733832"/>
            </a:xfrm>
          </p:grpSpPr>
          <p:sp>
            <p:nvSpPr>
              <p:cNvPr id="54" name="Nuage 53"/>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e 54"/>
              <p:cNvGrpSpPr/>
              <p:nvPr/>
            </p:nvGrpSpPr>
            <p:grpSpPr>
              <a:xfrm>
                <a:off x="5507273" y="5120693"/>
                <a:ext cx="1393330" cy="767032"/>
                <a:chOff x="4789805" y="4656449"/>
                <a:chExt cx="1393330" cy="767032"/>
              </a:xfrm>
            </p:grpSpPr>
            <p:sp>
              <p:nvSpPr>
                <p:cNvPr id="56" name="Cylindre 55"/>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ylindre 56"/>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ylindre 57"/>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ZoneTexte 58"/>
                <p:cNvSpPr txBox="1"/>
                <p:nvPr/>
              </p:nvSpPr>
              <p:spPr>
                <a:xfrm>
                  <a:off x="4789805" y="5146482"/>
                  <a:ext cx="1393330" cy="276999"/>
                </a:xfrm>
                <a:prstGeom prst="rect">
                  <a:avLst/>
                </a:prstGeom>
                <a:noFill/>
              </p:spPr>
              <p:txBody>
                <a:bodyPr wrap="none" rtlCol="0">
                  <a:spAutoFit/>
                </a:bodyPr>
                <a:lstStyle/>
                <a:p>
                  <a:r>
                    <a:rPr lang="fr-FR" sz="1200" dirty="0" smtClean="0">
                      <a:latin typeface="+mj-lt"/>
                    </a:rPr>
                    <a:t>Data provider C</a:t>
                  </a:r>
                  <a:endParaRPr lang="en-US" sz="1200" dirty="0">
                    <a:latin typeface="+mj-lt"/>
                  </a:endParaRPr>
                </a:p>
              </p:txBody>
            </p:sp>
          </p:grpSp>
        </p:grpSp>
      </p:grpSp>
      <p:grpSp>
        <p:nvGrpSpPr>
          <p:cNvPr id="61" name="Groupe 60"/>
          <p:cNvGrpSpPr/>
          <p:nvPr/>
        </p:nvGrpSpPr>
        <p:grpSpPr>
          <a:xfrm>
            <a:off x="3621116" y="3172805"/>
            <a:ext cx="1877040" cy="625680"/>
            <a:chOff x="3188036" y="2713804"/>
            <a:chExt cx="2743200" cy="914400"/>
          </a:xfrm>
        </p:grpSpPr>
        <p:sp>
          <p:nvSpPr>
            <p:cNvPr id="62" name="Rectangle à coins arrondis 61"/>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ZoneTexte 62"/>
            <p:cNvSpPr txBox="1"/>
            <p:nvPr/>
          </p:nvSpPr>
          <p:spPr>
            <a:xfrm>
              <a:off x="3188036" y="2922313"/>
              <a:ext cx="2743200" cy="369332"/>
            </a:xfrm>
            <a:prstGeom prst="rect">
              <a:avLst/>
            </a:prstGeom>
          </p:spPr>
          <p:txBody>
            <a:bodyPr rtlCol="0">
              <a:spAutoFit/>
            </a:bodyPr>
            <a:lstStyle/>
            <a:p>
              <a:pPr algn="ctr"/>
              <a:r>
                <a:rPr lang="fr-FR" dirty="0"/>
                <a:t>Mediator</a:t>
              </a:r>
            </a:p>
          </p:txBody>
        </p:sp>
      </p:grpSp>
      <p:cxnSp>
        <p:nvCxnSpPr>
          <p:cNvPr id="65" name="Connecteur droit avec flèche 64"/>
          <p:cNvCxnSpPr/>
          <p:nvPr/>
        </p:nvCxnSpPr>
        <p:spPr>
          <a:xfrm flipH="1">
            <a:off x="4146562" y="2430401"/>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66" name="ZoneTexte 65"/>
          <p:cNvSpPr txBox="1"/>
          <p:nvPr/>
        </p:nvSpPr>
        <p:spPr>
          <a:xfrm>
            <a:off x="1839594" y="2398168"/>
            <a:ext cx="2743200" cy="369332"/>
          </a:xfrm>
          <a:prstGeom prst="rect">
            <a:avLst/>
          </a:prstGeom>
        </p:spPr>
        <p:txBody>
          <a:bodyPr rtlCol="0">
            <a:spAutoFit/>
          </a:bodyPr>
          <a:lstStyle/>
          <a:p>
            <a:pPr algn="ctr"/>
            <a:r>
              <a:rPr lang="en-US" dirty="0" smtClean="0"/>
              <a:t>Query</a:t>
            </a:r>
          </a:p>
        </p:txBody>
      </p:sp>
      <p:cxnSp>
        <p:nvCxnSpPr>
          <p:cNvPr id="67" name="Connecteur droit avec flèche 66"/>
          <p:cNvCxnSpPr/>
          <p:nvPr/>
        </p:nvCxnSpPr>
        <p:spPr>
          <a:xfrm flipH="1">
            <a:off x="4347421" y="3896183"/>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8" name="Connecteur droit avec flèche 67"/>
          <p:cNvCxnSpPr/>
          <p:nvPr/>
        </p:nvCxnSpPr>
        <p:spPr>
          <a:xfrm flipH="1">
            <a:off x="2881596" y="3894745"/>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52314" y="389511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0" name="Connecteur droit avec flèche 69"/>
          <p:cNvCxnSpPr/>
          <p:nvPr/>
        </p:nvCxnSpPr>
        <p:spPr>
          <a:xfrm rot="10800000" flipH="1">
            <a:off x="3090330" y="3890597"/>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1" name="Connecteur droit avec flèche 70"/>
          <p:cNvCxnSpPr/>
          <p:nvPr/>
        </p:nvCxnSpPr>
        <p:spPr>
          <a:xfrm rot="10800000">
            <a:off x="5294969" y="3898504"/>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2" name="Connecteur droit avec flèche 71"/>
          <p:cNvCxnSpPr/>
          <p:nvPr/>
        </p:nvCxnSpPr>
        <p:spPr>
          <a:xfrm>
            <a:off x="5498156" y="3905352"/>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73" name="Groupe 72"/>
          <p:cNvGrpSpPr/>
          <p:nvPr/>
        </p:nvGrpSpPr>
        <p:grpSpPr>
          <a:xfrm>
            <a:off x="3988411" y="2417126"/>
            <a:ext cx="2743200" cy="699245"/>
            <a:chOff x="3988411" y="1930436"/>
            <a:chExt cx="2743200" cy="699245"/>
          </a:xfrm>
        </p:grpSpPr>
        <p:cxnSp>
          <p:nvCxnSpPr>
            <p:cNvPr id="74" name="Connecteur droit avec flèche 73"/>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5" name="ZoneTexte 74"/>
            <p:cNvSpPr txBox="1"/>
            <p:nvPr/>
          </p:nvSpPr>
          <p:spPr>
            <a:xfrm>
              <a:off x="3988411" y="2037027"/>
              <a:ext cx="2743200" cy="369332"/>
            </a:xfrm>
            <a:prstGeom prst="rect">
              <a:avLst/>
            </a:prstGeom>
          </p:spPr>
          <p:txBody>
            <a:bodyPr rtlCol="0">
              <a:spAutoFit/>
            </a:bodyPr>
            <a:lstStyle/>
            <a:p>
              <a:pPr algn="ctr"/>
              <a:r>
                <a:rPr lang="en-US" dirty="0"/>
                <a:t>Result</a:t>
              </a:r>
              <a:endParaRPr lang="fr-FR" dirty="0"/>
            </a:p>
          </p:txBody>
        </p:sp>
      </p:grpSp>
      <p:sp>
        <p:nvSpPr>
          <p:cNvPr id="76" name="Parchemin vertical 75"/>
          <p:cNvSpPr/>
          <p:nvPr/>
        </p:nvSpPr>
        <p:spPr>
          <a:xfrm>
            <a:off x="6945215" y="5471927"/>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SLA</a:t>
            </a:r>
            <a:endParaRPr lang="en-US" sz="7200" dirty="0">
              <a:solidFill>
                <a:schemeClr val="tx1"/>
              </a:solidFill>
              <a:latin typeface="+mj-lt"/>
            </a:endParaRPr>
          </a:p>
        </p:txBody>
      </p:sp>
      <p:sp>
        <p:nvSpPr>
          <p:cNvPr id="77" name="Parchemin vertical 76"/>
          <p:cNvSpPr/>
          <p:nvPr/>
        </p:nvSpPr>
        <p:spPr>
          <a:xfrm>
            <a:off x="4963431" y="5449081"/>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SLA</a:t>
            </a:r>
            <a:endParaRPr lang="en-US" sz="7200" dirty="0">
              <a:solidFill>
                <a:schemeClr val="tx1"/>
              </a:solidFill>
              <a:latin typeface="+mj-lt"/>
            </a:endParaRPr>
          </a:p>
        </p:txBody>
      </p:sp>
      <p:sp>
        <p:nvSpPr>
          <p:cNvPr id="78" name="Parchemin vertical 77"/>
          <p:cNvSpPr/>
          <p:nvPr/>
        </p:nvSpPr>
        <p:spPr>
          <a:xfrm>
            <a:off x="2983075" y="5460391"/>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SLA</a:t>
            </a:r>
            <a:endParaRPr lang="en-US" sz="7200" dirty="0">
              <a:solidFill>
                <a:schemeClr val="tx1"/>
              </a:solidFill>
              <a:latin typeface="+mj-lt"/>
            </a:endParaRPr>
          </a:p>
        </p:txBody>
      </p:sp>
      <p:sp>
        <p:nvSpPr>
          <p:cNvPr id="79" name="ZoneTexte 74"/>
          <p:cNvSpPr txBox="1"/>
          <p:nvPr/>
        </p:nvSpPr>
        <p:spPr>
          <a:xfrm>
            <a:off x="1780601" y="2660466"/>
            <a:ext cx="2743200" cy="369332"/>
          </a:xfrm>
          <a:prstGeom prst="rect">
            <a:avLst/>
          </a:prstGeom>
        </p:spPr>
        <p:txBody>
          <a:bodyPr rtlCol="0">
            <a:spAutoFit/>
          </a:bodyPr>
          <a:lstStyle/>
          <a:p>
            <a:pPr algn="ctr"/>
            <a:r>
              <a:rPr lang="en-US" dirty="0" smtClean="0"/>
              <a:t>(Quality preferences)</a:t>
            </a:r>
            <a:endParaRPr lang="fr-FR" dirty="0"/>
          </a:p>
        </p:txBody>
      </p:sp>
      <p:sp>
        <p:nvSpPr>
          <p:cNvPr id="3" name="Espaço Reservado para Número de Slide 2"/>
          <p:cNvSpPr>
            <a:spLocks noGrp="1"/>
          </p:cNvSpPr>
          <p:nvPr>
            <p:ph type="sldNum" sz="quarter" idx="12"/>
          </p:nvPr>
        </p:nvSpPr>
        <p:spPr/>
        <p:txBody>
          <a:bodyPr/>
          <a:lstStyle/>
          <a:p>
            <a:fld id="{2066355A-084C-D24E-9AD2-7E4FC41EA627}" type="slidenum">
              <a:rPr lang="en-US" smtClean="0"/>
              <a:t>4</a:t>
            </a:fld>
            <a:endParaRPr lang="en-US"/>
          </a:p>
        </p:txBody>
      </p:sp>
    </p:spTree>
    <p:extLst>
      <p:ext uri="{BB962C8B-B14F-4D97-AF65-F5344CB8AC3E}">
        <p14:creationId xmlns:p14="http://schemas.microsoft.com/office/powerpoint/2010/main" val="409586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fade">
                                      <p:cBhvr>
                                        <p:cTn id="10" dur="500"/>
                                        <p:tgtEl>
                                          <p:spTgt spid="7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500"/>
                                        <p:tgtEl>
                                          <p:spTgt spid="7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500"/>
                                        <p:tgtEl>
                                          <p:spTgt spid="66"/>
                                        </p:tgtEl>
                                      </p:cBhvr>
                                    </p:animEffect>
                                  </p:childTnLst>
                                </p:cTn>
                              </p:par>
                              <p:par>
                                <p:cTn id="22" presetID="10" presetClass="entr" presetSubtype="0" fill="hold" nodeType="with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fade">
                                      <p:cBhvr>
                                        <p:cTn id="24" dur="500"/>
                                        <p:tgtEl>
                                          <p:spTgt spid="65"/>
                                        </p:tgtEl>
                                      </p:cBhvr>
                                    </p:animEffect>
                                  </p:childTnLst>
                                </p:cTn>
                              </p:par>
                              <p:par>
                                <p:cTn id="25" presetID="10"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9"/>
                                        </p:tgtEl>
                                        <p:attrNameLst>
                                          <p:attrName>style.visibility</p:attrName>
                                        </p:attrNameLst>
                                      </p:cBhvr>
                                      <p:to>
                                        <p:strVal val="visible"/>
                                      </p:to>
                                    </p:set>
                                    <p:animEffect transition="in" filter="fade">
                                      <p:cBhvr>
                                        <p:cTn id="32" dur="500"/>
                                        <p:tgtEl>
                                          <p:spTgt spid="7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500"/>
                                        <p:tgtEl>
                                          <p:spTgt spid="68"/>
                                        </p:tgtEl>
                                      </p:cBhvr>
                                    </p:animEffect>
                                  </p:childTnLst>
                                </p:cTn>
                              </p:par>
                              <p:par>
                                <p:cTn id="38" presetID="10" presetClass="entr" presetSubtype="0" fill="hold" nodeType="with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fade">
                                      <p:cBhvr>
                                        <p:cTn id="40" dur="500"/>
                                        <p:tgtEl>
                                          <p:spTgt spid="67"/>
                                        </p:tgtEl>
                                      </p:cBhvr>
                                    </p:animEffect>
                                  </p:childTnLst>
                                </p:cTn>
                              </p:par>
                              <p:par>
                                <p:cTn id="41" presetID="10" presetClass="entr" presetSubtype="0" fill="hold" nodeType="with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fade">
                                      <p:cBhvr>
                                        <p:cTn id="43" dur="500"/>
                                        <p:tgtEl>
                                          <p:spTgt spid="7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par>
                                <p:cTn id="49" presetID="10"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fade">
                                      <p:cBhvr>
                                        <p:cTn id="51" dur="500"/>
                                        <p:tgtEl>
                                          <p:spTgt spid="69"/>
                                        </p:tgtEl>
                                      </p:cBhvr>
                                    </p:animEffect>
                                  </p:childTnLst>
                                </p:cTn>
                              </p:par>
                              <p:par>
                                <p:cTn id="52" presetID="10" presetClass="entr" presetSubtype="0" fill="hold" nodeType="with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fade">
                                      <p:cBhvr>
                                        <p:cTn id="54" dur="500"/>
                                        <p:tgtEl>
                                          <p:spTgt spid="7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fade">
                                      <p:cBhvr>
                                        <p:cTn id="59"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76" grpId="0" animBg="1"/>
      <p:bldP spid="77" grpId="0" animBg="1"/>
      <p:bldP spid="78" grpId="0" animBg="1"/>
      <p:bldP spid="7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Preliminary results</a:t>
            </a:r>
            <a:endParaRPr lang="en-US" dirty="0"/>
          </a:p>
        </p:txBody>
      </p:sp>
      <p:pic>
        <p:nvPicPr>
          <p:cNvPr id="5" name="Imagem 4"/>
          <p:cNvPicPr>
            <a:picLocks noChangeAspect="1"/>
          </p:cNvPicPr>
          <p:nvPr/>
        </p:nvPicPr>
        <p:blipFill>
          <a:blip r:embed="rId2"/>
          <a:stretch>
            <a:fillRect/>
          </a:stretch>
        </p:blipFill>
        <p:spPr>
          <a:xfrm>
            <a:off x="776287" y="1982426"/>
            <a:ext cx="7591425" cy="4191000"/>
          </a:xfrm>
          <a:prstGeom prst="rect">
            <a:avLst/>
          </a:prstGeom>
        </p:spPr>
      </p:pic>
      <p:pic>
        <p:nvPicPr>
          <p:cNvPr id="6" name="Imagem 5"/>
          <p:cNvPicPr>
            <a:picLocks noChangeAspect="1"/>
          </p:cNvPicPr>
          <p:nvPr/>
        </p:nvPicPr>
        <p:blipFill>
          <a:blip r:embed="rId3"/>
          <a:stretch>
            <a:fillRect/>
          </a:stretch>
        </p:blipFill>
        <p:spPr>
          <a:xfrm>
            <a:off x="785812" y="1938182"/>
            <a:ext cx="7572375" cy="4191000"/>
          </a:xfrm>
          <a:prstGeom prst="rect">
            <a:avLst/>
          </a:prstGeom>
        </p:spPr>
      </p:pic>
      <p:sp>
        <p:nvSpPr>
          <p:cNvPr id="3" name="Espaço Reservado para Número de Slide 2"/>
          <p:cNvSpPr>
            <a:spLocks noGrp="1"/>
          </p:cNvSpPr>
          <p:nvPr>
            <p:ph type="sldNum" sz="quarter" idx="12"/>
          </p:nvPr>
        </p:nvSpPr>
        <p:spPr/>
        <p:txBody>
          <a:bodyPr/>
          <a:lstStyle/>
          <a:p>
            <a:fld id="{2066355A-084C-D24E-9AD2-7E4FC41EA627}" type="slidenum">
              <a:rPr lang="en-US" smtClean="0"/>
              <a:t>40</a:t>
            </a:fld>
            <a:endParaRPr lang="en-US"/>
          </a:p>
        </p:txBody>
      </p:sp>
    </p:spTree>
    <p:extLst>
      <p:ext uri="{BB962C8B-B14F-4D97-AF65-F5344CB8AC3E}">
        <p14:creationId xmlns:p14="http://schemas.microsoft.com/office/powerpoint/2010/main" val="35297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Conclusions and Future works</a:t>
            </a:r>
            <a:endParaRPr lang="en-US" dirty="0"/>
          </a:p>
        </p:txBody>
      </p:sp>
      <p:sp>
        <p:nvSpPr>
          <p:cNvPr id="3" name="Content Placeholder 2"/>
          <p:cNvSpPr>
            <a:spLocks noGrp="1"/>
          </p:cNvSpPr>
          <p:nvPr>
            <p:ph idx="1"/>
          </p:nvPr>
        </p:nvSpPr>
        <p:spPr/>
        <p:txBody>
          <a:bodyPr>
            <a:normAutofit/>
          </a:bodyPr>
          <a:lstStyle/>
          <a:p>
            <a:pPr algn="just"/>
            <a:r>
              <a:rPr lang="en-US" dirty="0" smtClean="0">
                <a:solidFill>
                  <a:schemeClr val="tx1"/>
                </a:solidFill>
              </a:rPr>
              <a:t>The idea regarding my thesis project</a:t>
            </a:r>
          </a:p>
          <a:p>
            <a:pPr lvl="1" algn="just"/>
            <a:r>
              <a:rPr lang="en-US" dirty="0" smtClean="0">
                <a:solidFill>
                  <a:schemeClr val="tx1"/>
                </a:solidFill>
              </a:rPr>
              <a:t>Context and challenges</a:t>
            </a:r>
          </a:p>
          <a:p>
            <a:pPr algn="just"/>
            <a:r>
              <a:rPr lang="en-US" dirty="0" smtClean="0">
                <a:solidFill>
                  <a:schemeClr val="tx1"/>
                </a:solidFill>
              </a:rPr>
              <a:t>The work done during the 1</a:t>
            </a:r>
            <a:r>
              <a:rPr lang="en-US" baseline="30000" dirty="0" smtClean="0">
                <a:solidFill>
                  <a:schemeClr val="tx1"/>
                </a:solidFill>
              </a:rPr>
              <a:t>st</a:t>
            </a:r>
            <a:r>
              <a:rPr lang="en-US" dirty="0" smtClean="0">
                <a:solidFill>
                  <a:schemeClr val="tx1"/>
                </a:solidFill>
              </a:rPr>
              <a:t> year</a:t>
            </a:r>
          </a:p>
          <a:p>
            <a:pPr lvl="1" algn="just"/>
            <a:r>
              <a:rPr lang="en-US" dirty="0" smtClean="0">
                <a:solidFill>
                  <a:schemeClr val="tx1"/>
                </a:solidFill>
              </a:rPr>
              <a:t>Systematic mapping and Article</a:t>
            </a:r>
          </a:p>
          <a:p>
            <a:pPr algn="just"/>
            <a:r>
              <a:rPr lang="en-US" dirty="0" smtClean="0">
                <a:solidFill>
                  <a:schemeClr val="tx1"/>
                </a:solidFill>
              </a:rPr>
              <a:t>The ongoing work concerning the algorithm</a:t>
            </a:r>
          </a:p>
          <a:p>
            <a:pPr lvl="1" algn="just"/>
            <a:r>
              <a:rPr lang="en-US" dirty="0" smtClean="0">
                <a:solidFill>
                  <a:schemeClr val="tx1"/>
                </a:solidFill>
              </a:rPr>
              <a:t>Improving the algorithm and producing experiments</a:t>
            </a:r>
          </a:p>
          <a:p>
            <a:pPr lvl="1" algn="just"/>
            <a:r>
              <a:rPr lang="en-US" dirty="0" smtClean="0">
                <a:solidFill>
                  <a:schemeClr val="tx1"/>
                </a:solidFill>
              </a:rPr>
              <a:t>Cost model for query rewriting</a:t>
            </a:r>
            <a:endParaRPr lang="en-US" dirty="0">
              <a:solidFill>
                <a:schemeClr val="tx1"/>
              </a:solidFill>
            </a:endParaRPr>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41</a:t>
            </a:fld>
            <a:endParaRPr lang="en-US"/>
          </a:p>
        </p:txBody>
      </p:sp>
    </p:spTree>
    <p:extLst>
      <p:ext uri="{BB962C8B-B14F-4D97-AF65-F5344CB8AC3E}">
        <p14:creationId xmlns:p14="http://schemas.microsoft.com/office/powerpoint/2010/main" val="1663560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8807"/>
            <a:ext cx="8229600" cy="1143000"/>
          </a:xfrm>
        </p:spPr>
        <p:txBody>
          <a:bodyPr>
            <a:normAutofit fontScale="90000"/>
          </a:bodyPr>
          <a:lstStyle/>
          <a:p>
            <a:r>
              <a:rPr lang="en-US" dirty="0" smtClean="0"/>
              <a:t/>
            </a:r>
            <a:br>
              <a:rPr lang="en-US" dirty="0" smtClean="0"/>
            </a:br>
            <a:r>
              <a:rPr lang="en-US" dirty="0"/>
              <a:t/>
            </a:r>
            <a:br>
              <a:rPr lang="en-US" dirty="0"/>
            </a:br>
            <a:r>
              <a:rPr lang="en-US" dirty="0" smtClean="0"/>
              <a:t>Thank you for your attention! </a:t>
            </a:r>
            <a:br>
              <a:rPr lang="en-US" dirty="0" smtClean="0"/>
            </a:br>
            <a:endParaRPr lang="en-US" dirty="0"/>
          </a:p>
        </p:txBody>
      </p:sp>
      <p:sp>
        <p:nvSpPr>
          <p:cNvPr id="5" name="Title 1"/>
          <p:cNvSpPr txBox="1">
            <a:spLocks/>
          </p:cNvSpPr>
          <p:nvPr/>
        </p:nvSpPr>
        <p:spPr>
          <a:xfrm>
            <a:off x="535860" y="2921516"/>
            <a:ext cx="8229600" cy="1143000"/>
          </a:xfrm>
          <a:prstGeom prst="rect">
            <a:avLst/>
          </a:prstGeom>
          <a:effectLst/>
        </p:spPr>
        <p:txBody>
          <a:bodyPr vert="horz" lIns="91440" tIns="45720" rIns="91440" bIns="45720" rtlCol="0" anchor="ctr">
            <a:normAutofit fontScale="90000" lnSpcReduction="10000"/>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i="1" dirty="0" smtClean="0"/>
              <a:t/>
            </a:r>
            <a:br>
              <a:rPr lang="en-US" sz="2800" b="1" i="1" dirty="0" smtClean="0"/>
            </a:br>
            <a:r>
              <a:rPr lang="en-US" sz="2800" b="1" i="1" dirty="0" smtClean="0"/>
              <a:t>Questions? Opinions? </a:t>
            </a:r>
          </a:p>
          <a:p>
            <a:r>
              <a:rPr lang="en-US" sz="2800" i="1" dirty="0" smtClean="0"/>
              <a:t>They are welcome! </a:t>
            </a:r>
            <a:r>
              <a:rPr lang="en-US" sz="2800" i="1" dirty="0" smtClean="0">
                <a:sym typeface="Wingdings" panose="05000000000000000000" pitchFamily="2" charset="2"/>
              </a:rPr>
              <a:t></a:t>
            </a:r>
            <a:endParaRPr lang="en-US" sz="2800" i="1" dirty="0"/>
          </a:p>
        </p:txBody>
      </p:sp>
      <p:sp>
        <p:nvSpPr>
          <p:cNvPr id="3" name="Espaço Reservado para Número de Slide 2"/>
          <p:cNvSpPr>
            <a:spLocks noGrp="1"/>
          </p:cNvSpPr>
          <p:nvPr>
            <p:ph type="sldNum" sz="quarter" idx="12"/>
          </p:nvPr>
        </p:nvSpPr>
        <p:spPr/>
        <p:txBody>
          <a:bodyPr/>
          <a:lstStyle/>
          <a:p>
            <a:fld id="{2066355A-084C-D24E-9AD2-7E4FC41EA627}" type="slidenum">
              <a:rPr lang="en-US" smtClean="0"/>
              <a:t>42</a:t>
            </a:fld>
            <a:endParaRPr lang="en-US"/>
          </a:p>
        </p:txBody>
      </p:sp>
    </p:spTree>
    <p:extLst>
      <p:ext uri="{BB962C8B-B14F-4D97-AF65-F5344CB8AC3E}">
        <p14:creationId xmlns:p14="http://schemas.microsoft.com/office/powerpoint/2010/main" val="2706423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oriented </a:t>
            </a:r>
            <a:r>
              <a:rPr lang="en-US" smtClean="0"/>
              <a:t>data integration</a:t>
            </a:r>
            <a:endParaRPr lang="en-US" dirty="0"/>
          </a:p>
        </p:txBody>
      </p:sp>
      <p:grpSp>
        <p:nvGrpSpPr>
          <p:cNvPr id="4" name="Grupo 3"/>
          <p:cNvGrpSpPr/>
          <p:nvPr/>
        </p:nvGrpSpPr>
        <p:grpSpPr>
          <a:xfrm>
            <a:off x="1348140" y="2398168"/>
            <a:ext cx="6447722" cy="3875179"/>
            <a:chOff x="1348140" y="2398168"/>
            <a:chExt cx="6447722" cy="3875179"/>
          </a:xfrm>
        </p:grpSpPr>
        <p:grpSp>
          <p:nvGrpSpPr>
            <p:cNvPr id="60" name="Groupe 59"/>
            <p:cNvGrpSpPr/>
            <p:nvPr/>
          </p:nvGrpSpPr>
          <p:grpSpPr>
            <a:xfrm>
              <a:off x="1348140" y="4625861"/>
              <a:ext cx="6447722" cy="1647486"/>
              <a:chOff x="1240233" y="4306631"/>
              <a:chExt cx="6916473" cy="1767258"/>
            </a:xfrm>
          </p:grpSpPr>
          <p:grpSp>
            <p:nvGrpSpPr>
              <p:cNvPr id="18" name="Groupe 17"/>
              <p:cNvGrpSpPr/>
              <p:nvPr/>
            </p:nvGrpSpPr>
            <p:grpSpPr>
              <a:xfrm>
                <a:off x="1240233" y="4324787"/>
                <a:ext cx="2754201" cy="1733832"/>
                <a:chOff x="4823642" y="4628314"/>
                <a:chExt cx="2754201" cy="1733832"/>
              </a:xfrm>
            </p:grpSpPr>
            <p:sp>
              <p:nvSpPr>
                <p:cNvPr id="19" name="Nuage 18"/>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e 19"/>
                <p:cNvGrpSpPr/>
                <p:nvPr/>
              </p:nvGrpSpPr>
              <p:grpSpPr>
                <a:xfrm>
                  <a:off x="5507273" y="5120693"/>
                  <a:ext cx="1145378" cy="767032"/>
                  <a:chOff x="4789805" y="4656449"/>
                  <a:chExt cx="1145378" cy="767032"/>
                </a:xfrm>
              </p:grpSpPr>
              <p:sp>
                <p:nvSpPr>
                  <p:cNvPr id="21" name="Cylindre 20"/>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ylindre 21"/>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ylindre 22"/>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ZoneTexte 23"/>
                  <p:cNvSpPr txBox="1"/>
                  <p:nvPr/>
                </p:nvSpPr>
                <p:spPr>
                  <a:xfrm>
                    <a:off x="4789805" y="5146482"/>
                    <a:ext cx="1145378" cy="276999"/>
                  </a:xfrm>
                  <a:prstGeom prst="rect">
                    <a:avLst/>
                  </a:prstGeom>
                  <a:noFill/>
                </p:spPr>
                <p:txBody>
                  <a:bodyPr wrap="none" rtlCol="0">
                    <a:spAutoFit/>
                  </a:bodyPr>
                  <a:lstStyle/>
                  <a:p>
                    <a:r>
                      <a:rPr lang="fr-FR" sz="1200" dirty="0" smtClean="0">
                        <a:latin typeface="+mj-lt"/>
                      </a:rPr>
                      <a:t>Data provider A</a:t>
                    </a:r>
                    <a:endParaRPr lang="en-US" sz="1200" dirty="0">
                      <a:latin typeface="+mj-lt"/>
                    </a:endParaRPr>
                  </a:p>
                </p:txBody>
              </p:sp>
            </p:grpSp>
          </p:grpSp>
          <p:grpSp>
            <p:nvGrpSpPr>
              <p:cNvPr id="46" name="Groupe 45"/>
              <p:cNvGrpSpPr/>
              <p:nvPr/>
            </p:nvGrpSpPr>
            <p:grpSpPr>
              <a:xfrm>
                <a:off x="3321369" y="4306631"/>
                <a:ext cx="2754201" cy="1733832"/>
                <a:chOff x="4823642" y="4628314"/>
                <a:chExt cx="2754201" cy="1733832"/>
              </a:xfrm>
            </p:grpSpPr>
            <p:sp>
              <p:nvSpPr>
                <p:cNvPr id="47" name="Nuage 46"/>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e 47"/>
                <p:cNvGrpSpPr/>
                <p:nvPr/>
              </p:nvGrpSpPr>
              <p:grpSpPr>
                <a:xfrm>
                  <a:off x="5507273" y="5120693"/>
                  <a:ext cx="1140569" cy="767032"/>
                  <a:chOff x="4789805" y="4656449"/>
                  <a:chExt cx="1140569" cy="767032"/>
                </a:xfrm>
              </p:grpSpPr>
              <p:sp>
                <p:nvSpPr>
                  <p:cNvPr id="49" name="Cylindre 48"/>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ylindre 49"/>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ylindre 50"/>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ZoneTexte 51"/>
                  <p:cNvSpPr txBox="1"/>
                  <p:nvPr/>
                </p:nvSpPr>
                <p:spPr>
                  <a:xfrm>
                    <a:off x="4789805" y="5146482"/>
                    <a:ext cx="1140569" cy="276999"/>
                  </a:xfrm>
                  <a:prstGeom prst="rect">
                    <a:avLst/>
                  </a:prstGeom>
                  <a:noFill/>
                </p:spPr>
                <p:txBody>
                  <a:bodyPr wrap="none" rtlCol="0">
                    <a:spAutoFit/>
                  </a:bodyPr>
                  <a:lstStyle/>
                  <a:p>
                    <a:r>
                      <a:rPr lang="fr-FR" sz="1200" dirty="0" smtClean="0">
                        <a:latin typeface="+mj-lt"/>
                      </a:rPr>
                      <a:t>Data provider B</a:t>
                    </a:r>
                    <a:endParaRPr lang="en-US" sz="1200" dirty="0">
                      <a:latin typeface="+mj-lt"/>
                    </a:endParaRPr>
                  </a:p>
                </p:txBody>
              </p:sp>
            </p:grpSp>
          </p:grpSp>
          <p:grpSp>
            <p:nvGrpSpPr>
              <p:cNvPr id="53" name="Groupe 52"/>
              <p:cNvGrpSpPr/>
              <p:nvPr/>
            </p:nvGrpSpPr>
            <p:grpSpPr>
              <a:xfrm>
                <a:off x="5402505" y="4340057"/>
                <a:ext cx="2754201" cy="1733832"/>
                <a:chOff x="4823642" y="4628314"/>
                <a:chExt cx="2754201" cy="1733832"/>
              </a:xfrm>
            </p:grpSpPr>
            <p:sp>
              <p:nvSpPr>
                <p:cNvPr id="54" name="Nuage 53"/>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e 54"/>
                <p:cNvGrpSpPr/>
                <p:nvPr/>
              </p:nvGrpSpPr>
              <p:grpSpPr>
                <a:xfrm>
                  <a:off x="5507273" y="5120693"/>
                  <a:ext cx="1393330" cy="767032"/>
                  <a:chOff x="4789805" y="4656449"/>
                  <a:chExt cx="1393330" cy="767032"/>
                </a:xfrm>
              </p:grpSpPr>
              <p:sp>
                <p:nvSpPr>
                  <p:cNvPr id="56" name="Cylindre 55"/>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ylindre 56"/>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ylindre 57"/>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ZoneTexte 58"/>
                  <p:cNvSpPr txBox="1"/>
                  <p:nvPr/>
                </p:nvSpPr>
                <p:spPr>
                  <a:xfrm>
                    <a:off x="4789805" y="5146482"/>
                    <a:ext cx="1393330" cy="276999"/>
                  </a:xfrm>
                  <a:prstGeom prst="rect">
                    <a:avLst/>
                  </a:prstGeom>
                  <a:noFill/>
                </p:spPr>
                <p:txBody>
                  <a:bodyPr wrap="none" rtlCol="0">
                    <a:spAutoFit/>
                  </a:bodyPr>
                  <a:lstStyle/>
                  <a:p>
                    <a:r>
                      <a:rPr lang="fr-FR" sz="1200" dirty="0" smtClean="0">
                        <a:latin typeface="+mj-lt"/>
                      </a:rPr>
                      <a:t>Data provider C</a:t>
                    </a:r>
                    <a:endParaRPr lang="en-US" sz="1200" dirty="0">
                      <a:latin typeface="+mj-lt"/>
                    </a:endParaRPr>
                  </a:p>
                </p:txBody>
              </p:sp>
            </p:grpSp>
          </p:grpSp>
        </p:grpSp>
        <p:grpSp>
          <p:nvGrpSpPr>
            <p:cNvPr id="61" name="Groupe 60"/>
            <p:cNvGrpSpPr/>
            <p:nvPr/>
          </p:nvGrpSpPr>
          <p:grpSpPr>
            <a:xfrm>
              <a:off x="3621116" y="3172805"/>
              <a:ext cx="1877040" cy="625680"/>
              <a:chOff x="3188036" y="2713804"/>
              <a:chExt cx="2743200" cy="914400"/>
            </a:xfrm>
          </p:grpSpPr>
          <p:sp>
            <p:nvSpPr>
              <p:cNvPr id="62" name="Rectangle à coins arrondis 61"/>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ZoneTexte 62"/>
              <p:cNvSpPr txBox="1"/>
              <p:nvPr/>
            </p:nvSpPr>
            <p:spPr>
              <a:xfrm>
                <a:off x="3188036" y="2922313"/>
                <a:ext cx="2743200" cy="369332"/>
              </a:xfrm>
              <a:prstGeom prst="rect">
                <a:avLst/>
              </a:prstGeom>
            </p:spPr>
            <p:txBody>
              <a:bodyPr rtlCol="0">
                <a:spAutoFit/>
              </a:bodyPr>
              <a:lstStyle/>
              <a:p>
                <a:pPr algn="ctr"/>
                <a:r>
                  <a:rPr lang="fr-FR" dirty="0"/>
                  <a:t>Mediator</a:t>
                </a:r>
              </a:p>
            </p:txBody>
          </p:sp>
        </p:grpSp>
        <p:cxnSp>
          <p:nvCxnSpPr>
            <p:cNvPr id="65" name="Connecteur droit avec flèche 64"/>
            <p:cNvCxnSpPr/>
            <p:nvPr/>
          </p:nvCxnSpPr>
          <p:spPr>
            <a:xfrm flipH="1">
              <a:off x="4146562" y="2430401"/>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66" name="ZoneTexte 65"/>
            <p:cNvSpPr txBox="1"/>
            <p:nvPr/>
          </p:nvSpPr>
          <p:spPr>
            <a:xfrm>
              <a:off x="1839594" y="2398168"/>
              <a:ext cx="2743200" cy="369332"/>
            </a:xfrm>
            <a:prstGeom prst="rect">
              <a:avLst/>
            </a:prstGeom>
          </p:spPr>
          <p:txBody>
            <a:bodyPr rtlCol="0">
              <a:spAutoFit/>
            </a:bodyPr>
            <a:lstStyle/>
            <a:p>
              <a:pPr algn="ctr"/>
              <a:r>
                <a:rPr lang="en-US" dirty="0" smtClean="0"/>
                <a:t>Query</a:t>
              </a:r>
            </a:p>
          </p:txBody>
        </p:sp>
        <p:cxnSp>
          <p:nvCxnSpPr>
            <p:cNvPr id="67" name="Connecteur droit avec flèche 66"/>
            <p:cNvCxnSpPr/>
            <p:nvPr/>
          </p:nvCxnSpPr>
          <p:spPr>
            <a:xfrm flipH="1">
              <a:off x="4347421" y="3896183"/>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8" name="Connecteur droit avec flèche 67"/>
            <p:cNvCxnSpPr/>
            <p:nvPr/>
          </p:nvCxnSpPr>
          <p:spPr>
            <a:xfrm flipH="1">
              <a:off x="2881596" y="3894745"/>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52314" y="389511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0" name="Connecteur droit avec flèche 69"/>
            <p:cNvCxnSpPr/>
            <p:nvPr/>
          </p:nvCxnSpPr>
          <p:spPr>
            <a:xfrm rot="10800000" flipH="1">
              <a:off x="3090330" y="3890597"/>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1" name="Connecteur droit avec flèche 70"/>
            <p:cNvCxnSpPr/>
            <p:nvPr/>
          </p:nvCxnSpPr>
          <p:spPr>
            <a:xfrm rot="10800000">
              <a:off x="5294969" y="3898504"/>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2" name="Connecteur droit avec flèche 71"/>
            <p:cNvCxnSpPr/>
            <p:nvPr/>
          </p:nvCxnSpPr>
          <p:spPr>
            <a:xfrm>
              <a:off x="5498156" y="3905352"/>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73" name="Groupe 72"/>
            <p:cNvGrpSpPr/>
            <p:nvPr/>
          </p:nvGrpSpPr>
          <p:grpSpPr>
            <a:xfrm>
              <a:off x="3988411" y="2417126"/>
              <a:ext cx="2743200" cy="699245"/>
              <a:chOff x="3988411" y="1930436"/>
              <a:chExt cx="2743200" cy="699245"/>
            </a:xfrm>
          </p:grpSpPr>
          <p:cxnSp>
            <p:nvCxnSpPr>
              <p:cNvPr id="74" name="Connecteur droit avec flèche 73"/>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5" name="ZoneTexte 74"/>
              <p:cNvSpPr txBox="1"/>
              <p:nvPr/>
            </p:nvSpPr>
            <p:spPr>
              <a:xfrm>
                <a:off x="3988411" y="2037027"/>
                <a:ext cx="2743200" cy="369332"/>
              </a:xfrm>
              <a:prstGeom prst="rect">
                <a:avLst/>
              </a:prstGeom>
            </p:spPr>
            <p:txBody>
              <a:bodyPr rtlCol="0">
                <a:spAutoFit/>
              </a:bodyPr>
              <a:lstStyle/>
              <a:p>
                <a:pPr algn="ctr"/>
                <a:r>
                  <a:rPr lang="en-US" dirty="0"/>
                  <a:t>Result</a:t>
                </a:r>
                <a:endParaRPr lang="fr-FR" dirty="0"/>
              </a:p>
            </p:txBody>
          </p:sp>
        </p:grpSp>
        <p:sp>
          <p:nvSpPr>
            <p:cNvPr id="76" name="Parchemin vertical 75"/>
            <p:cNvSpPr/>
            <p:nvPr/>
          </p:nvSpPr>
          <p:spPr>
            <a:xfrm>
              <a:off x="6945215" y="5471927"/>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SLA</a:t>
              </a:r>
              <a:endParaRPr lang="en-US" sz="7200" dirty="0">
                <a:solidFill>
                  <a:schemeClr val="tx1"/>
                </a:solidFill>
                <a:latin typeface="+mj-lt"/>
              </a:endParaRPr>
            </a:p>
          </p:txBody>
        </p:sp>
        <p:sp>
          <p:nvSpPr>
            <p:cNvPr id="77" name="Parchemin vertical 76"/>
            <p:cNvSpPr/>
            <p:nvPr/>
          </p:nvSpPr>
          <p:spPr>
            <a:xfrm>
              <a:off x="4963431" y="5449081"/>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SLA</a:t>
              </a:r>
              <a:endParaRPr lang="en-US" sz="7200" dirty="0">
                <a:solidFill>
                  <a:schemeClr val="tx1"/>
                </a:solidFill>
                <a:latin typeface="+mj-lt"/>
              </a:endParaRPr>
            </a:p>
          </p:txBody>
        </p:sp>
        <p:sp>
          <p:nvSpPr>
            <p:cNvPr id="78" name="Parchemin vertical 77"/>
            <p:cNvSpPr/>
            <p:nvPr/>
          </p:nvSpPr>
          <p:spPr>
            <a:xfrm>
              <a:off x="2983075" y="5460391"/>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SLA</a:t>
              </a:r>
              <a:endParaRPr lang="en-US" sz="7200" dirty="0">
                <a:solidFill>
                  <a:schemeClr val="tx1"/>
                </a:solidFill>
                <a:latin typeface="+mj-lt"/>
              </a:endParaRPr>
            </a:p>
          </p:txBody>
        </p:sp>
        <p:sp>
          <p:nvSpPr>
            <p:cNvPr id="79" name="ZoneTexte 74"/>
            <p:cNvSpPr txBox="1"/>
            <p:nvPr/>
          </p:nvSpPr>
          <p:spPr>
            <a:xfrm>
              <a:off x="1780601" y="2660466"/>
              <a:ext cx="2743200" cy="369332"/>
            </a:xfrm>
            <a:prstGeom prst="rect">
              <a:avLst/>
            </a:prstGeom>
          </p:spPr>
          <p:txBody>
            <a:bodyPr rtlCol="0">
              <a:spAutoFit/>
            </a:bodyPr>
            <a:lstStyle/>
            <a:p>
              <a:pPr algn="ctr"/>
              <a:r>
                <a:rPr lang="en-US" dirty="0" smtClean="0"/>
                <a:t>(Quality preferences)</a:t>
              </a:r>
              <a:endParaRPr lang="fr-FR" dirty="0"/>
            </a:p>
          </p:txBody>
        </p:sp>
      </p:grpSp>
      <p:sp>
        <p:nvSpPr>
          <p:cNvPr id="81" name="Rectangle 79"/>
          <p:cNvSpPr/>
          <p:nvPr/>
        </p:nvSpPr>
        <p:spPr>
          <a:xfrm>
            <a:off x="979224" y="2534215"/>
            <a:ext cx="7230529" cy="486304"/>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95000"/>
                  </a:schemeClr>
                </a:solidFill>
                <a:latin typeface="+mj-lt"/>
              </a:rPr>
              <a:t>Which services should I select? Are the requirements being respected?</a:t>
            </a:r>
            <a:endParaRPr lang="en-US" dirty="0">
              <a:solidFill>
                <a:schemeClr val="bg1">
                  <a:lumMod val="95000"/>
                </a:schemeClr>
              </a:solidFill>
              <a:latin typeface="+mj-lt"/>
            </a:endParaRPr>
          </a:p>
        </p:txBody>
      </p:sp>
      <p:sp>
        <p:nvSpPr>
          <p:cNvPr id="82" name="Rectangle 79"/>
          <p:cNvSpPr/>
          <p:nvPr/>
        </p:nvSpPr>
        <p:spPr>
          <a:xfrm>
            <a:off x="979224" y="3084825"/>
            <a:ext cx="7230529" cy="486304"/>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95000"/>
                  </a:schemeClr>
                </a:solidFill>
                <a:latin typeface="+mj-lt"/>
              </a:rPr>
              <a:t>How to be sure that all SLAs are being respected?</a:t>
            </a:r>
            <a:endParaRPr lang="en-US" dirty="0">
              <a:solidFill>
                <a:schemeClr val="bg1">
                  <a:lumMod val="95000"/>
                </a:schemeClr>
              </a:solidFill>
              <a:latin typeface="+mj-lt"/>
            </a:endParaRPr>
          </a:p>
        </p:txBody>
      </p:sp>
      <p:sp>
        <p:nvSpPr>
          <p:cNvPr id="83" name="Rectangle 79"/>
          <p:cNvSpPr/>
          <p:nvPr/>
        </p:nvSpPr>
        <p:spPr>
          <a:xfrm>
            <a:off x="979224" y="3635426"/>
            <a:ext cx="7230529" cy="486304"/>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95000"/>
                  </a:schemeClr>
                </a:solidFill>
                <a:latin typeface="+mj-lt"/>
              </a:rPr>
              <a:t>How to integrate different SLAs associated to services with user’s preferences?</a:t>
            </a:r>
            <a:endParaRPr lang="en-US" dirty="0">
              <a:solidFill>
                <a:schemeClr val="bg1">
                  <a:lumMod val="95000"/>
                </a:schemeClr>
              </a:solidFill>
              <a:latin typeface="+mj-lt"/>
            </a:endParaRPr>
          </a:p>
        </p:txBody>
      </p:sp>
      <p:sp>
        <p:nvSpPr>
          <p:cNvPr id="84" name="Rectangle 79"/>
          <p:cNvSpPr/>
          <p:nvPr/>
        </p:nvSpPr>
        <p:spPr>
          <a:xfrm>
            <a:off x="979224" y="4186032"/>
            <a:ext cx="7230529" cy="486304"/>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95000"/>
                  </a:schemeClr>
                </a:solidFill>
                <a:latin typeface="+mj-lt"/>
              </a:rPr>
              <a:t>How results can be reused for a next query?</a:t>
            </a:r>
            <a:endParaRPr lang="en-US" dirty="0">
              <a:solidFill>
                <a:schemeClr val="bg1">
                  <a:lumMod val="95000"/>
                </a:schemeClr>
              </a:solidFill>
              <a:latin typeface="+mj-lt"/>
            </a:endParaRPr>
          </a:p>
        </p:txBody>
      </p:sp>
      <p:sp>
        <p:nvSpPr>
          <p:cNvPr id="85" name="Rectangle 83"/>
          <p:cNvSpPr/>
          <p:nvPr/>
        </p:nvSpPr>
        <p:spPr>
          <a:xfrm>
            <a:off x="0" y="4746167"/>
            <a:ext cx="9144000" cy="1219200"/>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800" dirty="0" smtClean="0"/>
              <a:t>In this new scenario, we believe that the quality on data integration could be enhanced by using SLA contracts</a:t>
            </a:r>
            <a:endParaRPr lang="en-GB" sz="2800" dirty="0"/>
          </a:p>
        </p:txBody>
      </p:sp>
      <p:sp>
        <p:nvSpPr>
          <p:cNvPr id="3" name="Espaço Reservado para Número de Slide 2"/>
          <p:cNvSpPr>
            <a:spLocks noGrp="1"/>
          </p:cNvSpPr>
          <p:nvPr>
            <p:ph type="sldNum" sz="quarter" idx="12"/>
          </p:nvPr>
        </p:nvSpPr>
        <p:spPr/>
        <p:txBody>
          <a:bodyPr/>
          <a:lstStyle/>
          <a:p>
            <a:fld id="{2066355A-084C-D24E-9AD2-7E4FC41EA627}" type="slidenum">
              <a:rPr lang="en-US" smtClean="0"/>
              <a:t>5</a:t>
            </a:fld>
            <a:endParaRPr lang="en-US"/>
          </a:p>
        </p:txBody>
      </p:sp>
    </p:spTree>
    <p:extLst>
      <p:ext uri="{BB962C8B-B14F-4D97-AF65-F5344CB8AC3E}">
        <p14:creationId xmlns:p14="http://schemas.microsoft.com/office/powerpoint/2010/main" val="1271060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fade">
                                      <p:cBhvr>
                                        <p:cTn id="12" dur="500"/>
                                        <p:tgtEl>
                                          <p:spTgt spid="8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fade">
                                      <p:cBhvr>
                                        <p:cTn id="17" dur="500"/>
                                        <p:tgtEl>
                                          <p:spTgt spid="8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fade">
                                      <p:cBhvr>
                                        <p:cTn id="22" dur="500"/>
                                        <p:tgtEl>
                                          <p:spTgt spid="8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5"/>
                                        </p:tgtEl>
                                        <p:attrNameLst>
                                          <p:attrName>style.visibility</p:attrName>
                                        </p:attrNameLst>
                                      </p:cBhvr>
                                      <p:to>
                                        <p:strVal val="visible"/>
                                      </p:to>
                                    </p:set>
                                    <p:animEffect transition="in" filter="randombar(horizontal)">
                                      <p:cBhvr>
                                        <p:cTn id="2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83" grpId="0" animBg="1"/>
      <p:bldP spid="84" grpId="0" animBg="1"/>
      <p:bldP spid="8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er 48"/>
          <p:cNvGrpSpPr/>
          <p:nvPr/>
        </p:nvGrpSpPr>
        <p:grpSpPr>
          <a:xfrm>
            <a:off x="812800" y="3473450"/>
            <a:ext cx="5232400" cy="2336800"/>
            <a:chOff x="1857254" y="1775741"/>
            <a:chExt cx="2985679" cy="1700064"/>
          </a:xfrm>
        </p:grpSpPr>
        <p:sp>
          <p:nvSpPr>
            <p:cNvPr id="50" name="Arc 49"/>
            <p:cNvSpPr/>
            <p:nvPr/>
          </p:nvSpPr>
          <p:spPr>
            <a:xfrm rot="16492063">
              <a:off x="2064987" y="2209791"/>
              <a:ext cx="919931" cy="1335398"/>
            </a:xfrm>
            <a:prstGeom prst="arc">
              <a:avLst>
                <a:gd name="adj1" fmla="val 10488337"/>
                <a:gd name="adj2" fmla="val 984161"/>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51" name="Arc 50"/>
            <p:cNvSpPr/>
            <p:nvPr/>
          </p:nvSpPr>
          <p:spPr>
            <a:xfrm rot="656295">
              <a:off x="2698111" y="1775741"/>
              <a:ext cx="1571555" cy="1700064"/>
            </a:xfrm>
            <a:prstGeom prst="arc">
              <a:avLst>
                <a:gd name="adj1" fmla="val 10430236"/>
                <a:gd name="adj2" fmla="val 20928275"/>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52" name="Arc 51"/>
            <p:cNvSpPr/>
            <p:nvPr/>
          </p:nvSpPr>
          <p:spPr>
            <a:xfrm rot="5400000">
              <a:off x="3907366" y="2374901"/>
              <a:ext cx="905933" cy="965200"/>
            </a:xfrm>
            <a:prstGeom prst="arc">
              <a:avLst>
                <a:gd name="adj1" fmla="val 9926378"/>
                <a:gd name="adj2" fmla="val 0"/>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cxnSp>
          <p:nvCxnSpPr>
            <p:cNvPr id="53" name="Connecteur droit 52"/>
            <p:cNvCxnSpPr>
              <a:stCxn id="50" idx="0"/>
              <a:endCxn id="52" idx="2"/>
            </p:cNvCxnSpPr>
            <p:nvPr/>
          </p:nvCxnSpPr>
          <p:spPr>
            <a:xfrm flipV="1">
              <a:off x="2527581" y="3310468"/>
              <a:ext cx="1832752" cy="27974"/>
            </a:xfrm>
            <a:prstGeom prst="line">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grpSp>
        <p:nvGrpSpPr>
          <p:cNvPr id="57" name="Grouper 56"/>
          <p:cNvGrpSpPr/>
          <p:nvPr/>
        </p:nvGrpSpPr>
        <p:grpSpPr>
          <a:xfrm>
            <a:off x="3683000" y="3816350"/>
            <a:ext cx="5232400" cy="2336800"/>
            <a:chOff x="1857254" y="1775741"/>
            <a:chExt cx="2985679" cy="1700064"/>
          </a:xfrm>
        </p:grpSpPr>
        <p:sp>
          <p:nvSpPr>
            <p:cNvPr id="58" name="Arc 57"/>
            <p:cNvSpPr/>
            <p:nvPr/>
          </p:nvSpPr>
          <p:spPr>
            <a:xfrm rot="16492063">
              <a:off x="2064987" y="2209791"/>
              <a:ext cx="919931" cy="1335398"/>
            </a:xfrm>
            <a:prstGeom prst="arc">
              <a:avLst>
                <a:gd name="adj1" fmla="val 10488337"/>
                <a:gd name="adj2" fmla="val 984161"/>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59" name="Arc 58"/>
            <p:cNvSpPr/>
            <p:nvPr/>
          </p:nvSpPr>
          <p:spPr>
            <a:xfrm rot="656295">
              <a:off x="2698111" y="1775741"/>
              <a:ext cx="1571555" cy="1700064"/>
            </a:xfrm>
            <a:prstGeom prst="arc">
              <a:avLst>
                <a:gd name="adj1" fmla="val 10430236"/>
                <a:gd name="adj2" fmla="val 20928275"/>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60" name="Arc 59"/>
            <p:cNvSpPr/>
            <p:nvPr/>
          </p:nvSpPr>
          <p:spPr>
            <a:xfrm rot="5400000">
              <a:off x="3907366" y="2374901"/>
              <a:ext cx="905933" cy="965200"/>
            </a:xfrm>
            <a:prstGeom prst="arc">
              <a:avLst>
                <a:gd name="adj1" fmla="val 9926378"/>
                <a:gd name="adj2" fmla="val 0"/>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cxnSp>
          <p:nvCxnSpPr>
            <p:cNvPr id="61" name="Connecteur droit 60"/>
            <p:cNvCxnSpPr>
              <a:stCxn id="58" idx="0"/>
              <a:endCxn id="60" idx="2"/>
            </p:cNvCxnSpPr>
            <p:nvPr/>
          </p:nvCxnSpPr>
          <p:spPr>
            <a:xfrm flipV="1">
              <a:off x="2527581" y="3310468"/>
              <a:ext cx="1832752" cy="27974"/>
            </a:xfrm>
            <a:prstGeom prst="line">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3" name="Espace réservé du numéro de diapositive 2"/>
          <p:cNvSpPr>
            <a:spLocks noGrp="1"/>
          </p:cNvSpPr>
          <p:nvPr>
            <p:ph type="sldNum" sz="quarter" idx="12"/>
          </p:nvPr>
        </p:nvSpPr>
        <p:spPr>
          <a:xfrm>
            <a:off x="8121926" y="5585693"/>
            <a:ext cx="789383" cy="273844"/>
          </a:xfrm>
        </p:spPr>
        <p:txBody>
          <a:bodyPr/>
          <a:lstStyle/>
          <a:p>
            <a:fld id="{503914D5-4C05-48A0-975C-C97C98535A04}" type="slidenum">
              <a:rPr lang="en-GB" smtClean="0"/>
              <a:t>6</a:t>
            </a:fld>
            <a:endParaRPr lang="en-GB"/>
          </a:p>
        </p:txBody>
      </p:sp>
      <p:sp>
        <p:nvSpPr>
          <p:cNvPr id="4" name="Rectangle 3"/>
          <p:cNvSpPr/>
          <p:nvPr/>
        </p:nvSpPr>
        <p:spPr>
          <a:xfrm>
            <a:off x="1418168" y="1512006"/>
            <a:ext cx="6493933" cy="830997"/>
          </a:xfrm>
          <a:prstGeom prst="rect">
            <a:avLst/>
          </a:prstGeom>
        </p:spPr>
        <p:txBody>
          <a:bodyPr wrap="square">
            <a:spAutoFit/>
          </a:bodyPr>
          <a:lstStyle/>
          <a:p>
            <a:pPr algn="ctr"/>
            <a:r>
              <a:rPr lang="en-GB" sz="1600" dirty="0"/>
              <a:t>List </a:t>
            </a:r>
            <a:r>
              <a:rPr lang="en-GB" sz="1600" dirty="0"/>
              <a:t>of </a:t>
            </a:r>
            <a:r>
              <a:rPr lang="en-GB" sz="1600" dirty="0"/>
              <a:t>green energy providers </a:t>
            </a:r>
            <a:r>
              <a:rPr lang="en-GB" sz="1600" dirty="0"/>
              <a:t>that can provision 1000 kWh, in the </a:t>
            </a:r>
            <a:r>
              <a:rPr lang="en-GB" sz="1600" dirty="0">
                <a:solidFill>
                  <a:schemeClr val="accent4"/>
                </a:solidFill>
              </a:rPr>
              <a:t>next 10 seconds</a:t>
            </a:r>
            <a:r>
              <a:rPr lang="en-GB" sz="1600" dirty="0"/>
              <a:t>, that are </a:t>
            </a:r>
            <a:r>
              <a:rPr lang="en-GB" sz="1600" b="1" dirty="0">
                <a:solidFill>
                  <a:schemeClr val="accent3"/>
                </a:solidFill>
              </a:rPr>
              <a:t>close to my city </a:t>
            </a:r>
            <a:r>
              <a:rPr lang="en-GB" sz="1600" dirty="0"/>
              <a:t>with a cost </a:t>
            </a:r>
            <a:r>
              <a:rPr lang="en-GB" sz="1600" dirty="0">
                <a:solidFill>
                  <a:schemeClr val="accent6">
                    <a:lumMod val="75000"/>
                  </a:schemeClr>
                </a:solidFill>
              </a:rPr>
              <a:t>of 0,15 USD/kWh</a:t>
            </a:r>
            <a:r>
              <a:rPr lang="en-GB" sz="1600" dirty="0"/>
              <a:t>?</a:t>
            </a:r>
          </a:p>
          <a:p>
            <a:pPr algn="ctr"/>
            <a:endParaRPr lang="fr-FR" sz="1600" dirty="0"/>
          </a:p>
        </p:txBody>
      </p:sp>
      <p:pic>
        <p:nvPicPr>
          <p:cNvPr id="5" name="Image 4"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3260184" y="4751498"/>
            <a:ext cx="560924" cy="504832"/>
          </a:xfrm>
          <a:prstGeom prst="rect">
            <a:avLst/>
          </a:prstGeom>
        </p:spPr>
      </p:pic>
      <p:sp>
        <p:nvSpPr>
          <p:cNvPr id="6" name="ZoneTexte 5"/>
          <p:cNvSpPr txBox="1"/>
          <p:nvPr/>
        </p:nvSpPr>
        <p:spPr>
          <a:xfrm>
            <a:off x="3208861" y="5221822"/>
            <a:ext cx="2215270" cy="461665"/>
          </a:xfrm>
          <a:prstGeom prst="rect">
            <a:avLst/>
          </a:prstGeom>
          <a:noFill/>
        </p:spPr>
        <p:txBody>
          <a:bodyPr wrap="none" rtlCol="0">
            <a:spAutoFit/>
          </a:bodyPr>
          <a:lstStyle/>
          <a:p>
            <a:r>
              <a:rPr lang="en-GB" sz="1200" dirty="0"/>
              <a:t>Smart meters</a:t>
            </a:r>
          </a:p>
          <a:p>
            <a:r>
              <a:rPr lang="en-GB" sz="1200" dirty="0">
                <a:latin typeface="Consolas"/>
                <a:cs typeface="Consolas"/>
              </a:rPr>
              <a:t>&lt;ID, </a:t>
            </a:r>
            <a:r>
              <a:rPr lang="en-GB" sz="1200" dirty="0" err="1">
                <a:latin typeface="Consolas"/>
                <a:cs typeface="Consolas"/>
              </a:rPr>
              <a:t>Loc</a:t>
            </a:r>
            <a:r>
              <a:rPr lang="en-GB" sz="1200" dirty="0">
                <a:latin typeface="Consolas"/>
                <a:cs typeface="Consolas"/>
              </a:rPr>
              <a:t>, kW/rate, cost&gt;</a:t>
            </a:r>
            <a:endParaRPr lang="en-GB" sz="1200" dirty="0">
              <a:latin typeface="Consolas"/>
              <a:cs typeface="Consolas"/>
            </a:endParaRPr>
          </a:p>
        </p:txBody>
      </p:sp>
      <p:pic>
        <p:nvPicPr>
          <p:cNvPr id="7" name="Image 6"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3675051" y="4666831"/>
            <a:ext cx="560924" cy="504832"/>
          </a:xfrm>
          <a:prstGeom prst="rect">
            <a:avLst/>
          </a:prstGeom>
        </p:spPr>
      </p:pic>
      <p:pic>
        <p:nvPicPr>
          <p:cNvPr id="8" name="Image 7"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4174584" y="4565231"/>
            <a:ext cx="560924" cy="504832"/>
          </a:xfrm>
          <a:prstGeom prst="rect">
            <a:avLst/>
          </a:prstGeom>
        </p:spPr>
      </p:pic>
      <p:pic>
        <p:nvPicPr>
          <p:cNvPr id="9" name="Image 8"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3615784" y="3913301"/>
            <a:ext cx="560924" cy="504832"/>
          </a:xfrm>
          <a:prstGeom prst="rect">
            <a:avLst/>
          </a:prstGeom>
        </p:spPr>
      </p:pic>
      <p:sp>
        <p:nvSpPr>
          <p:cNvPr id="10" name="Rectangle 9"/>
          <p:cNvSpPr/>
          <p:nvPr/>
        </p:nvSpPr>
        <p:spPr>
          <a:xfrm>
            <a:off x="4203793" y="3804283"/>
            <a:ext cx="2197205" cy="369332"/>
          </a:xfrm>
          <a:prstGeom prst="rect">
            <a:avLst/>
          </a:prstGeom>
        </p:spPr>
        <p:txBody>
          <a:bodyPr wrap="none">
            <a:spAutoFit/>
          </a:bodyPr>
          <a:lstStyle/>
          <a:p>
            <a:r>
              <a:rPr lang="en-GB" dirty="0"/>
              <a:t>Energy provision Hub</a:t>
            </a:r>
            <a:endParaRPr lang="en-GB" dirty="0"/>
          </a:p>
        </p:txBody>
      </p:sp>
      <p:sp>
        <p:nvSpPr>
          <p:cNvPr id="11" name="ZoneTexte 10"/>
          <p:cNvSpPr txBox="1"/>
          <p:nvPr/>
        </p:nvSpPr>
        <p:spPr>
          <a:xfrm>
            <a:off x="4207927" y="4019554"/>
            <a:ext cx="2384487" cy="276999"/>
          </a:xfrm>
          <a:prstGeom prst="rect">
            <a:avLst/>
          </a:prstGeom>
          <a:noFill/>
        </p:spPr>
        <p:txBody>
          <a:bodyPr wrap="none" rtlCol="0">
            <a:spAutoFit/>
          </a:bodyPr>
          <a:lstStyle/>
          <a:p>
            <a:r>
              <a:rPr lang="en-GB" sz="1200" dirty="0">
                <a:latin typeface="Consolas"/>
                <a:cs typeface="Consolas"/>
              </a:rPr>
              <a:t>&lt;ID, Region, kW/</a:t>
            </a:r>
            <a:r>
              <a:rPr lang="en-GB" sz="1200" dirty="0" err="1">
                <a:latin typeface="Consolas"/>
                <a:cs typeface="Consolas"/>
              </a:rPr>
              <a:t>rate,cost</a:t>
            </a:r>
            <a:r>
              <a:rPr lang="en-GB" sz="1200" dirty="0">
                <a:latin typeface="Consolas"/>
                <a:cs typeface="Consolas"/>
              </a:rPr>
              <a:t>&gt;</a:t>
            </a:r>
            <a:endParaRPr lang="en-GB" sz="1200" dirty="0">
              <a:latin typeface="Consolas"/>
              <a:cs typeface="Consolas"/>
            </a:endParaRPr>
          </a:p>
        </p:txBody>
      </p:sp>
      <p:pic>
        <p:nvPicPr>
          <p:cNvPr id="12" name="Image 11"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6189657" y="4836161"/>
            <a:ext cx="560924" cy="504832"/>
          </a:xfrm>
          <a:prstGeom prst="rect">
            <a:avLst/>
          </a:prstGeom>
        </p:spPr>
      </p:pic>
      <p:sp>
        <p:nvSpPr>
          <p:cNvPr id="13" name="Rectangle 12"/>
          <p:cNvSpPr/>
          <p:nvPr/>
        </p:nvSpPr>
        <p:spPr>
          <a:xfrm>
            <a:off x="6913137" y="4777948"/>
            <a:ext cx="978153" cy="646331"/>
          </a:xfrm>
          <a:prstGeom prst="rect">
            <a:avLst/>
          </a:prstGeom>
        </p:spPr>
        <p:txBody>
          <a:bodyPr wrap="none">
            <a:spAutoFit/>
          </a:bodyPr>
          <a:lstStyle/>
          <a:p>
            <a:r>
              <a:rPr lang="en-GB" dirty="0"/>
              <a:t>Location</a:t>
            </a:r>
          </a:p>
          <a:p>
            <a:r>
              <a:rPr lang="en-GB" dirty="0"/>
              <a:t>services</a:t>
            </a:r>
            <a:endParaRPr lang="en-GB" dirty="0"/>
          </a:p>
        </p:txBody>
      </p:sp>
      <p:pic>
        <p:nvPicPr>
          <p:cNvPr id="14" name="Image 13"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1219716" y="4412826"/>
            <a:ext cx="560924" cy="504832"/>
          </a:xfrm>
          <a:prstGeom prst="rect">
            <a:avLst/>
          </a:prstGeom>
        </p:spPr>
      </p:pic>
      <p:sp>
        <p:nvSpPr>
          <p:cNvPr id="15" name="Rectangle 14"/>
          <p:cNvSpPr/>
          <p:nvPr/>
        </p:nvSpPr>
        <p:spPr>
          <a:xfrm>
            <a:off x="639330" y="3939744"/>
            <a:ext cx="1733936" cy="646331"/>
          </a:xfrm>
          <a:prstGeom prst="rect">
            <a:avLst/>
          </a:prstGeom>
        </p:spPr>
        <p:txBody>
          <a:bodyPr wrap="none">
            <a:spAutoFit/>
          </a:bodyPr>
          <a:lstStyle/>
          <a:p>
            <a:r>
              <a:rPr lang="en-GB" dirty="0"/>
              <a:t>Energy provision</a:t>
            </a:r>
          </a:p>
          <a:p>
            <a:r>
              <a:rPr lang="en-GB" dirty="0"/>
              <a:t>services</a:t>
            </a:r>
            <a:endParaRPr lang="en-GB" dirty="0"/>
          </a:p>
        </p:txBody>
      </p:sp>
      <p:sp>
        <p:nvSpPr>
          <p:cNvPr id="16" name="ZoneTexte 15"/>
          <p:cNvSpPr txBox="1"/>
          <p:nvPr/>
        </p:nvSpPr>
        <p:spPr>
          <a:xfrm>
            <a:off x="5122329" y="4222758"/>
            <a:ext cx="1439333" cy="577081"/>
          </a:xfrm>
          <a:prstGeom prst="rect">
            <a:avLst/>
          </a:prstGeom>
          <a:noFill/>
        </p:spPr>
        <p:txBody>
          <a:bodyPr wrap="square" rtlCol="0">
            <a:spAutoFit/>
          </a:bodyPr>
          <a:lstStyle/>
          <a:p>
            <a:r>
              <a:rPr lang="en-GB" sz="1050" b="1" dirty="0">
                <a:solidFill>
                  <a:schemeClr val="accent3">
                    <a:lumMod val="75000"/>
                  </a:schemeClr>
                </a:solidFill>
                <a:latin typeface="Avenir Heavy"/>
                <a:cs typeface="Avenir Heavy"/>
              </a:rPr>
              <a:t>&lt; </a:t>
            </a:r>
            <a:r>
              <a:rPr lang="en-GB" sz="1050" b="1" dirty="0" err="1">
                <a:solidFill>
                  <a:schemeClr val="accent3">
                    <a:lumMod val="75000"/>
                  </a:schemeClr>
                </a:solidFill>
                <a:latin typeface="Avenir Heavy"/>
                <a:cs typeface="Avenir Heavy"/>
              </a:rPr>
              <a:t>av</a:t>
            </a:r>
            <a:r>
              <a:rPr lang="en-GB" sz="1050" b="1" dirty="0">
                <a:solidFill>
                  <a:schemeClr val="accent3">
                    <a:lumMod val="75000"/>
                  </a:schemeClr>
                </a:solidFill>
                <a:latin typeface="Avenir Heavy"/>
                <a:cs typeface="Avenir Heavy"/>
              </a:rPr>
              <a:t>, </a:t>
            </a:r>
            <a:r>
              <a:rPr lang="en-GB" sz="1050" b="1" dirty="0" err="1">
                <a:solidFill>
                  <a:schemeClr val="accent3">
                    <a:lumMod val="75000"/>
                  </a:schemeClr>
                </a:solidFill>
                <a:latin typeface="Avenir Heavy"/>
                <a:cs typeface="Avenir Heavy"/>
              </a:rPr>
              <a:t>TaF</a:t>
            </a:r>
            <a:r>
              <a:rPr lang="en-GB" sz="1050" b="1" dirty="0">
                <a:solidFill>
                  <a:schemeClr val="accent3">
                    <a:lumMod val="75000"/>
                  </a:schemeClr>
                </a:solidFill>
                <a:latin typeface="Avenir Heavy"/>
                <a:cs typeface="Avenir Heavy"/>
              </a:rPr>
              <a:t>, </a:t>
            </a:r>
          </a:p>
          <a:p>
            <a:r>
              <a:rPr lang="en-GB" sz="1050" b="1" dirty="0">
                <a:solidFill>
                  <a:schemeClr val="accent3">
                    <a:lumMod val="75000"/>
                  </a:schemeClr>
                </a:solidFill>
                <a:latin typeface="Avenir Heavy"/>
                <a:cs typeface="Avenir Heavy"/>
              </a:rPr>
              <a:t> </a:t>
            </a:r>
            <a:r>
              <a:rPr lang="en-GB" sz="1050" b="1" dirty="0">
                <a:solidFill>
                  <a:schemeClr val="accent3">
                    <a:lumMod val="75000"/>
                  </a:schemeClr>
                </a:solidFill>
                <a:latin typeface="Avenir Heavy"/>
                <a:cs typeface="Avenir Heavy"/>
              </a:rPr>
              <a:t> &lt;$/</a:t>
            </a:r>
            <a:r>
              <a:rPr lang="en-GB" sz="1050" b="1" dirty="0" err="1">
                <a:solidFill>
                  <a:schemeClr val="accent3">
                    <a:lumMod val="75000"/>
                  </a:schemeClr>
                </a:solidFill>
                <a:latin typeface="Avenir Heavy"/>
                <a:cs typeface="Avenir Heavy"/>
              </a:rPr>
              <a:t>Kwatt</a:t>
            </a:r>
            <a:r>
              <a:rPr lang="en-GB" sz="1050" b="1" dirty="0">
                <a:solidFill>
                  <a:schemeClr val="accent3">
                    <a:lumMod val="75000"/>
                  </a:schemeClr>
                </a:solidFill>
                <a:latin typeface="Avenir Heavy"/>
                <a:cs typeface="Avenir Heavy"/>
              </a:rPr>
              <a:t>, [t1,t2]&gt;</a:t>
            </a:r>
          </a:p>
          <a:p>
            <a:r>
              <a:rPr lang="en-GB" sz="1050" b="1" dirty="0">
                <a:solidFill>
                  <a:schemeClr val="accent3">
                    <a:lumMod val="75000"/>
                  </a:schemeClr>
                </a:solidFill>
                <a:latin typeface="Avenir Heavy"/>
                <a:cs typeface="Avenir Heavy"/>
              </a:rPr>
              <a:t>&gt;</a:t>
            </a:r>
            <a:endParaRPr lang="en-GB" sz="1050" b="1" dirty="0">
              <a:solidFill>
                <a:schemeClr val="accent3">
                  <a:lumMod val="75000"/>
                </a:schemeClr>
              </a:solidFill>
              <a:latin typeface="Avenir Heavy"/>
              <a:cs typeface="Avenir Heavy"/>
            </a:endParaRPr>
          </a:p>
        </p:txBody>
      </p:sp>
      <p:sp>
        <p:nvSpPr>
          <p:cNvPr id="17" name="ZoneTexte 16"/>
          <p:cNvSpPr txBox="1"/>
          <p:nvPr/>
        </p:nvSpPr>
        <p:spPr>
          <a:xfrm>
            <a:off x="4665134" y="4959354"/>
            <a:ext cx="1439333" cy="577081"/>
          </a:xfrm>
          <a:prstGeom prst="rect">
            <a:avLst/>
          </a:prstGeom>
          <a:noFill/>
        </p:spPr>
        <p:txBody>
          <a:bodyPr wrap="square" rtlCol="0">
            <a:spAutoFit/>
          </a:bodyPr>
          <a:lstStyle/>
          <a:p>
            <a:r>
              <a:rPr lang="en-GB" sz="1050" b="1" dirty="0">
                <a:solidFill>
                  <a:schemeClr val="accent3">
                    <a:lumMod val="75000"/>
                  </a:schemeClr>
                </a:solidFill>
                <a:latin typeface="Avenir Heavy"/>
                <a:cs typeface="Avenir Heavy"/>
              </a:rPr>
              <a:t>&lt; </a:t>
            </a:r>
            <a:r>
              <a:rPr lang="en-GB" sz="1050" b="1" dirty="0" err="1">
                <a:solidFill>
                  <a:schemeClr val="accent3">
                    <a:lumMod val="75000"/>
                  </a:schemeClr>
                </a:solidFill>
                <a:latin typeface="Avenir Heavy"/>
                <a:cs typeface="Avenir Heavy"/>
              </a:rPr>
              <a:t>av</a:t>
            </a:r>
            <a:r>
              <a:rPr lang="en-GB" sz="1050" b="1" dirty="0">
                <a:solidFill>
                  <a:schemeClr val="accent3">
                    <a:lumMod val="75000"/>
                  </a:schemeClr>
                </a:solidFill>
                <a:latin typeface="Avenir Heavy"/>
                <a:cs typeface="Avenir Heavy"/>
              </a:rPr>
              <a:t>, </a:t>
            </a:r>
            <a:r>
              <a:rPr lang="en-GB" sz="1050" b="1" dirty="0" err="1">
                <a:solidFill>
                  <a:schemeClr val="accent3">
                    <a:lumMod val="75000"/>
                  </a:schemeClr>
                </a:solidFill>
                <a:latin typeface="Avenir Heavy"/>
                <a:cs typeface="Avenir Heavy"/>
              </a:rPr>
              <a:t>TaF</a:t>
            </a:r>
            <a:r>
              <a:rPr lang="en-GB" sz="1050" b="1" dirty="0">
                <a:solidFill>
                  <a:schemeClr val="accent3">
                    <a:lumMod val="75000"/>
                  </a:schemeClr>
                </a:solidFill>
                <a:latin typeface="Avenir Heavy"/>
                <a:cs typeface="Avenir Heavy"/>
              </a:rPr>
              <a:t>, </a:t>
            </a:r>
          </a:p>
          <a:p>
            <a:r>
              <a:rPr lang="en-GB" sz="1050" b="1" dirty="0">
                <a:solidFill>
                  <a:schemeClr val="accent3">
                    <a:lumMod val="75000"/>
                  </a:schemeClr>
                </a:solidFill>
                <a:latin typeface="Avenir Heavy"/>
                <a:cs typeface="Avenir Heavy"/>
              </a:rPr>
              <a:t> </a:t>
            </a:r>
            <a:r>
              <a:rPr lang="en-GB" sz="1050" b="1" dirty="0">
                <a:solidFill>
                  <a:schemeClr val="accent3">
                    <a:lumMod val="75000"/>
                  </a:schemeClr>
                </a:solidFill>
                <a:latin typeface="Avenir Heavy"/>
                <a:cs typeface="Avenir Heavy"/>
              </a:rPr>
              <a:t> &lt;$/</a:t>
            </a:r>
            <a:r>
              <a:rPr lang="en-GB" sz="1050" b="1" dirty="0" err="1">
                <a:solidFill>
                  <a:schemeClr val="accent3">
                    <a:lumMod val="75000"/>
                  </a:schemeClr>
                </a:solidFill>
                <a:latin typeface="Avenir Heavy"/>
                <a:cs typeface="Avenir Heavy"/>
              </a:rPr>
              <a:t>Kwatt</a:t>
            </a:r>
            <a:r>
              <a:rPr lang="en-GB" sz="1050" b="1" dirty="0">
                <a:solidFill>
                  <a:schemeClr val="accent3">
                    <a:lumMod val="75000"/>
                  </a:schemeClr>
                </a:solidFill>
                <a:latin typeface="Avenir Heavy"/>
                <a:cs typeface="Avenir Heavy"/>
              </a:rPr>
              <a:t>, [t1,t2]&gt;</a:t>
            </a:r>
          </a:p>
          <a:p>
            <a:r>
              <a:rPr lang="en-GB" sz="1050" b="1" dirty="0">
                <a:solidFill>
                  <a:schemeClr val="accent3">
                    <a:lumMod val="75000"/>
                  </a:schemeClr>
                </a:solidFill>
                <a:latin typeface="Avenir Heavy"/>
                <a:cs typeface="Avenir Heavy"/>
              </a:rPr>
              <a:t>&gt;</a:t>
            </a:r>
            <a:endParaRPr lang="en-GB" sz="1050" b="1" dirty="0">
              <a:solidFill>
                <a:schemeClr val="accent3">
                  <a:lumMod val="75000"/>
                </a:schemeClr>
              </a:solidFill>
              <a:latin typeface="Avenir Heavy"/>
              <a:cs typeface="Avenir Heavy"/>
            </a:endParaRPr>
          </a:p>
        </p:txBody>
      </p:sp>
      <p:sp>
        <p:nvSpPr>
          <p:cNvPr id="18" name="ZoneTexte 17"/>
          <p:cNvSpPr txBox="1"/>
          <p:nvPr/>
        </p:nvSpPr>
        <p:spPr>
          <a:xfrm>
            <a:off x="761997" y="5010154"/>
            <a:ext cx="1439333" cy="577081"/>
          </a:xfrm>
          <a:prstGeom prst="rect">
            <a:avLst/>
          </a:prstGeom>
          <a:noFill/>
        </p:spPr>
        <p:txBody>
          <a:bodyPr wrap="square" rtlCol="0">
            <a:spAutoFit/>
          </a:bodyPr>
          <a:lstStyle/>
          <a:p>
            <a:r>
              <a:rPr lang="en-GB" sz="1050" b="1" dirty="0">
                <a:solidFill>
                  <a:schemeClr val="accent3">
                    <a:lumMod val="75000"/>
                  </a:schemeClr>
                </a:solidFill>
                <a:latin typeface="Avenir Heavy"/>
                <a:cs typeface="Avenir Heavy"/>
              </a:rPr>
              <a:t>&lt; </a:t>
            </a:r>
            <a:r>
              <a:rPr lang="en-GB" sz="1050" b="1" dirty="0" err="1">
                <a:solidFill>
                  <a:schemeClr val="accent3">
                    <a:lumMod val="75000"/>
                  </a:schemeClr>
                </a:solidFill>
                <a:latin typeface="Avenir Heavy"/>
                <a:cs typeface="Avenir Heavy"/>
              </a:rPr>
              <a:t>av</a:t>
            </a:r>
            <a:r>
              <a:rPr lang="en-GB" sz="1050" b="1" dirty="0">
                <a:solidFill>
                  <a:schemeClr val="accent3">
                    <a:lumMod val="75000"/>
                  </a:schemeClr>
                </a:solidFill>
                <a:latin typeface="Avenir Heavy"/>
                <a:cs typeface="Avenir Heavy"/>
              </a:rPr>
              <a:t>, </a:t>
            </a:r>
            <a:r>
              <a:rPr lang="en-GB" sz="1050" b="1" dirty="0" err="1">
                <a:solidFill>
                  <a:schemeClr val="accent3">
                    <a:lumMod val="75000"/>
                  </a:schemeClr>
                </a:solidFill>
                <a:latin typeface="Avenir Heavy"/>
                <a:cs typeface="Avenir Heavy"/>
              </a:rPr>
              <a:t>TaF</a:t>
            </a:r>
            <a:r>
              <a:rPr lang="en-GB" sz="1050" b="1" dirty="0">
                <a:solidFill>
                  <a:schemeClr val="accent3">
                    <a:lumMod val="75000"/>
                  </a:schemeClr>
                </a:solidFill>
                <a:latin typeface="Avenir Heavy"/>
                <a:cs typeface="Avenir Heavy"/>
              </a:rPr>
              <a:t>, </a:t>
            </a:r>
          </a:p>
          <a:p>
            <a:r>
              <a:rPr lang="en-GB" sz="1050" b="1" dirty="0">
                <a:solidFill>
                  <a:schemeClr val="accent3">
                    <a:lumMod val="75000"/>
                  </a:schemeClr>
                </a:solidFill>
                <a:latin typeface="Avenir Heavy"/>
                <a:cs typeface="Avenir Heavy"/>
              </a:rPr>
              <a:t> </a:t>
            </a:r>
            <a:r>
              <a:rPr lang="en-GB" sz="1050" b="1" dirty="0">
                <a:solidFill>
                  <a:schemeClr val="accent3">
                    <a:lumMod val="75000"/>
                  </a:schemeClr>
                </a:solidFill>
                <a:latin typeface="Avenir Heavy"/>
                <a:cs typeface="Avenir Heavy"/>
              </a:rPr>
              <a:t> &lt;$/</a:t>
            </a:r>
            <a:r>
              <a:rPr lang="en-GB" sz="1050" b="1" dirty="0" err="1">
                <a:solidFill>
                  <a:schemeClr val="accent3">
                    <a:lumMod val="75000"/>
                  </a:schemeClr>
                </a:solidFill>
                <a:latin typeface="Avenir Heavy"/>
                <a:cs typeface="Avenir Heavy"/>
              </a:rPr>
              <a:t>Kwatt</a:t>
            </a:r>
            <a:r>
              <a:rPr lang="en-GB" sz="1050" b="1" dirty="0">
                <a:solidFill>
                  <a:schemeClr val="accent3">
                    <a:lumMod val="75000"/>
                  </a:schemeClr>
                </a:solidFill>
                <a:latin typeface="Avenir Heavy"/>
                <a:cs typeface="Avenir Heavy"/>
              </a:rPr>
              <a:t>, [t1,t2]&gt;</a:t>
            </a:r>
          </a:p>
          <a:p>
            <a:r>
              <a:rPr lang="en-GB" sz="1050" b="1" dirty="0">
                <a:solidFill>
                  <a:schemeClr val="accent3">
                    <a:lumMod val="75000"/>
                  </a:schemeClr>
                </a:solidFill>
                <a:latin typeface="Avenir Heavy"/>
                <a:cs typeface="Avenir Heavy"/>
              </a:rPr>
              <a:t>&gt;</a:t>
            </a:r>
            <a:endParaRPr lang="en-GB" sz="1050" b="1" dirty="0">
              <a:solidFill>
                <a:schemeClr val="accent3">
                  <a:lumMod val="75000"/>
                </a:schemeClr>
              </a:solidFill>
              <a:latin typeface="Avenir Heavy"/>
              <a:cs typeface="Avenir Heavy"/>
            </a:endParaRPr>
          </a:p>
        </p:txBody>
      </p:sp>
      <p:cxnSp>
        <p:nvCxnSpPr>
          <p:cNvPr id="19" name="Connecteur droit avec flèche 18"/>
          <p:cNvCxnSpPr>
            <a:stCxn id="5" idx="3"/>
            <a:endCxn id="9" idx="1"/>
          </p:cNvCxnSpPr>
          <p:nvPr/>
        </p:nvCxnSpPr>
        <p:spPr>
          <a:xfrm flipV="1">
            <a:off x="3540646" y="4446180"/>
            <a:ext cx="355600" cy="2772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a:stCxn id="7" idx="3"/>
            <a:endCxn id="9" idx="1"/>
          </p:cNvCxnSpPr>
          <p:nvPr/>
        </p:nvCxnSpPr>
        <p:spPr>
          <a:xfrm flipH="1" flipV="1">
            <a:off x="3896247" y="4446179"/>
            <a:ext cx="59267" cy="1926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onnecteur droit avec flèche 20"/>
          <p:cNvCxnSpPr>
            <a:stCxn id="8" idx="3"/>
            <a:endCxn id="9" idx="1"/>
          </p:cNvCxnSpPr>
          <p:nvPr/>
        </p:nvCxnSpPr>
        <p:spPr>
          <a:xfrm flipH="1" flipV="1">
            <a:off x="3896246" y="4446179"/>
            <a:ext cx="558800" cy="910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36" name="Image 35"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1389050" y="4548292"/>
            <a:ext cx="560924" cy="504832"/>
          </a:xfrm>
          <a:prstGeom prst="rect">
            <a:avLst/>
          </a:prstGeom>
        </p:spPr>
      </p:pic>
      <p:sp>
        <p:nvSpPr>
          <p:cNvPr id="37" name="ZoneTexte 36"/>
          <p:cNvSpPr txBox="1"/>
          <p:nvPr/>
        </p:nvSpPr>
        <p:spPr>
          <a:xfrm>
            <a:off x="1930406" y="4442887"/>
            <a:ext cx="1439333" cy="577081"/>
          </a:xfrm>
          <a:prstGeom prst="rect">
            <a:avLst/>
          </a:prstGeom>
          <a:noFill/>
        </p:spPr>
        <p:txBody>
          <a:bodyPr wrap="square" rtlCol="0">
            <a:spAutoFit/>
          </a:bodyPr>
          <a:lstStyle/>
          <a:p>
            <a:r>
              <a:rPr lang="en-GB" sz="1050" b="1" dirty="0">
                <a:solidFill>
                  <a:schemeClr val="accent3">
                    <a:lumMod val="75000"/>
                  </a:schemeClr>
                </a:solidFill>
                <a:latin typeface="Avenir Heavy"/>
                <a:cs typeface="Avenir Heavy"/>
              </a:rPr>
              <a:t>&lt; </a:t>
            </a:r>
            <a:r>
              <a:rPr lang="en-GB" sz="1050" b="1" dirty="0" err="1">
                <a:solidFill>
                  <a:schemeClr val="accent3">
                    <a:lumMod val="75000"/>
                  </a:schemeClr>
                </a:solidFill>
                <a:latin typeface="Avenir Heavy"/>
                <a:cs typeface="Avenir Heavy"/>
              </a:rPr>
              <a:t>av</a:t>
            </a:r>
            <a:r>
              <a:rPr lang="en-GB" sz="1050" b="1" dirty="0">
                <a:solidFill>
                  <a:schemeClr val="accent3">
                    <a:lumMod val="75000"/>
                  </a:schemeClr>
                </a:solidFill>
                <a:latin typeface="Avenir Heavy"/>
                <a:cs typeface="Avenir Heavy"/>
              </a:rPr>
              <a:t>, </a:t>
            </a:r>
            <a:r>
              <a:rPr lang="en-GB" sz="1050" b="1" dirty="0" err="1">
                <a:solidFill>
                  <a:schemeClr val="accent3">
                    <a:lumMod val="75000"/>
                  </a:schemeClr>
                </a:solidFill>
                <a:latin typeface="Avenir Heavy"/>
                <a:cs typeface="Avenir Heavy"/>
              </a:rPr>
              <a:t>TaF</a:t>
            </a:r>
            <a:r>
              <a:rPr lang="en-GB" sz="1050" b="1" dirty="0">
                <a:solidFill>
                  <a:schemeClr val="accent3">
                    <a:lumMod val="75000"/>
                  </a:schemeClr>
                </a:solidFill>
                <a:latin typeface="Avenir Heavy"/>
                <a:cs typeface="Avenir Heavy"/>
              </a:rPr>
              <a:t>, </a:t>
            </a:r>
          </a:p>
          <a:p>
            <a:r>
              <a:rPr lang="en-GB" sz="1050" b="1" dirty="0">
                <a:solidFill>
                  <a:schemeClr val="accent3">
                    <a:lumMod val="75000"/>
                  </a:schemeClr>
                </a:solidFill>
                <a:latin typeface="Avenir Heavy"/>
                <a:cs typeface="Avenir Heavy"/>
              </a:rPr>
              <a:t> </a:t>
            </a:r>
            <a:r>
              <a:rPr lang="en-GB" sz="1050" b="1" dirty="0">
                <a:solidFill>
                  <a:schemeClr val="accent3">
                    <a:lumMod val="75000"/>
                  </a:schemeClr>
                </a:solidFill>
                <a:latin typeface="Avenir Heavy"/>
                <a:cs typeface="Avenir Heavy"/>
              </a:rPr>
              <a:t> &lt;$/</a:t>
            </a:r>
            <a:r>
              <a:rPr lang="en-GB" sz="1050" b="1" dirty="0" err="1">
                <a:solidFill>
                  <a:schemeClr val="accent3">
                    <a:lumMod val="75000"/>
                  </a:schemeClr>
                </a:solidFill>
                <a:latin typeface="Avenir Heavy"/>
                <a:cs typeface="Avenir Heavy"/>
              </a:rPr>
              <a:t>Kwatt</a:t>
            </a:r>
            <a:r>
              <a:rPr lang="en-GB" sz="1050" b="1" dirty="0">
                <a:solidFill>
                  <a:schemeClr val="accent3">
                    <a:lumMod val="75000"/>
                  </a:schemeClr>
                </a:solidFill>
                <a:latin typeface="Avenir Heavy"/>
                <a:cs typeface="Avenir Heavy"/>
              </a:rPr>
              <a:t>, [t1,t2]&gt;</a:t>
            </a:r>
          </a:p>
          <a:p>
            <a:r>
              <a:rPr lang="en-GB" sz="1050" b="1" dirty="0">
                <a:solidFill>
                  <a:schemeClr val="accent3">
                    <a:lumMod val="75000"/>
                  </a:schemeClr>
                </a:solidFill>
                <a:latin typeface="Avenir Heavy"/>
                <a:cs typeface="Avenir Heavy"/>
              </a:rPr>
              <a:t>&gt;</a:t>
            </a:r>
            <a:endParaRPr lang="en-GB" sz="1050" b="1" dirty="0">
              <a:solidFill>
                <a:schemeClr val="accent3">
                  <a:lumMod val="75000"/>
                </a:schemeClr>
              </a:solidFill>
              <a:latin typeface="Avenir Heavy"/>
              <a:cs typeface="Avenir Heavy"/>
            </a:endParaRPr>
          </a:p>
        </p:txBody>
      </p:sp>
      <p:pic>
        <p:nvPicPr>
          <p:cNvPr id="38" name="Image 37"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6409790" y="5013961"/>
            <a:ext cx="560924" cy="504832"/>
          </a:xfrm>
          <a:prstGeom prst="rect">
            <a:avLst/>
          </a:prstGeom>
        </p:spPr>
      </p:pic>
      <p:grpSp>
        <p:nvGrpSpPr>
          <p:cNvPr id="72" name="Grouper 71"/>
          <p:cNvGrpSpPr/>
          <p:nvPr/>
        </p:nvGrpSpPr>
        <p:grpSpPr>
          <a:xfrm>
            <a:off x="1742509" y="2707865"/>
            <a:ext cx="5053754" cy="398638"/>
            <a:chOff x="1806009" y="1660115"/>
            <a:chExt cx="5053754" cy="398638"/>
          </a:xfrm>
        </p:grpSpPr>
        <p:sp>
          <p:nvSpPr>
            <p:cNvPr id="63" name="Rectangle à coins arrondis 62"/>
            <p:cNvSpPr/>
            <p:nvPr/>
          </p:nvSpPr>
          <p:spPr>
            <a:xfrm>
              <a:off x="1806009" y="1677048"/>
              <a:ext cx="964358" cy="364773"/>
            </a:xfrm>
            <a:prstGeom prst="roundRect">
              <a:avLst/>
            </a:prstGeom>
            <a:noFill/>
            <a:ln w="38100" cmpd="sng">
              <a:solidFill>
                <a:srgbClr val="0D0D0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a:solidFill>
                    <a:schemeClr val="tx1"/>
                  </a:solidFill>
                  <a:latin typeface="Consolas"/>
                  <a:cs typeface="Consolas"/>
                </a:rPr>
                <a:t>Look up Hubs</a:t>
              </a:r>
              <a:endParaRPr lang="en-GB" sz="1000" dirty="0">
                <a:solidFill>
                  <a:schemeClr val="tx1"/>
                </a:solidFill>
                <a:latin typeface="Consolas"/>
                <a:cs typeface="Consolas"/>
              </a:endParaRPr>
            </a:p>
          </p:txBody>
        </p:sp>
        <p:sp>
          <p:nvSpPr>
            <p:cNvPr id="64" name="Rectangle à coins arrondis 63"/>
            <p:cNvSpPr/>
            <p:nvPr/>
          </p:nvSpPr>
          <p:spPr>
            <a:xfrm>
              <a:off x="3177609" y="1668582"/>
              <a:ext cx="964358" cy="364773"/>
            </a:xfrm>
            <a:prstGeom prst="roundRect">
              <a:avLst/>
            </a:prstGeom>
            <a:noFill/>
            <a:ln w="38100" cmpd="sng">
              <a:solidFill>
                <a:srgbClr val="0D0D0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a:solidFill>
                    <a:schemeClr val="tx1"/>
                  </a:solidFill>
                  <a:latin typeface="Consolas"/>
                  <a:cs typeface="Consolas"/>
                </a:rPr>
                <a:t>Locate</a:t>
              </a:r>
              <a:endParaRPr lang="en-GB" sz="1000" dirty="0">
                <a:solidFill>
                  <a:schemeClr val="tx1"/>
                </a:solidFill>
                <a:latin typeface="Consolas"/>
                <a:cs typeface="Consolas"/>
              </a:endParaRPr>
            </a:p>
          </p:txBody>
        </p:sp>
        <p:sp>
          <p:nvSpPr>
            <p:cNvPr id="65" name="Rectangle à coins arrondis 64"/>
            <p:cNvSpPr/>
            <p:nvPr/>
          </p:nvSpPr>
          <p:spPr>
            <a:xfrm>
              <a:off x="4456076" y="1660115"/>
              <a:ext cx="964358" cy="364773"/>
            </a:xfrm>
            <a:prstGeom prst="roundRect">
              <a:avLst/>
            </a:prstGeom>
            <a:noFill/>
            <a:ln w="38100" cmpd="sng">
              <a:solidFill>
                <a:srgbClr val="0D0D0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a:solidFill>
                    <a:schemeClr val="tx1"/>
                  </a:solidFill>
                  <a:latin typeface="Consolas"/>
                  <a:cs typeface="Consolas"/>
                </a:rPr>
                <a:t>KNN</a:t>
              </a:r>
              <a:endParaRPr lang="en-GB" sz="1000" dirty="0">
                <a:solidFill>
                  <a:schemeClr val="tx1"/>
                </a:solidFill>
                <a:latin typeface="Consolas"/>
                <a:cs typeface="Consolas"/>
              </a:endParaRPr>
            </a:p>
          </p:txBody>
        </p:sp>
        <p:sp>
          <p:nvSpPr>
            <p:cNvPr id="66" name="Rectangle à coins arrondis 65"/>
            <p:cNvSpPr/>
            <p:nvPr/>
          </p:nvSpPr>
          <p:spPr>
            <a:xfrm>
              <a:off x="5895405" y="1693980"/>
              <a:ext cx="964358" cy="364773"/>
            </a:xfrm>
            <a:prstGeom prst="roundRect">
              <a:avLst/>
            </a:prstGeom>
            <a:noFill/>
            <a:ln w="38100" cmpd="sng">
              <a:solidFill>
                <a:srgbClr val="0D0D0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700" dirty="0">
                  <a:solidFill>
                    <a:schemeClr val="tx1"/>
                  </a:solidFill>
                  <a:latin typeface="Consolas"/>
                  <a:cs typeface="Consolas"/>
                </a:rPr>
                <a:t>Sum</a:t>
              </a:r>
            </a:p>
            <a:p>
              <a:pPr algn="ctr"/>
              <a:r>
                <a:rPr lang="en-GB" sz="700" dirty="0">
                  <a:solidFill>
                    <a:schemeClr val="tx1"/>
                  </a:solidFill>
                  <a:latin typeface="Consolas"/>
                  <a:cs typeface="Consolas"/>
                </a:rPr>
                <a:t>1000KWh, 0,15USD</a:t>
              </a:r>
              <a:endParaRPr lang="en-GB" sz="800" dirty="0">
                <a:solidFill>
                  <a:schemeClr val="tx1"/>
                </a:solidFill>
                <a:latin typeface="Consolas"/>
                <a:cs typeface="Consolas"/>
              </a:endParaRPr>
            </a:p>
          </p:txBody>
        </p:sp>
        <p:cxnSp>
          <p:nvCxnSpPr>
            <p:cNvPr id="67" name="Connecteur droit avec flèche 66"/>
            <p:cNvCxnSpPr>
              <a:stCxn id="63" idx="3"/>
              <a:endCxn id="64" idx="1"/>
            </p:cNvCxnSpPr>
            <p:nvPr/>
          </p:nvCxnSpPr>
          <p:spPr>
            <a:xfrm flipV="1">
              <a:off x="2770367" y="1850969"/>
              <a:ext cx="407242" cy="846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8" name="Connecteur droit avec flèche 67"/>
            <p:cNvCxnSpPr>
              <a:stCxn id="64" idx="3"/>
              <a:endCxn id="65" idx="1"/>
            </p:cNvCxnSpPr>
            <p:nvPr/>
          </p:nvCxnSpPr>
          <p:spPr>
            <a:xfrm flipV="1">
              <a:off x="4141967" y="1842502"/>
              <a:ext cx="314109" cy="846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Connecteur droit avec flèche 69"/>
            <p:cNvCxnSpPr>
              <a:endCxn id="66" idx="1"/>
            </p:cNvCxnSpPr>
            <p:nvPr/>
          </p:nvCxnSpPr>
          <p:spPr>
            <a:xfrm>
              <a:off x="5437364" y="1867902"/>
              <a:ext cx="458041" cy="846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1" name="Connecteur en angle 70"/>
            <p:cNvCxnSpPr>
              <a:stCxn id="66" idx="3"/>
              <a:endCxn id="63" idx="0"/>
            </p:cNvCxnSpPr>
            <p:nvPr/>
          </p:nvCxnSpPr>
          <p:spPr>
            <a:xfrm flipH="1" flipV="1">
              <a:off x="2288188" y="1677048"/>
              <a:ext cx="4571575" cy="199319"/>
            </a:xfrm>
            <a:prstGeom prst="bentConnector4">
              <a:avLst>
                <a:gd name="adj1" fmla="val -5000"/>
                <a:gd name="adj2" fmla="val 21469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23" name="Grouper 22"/>
          <p:cNvGrpSpPr/>
          <p:nvPr/>
        </p:nvGrpSpPr>
        <p:grpSpPr>
          <a:xfrm>
            <a:off x="304800" y="1312601"/>
            <a:ext cx="8509000" cy="4373921"/>
            <a:chOff x="304800" y="455351"/>
            <a:chExt cx="8509000" cy="4373921"/>
          </a:xfrm>
        </p:grpSpPr>
        <p:sp>
          <p:nvSpPr>
            <p:cNvPr id="74" name="Rectangle 73"/>
            <p:cNvSpPr/>
            <p:nvPr/>
          </p:nvSpPr>
          <p:spPr>
            <a:xfrm>
              <a:off x="304800" y="455351"/>
              <a:ext cx="8509000" cy="4373921"/>
            </a:xfrm>
            <a:prstGeom prst="rect">
              <a:avLst/>
            </a:prstGeom>
            <a:solidFill>
              <a:srgbClr val="FFFFFF"/>
            </a:solidFill>
            <a:ln>
              <a:solidFill>
                <a:schemeClr val="tx2">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b="1" i="1" dirty="0" smtClean="0">
                  <a:solidFill>
                    <a:schemeClr val="tx1"/>
                  </a:solidFill>
                </a:rPr>
                <a:t>Challenge</a:t>
              </a:r>
              <a:r>
                <a:rPr lang="en-US" dirty="0" smtClean="0">
                  <a:solidFill>
                    <a:schemeClr val="tx1"/>
                  </a:solidFill>
                </a:rPr>
                <a:t>: </a:t>
              </a:r>
            </a:p>
            <a:p>
              <a:endParaRPr lang="en-US" dirty="0" smtClean="0">
                <a:solidFill>
                  <a:schemeClr val="tx1"/>
                </a:solidFill>
              </a:endParaRPr>
            </a:p>
            <a:p>
              <a:r>
                <a:rPr lang="en-US" dirty="0" smtClean="0">
                  <a:solidFill>
                    <a:schemeClr val="tx1"/>
                  </a:solidFill>
                </a:rPr>
                <a:t>Query rewriting such that it matches the services that can provide data to build final results</a:t>
              </a:r>
            </a:p>
            <a:p>
              <a:endParaRPr lang="en-US" dirty="0" smtClean="0">
                <a:solidFill>
                  <a:schemeClr val="tx1"/>
                </a:solidFill>
              </a:endParaRPr>
            </a:p>
            <a:p>
              <a:r>
                <a:rPr lang="en-US" b="1" i="1" dirty="0" smtClean="0">
                  <a:solidFill>
                    <a:schemeClr val="tx1"/>
                  </a:solidFill>
                </a:rPr>
                <a:t>Existing works</a:t>
              </a:r>
              <a:r>
                <a:rPr lang="en-US" dirty="0" smtClean="0">
                  <a:solidFill>
                    <a:schemeClr val="tx1"/>
                  </a:solidFill>
                </a:rPr>
                <a:t>:</a:t>
              </a:r>
            </a:p>
            <a:p>
              <a:endParaRPr lang="en-US" dirty="0" smtClean="0">
                <a:solidFill>
                  <a:schemeClr val="tx1"/>
                </a:solidFill>
              </a:endParaRPr>
            </a:p>
            <a:p>
              <a:pPr marL="285750" indent="-285750">
                <a:buFont typeface="Arial"/>
                <a:buChar char="•"/>
              </a:pPr>
              <a:r>
                <a:rPr lang="en-US" b="1" i="1" dirty="0" err="1" smtClean="0">
                  <a:solidFill>
                    <a:srgbClr val="000000"/>
                  </a:solidFill>
                </a:rPr>
                <a:t>MiniCon</a:t>
              </a:r>
              <a:r>
                <a:rPr lang="en-US" dirty="0" smtClean="0">
                  <a:solidFill>
                    <a:srgbClr val="000000"/>
                  </a:solidFill>
                </a:rPr>
                <a:t> algorithm (</a:t>
              </a:r>
              <a:r>
                <a:rPr lang="en-US" dirty="0" err="1" smtClean="0">
                  <a:solidFill>
                    <a:srgbClr val="000000"/>
                  </a:solidFill>
                </a:rPr>
                <a:t>Pottinger</a:t>
              </a:r>
              <a:r>
                <a:rPr lang="en-US" dirty="0" smtClean="0">
                  <a:solidFill>
                    <a:srgbClr val="000000"/>
                  </a:solidFill>
                </a:rPr>
                <a:t> and Halevy, 2001) for query rewriting</a:t>
              </a:r>
            </a:p>
            <a:p>
              <a:endParaRPr lang="en-US" dirty="0" smtClean="0">
                <a:solidFill>
                  <a:srgbClr val="000000"/>
                </a:solidFill>
              </a:endParaRPr>
            </a:p>
            <a:p>
              <a:endParaRPr lang="en-US" dirty="0" smtClean="0">
                <a:solidFill>
                  <a:srgbClr val="000000"/>
                </a:solidFill>
              </a:endParaRPr>
            </a:p>
            <a:p>
              <a:pPr marL="285750" indent="-285750">
                <a:buFont typeface="Arial"/>
                <a:buChar char="•"/>
              </a:pPr>
              <a:r>
                <a:rPr lang="en-US" dirty="0" smtClean="0">
                  <a:solidFill>
                    <a:srgbClr val="000000"/>
                  </a:solidFill>
                </a:rPr>
                <a:t>Query rewriting techniques </a:t>
              </a:r>
              <a:r>
                <a:rPr lang="en-US" b="1" i="1" dirty="0" smtClean="0">
                  <a:solidFill>
                    <a:srgbClr val="000000"/>
                  </a:solidFill>
                </a:rPr>
                <a:t>adapted</a:t>
              </a:r>
              <a:r>
                <a:rPr lang="en-US" dirty="0" smtClean="0">
                  <a:solidFill>
                    <a:srgbClr val="000000"/>
                  </a:solidFill>
                </a:rPr>
                <a:t> to </a:t>
              </a:r>
              <a:r>
                <a:rPr lang="en-US" b="1" i="1" dirty="0" smtClean="0">
                  <a:solidFill>
                    <a:srgbClr val="000000"/>
                  </a:solidFill>
                </a:rPr>
                <a:t>service composition</a:t>
              </a:r>
            </a:p>
            <a:p>
              <a:pPr marL="285750" indent="-285750">
                <a:buFont typeface="Arial"/>
                <a:buChar char="•"/>
              </a:pPr>
              <a:endParaRPr lang="en-US" dirty="0" smtClean="0">
                <a:solidFill>
                  <a:srgbClr val="000000"/>
                </a:solidFill>
              </a:endParaRPr>
            </a:p>
            <a:p>
              <a:pPr marL="285750" indent="-285750">
                <a:buFont typeface="Arial"/>
                <a:buChar char="•"/>
              </a:pPr>
              <a:endParaRPr lang="en-US" dirty="0" smtClean="0">
                <a:solidFill>
                  <a:srgbClr val="000000"/>
                </a:solidFill>
              </a:endParaRPr>
            </a:p>
            <a:p>
              <a:pPr marL="285750" indent="-285750">
                <a:buFont typeface="Arial"/>
                <a:buChar char="•"/>
              </a:pPr>
              <a:endParaRPr lang="en-US" dirty="0" smtClean="0">
                <a:solidFill>
                  <a:srgbClr val="000000"/>
                </a:solidFill>
              </a:endParaRPr>
            </a:p>
            <a:p>
              <a:pPr marL="285750" indent="-285750">
                <a:buFont typeface="Arial"/>
                <a:buChar char="•"/>
              </a:pPr>
              <a:endParaRPr lang="en-US" dirty="0" smtClean="0">
                <a:solidFill>
                  <a:srgbClr val="000000"/>
                </a:solidFill>
              </a:endParaRPr>
            </a:p>
            <a:p>
              <a:pPr marL="285750" indent="-285750">
                <a:buFont typeface="Arial"/>
                <a:buChar char="•"/>
              </a:pPr>
              <a:endParaRPr lang="fr-FR" dirty="0">
                <a:solidFill>
                  <a:srgbClr val="000000"/>
                </a:solidFill>
              </a:endParaRPr>
            </a:p>
          </p:txBody>
        </p:sp>
        <p:sp>
          <p:nvSpPr>
            <p:cNvPr id="2" name="Rectangle 1"/>
            <p:cNvSpPr/>
            <p:nvPr/>
          </p:nvSpPr>
          <p:spPr>
            <a:xfrm>
              <a:off x="421560" y="2624062"/>
              <a:ext cx="8140700" cy="338554"/>
            </a:xfrm>
            <a:prstGeom prst="rect">
              <a:avLst/>
            </a:prstGeom>
          </p:spPr>
          <p:txBody>
            <a:bodyPr wrap="square">
              <a:spAutoFit/>
            </a:bodyPr>
            <a:lstStyle/>
            <a:p>
              <a:r>
                <a:rPr lang="fr-FR" sz="1600" baseline="30000" dirty="0"/>
                <a:t>[1] </a:t>
              </a:r>
              <a:r>
                <a:rPr lang="fr-FR" sz="1600" baseline="30000" dirty="0" err="1"/>
                <a:t>Pottinger</a:t>
              </a:r>
              <a:r>
                <a:rPr lang="fr-FR" sz="1600" baseline="30000" dirty="0"/>
                <a:t>, R. and </a:t>
              </a:r>
              <a:r>
                <a:rPr lang="fr-FR" sz="1600" baseline="30000" dirty="0" err="1"/>
                <a:t>Halevy</a:t>
              </a:r>
              <a:r>
                <a:rPr lang="fr-FR" sz="1600" baseline="30000" dirty="0"/>
                <a:t>, A. Y. (2001). </a:t>
              </a:r>
              <a:r>
                <a:rPr lang="fr-FR" sz="1600" baseline="30000" dirty="0" err="1"/>
                <a:t>Minicon</a:t>
              </a:r>
              <a:r>
                <a:rPr lang="fr-FR" sz="1600" baseline="30000" dirty="0"/>
                <a:t>: A </a:t>
              </a:r>
              <a:r>
                <a:rPr lang="fr-FR" sz="1600" baseline="30000" dirty="0" err="1"/>
                <a:t>scalable</a:t>
              </a:r>
              <a:r>
                <a:rPr lang="fr-FR" sz="1600" baseline="30000" dirty="0"/>
                <a:t> </a:t>
              </a:r>
              <a:r>
                <a:rPr lang="fr-FR" sz="1600" baseline="30000" dirty="0" err="1"/>
                <a:t>algorithm</a:t>
              </a:r>
              <a:r>
                <a:rPr lang="fr-FR" sz="1600" baseline="30000" dirty="0"/>
                <a:t> for </a:t>
              </a:r>
              <a:r>
                <a:rPr lang="fr-FR" sz="1600" baseline="30000" dirty="0" err="1"/>
                <a:t>answering</a:t>
              </a:r>
              <a:r>
                <a:rPr lang="fr-FR" sz="1600" baseline="30000" dirty="0"/>
                <a:t> </a:t>
              </a:r>
              <a:r>
                <a:rPr lang="fr-FR" sz="1600" baseline="30000" dirty="0" err="1"/>
                <a:t>queries</a:t>
              </a:r>
              <a:r>
                <a:rPr lang="fr-FR" sz="1600" baseline="30000" dirty="0"/>
                <a:t> </a:t>
              </a:r>
              <a:r>
                <a:rPr lang="fr-FR" sz="1600" baseline="30000" dirty="0" err="1"/>
                <a:t>using</a:t>
              </a:r>
              <a:r>
                <a:rPr lang="fr-FR" sz="1600" baseline="30000" dirty="0"/>
                <a:t> </a:t>
              </a:r>
              <a:r>
                <a:rPr lang="fr-FR" sz="1600" baseline="30000" dirty="0" err="1"/>
                <a:t>views</a:t>
              </a:r>
              <a:r>
                <a:rPr lang="fr-FR" sz="1600" baseline="30000" dirty="0"/>
                <a:t>. VLDB J., 10(2-3):182–198.</a:t>
              </a:r>
              <a:endParaRPr lang="fr-FR" sz="1600" dirty="0"/>
            </a:p>
          </p:txBody>
        </p:sp>
        <p:sp>
          <p:nvSpPr>
            <p:cNvPr id="22" name="Rectangle 21"/>
            <p:cNvSpPr/>
            <p:nvPr/>
          </p:nvSpPr>
          <p:spPr>
            <a:xfrm>
              <a:off x="419100" y="3539255"/>
              <a:ext cx="8343900" cy="1061829"/>
            </a:xfrm>
            <a:prstGeom prst="rect">
              <a:avLst/>
            </a:prstGeom>
          </p:spPr>
          <p:txBody>
            <a:bodyPr wrap="square">
              <a:spAutoFit/>
            </a:bodyPr>
            <a:lstStyle/>
            <a:p>
              <a:r>
                <a:rPr lang="fr-FR" sz="1050" dirty="0"/>
                <a:t>[2] </a:t>
              </a:r>
              <a:r>
                <a:rPr lang="fr-FR" sz="1050" dirty="0" err="1"/>
                <a:t>Barhamgi</a:t>
              </a:r>
              <a:r>
                <a:rPr lang="fr-FR" sz="1050" dirty="0"/>
                <a:t>, M., </a:t>
              </a:r>
              <a:r>
                <a:rPr lang="fr-FR" sz="1050" dirty="0" err="1"/>
                <a:t>Benslimane</a:t>
              </a:r>
              <a:r>
                <a:rPr lang="fr-FR" sz="1050" dirty="0"/>
                <a:t>, D., and </a:t>
              </a:r>
              <a:r>
                <a:rPr lang="fr-FR" sz="1050" dirty="0" err="1"/>
                <a:t>Medjahed</a:t>
              </a:r>
              <a:r>
                <a:rPr lang="fr-FR" sz="1050" dirty="0"/>
                <a:t>, B. (2010). A </a:t>
              </a:r>
              <a:r>
                <a:rPr lang="fr-FR" sz="1050" dirty="0" err="1"/>
                <a:t>query</a:t>
              </a:r>
              <a:r>
                <a:rPr lang="fr-FR" sz="1050" dirty="0"/>
                <a:t> rewriting </a:t>
              </a:r>
              <a:r>
                <a:rPr lang="fr-FR" sz="1050" dirty="0" err="1"/>
                <a:t>approach</a:t>
              </a:r>
              <a:r>
                <a:rPr lang="fr-FR" sz="1050" dirty="0"/>
                <a:t> for web service </a:t>
              </a:r>
              <a:r>
                <a:rPr lang="fr-FR" sz="1050" dirty="0" err="1"/>
                <a:t>composi</a:t>
              </a:r>
              <a:r>
                <a:rPr lang="fr-FR" sz="1050" dirty="0"/>
                <a:t>- </a:t>
              </a:r>
              <a:r>
                <a:rPr lang="fr-FR" sz="1050" dirty="0" err="1"/>
                <a:t>tion</a:t>
              </a:r>
              <a:r>
                <a:rPr lang="fr-FR" sz="1050" dirty="0"/>
                <a:t>. </a:t>
              </a:r>
              <a:r>
                <a:rPr lang="fr-FR" sz="1050" i="1" dirty="0"/>
                <a:t>IEEE </a:t>
              </a:r>
              <a:r>
                <a:rPr lang="fr-FR" sz="1050" i="1" dirty="0" err="1"/>
                <a:t>T</a:t>
              </a:r>
              <a:r>
                <a:rPr lang="fr-FR" sz="1050" i="1" dirty="0"/>
                <a:t>. Services </a:t>
              </a:r>
              <a:r>
                <a:rPr lang="fr-FR" sz="1050" i="1" dirty="0" err="1"/>
                <a:t>Computing</a:t>
              </a:r>
              <a:r>
                <a:rPr lang="fr-FR" sz="1050" dirty="0"/>
                <a:t>, 3(3):206–222. </a:t>
              </a:r>
              <a:endParaRPr lang="fr-FR" sz="1050" dirty="0"/>
            </a:p>
            <a:p>
              <a:r>
                <a:rPr lang="fr-FR" sz="1050" dirty="0"/>
                <a:t>[3] da </a:t>
              </a:r>
              <a:r>
                <a:rPr lang="fr-FR" sz="1050" dirty="0"/>
                <a:t>Costa, U. S., Alves, M. H. F., </a:t>
              </a:r>
              <a:r>
                <a:rPr lang="fr-FR" sz="1050" dirty="0" err="1"/>
                <a:t>Musicante</a:t>
              </a:r>
              <a:r>
                <a:rPr lang="fr-FR" sz="1050" dirty="0"/>
                <a:t>, M. A., and Robert, S. (2013). </a:t>
              </a:r>
              <a:r>
                <a:rPr lang="fr-FR" sz="1050" dirty="0" err="1"/>
                <a:t>Automatic</a:t>
              </a:r>
              <a:r>
                <a:rPr lang="fr-FR" sz="1050" dirty="0"/>
                <a:t> </a:t>
              </a:r>
              <a:r>
                <a:rPr lang="fr-FR" sz="1050" dirty="0" err="1"/>
                <a:t>refinement</a:t>
              </a:r>
              <a:r>
                <a:rPr lang="fr-FR" sz="1050" dirty="0"/>
                <a:t> of service compositions. In Daniel, F., </a:t>
              </a:r>
              <a:r>
                <a:rPr lang="fr-FR" sz="1050" dirty="0" err="1"/>
                <a:t>Dolog</a:t>
              </a:r>
              <a:r>
                <a:rPr lang="fr-FR" sz="1050" dirty="0"/>
                <a:t>, P., and Li, Q., </a:t>
              </a:r>
              <a:r>
                <a:rPr lang="fr-FR" sz="1050" dirty="0"/>
                <a:t>editors</a:t>
              </a:r>
              <a:r>
                <a:rPr lang="fr-FR" sz="1050" dirty="0"/>
                <a:t>, ICWE, volume 7977 of Lecture Notes in Com- </a:t>
              </a:r>
              <a:r>
                <a:rPr lang="fr-FR" sz="1050" dirty="0" err="1"/>
                <a:t>puter</a:t>
              </a:r>
              <a:r>
                <a:rPr lang="fr-FR" sz="1050" dirty="0"/>
                <a:t> Science, pages 400–407. Springer.</a:t>
              </a:r>
            </a:p>
            <a:p>
              <a:r>
                <a:rPr lang="fr-FR" sz="1050" dirty="0"/>
                <a:t>[4] Zhao</a:t>
              </a:r>
              <a:r>
                <a:rPr lang="fr-FR" sz="1050" dirty="0"/>
                <a:t>, W., Liu, C., and Chen, J. (2011). </a:t>
              </a:r>
              <a:r>
                <a:rPr lang="fr-FR" sz="1050" dirty="0" err="1"/>
                <a:t>Automatic</a:t>
              </a:r>
              <a:r>
                <a:rPr lang="fr-FR" sz="1050" dirty="0"/>
                <a:t> compo- </a:t>
              </a:r>
              <a:r>
                <a:rPr lang="fr-FR" sz="1050" dirty="0" err="1"/>
                <a:t>sition</a:t>
              </a:r>
              <a:r>
                <a:rPr lang="fr-FR" sz="1050" dirty="0"/>
                <a:t> of information-</a:t>
              </a:r>
              <a:r>
                <a:rPr lang="fr-FR" sz="1050" dirty="0" err="1"/>
                <a:t>providing</a:t>
              </a:r>
              <a:r>
                <a:rPr lang="fr-FR" sz="1050" dirty="0"/>
                <a:t> web services </a:t>
              </a:r>
              <a:r>
                <a:rPr lang="fr-FR" sz="1050" dirty="0" err="1"/>
                <a:t>based</a:t>
              </a:r>
              <a:r>
                <a:rPr lang="fr-FR" sz="1050" dirty="0"/>
                <a:t> on </a:t>
              </a:r>
              <a:r>
                <a:rPr lang="fr-FR" sz="1050" dirty="0" err="1"/>
                <a:t>query</a:t>
              </a:r>
              <a:r>
                <a:rPr lang="fr-FR" sz="1050" dirty="0"/>
                <a:t> rewriting. Science China Information Sciences, pages 1–17.</a:t>
              </a:r>
            </a:p>
          </p:txBody>
        </p:sp>
      </p:grpSp>
    </p:spTree>
    <p:extLst>
      <p:ext uri="{BB962C8B-B14F-4D97-AF65-F5344CB8AC3E}">
        <p14:creationId xmlns:p14="http://schemas.microsoft.com/office/powerpoint/2010/main" val="296615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dissolv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er 48"/>
          <p:cNvGrpSpPr/>
          <p:nvPr/>
        </p:nvGrpSpPr>
        <p:grpSpPr>
          <a:xfrm>
            <a:off x="812800" y="3473450"/>
            <a:ext cx="5232400" cy="2336800"/>
            <a:chOff x="1857254" y="1775741"/>
            <a:chExt cx="2985679" cy="1700064"/>
          </a:xfrm>
        </p:grpSpPr>
        <p:sp>
          <p:nvSpPr>
            <p:cNvPr id="50" name="Arc 49"/>
            <p:cNvSpPr/>
            <p:nvPr/>
          </p:nvSpPr>
          <p:spPr>
            <a:xfrm rot="16492063">
              <a:off x="2064987" y="2209791"/>
              <a:ext cx="919931" cy="1335398"/>
            </a:xfrm>
            <a:prstGeom prst="arc">
              <a:avLst>
                <a:gd name="adj1" fmla="val 10488337"/>
                <a:gd name="adj2" fmla="val 984161"/>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51" name="Arc 50"/>
            <p:cNvSpPr/>
            <p:nvPr/>
          </p:nvSpPr>
          <p:spPr>
            <a:xfrm rot="656295">
              <a:off x="2698111" y="1775741"/>
              <a:ext cx="1571555" cy="1700064"/>
            </a:xfrm>
            <a:prstGeom prst="arc">
              <a:avLst>
                <a:gd name="adj1" fmla="val 10430236"/>
                <a:gd name="adj2" fmla="val 20928275"/>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52" name="Arc 51"/>
            <p:cNvSpPr/>
            <p:nvPr/>
          </p:nvSpPr>
          <p:spPr>
            <a:xfrm rot="5400000">
              <a:off x="3907366" y="2374901"/>
              <a:ext cx="905933" cy="965200"/>
            </a:xfrm>
            <a:prstGeom prst="arc">
              <a:avLst>
                <a:gd name="adj1" fmla="val 9926378"/>
                <a:gd name="adj2" fmla="val 0"/>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cxnSp>
          <p:nvCxnSpPr>
            <p:cNvPr id="53" name="Connecteur droit 52"/>
            <p:cNvCxnSpPr>
              <a:stCxn id="50" idx="0"/>
              <a:endCxn id="52" idx="2"/>
            </p:cNvCxnSpPr>
            <p:nvPr/>
          </p:nvCxnSpPr>
          <p:spPr>
            <a:xfrm flipV="1">
              <a:off x="2527581" y="3310468"/>
              <a:ext cx="1832752" cy="27974"/>
            </a:xfrm>
            <a:prstGeom prst="line">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grpSp>
        <p:nvGrpSpPr>
          <p:cNvPr id="57" name="Grouper 56"/>
          <p:cNvGrpSpPr/>
          <p:nvPr/>
        </p:nvGrpSpPr>
        <p:grpSpPr>
          <a:xfrm>
            <a:off x="3683000" y="3816350"/>
            <a:ext cx="5232400" cy="2336800"/>
            <a:chOff x="1857254" y="1775741"/>
            <a:chExt cx="2985679" cy="1700064"/>
          </a:xfrm>
        </p:grpSpPr>
        <p:sp>
          <p:nvSpPr>
            <p:cNvPr id="58" name="Arc 57"/>
            <p:cNvSpPr/>
            <p:nvPr/>
          </p:nvSpPr>
          <p:spPr>
            <a:xfrm rot="16492063">
              <a:off x="2064987" y="2209791"/>
              <a:ext cx="919931" cy="1335398"/>
            </a:xfrm>
            <a:prstGeom prst="arc">
              <a:avLst>
                <a:gd name="adj1" fmla="val 10488337"/>
                <a:gd name="adj2" fmla="val 984161"/>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59" name="Arc 58"/>
            <p:cNvSpPr/>
            <p:nvPr/>
          </p:nvSpPr>
          <p:spPr>
            <a:xfrm rot="656295">
              <a:off x="2698111" y="1775741"/>
              <a:ext cx="1571555" cy="1700064"/>
            </a:xfrm>
            <a:prstGeom prst="arc">
              <a:avLst>
                <a:gd name="adj1" fmla="val 10430236"/>
                <a:gd name="adj2" fmla="val 20928275"/>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60" name="Arc 59"/>
            <p:cNvSpPr/>
            <p:nvPr/>
          </p:nvSpPr>
          <p:spPr>
            <a:xfrm rot="5400000">
              <a:off x="3907366" y="2374901"/>
              <a:ext cx="905933" cy="965200"/>
            </a:xfrm>
            <a:prstGeom prst="arc">
              <a:avLst>
                <a:gd name="adj1" fmla="val 9926378"/>
                <a:gd name="adj2" fmla="val 0"/>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cxnSp>
          <p:nvCxnSpPr>
            <p:cNvPr id="61" name="Connecteur droit 60"/>
            <p:cNvCxnSpPr>
              <a:stCxn id="58" idx="0"/>
              <a:endCxn id="60" idx="2"/>
            </p:cNvCxnSpPr>
            <p:nvPr/>
          </p:nvCxnSpPr>
          <p:spPr>
            <a:xfrm flipV="1">
              <a:off x="2527581" y="3310468"/>
              <a:ext cx="1832752" cy="27974"/>
            </a:xfrm>
            <a:prstGeom prst="line">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3" name="Espace réservé du numéro de diapositive 2"/>
          <p:cNvSpPr>
            <a:spLocks noGrp="1"/>
          </p:cNvSpPr>
          <p:nvPr>
            <p:ph type="sldNum" sz="quarter" idx="12"/>
          </p:nvPr>
        </p:nvSpPr>
        <p:spPr>
          <a:xfrm>
            <a:off x="8121926" y="5585693"/>
            <a:ext cx="789383" cy="273844"/>
          </a:xfrm>
        </p:spPr>
        <p:txBody>
          <a:bodyPr/>
          <a:lstStyle/>
          <a:p>
            <a:fld id="{503914D5-4C05-48A0-975C-C97C98535A04}" type="slidenum">
              <a:rPr lang="en-GB" smtClean="0"/>
              <a:t>7</a:t>
            </a:fld>
            <a:endParaRPr lang="en-GB"/>
          </a:p>
        </p:txBody>
      </p:sp>
      <p:sp>
        <p:nvSpPr>
          <p:cNvPr id="4" name="Rectangle 3"/>
          <p:cNvSpPr/>
          <p:nvPr/>
        </p:nvSpPr>
        <p:spPr>
          <a:xfrm>
            <a:off x="402168" y="1397706"/>
            <a:ext cx="4855633" cy="646331"/>
          </a:xfrm>
          <a:prstGeom prst="rect">
            <a:avLst/>
          </a:prstGeom>
        </p:spPr>
        <p:txBody>
          <a:bodyPr wrap="square">
            <a:spAutoFit/>
          </a:bodyPr>
          <a:lstStyle/>
          <a:p>
            <a:pPr algn="ctr"/>
            <a:r>
              <a:rPr lang="en-GB" sz="1200" dirty="0"/>
              <a:t>List </a:t>
            </a:r>
            <a:r>
              <a:rPr lang="en-GB" sz="1200" dirty="0"/>
              <a:t>of </a:t>
            </a:r>
            <a:r>
              <a:rPr lang="en-GB" sz="1200" dirty="0"/>
              <a:t>green energy providers </a:t>
            </a:r>
            <a:r>
              <a:rPr lang="en-GB" sz="1200" dirty="0"/>
              <a:t>that can provision 1000 kWh, in the </a:t>
            </a:r>
            <a:r>
              <a:rPr lang="en-GB" sz="1200" dirty="0">
                <a:solidFill>
                  <a:schemeClr val="accent4"/>
                </a:solidFill>
              </a:rPr>
              <a:t>next 10 seconds</a:t>
            </a:r>
            <a:r>
              <a:rPr lang="en-GB" sz="1200" dirty="0"/>
              <a:t>, that are </a:t>
            </a:r>
            <a:r>
              <a:rPr lang="en-GB" sz="1200" b="1" dirty="0">
                <a:solidFill>
                  <a:schemeClr val="accent3"/>
                </a:solidFill>
              </a:rPr>
              <a:t>close to my city </a:t>
            </a:r>
            <a:r>
              <a:rPr lang="en-GB" sz="1200" dirty="0"/>
              <a:t>with a cost </a:t>
            </a:r>
            <a:r>
              <a:rPr lang="en-GB" sz="1200" dirty="0">
                <a:solidFill>
                  <a:schemeClr val="accent6">
                    <a:lumMod val="75000"/>
                  </a:schemeClr>
                </a:solidFill>
              </a:rPr>
              <a:t>of 0,15 USD/kWh</a:t>
            </a:r>
            <a:r>
              <a:rPr lang="en-GB" sz="1200" dirty="0"/>
              <a:t>?</a:t>
            </a:r>
          </a:p>
          <a:p>
            <a:pPr algn="ctr"/>
            <a:endParaRPr lang="fr-FR" sz="1200" dirty="0"/>
          </a:p>
        </p:txBody>
      </p:sp>
      <p:pic>
        <p:nvPicPr>
          <p:cNvPr id="5" name="Image 4"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3260184" y="4751498"/>
            <a:ext cx="560924" cy="504832"/>
          </a:xfrm>
          <a:prstGeom prst="rect">
            <a:avLst/>
          </a:prstGeom>
        </p:spPr>
      </p:pic>
      <p:pic>
        <p:nvPicPr>
          <p:cNvPr id="7" name="Image 6"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3675051" y="4666831"/>
            <a:ext cx="560924" cy="504832"/>
          </a:xfrm>
          <a:prstGeom prst="rect">
            <a:avLst/>
          </a:prstGeom>
        </p:spPr>
      </p:pic>
      <p:pic>
        <p:nvPicPr>
          <p:cNvPr id="8" name="Image 7"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4174584" y="4565231"/>
            <a:ext cx="560924" cy="504832"/>
          </a:xfrm>
          <a:prstGeom prst="rect">
            <a:avLst/>
          </a:prstGeom>
        </p:spPr>
      </p:pic>
      <p:pic>
        <p:nvPicPr>
          <p:cNvPr id="9" name="Image 8"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3615784" y="3913301"/>
            <a:ext cx="560924" cy="504832"/>
          </a:xfrm>
          <a:prstGeom prst="rect">
            <a:avLst/>
          </a:prstGeom>
        </p:spPr>
      </p:pic>
      <p:sp>
        <p:nvSpPr>
          <p:cNvPr id="10" name="Rectangle 9"/>
          <p:cNvSpPr/>
          <p:nvPr/>
        </p:nvSpPr>
        <p:spPr>
          <a:xfrm>
            <a:off x="4203793" y="3804283"/>
            <a:ext cx="2197205" cy="369332"/>
          </a:xfrm>
          <a:prstGeom prst="rect">
            <a:avLst/>
          </a:prstGeom>
        </p:spPr>
        <p:txBody>
          <a:bodyPr wrap="none">
            <a:spAutoFit/>
          </a:bodyPr>
          <a:lstStyle/>
          <a:p>
            <a:r>
              <a:rPr lang="en-GB" dirty="0"/>
              <a:t>Energy provision Hub</a:t>
            </a:r>
            <a:endParaRPr lang="en-GB" dirty="0"/>
          </a:p>
        </p:txBody>
      </p:sp>
      <p:sp>
        <p:nvSpPr>
          <p:cNvPr id="11" name="ZoneTexte 10"/>
          <p:cNvSpPr txBox="1"/>
          <p:nvPr/>
        </p:nvSpPr>
        <p:spPr>
          <a:xfrm>
            <a:off x="4207927" y="4019554"/>
            <a:ext cx="2384487" cy="276999"/>
          </a:xfrm>
          <a:prstGeom prst="rect">
            <a:avLst/>
          </a:prstGeom>
          <a:noFill/>
        </p:spPr>
        <p:txBody>
          <a:bodyPr wrap="none" rtlCol="0">
            <a:spAutoFit/>
          </a:bodyPr>
          <a:lstStyle/>
          <a:p>
            <a:r>
              <a:rPr lang="en-GB" sz="1200" dirty="0">
                <a:latin typeface="Consolas"/>
                <a:cs typeface="Consolas"/>
              </a:rPr>
              <a:t>&lt;ID, Region, kW/</a:t>
            </a:r>
            <a:r>
              <a:rPr lang="en-GB" sz="1200" dirty="0" err="1">
                <a:latin typeface="Consolas"/>
                <a:cs typeface="Consolas"/>
              </a:rPr>
              <a:t>rate,cost</a:t>
            </a:r>
            <a:r>
              <a:rPr lang="en-GB" sz="1200" dirty="0">
                <a:latin typeface="Consolas"/>
                <a:cs typeface="Consolas"/>
              </a:rPr>
              <a:t>&gt;</a:t>
            </a:r>
            <a:endParaRPr lang="en-GB" sz="1200" dirty="0">
              <a:latin typeface="Consolas"/>
              <a:cs typeface="Consolas"/>
            </a:endParaRPr>
          </a:p>
        </p:txBody>
      </p:sp>
      <p:pic>
        <p:nvPicPr>
          <p:cNvPr id="12" name="Image 11"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6189657" y="4836161"/>
            <a:ext cx="560924" cy="504832"/>
          </a:xfrm>
          <a:prstGeom prst="rect">
            <a:avLst/>
          </a:prstGeom>
        </p:spPr>
      </p:pic>
      <p:sp>
        <p:nvSpPr>
          <p:cNvPr id="13" name="Rectangle 12"/>
          <p:cNvSpPr/>
          <p:nvPr/>
        </p:nvSpPr>
        <p:spPr>
          <a:xfrm>
            <a:off x="6913137" y="4777948"/>
            <a:ext cx="978153" cy="646331"/>
          </a:xfrm>
          <a:prstGeom prst="rect">
            <a:avLst/>
          </a:prstGeom>
        </p:spPr>
        <p:txBody>
          <a:bodyPr wrap="none">
            <a:spAutoFit/>
          </a:bodyPr>
          <a:lstStyle/>
          <a:p>
            <a:r>
              <a:rPr lang="en-GB" dirty="0"/>
              <a:t>Location</a:t>
            </a:r>
          </a:p>
          <a:p>
            <a:r>
              <a:rPr lang="en-GB" dirty="0"/>
              <a:t>services</a:t>
            </a:r>
            <a:endParaRPr lang="en-GB" dirty="0"/>
          </a:p>
        </p:txBody>
      </p:sp>
      <p:pic>
        <p:nvPicPr>
          <p:cNvPr id="14" name="Image 13"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1219716" y="4412826"/>
            <a:ext cx="560924" cy="504832"/>
          </a:xfrm>
          <a:prstGeom prst="rect">
            <a:avLst/>
          </a:prstGeom>
        </p:spPr>
      </p:pic>
      <p:sp>
        <p:nvSpPr>
          <p:cNvPr id="15" name="Rectangle 14"/>
          <p:cNvSpPr/>
          <p:nvPr/>
        </p:nvSpPr>
        <p:spPr>
          <a:xfrm>
            <a:off x="639330" y="3939744"/>
            <a:ext cx="1733936" cy="646331"/>
          </a:xfrm>
          <a:prstGeom prst="rect">
            <a:avLst/>
          </a:prstGeom>
        </p:spPr>
        <p:txBody>
          <a:bodyPr wrap="none">
            <a:spAutoFit/>
          </a:bodyPr>
          <a:lstStyle/>
          <a:p>
            <a:r>
              <a:rPr lang="en-GB" dirty="0"/>
              <a:t>Energy provision</a:t>
            </a:r>
          </a:p>
          <a:p>
            <a:r>
              <a:rPr lang="en-GB" dirty="0"/>
              <a:t>services</a:t>
            </a:r>
            <a:endParaRPr lang="en-GB" dirty="0"/>
          </a:p>
        </p:txBody>
      </p:sp>
      <p:cxnSp>
        <p:nvCxnSpPr>
          <p:cNvPr id="19" name="Connecteur droit avec flèche 18"/>
          <p:cNvCxnSpPr>
            <a:stCxn id="5" idx="3"/>
            <a:endCxn id="9" idx="1"/>
          </p:cNvCxnSpPr>
          <p:nvPr/>
        </p:nvCxnSpPr>
        <p:spPr>
          <a:xfrm flipV="1">
            <a:off x="3540646" y="4446180"/>
            <a:ext cx="355600" cy="2772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a:stCxn id="7" idx="3"/>
            <a:endCxn id="9" idx="1"/>
          </p:cNvCxnSpPr>
          <p:nvPr/>
        </p:nvCxnSpPr>
        <p:spPr>
          <a:xfrm flipH="1" flipV="1">
            <a:off x="3896247" y="4446179"/>
            <a:ext cx="59267" cy="1926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onnecteur droit avec flèche 20"/>
          <p:cNvCxnSpPr>
            <a:stCxn id="8" idx="3"/>
            <a:endCxn id="9" idx="1"/>
          </p:cNvCxnSpPr>
          <p:nvPr/>
        </p:nvCxnSpPr>
        <p:spPr>
          <a:xfrm flipH="1" flipV="1">
            <a:off x="3896246" y="4446179"/>
            <a:ext cx="558800" cy="910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36" name="Image 35"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1389050" y="4548292"/>
            <a:ext cx="560924" cy="504832"/>
          </a:xfrm>
          <a:prstGeom prst="rect">
            <a:avLst/>
          </a:prstGeom>
        </p:spPr>
      </p:pic>
      <p:grpSp>
        <p:nvGrpSpPr>
          <p:cNvPr id="2" name="Grouper 1"/>
          <p:cNvGrpSpPr/>
          <p:nvPr/>
        </p:nvGrpSpPr>
        <p:grpSpPr>
          <a:xfrm>
            <a:off x="761997" y="4222758"/>
            <a:ext cx="5799665" cy="1460729"/>
            <a:chOff x="761996" y="3365507"/>
            <a:chExt cx="5799665" cy="1460729"/>
          </a:xfrm>
        </p:grpSpPr>
        <p:sp>
          <p:nvSpPr>
            <p:cNvPr id="6" name="ZoneTexte 5"/>
            <p:cNvSpPr txBox="1"/>
            <p:nvPr/>
          </p:nvSpPr>
          <p:spPr>
            <a:xfrm>
              <a:off x="3208861" y="4364571"/>
              <a:ext cx="2215270" cy="461665"/>
            </a:xfrm>
            <a:prstGeom prst="rect">
              <a:avLst/>
            </a:prstGeom>
            <a:noFill/>
          </p:spPr>
          <p:txBody>
            <a:bodyPr wrap="none" rtlCol="0">
              <a:spAutoFit/>
            </a:bodyPr>
            <a:lstStyle/>
            <a:p>
              <a:r>
                <a:rPr lang="en-GB" sz="1200" dirty="0"/>
                <a:t>Smart meters</a:t>
              </a:r>
            </a:p>
            <a:p>
              <a:r>
                <a:rPr lang="en-GB" sz="1200" dirty="0">
                  <a:latin typeface="Consolas"/>
                  <a:cs typeface="Consolas"/>
                </a:rPr>
                <a:t>&lt;ID, </a:t>
              </a:r>
              <a:r>
                <a:rPr lang="en-GB" sz="1200" dirty="0" err="1">
                  <a:latin typeface="Consolas"/>
                  <a:cs typeface="Consolas"/>
                </a:rPr>
                <a:t>Loc</a:t>
              </a:r>
              <a:r>
                <a:rPr lang="en-GB" sz="1200" dirty="0">
                  <a:latin typeface="Consolas"/>
                  <a:cs typeface="Consolas"/>
                </a:rPr>
                <a:t>, kW/rate, cost&gt;</a:t>
              </a:r>
              <a:endParaRPr lang="en-GB" sz="1200" dirty="0">
                <a:latin typeface="Consolas"/>
                <a:cs typeface="Consolas"/>
              </a:endParaRPr>
            </a:p>
          </p:txBody>
        </p:sp>
        <p:sp>
          <p:nvSpPr>
            <p:cNvPr id="16" name="ZoneTexte 15"/>
            <p:cNvSpPr txBox="1"/>
            <p:nvPr/>
          </p:nvSpPr>
          <p:spPr>
            <a:xfrm>
              <a:off x="5122328" y="3365507"/>
              <a:ext cx="1439333" cy="577081"/>
            </a:xfrm>
            <a:prstGeom prst="rect">
              <a:avLst/>
            </a:prstGeom>
            <a:noFill/>
          </p:spPr>
          <p:txBody>
            <a:bodyPr wrap="square" rtlCol="0">
              <a:spAutoFit/>
            </a:bodyPr>
            <a:lstStyle/>
            <a:p>
              <a:r>
                <a:rPr lang="en-GB" sz="1050" b="1" dirty="0">
                  <a:solidFill>
                    <a:schemeClr val="accent3">
                      <a:lumMod val="75000"/>
                    </a:schemeClr>
                  </a:solidFill>
                  <a:latin typeface="Avenir Heavy"/>
                  <a:cs typeface="Avenir Heavy"/>
                </a:rPr>
                <a:t>&lt; </a:t>
              </a:r>
              <a:r>
                <a:rPr lang="en-GB" sz="1050" b="1" dirty="0" err="1">
                  <a:solidFill>
                    <a:schemeClr val="accent3">
                      <a:lumMod val="75000"/>
                    </a:schemeClr>
                  </a:solidFill>
                  <a:latin typeface="Avenir Heavy"/>
                  <a:cs typeface="Avenir Heavy"/>
                </a:rPr>
                <a:t>av</a:t>
              </a:r>
              <a:r>
                <a:rPr lang="en-GB" sz="1050" b="1" dirty="0">
                  <a:solidFill>
                    <a:schemeClr val="accent3">
                      <a:lumMod val="75000"/>
                    </a:schemeClr>
                  </a:solidFill>
                  <a:latin typeface="Avenir Heavy"/>
                  <a:cs typeface="Avenir Heavy"/>
                </a:rPr>
                <a:t>, </a:t>
              </a:r>
              <a:r>
                <a:rPr lang="en-GB" sz="1050" b="1" dirty="0" err="1">
                  <a:solidFill>
                    <a:schemeClr val="accent3">
                      <a:lumMod val="75000"/>
                    </a:schemeClr>
                  </a:solidFill>
                  <a:latin typeface="Avenir Heavy"/>
                  <a:cs typeface="Avenir Heavy"/>
                </a:rPr>
                <a:t>TaF</a:t>
              </a:r>
              <a:r>
                <a:rPr lang="en-GB" sz="1050" b="1" dirty="0">
                  <a:solidFill>
                    <a:schemeClr val="accent3">
                      <a:lumMod val="75000"/>
                    </a:schemeClr>
                  </a:solidFill>
                  <a:latin typeface="Avenir Heavy"/>
                  <a:cs typeface="Avenir Heavy"/>
                </a:rPr>
                <a:t>, </a:t>
              </a:r>
            </a:p>
            <a:p>
              <a:r>
                <a:rPr lang="en-GB" sz="1050" b="1" dirty="0">
                  <a:solidFill>
                    <a:schemeClr val="accent3">
                      <a:lumMod val="75000"/>
                    </a:schemeClr>
                  </a:solidFill>
                  <a:latin typeface="Avenir Heavy"/>
                  <a:cs typeface="Avenir Heavy"/>
                </a:rPr>
                <a:t> </a:t>
              </a:r>
              <a:r>
                <a:rPr lang="en-GB" sz="1050" b="1" dirty="0">
                  <a:solidFill>
                    <a:schemeClr val="accent3">
                      <a:lumMod val="75000"/>
                    </a:schemeClr>
                  </a:solidFill>
                  <a:latin typeface="Avenir Heavy"/>
                  <a:cs typeface="Avenir Heavy"/>
                </a:rPr>
                <a:t> &lt;$/</a:t>
              </a:r>
              <a:r>
                <a:rPr lang="en-GB" sz="1050" b="1" dirty="0" err="1">
                  <a:solidFill>
                    <a:schemeClr val="accent3">
                      <a:lumMod val="75000"/>
                    </a:schemeClr>
                  </a:solidFill>
                  <a:latin typeface="Avenir Heavy"/>
                  <a:cs typeface="Avenir Heavy"/>
                </a:rPr>
                <a:t>Kwatt</a:t>
              </a:r>
              <a:r>
                <a:rPr lang="en-GB" sz="1050" b="1" dirty="0">
                  <a:solidFill>
                    <a:schemeClr val="accent3">
                      <a:lumMod val="75000"/>
                    </a:schemeClr>
                  </a:solidFill>
                  <a:latin typeface="Avenir Heavy"/>
                  <a:cs typeface="Avenir Heavy"/>
                </a:rPr>
                <a:t>, [t1,t2]&gt;</a:t>
              </a:r>
            </a:p>
            <a:p>
              <a:r>
                <a:rPr lang="en-GB" sz="1050" b="1" dirty="0">
                  <a:solidFill>
                    <a:schemeClr val="accent3">
                      <a:lumMod val="75000"/>
                    </a:schemeClr>
                  </a:solidFill>
                  <a:latin typeface="Avenir Heavy"/>
                  <a:cs typeface="Avenir Heavy"/>
                </a:rPr>
                <a:t>&gt;</a:t>
              </a:r>
              <a:endParaRPr lang="en-GB" sz="1050" b="1" dirty="0">
                <a:solidFill>
                  <a:schemeClr val="accent3">
                    <a:lumMod val="75000"/>
                  </a:schemeClr>
                </a:solidFill>
                <a:latin typeface="Avenir Heavy"/>
                <a:cs typeface="Avenir Heavy"/>
              </a:endParaRPr>
            </a:p>
          </p:txBody>
        </p:sp>
        <p:sp>
          <p:nvSpPr>
            <p:cNvPr id="17" name="ZoneTexte 16"/>
            <p:cNvSpPr txBox="1"/>
            <p:nvPr/>
          </p:nvSpPr>
          <p:spPr>
            <a:xfrm>
              <a:off x="4665133" y="4102103"/>
              <a:ext cx="1439333" cy="577081"/>
            </a:xfrm>
            <a:prstGeom prst="rect">
              <a:avLst/>
            </a:prstGeom>
            <a:noFill/>
          </p:spPr>
          <p:txBody>
            <a:bodyPr wrap="square" rtlCol="0">
              <a:spAutoFit/>
            </a:bodyPr>
            <a:lstStyle/>
            <a:p>
              <a:r>
                <a:rPr lang="en-GB" sz="1050" b="1" dirty="0">
                  <a:solidFill>
                    <a:schemeClr val="accent3">
                      <a:lumMod val="75000"/>
                    </a:schemeClr>
                  </a:solidFill>
                  <a:latin typeface="Avenir Heavy"/>
                  <a:cs typeface="Avenir Heavy"/>
                </a:rPr>
                <a:t>&lt; </a:t>
              </a:r>
              <a:r>
                <a:rPr lang="en-GB" sz="1050" b="1" dirty="0" err="1">
                  <a:solidFill>
                    <a:schemeClr val="accent3">
                      <a:lumMod val="75000"/>
                    </a:schemeClr>
                  </a:solidFill>
                  <a:latin typeface="Avenir Heavy"/>
                  <a:cs typeface="Avenir Heavy"/>
                </a:rPr>
                <a:t>av</a:t>
              </a:r>
              <a:r>
                <a:rPr lang="en-GB" sz="1050" b="1" dirty="0">
                  <a:solidFill>
                    <a:schemeClr val="accent3">
                      <a:lumMod val="75000"/>
                    </a:schemeClr>
                  </a:solidFill>
                  <a:latin typeface="Avenir Heavy"/>
                  <a:cs typeface="Avenir Heavy"/>
                </a:rPr>
                <a:t>, </a:t>
              </a:r>
              <a:r>
                <a:rPr lang="en-GB" sz="1050" b="1" dirty="0" err="1">
                  <a:solidFill>
                    <a:schemeClr val="accent3">
                      <a:lumMod val="75000"/>
                    </a:schemeClr>
                  </a:solidFill>
                  <a:latin typeface="Avenir Heavy"/>
                  <a:cs typeface="Avenir Heavy"/>
                </a:rPr>
                <a:t>TaF</a:t>
              </a:r>
              <a:r>
                <a:rPr lang="en-GB" sz="1050" b="1" dirty="0">
                  <a:solidFill>
                    <a:schemeClr val="accent3">
                      <a:lumMod val="75000"/>
                    </a:schemeClr>
                  </a:solidFill>
                  <a:latin typeface="Avenir Heavy"/>
                  <a:cs typeface="Avenir Heavy"/>
                </a:rPr>
                <a:t>, </a:t>
              </a:r>
            </a:p>
            <a:p>
              <a:r>
                <a:rPr lang="en-GB" sz="1050" b="1" dirty="0">
                  <a:solidFill>
                    <a:schemeClr val="accent3">
                      <a:lumMod val="75000"/>
                    </a:schemeClr>
                  </a:solidFill>
                  <a:latin typeface="Avenir Heavy"/>
                  <a:cs typeface="Avenir Heavy"/>
                </a:rPr>
                <a:t> </a:t>
              </a:r>
              <a:r>
                <a:rPr lang="en-GB" sz="1050" b="1" dirty="0">
                  <a:solidFill>
                    <a:schemeClr val="accent3">
                      <a:lumMod val="75000"/>
                    </a:schemeClr>
                  </a:solidFill>
                  <a:latin typeface="Avenir Heavy"/>
                  <a:cs typeface="Avenir Heavy"/>
                </a:rPr>
                <a:t> &lt;$/</a:t>
              </a:r>
              <a:r>
                <a:rPr lang="en-GB" sz="1050" b="1" dirty="0" err="1">
                  <a:solidFill>
                    <a:schemeClr val="accent3">
                      <a:lumMod val="75000"/>
                    </a:schemeClr>
                  </a:solidFill>
                  <a:latin typeface="Avenir Heavy"/>
                  <a:cs typeface="Avenir Heavy"/>
                </a:rPr>
                <a:t>Kwatt</a:t>
              </a:r>
              <a:r>
                <a:rPr lang="en-GB" sz="1050" b="1" dirty="0">
                  <a:solidFill>
                    <a:schemeClr val="accent3">
                      <a:lumMod val="75000"/>
                    </a:schemeClr>
                  </a:solidFill>
                  <a:latin typeface="Avenir Heavy"/>
                  <a:cs typeface="Avenir Heavy"/>
                </a:rPr>
                <a:t>, [t1,t2]&gt;</a:t>
              </a:r>
            </a:p>
            <a:p>
              <a:r>
                <a:rPr lang="en-GB" sz="1050" b="1" dirty="0">
                  <a:solidFill>
                    <a:schemeClr val="accent3">
                      <a:lumMod val="75000"/>
                    </a:schemeClr>
                  </a:solidFill>
                  <a:latin typeface="Avenir Heavy"/>
                  <a:cs typeface="Avenir Heavy"/>
                </a:rPr>
                <a:t>&gt;</a:t>
              </a:r>
              <a:endParaRPr lang="en-GB" sz="1050" b="1" dirty="0">
                <a:solidFill>
                  <a:schemeClr val="accent3">
                    <a:lumMod val="75000"/>
                  </a:schemeClr>
                </a:solidFill>
                <a:latin typeface="Avenir Heavy"/>
                <a:cs typeface="Avenir Heavy"/>
              </a:endParaRPr>
            </a:p>
          </p:txBody>
        </p:sp>
        <p:sp>
          <p:nvSpPr>
            <p:cNvPr id="18" name="ZoneTexte 17"/>
            <p:cNvSpPr txBox="1"/>
            <p:nvPr/>
          </p:nvSpPr>
          <p:spPr>
            <a:xfrm>
              <a:off x="761996" y="4152903"/>
              <a:ext cx="1439333" cy="577081"/>
            </a:xfrm>
            <a:prstGeom prst="rect">
              <a:avLst/>
            </a:prstGeom>
            <a:noFill/>
          </p:spPr>
          <p:txBody>
            <a:bodyPr wrap="square" rtlCol="0">
              <a:spAutoFit/>
            </a:bodyPr>
            <a:lstStyle/>
            <a:p>
              <a:r>
                <a:rPr lang="en-GB" sz="1050" b="1" dirty="0">
                  <a:solidFill>
                    <a:schemeClr val="accent3">
                      <a:lumMod val="75000"/>
                    </a:schemeClr>
                  </a:solidFill>
                  <a:latin typeface="Avenir Heavy"/>
                  <a:cs typeface="Avenir Heavy"/>
                </a:rPr>
                <a:t>&lt; </a:t>
              </a:r>
              <a:r>
                <a:rPr lang="en-GB" sz="1050" b="1" dirty="0" err="1">
                  <a:solidFill>
                    <a:schemeClr val="accent3">
                      <a:lumMod val="75000"/>
                    </a:schemeClr>
                  </a:solidFill>
                  <a:latin typeface="Avenir Heavy"/>
                  <a:cs typeface="Avenir Heavy"/>
                </a:rPr>
                <a:t>av</a:t>
              </a:r>
              <a:r>
                <a:rPr lang="en-GB" sz="1050" b="1" dirty="0">
                  <a:solidFill>
                    <a:schemeClr val="accent3">
                      <a:lumMod val="75000"/>
                    </a:schemeClr>
                  </a:solidFill>
                  <a:latin typeface="Avenir Heavy"/>
                  <a:cs typeface="Avenir Heavy"/>
                </a:rPr>
                <a:t>, </a:t>
              </a:r>
              <a:r>
                <a:rPr lang="en-GB" sz="1050" b="1" dirty="0" err="1">
                  <a:solidFill>
                    <a:schemeClr val="accent3">
                      <a:lumMod val="75000"/>
                    </a:schemeClr>
                  </a:solidFill>
                  <a:latin typeface="Avenir Heavy"/>
                  <a:cs typeface="Avenir Heavy"/>
                </a:rPr>
                <a:t>TaF</a:t>
              </a:r>
              <a:r>
                <a:rPr lang="en-GB" sz="1050" b="1" dirty="0">
                  <a:solidFill>
                    <a:schemeClr val="accent3">
                      <a:lumMod val="75000"/>
                    </a:schemeClr>
                  </a:solidFill>
                  <a:latin typeface="Avenir Heavy"/>
                  <a:cs typeface="Avenir Heavy"/>
                </a:rPr>
                <a:t>, </a:t>
              </a:r>
            </a:p>
            <a:p>
              <a:r>
                <a:rPr lang="en-GB" sz="1050" b="1" dirty="0">
                  <a:solidFill>
                    <a:schemeClr val="accent3">
                      <a:lumMod val="75000"/>
                    </a:schemeClr>
                  </a:solidFill>
                  <a:latin typeface="Avenir Heavy"/>
                  <a:cs typeface="Avenir Heavy"/>
                </a:rPr>
                <a:t> </a:t>
              </a:r>
              <a:r>
                <a:rPr lang="en-GB" sz="1050" b="1" dirty="0">
                  <a:solidFill>
                    <a:schemeClr val="accent3">
                      <a:lumMod val="75000"/>
                    </a:schemeClr>
                  </a:solidFill>
                  <a:latin typeface="Avenir Heavy"/>
                  <a:cs typeface="Avenir Heavy"/>
                </a:rPr>
                <a:t> &lt;$/</a:t>
              </a:r>
              <a:r>
                <a:rPr lang="en-GB" sz="1050" b="1" dirty="0" err="1">
                  <a:solidFill>
                    <a:schemeClr val="accent3">
                      <a:lumMod val="75000"/>
                    </a:schemeClr>
                  </a:solidFill>
                  <a:latin typeface="Avenir Heavy"/>
                  <a:cs typeface="Avenir Heavy"/>
                </a:rPr>
                <a:t>Kwatt</a:t>
              </a:r>
              <a:r>
                <a:rPr lang="en-GB" sz="1050" b="1" dirty="0">
                  <a:solidFill>
                    <a:schemeClr val="accent3">
                      <a:lumMod val="75000"/>
                    </a:schemeClr>
                  </a:solidFill>
                  <a:latin typeface="Avenir Heavy"/>
                  <a:cs typeface="Avenir Heavy"/>
                </a:rPr>
                <a:t>, [t1,t2]&gt;</a:t>
              </a:r>
            </a:p>
            <a:p>
              <a:r>
                <a:rPr lang="en-GB" sz="1050" b="1" dirty="0">
                  <a:solidFill>
                    <a:schemeClr val="accent3">
                      <a:lumMod val="75000"/>
                    </a:schemeClr>
                  </a:solidFill>
                  <a:latin typeface="Avenir Heavy"/>
                  <a:cs typeface="Avenir Heavy"/>
                </a:rPr>
                <a:t>&gt;</a:t>
              </a:r>
              <a:endParaRPr lang="en-GB" sz="1050" b="1" dirty="0">
                <a:solidFill>
                  <a:schemeClr val="accent3">
                    <a:lumMod val="75000"/>
                  </a:schemeClr>
                </a:solidFill>
                <a:latin typeface="Avenir Heavy"/>
                <a:cs typeface="Avenir Heavy"/>
              </a:endParaRPr>
            </a:p>
          </p:txBody>
        </p:sp>
        <p:sp>
          <p:nvSpPr>
            <p:cNvPr id="37" name="ZoneTexte 36"/>
            <p:cNvSpPr txBox="1"/>
            <p:nvPr/>
          </p:nvSpPr>
          <p:spPr>
            <a:xfrm>
              <a:off x="1930405" y="3585636"/>
              <a:ext cx="1439333" cy="577081"/>
            </a:xfrm>
            <a:prstGeom prst="rect">
              <a:avLst/>
            </a:prstGeom>
            <a:noFill/>
          </p:spPr>
          <p:txBody>
            <a:bodyPr wrap="square" rtlCol="0">
              <a:spAutoFit/>
            </a:bodyPr>
            <a:lstStyle/>
            <a:p>
              <a:r>
                <a:rPr lang="en-GB" sz="1050" b="1" dirty="0">
                  <a:solidFill>
                    <a:schemeClr val="accent3">
                      <a:lumMod val="75000"/>
                    </a:schemeClr>
                  </a:solidFill>
                  <a:latin typeface="Avenir Heavy"/>
                  <a:cs typeface="Avenir Heavy"/>
                </a:rPr>
                <a:t>&lt; </a:t>
              </a:r>
              <a:r>
                <a:rPr lang="en-GB" sz="1050" b="1" dirty="0" err="1">
                  <a:solidFill>
                    <a:schemeClr val="accent3">
                      <a:lumMod val="75000"/>
                    </a:schemeClr>
                  </a:solidFill>
                  <a:latin typeface="Avenir Heavy"/>
                  <a:cs typeface="Avenir Heavy"/>
                </a:rPr>
                <a:t>av</a:t>
              </a:r>
              <a:r>
                <a:rPr lang="en-GB" sz="1050" b="1" dirty="0">
                  <a:solidFill>
                    <a:schemeClr val="accent3">
                      <a:lumMod val="75000"/>
                    </a:schemeClr>
                  </a:solidFill>
                  <a:latin typeface="Avenir Heavy"/>
                  <a:cs typeface="Avenir Heavy"/>
                </a:rPr>
                <a:t>, </a:t>
              </a:r>
              <a:r>
                <a:rPr lang="en-GB" sz="1050" b="1" dirty="0" err="1">
                  <a:solidFill>
                    <a:schemeClr val="accent3">
                      <a:lumMod val="75000"/>
                    </a:schemeClr>
                  </a:solidFill>
                  <a:latin typeface="Avenir Heavy"/>
                  <a:cs typeface="Avenir Heavy"/>
                </a:rPr>
                <a:t>TaF</a:t>
              </a:r>
              <a:r>
                <a:rPr lang="en-GB" sz="1050" b="1" dirty="0">
                  <a:solidFill>
                    <a:schemeClr val="accent3">
                      <a:lumMod val="75000"/>
                    </a:schemeClr>
                  </a:solidFill>
                  <a:latin typeface="Avenir Heavy"/>
                  <a:cs typeface="Avenir Heavy"/>
                </a:rPr>
                <a:t>, </a:t>
              </a:r>
            </a:p>
            <a:p>
              <a:r>
                <a:rPr lang="en-GB" sz="1050" b="1" dirty="0">
                  <a:solidFill>
                    <a:schemeClr val="accent3">
                      <a:lumMod val="75000"/>
                    </a:schemeClr>
                  </a:solidFill>
                  <a:latin typeface="Avenir Heavy"/>
                  <a:cs typeface="Avenir Heavy"/>
                </a:rPr>
                <a:t> </a:t>
              </a:r>
              <a:r>
                <a:rPr lang="en-GB" sz="1050" b="1" dirty="0">
                  <a:solidFill>
                    <a:schemeClr val="accent3">
                      <a:lumMod val="75000"/>
                    </a:schemeClr>
                  </a:solidFill>
                  <a:latin typeface="Avenir Heavy"/>
                  <a:cs typeface="Avenir Heavy"/>
                </a:rPr>
                <a:t> &lt;$/</a:t>
              </a:r>
              <a:r>
                <a:rPr lang="en-GB" sz="1050" b="1" dirty="0" err="1">
                  <a:solidFill>
                    <a:schemeClr val="accent3">
                      <a:lumMod val="75000"/>
                    </a:schemeClr>
                  </a:solidFill>
                  <a:latin typeface="Avenir Heavy"/>
                  <a:cs typeface="Avenir Heavy"/>
                </a:rPr>
                <a:t>Kwatt</a:t>
              </a:r>
              <a:r>
                <a:rPr lang="en-GB" sz="1050" b="1" dirty="0">
                  <a:solidFill>
                    <a:schemeClr val="accent3">
                      <a:lumMod val="75000"/>
                    </a:schemeClr>
                  </a:solidFill>
                  <a:latin typeface="Avenir Heavy"/>
                  <a:cs typeface="Avenir Heavy"/>
                </a:rPr>
                <a:t>, [t1,t2]&gt;</a:t>
              </a:r>
            </a:p>
            <a:p>
              <a:r>
                <a:rPr lang="en-GB" sz="1050" b="1" dirty="0">
                  <a:solidFill>
                    <a:schemeClr val="accent3">
                      <a:lumMod val="75000"/>
                    </a:schemeClr>
                  </a:solidFill>
                  <a:latin typeface="Avenir Heavy"/>
                  <a:cs typeface="Avenir Heavy"/>
                </a:rPr>
                <a:t>&gt;</a:t>
              </a:r>
              <a:endParaRPr lang="en-GB" sz="1050" b="1" dirty="0">
                <a:solidFill>
                  <a:schemeClr val="accent3">
                    <a:lumMod val="75000"/>
                  </a:schemeClr>
                </a:solidFill>
                <a:latin typeface="Avenir Heavy"/>
                <a:cs typeface="Avenir Heavy"/>
              </a:endParaRPr>
            </a:p>
          </p:txBody>
        </p:sp>
      </p:grpSp>
      <p:pic>
        <p:nvPicPr>
          <p:cNvPr id="38" name="Image 37"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6409790" y="5013961"/>
            <a:ext cx="560924" cy="504832"/>
          </a:xfrm>
          <a:prstGeom prst="rect">
            <a:avLst/>
          </a:prstGeom>
        </p:spPr>
      </p:pic>
      <p:grpSp>
        <p:nvGrpSpPr>
          <p:cNvPr id="72" name="Grouper 71"/>
          <p:cNvGrpSpPr/>
          <p:nvPr/>
        </p:nvGrpSpPr>
        <p:grpSpPr>
          <a:xfrm>
            <a:off x="1742509" y="2707865"/>
            <a:ext cx="5053754" cy="398638"/>
            <a:chOff x="1806009" y="1660115"/>
            <a:chExt cx="5053754" cy="398638"/>
          </a:xfrm>
        </p:grpSpPr>
        <p:sp>
          <p:nvSpPr>
            <p:cNvPr id="63" name="Rectangle à coins arrondis 62"/>
            <p:cNvSpPr/>
            <p:nvPr/>
          </p:nvSpPr>
          <p:spPr>
            <a:xfrm>
              <a:off x="1806009" y="1677048"/>
              <a:ext cx="964358" cy="364773"/>
            </a:xfrm>
            <a:prstGeom prst="roundRect">
              <a:avLst/>
            </a:prstGeom>
            <a:noFill/>
            <a:ln w="38100" cmpd="sng">
              <a:solidFill>
                <a:srgbClr val="0D0D0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a:solidFill>
                    <a:schemeClr val="tx1"/>
                  </a:solidFill>
                  <a:latin typeface="Consolas"/>
                  <a:cs typeface="Consolas"/>
                </a:rPr>
                <a:t>Look up Hubs</a:t>
              </a:r>
              <a:endParaRPr lang="en-GB" sz="1000" dirty="0">
                <a:solidFill>
                  <a:schemeClr val="tx1"/>
                </a:solidFill>
                <a:latin typeface="Consolas"/>
                <a:cs typeface="Consolas"/>
              </a:endParaRPr>
            </a:p>
          </p:txBody>
        </p:sp>
        <p:sp>
          <p:nvSpPr>
            <p:cNvPr id="64" name="Rectangle à coins arrondis 63"/>
            <p:cNvSpPr/>
            <p:nvPr/>
          </p:nvSpPr>
          <p:spPr>
            <a:xfrm>
              <a:off x="3177609" y="1668582"/>
              <a:ext cx="964358" cy="364773"/>
            </a:xfrm>
            <a:prstGeom prst="roundRect">
              <a:avLst/>
            </a:prstGeom>
            <a:noFill/>
            <a:ln w="38100" cmpd="sng">
              <a:solidFill>
                <a:srgbClr val="0D0D0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a:solidFill>
                    <a:schemeClr val="tx1"/>
                  </a:solidFill>
                  <a:latin typeface="Consolas"/>
                  <a:cs typeface="Consolas"/>
                </a:rPr>
                <a:t>Locate</a:t>
              </a:r>
              <a:endParaRPr lang="en-GB" sz="1000" dirty="0">
                <a:solidFill>
                  <a:schemeClr val="tx1"/>
                </a:solidFill>
                <a:latin typeface="Consolas"/>
                <a:cs typeface="Consolas"/>
              </a:endParaRPr>
            </a:p>
          </p:txBody>
        </p:sp>
        <p:sp>
          <p:nvSpPr>
            <p:cNvPr id="65" name="Rectangle à coins arrondis 64"/>
            <p:cNvSpPr/>
            <p:nvPr/>
          </p:nvSpPr>
          <p:spPr>
            <a:xfrm>
              <a:off x="4456076" y="1660115"/>
              <a:ext cx="964358" cy="364773"/>
            </a:xfrm>
            <a:prstGeom prst="roundRect">
              <a:avLst/>
            </a:prstGeom>
            <a:noFill/>
            <a:ln w="38100" cmpd="sng">
              <a:solidFill>
                <a:srgbClr val="0D0D0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a:solidFill>
                    <a:schemeClr val="tx1"/>
                  </a:solidFill>
                  <a:latin typeface="Consolas"/>
                  <a:cs typeface="Consolas"/>
                </a:rPr>
                <a:t>KNN</a:t>
              </a:r>
              <a:endParaRPr lang="en-GB" sz="1000" dirty="0">
                <a:solidFill>
                  <a:schemeClr val="tx1"/>
                </a:solidFill>
                <a:latin typeface="Consolas"/>
                <a:cs typeface="Consolas"/>
              </a:endParaRPr>
            </a:p>
          </p:txBody>
        </p:sp>
        <p:sp>
          <p:nvSpPr>
            <p:cNvPr id="66" name="Rectangle à coins arrondis 65"/>
            <p:cNvSpPr/>
            <p:nvPr/>
          </p:nvSpPr>
          <p:spPr>
            <a:xfrm>
              <a:off x="5895405" y="1693980"/>
              <a:ext cx="964358" cy="364773"/>
            </a:xfrm>
            <a:prstGeom prst="roundRect">
              <a:avLst/>
            </a:prstGeom>
            <a:noFill/>
            <a:ln w="38100" cmpd="sng">
              <a:solidFill>
                <a:srgbClr val="0D0D0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700" dirty="0">
                  <a:solidFill>
                    <a:schemeClr val="tx1"/>
                  </a:solidFill>
                  <a:latin typeface="Consolas"/>
                  <a:cs typeface="Consolas"/>
                </a:rPr>
                <a:t>Sum</a:t>
              </a:r>
            </a:p>
            <a:p>
              <a:pPr algn="ctr"/>
              <a:r>
                <a:rPr lang="en-GB" sz="700" dirty="0">
                  <a:solidFill>
                    <a:schemeClr val="tx1"/>
                  </a:solidFill>
                  <a:latin typeface="Consolas"/>
                  <a:cs typeface="Consolas"/>
                </a:rPr>
                <a:t>1000KWh, 0,15USD</a:t>
              </a:r>
              <a:endParaRPr lang="en-GB" sz="800" dirty="0">
                <a:solidFill>
                  <a:schemeClr val="tx1"/>
                </a:solidFill>
                <a:latin typeface="Consolas"/>
                <a:cs typeface="Consolas"/>
              </a:endParaRPr>
            </a:p>
          </p:txBody>
        </p:sp>
        <p:cxnSp>
          <p:nvCxnSpPr>
            <p:cNvPr id="67" name="Connecteur droit avec flèche 66"/>
            <p:cNvCxnSpPr>
              <a:stCxn id="63" idx="3"/>
              <a:endCxn id="64" idx="1"/>
            </p:cNvCxnSpPr>
            <p:nvPr/>
          </p:nvCxnSpPr>
          <p:spPr>
            <a:xfrm flipV="1">
              <a:off x="2770367" y="1850969"/>
              <a:ext cx="407242" cy="846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8" name="Connecteur droit avec flèche 67"/>
            <p:cNvCxnSpPr>
              <a:stCxn id="64" idx="3"/>
              <a:endCxn id="65" idx="1"/>
            </p:cNvCxnSpPr>
            <p:nvPr/>
          </p:nvCxnSpPr>
          <p:spPr>
            <a:xfrm flipV="1">
              <a:off x="4141967" y="1842502"/>
              <a:ext cx="314109" cy="846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Connecteur droit avec flèche 69"/>
            <p:cNvCxnSpPr>
              <a:endCxn id="66" idx="1"/>
            </p:cNvCxnSpPr>
            <p:nvPr/>
          </p:nvCxnSpPr>
          <p:spPr>
            <a:xfrm>
              <a:off x="5437364" y="1867902"/>
              <a:ext cx="458041" cy="846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1" name="Connecteur en angle 70"/>
            <p:cNvCxnSpPr>
              <a:stCxn id="66" idx="3"/>
              <a:endCxn id="63" idx="0"/>
            </p:cNvCxnSpPr>
            <p:nvPr/>
          </p:nvCxnSpPr>
          <p:spPr>
            <a:xfrm flipH="1" flipV="1">
              <a:off x="2288188" y="1677048"/>
              <a:ext cx="4571575" cy="199319"/>
            </a:xfrm>
            <a:prstGeom prst="bentConnector4">
              <a:avLst>
                <a:gd name="adj1" fmla="val -5000"/>
                <a:gd name="adj2" fmla="val 21469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44" name="Document 43"/>
          <p:cNvSpPr/>
          <p:nvPr/>
        </p:nvSpPr>
        <p:spPr>
          <a:xfrm>
            <a:off x="5257800" y="1452891"/>
            <a:ext cx="3352800" cy="1949172"/>
          </a:xfrm>
          <a:prstGeom prst="flowChartDocument">
            <a:avLst/>
          </a:prstGeom>
          <a:solidFill>
            <a:srgbClr val="FFFFFF"/>
          </a:solidFill>
          <a:ln w="28575" cmpd="sng">
            <a:solidFill>
              <a:srgbClr val="091E24"/>
            </a:solidFill>
          </a:ln>
        </p:spPr>
        <p:txBody>
          <a:bodyPr wrap="square">
            <a:spAutoFit/>
          </a:bodyPr>
          <a:lstStyle/>
          <a:p>
            <a:pPr marL="285750" indent="-285750">
              <a:buFont typeface="Arial"/>
              <a:buChar char="•"/>
            </a:pPr>
            <a:endParaRPr lang="fr-FR" sz="1600" baseline="30000" dirty="0">
              <a:latin typeface="Consolas"/>
              <a:cs typeface="Consolas"/>
            </a:endParaRPr>
          </a:p>
          <a:p>
            <a:pPr marL="285750" indent="-285750">
              <a:buFont typeface="Arial"/>
              <a:buChar char="•"/>
            </a:pPr>
            <a:r>
              <a:rPr lang="fr-FR" sz="1600" baseline="30000" dirty="0">
                <a:latin typeface="Consolas"/>
                <a:cs typeface="Consolas"/>
              </a:rPr>
              <a:t>Maximum </a:t>
            </a:r>
            <a:r>
              <a:rPr lang="fr-FR" sz="1600" baseline="30000" dirty="0">
                <a:latin typeface="Consolas"/>
                <a:cs typeface="Consolas"/>
              </a:rPr>
              <a:t>of $5 as total </a:t>
            </a:r>
            <a:r>
              <a:rPr lang="fr-FR" sz="1600" baseline="30000" dirty="0" err="1">
                <a:latin typeface="Consolas"/>
                <a:cs typeface="Consolas"/>
              </a:rPr>
              <a:t>query</a:t>
            </a:r>
            <a:r>
              <a:rPr lang="fr-FR" sz="1600" baseline="30000" dirty="0">
                <a:latin typeface="Consolas"/>
                <a:cs typeface="Consolas"/>
              </a:rPr>
              <a:t> </a:t>
            </a:r>
            <a:r>
              <a:rPr lang="fr-FR" sz="1600" baseline="30000" dirty="0" err="1">
                <a:latin typeface="Consolas"/>
                <a:cs typeface="Consolas"/>
              </a:rPr>
              <a:t>cost</a:t>
            </a:r>
            <a:endParaRPr lang="fr-FR" sz="1600" baseline="30000" dirty="0">
              <a:latin typeface="Consolas"/>
              <a:cs typeface="Consolas"/>
            </a:endParaRPr>
          </a:p>
          <a:p>
            <a:pPr marL="285750" indent="-285750">
              <a:buFont typeface="Arial"/>
              <a:buChar char="•"/>
            </a:pPr>
            <a:r>
              <a:rPr lang="fr-FR" sz="1600" baseline="30000" dirty="0" err="1">
                <a:latin typeface="Consolas"/>
                <a:cs typeface="Consolas"/>
              </a:rPr>
              <a:t>O</a:t>
            </a:r>
            <a:r>
              <a:rPr lang="fr-FR" sz="1600" baseline="30000" dirty="0" err="1">
                <a:latin typeface="Consolas"/>
                <a:cs typeface="Consolas"/>
              </a:rPr>
              <a:t>nly</a:t>
            </a:r>
            <a:r>
              <a:rPr lang="fr-FR" sz="1600" baseline="30000" dirty="0">
                <a:latin typeface="Consolas"/>
                <a:cs typeface="Consolas"/>
              </a:rPr>
              <a:t> </a:t>
            </a:r>
            <a:r>
              <a:rPr lang="fr-FR" sz="1600" baseline="30000" dirty="0">
                <a:latin typeface="Consolas"/>
                <a:cs typeface="Consolas"/>
              </a:rPr>
              <a:t>green </a:t>
            </a:r>
            <a:r>
              <a:rPr lang="fr-FR" sz="1600" baseline="30000" dirty="0" err="1">
                <a:latin typeface="Consolas"/>
                <a:cs typeface="Consolas"/>
              </a:rPr>
              <a:t>energy</a:t>
            </a:r>
            <a:r>
              <a:rPr lang="fr-FR" sz="1600" baseline="30000" dirty="0">
                <a:latin typeface="Consolas"/>
                <a:cs typeface="Consolas"/>
              </a:rPr>
              <a:t> </a:t>
            </a:r>
            <a:r>
              <a:rPr lang="fr-FR" sz="1600" baseline="30000" dirty="0">
                <a:latin typeface="Consolas"/>
                <a:cs typeface="Consolas"/>
              </a:rPr>
              <a:t>providers (</a:t>
            </a:r>
            <a:r>
              <a:rPr lang="fr-FR" sz="1600" baseline="30000" dirty="0">
                <a:latin typeface="Consolas"/>
                <a:cs typeface="Consolas"/>
              </a:rPr>
              <a:t>provenance</a:t>
            </a:r>
            <a:r>
              <a:rPr lang="fr-FR" sz="1600" baseline="30000" dirty="0">
                <a:latin typeface="Consolas"/>
                <a:cs typeface="Consolas"/>
              </a:rPr>
              <a:t>) </a:t>
            </a:r>
          </a:p>
          <a:p>
            <a:pPr marL="285750" indent="-285750">
              <a:buFont typeface="Arial"/>
              <a:buChar char="•"/>
            </a:pPr>
            <a:r>
              <a:rPr lang="fr-FR" sz="1600" baseline="30000" dirty="0" err="1">
                <a:latin typeface="Consolas"/>
                <a:cs typeface="Consolas"/>
              </a:rPr>
              <a:t>A</a:t>
            </a:r>
            <a:r>
              <a:rPr lang="fr-FR" sz="1600" baseline="30000" dirty="0" err="1">
                <a:latin typeface="Consolas"/>
                <a:cs typeface="Consolas"/>
              </a:rPr>
              <a:t>t</a:t>
            </a:r>
            <a:r>
              <a:rPr lang="fr-FR" sz="1600" baseline="30000" dirty="0">
                <a:latin typeface="Consolas"/>
                <a:cs typeface="Consolas"/>
              </a:rPr>
              <a:t> </a:t>
            </a:r>
            <a:r>
              <a:rPr lang="fr-FR" sz="1600" baseline="30000" dirty="0">
                <a:latin typeface="Consolas"/>
                <a:cs typeface="Consolas"/>
              </a:rPr>
              <a:t>least 85% of </a:t>
            </a:r>
            <a:r>
              <a:rPr lang="fr-FR" sz="1600" baseline="30000" dirty="0" err="1">
                <a:latin typeface="Consolas"/>
                <a:cs typeface="Consolas"/>
              </a:rPr>
              <a:t>precision</a:t>
            </a:r>
            <a:r>
              <a:rPr lang="fr-FR" sz="1600" baseline="30000" dirty="0">
                <a:latin typeface="Consolas"/>
                <a:cs typeface="Consolas"/>
              </a:rPr>
              <a:t> of </a:t>
            </a:r>
            <a:r>
              <a:rPr lang="fr-FR" sz="1600" baseline="30000" dirty="0" err="1">
                <a:latin typeface="Consolas"/>
                <a:cs typeface="Consolas"/>
              </a:rPr>
              <a:t>provided</a:t>
            </a:r>
            <a:r>
              <a:rPr lang="fr-FR" sz="1600" baseline="30000" dirty="0">
                <a:latin typeface="Consolas"/>
                <a:cs typeface="Consolas"/>
              </a:rPr>
              <a:t> data</a:t>
            </a:r>
            <a:r>
              <a:rPr lang="fr-FR" sz="1600" baseline="30000" dirty="0">
                <a:latin typeface="Consolas"/>
                <a:cs typeface="Consolas"/>
              </a:rPr>
              <a:t>,</a:t>
            </a:r>
            <a:r>
              <a:rPr lang="fr-FR" sz="1600" dirty="0">
                <a:latin typeface="Consolas"/>
                <a:cs typeface="Consolas"/>
              </a:rPr>
              <a:t> </a:t>
            </a:r>
            <a:r>
              <a:rPr lang="fr-FR" sz="1600" baseline="30000" dirty="0" err="1">
                <a:latin typeface="Consolas"/>
                <a:cs typeface="Consolas"/>
              </a:rPr>
              <a:t>even</a:t>
            </a:r>
            <a:r>
              <a:rPr lang="fr-FR" sz="1600" baseline="30000" dirty="0">
                <a:latin typeface="Consolas"/>
                <a:cs typeface="Consolas"/>
              </a:rPr>
              <a:t> </a:t>
            </a:r>
            <a:r>
              <a:rPr lang="fr-FR" sz="1600" baseline="30000" dirty="0">
                <a:latin typeface="Consolas"/>
                <a:cs typeface="Consolas"/>
              </a:rPr>
              <a:t>if </a:t>
            </a:r>
            <a:r>
              <a:rPr lang="fr-FR" sz="1600" baseline="30000" dirty="0" err="1">
                <a:latin typeface="Consolas"/>
                <a:cs typeface="Consolas"/>
              </a:rPr>
              <a:t>they</a:t>
            </a:r>
            <a:r>
              <a:rPr lang="fr-FR" sz="1600" baseline="30000" dirty="0">
                <a:latin typeface="Consolas"/>
                <a:cs typeface="Consolas"/>
              </a:rPr>
              <a:t> are not </a:t>
            </a:r>
            <a:r>
              <a:rPr lang="fr-FR" sz="1600" baseline="30000" dirty="0" err="1">
                <a:latin typeface="Consolas"/>
                <a:cs typeface="Consolas"/>
              </a:rPr>
              <a:t>fresh</a:t>
            </a:r>
            <a:r>
              <a:rPr lang="fr-FR" sz="1600" baseline="30000" dirty="0">
                <a:latin typeface="Consolas"/>
                <a:cs typeface="Consolas"/>
              </a:rPr>
              <a:t> </a:t>
            </a:r>
            <a:endParaRPr lang="fr-FR" sz="1600" baseline="30000" dirty="0">
              <a:latin typeface="Consolas"/>
              <a:cs typeface="Consolas"/>
            </a:endParaRPr>
          </a:p>
          <a:p>
            <a:pPr marL="285750" indent="-285750">
              <a:buFont typeface="Arial"/>
              <a:buChar char="•"/>
            </a:pPr>
            <a:r>
              <a:rPr lang="fr-FR" sz="1600" baseline="30000" dirty="0" err="1">
                <a:latin typeface="Consolas"/>
                <a:cs typeface="Consolas"/>
              </a:rPr>
              <a:t>A</a:t>
            </a:r>
            <a:r>
              <a:rPr lang="fr-FR" sz="1600" baseline="30000" dirty="0" err="1">
                <a:latin typeface="Consolas"/>
                <a:cs typeface="Consolas"/>
              </a:rPr>
              <a:t>vailability</a:t>
            </a:r>
            <a:r>
              <a:rPr lang="fr-FR" sz="1600" baseline="30000" dirty="0">
                <a:latin typeface="Consolas"/>
                <a:cs typeface="Consolas"/>
              </a:rPr>
              <a:t> </a:t>
            </a:r>
            <a:r>
              <a:rPr lang="fr-FR" sz="1600" baseline="30000" dirty="0">
                <a:latin typeface="Consolas"/>
                <a:cs typeface="Consolas"/>
              </a:rPr>
              <a:t>rate of </a:t>
            </a:r>
            <a:r>
              <a:rPr lang="fr-FR" sz="1600" baseline="30000" dirty="0" err="1">
                <a:latin typeface="Consolas"/>
                <a:cs typeface="Consolas"/>
              </a:rPr>
              <a:t>at</a:t>
            </a:r>
            <a:r>
              <a:rPr lang="fr-FR" sz="1600" baseline="30000" dirty="0">
                <a:latin typeface="Consolas"/>
                <a:cs typeface="Consolas"/>
              </a:rPr>
              <a:t> least 90</a:t>
            </a:r>
            <a:r>
              <a:rPr lang="fr-FR" sz="1600" baseline="30000" dirty="0">
                <a:latin typeface="Consolas"/>
                <a:cs typeface="Consolas"/>
              </a:rPr>
              <a:t>%</a:t>
            </a:r>
          </a:p>
          <a:p>
            <a:pPr marL="285750" indent="-285750">
              <a:buFont typeface="Arial"/>
              <a:buChar char="•"/>
            </a:pPr>
            <a:r>
              <a:rPr lang="fr-FR" sz="1600" baseline="30000" dirty="0" err="1">
                <a:latin typeface="Consolas"/>
                <a:cs typeface="Consolas"/>
              </a:rPr>
              <a:t>R</a:t>
            </a:r>
            <a:r>
              <a:rPr lang="fr-FR" sz="1600" baseline="30000" dirty="0" err="1">
                <a:latin typeface="Consolas"/>
                <a:cs typeface="Consolas"/>
              </a:rPr>
              <a:t>esponse</a:t>
            </a:r>
            <a:r>
              <a:rPr lang="fr-FR" sz="1600" baseline="30000" dirty="0">
                <a:latin typeface="Consolas"/>
                <a:cs typeface="Consolas"/>
              </a:rPr>
              <a:t> </a:t>
            </a:r>
            <a:r>
              <a:rPr lang="fr-FR" sz="1600" baseline="30000" dirty="0">
                <a:latin typeface="Consolas"/>
                <a:cs typeface="Consolas"/>
              </a:rPr>
              <a:t>time of 0,01 </a:t>
            </a:r>
            <a:r>
              <a:rPr lang="fr-FR" sz="1600" baseline="30000" dirty="0">
                <a:latin typeface="Consolas"/>
                <a:cs typeface="Consolas"/>
              </a:rPr>
              <a:t>sec.</a:t>
            </a:r>
            <a:endParaRPr lang="fr-FR" sz="1600" dirty="0">
              <a:latin typeface="Consolas"/>
              <a:cs typeface="Consolas"/>
            </a:endParaRPr>
          </a:p>
        </p:txBody>
      </p:sp>
      <p:grpSp>
        <p:nvGrpSpPr>
          <p:cNvPr id="23" name="Grouper 22"/>
          <p:cNvGrpSpPr/>
          <p:nvPr/>
        </p:nvGrpSpPr>
        <p:grpSpPr>
          <a:xfrm>
            <a:off x="1714494" y="3435350"/>
            <a:ext cx="7200907" cy="1333500"/>
            <a:chOff x="1714493" y="2578100"/>
            <a:chExt cx="7200907" cy="1333500"/>
          </a:xfrm>
        </p:grpSpPr>
        <p:grpSp>
          <p:nvGrpSpPr>
            <p:cNvPr id="22" name="Grouper 21"/>
            <p:cNvGrpSpPr/>
            <p:nvPr/>
          </p:nvGrpSpPr>
          <p:grpSpPr>
            <a:xfrm>
              <a:off x="7556500" y="3022600"/>
              <a:ext cx="1358900" cy="889000"/>
              <a:chOff x="7073230" y="1377950"/>
              <a:chExt cx="604000" cy="514350"/>
            </a:xfrm>
          </p:grpSpPr>
          <p:sp>
            <p:nvSpPr>
              <p:cNvPr id="47" name="ZoneTexte 46"/>
              <p:cNvSpPr txBox="1"/>
              <p:nvPr/>
            </p:nvSpPr>
            <p:spPr>
              <a:xfrm>
                <a:off x="7257426" y="1377950"/>
                <a:ext cx="419804" cy="373949"/>
              </a:xfrm>
              <a:prstGeom prst="rect">
                <a:avLst/>
              </a:prstGeom>
              <a:noFill/>
            </p:spPr>
            <p:txBody>
              <a:bodyPr wrap="none" rtlCol="0">
                <a:spAutoFit/>
              </a:bodyPr>
              <a:lstStyle/>
              <a:p>
                <a:pPr algn="r"/>
                <a:r>
                  <a:rPr lang="fr-FR" dirty="0" err="1">
                    <a:latin typeface="Consolas"/>
                    <a:cs typeface="Consolas"/>
                  </a:rPr>
                  <a:t>Agreed</a:t>
                </a:r>
                <a:endParaRPr lang="fr-FR" dirty="0">
                  <a:latin typeface="Consolas"/>
                  <a:cs typeface="Consolas"/>
                </a:endParaRPr>
              </a:p>
              <a:p>
                <a:pPr algn="r"/>
                <a:r>
                  <a:rPr lang="fr-FR" dirty="0">
                    <a:latin typeface="Consolas"/>
                    <a:cs typeface="Consolas"/>
                  </a:rPr>
                  <a:t>SLA</a:t>
                </a:r>
                <a:endParaRPr lang="fr-FR" dirty="0">
                  <a:latin typeface="Consolas"/>
                  <a:cs typeface="Consolas"/>
                </a:endParaRPr>
              </a:p>
            </p:txBody>
          </p:sp>
          <p:pic>
            <p:nvPicPr>
              <p:cNvPr id="48" name="Image 47"/>
              <p:cNvPicPr>
                <a:picLocks noChangeAspect="1"/>
              </p:cNvPicPr>
              <p:nvPr/>
            </p:nvPicPr>
            <p:blipFill>
              <a:blip r:embed="rId4">
                <a:extLst>
                  <a:ext uri="{BEBA8EAE-BF5A-486C-A8C5-ECC9F3942E4B}">
                    <a14:imgProps xmlns:a14="http://schemas.microsoft.com/office/drawing/2010/main">
                      <a14:imgLayer r:embed="rId5">
                        <a14:imgEffect>
                          <a14:backgroundRemoval t="6186" b="93557" l="20463" r="89575"/>
                        </a14:imgEffect>
                      </a14:imgLayer>
                    </a14:imgProps>
                  </a:ext>
                </a:extLst>
              </a:blip>
              <a:stretch>
                <a:fillRect/>
              </a:stretch>
            </p:blipFill>
            <p:spPr>
              <a:xfrm rot="20779357" flipH="1">
                <a:off x="7073230" y="1549400"/>
                <a:ext cx="457789" cy="342900"/>
              </a:xfrm>
              <a:prstGeom prst="rect">
                <a:avLst/>
              </a:prstGeom>
            </p:spPr>
          </p:pic>
        </p:grpSp>
        <p:grpSp>
          <p:nvGrpSpPr>
            <p:cNvPr id="54" name="Grouper 53"/>
            <p:cNvGrpSpPr/>
            <p:nvPr/>
          </p:nvGrpSpPr>
          <p:grpSpPr>
            <a:xfrm>
              <a:off x="1714493" y="2578100"/>
              <a:ext cx="1077488" cy="889000"/>
              <a:chOff x="7073230" y="1377950"/>
              <a:chExt cx="478919" cy="514350"/>
            </a:xfrm>
          </p:grpSpPr>
          <p:sp>
            <p:nvSpPr>
              <p:cNvPr id="55" name="ZoneTexte 54"/>
              <p:cNvSpPr txBox="1"/>
              <p:nvPr/>
            </p:nvSpPr>
            <p:spPr>
              <a:xfrm>
                <a:off x="7132345" y="1377950"/>
                <a:ext cx="419804" cy="373949"/>
              </a:xfrm>
              <a:prstGeom prst="rect">
                <a:avLst/>
              </a:prstGeom>
              <a:noFill/>
            </p:spPr>
            <p:txBody>
              <a:bodyPr wrap="none" rtlCol="0">
                <a:spAutoFit/>
              </a:bodyPr>
              <a:lstStyle/>
              <a:p>
                <a:pPr algn="r"/>
                <a:r>
                  <a:rPr lang="fr-FR" dirty="0" err="1">
                    <a:latin typeface="Consolas"/>
                    <a:cs typeface="Consolas"/>
                  </a:rPr>
                  <a:t>Agreed</a:t>
                </a:r>
                <a:endParaRPr lang="fr-FR" dirty="0">
                  <a:latin typeface="Consolas"/>
                  <a:cs typeface="Consolas"/>
                </a:endParaRPr>
              </a:p>
              <a:p>
                <a:pPr algn="r"/>
                <a:r>
                  <a:rPr lang="fr-FR" dirty="0">
                    <a:latin typeface="Consolas"/>
                    <a:cs typeface="Consolas"/>
                  </a:rPr>
                  <a:t>SLA</a:t>
                </a:r>
                <a:endParaRPr lang="fr-FR" dirty="0">
                  <a:latin typeface="Consolas"/>
                  <a:cs typeface="Consolas"/>
                </a:endParaRPr>
              </a:p>
            </p:txBody>
          </p:sp>
          <p:pic>
            <p:nvPicPr>
              <p:cNvPr id="56" name="Image 55"/>
              <p:cNvPicPr>
                <a:picLocks noChangeAspect="1"/>
              </p:cNvPicPr>
              <p:nvPr/>
            </p:nvPicPr>
            <p:blipFill>
              <a:blip r:embed="rId4">
                <a:extLst>
                  <a:ext uri="{BEBA8EAE-BF5A-486C-A8C5-ECC9F3942E4B}">
                    <a14:imgProps xmlns:a14="http://schemas.microsoft.com/office/drawing/2010/main">
                      <a14:imgLayer r:embed="rId5">
                        <a14:imgEffect>
                          <a14:backgroundRemoval t="6186" b="93557" l="20463" r="89575"/>
                        </a14:imgEffect>
                      </a14:imgLayer>
                    </a14:imgProps>
                  </a:ext>
                </a:extLst>
              </a:blip>
              <a:stretch>
                <a:fillRect/>
              </a:stretch>
            </p:blipFill>
            <p:spPr>
              <a:xfrm rot="20779357" flipH="1">
                <a:off x="7073230" y="1549400"/>
                <a:ext cx="457789" cy="342900"/>
              </a:xfrm>
              <a:prstGeom prst="rect">
                <a:avLst/>
              </a:prstGeom>
            </p:spPr>
          </p:pic>
        </p:grpSp>
      </p:grpSp>
      <p:grpSp>
        <p:nvGrpSpPr>
          <p:cNvPr id="26" name="Grouper 25"/>
          <p:cNvGrpSpPr/>
          <p:nvPr/>
        </p:nvGrpSpPr>
        <p:grpSpPr>
          <a:xfrm>
            <a:off x="304800" y="1811465"/>
            <a:ext cx="8547100" cy="4026154"/>
            <a:chOff x="304800" y="954215"/>
            <a:chExt cx="8547100" cy="4026154"/>
          </a:xfrm>
        </p:grpSpPr>
        <p:sp>
          <p:nvSpPr>
            <p:cNvPr id="74" name="Rectangle 73"/>
            <p:cNvSpPr/>
            <p:nvPr/>
          </p:nvSpPr>
          <p:spPr>
            <a:xfrm>
              <a:off x="304800" y="954215"/>
              <a:ext cx="8547100" cy="4026154"/>
            </a:xfrm>
            <a:prstGeom prst="rect">
              <a:avLst/>
            </a:prstGeom>
            <a:solidFill>
              <a:srgbClr val="FFFFFF"/>
            </a:solidFill>
            <a:ln>
              <a:solidFill>
                <a:schemeClr val="tx2">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b="1" i="1" dirty="0" smtClean="0">
                  <a:solidFill>
                    <a:schemeClr val="tx1"/>
                  </a:solidFill>
                </a:rPr>
                <a:t>Challenge</a:t>
              </a:r>
              <a:r>
                <a:rPr lang="en-US" dirty="0" smtClean="0">
                  <a:solidFill>
                    <a:schemeClr val="tx1"/>
                  </a:solidFill>
                </a:rPr>
                <a:t>: </a:t>
              </a:r>
            </a:p>
            <a:p>
              <a:endParaRPr lang="en-US" dirty="0" smtClean="0">
                <a:solidFill>
                  <a:schemeClr val="tx1"/>
                </a:solidFill>
              </a:endParaRPr>
            </a:p>
            <a:p>
              <a:r>
                <a:rPr lang="en-US" dirty="0" smtClean="0">
                  <a:solidFill>
                    <a:schemeClr val="tx1"/>
                  </a:solidFill>
                </a:rPr>
                <a:t>Integrate the agreed SLAs with the QoS requirements expressed by the user </a:t>
              </a:r>
              <a:r>
                <a:rPr lang="en-US" dirty="0" smtClean="0">
                  <a:solidFill>
                    <a:schemeClr val="tx1"/>
                  </a:solidFill>
                  <a:sym typeface="Wingdings"/>
                </a:rPr>
                <a:t></a:t>
              </a:r>
              <a:r>
                <a:rPr lang="en-US" dirty="0" smtClean="0">
                  <a:solidFill>
                    <a:schemeClr val="tx1"/>
                  </a:solidFill>
                </a:rPr>
                <a:t> </a:t>
              </a:r>
              <a:r>
                <a:rPr lang="en-US" b="1" i="1" dirty="0" smtClean="0">
                  <a:solidFill>
                    <a:schemeClr val="tx1"/>
                  </a:solidFill>
                </a:rPr>
                <a:t>Derived SLA</a:t>
              </a:r>
            </a:p>
            <a:p>
              <a:endParaRPr lang="en-US" dirty="0" smtClean="0">
                <a:solidFill>
                  <a:schemeClr val="tx1"/>
                </a:solidFill>
              </a:endParaRPr>
            </a:p>
            <a:p>
              <a:r>
                <a:rPr lang="en-US" b="1" i="1" dirty="0" smtClean="0">
                  <a:solidFill>
                    <a:schemeClr val="tx1"/>
                  </a:solidFill>
                </a:rPr>
                <a:t>Existing works</a:t>
              </a:r>
              <a:r>
                <a:rPr lang="en-US" dirty="0" smtClean="0">
                  <a:solidFill>
                    <a:schemeClr val="tx1"/>
                  </a:solidFill>
                </a:rPr>
                <a:t>:</a:t>
              </a:r>
            </a:p>
            <a:p>
              <a:endParaRPr lang="en-US" dirty="0" smtClean="0">
                <a:solidFill>
                  <a:schemeClr val="tx1"/>
                </a:solidFill>
              </a:endParaRPr>
            </a:p>
            <a:p>
              <a:pPr marL="285750" indent="-285750">
                <a:buFont typeface="Arial"/>
                <a:buChar char="•"/>
              </a:pPr>
              <a:r>
                <a:rPr lang="en-US" b="1" i="1" dirty="0" smtClean="0">
                  <a:solidFill>
                    <a:schemeClr val="tx1"/>
                  </a:solidFill>
                </a:rPr>
                <a:t>Negotiation</a:t>
              </a:r>
              <a:r>
                <a:rPr lang="en-US" dirty="0" smtClean="0">
                  <a:solidFill>
                    <a:schemeClr val="tx1"/>
                  </a:solidFill>
                </a:rPr>
                <a:t> of use conditions, which are statically agreed between the parts [1]–[3]</a:t>
              </a:r>
            </a:p>
            <a:p>
              <a:endParaRPr lang="en-US" dirty="0" smtClean="0">
                <a:solidFill>
                  <a:schemeClr val="tx1"/>
                </a:solidFill>
              </a:endParaRPr>
            </a:p>
            <a:p>
              <a:r>
                <a:rPr lang="en-US" dirty="0" smtClean="0">
                  <a:solidFill>
                    <a:schemeClr val="tx1"/>
                  </a:solidFill>
                </a:rPr>
                <a:t> </a:t>
              </a:r>
            </a:p>
            <a:p>
              <a:pPr marL="285750" indent="-285750">
                <a:buFont typeface="Arial"/>
                <a:buChar char="•"/>
              </a:pPr>
              <a:endParaRPr lang="en-US" b="1" i="1" dirty="0" smtClean="0">
                <a:solidFill>
                  <a:schemeClr val="tx1"/>
                </a:solidFill>
              </a:endParaRPr>
            </a:p>
            <a:p>
              <a:pPr marL="285750" indent="-285750">
                <a:buFont typeface="Arial"/>
                <a:buChar char="•"/>
              </a:pPr>
              <a:r>
                <a:rPr lang="en-US" b="1" i="1" dirty="0" smtClean="0">
                  <a:solidFill>
                    <a:schemeClr val="tx1"/>
                  </a:solidFill>
                </a:rPr>
                <a:t>Monitoring</a:t>
              </a:r>
              <a:r>
                <a:rPr lang="en-US" dirty="0" smtClean="0">
                  <a:solidFill>
                    <a:schemeClr val="tx1"/>
                  </a:solidFill>
                </a:rPr>
                <a:t> of use conditions as cloud resources are used, to detect SLA contracts violation [4], [5]</a:t>
              </a:r>
            </a:p>
            <a:p>
              <a:endParaRPr lang="en-US" dirty="0">
                <a:solidFill>
                  <a:schemeClr val="tx1"/>
                </a:solidFill>
              </a:endParaRPr>
            </a:p>
          </p:txBody>
        </p:sp>
        <p:sp>
          <p:nvSpPr>
            <p:cNvPr id="24" name="Rectangle 23"/>
            <p:cNvSpPr/>
            <p:nvPr/>
          </p:nvSpPr>
          <p:spPr>
            <a:xfrm>
              <a:off x="368300" y="3170535"/>
              <a:ext cx="8382000" cy="713016"/>
            </a:xfrm>
            <a:prstGeom prst="rect">
              <a:avLst/>
            </a:prstGeom>
          </p:spPr>
          <p:txBody>
            <a:bodyPr wrap="square">
              <a:spAutoFit/>
            </a:bodyPr>
            <a:lstStyle/>
            <a:p>
              <a:r>
                <a:rPr lang="fr-FR" sz="1100" baseline="30000" dirty="0"/>
                <a:t>[1] V. </a:t>
              </a:r>
              <a:r>
                <a:rPr lang="fr-FR" sz="1100" baseline="30000" dirty="0" err="1"/>
                <a:t>Emeakaroha</a:t>
              </a:r>
              <a:r>
                <a:rPr lang="fr-FR" sz="1100" baseline="30000" dirty="0"/>
                <a:t>, I. </a:t>
              </a:r>
              <a:r>
                <a:rPr lang="fr-FR" sz="1100" baseline="30000" dirty="0" err="1"/>
                <a:t>Brandic</a:t>
              </a:r>
              <a:r>
                <a:rPr lang="fr-FR" sz="1100" baseline="30000" dirty="0"/>
                <a:t>, M. </a:t>
              </a:r>
              <a:r>
                <a:rPr lang="fr-FR" sz="1100" baseline="30000" dirty="0" err="1"/>
                <a:t>Maurer</a:t>
              </a:r>
              <a:r>
                <a:rPr lang="fr-FR" sz="1100" baseline="30000" dirty="0"/>
                <a:t>, and S. </a:t>
              </a:r>
              <a:r>
                <a:rPr lang="fr-FR" sz="1100" baseline="30000" dirty="0" err="1"/>
                <a:t>Dustdar</a:t>
              </a:r>
              <a:r>
                <a:rPr lang="fr-FR" sz="1100" baseline="30000" dirty="0"/>
                <a:t>, “</a:t>
              </a:r>
              <a:r>
                <a:rPr lang="fr-FR" sz="1100" baseline="30000" dirty="0" err="1"/>
                <a:t>Low</a:t>
              </a:r>
              <a:r>
                <a:rPr lang="fr-FR" sz="1100" baseline="30000" dirty="0"/>
                <a:t> </a:t>
              </a:r>
              <a:r>
                <a:rPr lang="fr-FR" sz="1100" baseline="30000" dirty="0" err="1"/>
                <a:t>level</a:t>
              </a:r>
              <a:r>
                <a:rPr lang="fr-FR" sz="1100" baseline="30000" dirty="0"/>
                <a:t> </a:t>
              </a:r>
              <a:r>
                <a:rPr lang="fr-FR" sz="1100" baseline="30000" dirty="0" err="1"/>
                <a:t>metrics</a:t>
              </a:r>
              <a:r>
                <a:rPr lang="fr-FR" sz="1100" baseline="30000" dirty="0"/>
                <a:t> to </a:t>
              </a:r>
              <a:r>
                <a:rPr lang="fr-FR" sz="1100" baseline="30000" dirty="0" err="1"/>
                <a:t>high</a:t>
              </a:r>
              <a:r>
                <a:rPr lang="fr-FR" sz="1100" baseline="30000" dirty="0"/>
                <a:t> </a:t>
              </a:r>
              <a:r>
                <a:rPr lang="fr-FR" sz="1100" baseline="30000" dirty="0" err="1"/>
                <a:t>level</a:t>
              </a:r>
              <a:r>
                <a:rPr lang="fr-FR" sz="1100" baseline="30000" dirty="0"/>
                <a:t> </a:t>
              </a:r>
              <a:r>
                <a:rPr lang="fr-FR" sz="1100" baseline="30000" dirty="0" err="1"/>
                <a:t>slas</a:t>
              </a:r>
              <a:r>
                <a:rPr lang="fr-FR" sz="1100" baseline="30000" dirty="0"/>
                <a:t> - lom2his </a:t>
              </a:r>
              <a:r>
                <a:rPr lang="fr-FR" sz="1100" baseline="30000" dirty="0" err="1"/>
                <a:t>framework</a:t>
              </a:r>
              <a:r>
                <a:rPr lang="fr-FR" sz="1100" baseline="30000" dirty="0"/>
                <a:t>: </a:t>
              </a:r>
              <a:r>
                <a:rPr lang="fr-FR" sz="1100" baseline="30000" dirty="0" err="1"/>
                <a:t>Bridging</a:t>
              </a:r>
              <a:r>
                <a:rPr lang="fr-FR" sz="1100" baseline="30000" dirty="0"/>
                <a:t> the gap </a:t>
              </a:r>
              <a:r>
                <a:rPr lang="fr-FR" sz="1100" baseline="30000" dirty="0" err="1"/>
                <a:t>between</a:t>
              </a:r>
              <a:r>
                <a:rPr lang="fr-FR" sz="1100" baseline="30000" dirty="0"/>
                <a:t> </a:t>
              </a:r>
              <a:r>
                <a:rPr lang="fr-FR" sz="1100" baseline="30000" dirty="0" err="1"/>
                <a:t>monitored</a:t>
              </a:r>
              <a:r>
                <a:rPr lang="fr-FR" sz="1100" baseline="30000" dirty="0"/>
                <a:t> </a:t>
              </a:r>
              <a:r>
                <a:rPr lang="fr-FR" sz="1100" baseline="30000" dirty="0" err="1"/>
                <a:t>metrics</a:t>
              </a:r>
              <a:r>
                <a:rPr lang="fr-FR" sz="1100" baseline="30000" dirty="0"/>
                <a:t> and </a:t>
              </a:r>
              <a:r>
                <a:rPr lang="fr-FR" sz="1100" baseline="30000" dirty="0" err="1"/>
                <a:t>sla</a:t>
              </a:r>
              <a:r>
                <a:rPr lang="fr-FR" sz="1100" baseline="30000" dirty="0"/>
                <a:t> </a:t>
              </a:r>
              <a:r>
                <a:rPr lang="fr-FR" sz="1100" baseline="30000" dirty="0" err="1"/>
                <a:t>parameters</a:t>
              </a:r>
              <a:r>
                <a:rPr lang="fr-FR" sz="1100" baseline="30000" dirty="0"/>
                <a:t> in </a:t>
              </a:r>
              <a:r>
                <a:rPr lang="fr-FR" sz="1100" baseline="30000" dirty="0" err="1"/>
                <a:t>cloud</a:t>
              </a:r>
              <a:r>
                <a:rPr lang="fr-FR" sz="1100" baseline="30000" dirty="0"/>
                <a:t> </a:t>
              </a:r>
              <a:r>
                <a:rPr lang="fr-FR" sz="1100" baseline="30000" dirty="0" err="1"/>
                <a:t>environments</a:t>
              </a:r>
              <a:r>
                <a:rPr lang="fr-FR" sz="1100" baseline="30000" dirty="0"/>
                <a:t>,” in HPCS 2010, 2010, pp. 48–54.</a:t>
              </a:r>
            </a:p>
            <a:p>
              <a:r>
                <a:rPr lang="fr-FR" sz="1100" baseline="30000" dirty="0"/>
                <a:t>[2] A. V. </a:t>
              </a:r>
              <a:r>
                <a:rPr lang="fr-FR" sz="1100" baseline="30000" dirty="0" err="1"/>
                <a:t>Dastjerdi</a:t>
              </a:r>
              <a:r>
                <a:rPr lang="fr-FR" sz="1100" baseline="30000" dirty="0"/>
                <a:t>, S. G. H. </a:t>
              </a:r>
              <a:r>
                <a:rPr lang="fr-FR" sz="1100" baseline="30000" dirty="0" err="1"/>
                <a:t>Tabatabaei</a:t>
              </a:r>
              <a:r>
                <a:rPr lang="fr-FR" sz="1100" baseline="30000" dirty="0"/>
                <a:t>, and R. </a:t>
              </a:r>
              <a:r>
                <a:rPr lang="fr-FR" sz="1100" baseline="30000" dirty="0" err="1"/>
                <a:t>Buyya</a:t>
              </a:r>
              <a:r>
                <a:rPr lang="fr-FR" sz="1100" baseline="30000" dirty="0"/>
                <a:t>, “A </a:t>
              </a:r>
              <a:r>
                <a:rPr lang="fr-FR" sz="1100" baseline="30000" dirty="0" err="1"/>
                <a:t>dependency-aware</a:t>
              </a:r>
              <a:r>
                <a:rPr lang="fr-FR" sz="1100" baseline="30000" dirty="0"/>
                <a:t> </a:t>
              </a:r>
              <a:r>
                <a:rPr lang="fr-FR" sz="1100" baseline="30000" dirty="0" err="1"/>
                <a:t>ontology-based</a:t>
              </a:r>
              <a:r>
                <a:rPr lang="fr-FR" sz="1100" baseline="30000" dirty="0"/>
                <a:t> </a:t>
              </a:r>
              <a:r>
                <a:rPr lang="fr-FR" sz="1100" baseline="30000" dirty="0" err="1"/>
                <a:t>approach</a:t>
              </a:r>
              <a:r>
                <a:rPr lang="fr-FR" sz="1100" baseline="30000" dirty="0"/>
                <a:t> for </a:t>
              </a:r>
              <a:r>
                <a:rPr lang="fr-FR" sz="1100" baseline="30000" dirty="0" err="1"/>
                <a:t>deploying</a:t>
              </a:r>
              <a:r>
                <a:rPr lang="fr-FR" sz="1100" baseline="30000" dirty="0"/>
                <a:t> </a:t>
              </a:r>
              <a:r>
                <a:rPr lang="fr-FR" sz="1100" baseline="30000" dirty="0" err="1"/>
                <a:t>ser</a:t>
              </a:r>
              <a:r>
                <a:rPr lang="fr-FR" sz="1100" baseline="30000" dirty="0"/>
                <a:t>- vice </a:t>
              </a:r>
              <a:r>
                <a:rPr lang="fr-FR" sz="1100" baseline="30000" dirty="0" err="1"/>
                <a:t>level</a:t>
              </a:r>
              <a:r>
                <a:rPr lang="fr-FR" sz="1100" baseline="30000" dirty="0"/>
                <a:t> agreement monitoring services in </a:t>
              </a:r>
              <a:r>
                <a:rPr lang="fr-FR" sz="1100" baseline="30000" dirty="0" err="1"/>
                <a:t>cloud</a:t>
              </a:r>
              <a:r>
                <a:rPr lang="fr-FR" sz="1100" baseline="30000" dirty="0"/>
                <a:t>,” </a:t>
              </a:r>
              <a:r>
                <a:rPr lang="fr-FR" sz="1100" baseline="30000" dirty="0" err="1"/>
                <a:t>Softw</a:t>
              </a:r>
              <a:r>
                <a:rPr lang="fr-FR" sz="1100" baseline="30000" dirty="0"/>
                <a:t>. </a:t>
              </a:r>
              <a:r>
                <a:rPr lang="fr-FR" sz="1100" baseline="30000" dirty="0" err="1"/>
                <a:t>Pract</a:t>
              </a:r>
              <a:r>
                <a:rPr lang="fr-FR" sz="1100" baseline="30000" dirty="0"/>
                <a:t>. </a:t>
              </a:r>
              <a:r>
                <a:rPr lang="fr-FR" sz="1100" baseline="30000" dirty="0" err="1"/>
                <a:t>Exper</a:t>
              </a:r>
              <a:r>
                <a:rPr lang="fr-FR" sz="1100" baseline="30000" dirty="0"/>
                <a:t>., vol. 42, no. 4, pp. 501–518, Apr. 2012.</a:t>
              </a:r>
            </a:p>
            <a:p>
              <a:r>
                <a:rPr lang="fr-FR" sz="1100" baseline="30000" dirty="0"/>
                <a:t>[3] J. Ortiz, V. </a:t>
              </a:r>
              <a:r>
                <a:rPr lang="fr-FR" sz="1100" baseline="30000" dirty="0" err="1"/>
                <a:t>T</a:t>
              </a:r>
              <a:r>
                <a:rPr lang="fr-FR" sz="1100" baseline="30000" dirty="0"/>
                <a:t>. de Almeida, and M. </a:t>
              </a:r>
              <a:r>
                <a:rPr lang="fr-FR" sz="1100" baseline="30000" dirty="0" err="1"/>
                <a:t>Balazinska</a:t>
              </a:r>
              <a:r>
                <a:rPr lang="fr-FR" sz="1100" baseline="30000" dirty="0"/>
                <a:t>, “A vision for </a:t>
              </a:r>
              <a:r>
                <a:rPr lang="fr-FR" sz="1100" baseline="30000" dirty="0" err="1"/>
                <a:t>personalized</a:t>
              </a:r>
              <a:r>
                <a:rPr lang="fr-FR" sz="1100" baseline="30000" dirty="0"/>
                <a:t> service </a:t>
              </a:r>
              <a:r>
                <a:rPr lang="fr-FR" sz="1100" baseline="30000" dirty="0" err="1"/>
                <a:t>level</a:t>
              </a:r>
              <a:r>
                <a:rPr lang="fr-FR" sz="1100" baseline="30000" dirty="0"/>
                <a:t> </a:t>
              </a:r>
              <a:r>
                <a:rPr lang="fr-FR" sz="1100" baseline="30000" dirty="0" err="1"/>
                <a:t>agreements</a:t>
              </a:r>
              <a:r>
                <a:rPr lang="fr-FR" sz="1100" baseline="30000" dirty="0"/>
                <a:t> in the </a:t>
              </a:r>
              <a:r>
                <a:rPr lang="fr-FR" sz="1100" baseline="30000" dirty="0" err="1"/>
                <a:t>cloud</a:t>
              </a:r>
              <a:r>
                <a:rPr lang="fr-FR" sz="1100" baseline="30000" dirty="0"/>
                <a:t>,” in Proc</a:t>
              </a:r>
              <a:r>
                <a:rPr lang="fr-FR" sz="1100" baseline="30000" dirty="0"/>
                <a:t>.2nd </a:t>
              </a:r>
              <a:r>
                <a:rPr lang="fr-FR" sz="1100" baseline="30000" dirty="0"/>
                <a:t>Workshop on Data </a:t>
              </a:r>
              <a:r>
                <a:rPr lang="fr-FR" sz="1100" baseline="30000" dirty="0" err="1"/>
                <a:t>Analytics</a:t>
              </a:r>
              <a:r>
                <a:rPr lang="fr-FR" sz="1100" baseline="30000" dirty="0"/>
                <a:t> in the Cloud. pp. 21–25.</a:t>
              </a:r>
              <a:endParaRPr lang="fr-FR" sz="1100" dirty="0"/>
            </a:p>
          </p:txBody>
        </p:sp>
        <p:sp>
          <p:nvSpPr>
            <p:cNvPr id="25" name="Rectangle 24"/>
            <p:cNvSpPr/>
            <p:nvPr/>
          </p:nvSpPr>
          <p:spPr>
            <a:xfrm>
              <a:off x="368300" y="4482407"/>
              <a:ext cx="8382000" cy="487313"/>
            </a:xfrm>
            <a:prstGeom prst="rect">
              <a:avLst/>
            </a:prstGeom>
          </p:spPr>
          <p:txBody>
            <a:bodyPr wrap="square">
              <a:spAutoFit/>
            </a:bodyPr>
            <a:lstStyle/>
            <a:p>
              <a:r>
                <a:rPr lang="fr-FR" sz="1100" baseline="30000" dirty="0"/>
                <a:t>[4] M. Hale and R. </a:t>
              </a:r>
              <a:r>
                <a:rPr lang="fr-FR" sz="1100" baseline="30000" dirty="0" err="1"/>
                <a:t>Gamble</a:t>
              </a:r>
              <a:r>
                <a:rPr lang="fr-FR" sz="1100" baseline="30000" dirty="0"/>
                <a:t>, “</a:t>
              </a:r>
              <a:r>
                <a:rPr lang="fr-FR" sz="1100" baseline="30000" dirty="0" err="1"/>
                <a:t>Secagreement</a:t>
              </a:r>
              <a:r>
                <a:rPr lang="fr-FR" sz="1100" baseline="30000" dirty="0"/>
                <a:t>: </a:t>
              </a:r>
              <a:r>
                <a:rPr lang="fr-FR" sz="1100" baseline="30000" dirty="0" err="1"/>
                <a:t>Advancing</a:t>
              </a:r>
              <a:r>
                <a:rPr lang="fr-FR" sz="1100" baseline="30000" dirty="0"/>
                <a:t> </a:t>
              </a:r>
              <a:r>
                <a:rPr lang="fr-FR" sz="1100" baseline="30000" dirty="0" err="1"/>
                <a:t>security</a:t>
              </a:r>
              <a:r>
                <a:rPr lang="fr-FR" sz="1100" baseline="30000" dirty="0"/>
                <a:t> </a:t>
              </a:r>
              <a:r>
                <a:rPr lang="fr-FR" sz="1100" baseline="30000" dirty="0" err="1"/>
                <a:t>risk</a:t>
              </a:r>
              <a:r>
                <a:rPr lang="fr-FR" sz="1100" baseline="30000" dirty="0"/>
                <a:t> </a:t>
              </a:r>
              <a:r>
                <a:rPr lang="fr-FR" sz="1100" baseline="30000" dirty="0" err="1"/>
                <a:t>calculations</a:t>
              </a:r>
              <a:r>
                <a:rPr lang="fr-FR" sz="1100" baseline="30000" dirty="0"/>
                <a:t> in </a:t>
              </a:r>
              <a:r>
                <a:rPr lang="fr-FR" sz="1100" baseline="30000" dirty="0" err="1"/>
                <a:t>cloud</a:t>
              </a:r>
              <a:r>
                <a:rPr lang="fr-FR" sz="1100" baseline="30000" dirty="0"/>
                <a:t> services,” in IEEE SERVICES, 2012, pp. 133–140.</a:t>
              </a:r>
            </a:p>
            <a:p>
              <a:r>
                <a:rPr lang="fr-FR" sz="1100" baseline="30000" dirty="0"/>
                <a:t>[5] I. </a:t>
              </a:r>
              <a:r>
                <a:rPr lang="fr-FR" sz="1100" baseline="30000" dirty="0" err="1"/>
                <a:t>Brandic</a:t>
              </a:r>
              <a:r>
                <a:rPr lang="fr-FR" sz="1100" baseline="30000" dirty="0"/>
                <a:t>, V. </a:t>
              </a:r>
              <a:r>
                <a:rPr lang="fr-FR" sz="1100" baseline="30000" dirty="0" err="1"/>
                <a:t>Emeakaroha</a:t>
              </a:r>
              <a:r>
                <a:rPr lang="fr-FR" sz="1100" baseline="30000" dirty="0"/>
                <a:t>, M. </a:t>
              </a:r>
              <a:r>
                <a:rPr lang="fr-FR" sz="1100" baseline="30000" dirty="0" err="1"/>
                <a:t>Maurer</a:t>
              </a:r>
              <a:r>
                <a:rPr lang="fr-FR" sz="1100" baseline="30000" dirty="0"/>
                <a:t>, S. </a:t>
              </a:r>
              <a:r>
                <a:rPr lang="fr-FR" sz="1100" baseline="30000" dirty="0" err="1"/>
                <a:t>Dustdar</a:t>
              </a:r>
              <a:r>
                <a:rPr lang="fr-FR" sz="1100" baseline="30000" dirty="0"/>
                <a:t>, S. </a:t>
              </a:r>
              <a:r>
                <a:rPr lang="fr-FR" sz="1100" baseline="30000" dirty="0" err="1"/>
                <a:t>Acs</a:t>
              </a:r>
              <a:r>
                <a:rPr lang="fr-FR" sz="1100" baseline="30000" dirty="0"/>
                <a:t>, A. Kertesz, and G. </a:t>
              </a:r>
              <a:r>
                <a:rPr lang="fr-FR" sz="1100" baseline="30000" dirty="0" err="1"/>
                <a:t>Kecskemeti</a:t>
              </a:r>
              <a:r>
                <a:rPr lang="fr-FR" sz="1100" baseline="30000" dirty="0"/>
                <a:t>, “</a:t>
              </a:r>
              <a:r>
                <a:rPr lang="fr-FR" sz="1100" baseline="30000" dirty="0" err="1"/>
                <a:t>Laysi</a:t>
              </a:r>
              <a:r>
                <a:rPr lang="fr-FR" sz="1100" baseline="30000" dirty="0"/>
                <a:t>: A </a:t>
              </a:r>
              <a:r>
                <a:rPr lang="fr-FR" sz="1100" baseline="30000" dirty="0" err="1"/>
                <a:t>layered</a:t>
              </a:r>
              <a:r>
                <a:rPr lang="fr-FR" sz="1100" baseline="30000" dirty="0"/>
                <a:t> </a:t>
              </a:r>
              <a:r>
                <a:rPr lang="fr-FR" sz="1100" baseline="30000" dirty="0" err="1"/>
                <a:t>approach</a:t>
              </a:r>
              <a:r>
                <a:rPr lang="fr-FR" sz="1100" baseline="30000" dirty="0"/>
                <a:t> for </a:t>
              </a:r>
              <a:r>
                <a:rPr lang="fr-FR" sz="1100" baseline="30000" dirty="0" err="1"/>
                <a:t>sla</a:t>
              </a:r>
              <a:r>
                <a:rPr lang="fr-FR" sz="1100" baseline="30000" dirty="0"/>
                <a:t>-violation propagation in self-</a:t>
              </a:r>
              <a:r>
                <a:rPr lang="fr-FR" sz="1100" baseline="30000" dirty="0" err="1"/>
                <a:t>manageable</a:t>
              </a:r>
              <a:r>
                <a:rPr lang="fr-FR" sz="1100" baseline="30000" dirty="0"/>
                <a:t> </a:t>
              </a:r>
              <a:r>
                <a:rPr lang="fr-FR" sz="1100" baseline="30000" dirty="0" err="1"/>
                <a:t>cloud</a:t>
              </a:r>
              <a:r>
                <a:rPr lang="fr-FR" sz="1100" baseline="30000" dirty="0"/>
                <a:t> </a:t>
              </a:r>
              <a:r>
                <a:rPr lang="fr-FR" sz="1100" baseline="30000" dirty="0" err="1"/>
                <a:t>infras</a:t>
              </a:r>
              <a:r>
                <a:rPr lang="fr-FR" sz="1100" baseline="30000" dirty="0"/>
                <a:t>- </a:t>
              </a:r>
              <a:r>
                <a:rPr lang="fr-FR" sz="1100" baseline="30000" dirty="0" err="1"/>
                <a:t>tructures</a:t>
              </a:r>
              <a:r>
                <a:rPr lang="fr-FR" sz="1100" baseline="30000" dirty="0"/>
                <a:t>,” in IEEE COMPSACW, 2010, pp. 365–370.</a:t>
              </a:r>
              <a:endParaRPr lang="fr-FR" sz="1100" dirty="0"/>
            </a:p>
          </p:txBody>
        </p:sp>
      </p:grpSp>
    </p:spTree>
    <p:extLst>
      <p:ext uri="{BB962C8B-B14F-4D97-AF65-F5344CB8AC3E}">
        <p14:creationId xmlns:p14="http://schemas.microsoft.com/office/powerpoint/2010/main" val="372060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par>
                                <p:cTn id="13" presetID="9"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checkerboard(across)">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General </a:t>
            </a:r>
            <a:r>
              <a:rPr lang="fr-FR" dirty="0" smtClean="0"/>
              <a:t>Approach</a:t>
            </a:r>
            <a:endParaRPr lang="fr-FR" dirty="0"/>
          </a:p>
        </p:txBody>
      </p:sp>
      <p:sp>
        <p:nvSpPr>
          <p:cNvPr id="3" name="Espace réservé du numéro de diapositive 2"/>
          <p:cNvSpPr>
            <a:spLocks noGrp="1"/>
          </p:cNvSpPr>
          <p:nvPr>
            <p:ph type="sldNum" sz="quarter" idx="12"/>
          </p:nvPr>
        </p:nvSpPr>
        <p:spPr/>
        <p:txBody>
          <a:bodyPr/>
          <a:lstStyle/>
          <a:p>
            <a:fld id="{503914D5-4C05-48A0-975C-C97C98535A04}" type="slidenum">
              <a:rPr lang="en-GB" smtClean="0"/>
              <a:t>8</a:t>
            </a:fld>
            <a:endParaRPr lang="en-GB"/>
          </a:p>
        </p:txBody>
      </p:sp>
      <p:sp>
        <p:nvSpPr>
          <p:cNvPr id="4" name="Signalisation droite 3"/>
          <p:cNvSpPr/>
          <p:nvPr/>
        </p:nvSpPr>
        <p:spPr>
          <a:xfrm>
            <a:off x="1230931" y="2762250"/>
            <a:ext cx="1423370" cy="41910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latin typeface="Consolas"/>
                <a:cs typeface="Consolas"/>
              </a:rPr>
              <a:t>SLA </a:t>
            </a:r>
            <a:r>
              <a:rPr lang="fr-FR" sz="1400" dirty="0" err="1">
                <a:latin typeface="Consolas"/>
                <a:cs typeface="Consolas"/>
              </a:rPr>
              <a:t>derivation</a:t>
            </a:r>
            <a:endParaRPr lang="fr-FR" sz="1400" dirty="0">
              <a:latin typeface="Consolas"/>
              <a:cs typeface="Consolas"/>
            </a:endParaRPr>
          </a:p>
        </p:txBody>
      </p:sp>
      <p:sp>
        <p:nvSpPr>
          <p:cNvPr id="5" name="Signalisation droite 4"/>
          <p:cNvSpPr/>
          <p:nvPr/>
        </p:nvSpPr>
        <p:spPr>
          <a:xfrm>
            <a:off x="3513612" y="2774950"/>
            <a:ext cx="1718788" cy="41910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latin typeface="Consolas"/>
                <a:cs typeface="Consolas"/>
              </a:rPr>
              <a:t>Service composition</a:t>
            </a:r>
            <a:endParaRPr lang="fr-FR" sz="1400" dirty="0">
              <a:latin typeface="Consolas"/>
              <a:cs typeface="Consolas"/>
            </a:endParaRPr>
          </a:p>
        </p:txBody>
      </p:sp>
      <p:sp>
        <p:nvSpPr>
          <p:cNvPr id="6" name="Signalisation droite 5"/>
          <p:cNvSpPr/>
          <p:nvPr/>
        </p:nvSpPr>
        <p:spPr>
          <a:xfrm>
            <a:off x="5964712" y="2787650"/>
            <a:ext cx="1718788" cy="41910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a:latin typeface="Consolas"/>
                <a:cs typeface="Consolas"/>
              </a:rPr>
              <a:t>Query</a:t>
            </a:r>
            <a:r>
              <a:rPr lang="fr-FR" sz="1400" dirty="0">
                <a:latin typeface="Consolas"/>
                <a:cs typeface="Consolas"/>
              </a:rPr>
              <a:t> </a:t>
            </a:r>
            <a:r>
              <a:rPr lang="fr-FR" sz="1400" dirty="0" err="1">
                <a:latin typeface="Consolas"/>
                <a:cs typeface="Consolas"/>
              </a:rPr>
              <a:t>evaluation</a:t>
            </a:r>
            <a:endParaRPr lang="fr-FR" sz="1400" dirty="0">
              <a:latin typeface="Consolas"/>
              <a:cs typeface="Consolas"/>
            </a:endParaRPr>
          </a:p>
        </p:txBody>
      </p:sp>
      <p:sp>
        <p:nvSpPr>
          <p:cNvPr id="7" name="Signalisation droite 6"/>
          <p:cNvSpPr/>
          <p:nvPr/>
        </p:nvSpPr>
        <p:spPr>
          <a:xfrm>
            <a:off x="2008138" y="3549650"/>
            <a:ext cx="1611363" cy="584200"/>
          </a:xfrm>
          <a:prstGeom prst="homePlate">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a:solidFill>
                  <a:srgbClr val="000000"/>
                </a:solidFill>
                <a:latin typeface="Consolas"/>
                <a:cs typeface="Consolas"/>
              </a:rPr>
              <a:t>Lookup</a:t>
            </a:r>
            <a:endParaRPr lang="fr-FR" sz="1200" dirty="0">
              <a:solidFill>
                <a:srgbClr val="000000"/>
              </a:solidFill>
              <a:latin typeface="Consolas"/>
              <a:cs typeface="Consolas"/>
            </a:endParaRPr>
          </a:p>
          <a:p>
            <a:pPr algn="ctr"/>
            <a:r>
              <a:rPr lang="fr-FR" sz="1200" dirty="0" err="1">
                <a:solidFill>
                  <a:srgbClr val="000000"/>
                </a:solidFill>
                <a:latin typeface="Consolas"/>
                <a:cs typeface="Consolas"/>
              </a:rPr>
              <a:t>p</a:t>
            </a:r>
            <a:r>
              <a:rPr lang="fr-FR" sz="1200" dirty="0" err="1">
                <a:solidFill>
                  <a:srgbClr val="000000"/>
                </a:solidFill>
                <a:latin typeface="Consolas"/>
                <a:cs typeface="Consolas"/>
              </a:rPr>
              <a:t>rederived</a:t>
            </a:r>
            <a:r>
              <a:rPr lang="fr-FR" sz="1200" dirty="0">
                <a:solidFill>
                  <a:srgbClr val="000000"/>
                </a:solidFill>
                <a:latin typeface="Consolas"/>
                <a:cs typeface="Consolas"/>
              </a:rPr>
              <a:t> SLA</a:t>
            </a:r>
            <a:endParaRPr lang="fr-FR" sz="1200" dirty="0">
              <a:solidFill>
                <a:srgbClr val="000000"/>
              </a:solidFill>
              <a:latin typeface="Consolas"/>
              <a:cs typeface="Consolas"/>
            </a:endParaRPr>
          </a:p>
        </p:txBody>
      </p:sp>
      <p:sp>
        <p:nvSpPr>
          <p:cNvPr id="8" name="Signalisation droite 7"/>
          <p:cNvSpPr/>
          <p:nvPr/>
        </p:nvSpPr>
        <p:spPr>
          <a:xfrm>
            <a:off x="3138924" y="2406650"/>
            <a:ext cx="4976377" cy="952500"/>
          </a:xfrm>
          <a:prstGeom prst="homePlate">
            <a:avLst/>
          </a:prstGeom>
          <a:noFill/>
          <a:ln>
            <a:solidFill>
              <a:schemeClr val="tx2">
                <a:lumMod val="75000"/>
                <a:lumOff val="2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Consolas"/>
              <a:cs typeface="Consolas"/>
            </a:endParaRPr>
          </a:p>
        </p:txBody>
      </p:sp>
      <p:sp>
        <p:nvSpPr>
          <p:cNvPr id="9" name="Signalisation droite 8"/>
          <p:cNvSpPr/>
          <p:nvPr/>
        </p:nvSpPr>
        <p:spPr>
          <a:xfrm>
            <a:off x="1982738" y="4375150"/>
            <a:ext cx="1611363" cy="584200"/>
          </a:xfrm>
          <a:prstGeom prst="homePlate">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a:solidFill>
                  <a:srgbClr val="000000"/>
                </a:solidFill>
                <a:latin typeface="Consolas"/>
                <a:cs typeface="Consolas"/>
              </a:rPr>
              <a:t>Integrate</a:t>
            </a:r>
            <a:endParaRPr lang="fr-FR" sz="1200" dirty="0">
              <a:solidFill>
                <a:srgbClr val="000000"/>
              </a:solidFill>
              <a:latin typeface="Consolas"/>
              <a:cs typeface="Consolas"/>
            </a:endParaRPr>
          </a:p>
          <a:p>
            <a:pPr algn="ctr"/>
            <a:r>
              <a:rPr lang="fr-FR" sz="1200" dirty="0">
                <a:solidFill>
                  <a:srgbClr val="000000"/>
                </a:solidFill>
                <a:latin typeface="Consolas"/>
                <a:cs typeface="Consolas"/>
              </a:rPr>
              <a:t>SLA</a:t>
            </a:r>
            <a:endParaRPr lang="fr-FR" sz="1200" dirty="0">
              <a:solidFill>
                <a:srgbClr val="000000"/>
              </a:solidFill>
              <a:latin typeface="Consolas"/>
              <a:cs typeface="Consolas"/>
            </a:endParaRPr>
          </a:p>
        </p:txBody>
      </p:sp>
      <p:cxnSp>
        <p:nvCxnSpPr>
          <p:cNvPr id="11" name="Connecteur en angle 10"/>
          <p:cNvCxnSpPr>
            <a:stCxn id="4" idx="2"/>
            <a:endCxn id="7" idx="1"/>
          </p:cNvCxnSpPr>
          <p:nvPr/>
        </p:nvCxnSpPr>
        <p:spPr>
          <a:xfrm rot="16200000" flipH="1">
            <a:off x="1592789" y="3426402"/>
            <a:ext cx="660400" cy="17029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Connecteur en angle 12"/>
          <p:cNvCxnSpPr>
            <a:stCxn id="4" idx="2"/>
            <a:endCxn id="9" idx="1"/>
          </p:cNvCxnSpPr>
          <p:nvPr/>
        </p:nvCxnSpPr>
        <p:spPr>
          <a:xfrm rot="16200000" flipH="1">
            <a:off x="1167339" y="3851852"/>
            <a:ext cx="1485900" cy="14489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349698" y="3930651"/>
            <a:ext cx="403989" cy="276999"/>
          </a:xfrm>
          <a:prstGeom prst="rect">
            <a:avLst/>
          </a:prstGeom>
          <a:noFill/>
          <a:ln>
            <a:solidFill>
              <a:srgbClr val="18579B"/>
            </a:solidFill>
          </a:ln>
        </p:spPr>
        <p:txBody>
          <a:bodyPr wrap="square" rtlCol="0">
            <a:spAutoFit/>
          </a:bodyPr>
          <a:lstStyle/>
          <a:p>
            <a:r>
              <a:rPr lang="fr-FR" sz="1200" dirty="0">
                <a:latin typeface="Consolas"/>
                <a:cs typeface="Consolas"/>
              </a:rPr>
              <a:t>OR</a:t>
            </a:r>
            <a:endParaRPr lang="fr-FR" sz="1200" dirty="0">
              <a:latin typeface="Consolas"/>
              <a:cs typeface="Consolas"/>
            </a:endParaRPr>
          </a:p>
        </p:txBody>
      </p:sp>
      <p:sp>
        <p:nvSpPr>
          <p:cNvPr id="16" name="Signalisation droite 15"/>
          <p:cNvSpPr/>
          <p:nvPr/>
        </p:nvSpPr>
        <p:spPr>
          <a:xfrm>
            <a:off x="4408438" y="3524250"/>
            <a:ext cx="1611363" cy="584200"/>
          </a:xfrm>
          <a:prstGeom prst="homePlate">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a:solidFill>
                  <a:srgbClr val="000000"/>
                </a:solidFill>
                <a:latin typeface="Consolas"/>
                <a:cs typeface="Consolas"/>
              </a:rPr>
              <a:t>Rewrite </a:t>
            </a:r>
            <a:r>
              <a:rPr lang="fr-FR" sz="1200" dirty="0" err="1">
                <a:solidFill>
                  <a:srgbClr val="000000"/>
                </a:solidFill>
                <a:latin typeface="Consolas"/>
                <a:cs typeface="Consolas"/>
              </a:rPr>
              <a:t>query</a:t>
            </a:r>
            <a:r>
              <a:rPr lang="fr-FR" sz="1200" dirty="0">
                <a:solidFill>
                  <a:srgbClr val="000000"/>
                </a:solidFill>
                <a:latin typeface="Consolas"/>
                <a:cs typeface="Consolas"/>
              </a:rPr>
              <a:t> </a:t>
            </a:r>
            <a:r>
              <a:rPr lang="fr-FR" sz="1200" dirty="0" err="1">
                <a:solidFill>
                  <a:srgbClr val="000000"/>
                </a:solidFill>
                <a:latin typeface="Consolas"/>
                <a:cs typeface="Consolas"/>
              </a:rPr>
              <a:t>with</a:t>
            </a:r>
            <a:r>
              <a:rPr lang="fr-FR" sz="1200" dirty="0">
                <a:solidFill>
                  <a:srgbClr val="000000"/>
                </a:solidFill>
                <a:latin typeface="Consolas"/>
                <a:cs typeface="Consolas"/>
              </a:rPr>
              <a:t> SLA </a:t>
            </a:r>
            <a:r>
              <a:rPr lang="fr-FR" sz="1200" dirty="0" err="1">
                <a:solidFill>
                  <a:srgbClr val="000000"/>
                </a:solidFill>
                <a:latin typeface="Consolas"/>
                <a:cs typeface="Consolas"/>
              </a:rPr>
              <a:t>constraints</a:t>
            </a:r>
            <a:endParaRPr lang="fr-FR" sz="1200" dirty="0">
              <a:solidFill>
                <a:srgbClr val="000000"/>
              </a:solidFill>
              <a:latin typeface="Consolas"/>
              <a:cs typeface="Consolas"/>
            </a:endParaRPr>
          </a:p>
        </p:txBody>
      </p:sp>
      <p:cxnSp>
        <p:nvCxnSpPr>
          <p:cNvPr id="20" name="Connecteur en angle 19"/>
          <p:cNvCxnSpPr>
            <a:stCxn id="5" idx="2"/>
            <a:endCxn id="16" idx="1"/>
          </p:cNvCxnSpPr>
          <p:nvPr/>
        </p:nvCxnSpPr>
        <p:spPr>
          <a:xfrm rot="16200000" flipH="1">
            <a:off x="4027184" y="3435097"/>
            <a:ext cx="622300" cy="14020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Signalisation droite 20"/>
          <p:cNvSpPr/>
          <p:nvPr/>
        </p:nvSpPr>
        <p:spPr>
          <a:xfrm>
            <a:off x="4421138" y="4337050"/>
            <a:ext cx="1611363" cy="584200"/>
          </a:xfrm>
          <a:prstGeom prst="homePlate">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a:solidFill>
                  <a:srgbClr val="000000"/>
                </a:solidFill>
                <a:latin typeface="Consolas"/>
                <a:cs typeface="Consolas"/>
              </a:rPr>
              <a:t>Store </a:t>
            </a:r>
            <a:r>
              <a:rPr lang="fr-FR" sz="1200" dirty="0" err="1">
                <a:solidFill>
                  <a:srgbClr val="000000"/>
                </a:solidFill>
                <a:latin typeface="Consolas"/>
                <a:cs typeface="Consolas"/>
              </a:rPr>
              <a:t>rewriten</a:t>
            </a:r>
            <a:r>
              <a:rPr lang="fr-FR" sz="1200" dirty="0">
                <a:solidFill>
                  <a:srgbClr val="000000"/>
                </a:solidFill>
                <a:latin typeface="Consolas"/>
                <a:cs typeface="Consolas"/>
              </a:rPr>
              <a:t> </a:t>
            </a:r>
            <a:r>
              <a:rPr lang="fr-FR" sz="1200" dirty="0" err="1">
                <a:solidFill>
                  <a:srgbClr val="000000"/>
                </a:solidFill>
                <a:latin typeface="Consolas"/>
                <a:cs typeface="Consolas"/>
              </a:rPr>
              <a:t>queries</a:t>
            </a:r>
            <a:endParaRPr lang="fr-FR" sz="1200" dirty="0">
              <a:solidFill>
                <a:srgbClr val="000000"/>
              </a:solidFill>
              <a:latin typeface="Consolas"/>
              <a:cs typeface="Consolas"/>
            </a:endParaRPr>
          </a:p>
        </p:txBody>
      </p:sp>
      <p:sp>
        <p:nvSpPr>
          <p:cNvPr id="22" name="ZoneTexte 21"/>
          <p:cNvSpPr txBox="1"/>
          <p:nvPr/>
        </p:nvSpPr>
        <p:spPr>
          <a:xfrm>
            <a:off x="3181137" y="2381251"/>
            <a:ext cx="2351773" cy="369332"/>
          </a:xfrm>
          <a:prstGeom prst="rect">
            <a:avLst/>
          </a:prstGeom>
          <a:noFill/>
        </p:spPr>
        <p:txBody>
          <a:bodyPr wrap="square" rtlCol="0">
            <a:spAutoFit/>
          </a:bodyPr>
          <a:lstStyle/>
          <a:p>
            <a:r>
              <a:rPr lang="fr-FR" dirty="0" err="1">
                <a:latin typeface="Consolas"/>
                <a:cs typeface="Consolas"/>
              </a:rPr>
              <a:t>Query</a:t>
            </a:r>
            <a:r>
              <a:rPr lang="fr-FR" dirty="0">
                <a:latin typeface="Consolas"/>
                <a:cs typeface="Consolas"/>
              </a:rPr>
              <a:t> rewriting</a:t>
            </a:r>
            <a:endParaRPr lang="fr-FR" dirty="0">
              <a:latin typeface="Consolas"/>
              <a:cs typeface="Consolas"/>
            </a:endParaRPr>
          </a:p>
        </p:txBody>
      </p:sp>
      <p:cxnSp>
        <p:nvCxnSpPr>
          <p:cNvPr id="23" name="Connecteur en angle 22"/>
          <p:cNvCxnSpPr>
            <a:stCxn id="5" idx="2"/>
            <a:endCxn id="21" idx="1"/>
          </p:cNvCxnSpPr>
          <p:nvPr/>
        </p:nvCxnSpPr>
        <p:spPr>
          <a:xfrm rot="16200000" flipH="1">
            <a:off x="3627134" y="3835147"/>
            <a:ext cx="1435100" cy="15290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ZoneTexte 25"/>
          <p:cNvSpPr txBox="1"/>
          <p:nvPr/>
        </p:nvSpPr>
        <p:spPr>
          <a:xfrm>
            <a:off x="3693540" y="3905251"/>
            <a:ext cx="508357" cy="276999"/>
          </a:xfrm>
          <a:prstGeom prst="rect">
            <a:avLst/>
          </a:prstGeom>
          <a:noFill/>
          <a:ln>
            <a:solidFill>
              <a:srgbClr val="18579B"/>
            </a:solidFill>
          </a:ln>
        </p:spPr>
        <p:txBody>
          <a:bodyPr wrap="square" rtlCol="0">
            <a:spAutoFit/>
          </a:bodyPr>
          <a:lstStyle/>
          <a:p>
            <a:r>
              <a:rPr lang="fr-FR" sz="1200" dirty="0">
                <a:latin typeface="Consolas"/>
                <a:cs typeface="Consolas"/>
              </a:rPr>
              <a:t>SEQ</a:t>
            </a:r>
            <a:endParaRPr lang="fr-FR" sz="1200" dirty="0">
              <a:latin typeface="Consolas"/>
              <a:cs typeface="Consolas"/>
            </a:endParaRPr>
          </a:p>
        </p:txBody>
      </p:sp>
      <p:sp>
        <p:nvSpPr>
          <p:cNvPr id="27" name="Signalisation droite 26"/>
          <p:cNvSpPr/>
          <p:nvPr/>
        </p:nvSpPr>
        <p:spPr>
          <a:xfrm>
            <a:off x="6808738" y="3549650"/>
            <a:ext cx="1611363" cy="584200"/>
          </a:xfrm>
          <a:prstGeom prst="homePlate">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a:solidFill>
                  <a:srgbClr val="000000"/>
                </a:solidFill>
                <a:latin typeface="Consolas"/>
                <a:cs typeface="Consolas"/>
              </a:rPr>
              <a:t>SLA </a:t>
            </a:r>
            <a:r>
              <a:rPr lang="fr-FR" sz="1200" dirty="0" err="1">
                <a:solidFill>
                  <a:srgbClr val="000000"/>
                </a:solidFill>
                <a:latin typeface="Consolas"/>
                <a:cs typeface="Consolas"/>
              </a:rPr>
              <a:t>guided</a:t>
            </a:r>
            <a:endParaRPr lang="fr-FR" sz="1200" dirty="0">
              <a:solidFill>
                <a:srgbClr val="000000"/>
              </a:solidFill>
              <a:latin typeface="Consolas"/>
              <a:cs typeface="Consolas"/>
            </a:endParaRPr>
          </a:p>
          <a:p>
            <a:pPr algn="ctr"/>
            <a:r>
              <a:rPr lang="fr-FR" sz="1200" dirty="0" err="1">
                <a:solidFill>
                  <a:srgbClr val="000000"/>
                </a:solidFill>
                <a:latin typeface="Consolas"/>
                <a:cs typeface="Consolas"/>
              </a:rPr>
              <a:t>o</a:t>
            </a:r>
            <a:r>
              <a:rPr lang="fr-FR" sz="1200" dirty="0" err="1">
                <a:solidFill>
                  <a:srgbClr val="000000"/>
                </a:solidFill>
                <a:latin typeface="Consolas"/>
                <a:cs typeface="Consolas"/>
              </a:rPr>
              <a:t>ptimization</a:t>
            </a:r>
            <a:endParaRPr lang="fr-FR" sz="1200" dirty="0">
              <a:solidFill>
                <a:srgbClr val="000000"/>
              </a:solidFill>
              <a:latin typeface="Consolas"/>
              <a:cs typeface="Consolas"/>
            </a:endParaRPr>
          </a:p>
        </p:txBody>
      </p:sp>
      <p:sp>
        <p:nvSpPr>
          <p:cNvPr id="28" name="Signalisation droite 27"/>
          <p:cNvSpPr/>
          <p:nvPr/>
        </p:nvSpPr>
        <p:spPr>
          <a:xfrm>
            <a:off x="6846838" y="4362450"/>
            <a:ext cx="1611363" cy="584200"/>
          </a:xfrm>
          <a:prstGeom prst="homePlate">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a:solidFill>
                  <a:srgbClr val="000000"/>
                </a:solidFill>
                <a:latin typeface="Consolas"/>
                <a:cs typeface="Consolas"/>
              </a:rPr>
              <a:t>Execution</a:t>
            </a:r>
            <a:endParaRPr lang="fr-FR" sz="1200" dirty="0">
              <a:solidFill>
                <a:srgbClr val="000000"/>
              </a:solidFill>
              <a:latin typeface="Consolas"/>
              <a:cs typeface="Consolas"/>
            </a:endParaRPr>
          </a:p>
        </p:txBody>
      </p:sp>
      <p:cxnSp>
        <p:nvCxnSpPr>
          <p:cNvPr id="29" name="Connecteur en angle 28"/>
          <p:cNvCxnSpPr>
            <a:stCxn id="6" idx="2"/>
            <a:endCxn id="27" idx="1"/>
          </p:cNvCxnSpPr>
          <p:nvPr/>
        </p:nvCxnSpPr>
        <p:spPr>
          <a:xfrm rot="16200000" flipH="1">
            <a:off x="6446534" y="3479547"/>
            <a:ext cx="635000" cy="8940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Connecteur en angle 32"/>
          <p:cNvCxnSpPr>
            <a:stCxn id="6" idx="2"/>
            <a:endCxn id="28" idx="1"/>
          </p:cNvCxnSpPr>
          <p:nvPr/>
        </p:nvCxnSpPr>
        <p:spPr>
          <a:xfrm rot="16200000" flipH="1">
            <a:off x="6059184" y="3866897"/>
            <a:ext cx="1447800" cy="12750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ZoneTexte 35"/>
          <p:cNvSpPr txBox="1"/>
          <p:nvPr/>
        </p:nvSpPr>
        <p:spPr>
          <a:xfrm>
            <a:off x="6157340" y="3905251"/>
            <a:ext cx="508357" cy="276999"/>
          </a:xfrm>
          <a:prstGeom prst="rect">
            <a:avLst/>
          </a:prstGeom>
          <a:noFill/>
          <a:ln>
            <a:solidFill>
              <a:srgbClr val="18579B"/>
            </a:solidFill>
          </a:ln>
        </p:spPr>
        <p:txBody>
          <a:bodyPr wrap="square" rtlCol="0">
            <a:spAutoFit/>
          </a:bodyPr>
          <a:lstStyle/>
          <a:p>
            <a:r>
              <a:rPr lang="fr-FR" sz="1200" dirty="0">
                <a:latin typeface="Consolas"/>
                <a:cs typeface="Consolas"/>
              </a:rPr>
              <a:t>SEQ</a:t>
            </a:r>
            <a:endParaRPr lang="fr-FR" sz="1200" dirty="0">
              <a:latin typeface="Consolas"/>
              <a:cs typeface="Consolas"/>
            </a:endParaRPr>
          </a:p>
        </p:txBody>
      </p:sp>
      <p:sp>
        <p:nvSpPr>
          <p:cNvPr id="37" name="Signalisation droite 36"/>
          <p:cNvSpPr/>
          <p:nvPr/>
        </p:nvSpPr>
        <p:spPr>
          <a:xfrm>
            <a:off x="330200" y="5302250"/>
            <a:ext cx="8432800" cy="444500"/>
          </a:xfrm>
          <a:prstGeom prst="homePlate">
            <a:avLst/>
          </a:prstGeom>
          <a:noFill/>
          <a:ln>
            <a:solidFill>
              <a:schemeClr val="tx1">
                <a:lumMod val="65000"/>
                <a:lumOff val="35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rgbClr val="000000"/>
                </a:solidFill>
                <a:latin typeface="Consolas"/>
                <a:cs typeface="Consolas"/>
              </a:rPr>
              <a:t>Monitoring</a:t>
            </a:r>
            <a:endParaRPr lang="fr-FR" dirty="0">
              <a:solidFill>
                <a:srgbClr val="000000"/>
              </a:solidFill>
              <a:latin typeface="Consolas"/>
              <a:cs typeface="Consolas"/>
            </a:endParaRPr>
          </a:p>
        </p:txBody>
      </p:sp>
      <p:sp>
        <p:nvSpPr>
          <p:cNvPr id="38" name="Signalisation droite 37"/>
          <p:cNvSpPr/>
          <p:nvPr/>
        </p:nvSpPr>
        <p:spPr>
          <a:xfrm>
            <a:off x="325912" y="4806950"/>
            <a:ext cx="1401288" cy="419100"/>
          </a:xfrm>
          <a:prstGeom prst="homePlate">
            <a:avLst/>
          </a:prstGeom>
          <a:solidFill>
            <a:schemeClr val="bg1">
              <a:lumMod val="85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rgbClr val="000000"/>
                </a:solidFill>
                <a:latin typeface="Consolas"/>
                <a:cs typeface="Consolas"/>
              </a:rPr>
              <a:t>SLA</a:t>
            </a:r>
          </a:p>
          <a:p>
            <a:pPr algn="ctr"/>
            <a:r>
              <a:rPr lang="fr-FR" sz="1400" dirty="0">
                <a:solidFill>
                  <a:srgbClr val="000000"/>
                </a:solidFill>
                <a:latin typeface="Consolas"/>
                <a:cs typeface="Consolas"/>
              </a:rPr>
              <a:t>management</a:t>
            </a:r>
          </a:p>
        </p:txBody>
      </p:sp>
    </p:spTree>
    <p:extLst>
      <p:ext uri="{BB962C8B-B14F-4D97-AF65-F5344CB8AC3E}">
        <p14:creationId xmlns:p14="http://schemas.microsoft.com/office/powerpoint/2010/main" val="3320582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4800" dirty="0" smtClean="0"/>
              <a:t>Objective</a:t>
            </a:r>
            <a:endParaRPr lang="en-US" sz="4800" dirty="0"/>
          </a:p>
        </p:txBody>
      </p:sp>
      <p:sp>
        <p:nvSpPr>
          <p:cNvPr id="3" name="Content Placeholder 2"/>
          <p:cNvSpPr>
            <a:spLocks noGrp="1"/>
          </p:cNvSpPr>
          <p:nvPr>
            <p:ph idx="1"/>
          </p:nvPr>
        </p:nvSpPr>
        <p:spPr>
          <a:xfrm>
            <a:off x="1029381" y="2431143"/>
            <a:ext cx="7111729" cy="3444997"/>
          </a:xfrm>
        </p:spPr>
        <p:txBody>
          <a:bodyPr anchor="t">
            <a:normAutofit/>
          </a:bodyPr>
          <a:lstStyle/>
          <a:p>
            <a:pPr marL="0" indent="0" algn="just">
              <a:buNone/>
            </a:pPr>
            <a:r>
              <a:rPr lang="en-US" dirty="0">
                <a:solidFill>
                  <a:schemeClr val="tx1"/>
                </a:solidFill>
              </a:rPr>
              <a:t>The objective is to propose a data integration solution in a multi-cloud environment guided </a:t>
            </a:r>
            <a:r>
              <a:rPr lang="en-US" dirty="0" smtClean="0">
                <a:solidFill>
                  <a:schemeClr val="tx1"/>
                </a:solidFill>
              </a:rPr>
              <a:t>by user </a:t>
            </a:r>
            <a:r>
              <a:rPr lang="en-US" dirty="0">
                <a:solidFill>
                  <a:schemeClr val="tx1"/>
                </a:solidFill>
              </a:rPr>
              <a:t>preferences and SLA exported by different clouds.</a:t>
            </a:r>
            <a:endParaRPr lang="en-US" dirty="0" smtClean="0">
              <a:solidFill>
                <a:schemeClr val="tx1"/>
              </a:solidFill>
            </a:endParaRPr>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9</a:t>
            </a:fld>
            <a:endParaRPr lang="en-US"/>
          </a:p>
        </p:txBody>
      </p:sp>
    </p:spTree>
    <p:extLst>
      <p:ext uri="{BB962C8B-B14F-4D97-AF65-F5344CB8AC3E}">
        <p14:creationId xmlns:p14="http://schemas.microsoft.com/office/powerpoint/2010/main" val="2750816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ânico">
  <a:themeElements>
    <a:clrScheme name="Orgâ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â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â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 ds:uri="http://schemas.microsoft.com/sharepoint/v3/fields"/>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Organic</Template>
  <TotalTime>4765</TotalTime>
  <Words>4620</Words>
  <Application>Microsoft Office PowerPoint</Application>
  <PresentationFormat>Apresentação na tela (4:3)</PresentationFormat>
  <Paragraphs>582</Paragraphs>
  <Slides>42</Slides>
  <Notes>19</Notes>
  <HiddenSlides>4</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42</vt:i4>
      </vt:variant>
    </vt:vector>
  </HeadingPairs>
  <TitlesOfParts>
    <vt:vector size="50" baseType="lpstr">
      <vt:lpstr>Arial</vt:lpstr>
      <vt:lpstr>Avenir Heavy</vt:lpstr>
      <vt:lpstr>Calibri</vt:lpstr>
      <vt:lpstr>Consolas</vt:lpstr>
      <vt:lpstr>Garamond</vt:lpstr>
      <vt:lpstr>Wingdings</vt:lpstr>
      <vt:lpstr>Wingdings 2</vt:lpstr>
      <vt:lpstr>Orgânico</vt:lpstr>
      <vt:lpstr>Trusted SLA-Guided Data Integration on Multi-cloud Environments</vt:lpstr>
      <vt:lpstr>Agenda</vt:lpstr>
      <vt:lpstr>Context and Challenges</vt:lpstr>
      <vt:lpstr>Quality oriented data integration</vt:lpstr>
      <vt:lpstr>Quality oriented data integration</vt:lpstr>
      <vt:lpstr>Apresentação do PowerPoint</vt:lpstr>
      <vt:lpstr>Apresentação do PowerPoint</vt:lpstr>
      <vt:lpstr>General Approach</vt:lpstr>
      <vt:lpstr>Objective</vt:lpstr>
      <vt:lpstr>Work done in the 1st year: systematic mapping</vt:lpstr>
      <vt:lpstr>SM Process</vt:lpstr>
      <vt:lpstr>SM Process</vt:lpstr>
      <vt:lpstr>SM Process</vt:lpstr>
      <vt:lpstr>SM Process</vt:lpstr>
      <vt:lpstr>SM Process</vt:lpstr>
      <vt:lpstr>Mapping results</vt:lpstr>
      <vt:lpstr>Apresentação do PowerPoint</vt:lpstr>
      <vt:lpstr>Apresentação do PowerPoint</vt:lpstr>
      <vt:lpstr>Apresentação do PowerPoint</vt:lpstr>
      <vt:lpstr>Lessons &amp; Contribution</vt:lpstr>
      <vt:lpstr>Work in progress </vt:lpstr>
      <vt:lpstr>Rhone service-based query rewriting algorithm</vt:lpstr>
      <vt:lpstr>Rhone service-based query rewriting algorithm</vt:lpstr>
      <vt:lpstr>Rhone service-based query rewriting algorithm</vt:lpstr>
      <vt:lpstr>Rhone service-based query rewriting algorithm (Formalization)</vt:lpstr>
      <vt:lpstr>Rhone service-based query rewriting algorithm (Formalization)</vt:lpstr>
      <vt:lpstr>Apresentação do PowerPoint</vt:lpstr>
      <vt:lpstr>Apresentação do PowerPoint</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vt:lpstr>
      <vt:lpstr>Preliminary results</vt:lpstr>
      <vt:lpstr>Conclusions and Future works</vt:lpstr>
      <vt:lpstr>  Thank you for your attention!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Admin</cp:lastModifiedBy>
  <cp:revision>205</cp:revision>
  <dcterms:created xsi:type="dcterms:W3CDTF">2010-04-12T23:12:02Z</dcterms:created>
  <dcterms:modified xsi:type="dcterms:W3CDTF">2015-12-03T14:34:21Z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