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handoutMasterIdLst>
    <p:handoutMasterId r:id="rId20"/>
  </p:handoutMasterIdLst>
  <p:sldIdLst>
    <p:sldId id="256" r:id="rId2"/>
    <p:sldId id="297" r:id="rId3"/>
    <p:sldId id="298" r:id="rId4"/>
    <p:sldId id="274" r:id="rId5"/>
    <p:sldId id="275" r:id="rId6"/>
    <p:sldId id="296" r:id="rId7"/>
    <p:sldId id="305" r:id="rId8"/>
    <p:sldId id="311" r:id="rId9"/>
    <p:sldId id="288" r:id="rId10"/>
    <p:sldId id="295" r:id="rId11"/>
    <p:sldId id="307" r:id="rId12"/>
    <p:sldId id="308" r:id="rId13"/>
    <p:sldId id="312" r:id="rId14"/>
    <p:sldId id="313" r:id="rId15"/>
    <p:sldId id="310" r:id="rId16"/>
    <p:sldId id="309" r:id="rId17"/>
    <p:sldId id="287"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1" autoAdjust="0"/>
    <p:restoredTop sz="94569" autoAdjust="0"/>
  </p:normalViewPr>
  <p:slideViewPr>
    <p:cSldViewPr snapToGrid="0">
      <p:cViewPr>
        <p:scale>
          <a:sx n="70" d="100"/>
          <a:sy n="70" d="100"/>
        </p:scale>
        <p:origin x="1302" y="9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14/03/2017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14/03/2017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38591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271545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3683414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37586847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15/03/2017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15/03/2017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15/03/2017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15/03/2017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15/03/2017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15/03/2017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15/03/2017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15/03/2017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531233"/>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Magellan, IAE, Université Jean Moulin Lyon3, France </a:t>
            </a:r>
          </a:p>
          <a:p>
            <a:pPr algn="r"/>
            <a:r>
              <a:rPr lang="en-US" sz="1400" dirty="0" smtClean="0"/>
              <a:t>Genoveva Vargas-Solar, CNRS, LIG-LAFMIA, France</a:t>
            </a:r>
          </a:p>
          <a:p>
            <a:pPr algn="r"/>
            <a:r>
              <a:rPr lang="en-US" sz="1400" dirty="0" smtClean="0"/>
              <a:t>Nadia Bennani, CNRS INSA-Lyon, LIRIS, UMR5205 - France</a:t>
            </a:r>
            <a:endParaRPr lang="en-US"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r>
              <a:rPr lang="fr-FR" b="1" dirty="0">
                <a:solidFill>
                  <a:srgbClr val="FF0066"/>
                </a:solidFill>
              </a:rPr>
              <a:t>Rhone query rewriting </a:t>
            </a:r>
            <a:r>
              <a:rPr lang="fr-FR" b="1" dirty="0" smtClean="0">
                <a:solidFill>
                  <a:srgbClr val="FF0066"/>
                </a:solidFill>
              </a:rPr>
              <a:t>algorithm</a:t>
            </a:r>
            <a:r>
              <a:rPr lang="fr-FR" dirty="0" smtClean="0">
                <a:solidFill>
                  <a:srgbClr val="FF0066"/>
                </a:solidFill>
              </a:rPr>
              <a:t> </a:t>
            </a:r>
            <a:r>
              <a:rPr lang="fr-FR" dirty="0" smtClean="0"/>
              <a:t>implementation and evaluation:</a:t>
            </a:r>
          </a:p>
          <a:p>
            <a:pPr lvl="1"/>
            <a:r>
              <a:rPr lang="fr-FR" dirty="0" smtClean="0"/>
              <a:t>Cloud simulation including 100 services</a:t>
            </a:r>
          </a:p>
          <a:p>
            <a:pPr lvl="1"/>
            <a:r>
              <a:rPr lang="fr-FR" dirty="0" smtClean="0"/>
              <a:t>Expensive while combining services: O(n</a:t>
            </a:r>
            <a:r>
              <a:rPr lang="fr-FR" baseline="30000" dirty="0" smtClean="0"/>
              <a:t>k</a:t>
            </a:r>
            <a:r>
              <a:rPr lang="fr-FR" dirty="0" smtClean="0"/>
              <a:t>)</a:t>
            </a:r>
          </a:p>
          <a:p>
            <a:pPr lvl="1"/>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pPr lvl="1"/>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10</a:t>
            </a:fld>
            <a:endParaRPr lang="fr-FR"/>
          </a:p>
        </p:txBody>
      </p:sp>
    </p:spTree>
    <p:extLst>
      <p:ext uri="{BB962C8B-B14F-4D97-AF65-F5344CB8AC3E}">
        <p14:creationId xmlns:p14="http://schemas.microsoft.com/office/powerpoint/2010/main" val="1933290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pPr algn="just"/>
            <a:r>
              <a:rPr lang="en-US" b="1" dirty="0">
                <a:solidFill>
                  <a:srgbClr val="FF0066"/>
                </a:solidFill>
              </a:rPr>
              <a:t>Data integration </a:t>
            </a:r>
            <a:r>
              <a:rPr lang="en-US" b="1" dirty="0" smtClean="0">
                <a:solidFill>
                  <a:srgbClr val="FF0066"/>
                </a:solidFill>
              </a:rPr>
              <a:t>metamodel</a:t>
            </a:r>
            <a:r>
              <a:rPr lang="en-US" b="1" baseline="30000" dirty="0" smtClean="0">
                <a:solidFill>
                  <a:srgbClr val="FF0066"/>
                </a:solidFill>
              </a:rPr>
              <a:t>1</a:t>
            </a:r>
            <a:r>
              <a:rPr lang="en-US" b="1" dirty="0" smtClean="0">
                <a:solidFill>
                  <a:srgbClr val="FF0066"/>
                </a:solidFill>
              </a:rPr>
              <a:t> and SLA schemas: </a:t>
            </a:r>
          </a:p>
          <a:p>
            <a:pPr lvl="1" algn="just"/>
            <a:r>
              <a:rPr lang="en-US" dirty="0" smtClean="0"/>
              <a:t>Design of a metamodel </a:t>
            </a:r>
            <a:r>
              <a:rPr lang="en-US" dirty="0"/>
              <a:t>for data </a:t>
            </a:r>
            <a:r>
              <a:rPr lang="en-US" dirty="0" smtClean="0"/>
              <a:t>integration </a:t>
            </a:r>
          </a:p>
          <a:p>
            <a:pPr lvl="1" algn="just"/>
            <a:r>
              <a:rPr lang="en-US" dirty="0" smtClean="0"/>
              <a:t>Design of a </a:t>
            </a:r>
            <a:r>
              <a:rPr lang="en-US" b="1" i="1" dirty="0">
                <a:solidFill>
                  <a:srgbClr val="FF0066"/>
                </a:solidFill>
              </a:rPr>
              <a:t>cloud SLA </a:t>
            </a:r>
            <a:r>
              <a:rPr lang="en-US" i="1" dirty="0" smtClean="0"/>
              <a:t>(</a:t>
            </a:r>
            <a:r>
              <a:rPr lang="en-US" dirty="0" smtClean="0"/>
              <a:t>that </a:t>
            </a:r>
            <a:r>
              <a:rPr lang="en-US" dirty="0"/>
              <a:t>is an agreement between a </a:t>
            </a:r>
            <a:r>
              <a:rPr lang="en-US" i="1" dirty="0"/>
              <a:t>data service</a:t>
            </a:r>
            <a:r>
              <a:rPr lang="en-US" dirty="0"/>
              <a:t/>
            </a:r>
            <a:br>
              <a:rPr lang="en-US" dirty="0"/>
            </a:br>
            <a:r>
              <a:rPr lang="en-US" dirty="0"/>
              <a:t>and a </a:t>
            </a:r>
            <a:r>
              <a:rPr lang="en-US" i="1" dirty="0"/>
              <a:t>cloud </a:t>
            </a:r>
            <a:r>
              <a:rPr lang="en-US" i="1" dirty="0" smtClean="0"/>
              <a:t>provider)</a:t>
            </a:r>
            <a:r>
              <a:rPr lang="en-US" dirty="0" smtClean="0"/>
              <a:t> and </a:t>
            </a:r>
            <a:r>
              <a:rPr lang="en-US" dirty="0"/>
              <a:t>a </a:t>
            </a:r>
            <a:r>
              <a:rPr lang="en-US" b="1" i="1" dirty="0">
                <a:solidFill>
                  <a:srgbClr val="FF0066"/>
                </a:solidFill>
              </a:rPr>
              <a:t>service SLA </a:t>
            </a:r>
            <a:r>
              <a:rPr lang="en-US" i="1" dirty="0" smtClean="0"/>
              <a:t>(</a:t>
            </a:r>
            <a:r>
              <a:rPr lang="en-US" dirty="0" smtClean="0"/>
              <a:t>that </a:t>
            </a:r>
            <a:r>
              <a:rPr lang="en-US" dirty="0"/>
              <a:t>is a new kind of agreement defined</a:t>
            </a:r>
            <a:br>
              <a:rPr lang="en-US" dirty="0"/>
            </a:br>
            <a:r>
              <a:rPr lang="en-US" dirty="0"/>
              <a:t>by </a:t>
            </a:r>
            <a:r>
              <a:rPr lang="en-US" i="1" dirty="0"/>
              <a:t>data services </a:t>
            </a:r>
            <a:r>
              <a:rPr lang="en-US" dirty="0" smtClean="0"/>
              <a:t>exposing </a:t>
            </a:r>
            <a:r>
              <a:rPr lang="en-US" dirty="0"/>
              <a:t>the properties of the data they </a:t>
            </a:r>
            <a:r>
              <a:rPr lang="en-US" dirty="0" smtClean="0"/>
              <a:t>provide)</a:t>
            </a:r>
          </a:p>
          <a:p>
            <a:pPr algn="just"/>
            <a:r>
              <a:rPr lang="en-US" b="1" dirty="0">
                <a:solidFill>
                  <a:srgbClr val="FF0066"/>
                </a:solidFill>
              </a:rPr>
              <a:t>A method for service and composition selection: </a:t>
            </a:r>
            <a:endParaRPr lang="en-US" b="1" dirty="0" smtClean="0">
              <a:solidFill>
                <a:srgbClr val="FF0066"/>
              </a:solidFill>
            </a:endParaRPr>
          </a:p>
          <a:p>
            <a:pPr lvl="1" algn="just"/>
            <a:r>
              <a:rPr lang="en-US" dirty="0" smtClean="0"/>
              <a:t>We </a:t>
            </a:r>
            <a:r>
              <a:rPr lang="en-US" dirty="0"/>
              <a:t>have started working </a:t>
            </a:r>
            <a:r>
              <a:rPr lang="en-US" dirty="0" smtClean="0"/>
              <a:t>on </a:t>
            </a:r>
            <a:r>
              <a:rPr lang="en-US" dirty="0"/>
              <a:t>an heuristic to rank data services and </a:t>
            </a:r>
            <a:r>
              <a:rPr lang="en-US" dirty="0" smtClean="0"/>
              <a:t>compositions based </a:t>
            </a:r>
            <a:r>
              <a:rPr lang="en-US" dirty="0"/>
              <a:t>on SLA measures concerning service properties (percentage of </a:t>
            </a:r>
            <a:r>
              <a:rPr lang="en-US" dirty="0" smtClean="0"/>
              <a:t>availability, response </a:t>
            </a:r>
            <a:r>
              <a:rPr lang="en-US" dirty="0"/>
              <a:t>time, throughput and others) and data properties (data type, freshness</a:t>
            </a:r>
            <a:r>
              <a:rPr lang="en-US" dirty="0" smtClean="0"/>
              <a:t>, veracity</a:t>
            </a:r>
            <a:r>
              <a:rPr lang="en-US" dirty="0"/>
              <a:t>, provenance and others).</a:t>
            </a:r>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11</a:t>
            </a:fld>
            <a:endParaRPr lang="fr-FR"/>
          </a:p>
        </p:txBody>
      </p:sp>
    </p:spTree>
    <p:extLst>
      <p:ext uri="{BB962C8B-B14F-4D97-AF65-F5344CB8AC3E}">
        <p14:creationId xmlns:p14="http://schemas.microsoft.com/office/powerpoint/2010/main" val="2568856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a:solidFill>
                  <a:srgbClr val="FF0066"/>
                </a:solidFill>
              </a:rPr>
              <a:t>Definition and formalization of a taxonomy of queries: </a:t>
            </a:r>
            <a:endParaRPr lang="en-US" b="1" dirty="0" smtClean="0">
              <a:solidFill>
                <a:srgbClr val="FF0066"/>
              </a:solidFill>
            </a:endParaRPr>
          </a:p>
          <a:p>
            <a:pPr lvl="1" algn="just"/>
            <a:r>
              <a:rPr lang="en-US" dirty="0" smtClean="0"/>
              <a:t>We </a:t>
            </a:r>
            <a:r>
              <a:rPr lang="en-US" dirty="0"/>
              <a:t>have </a:t>
            </a:r>
            <a:r>
              <a:rPr lang="en-US" dirty="0" smtClean="0"/>
              <a:t>defined and </a:t>
            </a:r>
            <a:r>
              <a:rPr lang="en-US" dirty="0"/>
              <a:t>formalized a set of possible relations between queries which differ in terms </a:t>
            </a:r>
            <a:r>
              <a:rPr lang="en-US" dirty="0" smtClean="0"/>
              <a:t>of abstract </a:t>
            </a:r>
            <a:r>
              <a:rPr lang="en-US" dirty="0"/>
              <a:t>services, service properties and data properties.</a:t>
            </a:r>
          </a:p>
          <a:p>
            <a:pPr algn="just"/>
            <a:r>
              <a:rPr lang="en-US" b="1" dirty="0">
                <a:solidFill>
                  <a:srgbClr val="FF0066"/>
                </a:solidFill>
              </a:rPr>
              <a:t>A method for reusing queries: </a:t>
            </a:r>
            <a:endParaRPr lang="en-US" b="1" dirty="0" smtClean="0">
              <a:solidFill>
                <a:srgbClr val="FF0066"/>
              </a:solidFill>
            </a:endParaRPr>
          </a:p>
          <a:p>
            <a:pPr lvl="1" algn="just"/>
            <a:r>
              <a:rPr lang="en-US" dirty="0" smtClean="0"/>
              <a:t>Based </a:t>
            </a:r>
            <a:r>
              <a:rPr lang="en-US" dirty="0"/>
              <a:t>on the proposed query taxonomy, we have designed and formalized </a:t>
            </a:r>
            <a:r>
              <a:rPr lang="en-US" dirty="0" smtClean="0"/>
              <a:t>a reusability </a:t>
            </a:r>
            <a:r>
              <a:rPr lang="en-US" dirty="0"/>
              <a:t>approach which allows to reuse data services and compositions </a:t>
            </a:r>
            <a:r>
              <a:rPr lang="en-US" dirty="0" smtClean="0"/>
              <a:t>from previous </a:t>
            </a:r>
            <a:r>
              <a:rPr lang="en-US" dirty="0"/>
              <a:t>integration in </a:t>
            </a:r>
            <a:r>
              <a:rPr lang="en-US" dirty="0" smtClean="0"/>
              <a:t>order </a:t>
            </a:r>
            <a:r>
              <a:rPr lang="en-US" dirty="0"/>
              <a:t>to profit from them</a:t>
            </a:r>
            <a:r>
              <a:rPr lang="en-US" dirty="0" smtClean="0"/>
              <a:t>.</a:t>
            </a:r>
          </a:p>
          <a:p>
            <a:pPr algn="just"/>
            <a:r>
              <a:rPr lang="en-US" b="1" dirty="0">
                <a:solidFill>
                  <a:srgbClr val="FF0066"/>
                </a:solidFill>
              </a:rPr>
              <a:t>Query history data model and implementation: </a:t>
            </a:r>
          </a:p>
          <a:p>
            <a:pPr lvl="1" algn="just"/>
            <a:r>
              <a:rPr lang="en-US" dirty="0" smtClean="0"/>
              <a:t>Design and implementation of the query history data model</a:t>
            </a:r>
            <a:r>
              <a:rPr lang="en-US" dirty="0"/>
              <a:t>, which includes queries, abstract services, data services and </a:t>
            </a:r>
            <a:r>
              <a:rPr lang="en-US" dirty="0" smtClean="0"/>
              <a:t>compositions</a:t>
            </a:r>
          </a:p>
          <a:p>
            <a:pPr lvl="1" algn="just"/>
            <a:r>
              <a:rPr lang="en-US" dirty="0" smtClean="0"/>
              <a:t>Rhone </a:t>
            </a:r>
            <a:r>
              <a:rPr lang="en-US" dirty="0"/>
              <a:t>algorithm </a:t>
            </a:r>
            <a:r>
              <a:rPr lang="en-US" dirty="0" smtClean="0"/>
              <a:t>was adapted </a:t>
            </a:r>
            <a:r>
              <a:rPr lang="en-US" dirty="0"/>
              <a:t>to be in accordance with the </a:t>
            </a:r>
            <a:r>
              <a:rPr lang="en-US" dirty="0" smtClean="0"/>
              <a:t>model</a:t>
            </a:r>
            <a:endParaRPr lang="en-US" dirty="0"/>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12</a:t>
            </a:fld>
            <a:endParaRPr lang="fr-FR"/>
          </a:p>
        </p:txBody>
      </p:sp>
    </p:spTree>
    <p:extLst>
      <p:ext uri="{BB962C8B-B14F-4D97-AF65-F5344CB8AC3E}">
        <p14:creationId xmlns:p14="http://schemas.microsoft.com/office/powerpoint/2010/main" val="3015181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Future works:</a:t>
            </a:r>
          </a:p>
          <a:p>
            <a:pPr lvl="1" algn="just"/>
            <a:r>
              <a:rPr lang="en-US" dirty="0" smtClean="0"/>
              <a:t>Implementing new algorithms to include reusability issues</a:t>
            </a:r>
          </a:p>
          <a:p>
            <a:pPr lvl="1" algn="just"/>
            <a:r>
              <a:rPr lang="en-US" dirty="0" smtClean="0"/>
              <a:t>Concluding the heuristic approach adapted to the context</a:t>
            </a:r>
          </a:p>
          <a:p>
            <a:pPr lvl="1" algn="just"/>
            <a:r>
              <a:rPr lang="en-US" dirty="0" smtClean="0"/>
              <a:t>Experiments: building a proof of concept to the approach</a:t>
            </a:r>
          </a:p>
          <a:p>
            <a:pPr lvl="1" algn="just"/>
            <a:endParaRPr lang="en-US" dirty="0" smtClean="0"/>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13</a:t>
            </a:fld>
            <a:endParaRPr lang="fr-FR"/>
          </a:p>
        </p:txBody>
      </p:sp>
    </p:spTree>
    <p:extLst>
      <p:ext uri="{BB962C8B-B14F-4D97-AF65-F5344CB8AC3E}">
        <p14:creationId xmlns:p14="http://schemas.microsoft.com/office/powerpoint/2010/main" val="334495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Professional and scientific activities</a:t>
            </a:r>
            <a:endParaRPr lang="en-GB" sz="4800"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Day-to-day work:</a:t>
            </a:r>
          </a:p>
          <a:p>
            <a:pPr lvl="1" algn="just"/>
            <a:endParaRPr lang="en-US" dirty="0" smtClean="0"/>
          </a:p>
          <a:p>
            <a:pPr lvl="1" algn="just"/>
            <a:r>
              <a:rPr lang="en-US" dirty="0" smtClean="0"/>
              <a:t>Currently attached to </a:t>
            </a:r>
            <a:r>
              <a:rPr lang="en-US" i="1" dirty="0" err="1" smtClean="0"/>
              <a:t>InfoMaths</a:t>
            </a:r>
            <a:r>
              <a:rPr lang="en-US" dirty="0" smtClean="0"/>
              <a:t> doctoral school (Lyon1) but working in the </a:t>
            </a:r>
            <a:r>
              <a:rPr lang="en-US" b="1" dirty="0" smtClean="0"/>
              <a:t>Magellan Research Center </a:t>
            </a:r>
            <a:r>
              <a:rPr lang="en-US" dirty="0" smtClean="0"/>
              <a:t>(Lyon3) </a:t>
            </a:r>
          </a:p>
          <a:p>
            <a:pPr lvl="1" algn="just"/>
            <a:endParaRPr lang="en-US" dirty="0" smtClean="0"/>
          </a:p>
          <a:p>
            <a:pPr lvl="1" algn="just"/>
            <a:r>
              <a:rPr lang="en-US" dirty="0" smtClean="0"/>
              <a:t>Easy access to the advisors</a:t>
            </a:r>
          </a:p>
          <a:p>
            <a:pPr lvl="1" algn="just"/>
            <a:endParaRPr lang="en-US" dirty="0" smtClean="0"/>
          </a:p>
          <a:p>
            <a:pPr lvl="1" algn="just"/>
            <a:r>
              <a:rPr lang="en-US" dirty="0" smtClean="0"/>
              <a:t>Regular meetings</a:t>
            </a:r>
            <a:endParaRPr lang="en-US" dirty="0"/>
          </a:p>
          <a:p>
            <a:pPr lvl="2" algn="just"/>
            <a:r>
              <a:rPr lang="en-US" dirty="0" smtClean="0"/>
              <a:t>At least 1 meeting per week (face-to-face or in a conference call)</a:t>
            </a:r>
          </a:p>
          <a:p>
            <a:pPr lvl="2"/>
            <a:r>
              <a:rPr lang="en-US" dirty="0" smtClean="0"/>
              <a:t>Technical and scientific discussions: formalization exercises and experiment environment configuration</a:t>
            </a:r>
          </a:p>
          <a:p>
            <a:pPr lvl="2"/>
            <a:r>
              <a:rPr lang="en-US" dirty="0" smtClean="0"/>
              <a:t>The objective is to define next activities </a:t>
            </a:r>
            <a:endParaRPr lang="en-US" dirty="0" smtClean="0"/>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14</a:t>
            </a:fld>
            <a:endParaRPr lang="fr-FR"/>
          </a:p>
        </p:txBody>
      </p:sp>
    </p:spTree>
    <p:extLst>
      <p:ext uri="{BB962C8B-B14F-4D97-AF65-F5344CB8AC3E}">
        <p14:creationId xmlns:p14="http://schemas.microsoft.com/office/powerpoint/2010/main" val="141485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t>
            </a:r>
            <a:r>
              <a:rPr lang="fr-FR" sz="4800" dirty="0" smtClean="0"/>
              <a:t>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000078" y="460886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15/03/2017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15</a:t>
            </a:fld>
            <a:endParaRPr lang="fr-FR"/>
          </a:p>
        </p:txBody>
      </p:sp>
    </p:spTree>
    <p:extLst>
      <p:ext uri="{BB962C8B-B14F-4D97-AF65-F5344CB8AC3E}">
        <p14:creationId xmlns:p14="http://schemas.microsoft.com/office/powerpoint/2010/main" val="179710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Perspectives</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15/03/2017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16</a:t>
            </a:fld>
            <a:endParaRPr lang="fr-FR"/>
          </a:p>
        </p:txBody>
      </p:sp>
    </p:spTree>
    <p:extLst>
      <p:ext uri="{BB962C8B-B14F-4D97-AF65-F5344CB8AC3E}">
        <p14:creationId xmlns:p14="http://schemas.microsoft.com/office/powerpoint/2010/main" val="3664551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Magellan,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CNRS INSA-Lyon, LIRIS, UMR5205 -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15/03/2017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17</a:t>
            </a:fld>
            <a:endParaRPr lang="fr-FR"/>
          </a:p>
        </p:txBody>
      </p:sp>
    </p:spTree>
    <p:extLst>
      <p:ext uri="{BB962C8B-B14F-4D97-AF65-F5344CB8AC3E}">
        <p14:creationId xmlns:p14="http://schemas.microsoft.com/office/powerpoint/2010/main" val="466236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Agenda</a:t>
            </a:r>
            <a:endParaRPr lang="fr-FR" dirty="0"/>
          </a:p>
        </p:txBody>
      </p:sp>
      <p:sp>
        <p:nvSpPr>
          <p:cNvPr id="3" name="Espaço Reservado para Conteúdo 2"/>
          <p:cNvSpPr>
            <a:spLocks noGrp="1"/>
          </p:cNvSpPr>
          <p:nvPr>
            <p:ph idx="1"/>
          </p:nvPr>
        </p:nvSpPr>
        <p:spPr/>
        <p:txBody>
          <a:bodyPr/>
          <a:lstStyle/>
          <a:p>
            <a:endParaRPr lang="fr-FR"/>
          </a:p>
        </p:txBody>
      </p:sp>
      <p:sp>
        <p:nvSpPr>
          <p:cNvPr id="4" name="Espaço Reservado para Data 3"/>
          <p:cNvSpPr>
            <a:spLocks noGrp="1"/>
          </p:cNvSpPr>
          <p:nvPr>
            <p:ph type="dt" sz="half" idx="10"/>
          </p:nvPr>
        </p:nvSpPr>
        <p:spPr/>
        <p:txBody>
          <a:bodyPr/>
          <a:lstStyle/>
          <a:p>
            <a:fld id="{C0DEA02E-F30A-4DAE-BD38-D41DE7034E5C}" type="datetime1">
              <a:rPr lang="fr-FR" smtClean="0"/>
              <a:t>15/03/2017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a:t>
            </a:fld>
            <a:endParaRPr lang="fr-FR"/>
          </a:p>
        </p:txBody>
      </p:sp>
    </p:spTree>
    <p:extLst>
      <p:ext uri="{BB962C8B-B14F-4D97-AF65-F5344CB8AC3E}">
        <p14:creationId xmlns:p14="http://schemas.microsoft.com/office/powerpoint/2010/main" val="2427990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Introduction</a:t>
            </a:r>
            <a:endParaRPr lang="fr-FR" dirty="0"/>
          </a:p>
        </p:txBody>
      </p:sp>
      <p:sp>
        <p:nvSpPr>
          <p:cNvPr id="3" name="Espaço Reservado para Conteúdo 2"/>
          <p:cNvSpPr>
            <a:spLocks noGrp="1"/>
          </p:cNvSpPr>
          <p:nvPr>
            <p:ph idx="1"/>
          </p:nvPr>
        </p:nvSpPr>
        <p:spPr/>
        <p:txBody>
          <a:bodyPr>
            <a:normAutofit lnSpcReduction="10000"/>
          </a:bodyPr>
          <a:lstStyle/>
          <a:p>
            <a:pPr marL="0" indent="0">
              <a:buNone/>
            </a:pPr>
            <a:r>
              <a:rPr lang="en-US" b="1" dirty="0" smtClean="0">
                <a:solidFill>
                  <a:srgbClr val="FF0066"/>
                </a:solidFill>
              </a:rPr>
              <a:t>Daniel Aguiar da Silva Carvalho</a:t>
            </a:r>
          </a:p>
          <a:p>
            <a:pPr marL="0" indent="0">
              <a:buNone/>
            </a:pPr>
            <a:r>
              <a:rPr lang="en-US" b="1" dirty="0" smtClean="0"/>
              <a:t>Diplomas:</a:t>
            </a:r>
            <a:endParaRPr lang="en-US" dirty="0" smtClean="0"/>
          </a:p>
          <a:p>
            <a:r>
              <a:rPr lang="en-US" b="1" dirty="0"/>
              <a:t>System analysis </a:t>
            </a:r>
            <a:r>
              <a:rPr lang="en-US" dirty="0" smtClean="0"/>
              <a:t>degree in the Federal Institute of Rio Grande do Norte, Brazil</a:t>
            </a:r>
            <a:endParaRPr lang="en-US" dirty="0" smtClean="0"/>
          </a:p>
          <a:p>
            <a:r>
              <a:rPr lang="en-US" dirty="0" smtClean="0"/>
              <a:t>Master degree in</a:t>
            </a:r>
            <a:r>
              <a:rPr lang="en-US" b="1" dirty="0" smtClean="0">
                <a:solidFill>
                  <a:srgbClr val="FF0066"/>
                </a:solidFill>
              </a:rPr>
              <a:t> </a:t>
            </a:r>
            <a:r>
              <a:rPr lang="en-US" b="1" dirty="0" smtClean="0"/>
              <a:t>System and Computation </a:t>
            </a:r>
            <a:r>
              <a:rPr lang="en-US" dirty="0" smtClean="0"/>
              <a:t>in the Federal University of Rio Grande do Norte, Brazil</a:t>
            </a:r>
            <a:endParaRPr lang="en-US" dirty="0"/>
          </a:p>
          <a:p>
            <a:pPr marL="0" indent="0">
              <a:buNone/>
            </a:pPr>
            <a:endParaRPr lang="en-US" sz="1000" b="1" dirty="0" smtClean="0"/>
          </a:p>
          <a:p>
            <a:pPr marL="0" indent="0">
              <a:buNone/>
            </a:pPr>
            <a:r>
              <a:rPr lang="en-US" b="1" dirty="0" smtClean="0"/>
              <a:t>Internships and projects</a:t>
            </a:r>
            <a:r>
              <a:rPr lang="en-US" dirty="0" smtClean="0"/>
              <a:t>:</a:t>
            </a:r>
          </a:p>
          <a:p>
            <a:r>
              <a:rPr lang="en-US" dirty="0" smtClean="0"/>
              <a:t>4-months Internship at UDELAR, Uruguay</a:t>
            </a:r>
          </a:p>
          <a:p>
            <a:r>
              <a:rPr lang="en-US" dirty="0" smtClean="0"/>
              <a:t>National Research Network, Brazil</a:t>
            </a:r>
            <a:endParaRPr lang="en-US" dirty="0"/>
          </a:p>
          <a:p>
            <a:pPr marL="0" indent="0">
              <a:buNone/>
            </a:pPr>
            <a:endParaRPr lang="en-US" sz="1000" b="1" dirty="0" smtClean="0"/>
          </a:p>
          <a:p>
            <a:pPr marL="0" indent="0">
              <a:buNone/>
            </a:pPr>
            <a:r>
              <a:rPr lang="en-US" b="1" dirty="0" smtClean="0"/>
              <a:t>3</a:t>
            </a:r>
            <a:r>
              <a:rPr lang="en-US" b="1" baseline="30000" dirty="0" smtClean="0"/>
              <a:t>rd</a:t>
            </a:r>
            <a:r>
              <a:rPr lang="en-US" b="1" dirty="0" smtClean="0"/>
              <a:t> year of PhD</a:t>
            </a:r>
            <a:r>
              <a:rPr lang="en-US" dirty="0" smtClean="0"/>
              <a:t> in the University of Lyon (Magellan Lab, Lyon3)</a:t>
            </a:r>
            <a:endParaRPr lang="en-US" dirty="0" smtClean="0"/>
          </a:p>
        </p:txBody>
      </p:sp>
      <p:sp>
        <p:nvSpPr>
          <p:cNvPr id="5" name="Espaço Reservado para Data 4"/>
          <p:cNvSpPr>
            <a:spLocks noGrp="1"/>
          </p:cNvSpPr>
          <p:nvPr>
            <p:ph type="dt" sz="half" idx="10"/>
          </p:nvPr>
        </p:nvSpPr>
        <p:spPr/>
        <p:txBody>
          <a:bodyPr/>
          <a:lstStyle/>
          <a:p>
            <a:fld id="{F5D1B79B-4AAD-465E-A5EC-12C47B6CA572}" type="datetime1">
              <a:rPr lang="fr-FR" smtClean="0"/>
              <a:t>15/03/2017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181140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461211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15/03/2017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5</a:t>
            </a:fld>
            <a:endParaRPr lang="fr-FR"/>
          </a:p>
        </p:txBody>
      </p:sp>
    </p:spTree>
    <p:extLst>
      <p:ext uri="{BB962C8B-B14F-4D97-AF65-F5344CB8AC3E}">
        <p14:creationId xmlns:p14="http://schemas.microsoft.com/office/powerpoint/2010/main" val="3391127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p>
          <a:p>
            <a:pPr lvl="1" algn="just"/>
            <a:endParaRPr lang="en-US" sz="2000" dirty="0"/>
          </a:p>
          <a:p>
            <a:pPr lvl="1" algn="just"/>
            <a:r>
              <a:rPr lang="en-US" sz="2000" dirty="0"/>
              <a:t>How results can be  reused  for a next query</a:t>
            </a:r>
            <a:r>
              <a:rPr lang="en-US" sz="2000" dirty="0" smtClean="0"/>
              <a:t>?</a:t>
            </a:r>
            <a:endParaRPr lang="en-US" sz="2000" dirty="0"/>
          </a:p>
        </p:txBody>
      </p:sp>
      <p:sp>
        <p:nvSpPr>
          <p:cNvPr id="5" name="Rectangle 4"/>
          <p:cNvSpPr/>
          <p:nvPr/>
        </p:nvSpPr>
        <p:spPr>
          <a:xfrm>
            <a:off x="0" y="2356322"/>
            <a:ext cx="12192000" cy="1815882"/>
          </a:xfrm>
          <a:prstGeom prst="rect">
            <a:avLst/>
          </a:prstGeom>
          <a:solidFill>
            <a:schemeClr val="accent1"/>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solution 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Target scenario: Challenges</a:t>
            </a:r>
            <a:endParaRPr lang="fr-FR" dirty="0">
              <a:solidFill>
                <a:srgbClr val="FF0000"/>
              </a:solidFill>
            </a:endParaRPr>
          </a:p>
        </p:txBody>
      </p:sp>
      <p:sp>
        <p:nvSpPr>
          <p:cNvPr id="2" name="Espaço Reservado para Data 1"/>
          <p:cNvSpPr>
            <a:spLocks noGrp="1"/>
          </p:cNvSpPr>
          <p:nvPr>
            <p:ph type="dt" sz="half" idx="10"/>
          </p:nvPr>
        </p:nvSpPr>
        <p:spPr/>
        <p:txBody>
          <a:bodyPr/>
          <a:lstStyle/>
          <a:p>
            <a:fld id="{11AF9D6B-8211-45E1-B3D2-D5887BD6023F}" type="datetime1">
              <a:rPr lang="fr-FR" smtClean="0"/>
              <a:t>15/03/2017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6</a:t>
            </a:fld>
            <a:endParaRPr lang="fr-FR"/>
          </a:p>
        </p:txBody>
      </p:sp>
    </p:spTree>
    <p:extLst>
      <p:ext uri="{BB962C8B-B14F-4D97-AF65-F5344CB8AC3E}">
        <p14:creationId xmlns:p14="http://schemas.microsoft.com/office/powerpoint/2010/main" val="9909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3" name="Espaço Reservado para Conteúdo 2"/>
          <p:cNvSpPr>
            <a:spLocks noGrp="1"/>
          </p:cNvSpPr>
          <p:nvPr>
            <p:ph idx="1"/>
          </p:nvPr>
        </p:nvSpPr>
        <p:spPr/>
        <p:txBody>
          <a:bodyPr/>
          <a:lstStyle/>
          <a:p>
            <a:pPr algn="just"/>
            <a:r>
              <a:rPr lang="en-GB" b="1" dirty="0" smtClean="0">
                <a:solidFill>
                  <a:srgbClr val="FF0066"/>
                </a:solidFill>
              </a:rPr>
              <a:t>Approach</a:t>
            </a:r>
            <a:r>
              <a:rPr lang="fr-FR" dirty="0" smtClean="0"/>
              <a:t>: </a:t>
            </a:r>
            <a:r>
              <a:rPr lang="en-US" dirty="0" smtClean="0"/>
              <a:t>Address </a:t>
            </a:r>
            <a:r>
              <a:rPr lang="en-US" dirty="0"/>
              <a:t>data integration considering </a:t>
            </a:r>
            <a:r>
              <a:rPr lang="en-US" dirty="0" smtClean="0"/>
              <a:t>data </a:t>
            </a:r>
            <a:r>
              <a:rPr lang="en-US" dirty="0"/>
              <a:t>quality (freshness, provenance, cost, availability) properties </a:t>
            </a:r>
            <a:r>
              <a:rPr lang="en-US" dirty="0" smtClean="0"/>
              <a:t>&amp;  </a:t>
            </a:r>
            <a:r>
              <a:rPr lang="en-US" dirty="0"/>
              <a:t>service level agreements (SLA</a:t>
            </a:r>
            <a:r>
              <a:rPr lang="en-US" dirty="0" smtClean="0"/>
              <a:t>)</a:t>
            </a:r>
          </a:p>
          <a:p>
            <a:pPr marL="0" indent="0" algn="just">
              <a:buNone/>
            </a:pPr>
            <a:endParaRPr lang="en-US" dirty="0" smtClean="0"/>
          </a:p>
          <a:p>
            <a:pPr algn="just"/>
            <a:r>
              <a:rPr lang="en-US" b="1" dirty="0" smtClean="0">
                <a:solidFill>
                  <a:srgbClr val="FF0066"/>
                </a:solidFill>
              </a:rPr>
              <a:t>Hypothesis</a:t>
            </a:r>
            <a:r>
              <a:rPr lang="en-US" dirty="0" smtClean="0">
                <a:solidFill>
                  <a:srgbClr val="FF0066"/>
                </a:solidFill>
              </a:rPr>
              <a:t>: </a:t>
            </a:r>
          </a:p>
          <a:p>
            <a:pPr marL="0" indent="0" algn="just">
              <a:buNone/>
            </a:pPr>
            <a:endParaRPr lang="en-US" sz="600" dirty="0" smtClean="0">
              <a:solidFill>
                <a:srgbClr val="FF0066"/>
              </a:solidFill>
            </a:endParaRPr>
          </a:p>
          <a:p>
            <a:pPr lvl="1" algn="just"/>
            <a:r>
              <a:rPr lang="en-US" dirty="0"/>
              <a:t>T</a:t>
            </a:r>
            <a:r>
              <a:rPr lang="en-US" dirty="0" smtClean="0"/>
              <a:t>he </a:t>
            </a:r>
            <a:r>
              <a:rPr lang="en-US" dirty="0"/>
              <a:t>data integration process is totally or partially externalized on different clouds that provide necessary resources under different conditions (SLA)</a:t>
            </a:r>
          </a:p>
          <a:p>
            <a:pPr lvl="1" algn="just"/>
            <a:endParaRPr lang="en-US" dirty="0" smtClean="0"/>
          </a:p>
          <a:p>
            <a:pPr lvl="1" algn="just"/>
            <a:r>
              <a:rPr lang="en-US" dirty="0" smtClean="0"/>
              <a:t>Data </a:t>
            </a:r>
            <a:r>
              <a:rPr lang="en-US" dirty="0"/>
              <a:t>can be retrieved from several data providers (i.e., services) with different quality properties</a:t>
            </a:r>
          </a:p>
          <a:p>
            <a:pPr algn="just"/>
            <a:endParaRPr lang="en-US" dirty="0"/>
          </a:p>
          <a:p>
            <a:pPr algn="just"/>
            <a:endParaRPr lang="fr-FR" dirty="0"/>
          </a:p>
        </p:txBody>
      </p:sp>
      <p:sp>
        <p:nvSpPr>
          <p:cNvPr id="4" name="Espaço Reservado para Data 3"/>
          <p:cNvSpPr>
            <a:spLocks noGrp="1"/>
          </p:cNvSpPr>
          <p:nvPr>
            <p:ph type="dt" sz="half" idx="10"/>
          </p:nvPr>
        </p:nvSpPr>
        <p:spPr/>
        <p:txBody>
          <a:bodyPr/>
          <a:lstStyle/>
          <a:p>
            <a:fld id="{B8B2D410-06A7-4B98-8D5C-024C3479001A}" type="datetime1">
              <a:rPr lang="fr-FR" smtClean="0"/>
              <a:t>15/03/2017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7</a:t>
            </a:fld>
            <a:endParaRPr lang="fr-FR"/>
          </a:p>
        </p:txBody>
      </p:sp>
    </p:spTree>
    <p:extLst>
      <p:ext uri="{BB962C8B-B14F-4D97-AF65-F5344CB8AC3E}">
        <p14:creationId xmlns:p14="http://schemas.microsoft.com/office/powerpoint/2010/main" val="2669072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9" name="Forma livre 8"/>
          <p:cNvSpPr/>
          <p:nvPr/>
        </p:nvSpPr>
        <p:spPr>
          <a:xfrm>
            <a:off x="2032000" y="2055020"/>
            <a:ext cx="8128000" cy="1183746"/>
          </a:xfrm>
          <a:custGeom>
            <a:avLst/>
            <a:gdLst>
              <a:gd name="connsiteX0" fmla="*/ 0 w 8128000"/>
              <a:gd name="connsiteY0" fmla="*/ 295937 h 1183746"/>
              <a:gd name="connsiteX1" fmla="*/ 7536127 w 8128000"/>
              <a:gd name="connsiteY1" fmla="*/ 295937 h 1183746"/>
              <a:gd name="connsiteX2" fmla="*/ 7536127 w 8128000"/>
              <a:gd name="connsiteY2" fmla="*/ 0 h 1183746"/>
              <a:gd name="connsiteX3" fmla="*/ 8128000 w 8128000"/>
              <a:gd name="connsiteY3" fmla="*/ 591873 h 1183746"/>
              <a:gd name="connsiteX4" fmla="*/ 7536127 w 8128000"/>
              <a:gd name="connsiteY4" fmla="*/ 1183746 h 1183746"/>
              <a:gd name="connsiteX5" fmla="*/ 7536127 w 8128000"/>
              <a:gd name="connsiteY5" fmla="*/ 887810 h 1183746"/>
              <a:gd name="connsiteX6" fmla="*/ 0 w 8128000"/>
              <a:gd name="connsiteY6" fmla="*/ 887810 h 1183746"/>
              <a:gd name="connsiteX7" fmla="*/ 0 w 8128000"/>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183746">
                <a:moveTo>
                  <a:pt x="0" y="295937"/>
                </a:moveTo>
                <a:lnTo>
                  <a:pt x="7536127" y="295937"/>
                </a:lnTo>
                <a:lnTo>
                  <a:pt x="7536127" y="0"/>
                </a:lnTo>
                <a:lnTo>
                  <a:pt x="8128000" y="591873"/>
                </a:lnTo>
                <a:lnTo>
                  <a:pt x="7536127" y="1183746"/>
                </a:lnTo>
                <a:lnTo>
                  <a:pt x="7536127"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SLA Derivation</a:t>
            </a:r>
            <a:endParaRPr lang="fr-FR" sz="2300" kern="1200" dirty="0"/>
          </a:p>
        </p:txBody>
      </p:sp>
      <p:sp>
        <p:nvSpPr>
          <p:cNvPr id="10" name="Forma livre 9"/>
          <p:cNvSpPr/>
          <p:nvPr/>
        </p:nvSpPr>
        <p:spPr>
          <a:xfrm>
            <a:off x="2032000" y="2967859"/>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fr-FR" b="1" dirty="0" smtClean="0">
                <a:solidFill>
                  <a:srgbClr val="FF0066"/>
                </a:solidFill>
              </a:rPr>
              <a:t># Create </a:t>
            </a:r>
            <a:r>
              <a:rPr lang="fr-FR" b="1" dirty="0">
                <a:solidFill>
                  <a:srgbClr val="FF0066"/>
                </a:solidFill>
              </a:rPr>
              <a:t>an SLA for the integration</a:t>
            </a:r>
          </a:p>
          <a:p>
            <a:pPr marL="285750" lvl="0" indent="-285750" algn="l" defTabSz="1022350">
              <a:lnSpc>
                <a:spcPct val="90000"/>
              </a:lnSpc>
              <a:spcBef>
                <a:spcPct val="0"/>
              </a:spcBef>
              <a:spcAft>
                <a:spcPct val="35000"/>
              </a:spcAft>
              <a:buFontTx/>
              <a:buChar char="-"/>
            </a:pPr>
            <a:r>
              <a:rPr lang="fr-FR" kern="1200" dirty="0" smtClean="0"/>
              <a:t>Search for previous queries</a:t>
            </a:r>
          </a:p>
          <a:p>
            <a:pPr marL="285750" lvl="0" indent="-285750" algn="l" defTabSz="1022350">
              <a:lnSpc>
                <a:spcPct val="90000"/>
              </a:lnSpc>
              <a:spcBef>
                <a:spcPct val="0"/>
              </a:spcBef>
              <a:spcAft>
                <a:spcPct val="35000"/>
              </a:spcAft>
              <a:buFontTx/>
              <a:buChar char="-"/>
            </a:pPr>
            <a:r>
              <a:rPr lang="fr-FR" dirty="0" smtClean="0"/>
              <a:t>Process the complete rewriting</a:t>
            </a:r>
            <a:endParaRPr lang="fr-FR" kern="1200" dirty="0" smtClean="0"/>
          </a:p>
          <a:p>
            <a:pPr marL="285750" lvl="0" indent="-285750" algn="l" defTabSz="1022350">
              <a:lnSpc>
                <a:spcPct val="90000"/>
              </a:lnSpc>
              <a:spcBef>
                <a:spcPct val="0"/>
              </a:spcBef>
              <a:spcAft>
                <a:spcPct val="35000"/>
              </a:spcAft>
              <a:buFontTx/>
              <a:buChar char="-"/>
            </a:pPr>
            <a:endParaRPr lang="fr-FR" kern="1200" dirty="0"/>
          </a:p>
        </p:txBody>
      </p:sp>
      <p:sp>
        <p:nvSpPr>
          <p:cNvPr id="11" name="Forma livre 10"/>
          <p:cNvSpPr/>
          <p:nvPr/>
        </p:nvSpPr>
        <p:spPr>
          <a:xfrm>
            <a:off x="4535423" y="2449602"/>
            <a:ext cx="5624576" cy="1183746"/>
          </a:xfrm>
          <a:custGeom>
            <a:avLst/>
            <a:gdLst>
              <a:gd name="connsiteX0" fmla="*/ 0 w 5624576"/>
              <a:gd name="connsiteY0" fmla="*/ 295937 h 1183746"/>
              <a:gd name="connsiteX1" fmla="*/ 5032703 w 5624576"/>
              <a:gd name="connsiteY1" fmla="*/ 295937 h 1183746"/>
              <a:gd name="connsiteX2" fmla="*/ 5032703 w 5624576"/>
              <a:gd name="connsiteY2" fmla="*/ 0 h 1183746"/>
              <a:gd name="connsiteX3" fmla="*/ 5624576 w 5624576"/>
              <a:gd name="connsiteY3" fmla="*/ 591873 h 1183746"/>
              <a:gd name="connsiteX4" fmla="*/ 5032703 w 5624576"/>
              <a:gd name="connsiteY4" fmla="*/ 1183746 h 1183746"/>
              <a:gd name="connsiteX5" fmla="*/ 5032703 w 5624576"/>
              <a:gd name="connsiteY5" fmla="*/ 887810 h 1183746"/>
              <a:gd name="connsiteX6" fmla="*/ 0 w 5624576"/>
              <a:gd name="connsiteY6" fmla="*/ 887810 h 1183746"/>
              <a:gd name="connsiteX7" fmla="*/ 0 w 5624576"/>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4576" h="1183746">
                <a:moveTo>
                  <a:pt x="0" y="295937"/>
                </a:moveTo>
                <a:lnTo>
                  <a:pt x="5032703" y="295937"/>
                </a:lnTo>
                <a:lnTo>
                  <a:pt x="5032703" y="0"/>
                </a:lnTo>
                <a:lnTo>
                  <a:pt x="5624576" y="591873"/>
                </a:lnTo>
                <a:lnTo>
                  <a:pt x="5032703" y="1183746"/>
                </a:lnTo>
                <a:lnTo>
                  <a:pt x="5032703"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Rewriting</a:t>
            </a:r>
            <a:endParaRPr lang="fr-FR" sz="2300" kern="1200" dirty="0"/>
          </a:p>
        </p:txBody>
      </p:sp>
      <p:sp>
        <p:nvSpPr>
          <p:cNvPr id="12" name="Forma livre 11"/>
          <p:cNvSpPr/>
          <p:nvPr/>
        </p:nvSpPr>
        <p:spPr>
          <a:xfrm>
            <a:off x="4535423" y="3362441"/>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defTabSz="1022350">
              <a:lnSpc>
                <a:spcPct val="90000"/>
              </a:lnSpc>
              <a:spcBef>
                <a:spcPct val="0"/>
              </a:spcBef>
              <a:spcAft>
                <a:spcPct val="35000"/>
              </a:spcAft>
            </a:pPr>
            <a:r>
              <a:rPr lang="fr-FR" b="1" dirty="0" smtClean="0">
                <a:solidFill>
                  <a:srgbClr val="FF0066"/>
                </a:solidFill>
              </a:rPr>
              <a:t># Rewriting considering </a:t>
            </a:r>
            <a:r>
              <a:rPr lang="fr-FR" b="1" dirty="0">
                <a:solidFill>
                  <a:srgbClr val="FF0066"/>
                </a:solidFill>
              </a:rPr>
              <a:t>SLA </a:t>
            </a:r>
            <a:r>
              <a:rPr lang="fr-FR" b="1" dirty="0" smtClean="0">
                <a:solidFill>
                  <a:srgbClr val="FF0066"/>
                </a:solidFill>
              </a:rPr>
              <a:t>measures</a:t>
            </a:r>
            <a:endParaRPr lang="fr-FR" b="1" dirty="0">
              <a:solidFill>
                <a:srgbClr val="FF0066"/>
              </a:solidFill>
            </a:endParaRPr>
          </a:p>
          <a:p>
            <a:pPr marL="285750" lvl="0" indent="-285750" defTabSz="1022350">
              <a:lnSpc>
                <a:spcPct val="90000"/>
              </a:lnSpc>
              <a:spcBef>
                <a:spcPct val="0"/>
              </a:spcBef>
              <a:spcAft>
                <a:spcPct val="35000"/>
              </a:spcAft>
              <a:buFontTx/>
              <a:buChar char="-"/>
            </a:pPr>
            <a:r>
              <a:rPr lang="fr-FR" dirty="0" smtClean="0"/>
              <a:t>Reusing results</a:t>
            </a:r>
            <a:endParaRPr lang="fr-FR" dirty="0"/>
          </a:p>
          <a:p>
            <a:pPr marL="285750" lvl="0" indent="-285750" defTabSz="1022350">
              <a:lnSpc>
                <a:spcPct val="90000"/>
              </a:lnSpc>
              <a:spcBef>
                <a:spcPct val="0"/>
              </a:spcBef>
              <a:spcAft>
                <a:spcPct val="35000"/>
              </a:spcAft>
              <a:buFontTx/>
              <a:buChar char="-"/>
            </a:pPr>
            <a:r>
              <a:rPr lang="fr-FR" dirty="0"/>
              <a:t>Process </a:t>
            </a:r>
            <a:r>
              <a:rPr lang="fr-FR" dirty="0" smtClean="0"/>
              <a:t>rewriting</a:t>
            </a:r>
          </a:p>
          <a:p>
            <a:pPr lvl="0" defTabSz="1022350">
              <a:lnSpc>
                <a:spcPct val="90000"/>
              </a:lnSpc>
              <a:spcBef>
                <a:spcPct val="0"/>
              </a:spcBef>
              <a:spcAft>
                <a:spcPct val="35000"/>
              </a:spcAft>
            </a:pPr>
            <a:r>
              <a:rPr lang="fr-FR" b="1" dirty="0" smtClean="0">
                <a:solidFill>
                  <a:srgbClr val="FF0066"/>
                </a:solidFill>
              </a:rPr>
              <a:t># Store the results</a:t>
            </a:r>
            <a:endParaRPr lang="fr-FR" dirty="0"/>
          </a:p>
        </p:txBody>
      </p:sp>
      <p:sp>
        <p:nvSpPr>
          <p:cNvPr id="13" name="Forma livre 12"/>
          <p:cNvSpPr/>
          <p:nvPr/>
        </p:nvSpPr>
        <p:spPr>
          <a:xfrm>
            <a:off x="7038848" y="2844184"/>
            <a:ext cx="3121152" cy="1183746"/>
          </a:xfrm>
          <a:custGeom>
            <a:avLst/>
            <a:gdLst>
              <a:gd name="connsiteX0" fmla="*/ 0 w 3121152"/>
              <a:gd name="connsiteY0" fmla="*/ 295937 h 1183746"/>
              <a:gd name="connsiteX1" fmla="*/ 2529279 w 3121152"/>
              <a:gd name="connsiteY1" fmla="*/ 295937 h 1183746"/>
              <a:gd name="connsiteX2" fmla="*/ 2529279 w 3121152"/>
              <a:gd name="connsiteY2" fmla="*/ 0 h 1183746"/>
              <a:gd name="connsiteX3" fmla="*/ 3121152 w 3121152"/>
              <a:gd name="connsiteY3" fmla="*/ 591873 h 1183746"/>
              <a:gd name="connsiteX4" fmla="*/ 2529279 w 3121152"/>
              <a:gd name="connsiteY4" fmla="*/ 1183746 h 1183746"/>
              <a:gd name="connsiteX5" fmla="*/ 2529279 w 3121152"/>
              <a:gd name="connsiteY5" fmla="*/ 887810 h 1183746"/>
              <a:gd name="connsiteX6" fmla="*/ 0 w 3121152"/>
              <a:gd name="connsiteY6" fmla="*/ 887810 h 1183746"/>
              <a:gd name="connsiteX7" fmla="*/ 0 w 3121152"/>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1152" h="1183746">
                <a:moveTo>
                  <a:pt x="0" y="295937"/>
                </a:moveTo>
                <a:lnTo>
                  <a:pt x="2529279" y="295937"/>
                </a:lnTo>
                <a:lnTo>
                  <a:pt x="2529279" y="0"/>
                </a:lnTo>
                <a:lnTo>
                  <a:pt x="3121152" y="591873"/>
                </a:lnTo>
                <a:lnTo>
                  <a:pt x="2529279" y="1183746"/>
                </a:lnTo>
                <a:lnTo>
                  <a:pt x="2529279"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Evaluation</a:t>
            </a:r>
            <a:endParaRPr lang="fr-FR" sz="2300" kern="1200" dirty="0"/>
          </a:p>
        </p:txBody>
      </p:sp>
      <p:sp>
        <p:nvSpPr>
          <p:cNvPr id="14" name="Forma livre 13"/>
          <p:cNvSpPr/>
          <p:nvPr/>
        </p:nvSpPr>
        <p:spPr>
          <a:xfrm>
            <a:off x="7038848" y="3757023"/>
            <a:ext cx="2503424" cy="2246958"/>
          </a:xfrm>
          <a:custGeom>
            <a:avLst/>
            <a:gdLst>
              <a:gd name="connsiteX0" fmla="*/ 0 w 2503424"/>
              <a:gd name="connsiteY0" fmla="*/ 0 h 2246958"/>
              <a:gd name="connsiteX1" fmla="*/ 2503424 w 2503424"/>
              <a:gd name="connsiteY1" fmla="*/ 0 h 2246958"/>
              <a:gd name="connsiteX2" fmla="*/ 2503424 w 2503424"/>
              <a:gd name="connsiteY2" fmla="*/ 2246958 h 2246958"/>
              <a:gd name="connsiteX3" fmla="*/ 0 w 2503424"/>
              <a:gd name="connsiteY3" fmla="*/ 2246958 h 2246958"/>
              <a:gd name="connsiteX4" fmla="*/ 0 w 2503424"/>
              <a:gd name="connsiteY4" fmla="*/ 0 h 2246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46958">
                <a:moveTo>
                  <a:pt x="0" y="0"/>
                </a:moveTo>
                <a:lnTo>
                  <a:pt x="2503424" y="0"/>
                </a:lnTo>
                <a:lnTo>
                  <a:pt x="2503424" y="2246958"/>
                </a:lnTo>
                <a:lnTo>
                  <a:pt x="0" y="224695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defTabSz="1022350">
              <a:lnSpc>
                <a:spcPct val="90000"/>
              </a:lnSpc>
              <a:spcBef>
                <a:spcPct val="0"/>
              </a:spcBef>
              <a:spcAft>
                <a:spcPct val="35000"/>
              </a:spcAft>
            </a:pPr>
            <a:r>
              <a:rPr lang="fr-FR" b="1" dirty="0" smtClean="0">
                <a:solidFill>
                  <a:srgbClr val="FF0066"/>
                </a:solidFill>
              </a:rPr>
              <a:t># SLA guided query optmization </a:t>
            </a:r>
          </a:p>
          <a:p>
            <a:pPr defTabSz="1022350">
              <a:lnSpc>
                <a:spcPct val="90000"/>
              </a:lnSpc>
              <a:spcBef>
                <a:spcPct val="0"/>
              </a:spcBef>
              <a:spcAft>
                <a:spcPct val="35000"/>
              </a:spcAft>
            </a:pPr>
            <a:endParaRPr lang="fr-FR" b="1" dirty="0">
              <a:solidFill>
                <a:srgbClr val="FF0066"/>
              </a:solidFill>
            </a:endParaRPr>
          </a:p>
          <a:p>
            <a:pPr defTabSz="1022350">
              <a:lnSpc>
                <a:spcPct val="90000"/>
              </a:lnSpc>
              <a:spcBef>
                <a:spcPct val="0"/>
              </a:spcBef>
              <a:spcAft>
                <a:spcPct val="35000"/>
              </a:spcAft>
            </a:pPr>
            <a:r>
              <a:rPr lang="fr-FR" b="1" dirty="0" smtClean="0">
                <a:solidFill>
                  <a:srgbClr val="FF0066"/>
                </a:solidFill>
              </a:rPr>
              <a:t># Execution</a:t>
            </a:r>
          </a:p>
          <a:p>
            <a:pPr defTabSz="1022350">
              <a:lnSpc>
                <a:spcPct val="90000"/>
              </a:lnSpc>
              <a:spcBef>
                <a:spcPct val="0"/>
              </a:spcBef>
              <a:spcAft>
                <a:spcPct val="35000"/>
              </a:spcAft>
            </a:pPr>
            <a:endParaRPr lang="fr-FR" b="1" dirty="0">
              <a:solidFill>
                <a:srgbClr val="FF0066"/>
              </a:solidFill>
            </a:endParaRPr>
          </a:p>
        </p:txBody>
      </p:sp>
      <p:sp>
        <p:nvSpPr>
          <p:cNvPr id="15" name="Espaço Reservado para Data 14"/>
          <p:cNvSpPr>
            <a:spLocks noGrp="1"/>
          </p:cNvSpPr>
          <p:nvPr>
            <p:ph type="dt" sz="half" idx="10"/>
          </p:nvPr>
        </p:nvSpPr>
        <p:spPr/>
        <p:txBody>
          <a:bodyPr/>
          <a:lstStyle/>
          <a:p>
            <a:fld id="{4C33F87C-A24D-4BA8-8B00-48814F68C8F3}" type="datetime1">
              <a:rPr lang="fr-FR" smtClean="0"/>
              <a:t>15/03/2017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8</a:t>
            </a:fld>
            <a:endParaRPr lang="fr-FR"/>
          </a:p>
        </p:txBody>
      </p:sp>
    </p:spTree>
    <p:extLst>
      <p:ext uri="{BB962C8B-B14F-4D97-AF65-F5344CB8AC3E}">
        <p14:creationId xmlns:p14="http://schemas.microsoft.com/office/powerpoint/2010/main" val="317646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Results and contributions</a:t>
            </a:r>
            <a:endParaRPr lang="en-GB" dirty="0"/>
          </a:p>
        </p:txBody>
      </p:sp>
      <p:sp>
        <p:nvSpPr>
          <p:cNvPr id="3" name="Espace réservé du contenu 2"/>
          <p:cNvSpPr>
            <a:spLocks noGrp="1"/>
          </p:cNvSpPr>
          <p:nvPr>
            <p:ph idx="1"/>
          </p:nvPr>
        </p:nvSpPr>
        <p:spPr/>
        <p:txBody>
          <a:bodyPr>
            <a:normAutofit/>
          </a:bodyPr>
          <a:lstStyle/>
          <a:p>
            <a:pPr algn="just">
              <a:lnSpc>
                <a:spcPct val="110000"/>
              </a:lnSpc>
            </a:pPr>
            <a:r>
              <a:rPr lang="fr-FR" sz="2400" dirty="0" smtClean="0">
                <a:solidFill>
                  <a:srgbClr val="FF0066"/>
                </a:solidFill>
              </a:rPr>
              <a:t>Rhone query </a:t>
            </a:r>
            <a:r>
              <a:rPr lang="fr-FR" sz="2400" dirty="0">
                <a:solidFill>
                  <a:srgbClr val="FF0066"/>
                </a:solidFill>
              </a:rPr>
              <a:t>rewriting </a:t>
            </a:r>
            <a:r>
              <a:rPr lang="fr-FR" sz="2400" dirty="0" smtClean="0">
                <a:solidFill>
                  <a:srgbClr val="FF0066"/>
                </a:solidFill>
              </a:rPr>
              <a:t>algorithm</a:t>
            </a:r>
            <a:r>
              <a:rPr lang="fr-FR" sz="2400" baseline="30000" dirty="0" smtClean="0">
                <a:solidFill>
                  <a:srgbClr val="FF0066"/>
                </a:solidFill>
              </a:rPr>
              <a:t>1</a:t>
            </a:r>
            <a:r>
              <a:rPr lang="fr-FR" sz="2400" dirty="0" smtClean="0">
                <a:solidFill>
                  <a:srgbClr val="FF0066"/>
                </a:solidFill>
              </a:rPr>
              <a:t> </a:t>
            </a:r>
            <a:r>
              <a:rPr lang="fr-FR" sz="2400" dirty="0"/>
              <a:t>for data integration </a:t>
            </a:r>
            <a:r>
              <a:rPr lang="fr-FR" sz="2400" dirty="0" smtClean="0"/>
              <a:t>which c</a:t>
            </a:r>
            <a:r>
              <a:rPr lang="fr-FR" sz="2200" dirty="0" smtClean="0"/>
              <a:t>onsiders </a:t>
            </a:r>
            <a:r>
              <a:rPr lang="fr-FR" sz="2200" dirty="0"/>
              <a:t>user integration preferences and services’ quality aspects expressed in SLAs.</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8" name="Seta para a direita 7"/>
          <p:cNvSpPr/>
          <p:nvPr/>
        </p:nvSpPr>
        <p:spPr>
          <a:xfrm>
            <a:off x="3010880" y="319986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0" name="Forma livre 9"/>
          <p:cNvSpPr/>
          <p:nvPr/>
        </p:nvSpPr>
        <p:spPr>
          <a:xfrm>
            <a:off x="4304883"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1" name="Forma livre 10"/>
          <p:cNvSpPr/>
          <p:nvPr/>
        </p:nvSpPr>
        <p:spPr>
          <a:xfrm>
            <a:off x="6139686"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2" name="Forma livre 11"/>
          <p:cNvSpPr/>
          <p:nvPr/>
        </p:nvSpPr>
        <p:spPr>
          <a:xfrm>
            <a:off x="7974490"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4" name="Espaço Reservado para Data 3"/>
          <p:cNvSpPr>
            <a:spLocks noGrp="1"/>
          </p:cNvSpPr>
          <p:nvPr>
            <p:ph type="dt" sz="half" idx="10"/>
          </p:nvPr>
        </p:nvSpPr>
        <p:spPr/>
        <p:txBody>
          <a:bodyPr/>
          <a:lstStyle/>
          <a:p>
            <a:fld id="{88788465-5ABE-48FE-A367-DD4BDAC3E30D}" type="datetime1">
              <a:rPr lang="fr-FR" smtClean="0"/>
              <a:t>15/03/2017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9</a:t>
            </a:fld>
            <a:endParaRPr lang="fr-FR"/>
          </a:p>
        </p:txBody>
      </p:sp>
    </p:spTree>
    <p:extLst>
      <p:ext uri="{BB962C8B-B14F-4D97-AF65-F5344CB8AC3E}">
        <p14:creationId xmlns:p14="http://schemas.microsoft.com/office/powerpoint/2010/main" val="2016242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5658</TotalTime>
  <Words>2028</Words>
  <Application>Microsoft Office PowerPoint</Application>
  <PresentationFormat>Widescreen</PresentationFormat>
  <Paragraphs>261</Paragraphs>
  <Slides>17</Slides>
  <Notes>5</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17</vt:i4>
      </vt:variant>
    </vt:vector>
  </HeadingPairs>
  <TitlesOfParts>
    <vt:vector size="26"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Agenda</vt:lpstr>
      <vt:lpstr>Introduction</vt:lpstr>
      <vt:lpstr>Research context: data integration</vt:lpstr>
      <vt:lpstr>Research context: data integration</vt:lpstr>
      <vt:lpstr>Target scenario: Challenges</vt:lpstr>
      <vt:lpstr>Results and contributions</vt:lpstr>
      <vt:lpstr>Results and contributions</vt:lpstr>
      <vt:lpstr>Results and contributions</vt:lpstr>
      <vt:lpstr>Results and contributions</vt:lpstr>
      <vt:lpstr>Results and contributions</vt:lpstr>
      <vt:lpstr>Results and contributions</vt:lpstr>
      <vt:lpstr>Results and contributions</vt:lpstr>
      <vt:lpstr>Professional and scientific activities</vt:lpstr>
      <vt:lpstr>Professional and scientific activities</vt:lpstr>
      <vt:lpstr>Perspectives</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144</cp:revision>
  <dcterms:created xsi:type="dcterms:W3CDTF">2016-09-25T08:29:40Z</dcterms:created>
  <dcterms:modified xsi:type="dcterms:W3CDTF">2017-03-15T10:18:39Z</dcterms:modified>
</cp:coreProperties>
</file>