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comments/comment4.xml" ContentType="application/vnd.openxmlformats-officedocument.presentationml.comments+xml"/>
  <Override PartName="/ppt/notesSlides/notesSlide7.xml" ContentType="application/vnd.openxmlformats-officedocument.presentationml.notesSlide+xml"/>
  <Override PartName="/ppt/comments/comment5.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3"/>
  </p:notesMasterIdLst>
  <p:handoutMasterIdLst>
    <p:handoutMasterId r:id="rId24"/>
  </p:handoutMasterIdLst>
  <p:sldIdLst>
    <p:sldId id="256" r:id="rId2"/>
    <p:sldId id="297" r:id="rId3"/>
    <p:sldId id="298" r:id="rId4"/>
    <p:sldId id="274" r:id="rId5"/>
    <p:sldId id="275" r:id="rId6"/>
    <p:sldId id="296" r:id="rId7"/>
    <p:sldId id="305" r:id="rId8"/>
    <p:sldId id="311" r:id="rId9"/>
    <p:sldId id="288" r:id="rId10"/>
    <p:sldId id="295" r:id="rId11"/>
    <p:sldId id="307" r:id="rId12"/>
    <p:sldId id="317" r:id="rId13"/>
    <p:sldId id="314" r:id="rId14"/>
    <p:sldId id="308" r:id="rId15"/>
    <p:sldId id="315" r:id="rId16"/>
    <p:sldId id="316" r:id="rId17"/>
    <p:sldId id="312" r:id="rId18"/>
    <p:sldId id="313" r:id="rId19"/>
    <p:sldId id="310" r:id="rId20"/>
    <p:sldId id="309" r:id="rId21"/>
    <p:sldId id="287"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HEDIRA GUEGAN Ons Chirine" initials="GGOC" lastIdx="2" clrIdx="0">
    <p:extLst>
      <p:ext uri="{19B8F6BF-5375-455C-9EA6-DF929625EA0E}">
        <p15:presenceInfo xmlns:p15="http://schemas.microsoft.com/office/powerpoint/2012/main" userId="S-1-5-21-527237240-823518204-1644491937-3809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1FA"/>
    <a:srgbClr val="AFEA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51" autoAdjust="0"/>
    <p:restoredTop sz="94569" autoAdjust="0"/>
  </p:normalViewPr>
  <p:slideViewPr>
    <p:cSldViewPr snapToGrid="0">
      <p:cViewPr>
        <p:scale>
          <a:sx n="70" d="100"/>
          <a:sy n="70" d="100"/>
        </p:scale>
        <p:origin x="1374" y="1068"/>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3-15T15:44:30.757" idx="1">
    <p:pos x="5236" y="576"/>
    <p:text>need some illustrations</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3-15T15:44:30.757" idx="1">
    <p:pos x="5236" y="576"/>
    <p:text>need some illustrations</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03-15T15:44:50.151" idx="2">
    <p:pos x="5246" y="567"/>
    <p:text>illustrate for each point</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7-03-15T15:44:50.151" idx="2">
    <p:pos x="5246" y="567"/>
    <p:text>illustrate for each point</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7-03-15T15:44:50.151" idx="2">
    <p:pos x="5246" y="567"/>
    <p:text>illustrate for each point</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A8C671-E635-7D47-B8F4-71116E85B8EA}" type="datetimeFigureOut">
              <a:rPr lang="en-GB" smtClean="0"/>
              <a:t>15/03/2017</a:t>
            </a:fld>
            <a:endParaRPr lang="en-GB"/>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51D66E-EB32-B249-A132-491512F715EF}" type="slidenum">
              <a:rPr lang="en-GB" smtClean="0"/>
              <a:t>‹nº›</a:t>
            </a:fld>
            <a:endParaRPr lang="en-GB"/>
          </a:p>
        </p:txBody>
      </p:sp>
    </p:spTree>
    <p:extLst>
      <p:ext uri="{BB962C8B-B14F-4D97-AF65-F5344CB8AC3E}">
        <p14:creationId xmlns:p14="http://schemas.microsoft.com/office/powerpoint/2010/main" val="8279382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FA5C88-5603-E746-ACCE-B4903132F887}" type="datetimeFigureOut">
              <a:rPr lang="en-GB" smtClean="0"/>
              <a:t>15/03/2017</a:t>
            </a:fld>
            <a:endParaRPr lang="en-GB"/>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54803-17EE-EE40-895C-4C828993EABA}" type="slidenum">
              <a:rPr lang="en-GB" smtClean="0"/>
              <a:t>‹nº›</a:t>
            </a:fld>
            <a:endParaRPr lang="en-GB"/>
          </a:p>
        </p:txBody>
      </p:sp>
    </p:spTree>
    <p:extLst>
      <p:ext uri="{BB962C8B-B14F-4D97-AF65-F5344CB8AC3E}">
        <p14:creationId xmlns:p14="http://schemas.microsoft.com/office/powerpoint/2010/main" val="1995819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10</a:t>
            </a:fld>
            <a:endParaRPr lang="pt-BR"/>
          </a:p>
        </p:txBody>
      </p:sp>
    </p:spTree>
    <p:extLst>
      <p:ext uri="{BB962C8B-B14F-4D97-AF65-F5344CB8AC3E}">
        <p14:creationId xmlns:p14="http://schemas.microsoft.com/office/powerpoint/2010/main" val="1393770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11</a:t>
            </a:fld>
            <a:endParaRPr lang="pt-BR"/>
          </a:p>
        </p:txBody>
      </p:sp>
    </p:spTree>
    <p:extLst>
      <p:ext uri="{BB962C8B-B14F-4D97-AF65-F5344CB8AC3E}">
        <p14:creationId xmlns:p14="http://schemas.microsoft.com/office/powerpoint/2010/main" val="3859164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12</a:t>
            </a:fld>
            <a:endParaRPr lang="pt-BR"/>
          </a:p>
        </p:txBody>
      </p:sp>
    </p:spTree>
    <p:extLst>
      <p:ext uri="{BB962C8B-B14F-4D97-AF65-F5344CB8AC3E}">
        <p14:creationId xmlns:p14="http://schemas.microsoft.com/office/powerpoint/2010/main" val="39518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13</a:t>
            </a:fld>
            <a:endParaRPr lang="pt-BR"/>
          </a:p>
        </p:txBody>
      </p:sp>
    </p:spTree>
    <p:extLst>
      <p:ext uri="{BB962C8B-B14F-4D97-AF65-F5344CB8AC3E}">
        <p14:creationId xmlns:p14="http://schemas.microsoft.com/office/powerpoint/2010/main" val="2921014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14</a:t>
            </a:fld>
            <a:endParaRPr lang="pt-BR"/>
          </a:p>
        </p:txBody>
      </p:sp>
    </p:spTree>
    <p:extLst>
      <p:ext uri="{BB962C8B-B14F-4D97-AF65-F5344CB8AC3E}">
        <p14:creationId xmlns:p14="http://schemas.microsoft.com/office/powerpoint/2010/main" val="2715455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15</a:t>
            </a:fld>
            <a:endParaRPr lang="pt-BR"/>
          </a:p>
        </p:txBody>
      </p:sp>
    </p:spTree>
    <p:extLst>
      <p:ext uri="{BB962C8B-B14F-4D97-AF65-F5344CB8AC3E}">
        <p14:creationId xmlns:p14="http://schemas.microsoft.com/office/powerpoint/2010/main" val="178513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16</a:t>
            </a:fld>
            <a:endParaRPr lang="pt-BR"/>
          </a:p>
        </p:txBody>
      </p:sp>
    </p:spTree>
    <p:extLst>
      <p:ext uri="{BB962C8B-B14F-4D97-AF65-F5344CB8AC3E}">
        <p14:creationId xmlns:p14="http://schemas.microsoft.com/office/powerpoint/2010/main" val="2969750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17</a:t>
            </a:fld>
            <a:endParaRPr lang="pt-BR"/>
          </a:p>
        </p:txBody>
      </p:sp>
    </p:spTree>
    <p:extLst>
      <p:ext uri="{BB962C8B-B14F-4D97-AF65-F5344CB8AC3E}">
        <p14:creationId xmlns:p14="http://schemas.microsoft.com/office/powerpoint/2010/main" val="3683414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18</a:t>
            </a:fld>
            <a:endParaRPr lang="pt-BR"/>
          </a:p>
        </p:txBody>
      </p:sp>
    </p:spTree>
    <p:extLst>
      <p:ext uri="{BB962C8B-B14F-4D97-AF65-F5344CB8AC3E}">
        <p14:creationId xmlns:p14="http://schemas.microsoft.com/office/powerpoint/2010/main" val="375868475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B5B01EC2-1E5D-4939-9F09-86D27964C9BF}" type="datetime1">
              <a:rPr lang="fr-FR" smtClean="0"/>
              <a:t>15/03/2017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E30F588-6E05-4442-ACBF-46277343984D}" type="slidenum">
              <a:rPr lang="fr-FR" smtClean="0"/>
              <a:t>‹nº›</a:t>
            </a:fld>
            <a:endParaRPr lang="fr-FR"/>
          </a:p>
        </p:txBody>
      </p:sp>
    </p:spTree>
    <p:extLst>
      <p:ext uri="{BB962C8B-B14F-4D97-AF65-F5344CB8AC3E}">
        <p14:creationId xmlns:p14="http://schemas.microsoft.com/office/powerpoint/2010/main" val="1256559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7B4893A5-B812-41B4-8A7A-727A1A389182}" type="datetime1">
              <a:rPr lang="fr-FR" smtClean="0"/>
              <a:t>15/03/2017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2912186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2AB38E4B-7430-4B72-8D73-A0A47BE4E57C}" type="datetime1">
              <a:rPr lang="fr-FR" smtClean="0"/>
              <a:t>15/03/2017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466912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65A0BBFD-990B-45E8-A1E6-40B808A7D247}" type="datetime1">
              <a:rPr lang="fr-FR" smtClean="0"/>
              <a:t>15/03/2017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565870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pt-BR" smtClean="0"/>
              <a:t>Clique para editar o título mestre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a:xfrm>
            <a:off x="8593667" y="6272784"/>
            <a:ext cx="2644309" cy="365125"/>
          </a:xfrm>
        </p:spPr>
        <p:txBody>
          <a:bodyPr/>
          <a:lstStyle/>
          <a:p>
            <a:fld id="{66B1BF2D-34E4-474F-A590-8386FB6A0F1F}" type="datetime1">
              <a:rPr lang="fr-FR" smtClean="0"/>
              <a:t>15/03/2017</a:t>
            </a:fld>
            <a:endParaRPr lang="fr-FR"/>
          </a:p>
        </p:txBody>
      </p:sp>
      <p:sp>
        <p:nvSpPr>
          <p:cNvPr id="5" name="Footer Placeholder 4"/>
          <p:cNvSpPr>
            <a:spLocks noGrp="1"/>
          </p:cNvSpPr>
          <p:nvPr>
            <p:ph type="ftr" sz="quarter" idx="11"/>
          </p:nvPr>
        </p:nvSpPr>
        <p:spPr>
          <a:xfrm>
            <a:off x="2182708" y="6272784"/>
            <a:ext cx="6327648" cy="365125"/>
          </a:xfrm>
        </p:spPr>
        <p:txBody>
          <a:bodyPr/>
          <a:lstStyle/>
          <a:p>
            <a:endParaRPr lang="fr-F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E30F588-6E05-4442-ACBF-46277343984D}" type="slidenum">
              <a:rPr lang="fr-FR" smtClean="0"/>
              <a:t>‹nº›</a:t>
            </a:fld>
            <a:endParaRPr lang="fr-FR"/>
          </a:p>
        </p:txBody>
      </p:sp>
    </p:spTree>
    <p:extLst>
      <p:ext uri="{BB962C8B-B14F-4D97-AF65-F5344CB8AC3E}">
        <p14:creationId xmlns:p14="http://schemas.microsoft.com/office/powerpoint/2010/main" val="2535343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0BE7D789-34AE-4625-89AA-6CEFC990C8FC}" type="datetime1">
              <a:rPr lang="fr-FR" smtClean="0"/>
              <a:t>15/03/2017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4136555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7196C9BA-8406-424A-A37C-4700EC61E29B}" type="datetime1">
              <a:rPr lang="fr-FR" smtClean="0"/>
              <a:t>15/03/2017</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3385161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C6ECCC50-1462-49C6-8485-6E9FEC58DF8C}" type="datetime1">
              <a:rPr lang="fr-FR" smtClean="0"/>
              <a:t>15/03/2017</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1669942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9DFB04-FEA5-47A8-89CD-F13246BA5622}" type="datetime1">
              <a:rPr lang="fr-FR" smtClean="0"/>
              <a:t>15/03/2017</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4216239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smtClean="0"/>
              <a:t>Clique para editar o título mestre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EBEDB326-11F4-4A20-A985-C63A3BB444B9}" type="datetime1">
              <a:rPr lang="fr-FR" smtClean="0"/>
              <a:t>15/03/2017</a:t>
            </a:fld>
            <a:endParaRPr lang="fr-FR"/>
          </a:p>
        </p:txBody>
      </p:sp>
      <p:sp>
        <p:nvSpPr>
          <p:cNvPr id="6" name="Footer Placeholder 5"/>
          <p:cNvSpPr>
            <a:spLocks noGrp="1"/>
          </p:cNvSpPr>
          <p:nvPr>
            <p:ph type="ftr" sz="quarter" idx="11"/>
          </p:nvPr>
        </p:nvSpPr>
        <p:spPr/>
        <p:txBody>
          <a:bodyPr/>
          <a:lstStyle/>
          <a:p>
            <a:endParaRPr lang="fr-F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2317781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5CC9A7FF-D0CF-4BBD-AE51-F2DF0EE06049}" type="datetime1">
              <a:rPr lang="fr-FR" smtClean="0"/>
              <a:t>15/03/2017</a:t>
            </a:fld>
            <a:endParaRPr lang="fr-F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1207641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64CFD64-8AF7-4ED0-8012-FCD854E81FEC}" type="datetime1">
              <a:rPr lang="fr-FR" smtClean="0"/>
              <a:t>15/03/2017</a:t>
            </a:fld>
            <a:endParaRPr lang="fr-F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fr-F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E30F588-6E05-4442-ACBF-46277343984D}" type="slidenum">
              <a:rPr lang="fr-FR" smtClean="0"/>
              <a:t>‹nº›</a:t>
            </a:fld>
            <a:endParaRPr lang="fr-FR"/>
          </a:p>
        </p:txBody>
      </p:sp>
    </p:spTree>
    <p:extLst>
      <p:ext uri="{BB962C8B-B14F-4D97-AF65-F5344CB8AC3E}">
        <p14:creationId xmlns:p14="http://schemas.microsoft.com/office/powerpoint/2010/main" val="301332257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ftr="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comments" Target="../comments/commen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comments" Target="../comments/comment3.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comments" Target="../comments/comment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ctrTitle"/>
          </p:nvPr>
        </p:nvSpPr>
        <p:spPr/>
        <p:txBody>
          <a:bodyPr/>
          <a:lstStyle/>
          <a:p>
            <a:pPr algn="ctr"/>
            <a:r>
              <a:rPr lang="fr-FR" sz="5400" dirty="0" smtClean="0"/>
              <a:t>Trusted sla-guided data integration on multi-cloud environments</a:t>
            </a:r>
            <a:endParaRPr lang="fr-FR" sz="5400" dirty="0"/>
          </a:p>
        </p:txBody>
      </p:sp>
      <p:sp>
        <p:nvSpPr>
          <p:cNvPr id="7" name="Subtítulo 6"/>
          <p:cNvSpPr>
            <a:spLocks noGrp="1"/>
          </p:cNvSpPr>
          <p:nvPr>
            <p:ph type="subTitle" idx="1"/>
          </p:nvPr>
        </p:nvSpPr>
        <p:spPr>
          <a:xfrm>
            <a:off x="945862" y="4420115"/>
            <a:ext cx="8523601" cy="1531233"/>
          </a:xfrm>
        </p:spPr>
        <p:txBody>
          <a:bodyPr>
            <a:noAutofit/>
          </a:bodyPr>
          <a:lstStyle/>
          <a:p>
            <a:r>
              <a:rPr lang="en-US" sz="1800" b="1" i="1" dirty="0" smtClean="0">
                <a:solidFill>
                  <a:srgbClr val="FF0066"/>
                </a:solidFill>
              </a:rPr>
              <a:t>Daniel Aguiar da Silva Carvalho</a:t>
            </a:r>
            <a:r>
              <a:rPr lang="en-US" sz="1800" dirty="0" smtClean="0"/>
              <a:t>, Magellan, IAE, Université Jean Moulin Lyon3</a:t>
            </a:r>
          </a:p>
          <a:p>
            <a:pPr algn="r"/>
            <a:r>
              <a:rPr lang="en-US" sz="1400" cap="small" dirty="0" smtClean="0"/>
              <a:t>Advisors</a:t>
            </a:r>
          </a:p>
          <a:p>
            <a:pPr algn="r"/>
            <a:r>
              <a:rPr lang="en-US" sz="1400" dirty="0" smtClean="0"/>
              <a:t>Chirine Ghedira Guegan, </a:t>
            </a:r>
            <a:r>
              <a:rPr lang="en-US" sz="1400" dirty="0"/>
              <a:t>LIRIS, </a:t>
            </a:r>
            <a:r>
              <a:rPr lang="en-US" sz="1400" dirty="0" smtClean="0"/>
              <a:t>UMR5205, IAE, Université Jean Moulin Lyon3, France </a:t>
            </a:r>
          </a:p>
          <a:p>
            <a:pPr algn="r"/>
            <a:r>
              <a:rPr lang="en-US" sz="1400" dirty="0" smtClean="0"/>
              <a:t>Genoveva Vargas-Solar, CNRS, LIG-LAFMIA, France</a:t>
            </a:r>
          </a:p>
          <a:p>
            <a:pPr algn="r"/>
            <a:r>
              <a:rPr lang="en-US" sz="1400" dirty="0" smtClean="0"/>
              <a:t>Nadia Bennani, CNRS INSA-Lyon, LIRIS, UMR5205 - France</a:t>
            </a:r>
            <a:endParaRPr lang="en-US" sz="1400" dirty="0"/>
          </a:p>
        </p:txBody>
      </p:sp>
      <p:pic>
        <p:nvPicPr>
          <p:cNvPr id="3" name="Imagem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7892" y="6266006"/>
            <a:ext cx="1527887" cy="386015"/>
          </a:xfrm>
          <a:prstGeom prst="rect">
            <a:avLst/>
          </a:prstGeom>
        </p:spPr>
      </p:pic>
      <p:pic>
        <p:nvPicPr>
          <p:cNvPr id="8" name="Imag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01426" y="6204857"/>
            <a:ext cx="1217094" cy="650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4120" y="6218099"/>
            <a:ext cx="593412" cy="59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Espaço Reservado para Data 1"/>
          <p:cNvSpPr>
            <a:spLocks noGrp="1"/>
          </p:cNvSpPr>
          <p:nvPr>
            <p:ph type="dt" sz="half" idx="10"/>
          </p:nvPr>
        </p:nvSpPr>
        <p:spPr/>
        <p:txBody>
          <a:bodyPr/>
          <a:lstStyle/>
          <a:p>
            <a:fld id="{E6EA3CC4-8551-494F-ABBC-9218E824A79B}" type="datetime1">
              <a:rPr lang="fr-FR" smtClean="0"/>
              <a:t>15/03/2017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1</a:t>
            </a:fld>
            <a:endParaRPr lang="fr-FR"/>
          </a:p>
        </p:txBody>
      </p:sp>
    </p:spTree>
    <p:extLst>
      <p:ext uri="{BB962C8B-B14F-4D97-AF65-F5344CB8AC3E}">
        <p14:creationId xmlns:p14="http://schemas.microsoft.com/office/powerpoint/2010/main" val="1273461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Results and contributions</a:t>
            </a:r>
          </a:p>
        </p:txBody>
      </p:sp>
      <p:sp>
        <p:nvSpPr>
          <p:cNvPr id="9" name="Espaço Reservado para Conteúdo 8"/>
          <p:cNvSpPr>
            <a:spLocks noGrp="1"/>
          </p:cNvSpPr>
          <p:nvPr>
            <p:ph idx="1"/>
          </p:nvPr>
        </p:nvSpPr>
        <p:spPr/>
        <p:txBody>
          <a:bodyPr/>
          <a:lstStyle/>
          <a:p>
            <a:r>
              <a:rPr lang="fr-FR" b="1" dirty="0">
                <a:solidFill>
                  <a:srgbClr val="FF0066"/>
                </a:solidFill>
              </a:rPr>
              <a:t>Rhone query rewriting </a:t>
            </a:r>
            <a:r>
              <a:rPr lang="fr-FR" b="1" dirty="0" smtClean="0">
                <a:solidFill>
                  <a:srgbClr val="FF0066"/>
                </a:solidFill>
              </a:rPr>
              <a:t>algorithm</a:t>
            </a:r>
            <a:r>
              <a:rPr lang="fr-FR" dirty="0" smtClean="0">
                <a:solidFill>
                  <a:srgbClr val="FF0066"/>
                </a:solidFill>
              </a:rPr>
              <a:t> </a:t>
            </a:r>
            <a:r>
              <a:rPr lang="fr-FR" dirty="0" smtClean="0"/>
              <a:t>implementation and evaluation:</a:t>
            </a:r>
          </a:p>
          <a:p>
            <a:pPr lvl="1"/>
            <a:r>
              <a:rPr lang="fr-FR" dirty="0" smtClean="0"/>
              <a:t>Cloud simulation including 100 services</a:t>
            </a:r>
          </a:p>
          <a:p>
            <a:pPr lvl="1"/>
            <a:r>
              <a:rPr lang="fr-FR" dirty="0" smtClean="0"/>
              <a:t>Expensive while combining services: O(n</a:t>
            </a:r>
            <a:r>
              <a:rPr lang="fr-FR" baseline="30000" dirty="0" smtClean="0"/>
              <a:t>k</a:t>
            </a:r>
            <a:r>
              <a:rPr lang="fr-FR" dirty="0" smtClean="0"/>
              <a:t>)</a:t>
            </a:r>
          </a:p>
          <a:p>
            <a:pPr lvl="1"/>
            <a:r>
              <a:rPr lang="en-US" dirty="0" smtClean="0"/>
              <a:t>Performance </a:t>
            </a:r>
            <a:r>
              <a:rPr lang="en-US" dirty="0"/>
              <a:t>increased </a:t>
            </a:r>
            <a:r>
              <a:rPr lang="en-US" dirty="0" smtClean="0"/>
              <a:t>reducing the </a:t>
            </a:r>
            <a:r>
              <a:rPr lang="en-US" dirty="0"/>
              <a:t>number of rewriting </a:t>
            </a:r>
            <a:r>
              <a:rPr lang="en-US" dirty="0" smtClean="0"/>
              <a:t>solutions and integration </a:t>
            </a:r>
            <a:r>
              <a:rPr lang="en-US" dirty="0"/>
              <a:t>execution time</a:t>
            </a:r>
          </a:p>
          <a:p>
            <a:pPr lvl="1"/>
            <a:r>
              <a:rPr lang="en-US" dirty="0"/>
              <a:t> Integration economic cost potentially </a:t>
            </a:r>
            <a:r>
              <a:rPr lang="en-US" dirty="0" smtClean="0"/>
              <a:t>reduced</a:t>
            </a:r>
            <a:endParaRPr lang="en-US" dirty="0"/>
          </a:p>
        </p:txBody>
      </p:sp>
      <p:pic>
        <p:nvPicPr>
          <p:cNvPr id="7" name="Imagem 11"/>
          <p:cNvPicPr>
            <a:picLocks noChangeAspect="1"/>
          </p:cNvPicPr>
          <p:nvPr/>
        </p:nvPicPr>
        <p:blipFill>
          <a:blip r:embed="rId3"/>
          <a:stretch>
            <a:fillRect/>
          </a:stretch>
        </p:blipFill>
        <p:spPr>
          <a:xfrm>
            <a:off x="914398" y="4023332"/>
            <a:ext cx="4779893" cy="2523291"/>
          </a:xfrm>
          <a:prstGeom prst="rect">
            <a:avLst/>
          </a:prstGeom>
        </p:spPr>
      </p:pic>
      <p:pic>
        <p:nvPicPr>
          <p:cNvPr id="8" name="Imagem 2"/>
          <p:cNvPicPr>
            <a:picLocks noChangeAspect="1"/>
          </p:cNvPicPr>
          <p:nvPr/>
        </p:nvPicPr>
        <p:blipFill>
          <a:blip r:embed="rId4"/>
          <a:stretch>
            <a:fillRect/>
          </a:stretch>
        </p:blipFill>
        <p:spPr>
          <a:xfrm>
            <a:off x="6339355" y="4159463"/>
            <a:ext cx="4446575" cy="2387161"/>
          </a:xfrm>
          <a:prstGeom prst="rect">
            <a:avLst/>
          </a:prstGeom>
        </p:spPr>
      </p:pic>
      <p:sp>
        <p:nvSpPr>
          <p:cNvPr id="3" name="Espaço Reservado para Data 2"/>
          <p:cNvSpPr>
            <a:spLocks noGrp="1"/>
          </p:cNvSpPr>
          <p:nvPr>
            <p:ph type="dt" sz="half" idx="10"/>
          </p:nvPr>
        </p:nvSpPr>
        <p:spPr/>
        <p:txBody>
          <a:bodyPr/>
          <a:lstStyle/>
          <a:p>
            <a:fld id="{1EF112FA-5436-41E8-9717-8377A9D3A566}" type="datetime1">
              <a:rPr lang="fr-FR" smtClean="0"/>
              <a:t>15/03/2017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10</a:t>
            </a:fld>
            <a:endParaRPr lang="fr-FR"/>
          </a:p>
        </p:txBody>
      </p:sp>
    </p:spTree>
    <p:extLst>
      <p:ext uri="{BB962C8B-B14F-4D97-AF65-F5344CB8AC3E}">
        <p14:creationId xmlns:p14="http://schemas.microsoft.com/office/powerpoint/2010/main" val="19332909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Results and contributions</a:t>
            </a:r>
          </a:p>
        </p:txBody>
      </p:sp>
      <p:sp>
        <p:nvSpPr>
          <p:cNvPr id="9" name="Espaço Reservado para Conteúdo 8"/>
          <p:cNvSpPr>
            <a:spLocks noGrp="1"/>
          </p:cNvSpPr>
          <p:nvPr>
            <p:ph idx="1"/>
          </p:nvPr>
        </p:nvSpPr>
        <p:spPr/>
        <p:txBody>
          <a:bodyPr/>
          <a:lstStyle/>
          <a:p>
            <a:pPr algn="just"/>
            <a:r>
              <a:rPr lang="en-US" b="1" dirty="0">
                <a:solidFill>
                  <a:srgbClr val="FF0066"/>
                </a:solidFill>
              </a:rPr>
              <a:t>Data integration </a:t>
            </a:r>
            <a:r>
              <a:rPr lang="en-US" b="1" dirty="0" smtClean="0">
                <a:solidFill>
                  <a:srgbClr val="FF0066"/>
                </a:solidFill>
              </a:rPr>
              <a:t>metamodel</a:t>
            </a:r>
            <a:r>
              <a:rPr lang="en-US" b="1" baseline="30000" dirty="0" smtClean="0">
                <a:solidFill>
                  <a:srgbClr val="FF0066"/>
                </a:solidFill>
              </a:rPr>
              <a:t>1</a:t>
            </a:r>
            <a:r>
              <a:rPr lang="en-US" b="1" dirty="0" smtClean="0">
                <a:solidFill>
                  <a:srgbClr val="FF0066"/>
                </a:solidFill>
              </a:rPr>
              <a:t> and SLA schemas: </a:t>
            </a:r>
          </a:p>
          <a:p>
            <a:pPr lvl="1" algn="just"/>
            <a:r>
              <a:rPr lang="en-US" dirty="0" smtClean="0"/>
              <a:t>Design of a metamodel </a:t>
            </a:r>
            <a:r>
              <a:rPr lang="en-US" dirty="0"/>
              <a:t>for data </a:t>
            </a:r>
            <a:r>
              <a:rPr lang="en-US" dirty="0" smtClean="0"/>
              <a:t>integration </a:t>
            </a:r>
          </a:p>
          <a:p>
            <a:pPr lvl="1" algn="just"/>
            <a:r>
              <a:rPr lang="en-US" dirty="0" smtClean="0"/>
              <a:t>Design of a </a:t>
            </a:r>
            <a:r>
              <a:rPr lang="en-US" b="1" i="1" dirty="0">
                <a:solidFill>
                  <a:srgbClr val="FF0066"/>
                </a:solidFill>
              </a:rPr>
              <a:t>cloud SLA </a:t>
            </a:r>
            <a:r>
              <a:rPr lang="en-US" i="1" dirty="0" smtClean="0"/>
              <a:t>(</a:t>
            </a:r>
            <a:r>
              <a:rPr lang="en-US" dirty="0" smtClean="0"/>
              <a:t>that </a:t>
            </a:r>
            <a:r>
              <a:rPr lang="en-US" dirty="0"/>
              <a:t>is an agreement between a </a:t>
            </a:r>
            <a:r>
              <a:rPr lang="en-US" i="1" dirty="0"/>
              <a:t>data service</a:t>
            </a:r>
            <a:r>
              <a:rPr lang="en-US" dirty="0"/>
              <a:t/>
            </a:r>
            <a:br>
              <a:rPr lang="en-US" dirty="0"/>
            </a:br>
            <a:r>
              <a:rPr lang="en-US" dirty="0"/>
              <a:t>and a </a:t>
            </a:r>
            <a:r>
              <a:rPr lang="en-US" i="1" dirty="0"/>
              <a:t>cloud </a:t>
            </a:r>
            <a:r>
              <a:rPr lang="en-US" i="1" dirty="0" smtClean="0"/>
              <a:t>provider)</a:t>
            </a:r>
            <a:r>
              <a:rPr lang="en-US" dirty="0" smtClean="0"/>
              <a:t> and </a:t>
            </a:r>
            <a:r>
              <a:rPr lang="en-US" dirty="0"/>
              <a:t>a </a:t>
            </a:r>
            <a:r>
              <a:rPr lang="en-US" b="1" i="1" dirty="0">
                <a:solidFill>
                  <a:srgbClr val="FF0066"/>
                </a:solidFill>
              </a:rPr>
              <a:t>service SLA </a:t>
            </a:r>
            <a:r>
              <a:rPr lang="en-US" i="1" dirty="0" smtClean="0"/>
              <a:t>(</a:t>
            </a:r>
            <a:r>
              <a:rPr lang="en-US" dirty="0" smtClean="0"/>
              <a:t>that </a:t>
            </a:r>
            <a:r>
              <a:rPr lang="en-US" dirty="0"/>
              <a:t>is a new kind of agreement defined</a:t>
            </a:r>
            <a:br>
              <a:rPr lang="en-US" dirty="0"/>
            </a:br>
            <a:r>
              <a:rPr lang="en-US" dirty="0"/>
              <a:t>by </a:t>
            </a:r>
            <a:r>
              <a:rPr lang="en-US" i="1" dirty="0"/>
              <a:t>data services </a:t>
            </a:r>
            <a:r>
              <a:rPr lang="en-US" dirty="0" smtClean="0"/>
              <a:t>exposing </a:t>
            </a:r>
            <a:r>
              <a:rPr lang="en-US" dirty="0"/>
              <a:t>the properties of the data they </a:t>
            </a:r>
            <a:r>
              <a:rPr lang="en-US" dirty="0" smtClean="0"/>
              <a:t>provide</a:t>
            </a:r>
            <a:r>
              <a:rPr lang="en-US" dirty="0" smtClean="0"/>
              <a:t>)</a:t>
            </a:r>
            <a:endParaRPr lang="en-US" dirty="0" smtClean="0"/>
          </a:p>
        </p:txBody>
      </p:sp>
      <p:sp>
        <p:nvSpPr>
          <p:cNvPr id="6" name="CaixaDeTexto 5"/>
          <p:cNvSpPr txBox="1"/>
          <p:nvPr/>
        </p:nvSpPr>
        <p:spPr>
          <a:xfrm>
            <a:off x="1069848" y="6100047"/>
            <a:ext cx="10217912" cy="430887"/>
          </a:xfrm>
          <a:prstGeom prst="rect">
            <a:avLst/>
          </a:prstGeom>
          <a:noFill/>
        </p:spPr>
        <p:txBody>
          <a:bodyPr wrap="square" rtlCol="0">
            <a:spAutoFit/>
          </a:bodyPr>
          <a:lstStyle/>
          <a:p>
            <a:pPr algn="just"/>
            <a:r>
              <a:rPr lang="en-US" sz="1050" baseline="30000" dirty="0" smtClean="0"/>
              <a:t>1</a:t>
            </a:r>
            <a:r>
              <a:rPr lang="en-US" sz="1050" dirty="0" smtClean="0"/>
              <a:t> D</a:t>
            </a:r>
            <a:r>
              <a:rPr lang="en-US" sz="1050" dirty="0"/>
              <a:t>. A. S. Carvalho, P. A. S. Neto, C. Ghedira, G. Vargas-Solar, N. Bennani</a:t>
            </a:r>
            <a:r>
              <a:rPr lang="en-US" sz="1050" b="1" dirty="0"/>
              <a:t>. Towards Quality Guided Data Integration on Multi-Cloud Settings</a:t>
            </a:r>
            <a:r>
              <a:rPr lang="en-US" sz="1050" dirty="0"/>
              <a:t>. 14th international conference on service oriented computing (ICSOC), Oct 2016, Banff, Alberta, Canada.</a:t>
            </a:r>
          </a:p>
        </p:txBody>
      </p:sp>
      <p:sp>
        <p:nvSpPr>
          <p:cNvPr id="3" name="Espaço Reservado para Data 2"/>
          <p:cNvSpPr>
            <a:spLocks noGrp="1"/>
          </p:cNvSpPr>
          <p:nvPr>
            <p:ph type="dt" sz="half" idx="10"/>
          </p:nvPr>
        </p:nvSpPr>
        <p:spPr/>
        <p:txBody>
          <a:bodyPr/>
          <a:lstStyle/>
          <a:p>
            <a:fld id="{905ED473-C85B-404F-BCF3-08FF9A9FEB3F}" type="datetime1">
              <a:rPr lang="fr-FR" smtClean="0"/>
              <a:t>15/03/2017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11</a:t>
            </a:fld>
            <a:endParaRPr lang="fr-FR"/>
          </a:p>
        </p:txBody>
      </p:sp>
    </p:spTree>
    <p:extLst>
      <p:ext uri="{BB962C8B-B14F-4D97-AF65-F5344CB8AC3E}">
        <p14:creationId xmlns:p14="http://schemas.microsoft.com/office/powerpoint/2010/main" val="25688565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p:cNvSpPr txBox="1"/>
          <p:nvPr/>
        </p:nvSpPr>
        <p:spPr>
          <a:xfrm>
            <a:off x="1069848" y="6100047"/>
            <a:ext cx="10217912" cy="430887"/>
          </a:xfrm>
          <a:prstGeom prst="rect">
            <a:avLst/>
          </a:prstGeom>
          <a:noFill/>
        </p:spPr>
        <p:txBody>
          <a:bodyPr wrap="square" rtlCol="0">
            <a:spAutoFit/>
          </a:bodyPr>
          <a:lstStyle/>
          <a:p>
            <a:pPr algn="just"/>
            <a:r>
              <a:rPr lang="en-US" sz="1050" baseline="30000" dirty="0" smtClean="0"/>
              <a:t>1</a:t>
            </a:r>
            <a:r>
              <a:rPr lang="en-US" sz="1050" dirty="0" smtClean="0"/>
              <a:t> D</a:t>
            </a:r>
            <a:r>
              <a:rPr lang="en-US" sz="1050" dirty="0"/>
              <a:t>. A. S. Carvalho, P. A. S. Neto, C. Ghedira, G. Vargas-Solar, N. Bennani</a:t>
            </a:r>
            <a:r>
              <a:rPr lang="en-US" sz="1050" b="1" dirty="0"/>
              <a:t>. Towards Quality Guided Data Integration on Multi-Cloud Settings</a:t>
            </a:r>
            <a:r>
              <a:rPr lang="en-US" sz="1050" dirty="0"/>
              <a:t>. 14th international conference on service oriented computing (ICSOC), Oct 2016, Banff, Alberta, Canada.</a:t>
            </a:r>
          </a:p>
        </p:txBody>
      </p:sp>
      <p:sp>
        <p:nvSpPr>
          <p:cNvPr id="3" name="Espaço Reservado para Data 2"/>
          <p:cNvSpPr>
            <a:spLocks noGrp="1"/>
          </p:cNvSpPr>
          <p:nvPr>
            <p:ph type="dt" sz="half" idx="10"/>
          </p:nvPr>
        </p:nvSpPr>
        <p:spPr/>
        <p:txBody>
          <a:bodyPr/>
          <a:lstStyle/>
          <a:p>
            <a:fld id="{905ED473-C85B-404F-BCF3-08FF9A9FEB3F}" type="datetime1">
              <a:rPr lang="fr-FR" smtClean="0"/>
              <a:t>15/03/2017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12</a:t>
            </a:fld>
            <a:endParaRPr lang="fr-FR"/>
          </a:p>
        </p:txBody>
      </p:sp>
      <p:pic>
        <p:nvPicPr>
          <p:cNvPr id="5" name="Imagem 4"/>
          <p:cNvPicPr>
            <a:picLocks noChangeAspect="1"/>
          </p:cNvPicPr>
          <p:nvPr/>
        </p:nvPicPr>
        <p:blipFill>
          <a:blip r:embed="rId3"/>
          <a:stretch>
            <a:fillRect/>
          </a:stretch>
        </p:blipFill>
        <p:spPr>
          <a:xfrm>
            <a:off x="2815988" y="264273"/>
            <a:ext cx="6560024" cy="5701646"/>
          </a:xfrm>
          <a:prstGeom prst="rect">
            <a:avLst/>
          </a:prstGeom>
        </p:spPr>
      </p:pic>
    </p:spTree>
    <p:extLst>
      <p:ext uri="{BB962C8B-B14F-4D97-AF65-F5344CB8AC3E}">
        <p14:creationId xmlns:p14="http://schemas.microsoft.com/office/powerpoint/2010/main" val="37585536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Results and contributions</a:t>
            </a:r>
          </a:p>
        </p:txBody>
      </p:sp>
      <p:sp>
        <p:nvSpPr>
          <p:cNvPr id="9" name="Espaço Reservado para Conteúdo 8"/>
          <p:cNvSpPr>
            <a:spLocks noGrp="1"/>
          </p:cNvSpPr>
          <p:nvPr>
            <p:ph idx="1"/>
          </p:nvPr>
        </p:nvSpPr>
        <p:spPr/>
        <p:txBody>
          <a:bodyPr/>
          <a:lstStyle/>
          <a:p>
            <a:pPr algn="just"/>
            <a:r>
              <a:rPr lang="en-US" b="1" dirty="0" smtClean="0">
                <a:solidFill>
                  <a:srgbClr val="FF0066"/>
                </a:solidFill>
              </a:rPr>
              <a:t>A </a:t>
            </a:r>
            <a:r>
              <a:rPr lang="en-US" b="1" dirty="0">
                <a:solidFill>
                  <a:srgbClr val="FF0066"/>
                </a:solidFill>
              </a:rPr>
              <a:t>method for service and composition selection: </a:t>
            </a:r>
            <a:endParaRPr lang="en-US" b="1" dirty="0" smtClean="0">
              <a:solidFill>
                <a:srgbClr val="FF0066"/>
              </a:solidFill>
            </a:endParaRPr>
          </a:p>
          <a:p>
            <a:pPr lvl="1" algn="just"/>
            <a:r>
              <a:rPr lang="en-US" dirty="0" smtClean="0"/>
              <a:t>We </a:t>
            </a:r>
            <a:r>
              <a:rPr lang="en-US" dirty="0"/>
              <a:t>have started working </a:t>
            </a:r>
            <a:r>
              <a:rPr lang="en-US" dirty="0" smtClean="0"/>
              <a:t>on </a:t>
            </a:r>
            <a:r>
              <a:rPr lang="en-US" dirty="0"/>
              <a:t>an heuristic to rank data services and </a:t>
            </a:r>
            <a:r>
              <a:rPr lang="en-US" dirty="0" smtClean="0"/>
              <a:t>compositions based </a:t>
            </a:r>
            <a:r>
              <a:rPr lang="en-US" dirty="0"/>
              <a:t>on SLA measures concerning service properties (percentage of </a:t>
            </a:r>
            <a:r>
              <a:rPr lang="en-US" dirty="0" smtClean="0"/>
              <a:t>availability, response </a:t>
            </a:r>
            <a:r>
              <a:rPr lang="en-US" dirty="0"/>
              <a:t>time, throughput and others) and data properties (data type, freshness</a:t>
            </a:r>
            <a:r>
              <a:rPr lang="en-US" dirty="0" smtClean="0"/>
              <a:t>, veracity</a:t>
            </a:r>
            <a:r>
              <a:rPr lang="en-US" dirty="0"/>
              <a:t>, provenance and others</a:t>
            </a:r>
            <a:r>
              <a:rPr lang="en-US" dirty="0" smtClean="0"/>
              <a:t>).</a:t>
            </a:r>
          </a:p>
          <a:p>
            <a:pPr lvl="1" algn="just"/>
            <a:endParaRPr lang="en-US" dirty="0"/>
          </a:p>
          <a:p>
            <a:pPr lvl="1" algn="just"/>
            <a:endParaRPr lang="en-US" dirty="0" smtClean="0"/>
          </a:p>
          <a:p>
            <a:pPr lvl="1" algn="just"/>
            <a:endParaRPr lang="en-US" dirty="0"/>
          </a:p>
          <a:p>
            <a:pPr lvl="1" algn="just"/>
            <a:endParaRPr lang="en-US" dirty="0" smtClean="0"/>
          </a:p>
          <a:p>
            <a:pPr lvl="1" algn="just"/>
            <a:endParaRPr lang="en-US" dirty="0"/>
          </a:p>
          <a:p>
            <a:pPr lvl="1" algn="just"/>
            <a:endParaRPr lang="en-US" dirty="0" smtClean="0"/>
          </a:p>
          <a:p>
            <a:pPr marL="274320" lvl="1" indent="0" algn="just">
              <a:buNone/>
            </a:pPr>
            <a:r>
              <a:rPr lang="en-US" dirty="0" smtClean="0"/>
              <a:t>Score of a data service </a:t>
            </a:r>
            <a:r>
              <a:rPr lang="en-US" i="1" dirty="0" smtClean="0"/>
              <a:t>ds, </a:t>
            </a:r>
            <a:r>
              <a:rPr lang="en-US" dirty="0" smtClean="0"/>
              <a:t>denoted </a:t>
            </a:r>
            <a:r>
              <a:rPr lang="en-US" i="1" dirty="0" smtClean="0"/>
              <a:t>S(ds)</a:t>
            </a:r>
            <a:r>
              <a:rPr lang="en-US" dirty="0" smtClean="0"/>
              <a:t> would be the weighted sum of the its measures scores.</a:t>
            </a:r>
            <a:endParaRPr lang="en-US" dirty="0"/>
          </a:p>
        </p:txBody>
      </p:sp>
      <p:sp>
        <p:nvSpPr>
          <p:cNvPr id="3" name="Espaço Reservado para Data 2"/>
          <p:cNvSpPr>
            <a:spLocks noGrp="1"/>
          </p:cNvSpPr>
          <p:nvPr>
            <p:ph type="dt" sz="half" idx="10"/>
          </p:nvPr>
        </p:nvSpPr>
        <p:spPr/>
        <p:txBody>
          <a:bodyPr/>
          <a:lstStyle/>
          <a:p>
            <a:fld id="{905ED473-C85B-404F-BCF3-08FF9A9FEB3F}" type="datetime1">
              <a:rPr lang="fr-FR" smtClean="0"/>
              <a:t>15/03/2017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13</a:t>
            </a:fld>
            <a:endParaRPr lang="fr-FR"/>
          </a:p>
        </p:txBody>
      </p:sp>
      <mc:AlternateContent xmlns:mc="http://schemas.openxmlformats.org/markup-compatibility/2006">
        <mc:Choice xmlns:a14="http://schemas.microsoft.com/office/drawing/2010/main" Requires="a14">
          <p:sp>
            <p:nvSpPr>
              <p:cNvPr id="5" name="Retângulo 4"/>
              <p:cNvSpPr/>
              <p:nvPr/>
            </p:nvSpPr>
            <p:spPr>
              <a:xfrm>
                <a:off x="1539240" y="4137947"/>
                <a:ext cx="5890260" cy="369332"/>
              </a:xfrm>
              <a:prstGeom prst="rect">
                <a:avLst/>
              </a:prstGeom>
            </p:spPr>
            <p:txBody>
              <a:bodyPr wrap="square">
                <a:spAutoFit/>
              </a:bodyPr>
              <a:lstStyle/>
              <a:p>
                <a:pPr algn="just"/>
                <a14:m>
                  <m:oMathPara xmlns:m="http://schemas.openxmlformats.org/officeDocument/2006/math">
                    <m:oMathParaPr>
                      <m:jc m:val="left"/>
                    </m:oMathParaPr>
                    <m:oMath xmlns:m="http://schemas.openxmlformats.org/officeDocument/2006/math">
                      <m:r>
                        <a:rPr lang="fr-FR" i="1" smtClean="0">
                          <a:latin typeface="Cambria Math" panose="02040503050406030204" pitchFamily="18" charset="0"/>
                        </a:rPr>
                        <m:t>𝑆</m:t>
                      </m:r>
                      <m:r>
                        <a:rPr lang="fr-FR" i="1" baseline="-25000">
                          <a:latin typeface="Cambria Math" panose="02040503050406030204" pitchFamily="18" charset="0"/>
                        </a:rPr>
                        <m:t>𝑚𝑒𝑎𝑠𝑢𝑟𝑒</m:t>
                      </m:r>
                      <m:d>
                        <m:dPr>
                          <m:ctrlPr>
                            <a:rPr lang="fr-FR" i="1" baseline="-25000">
                              <a:latin typeface="Cambria Math" panose="02040503050406030204" pitchFamily="18" charset="0"/>
                            </a:rPr>
                          </m:ctrlPr>
                        </m:dPr>
                        <m:e>
                          <m:r>
                            <a:rPr lang="fr-FR" i="1">
                              <a:latin typeface="Cambria Math" panose="02040503050406030204" pitchFamily="18" charset="0"/>
                            </a:rPr>
                            <m:t>𝑀</m:t>
                          </m:r>
                        </m:e>
                      </m:d>
                      <m:r>
                        <a:rPr lang="fr-FR" i="1">
                          <a:latin typeface="Cambria Math" panose="02040503050406030204" pitchFamily="18" charset="0"/>
                        </a:rPr>
                        <m:t>=</m:t>
                      </m:r>
                    </m:oMath>
                  </m:oMathPara>
                </a14:m>
                <a:endParaRPr lang="en-US" dirty="0"/>
              </a:p>
            </p:txBody>
          </p:sp>
        </mc:Choice>
        <mc:Fallback>
          <p:sp>
            <p:nvSpPr>
              <p:cNvPr id="5" name="Retângulo 4"/>
              <p:cNvSpPr>
                <a:spLocks noRot="1" noChangeAspect="1" noMove="1" noResize="1" noEditPoints="1" noAdjustHandles="1" noChangeArrowheads="1" noChangeShapeType="1" noTextEdit="1"/>
              </p:cNvSpPr>
              <p:nvPr/>
            </p:nvSpPr>
            <p:spPr>
              <a:xfrm>
                <a:off x="1539240" y="4137947"/>
                <a:ext cx="5890260" cy="369332"/>
              </a:xfrm>
              <a:prstGeom prst="rect">
                <a:avLst/>
              </a:prstGeom>
              <a:blipFill rotWithShape="0">
                <a:blip r:embed="rId3"/>
                <a:stretch>
                  <a:fillRect b="-8333"/>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11" name="Retângulo 10"/>
              <p:cNvSpPr/>
              <p:nvPr/>
            </p:nvSpPr>
            <p:spPr>
              <a:xfrm>
                <a:off x="3236290" y="3668914"/>
                <a:ext cx="5890260" cy="485710"/>
              </a:xfrm>
              <a:prstGeom prst="rect">
                <a:avLst/>
              </a:prstGeom>
            </p:spPr>
            <p:txBody>
              <a:bodyPr wrap="square">
                <a:spAutoFit/>
              </a:bodyPr>
              <a:lstStyle/>
              <a:p>
                <a:pPr algn="just"/>
                <a14:m>
                  <m:oMath xmlns:m="http://schemas.openxmlformats.org/officeDocument/2006/math">
                    <m:f>
                      <m:fPr>
                        <m:ctrlPr>
                          <a:rPr lang="en-US" i="1">
                            <a:latin typeface="Cambria Math" panose="02040503050406030204" pitchFamily="18" charset="0"/>
                          </a:rPr>
                        </m:ctrlPr>
                      </m:fPr>
                      <m:num>
                        <m:r>
                          <a:rPr lang="fr-FR" i="1">
                            <a:latin typeface="Cambria Math" panose="02040503050406030204" pitchFamily="18" charset="0"/>
                          </a:rPr>
                          <m:t>𝑀</m:t>
                        </m:r>
                        <m:r>
                          <a:rPr lang="fr-FR" i="1" baseline="-25000">
                            <a:latin typeface="Cambria Math" panose="02040503050406030204" pitchFamily="18" charset="0"/>
                          </a:rPr>
                          <m:t>𝑎𝑐𝑡𝑢𝑎𝑙</m:t>
                        </m:r>
                        <m:r>
                          <a:rPr lang="fr-FR" i="1">
                            <a:latin typeface="Cambria Math" panose="02040503050406030204" pitchFamily="18" charset="0"/>
                          </a:rPr>
                          <m:t> − </m:t>
                        </m:r>
                        <m:r>
                          <a:rPr lang="fr-FR" i="1">
                            <a:latin typeface="Cambria Math" panose="02040503050406030204" pitchFamily="18" charset="0"/>
                          </a:rPr>
                          <m:t>𝑀𝑚𝑖𝑛</m:t>
                        </m:r>
                      </m:num>
                      <m:den>
                        <m:r>
                          <a:rPr lang="fr-FR" i="1">
                            <a:latin typeface="Cambria Math" panose="02040503050406030204" pitchFamily="18" charset="0"/>
                          </a:rPr>
                          <m:t>𝑀</m:t>
                        </m:r>
                        <m:r>
                          <a:rPr lang="fr-FR" i="1" baseline="-25000">
                            <a:latin typeface="Cambria Math" panose="02040503050406030204" pitchFamily="18" charset="0"/>
                          </a:rPr>
                          <m:t>𝑚𝑎𝑥</m:t>
                        </m:r>
                        <m:r>
                          <a:rPr lang="fr-FR" i="1">
                            <a:latin typeface="Cambria Math" panose="02040503050406030204" pitchFamily="18" charset="0"/>
                          </a:rPr>
                          <m:t> − </m:t>
                        </m:r>
                        <m:r>
                          <a:rPr lang="fr-FR" i="1">
                            <a:latin typeface="Cambria Math" panose="02040503050406030204" pitchFamily="18" charset="0"/>
                          </a:rPr>
                          <m:t>𝑀𝑚𝑖𝑛</m:t>
                        </m:r>
                      </m:den>
                    </m:f>
                  </m:oMath>
                </a14:m>
                <a:r>
                  <a:rPr lang="en-US" dirty="0"/>
                  <a:t> (if </a:t>
                </a:r>
                <a:r>
                  <a:rPr lang="en-US" i="1" dirty="0"/>
                  <a:t>M</a:t>
                </a:r>
                <a:r>
                  <a:rPr lang="en-US" dirty="0"/>
                  <a:t> is a positive measure)</a:t>
                </a:r>
              </a:p>
            </p:txBody>
          </p:sp>
        </mc:Choice>
        <mc:Fallback>
          <p:sp>
            <p:nvSpPr>
              <p:cNvPr id="11" name="Retângulo 10"/>
              <p:cNvSpPr>
                <a:spLocks noRot="1" noChangeAspect="1" noMove="1" noResize="1" noEditPoints="1" noAdjustHandles="1" noChangeArrowheads="1" noChangeShapeType="1" noTextEdit="1"/>
              </p:cNvSpPr>
              <p:nvPr/>
            </p:nvSpPr>
            <p:spPr>
              <a:xfrm>
                <a:off x="3236290" y="3668914"/>
                <a:ext cx="5890260" cy="485710"/>
              </a:xfrm>
              <a:prstGeom prst="rect">
                <a:avLst/>
              </a:prstGeom>
              <a:blipFill rotWithShape="0">
                <a:blip r:embed="rId4"/>
                <a:stretch>
                  <a:fillRect b="-7500"/>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12" name="Retângulo 11"/>
              <p:cNvSpPr/>
              <p:nvPr/>
            </p:nvSpPr>
            <p:spPr>
              <a:xfrm>
                <a:off x="3236290" y="4362186"/>
                <a:ext cx="5890260" cy="491353"/>
              </a:xfrm>
              <a:prstGeom prst="rect">
                <a:avLst/>
              </a:prstGeom>
            </p:spPr>
            <p:txBody>
              <a:bodyPr wrap="square">
                <a:spAutoFit/>
              </a:bodyPr>
              <a:lstStyle/>
              <a:p>
                <a:pPr algn="just"/>
                <a14:m>
                  <m:oMath xmlns:m="http://schemas.openxmlformats.org/officeDocument/2006/math">
                    <m:f>
                      <m:fPr>
                        <m:ctrlPr>
                          <a:rPr lang="en-US" i="1">
                            <a:latin typeface="Cambria Math" panose="02040503050406030204" pitchFamily="18" charset="0"/>
                          </a:rPr>
                        </m:ctrlPr>
                      </m:fPr>
                      <m:num>
                        <m:r>
                          <a:rPr lang="fr-FR" i="1">
                            <a:latin typeface="Cambria Math" panose="02040503050406030204" pitchFamily="18" charset="0"/>
                          </a:rPr>
                          <m:t>𝑀</m:t>
                        </m:r>
                        <m:r>
                          <a:rPr lang="fr-FR" b="0" i="1" baseline="-25000" smtClean="0">
                            <a:latin typeface="Cambria Math" panose="02040503050406030204" pitchFamily="18" charset="0"/>
                          </a:rPr>
                          <m:t>𝑚𝑎𝑥</m:t>
                        </m:r>
                        <m:r>
                          <a:rPr lang="fr-FR" i="1">
                            <a:latin typeface="Cambria Math" panose="02040503050406030204" pitchFamily="18" charset="0"/>
                          </a:rPr>
                          <m:t> − </m:t>
                        </m:r>
                        <m:r>
                          <a:rPr lang="fr-FR" i="1">
                            <a:latin typeface="Cambria Math" panose="02040503050406030204" pitchFamily="18" charset="0"/>
                          </a:rPr>
                          <m:t>𝑀𝑎𝑐𝑡</m:t>
                        </m:r>
                        <m:r>
                          <a:rPr lang="fr-FR" b="0" i="1" baseline="-25000" smtClean="0">
                            <a:latin typeface="Cambria Math" panose="02040503050406030204" pitchFamily="18" charset="0"/>
                          </a:rPr>
                          <m:t>𝑢𝑎𝑙</m:t>
                        </m:r>
                      </m:num>
                      <m:den>
                        <m:r>
                          <a:rPr lang="fr-FR" i="1">
                            <a:latin typeface="Cambria Math" panose="02040503050406030204" pitchFamily="18" charset="0"/>
                          </a:rPr>
                          <m:t>𝑀</m:t>
                        </m:r>
                        <m:r>
                          <a:rPr lang="fr-FR" i="1" baseline="-25000">
                            <a:latin typeface="Cambria Math" panose="02040503050406030204" pitchFamily="18" charset="0"/>
                          </a:rPr>
                          <m:t>𝑚𝑎𝑥</m:t>
                        </m:r>
                        <m:r>
                          <a:rPr lang="fr-FR" i="1">
                            <a:latin typeface="Cambria Math" panose="02040503050406030204" pitchFamily="18" charset="0"/>
                          </a:rPr>
                          <m:t> − </m:t>
                        </m:r>
                        <m:r>
                          <a:rPr lang="fr-FR" i="1">
                            <a:latin typeface="Cambria Math" panose="02040503050406030204" pitchFamily="18" charset="0"/>
                          </a:rPr>
                          <m:t>𝑀𝑚𝑖𝑛</m:t>
                        </m:r>
                      </m:den>
                    </m:f>
                  </m:oMath>
                </a14:m>
                <a:r>
                  <a:rPr lang="en-US" dirty="0"/>
                  <a:t> (if </a:t>
                </a:r>
                <a:r>
                  <a:rPr lang="en-US" i="1" dirty="0"/>
                  <a:t>M</a:t>
                </a:r>
                <a:r>
                  <a:rPr lang="en-US" dirty="0"/>
                  <a:t> is a </a:t>
                </a:r>
                <a:r>
                  <a:rPr lang="en-US" dirty="0" smtClean="0"/>
                  <a:t>negative measure</a:t>
                </a:r>
                <a:r>
                  <a:rPr lang="en-US" dirty="0"/>
                  <a:t>)</a:t>
                </a:r>
              </a:p>
            </p:txBody>
          </p:sp>
        </mc:Choice>
        <mc:Fallback>
          <p:sp>
            <p:nvSpPr>
              <p:cNvPr id="12" name="Retângulo 11"/>
              <p:cNvSpPr>
                <a:spLocks noRot="1" noChangeAspect="1" noMove="1" noResize="1" noEditPoints="1" noAdjustHandles="1" noChangeArrowheads="1" noChangeShapeType="1" noTextEdit="1"/>
              </p:cNvSpPr>
              <p:nvPr/>
            </p:nvSpPr>
            <p:spPr>
              <a:xfrm>
                <a:off x="3236290" y="4362186"/>
                <a:ext cx="5890260" cy="491353"/>
              </a:xfrm>
              <a:prstGeom prst="rect">
                <a:avLst/>
              </a:prstGeom>
              <a:blipFill rotWithShape="0">
                <a:blip r:embed="rId5"/>
                <a:stretch>
                  <a:fillRect b="-7500"/>
                </a:stretch>
              </a:blipFill>
            </p:spPr>
            <p:txBody>
              <a:bodyPr/>
              <a:lstStyle/>
              <a:p>
                <a:r>
                  <a:rPr lang="fr-FR">
                    <a:noFill/>
                  </a:rPr>
                  <a:t> </a:t>
                </a:r>
              </a:p>
            </p:txBody>
          </p:sp>
        </mc:Fallback>
      </mc:AlternateContent>
      <p:sp>
        <p:nvSpPr>
          <p:cNvPr id="7" name="Chave esquerda 6"/>
          <p:cNvSpPr/>
          <p:nvPr/>
        </p:nvSpPr>
        <p:spPr>
          <a:xfrm>
            <a:off x="2971861" y="3668914"/>
            <a:ext cx="275192" cy="135377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30762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
                                            <p:txEl>
                                              <p:pRg st="8" end="8"/>
                                            </p:txEl>
                                          </p:spTgt>
                                        </p:tgtEl>
                                        <p:attrNameLst>
                                          <p:attrName>style.visibility</p:attrName>
                                        </p:attrNameLst>
                                      </p:cBhvr>
                                      <p:to>
                                        <p:strVal val="visible"/>
                                      </p:to>
                                    </p:set>
                                    <p:animEffect transition="in" filter="fade">
                                      <p:cBhvr>
                                        <p:cTn id="21"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2" grpId="0"/>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Results and contributions</a:t>
            </a:r>
          </a:p>
        </p:txBody>
      </p:sp>
      <p:sp>
        <p:nvSpPr>
          <p:cNvPr id="9" name="Espaço Reservado para Conteúdo 8"/>
          <p:cNvSpPr>
            <a:spLocks noGrp="1"/>
          </p:cNvSpPr>
          <p:nvPr>
            <p:ph idx="1"/>
          </p:nvPr>
        </p:nvSpPr>
        <p:spPr/>
        <p:txBody>
          <a:bodyPr>
            <a:normAutofit/>
          </a:bodyPr>
          <a:lstStyle/>
          <a:p>
            <a:pPr algn="just"/>
            <a:r>
              <a:rPr lang="en-US" b="1" dirty="0">
                <a:solidFill>
                  <a:srgbClr val="FF0066"/>
                </a:solidFill>
              </a:rPr>
              <a:t>Definition and formalization of a taxonomy of queries: </a:t>
            </a:r>
            <a:endParaRPr lang="en-US" b="1" dirty="0" smtClean="0">
              <a:solidFill>
                <a:srgbClr val="FF0066"/>
              </a:solidFill>
            </a:endParaRPr>
          </a:p>
          <a:p>
            <a:pPr lvl="1" algn="just"/>
            <a:r>
              <a:rPr lang="en-US" dirty="0" smtClean="0"/>
              <a:t>We </a:t>
            </a:r>
            <a:r>
              <a:rPr lang="en-US" dirty="0"/>
              <a:t>have </a:t>
            </a:r>
            <a:r>
              <a:rPr lang="en-US" dirty="0" smtClean="0"/>
              <a:t>defined and </a:t>
            </a:r>
            <a:r>
              <a:rPr lang="en-US" dirty="0"/>
              <a:t>formalized a set of possible relations between queries which differ in terms </a:t>
            </a:r>
            <a:r>
              <a:rPr lang="en-US" dirty="0" smtClean="0"/>
              <a:t>of abstract </a:t>
            </a:r>
            <a:r>
              <a:rPr lang="en-US" dirty="0"/>
              <a:t>services, service properties and data properties</a:t>
            </a:r>
            <a:r>
              <a:rPr lang="en-US" dirty="0" smtClean="0"/>
              <a:t>.</a:t>
            </a:r>
          </a:p>
          <a:p>
            <a:pPr lvl="1" algn="just"/>
            <a:endParaRPr lang="en-US" dirty="0"/>
          </a:p>
          <a:p>
            <a:pPr lvl="1" algn="just"/>
            <a:r>
              <a:rPr lang="en-US" dirty="0" smtClean="0"/>
              <a:t>For example, a </a:t>
            </a:r>
            <a:r>
              <a:rPr lang="en-US" b="1" dirty="0">
                <a:solidFill>
                  <a:srgbClr val="FF0066"/>
                </a:solidFill>
              </a:rPr>
              <a:t>query</a:t>
            </a:r>
            <a:r>
              <a:rPr lang="en-US" sz="1600" dirty="0" smtClean="0"/>
              <a:t> </a:t>
            </a:r>
            <a:r>
              <a:rPr lang="en-US" dirty="0" smtClean="0"/>
              <a:t>is defined as a tuple:</a:t>
            </a:r>
          </a:p>
          <a:p>
            <a:pPr marL="274320" lvl="1" indent="0" algn="just">
              <a:buNone/>
            </a:pPr>
            <a:endParaRPr lang="fr-FR" dirty="0" smtClean="0"/>
          </a:p>
          <a:p>
            <a:pPr marL="274320" lvl="1" indent="0" algn="just">
              <a:buNone/>
            </a:pPr>
            <a:r>
              <a:rPr lang="fr-FR" dirty="0" smtClean="0"/>
              <a:t>where</a:t>
            </a:r>
            <a:r>
              <a:rPr lang="fr-FR" dirty="0"/>
              <a:t>: </a:t>
            </a:r>
            <a:r>
              <a:rPr lang="fr-FR" b="1" i="1" dirty="0"/>
              <a:t>s</a:t>
            </a:r>
            <a:r>
              <a:rPr lang="fr-FR" dirty="0"/>
              <a:t> is status; </a:t>
            </a:r>
            <a:r>
              <a:rPr lang="fr-FR" b="1" i="1" dirty="0"/>
              <a:t>t</a:t>
            </a:r>
            <a:r>
              <a:rPr lang="fr-FR" dirty="0"/>
              <a:t> is the timestap; </a:t>
            </a:r>
            <a:r>
              <a:rPr lang="fr-FR" b="1" i="1" dirty="0"/>
              <a:t>A</a:t>
            </a:r>
            <a:r>
              <a:rPr lang="fr-FR" dirty="0"/>
              <a:t> is a set of abstract services defining the query; </a:t>
            </a:r>
            <a:r>
              <a:rPr lang="en-US" b="1" i="1" dirty="0"/>
              <a:t>R</a:t>
            </a:r>
            <a:r>
              <a:rPr lang="en-US" dirty="0"/>
              <a:t> is a set of user preferences; </a:t>
            </a:r>
            <a:r>
              <a:rPr lang="en-US" b="1" i="1" dirty="0"/>
              <a:t>S</a:t>
            </a:r>
            <a:r>
              <a:rPr lang="en-US" dirty="0"/>
              <a:t> is a set of data services; </a:t>
            </a:r>
            <a:r>
              <a:rPr lang="en-US" b="1" i="1" dirty="0"/>
              <a:t>C</a:t>
            </a:r>
            <a:r>
              <a:rPr lang="en-US" dirty="0"/>
              <a:t> is a set of compositions; and </a:t>
            </a:r>
            <a:r>
              <a:rPr lang="en-US" b="1" i="1" dirty="0"/>
              <a:t>w</a:t>
            </a:r>
            <a:r>
              <a:rPr lang="en-US" dirty="0"/>
              <a:t> is the composition that were selected to answer the query Q.</a:t>
            </a:r>
            <a:r>
              <a:rPr lang="fr-FR" dirty="0"/>
              <a:t>  </a:t>
            </a:r>
          </a:p>
          <a:p>
            <a:pPr marL="274320" lvl="1" indent="0" algn="just">
              <a:buNone/>
            </a:pPr>
            <a:endParaRPr lang="fr-FR" dirty="0" smtClean="0"/>
          </a:p>
          <a:p>
            <a:pPr marL="274320" lvl="1" indent="0" algn="just">
              <a:buNone/>
            </a:pPr>
            <a:r>
              <a:rPr lang="fr-FR" b="1" dirty="0">
                <a:solidFill>
                  <a:srgbClr val="FF0066"/>
                </a:solidFill>
              </a:rPr>
              <a:t>Query </a:t>
            </a:r>
            <a:r>
              <a:rPr lang="fr-FR" b="1" dirty="0" smtClean="0">
                <a:solidFill>
                  <a:srgbClr val="FF0066"/>
                </a:solidFill>
              </a:rPr>
              <a:t>type</a:t>
            </a:r>
            <a:r>
              <a:rPr lang="fr-FR" dirty="0" smtClean="0"/>
              <a:t>: </a:t>
            </a:r>
          </a:p>
          <a:p>
            <a:pPr marL="274320" lvl="1" indent="0" algn="just">
              <a:buNone/>
            </a:pPr>
            <a:r>
              <a:rPr lang="fr-FR" dirty="0" smtClean="0"/>
              <a:t>Given two queries Q</a:t>
            </a:r>
            <a:r>
              <a:rPr lang="fr-FR" baseline="-25000" dirty="0" smtClean="0"/>
              <a:t>1</a:t>
            </a:r>
            <a:r>
              <a:rPr lang="fr-FR" dirty="0" smtClean="0"/>
              <a:t> and Q</a:t>
            </a:r>
            <a:r>
              <a:rPr lang="fr-FR" baseline="-25000" dirty="0" smtClean="0"/>
              <a:t>2</a:t>
            </a:r>
            <a:r>
              <a:rPr lang="fr-FR" dirty="0" smtClean="0"/>
              <a:t>, Q</a:t>
            </a:r>
            <a:r>
              <a:rPr lang="fr-FR" baseline="-25000" dirty="0" smtClean="0"/>
              <a:t>2 </a:t>
            </a:r>
            <a:r>
              <a:rPr lang="fr-FR" dirty="0" smtClean="0"/>
              <a:t>is a subset of Q</a:t>
            </a:r>
            <a:r>
              <a:rPr lang="fr-FR" baseline="-25000" dirty="0" smtClean="0"/>
              <a:t>1</a:t>
            </a:r>
            <a:r>
              <a:rPr lang="fr-FR" dirty="0" smtClean="0"/>
              <a:t> if:</a:t>
            </a:r>
            <a:endParaRPr lang="en-US" dirty="0"/>
          </a:p>
        </p:txBody>
      </p:sp>
      <p:sp>
        <p:nvSpPr>
          <p:cNvPr id="3" name="Espaço Reservado para Data 2"/>
          <p:cNvSpPr>
            <a:spLocks noGrp="1"/>
          </p:cNvSpPr>
          <p:nvPr>
            <p:ph type="dt" sz="half" idx="10"/>
          </p:nvPr>
        </p:nvSpPr>
        <p:spPr/>
        <p:txBody>
          <a:bodyPr/>
          <a:lstStyle/>
          <a:p>
            <a:fld id="{49BE99D9-0A58-4A80-A82A-B142BA7335E0}" type="datetime1">
              <a:rPr lang="fr-FR" smtClean="0"/>
              <a:t>15/03/2017</a:t>
            </a:fld>
            <a:endParaRPr lang="fr-FR" dirty="0"/>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14</a:t>
            </a:fld>
            <a:endParaRPr lang="fr-FR"/>
          </a:p>
        </p:txBody>
      </p:sp>
      <p:pic>
        <p:nvPicPr>
          <p:cNvPr id="5" name="Imagem 4"/>
          <p:cNvPicPr>
            <a:picLocks noChangeAspect="1"/>
          </p:cNvPicPr>
          <p:nvPr/>
        </p:nvPicPr>
        <p:blipFill>
          <a:blip r:embed="rId3"/>
          <a:stretch>
            <a:fillRect/>
          </a:stretch>
        </p:blipFill>
        <p:spPr>
          <a:xfrm>
            <a:off x="6265926" y="3299397"/>
            <a:ext cx="2775204" cy="433942"/>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pic>
      <p:sp>
        <p:nvSpPr>
          <p:cNvPr id="10" name="Espaço Reservado para Conteúdo 8"/>
          <p:cNvSpPr txBox="1">
            <a:spLocks/>
          </p:cNvSpPr>
          <p:nvPr/>
        </p:nvSpPr>
        <p:spPr>
          <a:xfrm>
            <a:off x="467868" y="5691378"/>
            <a:ext cx="10058400"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lvl="1" algn="just"/>
            <a:endParaRPr lang="en-US" dirty="0"/>
          </a:p>
        </p:txBody>
      </p:sp>
      <p:pic>
        <p:nvPicPr>
          <p:cNvPr id="8" name="Imagem 7"/>
          <p:cNvPicPr>
            <a:picLocks noChangeAspect="1"/>
          </p:cNvPicPr>
          <p:nvPr/>
        </p:nvPicPr>
        <p:blipFill>
          <a:blip r:embed="rId4"/>
          <a:stretch>
            <a:fillRect/>
          </a:stretch>
        </p:blipFill>
        <p:spPr>
          <a:xfrm>
            <a:off x="7134225" y="5407088"/>
            <a:ext cx="3905250" cy="38100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015181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fade">
                                      <p:cBhvr>
                                        <p:cTn id="7" dur="500"/>
                                        <p:tgtEl>
                                          <p:spTgt spid="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animEffect transition="in" filter="fade">
                                      <p:cBhvr>
                                        <p:cTn id="17" dur="500"/>
                                        <p:tgtEl>
                                          <p:spTgt spid="9">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7" end="7"/>
                                            </p:txEl>
                                          </p:spTgt>
                                        </p:tgtEl>
                                        <p:attrNameLst>
                                          <p:attrName>style.visibility</p:attrName>
                                        </p:attrNameLst>
                                      </p:cBhvr>
                                      <p:to>
                                        <p:strVal val="visible"/>
                                      </p:to>
                                    </p:set>
                                    <p:animEffect transition="in" filter="fade">
                                      <p:cBhvr>
                                        <p:cTn id="22" dur="500"/>
                                        <p:tgtEl>
                                          <p:spTgt spid="9">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9">
                                            <p:txEl>
                                              <p:pRg st="8" end="8"/>
                                            </p:txEl>
                                          </p:spTgt>
                                        </p:tgtEl>
                                        <p:attrNameLst>
                                          <p:attrName>style.visibility</p:attrName>
                                        </p:attrNameLst>
                                      </p:cBhvr>
                                      <p:to>
                                        <p:strVal val="visible"/>
                                      </p:to>
                                    </p:set>
                                    <p:animEffect transition="in" filter="fade">
                                      <p:cBhvr>
                                        <p:cTn id="25" dur="500"/>
                                        <p:tgtEl>
                                          <p:spTgt spid="9">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Results and contributions</a:t>
            </a:r>
          </a:p>
        </p:txBody>
      </p:sp>
      <p:sp>
        <p:nvSpPr>
          <p:cNvPr id="9" name="Espaço Reservado para Conteúdo 8"/>
          <p:cNvSpPr>
            <a:spLocks noGrp="1"/>
          </p:cNvSpPr>
          <p:nvPr>
            <p:ph idx="1"/>
          </p:nvPr>
        </p:nvSpPr>
        <p:spPr/>
        <p:txBody>
          <a:bodyPr>
            <a:normAutofit/>
          </a:bodyPr>
          <a:lstStyle/>
          <a:p>
            <a:pPr algn="just"/>
            <a:r>
              <a:rPr lang="en-US" b="1" dirty="0" smtClean="0">
                <a:solidFill>
                  <a:srgbClr val="FF0066"/>
                </a:solidFill>
              </a:rPr>
              <a:t>A </a:t>
            </a:r>
            <a:r>
              <a:rPr lang="en-US" b="1" dirty="0">
                <a:solidFill>
                  <a:srgbClr val="FF0066"/>
                </a:solidFill>
              </a:rPr>
              <a:t>method for reusing queries: </a:t>
            </a:r>
            <a:endParaRPr lang="en-US" b="1" dirty="0" smtClean="0">
              <a:solidFill>
                <a:srgbClr val="FF0066"/>
              </a:solidFill>
            </a:endParaRPr>
          </a:p>
          <a:p>
            <a:pPr lvl="1" algn="just"/>
            <a:r>
              <a:rPr lang="en-US" dirty="0" smtClean="0"/>
              <a:t>Based </a:t>
            </a:r>
            <a:r>
              <a:rPr lang="en-US" dirty="0"/>
              <a:t>on the proposed query taxonomy, we have designed and formalized </a:t>
            </a:r>
            <a:r>
              <a:rPr lang="en-US" dirty="0" smtClean="0"/>
              <a:t>a reusability </a:t>
            </a:r>
            <a:r>
              <a:rPr lang="en-US" dirty="0"/>
              <a:t>approach which allows to reuse data services and compositions </a:t>
            </a:r>
            <a:r>
              <a:rPr lang="en-US" dirty="0" smtClean="0"/>
              <a:t>from previous </a:t>
            </a:r>
            <a:r>
              <a:rPr lang="en-US" dirty="0"/>
              <a:t>integration in </a:t>
            </a:r>
            <a:r>
              <a:rPr lang="en-US" dirty="0" smtClean="0"/>
              <a:t>order </a:t>
            </a:r>
            <a:r>
              <a:rPr lang="en-US" dirty="0"/>
              <a:t>to profit from them</a:t>
            </a:r>
            <a:r>
              <a:rPr lang="en-US" dirty="0" smtClean="0"/>
              <a:t>.</a:t>
            </a:r>
            <a:endParaRPr lang="en-US" dirty="0"/>
          </a:p>
          <a:p>
            <a:pPr marL="274320" lvl="1" indent="0" algn="just">
              <a:buNone/>
            </a:pPr>
            <a:endParaRPr lang="fr-FR" b="1" dirty="0" smtClean="0">
              <a:solidFill>
                <a:srgbClr val="FF0066"/>
              </a:solidFill>
            </a:endParaRPr>
          </a:p>
          <a:p>
            <a:pPr marL="274320" lvl="1" indent="0" algn="just">
              <a:buNone/>
            </a:pPr>
            <a:r>
              <a:rPr lang="fr-FR" b="1" dirty="0" smtClean="0">
                <a:solidFill>
                  <a:srgbClr val="FF0066"/>
                </a:solidFill>
              </a:rPr>
              <a:t>Query </a:t>
            </a:r>
            <a:r>
              <a:rPr lang="fr-FR" b="1" dirty="0">
                <a:solidFill>
                  <a:srgbClr val="FF0066"/>
                </a:solidFill>
              </a:rPr>
              <a:t>type</a:t>
            </a:r>
            <a:r>
              <a:rPr lang="fr-FR" dirty="0"/>
              <a:t>: </a:t>
            </a:r>
          </a:p>
          <a:p>
            <a:pPr marL="274320" lvl="1" indent="0" algn="just">
              <a:buNone/>
            </a:pPr>
            <a:r>
              <a:rPr lang="fr-FR" dirty="0"/>
              <a:t>Given two queries Q</a:t>
            </a:r>
            <a:r>
              <a:rPr lang="fr-FR" baseline="-25000" dirty="0"/>
              <a:t>1</a:t>
            </a:r>
            <a:r>
              <a:rPr lang="fr-FR" dirty="0"/>
              <a:t> and Q</a:t>
            </a:r>
            <a:r>
              <a:rPr lang="fr-FR" baseline="-25000" dirty="0"/>
              <a:t>2</a:t>
            </a:r>
            <a:r>
              <a:rPr lang="fr-FR" dirty="0"/>
              <a:t>, Q</a:t>
            </a:r>
            <a:r>
              <a:rPr lang="fr-FR" baseline="-25000" dirty="0"/>
              <a:t>2 </a:t>
            </a:r>
            <a:r>
              <a:rPr lang="fr-FR" dirty="0"/>
              <a:t>is a subset of Q</a:t>
            </a:r>
            <a:r>
              <a:rPr lang="fr-FR" baseline="-25000" dirty="0"/>
              <a:t>1</a:t>
            </a:r>
            <a:r>
              <a:rPr lang="fr-FR" dirty="0"/>
              <a:t> if</a:t>
            </a:r>
            <a:r>
              <a:rPr lang="fr-FR" dirty="0" smtClean="0"/>
              <a:t>:</a:t>
            </a:r>
          </a:p>
          <a:p>
            <a:pPr marL="274320" lvl="1" indent="0" algn="just">
              <a:buNone/>
            </a:pPr>
            <a:endParaRPr lang="fr-FR" dirty="0"/>
          </a:p>
          <a:p>
            <a:pPr marL="274320" lvl="1" indent="0" algn="just">
              <a:buNone/>
            </a:pPr>
            <a:r>
              <a:rPr lang="en-US" dirty="0" smtClean="0"/>
              <a:t>For this type, we are able to completely reuse </a:t>
            </a:r>
            <a:r>
              <a:rPr lang="fr-FR" dirty="0"/>
              <a:t>Q</a:t>
            </a:r>
            <a:r>
              <a:rPr lang="fr-FR" baseline="-25000" dirty="0"/>
              <a:t>1 </a:t>
            </a:r>
            <a:r>
              <a:rPr lang="en-US" dirty="0" smtClean="0"/>
              <a:t>:</a:t>
            </a:r>
            <a:endParaRPr lang="en-US" dirty="0"/>
          </a:p>
          <a:p>
            <a:pPr marL="274320" lvl="1" indent="0" algn="just">
              <a:buNone/>
            </a:pPr>
            <a:endParaRPr lang="en-US" dirty="0" smtClean="0"/>
          </a:p>
        </p:txBody>
      </p:sp>
      <p:sp>
        <p:nvSpPr>
          <p:cNvPr id="3" name="Espaço Reservado para Data 2"/>
          <p:cNvSpPr>
            <a:spLocks noGrp="1"/>
          </p:cNvSpPr>
          <p:nvPr>
            <p:ph type="dt" sz="half" idx="10"/>
          </p:nvPr>
        </p:nvSpPr>
        <p:spPr/>
        <p:txBody>
          <a:bodyPr/>
          <a:lstStyle/>
          <a:p>
            <a:fld id="{49BE99D9-0A58-4A80-A82A-B142BA7335E0}" type="datetime1">
              <a:rPr lang="fr-FR" smtClean="0"/>
              <a:t>15/03/2017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15</a:t>
            </a:fld>
            <a:endParaRPr lang="fr-FR"/>
          </a:p>
        </p:txBody>
      </p:sp>
      <p:pic>
        <p:nvPicPr>
          <p:cNvPr id="7" name="Imagem 6"/>
          <p:cNvPicPr>
            <a:picLocks noChangeAspect="1"/>
          </p:cNvPicPr>
          <p:nvPr/>
        </p:nvPicPr>
        <p:blipFill>
          <a:blip r:embed="rId3"/>
          <a:stretch>
            <a:fillRect/>
          </a:stretch>
        </p:blipFill>
        <p:spPr>
          <a:xfrm>
            <a:off x="7134225" y="3864038"/>
            <a:ext cx="3905250" cy="38100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pic>
      <p:pic>
        <p:nvPicPr>
          <p:cNvPr id="10" name="Imagem 9"/>
          <p:cNvPicPr>
            <a:picLocks noChangeAspect="1"/>
          </p:cNvPicPr>
          <p:nvPr/>
        </p:nvPicPr>
        <p:blipFill>
          <a:blip r:embed="rId4"/>
          <a:stretch>
            <a:fillRect/>
          </a:stretch>
        </p:blipFill>
        <p:spPr>
          <a:xfrm>
            <a:off x="1449706" y="5524659"/>
            <a:ext cx="2724150" cy="43815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pic>
      <p:pic>
        <p:nvPicPr>
          <p:cNvPr id="11" name="Imagem 10"/>
          <p:cNvPicPr>
            <a:picLocks noChangeAspect="1"/>
          </p:cNvPicPr>
          <p:nvPr/>
        </p:nvPicPr>
        <p:blipFill>
          <a:blip r:embed="rId5"/>
          <a:stretch>
            <a:fillRect/>
          </a:stretch>
        </p:blipFill>
        <p:spPr>
          <a:xfrm>
            <a:off x="1449706" y="5004193"/>
            <a:ext cx="7934325" cy="428625"/>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pic>
      <p:pic>
        <p:nvPicPr>
          <p:cNvPr id="12" name="Imagem 11"/>
          <p:cNvPicPr>
            <a:picLocks noChangeAspect="1"/>
          </p:cNvPicPr>
          <p:nvPr/>
        </p:nvPicPr>
        <p:blipFill>
          <a:blip r:embed="rId6"/>
          <a:stretch>
            <a:fillRect/>
          </a:stretch>
        </p:blipFill>
        <p:spPr>
          <a:xfrm>
            <a:off x="1449706" y="6113627"/>
            <a:ext cx="7258050" cy="43815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717482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fade">
                                      <p:cBhvr>
                                        <p:cTn id="7" dur="500"/>
                                        <p:tgtEl>
                                          <p:spTgt spid="9">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4" end="4"/>
                                            </p:txEl>
                                          </p:spTgt>
                                        </p:tgtEl>
                                        <p:attrNameLst>
                                          <p:attrName>style.visibility</p:attrName>
                                        </p:attrNameLst>
                                      </p:cBhvr>
                                      <p:to>
                                        <p:strVal val="visible"/>
                                      </p:to>
                                    </p:set>
                                    <p:animEffect transition="in" filter="fade">
                                      <p:cBhvr>
                                        <p:cTn id="10" dur="500"/>
                                        <p:tgtEl>
                                          <p:spTgt spid="9">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xEl>
                                              <p:pRg st="6" end="6"/>
                                            </p:txEl>
                                          </p:spTgt>
                                        </p:tgtEl>
                                        <p:attrNameLst>
                                          <p:attrName>style.visibility</p:attrName>
                                        </p:attrNameLst>
                                      </p:cBhvr>
                                      <p:to>
                                        <p:strVal val="visible"/>
                                      </p:to>
                                    </p:set>
                                    <p:animEffect transition="in" filter="fade">
                                      <p:cBhvr>
                                        <p:cTn id="20" dur="500"/>
                                        <p:tgtEl>
                                          <p:spTgt spid="9">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Results and contributions</a:t>
            </a:r>
          </a:p>
        </p:txBody>
      </p:sp>
      <p:sp>
        <p:nvSpPr>
          <p:cNvPr id="9" name="Espaço Reservado para Conteúdo 8"/>
          <p:cNvSpPr>
            <a:spLocks noGrp="1"/>
          </p:cNvSpPr>
          <p:nvPr>
            <p:ph idx="1"/>
          </p:nvPr>
        </p:nvSpPr>
        <p:spPr/>
        <p:txBody>
          <a:bodyPr>
            <a:normAutofit/>
          </a:bodyPr>
          <a:lstStyle/>
          <a:p>
            <a:pPr algn="just"/>
            <a:r>
              <a:rPr lang="en-US" b="1" dirty="0" smtClean="0">
                <a:solidFill>
                  <a:srgbClr val="FF0066"/>
                </a:solidFill>
              </a:rPr>
              <a:t>Query </a:t>
            </a:r>
            <a:r>
              <a:rPr lang="en-US" b="1" dirty="0">
                <a:solidFill>
                  <a:srgbClr val="FF0066"/>
                </a:solidFill>
              </a:rPr>
              <a:t>history data model and implementation: </a:t>
            </a:r>
          </a:p>
          <a:p>
            <a:pPr lvl="1" algn="just"/>
            <a:r>
              <a:rPr lang="en-US" dirty="0" smtClean="0"/>
              <a:t>Design and implementation of the query history data model</a:t>
            </a:r>
            <a:r>
              <a:rPr lang="en-US" dirty="0"/>
              <a:t>, which includes queries, abstract services, data services and </a:t>
            </a:r>
            <a:r>
              <a:rPr lang="en-US" dirty="0" smtClean="0"/>
              <a:t>compositions</a:t>
            </a:r>
          </a:p>
          <a:p>
            <a:pPr lvl="1" algn="just"/>
            <a:r>
              <a:rPr lang="en-US" dirty="0" smtClean="0"/>
              <a:t>Rhone </a:t>
            </a:r>
            <a:r>
              <a:rPr lang="en-US" dirty="0"/>
              <a:t>algorithm </a:t>
            </a:r>
            <a:r>
              <a:rPr lang="en-US" dirty="0" smtClean="0"/>
              <a:t>was adapted </a:t>
            </a:r>
            <a:r>
              <a:rPr lang="en-US" dirty="0"/>
              <a:t>to be in accordance with the </a:t>
            </a:r>
            <a:r>
              <a:rPr lang="en-US" dirty="0" smtClean="0"/>
              <a:t>model</a:t>
            </a:r>
            <a:endParaRPr lang="en-US" dirty="0"/>
          </a:p>
        </p:txBody>
      </p:sp>
      <p:sp>
        <p:nvSpPr>
          <p:cNvPr id="3" name="Espaço Reservado para Data 2"/>
          <p:cNvSpPr>
            <a:spLocks noGrp="1"/>
          </p:cNvSpPr>
          <p:nvPr>
            <p:ph type="dt" sz="half" idx="10"/>
          </p:nvPr>
        </p:nvSpPr>
        <p:spPr/>
        <p:txBody>
          <a:bodyPr/>
          <a:lstStyle/>
          <a:p>
            <a:fld id="{49BE99D9-0A58-4A80-A82A-B142BA7335E0}" type="datetime1">
              <a:rPr lang="fr-FR" smtClean="0"/>
              <a:t>15/03/2017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16</a:t>
            </a:fld>
            <a:endParaRPr lang="fr-FR"/>
          </a:p>
        </p:txBody>
      </p:sp>
      <p:pic>
        <p:nvPicPr>
          <p:cNvPr id="5" name="Imagem 4"/>
          <p:cNvPicPr>
            <a:picLocks noChangeAspect="1"/>
          </p:cNvPicPr>
          <p:nvPr/>
        </p:nvPicPr>
        <p:blipFill>
          <a:blip r:embed="rId3"/>
          <a:stretch>
            <a:fillRect/>
          </a:stretch>
        </p:blipFill>
        <p:spPr>
          <a:xfrm>
            <a:off x="2270110" y="3394710"/>
            <a:ext cx="7651780" cy="3337560"/>
          </a:xfrm>
          <a:prstGeom prst="rect">
            <a:avLst/>
          </a:prstGeom>
        </p:spPr>
      </p:pic>
    </p:spTree>
    <p:extLst>
      <p:ext uri="{BB962C8B-B14F-4D97-AF65-F5344CB8AC3E}">
        <p14:creationId xmlns:p14="http://schemas.microsoft.com/office/powerpoint/2010/main" val="3907182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Results and contributions</a:t>
            </a:r>
          </a:p>
        </p:txBody>
      </p:sp>
      <p:sp>
        <p:nvSpPr>
          <p:cNvPr id="9" name="Espaço Reservado para Conteúdo 8"/>
          <p:cNvSpPr>
            <a:spLocks noGrp="1"/>
          </p:cNvSpPr>
          <p:nvPr>
            <p:ph idx="1"/>
          </p:nvPr>
        </p:nvSpPr>
        <p:spPr/>
        <p:txBody>
          <a:bodyPr>
            <a:normAutofit/>
          </a:bodyPr>
          <a:lstStyle/>
          <a:p>
            <a:pPr algn="just"/>
            <a:r>
              <a:rPr lang="en-US" b="1" dirty="0" smtClean="0">
                <a:solidFill>
                  <a:srgbClr val="FF0066"/>
                </a:solidFill>
              </a:rPr>
              <a:t>Future works:</a:t>
            </a:r>
          </a:p>
          <a:p>
            <a:pPr lvl="1" algn="just"/>
            <a:r>
              <a:rPr lang="en-US" dirty="0" smtClean="0"/>
              <a:t>Implementing new algorithms to include reusability issues</a:t>
            </a:r>
          </a:p>
          <a:p>
            <a:pPr lvl="1" algn="just"/>
            <a:r>
              <a:rPr lang="en-US" dirty="0" smtClean="0"/>
              <a:t>Concluding the heuristic approach adapted to the context</a:t>
            </a:r>
          </a:p>
          <a:p>
            <a:pPr lvl="1" algn="just"/>
            <a:r>
              <a:rPr lang="en-US" dirty="0" smtClean="0"/>
              <a:t>Experiments: building a proof of concept to the approach</a:t>
            </a:r>
          </a:p>
          <a:p>
            <a:pPr lvl="1" algn="just"/>
            <a:endParaRPr lang="en-US" dirty="0" smtClean="0"/>
          </a:p>
          <a:p>
            <a:pPr algn="just"/>
            <a:endParaRPr lang="en-US" b="1" dirty="0" smtClean="0">
              <a:solidFill>
                <a:srgbClr val="FF0066"/>
              </a:solidFill>
            </a:endParaRPr>
          </a:p>
        </p:txBody>
      </p:sp>
      <p:sp>
        <p:nvSpPr>
          <p:cNvPr id="3" name="Espaço Reservado para Data 2"/>
          <p:cNvSpPr>
            <a:spLocks noGrp="1"/>
          </p:cNvSpPr>
          <p:nvPr>
            <p:ph type="dt" sz="half" idx="10"/>
          </p:nvPr>
        </p:nvSpPr>
        <p:spPr/>
        <p:txBody>
          <a:bodyPr/>
          <a:lstStyle/>
          <a:p>
            <a:fld id="{49BE99D9-0A58-4A80-A82A-B142BA7335E0}" type="datetime1">
              <a:rPr lang="fr-FR" smtClean="0"/>
              <a:t>15/03/2017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17</a:t>
            </a:fld>
            <a:endParaRPr lang="fr-FR"/>
          </a:p>
        </p:txBody>
      </p:sp>
    </p:spTree>
    <p:extLst>
      <p:ext uri="{BB962C8B-B14F-4D97-AF65-F5344CB8AC3E}">
        <p14:creationId xmlns:p14="http://schemas.microsoft.com/office/powerpoint/2010/main" val="3344954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800" dirty="0"/>
              <a:t>Professional and scientific activities</a:t>
            </a:r>
            <a:endParaRPr lang="en-GB" sz="4800" dirty="0"/>
          </a:p>
        </p:txBody>
      </p:sp>
      <p:sp>
        <p:nvSpPr>
          <p:cNvPr id="9" name="Espaço Reservado para Conteúdo 8"/>
          <p:cNvSpPr>
            <a:spLocks noGrp="1"/>
          </p:cNvSpPr>
          <p:nvPr>
            <p:ph idx="1"/>
          </p:nvPr>
        </p:nvSpPr>
        <p:spPr/>
        <p:txBody>
          <a:bodyPr>
            <a:normAutofit/>
          </a:bodyPr>
          <a:lstStyle/>
          <a:p>
            <a:pPr algn="just"/>
            <a:r>
              <a:rPr lang="en-US" b="1" dirty="0" smtClean="0">
                <a:solidFill>
                  <a:srgbClr val="FF0066"/>
                </a:solidFill>
              </a:rPr>
              <a:t>Day-to-day work:</a:t>
            </a:r>
          </a:p>
          <a:p>
            <a:pPr lvl="1" algn="just"/>
            <a:endParaRPr lang="en-US" dirty="0" smtClean="0"/>
          </a:p>
          <a:p>
            <a:pPr lvl="1" algn="just"/>
            <a:r>
              <a:rPr lang="en-US" dirty="0" smtClean="0"/>
              <a:t>Currently attached to </a:t>
            </a:r>
            <a:r>
              <a:rPr lang="en-US" i="1" dirty="0" err="1" smtClean="0"/>
              <a:t>InfoMaths</a:t>
            </a:r>
            <a:r>
              <a:rPr lang="en-US" dirty="0" smtClean="0"/>
              <a:t> doctoral school (Lyon1) but working in the </a:t>
            </a:r>
            <a:r>
              <a:rPr lang="en-US" b="1" dirty="0" smtClean="0"/>
              <a:t>Magellan Research Center </a:t>
            </a:r>
            <a:r>
              <a:rPr lang="en-US" dirty="0" smtClean="0"/>
              <a:t>(Lyon3) </a:t>
            </a:r>
          </a:p>
          <a:p>
            <a:pPr lvl="1" algn="just"/>
            <a:endParaRPr lang="en-US" dirty="0" smtClean="0"/>
          </a:p>
          <a:p>
            <a:pPr lvl="1" algn="just"/>
            <a:r>
              <a:rPr lang="en-US" dirty="0" smtClean="0"/>
              <a:t>Easy access to the advisors</a:t>
            </a:r>
          </a:p>
          <a:p>
            <a:pPr lvl="1" algn="just"/>
            <a:endParaRPr lang="en-US" dirty="0" smtClean="0"/>
          </a:p>
          <a:p>
            <a:pPr lvl="1" algn="just"/>
            <a:r>
              <a:rPr lang="en-US" dirty="0" smtClean="0"/>
              <a:t>Regular meetings</a:t>
            </a:r>
            <a:endParaRPr lang="en-US" dirty="0"/>
          </a:p>
          <a:p>
            <a:pPr lvl="2" algn="just"/>
            <a:r>
              <a:rPr lang="en-US" dirty="0" smtClean="0"/>
              <a:t>At least 1 meeting per week (face-to-face or in a conference call)</a:t>
            </a:r>
          </a:p>
          <a:p>
            <a:pPr lvl="2"/>
            <a:r>
              <a:rPr lang="en-US" dirty="0" smtClean="0"/>
              <a:t>Technical and scientific discussions: formalization exercises and experiment environment configuration</a:t>
            </a:r>
          </a:p>
          <a:p>
            <a:pPr lvl="2"/>
            <a:r>
              <a:rPr lang="en-US" dirty="0" smtClean="0"/>
              <a:t>The objective is to define next activities </a:t>
            </a:r>
          </a:p>
          <a:p>
            <a:pPr algn="just"/>
            <a:endParaRPr lang="en-US" b="1" dirty="0" smtClean="0">
              <a:solidFill>
                <a:srgbClr val="FF0066"/>
              </a:solidFill>
            </a:endParaRPr>
          </a:p>
        </p:txBody>
      </p:sp>
      <p:sp>
        <p:nvSpPr>
          <p:cNvPr id="3" name="Espaço Reservado para Data 2"/>
          <p:cNvSpPr>
            <a:spLocks noGrp="1"/>
          </p:cNvSpPr>
          <p:nvPr>
            <p:ph type="dt" sz="half" idx="10"/>
          </p:nvPr>
        </p:nvSpPr>
        <p:spPr/>
        <p:txBody>
          <a:bodyPr/>
          <a:lstStyle/>
          <a:p>
            <a:fld id="{49BE99D9-0A58-4A80-A82A-B142BA7335E0}" type="datetime1">
              <a:rPr lang="fr-FR" smtClean="0"/>
              <a:t>15/03/2017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18</a:t>
            </a:fld>
            <a:endParaRPr lang="fr-FR"/>
          </a:p>
        </p:txBody>
      </p:sp>
    </p:spTree>
    <p:extLst>
      <p:ext uri="{BB962C8B-B14F-4D97-AF65-F5344CB8AC3E}">
        <p14:creationId xmlns:p14="http://schemas.microsoft.com/office/powerpoint/2010/main" val="1414859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fr-FR" sz="4800" dirty="0" smtClean="0"/>
              <a:t>Professional and scientific activities</a:t>
            </a:r>
            <a:endParaRPr lang="fr-FR" sz="4800" dirty="0"/>
          </a:p>
        </p:txBody>
      </p:sp>
      <p:graphicFrame>
        <p:nvGraphicFramePr>
          <p:cNvPr id="6" name="Tabela 5"/>
          <p:cNvGraphicFramePr>
            <a:graphicFrameLocks noGrp="1"/>
          </p:cNvGraphicFramePr>
          <p:nvPr>
            <p:extLst>
              <p:ext uri="{D42A27DB-BD31-4B8C-83A1-F6EECF244321}">
                <p14:modId xmlns:p14="http://schemas.microsoft.com/office/powerpoint/2010/main" val="3110661641"/>
              </p:ext>
            </p:extLst>
          </p:nvPr>
        </p:nvGraphicFramePr>
        <p:xfrm>
          <a:off x="2556456" y="1773214"/>
          <a:ext cx="8568000" cy="370840"/>
        </p:xfrm>
        <a:graphic>
          <a:graphicData uri="http://schemas.openxmlformats.org/drawingml/2006/table">
            <a:tbl>
              <a:tblPr firstRow="1" bandRow="1">
                <a:tableStyleId>{5C22544A-7EE6-4342-B048-85BDC9FD1C3A}</a:tableStyleId>
              </a:tblPr>
              <a:tblGrid>
                <a:gridCol w="1428000"/>
                <a:gridCol w="1428000"/>
                <a:gridCol w="1428000"/>
                <a:gridCol w="1428000"/>
                <a:gridCol w="1428000"/>
                <a:gridCol w="1428000"/>
              </a:tblGrid>
              <a:tr h="370840">
                <a:tc>
                  <a:txBody>
                    <a:bodyPr/>
                    <a:lstStyle/>
                    <a:p>
                      <a:pPr algn="ctr"/>
                      <a:r>
                        <a:rPr lang="fr-FR" dirty="0" smtClean="0"/>
                        <a:t>2014.2</a:t>
                      </a:r>
                      <a:endParaRPr lang="fr-FR" dirty="0"/>
                    </a:p>
                  </a:txBody>
                  <a:tcPr/>
                </a:tc>
                <a:tc>
                  <a:txBody>
                    <a:bodyPr/>
                    <a:lstStyle/>
                    <a:p>
                      <a:pPr algn="ctr"/>
                      <a:r>
                        <a:rPr lang="fr-FR" dirty="0" smtClean="0"/>
                        <a:t>2015.1</a:t>
                      </a:r>
                      <a:endParaRPr lang="fr-FR" dirty="0"/>
                    </a:p>
                  </a:txBody>
                  <a:tcPr/>
                </a:tc>
                <a:tc>
                  <a:txBody>
                    <a:bodyPr/>
                    <a:lstStyle/>
                    <a:p>
                      <a:pPr algn="ctr"/>
                      <a:r>
                        <a:rPr lang="fr-FR" dirty="0" smtClean="0"/>
                        <a:t>2015.2</a:t>
                      </a:r>
                      <a:endParaRPr lang="fr-FR" dirty="0"/>
                    </a:p>
                  </a:txBody>
                  <a:tcPr/>
                </a:tc>
                <a:tc>
                  <a:txBody>
                    <a:bodyPr/>
                    <a:lstStyle/>
                    <a:p>
                      <a:pPr algn="ctr"/>
                      <a:r>
                        <a:rPr lang="fr-FR" dirty="0" smtClean="0"/>
                        <a:t>2016.1</a:t>
                      </a:r>
                      <a:endParaRPr lang="fr-FR" dirty="0"/>
                    </a:p>
                  </a:txBody>
                  <a:tcPr/>
                </a:tc>
                <a:tc>
                  <a:txBody>
                    <a:bodyPr/>
                    <a:lstStyle/>
                    <a:p>
                      <a:pPr algn="ctr"/>
                      <a:r>
                        <a:rPr lang="fr-FR" dirty="0" smtClean="0"/>
                        <a:t>2016.2</a:t>
                      </a:r>
                      <a:endParaRPr lang="fr-FR" dirty="0"/>
                    </a:p>
                  </a:txBody>
                  <a:tcPr/>
                </a:tc>
                <a:tc>
                  <a:txBody>
                    <a:bodyPr/>
                    <a:lstStyle/>
                    <a:p>
                      <a:pPr algn="ctr"/>
                      <a:r>
                        <a:rPr lang="fr-FR" dirty="0" smtClean="0"/>
                        <a:t>2017.1</a:t>
                      </a:r>
                      <a:endParaRPr lang="fr-FR" dirty="0"/>
                    </a:p>
                  </a:txBody>
                  <a:tcPr/>
                </a:tc>
              </a:tr>
            </a:tbl>
          </a:graphicData>
        </a:graphic>
      </p:graphicFrame>
      <p:cxnSp>
        <p:nvCxnSpPr>
          <p:cNvPr id="8" name="Conector reto 7"/>
          <p:cNvCxnSpPr/>
          <p:nvPr/>
        </p:nvCxnSpPr>
        <p:spPr>
          <a:xfrm>
            <a:off x="3987876" y="2251876"/>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9" name="Conector reto 8"/>
          <p:cNvCxnSpPr/>
          <p:nvPr/>
        </p:nvCxnSpPr>
        <p:spPr>
          <a:xfrm>
            <a:off x="5414711" y="2251876"/>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0" name="Conector reto 9"/>
          <p:cNvCxnSpPr/>
          <p:nvPr/>
        </p:nvCxnSpPr>
        <p:spPr>
          <a:xfrm>
            <a:off x="6846532" y="2251876"/>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1" name="Conector reto 10"/>
          <p:cNvCxnSpPr/>
          <p:nvPr/>
        </p:nvCxnSpPr>
        <p:spPr>
          <a:xfrm>
            <a:off x="8282079" y="2251875"/>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2" name="Conector reto 11"/>
          <p:cNvCxnSpPr/>
          <p:nvPr/>
        </p:nvCxnSpPr>
        <p:spPr>
          <a:xfrm>
            <a:off x="9701383" y="2240498"/>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3" name="Conector reto 12"/>
          <p:cNvCxnSpPr/>
          <p:nvPr/>
        </p:nvCxnSpPr>
        <p:spPr>
          <a:xfrm>
            <a:off x="11119539" y="2229121"/>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4" name="Conector reto 13"/>
          <p:cNvCxnSpPr/>
          <p:nvPr/>
        </p:nvCxnSpPr>
        <p:spPr>
          <a:xfrm>
            <a:off x="2565787" y="2251875"/>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5" name="CaixaDeTexto 14"/>
          <p:cNvSpPr txBox="1"/>
          <p:nvPr/>
        </p:nvSpPr>
        <p:spPr>
          <a:xfrm>
            <a:off x="1505461" y="2447276"/>
            <a:ext cx="1063112" cy="369332"/>
          </a:xfrm>
          <a:prstGeom prst="rect">
            <a:avLst/>
          </a:prstGeom>
          <a:noFill/>
        </p:spPr>
        <p:txBody>
          <a:bodyPr wrap="none" rtlCol="0">
            <a:spAutoFit/>
          </a:bodyPr>
          <a:lstStyle/>
          <a:p>
            <a:r>
              <a:rPr lang="fr-FR" dirty="0" smtClean="0"/>
              <a:t>Courses</a:t>
            </a:r>
            <a:endParaRPr lang="fr-FR" dirty="0"/>
          </a:p>
        </p:txBody>
      </p:sp>
      <p:sp>
        <p:nvSpPr>
          <p:cNvPr id="16" name="Retângulo 15"/>
          <p:cNvSpPr/>
          <p:nvPr/>
        </p:nvSpPr>
        <p:spPr>
          <a:xfrm>
            <a:off x="4001335" y="2251875"/>
            <a:ext cx="1404674" cy="17742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French course</a:t>
            </a:r>
            <a:endParaRPr lang="fr-FR" sz="1600" dirty="0">
              <a:solidFill>
                <a:schemeClr val="tx1"/>
              </a:solidFill>
            </a:endParaRPr>
          </a:p>
        </p:txBody>
      </p:sp>
      <p:sp>
        <p:nvSpPr>
          <p:cNvPr id="17" name="Retângulo 16"/>
          <p:cNvSpPr/>
          <p:nvPr/>
        </p:nvSpPr>
        <p:spPr>
          <a:xfrm>
            <a:off x="6863527" y="2254985"/>
            <a:ext cx="1404000" cy="15126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French course</a:t>
            </a:r>
            <a:endParaRPr lang="fr-FR" sz="1600" dirty="0">
              <a:solidFill>
                <a:schemeClr val="tx1"/>
              </a:solidFill>
            </a:endParaRPr>
          </a:p>
        </p:txBody>
      </p:sp>
      <p:sp>
        <p:nvSpPr>
          <p:cNvPr id="18" name="Retângulo 17"/>
          <p:cNvSpPr/>
          <p:nvPr/>
        </p:nvSpPr>
        <p:spPr>
          <a:xfrm>
            <a:off x="9717627" y="2259117"/>
            <a:ext cx="1401912" cy="170183"/>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French course</a:t>
            </a:r>
            <a:endParaRPr lang="fr-FR" sz="1600" dirty="0">
              <a:solidFill>
                <a:schemeClr val="tx1"/>
              </a:solidFill>
            </a:endParaRPr>
          </a:p>
        </p:txBody>
      </p:sp>
      <p:sp>
        <p:nvSpPr>
          <p:cNvPr id="19" name="Retângulo 18"/>
          <p:cNvSpPr/>
          <p:nvPr/>
        </p:nvSpPr>
        <p:spPr>
          <a:xfrm>
            <a:off x="6863351" y="2456923"/>
            <a:ext cx="1404000" cy="5400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Workshop: Writing scientific papers</a:t>
            </a:r>
            <a:endParaRPr lang="fr-FR" sz="1600" dirty="0">
              <a:solidFill>
                <a:schemeClr val="tx1"/>
              </a:solidFill>
            </a:endParaRPr>
          </a:p>
        </p:txBody>
      </p:sp>
      <p:sp>
        <p:nvSpPr>
          <p:cNvPr id="20" name="Retângulo 19"/>
          <p:cNvSpPr/>
          <p:nvPr/>
        </p:nvSpPr>
        <p:spPr>
          <a:xfrm>
            <a:off x="4000078" y="3188015"/>
            <a:ext cx="1404000" cy="389086"/>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Magellan IS group</a:t>
            </a:r>
            <a:endParaRPr lang="fr-FR" sz="1600" dirty="0">
              <a:solidFill>
                <a:schemeClr val="tx1"/>
              </a:solidFill>
            </a:endParaRPr>
          </a:p>
        </p:txBody>
      </p:sp>
      <p:sp>
        <p:nvSpPr>
          <p:cNvPr id="21" name="Retângulo 20"/>
          <p:cNvSpPr/>
          <p:nvPr/>
        </p:nvSpPr>
        <p:spPr>
          <a:xfrm>
            <a:off x="6863351" y="3187245"/>
            <a:ext cx="1404000" cy="389086"/>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Magellan IS group</a:t>
            </a:r>
            <a:endParaRPr lang="fr-FR" sz="1600" dirty="0">
              <a:solidFill>
                <a:schemeClr val="tx1"/>
              </a:solidFill>
            </a:endParaRPr>
          </a:p>
        </p:txBody>
      </p:sp>
      <p:sp>
        <p:nvSpPr>
          <p:cNvPr id="22" name="Retângulo 21"/>
          <p:cNvSpPr/>
          <p:nvPr/>
        </p:nvSpPr>
        <p:spPr>
          <a:xfrm>
            <a:off x="8304462" y="3187245"/>
            <a:ext cx="1404000" cy="389086"/>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Magellan IS group</a:t>
            </a:r>
            <a:endParaRPr lang="fr-FR" sz="1600" dirty="0">
              <a:solidFill>
                <a:schemeClr val="tx1"/>
              </a:solidFill>
            </a:endParaRPr>
          </a:p>
        </p:txBody>
      </p:sp>
      <p:sp>
        <p:nvSpPr>
          <p:cNvPr id="23" name="Retângulo 22"/>
          <p:cNvSpPr/>
          <p:nvPr/>
        </p:nvSpPr>
        <p:spPr>
          <a:xfrm>
            <a:off x="5428867" y="3579866"/>
            <a:ext cx="1404000" cy="3890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LIRIS SOC team</a:t>
            </a:r>
            <a:endParaRPr lang="fr-FR" sz="1600" dirty="0">
              <a:solidFill>
                <a:schemeClr val="tx1"/>
              </a:solidFill>
            </a:endParaRPr>
          </a:p>
        </p:txBody>
      </p:sp>
      <p:sp>
        <p:nvSpPr>
          <p:cNvPr id="24" name="Retângulo 23"/>
          <p:cNvSpPr/>
          <p:nvPr/>
        </p:nvSpPr>
        <p:spPr>
          <a:xfrm>
            <a:off x="8304462" y="3592281"/>
            <a:ext cx="1404000" cy="3890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Presentation ADBIS 2016</a:t>
            </a:r>
            <a:endParaRPr lang="fr-FR" sz="1600" dirty="0">
              <a:solidFill>
                <a:schemeClr val="tx1"/>
              </a:solidFill>
            </a:endParaRPr>
          </a:p>
        </p:txBody>
      </p:sp>
      <p:sp>
        <p:nvSpPr>
          <p:cNvPr id="26" name="Retângulo 25"/>
          <p:cNvSpPr/>
          <p:nvPr/>
        </p:nvSpPr>
        <p:spPr>
          <a:xfrm>
            <a:off x="8300922" y="3997463"/>
            <a:ext cx="1404000" cy="38908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Poster ARC</a:t>
            </a:r>
            <a:endParaRPr lang="fr-FR" sz="1600" dirty="0">
              <a:solidFill>
                <a:schemeClr val="tx1"/>
              </a:solidFill>
            </a:endParaRPr>
          </a:p>
        </p:txBody>
      </p:sp>
      <p:sp>
        <p:nvSpPr>
          <p:cNvPr id="27" name="Retângulo 26"/>
          <p:cNvSpPr/>
          <p:nvPr/>
        </p:nvSpPr>
        <p:spPr>
          <a:xfrm>
            <a:off x="5431022" y="3992000"/>
            <a:ext cx="1404000" cy="38908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Poster ARC</a:t>
            </a:r>
            <a:endParaRPr lang="fr-FR" sz="1600" dirty="0">
              <a:solidFill>
                <a:schemeClr val="tx1"/>
              </a:solidFill>
            </a:endParaRPr>
          </a:p>
        </p:txBody>
      </p:sp>
      <p:sp>
        <p:nvSpPr>
          <p:cNvPr id="29" name="CaixaDeTexto 28"/>
          <p:cNvSpPr txBox="1"/>
          <p:nvPr/>
        </p:nvSpPr>
        <p:spPr>
          <a:xfrm>
            <a:off x="1091694" y="5250920"/>
            <a:ext cx="1476879" cy="369332"/>
          </a:xfrm>
          <a:prstGeom prst="rect">
            <a:avLst/>
          </a:prstGeom>
          <a:noFill/>
        </p:spPr>
        <p:txBody>
          <a:bodyPr wrap="none" rtlCol="0">
            <a:spAutoFit/>
          </a:bodyPr>
          <a:lstStyle/>
          <a:p>
            <a:r>
              <a:rPr lang="fr-FR" dirty="0" smtClean="0"/>
              <a:t>Publications</a:t>
            </a:r>
            <a:endParaRPr lang="fr-FR" dirty="0"/>
          </a:p>
        </p:txBody>
      </p:sp>
      <p:cxnSp>
        <p:nvCxnSpPr>
          <p:cNvPr id="30" name="Conector reto 29"/>
          <p:cNvCxnSpPr/>
          <p:nvPr/>
        </p:nvCxnSpPr>
        <p:spPr>
          <a:xfrm rot="5400000">
            <a:off x="6840284" y="-1182146"/>
            <a:ext cx="0" cy="8568000"/>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1" name="CaixaDeTexto 30"/>
          <p:cNvSpPr txBox="1"/>
          <p:nvPr/>
        </p:nvSpPr>
        <p:spPr>
          <a:xfrm>
            <a:off x="962299" y="3576331"/>
            <a:ext cx="1606274" cy="369332"/>
          </a:xfrm>
          <a:prstGeom prst="rect">
            <a:avLst/>
          </a:prstGeom>
          <a:noFill/>
        </p:spPr>
        <p:txBody>
          <a:bodyPr wrap="none" rtlCol="0">
            <a:spAutoFit/>
          </a:bodyPr>
          <a:lstStyle/>
          <a:p>
            <a:r>
              <a:rPr lang="fr-FR" dirty="0" smtClean="0"/>
              <a:t>Presentations</a:t>
            </a:r>
            <a:endParaRPr lang="fr-FR" dirty="0"/>
          </a:p>
        </p:txBody>
      </p:sp>
      <p:cxnSp>
        <p:nvCxnSpPr>
          <p:cNvPr id="32" name="Conector reto 31"/>
          <p:cNvCxnSpPr/>
          <p:nvPr/>
        </p:nvCxnSpPr>
        <p:spPr>
          <a:xfrm rot="5400000">
            <a:off x="6832867" y="214263"/>
            <a:ext cx="0" cy="8568000"/>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3" name="Retângulo 32"/>
          <p:cNvSpPr/>
          <p:nvPr/>
        </p:nvSpPr>
        <p:spPr>
          <a:xfrm>
            <a:off x="4000078" y="4608864"/>
            <a:ext cx="1404000" cy="389086"/>
          </a:xfrm>
          <a:prstGeom prst="rect">
            <a:avLst/>
          </a:prstGeom>
          <a:solidFill>
            <a:srgbClr val="AF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Smart cities and Big Data</a:t>
            </a:r>
            <a:endParaRPr lang="fr-FR" sz="1600" dirty="0">
              <a:solidFill>
                <a:schemeClr val="tx1"/>
              </a:solidFill>
            </a:endParaRPr>
          </a:p>
        </p:txBody>
      </p:sp>
      <p:sp>
        <p:nvSpPr>
          <p:cNvPr id="34" name="CaixaDeTexto 33"/>
          <p:cNvSpPr txBox="1"/>
          <p:nvPr/>
        </p:nvSpPr>
        <p:spPr>
          <a:xfrm>
            <a:off x="546609" y="4618741"/>
            <a:ext cx="2021964" cy="369332"/>
          </a:xfrm>
          <a:prstGeom prst="rect">
            <a:avLst/>
          </a:prstGeom>
          <a:noFill/>
        </p:spPr>
        <p:txBody>
          <a:bodyPr wrap="none" rtlCol="0">
            <a:spAutoFit/>
          </a:bodyPr>
          <a:lstStyle/>
          <a:p>
            <a:r>
              <a:rPr lang="fr-FR" dirty="0" smtClean="0"/>
              <a:t>Thematic schools</a:t>
            </a:r>
            <a:endParaRPr lang="fr-FR" dirty="0"/>
          </a:p>
        </p:txBody>
      </p:sp>
      <p:cxnSp>
        <p:nvCxnSpPr>
          <p:cNvPr id="35" name="Conector reto 34"/>
          <p:cNvCxnSpPr/>
          <p:nvPr/>
        </p:nvCxnSpPr>
        <p:spPr>
          <a:xfrm rot="5400000">
            <a:off x="6832867" y="804900"/>
            <a:ext cx="0" cy="8568000"/>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6" name="Conector reto 35"/>
          <p:cNvCxnSpPr/>
          <p:nvPr/>
        </p:nvCxnSpPr>
        <p:spPr>
          <a:xfrm rot="5400000">
            <a:off x="6832867" y="1498187"/>
            <a:ext cx="0" cy="8568000"/>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7" name="Retângulo 36"/>
          <p:cNvSpPr/>
          <p:nvPr/>
        </p:nvSpPr>
        <p:spPr>
          <a:xfrm>
            <a:off x="8301945" y="5183232"/>
            <a:ext cx="1404000" cy="236194"/>
          </a:xfrm>
          <a:prstGeom prst="rect">
            <a:avLst/>
          </a:prstGeom>
          <a:solidFill>
            <a:srgbClr val="FFD1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ADBIS 2016</a:t>
            </a:r>
            <a:endParaRPr lang="fr-FR" sz="1600" dirty="0">
              <a:solidFill>
                <a:schemeClr val="tx1"/>
              </a:solidFill>
            </a:endParaRPr>
          </a:p>
        </p:txBody>
      </p:sp>
      <p:sp>
        <p:nvSpPr>
          <p:cNvPr id="38" name="Retângulo 37"/>
          <p:cNvSpPr/>
          <p:nvPr/>
        </p:nvSpPr>
        <p:spPr>
          <a:xfrm>
            <a:off x="8301945" y="5484674"/>
            <a:ext cx="1404000" cy="236194"/>
          </a:xfrm>
          <a:prstGeom prst="rect">
            <a:avLst/>
          </a:prstGeom>
          <a:solidFill>
            <a:srgbClr val="FFD1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ICSOC 2016</a:t>
            </a:r>
            <a:endParaRPr lang="fr-FR" sz="1600" dirty="0">
              <a:solidFill>
                <a:schemeClr val="tx1"/>
              </a:solidFill>
            </a:endParaRPr>
          </a:p>
        </p:txBody>
      </p:sp>
      <p:sp>
        <p:nvSpPr>
          <p:cNvPr id="39" name="Retângulo 38"/>
          <p:cNvSpPr/>
          <p:nvPr/>
        </p:nvSpPr>
        <p:spPr>
          <a:xfrm>
            <a:off x="5435168" y="5183232"/>
            <a:ext cx="1404000" cy="236194"/>
          </a:xfrm>
          <a:prstGeom prst="rect">
            <a:avLst/>
          </a:prstGeom>
          <a:solidFill>
            <a:srgbClr val="FFD1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DEXA 2015</a:t>
            </a:r>
            <a:endParaRPr lang="fr-FR" sz="1600" dirty="0">
              <a:solidFill>
                <a:schemeClr val="tx1"/>
              </a:solidFill>
            </a:endParaRPr>
          </a:p>
        </p:txBody>
      </p:sp>
      <p:sp>
        <p:nvSpPr>
          <p:cNvPr id="40" name="Retângulo 39"/>
          <p:cNvSpPr/>
          <p:nvPr/>
        </p:nvSpPr>
        <p:spPr>
          <a:xfrm>
            <a:off x="5438850" y="5484674"/>
            <a:ext cx="1404000" cy="236194"/>
          </a:xfrm>
          <a:prstGeom prst="rect">
            <a:avLst/>
          </a:prstGeom>
          <a:solidFill>
            <a:srgbClr val="FFD1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AICCSA 2015</a:t>
            </a:r>
            <a:endParaRPr lang="fr-FR" sz="1600" dirty="0">
              <a:solidFill>
                <a:schemeClr val="tx1"/>
              </a:solidFill>
            </a:endParaRPr>
          </a:p>
        </p:txBody>
      </p:sp>
      <p:sp>
        <p:nvSpPr>
          <p:cNvPr id="41" name="Espaço Reservado para Data 40"/>
          <p:cNvSpPr>
            <a:spLocks noGrp="1"/>
          </p:cNvSpPr>
          <p:nvPr>
            <p:ph type="dt" sz="half" idx="10"/>
          </p:nvPr>
        </p:nvSpPr>
        <p:spPr/>
        <p:txBody>
          <a:bodyPr/>
          <a:lstStyle/>
          <a:p>
            <a:fld id="{448735F6-84FA-4E81-BF8D-6D58AD208048}" type="datetime1">
              <a:rPr lang="fr-FR" smtClean="0"/>
              <a:t>15/03/2017</a:t>
            </a:fld>
            <a:endParaRPr lang="fr-FR"/>
          </a:p>
        </p:txBody>
      </p:sp>
      <p:sp>
        <p:nvSpPr>
          <p:cNvPr id="42" name="Espaço Reservado para Número de Slide 41"/>
          <p:cNvSpPr>
            <a:spLocks noGrp="1"/>
          </p:cNvSpPr>
          <p:nvPr>
            <p:ph type="sldNum" sz="quarter" idx="12"/>
          </p:nvPr>
        </p:nvSpPr>
        <p:spPr/>
        <p:txBody>
          <a:bodyPr/>
          <a:lstStyle/>
          <a:p>
            <a:fld id="{CE30F588-6E05-4442-ACBF-46277343984D}" type="slidenum">
              <a:rPr lang="fr-FR" smtClean="0"/>
              <a:t>19</a:t>
            </a:fld>
            <a:endParaRPr lang="fr-FR"/>
          </a:p>
        </p:txBody>
      </p:sp>
    </p:spTree>
    <p:extLst>
      <p:ext uri="{BB962C8B-B14F-4D97-AF65-F5344CB8AC3E}">
        <p14:creationId xmlns:p14="http://schemas.microsoft.com/office/powerpoint/2010/main" val="179710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par>
                                <p:cTn id="32" presetID="10" presetClass="entr" presetSubtype="0" fill="hold"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par>
                                <p:cTn id="35" presetID="10"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par>
                                <p:cTn id="38" presetID="10" presetClass="entr" presetSubtype="0" fill="hold"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500"/>
                                        <p:tgtEl>
                                          <p:spTgt spid="2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500"/>
                                        <p:tgtEl>
                                          <p:spTgt spid="2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fade">
                                      <p:cBhvr>
                                        <p:cTn id="78" dur="500"/>
                                        <p:tgtEl>
                                          <p:spTgt spid="23"/>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7"/>
                                        </p:tgtEl>
                                        <p:attrNameLst>
                                          <p:attrName>style.visibility</p:attrName>
                                        </p:attrNameLst>
                                      </p:cBhvr>
                                      <p:to>
                                        <p:strVal val="visible"/>
                                      </p:to>
                                    </p:set>
                                    <p:animEffect transition="in" filter="fade">
                                      <p:cBhvr>
                                        <p:cTn id="88" dur="500"/>
                                        <p:tgtEl>
                                          <p:spTgt spid="27"/>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6"/>
                                        </p:tgtEl>
                                        <p:attrNameLst>
                                          <p:attrName>style.visibility</p:attrName>
                                        </p:attrNameLst>
                                      </p:cBhvr>
                                      <p:to>
                                        <p:strVal val="visible"/>
                                      </p:to>
                                    </p:set>
                                    <p:animEffect transition="in" filter="fade">
                                      <p:cBhvr>
                                        <p:cTn id="91" dur="500"/>
                                        <p:tgtEl>
                                          <p:spTgt spid="26"/>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fade">
                                      <p:cBhvr>
                                        <p:cTn id="96" dur="500"/>
                                        <p:tgtEl>
                                          <p:spTgt spid="34"/>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3"/>
                                        </p:tgtEl>
                                        <p:attrNameLst>
                                          <p:attrName>style.visibility</p:attrName>
                                        </p:attrNameLst>
                                      </p:cBhvr>
                                      <p:to>
                                        <p:strVal val="visible"/>
                                      </p:to>
                                    </p:set>
                                    <p:animEffect transition="in" filter="fade">
                                      <p:cBhvr>
                                        <p:cTn id="99" dur="500"/>
                                        <p:tgtEl>
                                          <p:spTgt spid="33"/>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29"/>
                                        </p:tgtEl>
                                        <p:attrNameLst>
                                          <p:attrName>style.visibility</p:attrName>
                                        </p:attrNameLst>
                                      </p:cBhvr>
                                      <p:to>
                                        <p:strVal val="visible"/>
                                      </p:to>
                                    </p:set>
                                    <p:animEffect transition="in" filter="fade">
                                      <p:cBhvr>
                                        <p:cTn id="104" dur="500"/>
                                        <p:tgtEl>
                                          <p:spTgt spid="29"/>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fade">
                                      <p:cBhvr>
                                        <p:cTn id="109" dur="500"/>
                                        <p:tgtEl>
                                          <p:spTgt spid="39"/>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40"/>
                                        </p:tgtEl>
                                        <p:attrNameLst>
                                          <p:attrName>style.visibility</p:attrName>
                                        </p:attrNameLst>
                                      </p:cBhvr>
                                      <p:to>
                                        <p:strVal val="visible"/>
                                      </p:to>
                                    </p:set>
                                    <p:animEffect transition="in" filter="fade">
                                      <p:cBhvr>
                                        <p:cTn id="114" dur="500"/>
                                        <p:tgtEl>
                                          <p:spTgt spid="40"/>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37"/>
                                        </p:tgtEl>
                                        <p:attrNameLst>
                                          <p:attrName>style.visibility</p:attrName>
                                        </p:attrNameLst>
                                      </p:cBhvr>
                                      <p:to>
                                        <p:strVal val="visible"/>
                                      </p:to>
                                    </p:set>
                                    <p:animEffect transition="in" filter="fade">
                                      <p:cBhvr>
                                        <p:cTn id="119" dur="500"/>
                                        <p:tgtEl>
                                          <p:spTgt spid="37"/>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38"/>
                                        </p:tgtEl>
                                        <p:attrNameLst>
                                          <p:attrName>style.visibility</p:attrName>
                                        </p:attrNameLst>
                                      </p:cBhvr>
                                      <p:to>
                                        <p:strVal val="visible"/>
                                      </p:to>
                                    </p:set>
                                    <p:animEffect transition="in" filter="fade">
                                      <p:cBhvr>
                                        <p:cTn id="12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animBg="1"/>
      <p:bldP spid="18" grpId="0" animBg="1"/>
      <p:bldP spid="19" grpId="0" animBg="1"/>
      <p:bldP spid="20" grpId="0" animBg="1"/>
      <p:bldP spid="21" grpId="0" animBg="1"/>
      <p:bldP spid="22" grpId="0" animBg="1"/>
      <p:bldP spid="23" grpId="0" animBg="1"/>
      <p:bldP spid="24" grpId="0" animBg="1"/>
      <p:bldP spid="26" grpId="0" animBg="1"/>
      <p:bldP spid="27" grpId="0" animBg="1"/>
      <p:bldP spid="29" grpId="0"/>
      <p:bldP spid="31" grpId="0"/>
      <p:bldP spid="33" grpId="0" animBg="1"/>
      <p:bldP spid="34" grpId="0"/>
      <p:bldP spid="37" grpId="0" animBg="1"/>
      <p:bldP spid="38" grpId="0" animBg="1"/>
      <p:bldP spid="39" grpId="0" animBg="1"/>
      <p:bldP spid="4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Agenda</a:t>
            </a:r>
            <a:endParaRPr lang="fr-FR" dirty="0"/>
          </a:p>
        </p:txBody>
      </p:sp>
      <p:sp>
        <p:nvSpPr>
          <p:cNvPr id="3" name="Espaço Reservado para Conteúdo 2"/>
          <p:cNvSpPr>
            <a:spLocks noGrp="1"/>
          </p:cNvSpPr>
          <p:nvPr>
            <p:ph idx="1"/>
          </p:nvPr>
        </p:nvSpPr>
        <p:spPr/>
        <p:txBody>
          <a:bodyPr/>
          <a:lstStyle/>
          <a:p>
            <a:r>
              <a:rPr lang="fr-FR" dirty="0" smtClean="0"/>
              <a:t>Introduction</a:t>
            </a:r>
          </a:p>
          <a:p>
            <a:r>
              <a:rPr lang="fr-FR" dirty="0" smtClean="0"/>
              <a:t>Research context</a:t>
            </a:r>
          </a:p>
          <a:p>
            <a:r>
              <a:rPr lang="fr-FR" dirty="0" smtClean="0"/>
              <a:t>Results and contributions</a:t>
            </a:r>
          </a:p>
          <a:p>
            <a:r>
              <a:rPr lang="fr-FR" dirty="0" smtClean="0"/>
              <a:t>Professional and scientific activities</a:t>
            </a:r>
          </a:p>
          <a:p>
            <a:r>
              <a:rPr lang="fr-FR" dirty="0" smtClean="0"/>
              <a:t>Perspectives</a:t>
            </a:r>
            <a:endParaRPr lang="fr-FR" dirty="0"/>
          </a:p>
        </p:txBody>
      </p:sp>
      <p:sp>
        <p:nvSpPr>
          <p:cNvPr id="4" name="Espaço Reservado para Data 3"/>
          <p:cNvSpPr>
            <a:spLocks noGrp="1"/>
          </p:cNvSpPr>
          <p:nvPr>
            <p:ph type="dt" sz="half" idx="10"/>
          </p:nvPr>
        </p:nvSpPr>
        <p:spPr/>
        <p:txBody>
          <a:bodyPr/>
          <a:lstStyle/>
          <a:p>
            <a:fld id="{C0DEA02E-F30A-4DAE-BD38-D41DE7034E5C}" type="datetime1">
              <a:rPr lang="fr-FR" smtClean="0"/>
              <a:t>15/03/2017</a:t>
            </a:fld>
            <a:endParaRPr lang="fr-FR"/>
          </a:p>
        </p:txBody>
      </p:sp>
      <p:sp>
        <p:nvSpPr>
          <p:cNvPr id="5" name="Espaço Reservado para Número de Slide 4"/>
          <p:cNvSpPr>
            <a:spLocks noGrp="1"/>
          </p:cNvSpPr>
          <p:nvPr>
            <p:ph type="sldNum" sz="quarter" idx="12"/>
          </p:nvPr>
        </p:nvSpPr>
        <p:spPr/>
        <p:txBody>
          <a:bodyPr/>
          <a:lstStyle/>
          <a:p>
            <a:fld id="{CE30F588-6E05-4442-ACBF-46277343984D}" type="slidenum">
              <a:rPr lang="fr-FR" smtClean="0"/>
              <a:t>2</a:t>
            </a:fld>
            <a:endParaRPr lang="fr-FR"/>
          </a:p>
        </p:txBody>
      </p:sp>
    </p:spTree>
    <p:extLst>
      <p:ext uri="{BB962C8B-B14F-4D97-AF65-F5344CB8AC3E}">
        <p14:creationId xmlns:p14="http://schemas.microsoft.com/office/powerpoint/2010/main" val="24279906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Perspectives</a:t>
            </a:r>
            <a:endParaRPr lang="fr-FR" dirty="0"/>
          </a:p>
        </p:txBody>
      </p:sp>
      <p:graphicFrame>
        <p:nvGraphicFramePr>
          <p:cNvPr id="6" name="Tabela 5"/>
          <p:cNvGraphicFramePr>
            <a:graphicFrameLocks noGrp="1"/>
          </p:cNvGraphicFramePr>
          <p:nvPr>
            <p:extLst>
              <p:ext uri="{D42A27DB-BD31-4B8C-83A1-F6EECF244321}">
                <p14:modId xmlns:p14="http://schemas.microsoft.com/office/powerpoint/2010/main" val="990459273"/>
              </p:ext>
            </p:extLst>
          </p:nvPr>
        </p:nvGraphicFramePr>
        <p:xfrm>
          <a:off x="1069848" y="2636144"/>
          <a:ext cx="10058399" cy="2851150"/>
        </p:xfrm>
        <a:graphic>
          <a:graphicData uri="http://schemas.openxmlformats.org/drawingml/2006/table">
            <a:tbl>
              <a:tblPr firstRow="1" bandRow="1">
                <a:tableStyleId>{5C22544A-7EE6-4342-B048-85BDC9FD1C3A}</a:tableStyleId>
              </a:tblPr>
              <a:tblGrid>
                <a:gridCol w="5831993"/>
                <a:gridCol w="889348"/>
                <a:gridCol w="814192"/>
                <a:gridCol w="826718"/>
                <a:gridCol w="889348"/>
                <a:gridCol w="806800"/>
              </a:tblGrid>
              <a:tr h="363674">
                <a:tc>
                  <a:txBody>
                    <a:bodyPr/>
                    <a:lstStyle/>
                    <a:p>
                      <a:r>
                        <a:rPr lang="fr-FR" sz="1400" dirty="0" smtClean="0"/>
                        <a:t>Activities:</a:t>
                      </a:r>
                      <a:endParaRPr lang="fr-FR" sz="1400" dirty="0"/>
                    </a:p>
                  </a:txBody>
                  <a:tcPr marL="89674" marR="89674" marT="44835" marB="44835"/>
                </a:tc>
                <a:tc>
                  <a:txBody>
                    <a:bodyPr/>
                    <a:lstStyle/>
                    <a:p>
                      <a:pPr algn="ctr"/>
                      <a:r>
                        <a:rPr lang="fr-FR" sz="1400" dirty="0" smtClean="0"/>
                        <a:t>02/17</a:t>
                      </a:r>
                      <a:endParaRPr lang="fr-FR" sz="1400" dirty="0"/>
                    </a:p>
                  </a:txBody>
                  <a:tcPr marL="89674" marR="89674" marT="44835" marB="44835"/>
                </a:tc>
                <a:tc>
                  <a:txBody>
                    <a:bodyPr/>
                    <a:lstStyle/>
                    <a:p>
                      <a:pPr algn="ctr"/>
                      <a:r>
                        <a:rPr lang="fr-FR" sz="1400" dirty="0" smtClean="0"/>
                        <a:t>03/17</a:t>
                      </a:r>
                      <a:endParaRPr lang="fr-FR" sz="1400" dirty="0"/>
                    </a:p>
                  </a:txBody>
                  <a:tcPr marL="89674" marR="89674" marT="44835" marB="44835"/>
                </a:tc>
                <a:tc>
                  <a:txBody>
                    <a:bodyPr/>
                    <a:lstStyle/>
                    <a:p>
                      <a:pPr algn="ctr"/>
                      <a:r>
                        <a:rPr lang="fr-FR" sz="1400" dirty="0" smtClean="0"/>
                        <a:t>04/17</a:t>
                      </a:r>
                      <a:endParaRPr lang="fr-FR" sz="1400" dirty="0"/>
                    </a:p>
                  </a:txBody>
                  <a:tcPr marL="89674" marR="89674" marT="44835" marB="44835"/>
                </a:tc>
                <a:tc>
                  <a:txBody>
                    <a:bodyPr/>
                    <a:lstStyle/>
                    <a:p>
                      <a:pPr algn="ctr"/>
                      <a:r>
                        <a:rPr lang="fr-FR" sz="1400" dirty="0" smtClean="0"/>
                        <a:t>05/17</a:t>
                      </a:r>
                      <a:endParaRPr lang="fr-FR" sz="1400" dirty="0"/>
                    </a:p>
                  </a:txBody>
                  <a:tcPr marL="89674" marR="89674" marT="44835" marB="44835"/>
                </a:tc>
                <a:tc>
                  <a:txBody>
                    <a:bodyPr/>
                    <a:lstStyle/>
                    <a:p>
                      <a:pPr algn="ctr"/>
                      <a:r>
                        <a:rPr lang="fr-FR" sz="1400" dirty="0" smtClean="0"/>
                        <a:t>06/17</a:t>
                      </a:r>
                      <a:endParaRPr lang="fr-FR" sz="1400" dirty="0"/>
                    </a:p>
                  </a:txBody>
                  <a:tcPr marL="89674" marR="89674" marT="44835" marB="44835"/>
                </a:tc>
              </a:tr>
              <a:tr h="363674">
                <a:tc>
                  <a:txBody>
                    <a:bodyPr/>
                    <a:lstStyle/>
                    <a:p>
                      <a:pPr algn="l"/>
                      <a:r>
                        <a:rPr lang="fr-FR" sz="1400" dirty="0" smtClean="0"/>
                        <a:t>Improving and correcting</a:t>
                      </a:r>
                      <a:r>
                        <a:rPr lang="fr-FR" sz="1400" baseline="0" dirty="0" smtClean="0"/>
                        <a:t> the query taxonomy and reusability approach formalization</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Implementing</a:t>
                      </a:r>
                      <a:r>
                        <a:rPr lang="fr-FR" sz="1400" baseline="0" dirty="0" smtClean="0"/>
                        <a:t> and including in </a:t>
                      </a:r>
                      <a:r>
                        <a:rPr lang="fr-FR" sz="1400" i="1" baseline="0" dirty="0" smtClean="0"/>
                        <a:t>Rhone </a:t>
                      </a:r>
                      <a:r>
                        <a:rPr lang="fr-FR" sz="1400" i="0" baseline="0" dirty="0" smtClean="0"/>
                        <a:t>the reusability functions</a:t>
                      </a:r>
                      <a:endParaRPr lang="fr-FR" sz="1400" i="1"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Building</a:t>
                      </a:r>
                      <a:r>
                        <a:rPr lang="fr-FR" sz="1400" baseline="0" dirty="0" smtClean="0"/>
                        <a:t> the proof of concept to the approach</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Writing</a:t>
                      </a:r>
                      <a:r>
                        <a:rPr lang="fr-FR" sz="1400" baseline="0" dirty="0" smtClean="0"/>
                        <a:t> a p</a:t>
                      </a:r>
                      <a:r>
                        <a:rPr lang="fr-FR" sz="1400" dirty="0" smtClean="0"/>
                        <a:t>aper to ER 2017 </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Concluding the work concerning the heuristic for optimizing service selection and composition</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Writing the final thesis document</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bl>
          </a:graphicData>
        </a:graphic>
      </p:graphicFrame>
      <p:sp>
        <p:nvSpPr>
          <p:cNvPr id="7" name="Retângulo 6"/>
          <p:cNvSpPr/>
          <p:nvPr/>
        </p:nvSpPr>
        <p:spPr>
          <a:xfrm>
            <a:off x="6930885" y="3193772"/>
            <a:ext cx="234000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8" name="Retângulo 7"/>
          <p:cNvSpPr/>
          <p:nvPr/>
        </p:nvSpPr>
        <p:spPr>
          <a:xfrm>
            <a:off x="7812155" y="3643175"/>
            <a:ext cx="145873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1" name="Retângulo 10"/>
          <p:cNvSpPr/>
          <p:nvPr/>
        </p:nvSpPr>
        <p:spPr>
          <a:xfrm>
            <a:off x="7812155" y="4011728"/>
            <a:ext cx="145873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2" name="Retângulo 11"/>
          <p:cNvSpPr/>
          <p:nvPr/>
        </p:nvSpPr>
        <p:spPr>
          <a:xfrm>
            <a:off x="7812155" y="4380281"/>
            <a:ext cx="145873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3" name="Retângulo 12"/>
          <p:cNvSpPr/>
          <p:nvPr/>
        </p:nvSpPr>
        <p:spPr>
          <a:xfrm>
            <a:off x="8627164" y="4825787"/>
            <a:ext cx="129600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4" name="Retângulo 13"/>
          <p:cNvSpPr/>
          <p:nvPr/>
        </p:nvSpPr>
        <p:spPr>
          <a:xfrm flipV="1">
            <a:off x="6930884" y="5252243"/>
            <a:ext cx="4108279"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5" name="Espaço Reservado para Data 14"/>
          <p:cNvSpPr>
            <a:spLocks noGrp="1"/>
          </p:cNvSpPr>
          <p:nvPr>
            <p:ph type="dt" sz="half" idx="10"/>
          </p:nvPr>
        </p:nvSpPr>
        <p:spPr/>
        <p:txBody>
          <a:bodyPr/>
          <a:lstStyle/>
          <a:p>
            <a:fld id="{EB0B4C51-26B9-4DF8-8C4D-09D06E8FA6AB}" type="datetime1">
              <a:rPr lang="fr-FR" smtClean="0"/>
              <a:t>15/03/2017</a:t>
            </a:fld>
            <a:endParaRPr lang="fr-FR"/>
          </a:p>
        </p:txBody>
      </p:sp>
      <p:sp>
        <p:nvSpPr>
          <p:cNvPr id="16" name="Espaço Reservado para Número de Slide 15"/>
          <p:cNvSpPr>
            <a:spLocks noGrp="1"/>
          </p:cNvSpPr>
          <p:nvPr>
            <p:ph type="sldNum" sz="quarter" idx="12"/>
          </p:nvPr>
        </p:nvSpPr>
        <p:spPr/>
        <p:txBody>
          <a:bodyPr/>
          <a:lstStyle/>
          <a:p>
            <a:fld id="{CE30F588-6E05-4442-ACBF-46277343984D}" type="slidenum">
              <a:rPr lang="fr-FR" smtClean="0"/>
              <a:t>20</a:t>
            </a:fld>
            <a:endParaRPr lang="fr-FR"/>
          </a:p>
        </p:txBody>
      </p:sp>
    </p:spTree>
    <p:extLst>
      <p:ext uri="{BB962C8B-B14F-4D97-AF65-F5344CB8AC3E}">
        <p14:creationId xmlns:p14="http://schemas.microsoft.com/office/powerpoint/2010/main" val="36645518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6"/>
          <p:cNvSpPr txBox="1">
            <a:spLocks/>
          </p:cNvSpPr>
          <p:nvPr/>
        </p:nvSpPr>
        <p:spPr>
          <a:xfrm>
            <a:off x="1794949" y="2726872"/>
            <a:ext cx="9455438" cy="2498272"/>
          </a:xfrm>
          <a:prstGeom prst="rect">
            <a:avLst/>
          </a:prstGeom>
        </p:spPr>
        <p:txBody>
          <a:bodyPr>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b="1" i="1" dirty="0" smtClean="0">
                <a:solidFill>
                  <a:srgbClr val="FF0066"/>
                </a:solidFill>
              </a:rPr>
              <a:t>Daniel Aguiar da Silva Carvalho</a:t>
            </a:r>
            <a:r>
              <a:rPr lang="en-US" dirty="0" smtClean="0"/>
              <a:t>, Magellan, IAE, Université Jean Moulin Lyon3</a:t>
            </a:r>
          </a:p>
          <a:p>
            <a:pPr marL="0" indent="0" algn="r">
              <a:buNone/>
            </a:pPr>
            <a:endParaRPr lang="en-US" sz="1800" dirty="0" smtClean="0"/>
          </a:p>
          <a:p>
            <a:pPr marL="0" indent="0" algn="r">
              <a:buNone/>
            </a:pPr>
            <a:r>
              <a:rPr lang="en-US" sz="1800" cap="small" dirty="0" smtClean="0"/>
              <a:t>Advisors:</a:t>
            </a:r>
          </a:p>
          <a:p>
            <a:pPr marL="0" indent="0" algn="r">
              <a:buNone/>
            </a:pPr>
            <a:r>
              <a:rPr lang="en-US" sz="1800" dirty="0" smtClean="0"/>
              <a:t>Chirine Ghedira Guegan</a:t>
            </a:r>
            <a:r>
              <a:rPr lang="en-US" sz="1800" smtClean="0"/>
              <a:t>, </a:t>
            </a:r>
            <a:r>
              <a:rPr lang="en-US" sz="1800"/>
              <a:t>LIRIS, </a:t>
            </a:r>
            <a:r>
              <a:rPr lang="en-US" sz="1800" smtClean="0"/>
              <a:t>UMR5205, </a:t>
            </a:r>
            <a:r>
              <a:rPr lang="en-US" sz="1800" dirty="0" smtClean="0"/>
              <a:t>IAE, Université Jean Moulin Lyon3, France </a:t>
            </a:r>
          </a:p>
          <a:p>
            <a:pPr marL="0" indent="0" algn="r">
              <a:buNone/>
            </a:pPr>
            <a:r>
              <a:rPr lang="en-US" sz="1800" dirty="0" smtClean="0"/>
              <a:t>Genoveva Vargas-Solar, CNRS, LIG-LAFMIA, France</a:t>
            </a:r>
          </a:p>
          <a:p>
            <a:pPr marL="0" indent="0" algn="r">
              <a:buNone/>
            </a:pPr>
            <a:r>
              <a:rPr lang="en-US" sz="1800" dirty="0" smtClean="0"/>
              <a:t>Nadia Bennani, CNRS INSA-Lyon, LIRIS, UMR5205 - France</a:t>
            </a:r>
            <a:endParaRPr lang="en-US" sz="1800" dirty="0"/>
          </a:p>
        </p:txBody>
      </p:sp>
      <p:pic>
        <p:nvPicPr>
          <p:cNvPr id="5" name="Imagem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7892" y="6217019"/>
            <a:ext cx="1527887" cy="386015"/>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01426" y="6155870"/>
            <a:ext cx="1217094" cy="650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 6"/>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4120" y="6169112"/>
            <a:ext cx="593412" cy="59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Espaço Reservado para Data 1"/>
          <p:cNvSpPr>
            <a:spLocks noGrp="1"/>
          </p:cNvSpPr>
          <p:nvPr>
            <p:ph type="dt" sz="half" idx="10"/>
          </p:nvPr>
        </p:nvSpPr>
        <p:spPr/>
        <p:txBody>
          <a:bodyPr/>
          <a:lstStyle/>
          <a:p>
            <a:fld id="{8E58A52B-952E-476D-98C9-A243D138135D}" type="datetime1">
              <a:rPr lang="fr-FR" smtClean="0"/>
              <a:t>15/03/2017</a:t>
            </a:fld>
            <a:endParaRPr lang="fr-FR"/>
          </a:p>
        </p:txBody>
      </p:sp>
      <p:sp>
        <p:nvSpPr>
          <p:cNvPr id="3" name="Espaço Reservado para Número de Slide 2"/>
          <p:cNvSpPr>
            <a:spLocks noGrp="1"/>
          </p:cNvSpPr>
          <p:nvPr>
            <p:ph type="sldNum" sz="quarter" idx="12"/>
          </p:nvPr>
        </p:nvSpPr>
        <p:spPr/>
        <p:txBody>
          <a:bodyPr/>
          <a:lstStyle/>
          <a:p>
            <a:fld id="{CE30F588-6E05-4442-ACBF-46277343984D}" type="slidenum">
              <a:rPr lang="fr-FR" smtClean="0"/>
              <a:t>21</a:t>
            </a:fld>
            <a:endParaRPr lang="fr-FR"/>
          </a:p>
        </p:txBody>
      </p:sp>
    </p:spTree>
    <p:extLst>
      <p:ext uri="{BB962C8B-B14F-4D97-AF65-F5344CB8AC3E}">
        <p14:creationId xmlns:p14="http://schemas.microsoft.com/office/powerpoint/2010/main" val="4662364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Introduction</a:t>
            </a:r>
            <a:endParaRPr lang="fr-FR" dirty="0"/>
          </a:p>
        </p:txBody>
      </p:sp>
      <p:sp>
        <p:nvSpPr>
          <p:cNvPr id="3" name="Espaço Reservado para Conteúdo 2"/>
          <p:cNvSpPr>
            <a:spLocks noGrp="1"/>
          </p:cNvSpPr>
          <p:nvPr>
            <p:ph idx="1"/>
          </p:nvPr>
        </p:nvSpPr>
        <p:spPr/>
        <p:txBody>
          <a:bodyPr>
            <a:normAutofit lnSpcReduction="10000"/>
          </a:bodyPr>
          <a:lstStyle/>
          <a:p>
            <a:pPr marL="0" indent="0">
              <a:buNone/>
            </a:pPr>
            <a:r>
              <a:rPr lang="en-US" b="1" dirty="0" smtClean="0">
                <a:solidFill>
                  <a:srgbClr val="FF0066"/>
                </a:solidFill>
              </a:rPr>
              <a:t>Daniel Aguiar da Silva Carvalho</a:t>
            </a:r>
          </a:p>
          <a:p>
            <a:pPr marL="0" indent="0">
              <a:buNone/>
            </a:pPr>
            <a:r>
              <a:rPr lang="en-US" b="1" dirty="0" smtClean="0"/>
              <a:t>Diplomas:</a:t>
            </a:r>
            <a:endParaRPr lang="en-US" dirty="0" smtClean="0"/>
          </a:p>
          <a:p>
            <a:r>
              <a:rPr lang="en-US" b="1" dirty="0"/>
              <a:t>System analysis </a:t>
            </a:r>
            <a:r>
              <a:rPr lang="en-US" dirty="0" smtClean="0"/>
              <a:t>degree in the Federal Institute of Rio Grande do Norte, Brazil</a:t>
            </a:r>
          </a:p>
          <a:p>
            <a:r>
              <a:rPr lang="en-US" dirty="0" smtClean="0"/>
              <a:t>Master degree in</a:t>
            </a:r>
            <a:r>
              <a:rPr lang="en-US" b="1" dirty="0" smtClean="0">
                <a:solidFill>
                  <a:srgbClr val="FF0066"/>
                </a:solidFill>
              </a:rPr>
              <a:t> </a:t>
            </a:r>
            <a:r>
              <a:rPr lang="en-US" b="1" dirty="0" smtClean="0"/>
              <a:t>System and Computation </a:t>
            </a:r>
            <a:r>
              <a:rPr lang="en-US" dirty="0" smtClean="0"/>
              <a:t>in the Federal University of Rio Grande do Norte, Brazil</a:t>
            </a:r>
            <a:endParaRPr lang="en-US" dirty="0"/>
          </a:p>
          <a:p>
            <a:pPr marL="0" indent="0">
              <a:buNone/>
            </a:pPr>
            <a:endParaRPr lang="en-US" sz="1000" b="1" dirty="0" smtClean="0"/>
          </a:p>
          <a:p>
            <a:pPr marL="0" indent="0">
              <a:buNone/>
            </a:pPr>
            <a:r>
              <a:rPr lang="en-US" b="1" dirty="0" smtClean="0"/>
              <a:t>Internships and projects</a:t>
            </a:r>
            <a:r>
              <a:rPr lang="en-US" dirty="0" smtClean="0"/>
              <a:t>:</a:t>
            </a:r>
          </a:p>
          <a:p>
            <a:r>
              <a:rPr lang="en-US" dirty="0" smtClean="0"/>
              <a:t>4-months Internship at UDELAR, Uruguay</a:t>
            </a:r>
          </a:p>
          <a:p>
            <a:r>
              <a:rPr lang="en-US" dirty="0" smtClean="0"/>
              <a:t>National Research Network, Brazil</a:t>
            </a:r>
            <a:endParaRPr lang="en-US" dirty="0"/>
          </a:p>
          <a:p>
            <a:pPr marL="0" indent="0">
              <a:buNone/>
            </a:pPr>
            <a:endParaRPr lang="en-US" sz="1000" b="1" dirty="0" smtClean="0"/>
          </a:p>
          <a:p>
            <a:pPr marL="0" indent="0">
              <a:buNone/>
            </a:pPr>
            <a:r>
              <a:rPr lang="en-US" b="1" dirty="0" smtClean="0"/>
              <a:t>3</a:t>
            </a:r>
            <a:r>
              <a:rPr lang="en-US" b="1" baseline="30000" dirty="0" smtClean="0"/>
              <a:t>rd</a:t>
            </a:r>
            <a:r>
              <a:rPr lang="en-US" b="1" dirty="0" smtClean="0"/>
              <a:t> year of PhD</a:t>
            </a:r>
            <a:r>
              <a:rPr lang="en-US" dirty="0" smtClean="0"/>
              <a:t> in the University of Lyon (Magellan Lab, Lyon3)</a:t>
            </a:r>
          </a:p>
        </p:txBody>
      </p:sp>
      <p:sp>
        <p:nvSpPr>
          <p:cNvPr id="5" name="Espaço Reservado para Data 4"/>
          <p:cNvSpPr>
            <a:spLocks noGrp="1"/>
          </p:cNvSpPr>
          <p:nvPr>
            <p:ph type="dt" sz="half" idx="10"/>
          </p:nvPr>
        </p:nvSpPr>
        <p:spPr/>
        <p:txBody>
          <a:bodyPr/>
          <a:lstStyle/>
          <a:p>
            <a:fld id="{F5D1B79B-4AAD-465E-A5EC-12C47B6CA572}" type="datetime1">
              <a:rPr lang="fr-FR" smtClean="0"/>
              <a:t>15/03/2017</a:t>
            </a:fld>
            <a:endParaRPr lang="fr-FR"/>
          </a:p>
        </p:txBody>
      </p:sp>
      <p:sp>
        <p:nvSpPr>
          <p:cNvPr id="6" name="Espaço Reservado para Número de Slide 5"/>
          <p:cNvSpPr>
            <a:spLocks noGrp="1"/>
          </p:cNvSpPr>
          <p:nvPr>
            <p:ph type="sldNum" sz="quarter" idx="12"/>
          </p:nvPr>
        </p:nvSpPr>
        <p:spPr/>
        <p:txBody>
          <a:bodyPr/>
          <a:lstStyle/>
          <a:p>
            <a:fld id="{CE30F588-6E05-4442-ACBF-46277343984D}" type="slidenum">
              <a:rPr lang="fr-FR" smtClean="0"/>
              <a:t>3</a:t>
            </a:fld>
            <a:endParaRPr lang="fr-FR"/>
          </a:p>
        </p:txBody>
      </p:sp>
    </p:spTree>
    <p:extLst>
      <p:ext uri="{BB962C8B-B14F-4D97-AF65-F5344CB8AC3E}">
        <p14:creationId xmlns:p14="http://schemas.microsoft.com/office/powerpoint/2010/main" val="18114079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Research context: data integration</a:t>
            </a:r>
            <a:endParaRPr lang="fr-FR" dirty="0"/>
          </a:p>
        </p:txBody>
      </p:sp>
      <p:grpSp>
        <p:nvGrpSpPr>
          <p:cNvPr id="56" name="Grupo 55"/>
          <p:cNvGrpSpPr/>
          <p:nvPr/>
        </p:nvGrpSpPr>
        <p:grpSpPr>
          <a:xfrm>
            <a:off x="4159228" y="2570200"/>
            <a:ext cx="3873545" cy="3450137"/>
            <a:chOff x="4137491" y="2292038"/>
            <a:chExt cx="3873545" cy="3450137"/>
          </a:xfrm>
        </p:grpSpPr>
        <p:grpSp>
          <p:nvGrpSpPr>
            <p:cNvPr id="43" name="Grupo 42"/>
            <p:cNvGrpSpPr/>
            <p:nvPr/>
          </p:nvGrpSpPr>
          <p:grpSpPr>
            <a:xfrm>
              <a:off x="4189915" y="4582371"/>
              <a:ext cx="1338243" cy="865052"/>
              <a:chOff x="4238555" y="4543461"/>
              <a:chExt cx="1338243" cy="865052"/>
            </a:xfrm>
          </p:grpSpPr>
          <p:sp>
            <p:nvSpPr>
              <p:cNvPr id="6" name="Cylindre 3"/>
              <p:cNvSpPr/>
              <p:nvPr/>
            </p:nvSpPr>
            <p:spPr>
              <a:xfrm>
                <a:off x="4441983" y="4543461"/>
                <a:ext cx="936702" cy="865052"/>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9" name="ZoneTexte 32"/>
              <p:cNvSpPr txBox="1"/>
              <p:nvPr/>
            </p:nvSpPr>
            <p:spPr>
              <a:xfrm>
                <a:off x="4238555" y="4838582"/>
                <a:ext cx="1338243" cy="523220"/>
              </a:xfrm>
              <a:prstGeom prst="rect">
                <a:avLst/>
              </a:prstGeom>
            </p:spPr>
            <p:txBody>
              <a:bodyPr rtlCol="0">
                <a:spAutoFit/>
              </a:bodyPr>
              <a:lstStyle/>
              <a:p>
                <a:pPr algn="ctr"/>
                <a:r>
                  <a:rPr lang="fr-FR" sz="1400" dirty="0">
                    <a:solidFill>
                      <a:schemeClr val="tx1">
                        <a:lumMod val="65000"/>
                        <a:lumOff val="35000"/>
                      </a:schemeClr>
                    </a:solidFill>
                    <a:ea typeface="Consolas" charset="0"/>
                    <a:cs typeface="Consolas" charset="0"/>
                  </a:rPr>
                  <a:t>Data </a:t>
                </a:r>
                <a:endParaRPr lang="fr-FR" sz="1400" dirty="0" smtClean="0">
                  <a:solidFill>
                    <a:schemeClr val="tx1">
                      <a:lumMod val="65000"/>
                      <a:lumOff val="35000"/>
                    </a:schemeClr>
                  </a:solidFill>
                  <a:ea typeface="Consolas" charset="0"/>
                  <a:cs typeface="Consolas" charset="0"/>
                </a:endParaRPr>
              </a:p>
              <a:p>
                <a:pPr algn="ctr"/>
                <a:r>
                  <a:rPr lang="fr-FR" sz="1400" dirty="0" smtClean="0">
                    <a:solidFill>
                      <a:schemeClr val="tx1">
                        <a:lumMod val="65000"/>
                        <a:lumOff val="35000"/>
                      </a:schemeClr>
                    </a:solidFill>
                    <a:ea typeface="Consolas" charset="0"/>
                    <a:cs typeface="Consolas" charset="0"/>
                  </a:rPr>
                  <a:t>source </a:t>
                </a:r>
                <a:r>
                  <a:rPr lang="fr-FR" sz="1400" dirty="0">
                    <a:solidFill>
                      <a:schemeClr val="tx1">
                        <a:lumMod val="65000"/>
                        <a:lumOff val="35000"/>
                      </a:schemeClr>
                    </a:solidFill>
                    <a:ea typeface="Consolas" charset="0"/>
                    <a:cs typeface="Consolas" charset="0"/>
                  </a:rPr>
                  <a:t>A</a:t>
                </a:r>
              </a:p>
            </p:txBody>
          </p:sp>
        </p:grpSp>
        <p:grpSp>
          <p:nvGrpSpPr>
            <p:cNvPr id="42" name="Grupo 41"/>
            <p:cNvGrpSpPr/>
            <p:nvPr/>
          </p:nvGrpSpPr>
          <p:grpSpPr>
            <a:xfrm>
              <a:off x="5236366" y="4582371"/>
              <a:ext cx="1338243" cy="865052"/>
              <a:chOff x="5236366" y="4543461"/>
              <a:chExt cx="1338243" cy="865052"/>
            </a:xfrm>
          </p:grpSpPr>
          <p:sp>
            <p:nvSpPr>
              <p:cNvPr id="7" name="Cylindre 48"/>
              <p:cNvSpPr/>
              <p:nvPr/>
            </p:nvSpPr>
            <p:spPr>
              <a:xfrm>
                <a:off x="5418753" y="4543461"/>
                <a:ext cx="936702" cy="865052"/>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10" name="ZoneTexte 51"/>
              <p:cNvSpPr txBox="1"/>
              <p:nvPr/>
            </p:nvSpPr>
            <p:spPr>
              <a:xfrm>
                <a:off x="5236366" y="4838582"/>
                <a:ext cx="1338243" cy="523220"/>
              </a:xfrm>
              <a:prstGeom prst="rect">
                <a:avLst/>
              </a:prstGeom>
            </p:spPr>
            <p:txBody>
              <a:bodyPr rtlCol="0">
                <a:spAutoFit/>
              </a:bodyPr>
              <a:lstStyle/>
              <a:p>
                <a:pPr algn="ctr"/>
                <a:r>
                  <a:rPr lang="fr-FR" sz="1400" dirty="0">
                    <a:solidFill>
                      <a:schemeClr val="tx1">
                        <a:lumMod val="65000"/>
                        <a:lumOff val="35000"/>
                      </a:schemeClr>
                    </a:solidFill>
                    <a:ea typeface="Consolas" charset="0"/>
                    <a:cs typeface="Consolas" charset="0"/>
                  </a:rPr>
                  <a:t>Data </a:t>
                </a:r>
                <a:endParaRPr lang="fr-FR" sz="1400" dirty="0" smtClean="0">
                  <a:solidFill>
                    <a:schemeClr val="tx1">
                      <a:lumMod val="65000"/>
                      <a:lumOff val="35000"/>
                    </a:schemeClr>
                  </a:solidFill>
                  <a:ea typeface="Consolas" charset="0"/>
                  <a:cs typeface="Consolas" charset="0"/>
                </a:endParaRPr>
              </a:p>
              <a:p>
                <a:pPr algn="ctr"/>
                <a:r>
                  <a:rPr lang="fr-FR" sz="1400" dirty="0" smtClean="0">
                    <a:solidFill>
                      <a:schemeClr val="tx1">
                        <a:lumMod val="65000"/>
                        <a:lumOff val="35000"/>
                      </a:schemeClr>
                    </a:solidFill>
                    <a:ea typeface="Consolas" charset="0"/>
                    <a:cs typeface="Consolas" charset="0"/>
                  </a:rPr>
                  <a:t>source </a:t>
                </a:r>
                <a:r>
                  <a:rPr lang="fr-FR" sz="1400" dirty="0">
                    <a:solidFill>
                      <a:schemeClr val="tx1">
                        <a:lumMod val="65000"/>
                        <a:lumOff val="35000"/>
                      </a:schemeClr>
                    </a:solidFill>
                    <a:ea typeface="Consolas" charset="0"/>
                    <a:cs typeface="Consolas" charset="0"/>
                  </a:rPr>
                  <a:t>B</a:t>
                </a:r>
              </a:p>
            </p:txBody>
          </p:sp>
        </p:grpSp>
        <p:grpSp>
          <p:nvGrpSpPr>
            <p:cNvPr id="41" name="Grupo 40"/>
            <p:cNvGrpSpPr/>
            <p:nvPr/>
          </p:nvGrpSpPr>
          <p:grpSpPr>
            <a:xfrm>
              <a:off x="6257193" y="4582371"/>
              <a:ext cx="1338243" cy="865052"/>
              <a:chOff x="6208553" y="4543461"/>
              <a:chExt cx="1338243" cy="865052"/>
            </a:xfrm>
          </p:grpSpPr>
          <p:sp>
            <p:nvSpPr>
              <p:cNvPr id="8" name="Cylindre 49"/>
              <p:cNvSpPr/>
              <p:nvPr/>
            </p:nvSpPr>
            <p:spPr>
              <a:xfrm>
                <a:off x="6397954" y="4543461"/>
                <a:ext cx="936702" cy="865052"/>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11" name="ZoneTexte 54"/>
              <p:cNvSpPr txBox="1"/>
              <p:nvPr/>
            </p:nvSpPr>
            <p:spPr>
              <a:xfrm>
                <a:off x="6208553" y="4838582"/>
                <a:ext cx="1338243" cy="523220"/>
              </a:xfrm>
              <a:prstGeom prst="rect">
                <a:avLst/>
              </a:prstGeom>
            </p:spPr>
            <p:txBody>
              <a:bodyPr rtlCol="0">
                <a:spAutoFit/>
              </a:bodyPr>
              <a:lstStyle/>
              <a:p>
                <a:pPr algn="ctr"/>
                <a:r>
                  <a:rPr lang="fr-FR" sz="1400" dirty="0">
                    <a:solidFill>
                      <a:schemeClr val="tx1">
                        <a:lumMod val="65000"/>
                        <a:lumOff val="35000"/>
                      </a:schemeClr>
                    </a:solidFill>
                    <a:ea typeface="Consolas" charset="0"/>
                    <a:cs typeface="Consolas" charset="0"/>
                  </a:rPr>
                  <a:t>Data </a:t>
                </a:r>
                <a:endParaRPr lang="fr-FR" sz="1400" dirty="0" smtClean="0">
                  <a:solidFill>
                    <a:schemeClr val="tx1">
                      <a:lumMod val="65000"/>
                      <a:lumOff val="35000"/>
                    </a:schemeClr>
                  </a:solidFill>
                  <a:ea typeface="Consolas" charset="0"/>
                  <a:cs typeface="Consolas" charset="0"/>
                </a:endParaRPr>
              </a:p>
              <a:p>
                <a:pPr algn="ctr"/>
                <a:r>
                  <a:rPr lang="fr-FR" sz="1400" dirty="0" smtClean="0">
                    <a:solidFill>
                      <a:schemeClr val="tx1">
                        <a:lumMod val="65000"/>
                        <a:lumOff val="35000"/>
                      </a:schemeClr>
                    </a:solidFill>
                    <a:ea typeface="Consolas" charset="0"/>
                    <a:cs typeface="Consolas" charset="0"/>
                  </a:rPr>
                  <a:t>source </a:t>
                </a:r>
                <a:r>
                  <a:rPr lang="fr-FR" sz="1400" dirty="0">
                    <a:solidFill>
                      <a:schemeClr val="tx1">
                        <a:lumMod val="65000"/>
                        <a:lumOff val="35000"/>
                      </a:schemeClr>
                    </a:solidFill>
                    <a:ea typeface="Consolas" charset="0"/>
                    <a:cs typeface="Consolas" charset="0"/>
                  </a:rPr>
                  <a:t>C</a:t>
                </a:r>
              </a:p>
            </p:txBody>
          </p:sp>
        </p:grpSp>
        <p:grpSp>
          <p:nvGrpSpPr>
            <p:cNvPr id="12" name="Groupe 5"/>
            <p:cNvGrpSpPr/>
            <p:nvPr/>
          </p:nvGrpSpPr>
          <p:grpSpPr>
            <a:xfrm>
              <a:off x="4876787" y="2997317"/>
              <a:ext cx="2057400" cy="685800"/>
              <a:chOff x="3188036" y="2713804"/>
              <a:chExt cx="2743200" cy="914400"/>
            </a:xfrm>
            <a:solidFill>
              <a:schemeClr val="accent4">
                <a:lumMod val="40000"/>
                <a:lumOff val="60000"/>
              </a:schemeClr>
            </a:solidFill>
          </p:grpSpPr>
          <p:sp>
            <p:nvSpPr>
              <p:cNvPr id="13" name="Rectangle à coins arrondis 33"/>
              <p:cNvSpPr/>
              <p:nvPr/>
            </p:nvSpPr>
            <p:spPr>
              <a:xfrm>
                <a:off x="3654386" y="2713804"/>
                <a:ext cx="1703090"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solidFill>
                    <a:schemeClr val="tx1">
                      <a:lumMod val="65000"/>
                      <a:lumOff val="35000"/>
                    </a:schemeClr>
                  </a:solidFill>
                </a:endParaRPr>
              </a:p>
            </p:txBody>
          </p:sp>
          <p:sp>
            <p:nvSpPr>
              <p:cNvPr id="14" name="ZoneTexte 55"/>
              <p:cNvSpPr txBox="1"/>
              <p:nvPr/>
            </p:nvSpPr>
            <p:spPr>
              <a:xfrm>
                <a:off x="3188036" y="2935092"/>
                <a:ext cx="2743200" cy="410369"/>
              </a:xfrm>
              <a:prstGeom prst="rect">
                <a:avLst/>
              </a:prstGeom>
              <a:noFill/>
            </p:spPr>
            <p:txBody>
              <a:bodyPr rtlCol="0">
                <a:spAutoFit/>
              </a:bodyPr>
              <a:lstStyle/>
              <a:p>
                <a:pPr algn="ctr"/>
                <a:r>
                  <a:rPr lang="fr-FR" sz="1400" dirty="0">
                    <a:solidFill>
                      <a:schemeClr val="tx1">
                        <a:lumMod val="65000"/>
                        <a:lumOff val="35000"/>
                      </a:schemeClr>
                    </a:solidFill>
                    <a:ea typeface="Consolas" charset="0"/>
                    <a:cs typeface="Consolas" charset="0"/>
                  </a:rPr>
                  <a:t>Mediator</a:t>
                </a:r>
              </a:p>
            </p:txBody>
          </p:sp>
        </p:grpSp>
        <p:sp>
          <p:nvSpPr>
            <p:cNvPr id="17" name="ZoneTexte 56"/>
            <p:cNvSpPr txBox="1"/>
            <p:nvPr/>
          </p:nvSpPr>
          <p:spPr>
            <a:xfrm>
              <a:off x="4322350" y="2418519"/>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Query</a:t>
              </a:r>
              <a:endParaRPr lang="fr-FR" sz="1200" dirty="0">
                <a:solidFill>
                  <a:schemeClr val="tx1">
                    <a:lumMod val="65000"/>
                    <a:lumOff val="35000"/>
                  </a:schemeClr>
                </a:solidFill>
                <a:ea typeface="Consolas" charset="0"/>
                <a:cs typeface="Consolas" charset="0"/>
              </a:endParaRPr>
            </a:p>
          </p:txBody>
        </p:sp>
        <p:sp>
          <p:nvSpPr>
            <p:cNvPr id="23" name="ZoneTexte 73"/>
            <p:cNvSpPr txBox="1"/>
            <p:nvPr/>
          </p:nvSpPr>
          <p:spPr>
            <a:xfrm>
              <a:off x="5397051" y="2414629"/>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Result</a:t>
              </a:r>
              <a:endParaRPr lang="fr-FR" sz="1400" dirty="0">
                <a:solidFill>
                  <a:schemeClr val="tx1">
                    <a:lumMod val="65000"/>
                    <a:lumOff val="35000"/>
                  </a:schemeClr>
                </a:solidFill>
                <a:ea typeface="Consolas" charset="0"/>
                <a:cs typeface="Consolas" charset="0"/>
              </a:endParaRPr>
            </a:p>
          </p:txBody>
        </p:sp>
        <p:sp>
          <p:nvSpPr>
            <p:cNvPr id="27" name="ZoneTexte 26"/>
            <p:cNvSpPr txBox="1"/>
            <p:nvPr/>
          </p:nvSpPr>
          <p:spPr>
            <a:xfrm>
              <a:off x="4137491" y="5465176"/>
              <a:ext cx="3499227" cy="276999"/>
            </a:xfrm>
            <a:prstGeom prst="rect">
              <a:avLst/>
            </a:prstGeom>
            <a:noFill/>
          </p:spPr>
          <p:txBody>
            <a:bodyPr wrap="none" rtlCol="0">
              <a:spAutoFit/>
            </a:bodyPr>
            <a:lstStyle/>
            <a:p>
              <a:pPr algn="ctr"/>
              <a:r>
                <a:rPr lang="en-US" sz="1200" i="1" dirty="0" smtClean="0">
                  <a:solidFill>
                    <a:schemeClr val="tx1">
                      <a:lumMod val="65000"/>
                      <a:lumOff val="35000"/>
                    </a:schemeClr>
                  </a:solidFill>
                  <a:ea typeface="Consolas" charset="0"/>
                  <a:cs typeface="Consolas" charset="0"/>
                </a:rPr>
                <a:t>Heterogeneous</a:t>
              </a:r>
              <a:r>
                <a:rPr lang="fr-FR" sz="1200" i="1" dirty="0" smtClean="0">
                  <a:solidFill>
                    <a:schemeClr val="tx1">
                      <a:lumMod val="65000"/>
                      <a:lumOff val="35000"/>
                    </a:schemeClr>
                  </a:solidFill>
                  <a:ea typeface="Consolas" charset="0"/>
                  <a:cs typeface="Consolas" charset="0"/>
                </a:rPr>
                <a:t> data sources </a:t>
              </a:r>
              <a:r>
                <a:rPr lang="en-GB" sz="1200" i="1" dirty="0" smtClean="0">
                  <a:solidFill>
                    <a:schemeClr val="tx1">
                      <a:lumMod val="65000"/>
                      <a:lumOff val="35000"/>
                    </a:schemeClr>
                  </a:solidFill>
                  <a:ea typeface="Consolas" charset="0"/>
                  <a:cs typeface="Consolas" charset="0"/>
                </a:rPr>
                <a:t>known in advance</a:t>
              </a:r>
              <a:endParaRPr lang="fr-FR" sz="1200" i="1" dirty="0" smtClean="0">
                <a:solidFill>
                  <a:schemeClr val="tx1">
                    <a:lumMod val="65000"/>
                    <a:lumOff val="35000"/>
                  </a:schemeClr>
                </a:solidFill>
                <a:ea typeface="Consolas" charset="0"/>
                <a:cs typeface="Consolas" charset="0"/>
              </a:endParaRPr>
            </a:p>
          </p:txBody>
        </p:sp>
        <p:sp>
          <p:nvSpPr>
            <p:cNvPr id="28" name="ZoneTexte 28"/>
            <p:cNvSpPr txBox="1"/>
            <p:nvPr/>
          </p:nvSpPr>
          <p:spPr>
            <a:xfrm>
              <a:off x="5109134" y="4323180"/>
              <a:ext cx="1555939" cy="276999"/>
            </a:xfrm>
            <a:prstGeom prst="rect">
              <a:avLst/>
            </a:prstGeom>
            <a:noFill/>
          </p:spPr>
          <p:txBody>
            <a:bodyPr wrap="none" rtlCol="0">
              <a:spAutoFit/>
            </a:bodyPr>
            <a:lstStyle/>
            <a:p>
              <a:pPr algn="ctr"/>
              <a:r>
                <a:rPr lang="en-US" sz="1200" i="1" dirty="0" smtClean="0">
                  <a:solidFill>
                    <a:schemeClr val="tx1">
                      <a:lumMod val="65000"/>
                      <a:lumOff val="35000"/>
                    </a:schemeClr>
                  </a:solidFill>
                  <a:ea typeface="Consolas" charset="0"/>
                  <a:cs typeface="Consolas" charset="0"/>
                </a:rPr>
                <a:t>Exported schemata</a:t>
              </a:r>
            </a:p>
          </p:txBody>
        </p:sp>
        <p:sp>
          <p:nvSpPr>
            <p:cNvPr id="29" name="ZoneTexte 29"/>
            <p:cNvSpPr txBox="1"/>
            <p:nvPr/>
          </p:nvSpPr>
          <p:spPr>
            <a:xfrm>
              <a:off x="6099048" y="2749424"/>
              <a:ext cx="1911988" cy="276999"/>
            </a:xfrm>
            <a:prstGeom prst="rect">
              <a:avLst/>
            </a:prstGeom>
            <a:noFill/>
          </p:spPr>
          <p:txBody>
            <a:bodyPr wrap="square" rtlCol="0">
              <a:spAutoFit/>
            </a:bodyPr>
            <a:lstStyle/>
            <a:p>
              <a:pPr algn="ctr"/>
              <a:r>
                <a:rPr lang="fr-FR" sz="1200" i="1" dirty="0" smtClean="0">
                  <a:solidFill>
                    <a:schemeClr val="tx1">
                      <a:lumMod val="65000"/>
                      <a:lumOff val="35000"/>
                    </a:schemeClr>
                  </a:solidFill>
                  <a:ea typeface="Consolas" charset="0"/>
                  <a:cs typeface="Consolas" charset="0"/>
                </a:rPr>
                <a:t>Global schema</a:t>
              </a:r>
            </a:p>
          </p:txBody>
        </p:sp>
        <p:cxnSp>
          <p:nvCxnSpPr>
            <p:cNvPr id="37" name="Conector de seta reta 36"/>
            <p:cNvCxnSpPr/>
            <p:nvPr/>
          </p:nvCxnSpPr>
          <p:spPr>
            <a:xfrm>
              <a:off x="5661303" y="2292039"/>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de seta reta 37"/>
            <p:cNvCxnSpPr/>
            <p:nvPr/>
          </p:nvCxnSpPr>
          <p:spPr>
            <a:xfrm rot="10800000">
              <a:off x="6105533" y="2292038"/>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de seta reta 38"/>
            <p:cNvCxnSpPr/>
            <p:nvPr/>
          </p:nvCxnSpPr>
          <p:spPr>
            <a:xfrm>
              <a:off x="5765057" y="3738217"/>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de seta reta 39"/>
            <p:cNvCxnSpPr/>
            <p:nvPr/>
          </p:nvCxnSpPr>
          <p:spPr>
            <a:xfrm rot="10800000">
              <a:off x="6014733" y="3738216"/>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2" name="Grupo 51"/>
            <p:cNvGrpSpPr/>
            <p:nvPr/>
          </p:nvGrpSpPr>
          <p:grpSpPr>
            <a:xfrm>
              <a:off x="6397589" y="3723157"/>
              <a:ext cx="587104" cy="600023"/>
              <a:chOff x="6397589" y="3723157"/>
              <a:chExt cx="587104" cy="600023"/>
            </a:xfrm>
          </p:grpSpPr>
          <p:cxnSp>
            <p:nvCxnSpPr>
              <p:cNvPr id="44" name="Conector de seta reta 4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de seta reta 50"/>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3" name="Grupo 52"/>
            <p:cNvGrpSpPr/>
            <p:nvPr/>
          </p:nvGrpSpPr>
          <p:grpSpPr>
            <a:xfrm flipV="1">
              <a:off x="4736960" y="3755375"/>
              <a:ext cx="587104" cy="600023"/>
              <a:chOff x="6397589" y="3723157"/>
              <a:chExt cx="587104" cy="600023"/>
            </a:xfrm>
          </p:grpSpPr>
          <p:cxnSp>
            <p:nvCxnSpPr>
              <p:cNvPr id="54" name="Conector de seta reta 5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ector de seta reta 54"/>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58" name="ZoneTexte 25"/>
          <p:cNvSpPr txBox="1"/>
          <p:nvPr/>
        </p:nvSpPr>
        <p:spPr>
          <a:xfrm>
            <a:off x="7955675" y="3838606"/>
            <a:ext cx="3583520" cy="738664"/>
          </a:xfrm>
          <a:prstGeom prst="rect">
            <a:avLst/>
          </a:prstGeom>
          <a:noFill/>
        </p:spPr>
        <p:txBody>
          <a:bodyPr wrap="square" rtlCol="0">
            <a:spAutoFit/>
          </a:bodyPr>
          <a:lstStyle/>
          <a:p>
            <a:r>
              <a:rPr lang="en-GB" sz="1400" b="1" dirty="0" smtClean="0"/>
              <a:t>Data integration architectures:</a:t>
            </a:r>
          </a:p>
          <a:p>
            <a:r>
              <a:rPr lang="en-GB" sz="1400" i="1" dirty="0" smtClean="0"/>
              <a:t>Multi-databases, federations, DW, </a:t>
            </a:r>
            <a:r>
              <a:rPr lang="is-IS" sz="1400" i="1" dirty="0" smtClean="0"/>
              <a:t>…</a:t>
            </a:r>
          </a:p>
          <a:p>
            <a:r>
              <a:rPr lang="is-IS" sz="1400" i="1" dirty="0"/>
              <a:t>(</a:t>
            </a:r>
            <a:r>
              <a:rPr lang="is-IS" sz="1400" i="1" dirty="0" smtClean="0"/>
              <a:t>Domenig &amp; Dittrich 1999 Sigmod Record)</a:t>
            </a:r>
            <a:endParaRPr lang="en-GB" sz="1400" i="1" dirty="0"/>
          </a:p>
        </p:txBody>
      </p:sp>
      <p:sp>
        <p:nvSpPr>
          <p:cNvPr id="59" name="Rectangle 8"/>
          <p:cNvSpPr/>
          <p:nvPr/>
        </p:nvSpPr>
        <p:spPr>
          <a:xfrm>
            <a:off x="1065143" y="3833918"/>
            <a:ext cx="1622304" cy="307777"/>
          </a:xfrm>
          <a:prstGeom prst="rect">
            <a:avLst/>
          </a:prstGeom>
        </p:spPr>
        <p:txBody>
          <a:bodyPr wrap="none">
            <a:spAutoFit/>
          </a:bodyPr>
          <a:lstStyle/>
          <a:p>
            <a:r>
              <a:rPr lang="en-GB" sz="1400" b="1" dirty="0"/>
              <a:t>Query </a:t>
            </a:r>
            <a:r>
              <a:rPr lang="en-GB" sz="1400" b="1" dirty="0" smtClean="0"/>
              <a:t>rewriting</a:t>
            </a:r>
            <a:endParaRPr lang="en-GB" sz="1400" b="1" dirty="0"/>
          </a:p>
        </p:txBody>
      </p:sp>
      <p:sp>
        <p:nvSpPr>
          <p:cNvPr id="60" name="Rectangle 9"/>
          <p:cNvSpPr/>
          <p:nvPr/>
        </p:nvSpPr>
        <p:spPr>
          <a:xfrm>
            <a:off x="1065142" y="4071318"/>
            <a:ext cx="3450525" cy="523220"/>
          </a:xfrm>
          <a:prstGeom prst="rect">
            <a:avLst/>
          </a:prstGeom>
        </p:spPr>
        <p:txBody>
          <a:bodyPr wrap="square">
            <a:spAutoFit/>
          </a:bodyPr>
          <a:lstStyle/>
          <a:p>
            <a:r>
              <a:rPr lang="fr-FR" sz="1400" b="1" i="1" dirty="0" err="1">
                <a:solidFill>
                  <a:srgbClr val="000000"/>
                </a:solidFill>
              </a:rPr>
              <a:t>MiniCon</a:t>
            </a:r>
            <a:r>
              <a:rPr lang="fr-FR" sz="1400" dirty="0">
                <a:solidFill>
                  <a:srgbClr val="000000"/>
                </a:solidFill>
              </a:rPr>
              <a:t> </a:t>
            </a:r>
            <a:r>
              <a:rPr lang="fr-FR" sz="1400" dirty="0" err="1">
                <a:solidFill>
                  <a:srgbClr val="000000"/>
                </a:solidFill>
              </a:rPr>
              <a:t>algorithm</a:t>
            </a:r>
            <a:r>
              <a:rPr lang="fr-FR" sz="1400" dirty="0">
                <a:solidFill>
                  <a:srgbClr val="000000"/>
                </a:solidFill>
              </a:rPr>
              <a:t> for </a:t>
            </a:r>
            <a:r>
              <a:rPr lang="fr-FR" sz="1400" dirty="0" err="1">
                <a:solidFill>
                  <a:srgbClr val="000000"/>
                </a:solidFill>
              </a:rPr>
              <a:t>query</a:t>
            </a:r>
            <a:r>
              <a:rPr lang="fr-FR" sz="1400" dirty="0">
                <a:solidFill>
                  <a:srgbClr val="000000"/>
                </a:solidFill>
              </a:rPr>
              <a:t> </a:t>
            </a:r>
            <a:r>
              <a:rPr lang="fr-FR" sz="1400" dirty="0" smtClean="0">
                <a:solidFill>
                  <a:srgbClr val="000000"/>
                </a:solidFill>
              </a:rPr>
              <a:t>rewriting (</a:t>
            </a:r>
            <a:r>
              <a:rPr lang="fr-FR" sz="1400" dirty="0" err="1" smtClean="0">
                <a:solidFill>
                  <a:srgbClr val="000000"/>
                </a:solidFill>
              </a:rPr>
              <a:t>Pottinger</a:t>
            </a:r>
            <a:r>
              <a:rPr lang="fr-FR" sz="1400" dirty="0" smtClean="0">
                <a:solidFill>
                  <a:srgbClr val="000000"/>
                </a:solidFill>
              </a:rPr>
              <a:t> </a:t>
            </a:r>
            <a:r>
              <a:rPr lang="fr-FR" sz="1400" dirty="0">
                <a:solidFill>
                  <a:srgbClr val="000000"/>
                </a:solidFill>
              </a:rPr>
              <a:t>and </a:t>
            </a:r>
            <a:r>
              <a:rPr lang="fr-FR" sz="1400" dirty="0" err="1">
                <a:solidFill>
                  <a:srgbClr val="000000"/>
                </a:solidFill>
              </a:rPr>
              <a:t>Halevy</a:t>
            </a:r>
            <a:r>
              <a:rPr lang="fr-FR" sz="1400" dirty="0">
                <a:solidFill>
                  <a:srgbClr val="000000"/>
                </a:solidFill>
              </a:rPr>
              <a:t>, 2001</a:t>
            </a:r>
            <a:r>
              <a:rPr lang="fr-FR" sz="1400" dirty="0" smtClean="0">
                <a:solidFill>
                  <a:srgbClr val="000000"/>
                </a:solidFill>
              </a:rPr>
              <a:t>)</a:t>
            </a:r>
            <a:endParaRPr lang="fr-FR" sz="1400" dirty="0">
              <a:solidFill>
                <a:srgbClr val="000000"/>
              </a:solidFill>
            </a:endParaRPr>
          </a:p>
        </p:txBody>
      </p:sp>
      <p:sp>
        <p:nvSpPr>
          <p:cNvPr id="61" name="Rectangle 11"/>
          <p:cNvSpPr/>
          <p:nvPr/>
        </p:nvSpPr>
        <p:spPr>
          <a:xfrm>
            <a:off x="1065143" y="2874955"/>
            <a:ext cx="3278944" cy="738664"/>
          </a:xfrm>
          <a:prstGeom prst="rect">
            <a:avLst/>
          </a:prstGeom>
        </p:spPr>
        <p:txBody>
          <a:bodyPr wrap="square">
            <a:spAutoFit/>
          </a:bodyPr>
          <a:lstStyle/>
          <a:p>
            <a:r>
              <a:rPr lang="en-GB" sz="1400" b="1" dirty="0">
                <a:solidFill>
                  <a:srgbClr val="1A1A1A"/>
                </a:solidFill>
                <a:ea typeface="Calibri" charset="0"/>
                <a:cs typeface="Calibri" charset="0"/>
              </a:rPr>
              <a:t>Data integration: the teenage </a:t>
            </a:r>
            <a:r>
              <a:rPr lang="en-GB" sz="1400" b="1" dirty="0" smtClean="0">
                <a:solidFill>
                  <a:srgbClr val="1A1A1A"/>
                </a:solidFill>
                <a:ea typeface="Calibri" charset="0"/>
                <a:cs typeface="Calibri" charset="0"/>
              </a:rPr>
              <a:t>years</a:t>
            </a:r>
            <a:r>
              <a:rPr lang="en-GB" sz="1400" dirty="0" smtClean="0">
                <a:solidFill>
                  <a:srgbClr val="1A1A1A"/>
                </a:solidFill>
                <a:ea typeface="Calibri" charset="0"/>
                <a:cs typeface="Calibri" charset="0"/>
              </a:rPr>
              <a:t>.</a:t>
            </a:r>
            <a:r>
              <a:rPr lang="en-GB" sz="1400" dirty="0" smtClean="0">
                <a:ea typeface="Calibri" charset="0"/>
                <a:cs typeface="Calibri" charset="0"/>
              </a:rPr>
              <a:t> </a:t>
            </a:r>
            <a:r>
              <a:rPr lang="en-GB" sz="1400" dirty="0" smtClean="0">
                <a:solidFill>
                  <a:srgbClr val="1A1A1A"/>
                </a:solidFill>
                <a:ea typeface="Calibri" charset="0"/>
                <a:cs typeface="Calibri" charset="0"/>
              </a:rPr>
              <a:t>Halevy</a:t>
            </a:r>
            <a:r>
              <a:rPr lang="en-GB" sz="1400" dirty="0">
                <a:solidFill>
                  <a:srgbClr val="1A1A1A"/>
                </a:solidFill>
                <a:ea typeface="Calibri" charset="0"/>
                <a:cs typeface="Calibri" charset="0"/>
              </a:rPr>
              <a:t>, A., </a:t>
            </a:r>
            <a:r>
              <a:rPr lang="en-GB" sz="1400" dirty="0" err="1">
                <a:solidFill>
                  <a:srgbClr val="1A1A1A"/>
                </a:solidFill>
                <a:ea typeface="Calibri" charset="0"/>
                <a:cs typeface="Calibri" charset="0"/>
              </a:rPr>
              <a:t>Rajaraman</a:t>
            </a:r>
            <a:r>
              <a:rPr lang="en-GB" sz="1400" dirty="0">
                <a:solidFill>
                  <a:srgbClr val="1A1A1A"/>
                </a:solidFill>
                <a:ea typeface="Calibri" charset="0"/>
                <a:cs typeface="Calibri" charset="0"/>
              </a:rPr>
              <a:t>, A., &amp; </a:t>
            </a:r>
            <a:r>
              <a:rPr lang="en-GB" sz="1400" dirty="0" err="1">
                <a:solidFill>
                  <a:srgbClr val="1A1A1A"/>
                </a:solidFill>
                <a:ea typeface="Calibri" charset="0"/>
                <a:cs typeface="Calibri" charset="0"/>
              </a:rPr>
              <a:t>Ordille</a:t>
            </a:r>
            <a:r>
              <a:rPr lang="en-GB" sz="1400" dirty="0">
                <a:solidFill>
                  <a:srgbClr val="1A1A1A"/>
                </a:solidFill>
                <a:ea typeface="Calibri" charset="0"/>
                <a:cs typeface="Calibri" charset="0"/>
              </a:rPr>
              <a:t>, J. </a:t>
            </a:r>
            <a:r>
              <a:rPr lang="en-GB" sz="1400" dirty="0" smtClean="0">
                <a:solidFill>
                  <a:srgbClr val="1A1A1A"/>
                </a:solidFill>
                <a:ea typeface="Calibri" charset="0"/>
                <a:cs typeface="Calibri" charset="0"/>
              </a:rPr>
              <a:t>(VLDB 2006</a:t>
            </a:r>
            <a:r>
              <a:rPr lang="en-GB" sz="1400" dirty="0">
                <a:solidFill>
                  <a:srgbClr val="1A1A1A"/>
                </a:solidFill>
                <a:ea typeface="Calibri" charset="0"/>
                <a:cs typeface="Calibri" charset="0"/>
              </a:rPr>
              <a:t>, September</a:t>
            </a:r>
            <a:r>
              <a:rPr lang="en-GB" sz="1400" dirty="0" smtClean="0">
                <a:solidFill>
                  <a:srgbClr val="1A1A1A"/>
                </a:solidFill>
                <a:ea typeface="Calibri" charset="0"/>
                <a:cs typeface="Calibri" charset="0"/>
              </a:rPr>
              <a:t>)</a:t>
            </a:r>
            <a:endParaRPr lang="en-GB" sz="1400" dirty="0">
              <a:ea typeface="Calibri" charset="0"/>
              <a:cs typeface="Calibri" charset="0"/>
            </a:endParaRPr>
          </a:p>
        </p:txBody>
      </p:sp>
      <p:sp>
        <p:nvSpPr>
          <p:cNvPr id="62" name="Rectangle 12"/>
          <p:cNvSpPr/>
          <p:nvPr/>
        </p:nvSpPr>
        <p:spPr>
          <a:xfrm>
            <a:off x="7955675" y="2874505"/>
            <a:ext cx="3458378" cy="523220"/>
          </a:xfrm>
          <a:prstGeom prst="rect">
            <a:avLst/>
          </a:prstGeom>
        </p:spPr>
        <p:txBody>
          <a:bodyPr wrap="square">
            <a:spAutoFit/>
          </a:bodyPr>
          <a:lstStyle/>
          <a:p>
            <a:r>
              <a:rPr lang="en-GB" sz="1400" b="1" dirty="0">
                <a:solidFill>
                  <a:srgbClr val="1A1A1A"/>
                </a:solidFill>
                <a:ea typeface="Calibri" charset="0"/>
                <a:cs typeface="Calibri" charset="0"/>
              </a:rPr>
              <a:t>Schema integration: Past, present, and future</a:t>
            </a:r>
            <a:r>
              <a:rPr lang="en-GB" sz="1400" dirty="0">
                <a:solidFill>
                  <a:srgbClr val="1A1A1A"/>
                </a:solidFill>
                <a:ea typeface="Calibri" charset="0"/>
                <a:cs typeface="Calibri" charset="0"/>
              </a:rPr>
              <a:t> </a:t>
            </a:r>
            <a:r>
              <a:rPr lang="en-GB" sz="1400" dirty="0" smtClean="0">
                <a:ea typeface="Calibri" charset="0"/>
                <a:cs typeface="Calibri" charset="0"/>
              </a:rPr>
              <a:t>(</a:t>
            </a:r>
            <a:r>
              <a:rPr lang="en-GB" sz="1400" dirty="0" smtClean="0">
                <a:solidFill>
                  <a:srgbClr val="1A1A1A"/>
                </a:solidFill>
                <a:ea typeface="Calibri" charset="0"/>
                <a:cs typeface="Calibri" charset="0"/>
              </a:rPr>
              <a:t>Ram</a:t>
            </a:r>
            <a:r>
              <a:rPr lang="en-GB" sz="1400" dirty="0">
                <a:solidFill>
                  <a:srgbClr val="1A1A1A"/>
                </a:solidFill>
                <a:ea typeface="Calibri" charset="0"/>
                <a:cs typeface="Calibri" charset="0"/>
              </a:rPr>
              <a:t>, S., &amp; Ramesh, V. </a:t>
            </a:r>
            <a:r>
              <a:rPr lang="en-GB" sz="1400" dirty="0" smtClean="0">
                <a:solidFill>
                  <a:srgbClr val="1A1A1A"/>
                </a:solidFill>
                <a:ea typeface="Calibri" charset="0"/>
                <a:cs typeface="Calibri" charset="0"/>
              </a:rPr>
              <a:t>1999)</a:t>
            </a:r>
            <a:endParaRPr lang="en-GB" sz="1400" dirty="0">
              <a:ea typeface="Calibri" charset="0"/>
              <a:cs typeface="Calibri" charset="0"/>
            </a:endParaRPr>
          </a:p>
        </p:txBody>
      </p:sp>
      <p:sp>
        <p:nvSpPr>
          <p:cNvPr id="3" name="Espaço Reservado para Data 2"/>
          <p:cNvSpPr>
            <a:spLocks noGrp="1"/>
          </p:cNvSpPr>
          <p:nvPr>
            <p:ph type="dt" sz="half" idx="10"/>
          </p:nvPr>
        </p:nvSpPr>
        <p:spPr/>
        <p:txBody>
          <a:bodyPr/>
          <a:lstStyle/>
          <a:p>
            <a:fld id="{352BBD97-40EA-42CF-B481-FFADFB786514}" type="datetime1">
              <a:rPr lang="fr-FR" smtClean="0"/>
              <a:t>15/03/2017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4</a:t>
            </a:fld>
            <a:endParaRPr lang="fr-FR"/>
          </a:p>
        </p:txBody>
      </p:sp>
    </p:spTree>
    <p:extLst>
      <p:ext uri="{BB962C8B-B14F-4D97-AF65-F5344CB8AC3E}">
        <p14:creationId xmlns:p14="http://schemas.microsoft.com/office/powerpoint/2010/main" val="34612112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a:t>Research </a:t>
            </a:r>
            <a:r>
              <a:rPr lang="fr-FR" dirty="0" smtClean="0"/>
              <a:t>context: data integration</a:t>
            </a:r>
            <a:endParaRPr lang="fr-FR" dirty="0"/>
          </a:p>
        </p:txBody>
      </p:sp>
      <p:grpSp>
        <p:nvGrpSpPr>
          <p:cNvPr id="4" name="Grupo 3"/>
          <p:cNvGrpSpPr/>
          <p:nvPr/>
        </p:nvGrpSpPr>
        <p:grpSpPr>
          <a:xfrm>
            <a:off x="8626117" y="2071366"/>
            <a:ext cx="3342353" cy="3450137"/>
            <a:chOff x="4256047" y="2570200"/>
            <a:chExt cx="3342353" cy="3450137"/>
          </a:xfrm>
        </p:grpSpPr>
        <p:grpSp>
          <p:nvGrpSpPr>
            <p:cNvPr id="12" name="Groupe 5"/>
            <p:cNvGrpSpPr/>
            <p:nvPr/>
          </p:nvGrpSpPr>
          <p:grpSpPr>
            <a:xfrm>
              <a:off x="4898524" y="3275479"/>
              <a:ext cx="2057400" cy="685800"/>
              <a:chOff x="3188036" y="2713804"/>
              <a:chExt cx="2743200" cy="914400"/>
            </a:xfrm>
            <a:solidFill>
              <a:schemeClr val="accent4">
                <a:lumMod val="40000"/>
                <a:lumOff val="60000"/>
              </a:schemeClr>
            </a:solidFill>
          </p:grpSpPr>
          <p:sp>
            <p:nvSpPr>
              <p:cNvPr id="13" name="Rectangle à coins arrondis 33"/>
              <p:cNvSpPr/>
              <p:nvPr/>
            </p:nvSpPr>
            <p:spPr>
              <a:xfrm>
                <a:off x="3654386" y="2713804"/>
                <a:ext cx="1703090"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solidFill>
                    <a:schemeClr val="tx1">
                      <a:lumMod val="65000"/>
                      <a:lumOff val="35000"/>
                    </a:schemeClr>
                  </a:solidFill>
                </a:endParaRPr>
              </a:p>
            </p:txBody>
          </p:sp>
          <p:sp>
            <p:nvSpPr>
              <p:cNvPr id="14" name="ZoneTexte 55"/>
              <p:cNvSpPr txBox="1"/>
              <p:nvPr/>
            </p:nvSpPr>
            <p:spPr>
              <a:xfrm>
                <a:off x="3188036" y="2935092"/>
                <a:ext cx="2743200" cy="410369"/>
              </a:xfrm>
              <a:prstGeom prst="rect">
                <a:avLst/>
              </a:prstGeom>
              <a:noFill/>
            </p:spPr>
            <p:txBody>
              <a:bodyPr rtlCol="0">
                <a:spAutoFit/>
              </a:bodyPr>
              <a:lstStyle/>
              <a:p>
                <a:pPr algn="ctr"/>
                <a:r>
                  <a:rPr lang="fr-FR" sz="1400" dirty="0">
                    <a:solidFill>
                      <a:schemeClr val="tx1">
                        <a:lumMod val="65000"/>
                        <a:lumOff val="35000"/>
                      </a:schemeClr>
                    </a:solidFill>
                    <a:ea typeface="Consolas" charset="0"/>
                    <a:cs typeface="Consolas" charset="0"/>
                  </a:rPr>
                  <a:t>Mediator</a:t>
                </a:r>
              </a:p>
            </p:txBody>
          </p:sp>
        </p:grpSp>
        <p:sp>
          <p:nvSpPr>
            <p:cNvPr id="17" name="ZoneTexte 56"/>
            <p:cNvSpPr txBox="1"/>
            <p:nvPr/>
          </p:nvSpPr>
          <p:spPr>
            <a:xfrm>
              <a:off x="4344087" y="2696681"/>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Query</a:t>
              </a:r>
              <a:endParaRPr lang="fr-FR" sz="1200" dirty="0">
                <a:solidFill>
                  <a:schemeClr val="tx1">
                    <a:lumMod val="65000"/>
                    <a:lumOff val="35000"/>
                  </a:schemeClr>
                </a:solidFill>
                <a:ea typeface="Consolas" charset="0"/>
                <a:cs typeface="Consolas" charset="0"/>
              </a:endParaRPr>
            </a:p>
          </p:txBody>
        </p:sp>
        <p:sp>
          <p:nvSpPr>
            <p:cNvPr id="23" name="ZoneTexte 73"/>
            <p:cNvSpPr txBox="1"/>
            <p:nvPr/>
          </p:nvSpPr>
          <p:spPr>
            <a:xfrm>
              <a:off x="5418788" y="2692791"/>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Result</a:t>
              </a:r>
              <a:endParaRPr lang="fr-FR" sz="1400" dirty="0">
                <a:solidFill>
                  <a:schemeClr val="tx1">
                    <a:lumMod val="65000"/>
                    <a:lumOff val="35000"/>
                  </a:schemeClr>
                </a:solidFill>
                <a:ea typeface="Consolas" charset="0"/>
                <a:cs typeface="Consolas" charset="0"/>
              </a:endParaRPr>
            </a:p>
          </p:txBody>
        </p:sp>
        <p:sp>
          <p:nvSpPr>
            <p:cNvPr id="27" name="ZoneTexte 26"/>
            <p:cNvSpPr txBox="1"/>
            <p:nvPr/>
          </p:nvSpPr>
          <p:spPr>
            <a:xfrm>
              <a:off x="4962527" y="5743338"/>
              <a:ext cx="1892634" cy="276999"/>
            </a:xfrm>
            <a:prstGeom prst="rect">
              <a:avLst/>
            </a:prstGeom>
            <a:noFill/>
          </p:spPr>
          <p:txBody>
            <a:bodyPr wrap="none" rtlCol="0">
              <a:spAutoFit/>
            </a:bodyPr>
            <a:lstStyle/>
            <a:p>
              <a:pPr algn="ctr"/>
              <a:r>
                <a:rPr lang="fr-FR" sz="1200" i="1" dirty="0" smtClean="0">
                  <a:solidFill>
                    <a:schemeClr val="tx1">
                      <a:lumMod val="65000"/>
                      <a:lumOff val="35000"/>
                    </a:schemeClr>
                  </a:solidFill>
                  <a:ea typeface="Consolas" charset="0"/>
                  <a:cs typeface="Consolas" charset="0"/>
                </a:rPr>
                <a:t>Distributed data services</a:t>
              </a:r>
            </a:p>
          </p:txBody>
        </p:sp>
        <p:sp>
          <p:nvSpPr>
            <p:cNvPr id="28" name="ZoneTexte 28"/>
            <p:cNvSpPr txBox="1"/>
            <p:nvPr/>
          </p:nvSpPr>
          <p:spPr>
            <a:xfrm>
              <a:off x="5368468" y="4637438"/>
              <a:ext cx="1080745" cy="276999"/>
            </a:xfrm>
            <a:prstGeom prst="rect">
              <a:avLst/>
            </a:prstGeom>
            <a:noFill/>
          </p:spPr>
          <p:txBody>
            <a:bodyPr wrap="none" rtlCol="0">
              <a:spAutoFit/>
            </a:bodyPr>
            <a:lstStyle/>
            <a:p>
              <a:pPr algn="ctr"/>
              <a:r>
                <a:rPr lang="en-US" sz="1200" i="1" dirty="0" smtClean="0">
                  <a:solidFill>
                    <a:schemeClr val="tx1">
                      <a:lumMod val="65000"/>
                      <a:lumOff val="35000"/>
                    </a:schemeClr>
                  </a:solidFill>
                  <a:ea typeface="Consolas" charset="0"/>
                  <a:cs typeface="Consolas" charset="0"/>
                </a:rPr>
                <a:t>Exported API</a:t>
              </a:r>
            </a:p>
          </p:txBody>
        </p:sp>
        <p:cxnSp>
          <p:nvCxnSpPr>
            <p:cNvPr id="37" name="Conector de seta reta 36"/>
            <p:cNvCxnSpPr/>
            <p:nvPr/>
          </p:nvCxnSpPr>
          <p:spPr>
            <a:xfrm>
              <a:off x="5683040" y="2570201"/>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de seta reta 37"/>
            <p:cNvCxnSpPr/>
            <p:nvPr/>
          </p:nvCxnSpPr>
          <p:spPr>
            <a:xfrm rot="10800000">
              <a:off x="6127270" y="2570200"/>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de seta reta 38"/>
            <p:cNvCxnSpPr/>
            <p:nvPr/>
          </p:nvCxnSpPr>
          <p:spPr>
            <a:xfrm>
              <a:off x="5786794" y="4016379"/>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de seta reta 39"/>
            <p:cNvCxnSpPr/>
            <p:nvPr/>
          </p:nvCxnSpPr>
          <p:spPr>
            <a:xfrm rot="10800000">
              <a:off x="6036470" y="4016378"/>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2" name="Grupo 51"/>
            <p:cNvGrpSpPr/>
            <p:nvPr/>
          </p:nvGrpSpPr>
          <p:grpSpPr>
            <a:xfrm>
              <a:off x="6419326" y="4001319"/>
              <a:ext cx="587104" cy="600023"/>
              <a:chOff x="6397589" y="3723157"/>
              <a:chExt cx="587104" cy="600023"/>
            </a:xfrm>
          </p:grpSpPr>
          <p:cxnSp>
            <p:nvCxnSpPr>
              <p:cNvPr id="44" name="Conector de seta reta 4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de seta reta 50"/>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3" name="Grupo 52"/>
            <p:cNvGrpSpPr/>
            <p:nvPr/>
          </p:nvGrpSpPr>
          <p:grpSpPr>
            <a:xfrm flipV="1">
              <a:off x="4758697" y="4033537"/>
              <a:ext cx="587104" cy="600023"/>
              <a:chOff x="6397589" y="3723157"/>
              <a:chExt cx="587104" cy="600023"/>
            </a:xfrm>
          </p:grpSpPr>
          <p:cxnSp>
            <p:nvCxnSpPr>
              <p:cNvPr id="54" name="Conector de seta reta 5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ector de seta reta 54"/>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 name="Grupo 2"/>
            <p:cNvGrpSpPr/>
            <p:nvPr/>
          </p:nvGrpSpPr>
          <p:grpSpPr>
            <a:xfrm>
              <a:off x="4256047" y="4941733"/>
              <a:ext cx="3342353" cy="663780"/>
              <a:chOff x="4256047" y="4941733"/>
              <a:chExt cx="3342353" cy="663780"/>
            </a:xfrm>
          </p:grpSpPr>
          <p:pic>
            <p:nvPicPr>
              <p:cNvPr id="45" name="Image 127" descr="ComputingService.ai"/>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4417962" y="4779818"/>
                <a:ext cx="663777" cy="987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6" name="Image 127" descr="ComputingService.ai"/>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5456819" y="4779820"/>
                <a:ext cx="663777" cy="987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 name="Image 127" descr="ComputingService.ai"/>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6772708" y="4779821"/>
                <a:ext cx="663777" cy="987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8" name="ZoneTexte 69"/>
              <p:cNvSpPr txBox="1">
                <a:spLocks noChangeArrowheads="1"/>
              </p:cNvSpPr>
              <p:nvPr/>
            </p:nvSpPr>
            <p:spPr bwMode="auto">
              <a:xfrm>
                <a:off x="6211503" y="5142248"/>
                <a:ext cx="468544" cy="3355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charset="0"/>
                    <a:ea typeface="ヒラギノ角ゴ Pro W3" charset="0"/>
                    <a:cs typeface="ヒラギノ角ゴ Pro W3" charset="0"/>
                  </a:defRPr>
                </a:lvl1pPr>
                <a:lvl2pPr marL="742950" indent="-285750">
                  <a:defRPr sz="2400">
                    <a:solidFill>
                      <a:schemeClr val="tx1"/>
                    </a:solidFill>
                    <a:latin typeface="Arial" charset="0"/>
                    <a:ea typeface="ヒラギノ角ゴ Pro W3" charset="0"/>
                    <a:cs typeface="ヒラギノ角ゴ Pro W3" charset="0"/>
                  </a:defRPr>
                </a:lvl2pPr>
                <a:lvl3pPr marL="1143000" indent="-228600">
                  <a:defRPr sz="2400">
                    <a:solidFill>
                      <a:schemeClr val="tx1"/>
                    </a:solidFill>
                    <a:latin typeface="Arial" charset="0"/>
                    <a:ea typeface="ヒラギノ角ゴ Pro W3" charset="0"/>
                    <a:cs typeface="ヒラギノ角ゴ Pro W3" charset="0"/>
                  </a:defRPr>
                </a:lvl3pPr>
                <a:lvl4pPr marL="1600200" indent="-228600">
                  <a:defRPr sz="2400">
                    <a:solidFill>
                      <a:schemeClr val="tx1"/>
                    </a:solidFill>
                    <a:latin typeface="Arial" charset="0"/>
                    <a:ea typeface="ヒラギノ角ゴ Pro W3" charset="0"/>
                    <a:cs typeface="ヒラギノ角ゴ Pro W3" charset="0"/>
                  </a:defRPr>
                </a:lvl4pPr>
                <a:lvl5pPr marL="2057400" indent="-22860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r"/>
                <a:r>
                  <a:rPr lang="fr-FR" sz="2000" b="1" dirty="0">
                    <a:solidFill>
                      <a:srgbClr val="674A74"/>
                    </a:solidFill>
                    <a:latin typeface="Corbel" charset="0"/>
                    <a:cs typeface="Corbel" charset="0"/>
                  </a:rPr>
                  <a:t>. . .</a:t>
                </a:r>
              </a:p>
            </p:txBody>
          </p:sp>
        </p:grpSp>
      </p:grpSp>
      <p:grpSp>
        <p:nvGrpSpPr>
          <p:cNvPr id="49" name="Grouper 25"/>
          <p:cNvGrpSpPr/>
          <p:nvPr/>
        </p:nvGrpSpPr>
        <p:grpSpPr>
          <a:xfrm>
            <a:off x="1160914" y="4156421"/>
            <a:ext cx="7509265" cy="1671914"/>
            <a:chOff x="779115" y="2873835"/>
            <a:chExt cx="7587645" cy="1671914"/>
          </a:xfrm>
        </p:grpSpPr>
        <p:sp>
          <p:nvSpPr>
            <p:cNvPr id="50" name="Rectangle 27"/>
            <p:cNvSpPr/>
            <p:nvPr/>
          </p:nvSpPr>
          <p:spPr>
            <a:xfrm>
              <a:off x="779115" y="2873835"/>
              <a:ext cx="6881998" cy="923330"/>
            </a:xfrm>
            <a:prstGeom prst="rect">
              <a:avLst/>
            </a:prstGeom>
          </p:spPr>
          <p:txBody>
            <a:bodyPr wrap="square">
              <a:spAutoFit/>
            </a:bodyPr>
            <a:lstStyle/>
            <a:p>
              <a:r>
                <a:rPr lang="fr-FR" b="1" dirty="0">
                  <a:solidFill>
                    <a:srgbClr val="000000"/>
                  </a:solidFill>
                </a:rPr>
                <a:t>Query rewriting techniques </a:t>
              </a:r>
              <a:r>
                <a:rPr lang="fr-FR" b="1" i="1" dirty="0" smtClean="0">
                  <a:solidFill>
                    <a:srgbClr val="000000"/>
                  </a:solidFill>
                </a:rPr>
                <a:t>adapted</a:t>
              </a:r>
              <a:r>
                <a:rPr lang="fr-FR" b="1" dirty="0" smtClean="0">
                  <a:solidFill>
                    <a:srgbClr val="000000"/>
                  </a:solidFill>
                </a:rPr>
                <a:t> </a:t>
              </a:r>
              <a:r>
                <a:rPr lang="fr-FR" b="1" dirty="0">
                  <a:solidFill>
                    <a:srgbClr val="000000"/>
                  </a:solidFill>
                </a:rPr>
                <a:t>to </a:t>
              </a:r>
              <a:r>
                <a:rPr lang="fr-FR" b="1" i="1" dirty="0">
                  <a:solidFill>
                    <a:srgbClr val="000000"/>
                  </a:solidFill>
                </a:rPr>
                <a:t>service composition</a:t>
              </a:r>
            </a:p>
            <a:p>
              <a:pPr marL="285750" indent="-285750">
                <a:buFont typeface="Arial"/>
                <a:buChar char="•"/>
              </a:pPr>
              <a:endParaRPr lang="fr-FR" b="1" dirty="0">
                <a:solidFill>
                  <a:srgbClr val="000000"/>
                </a:solidFill>
              </a:endParaRPr>
            </a:p>
            <a:p>
              <a:pPr marL="285750" indent="-285750">
                <a:buFont typeface="Arial"/>
                <a:buChar char="•"/>
              </a:pPr>
              <a:endParaRPr lang="fr-FR" b="1" dirty="0">
                <a:solidFill>
                  <a:srgbClr val="000000"/>
                </a:solidFill>
              </a:endParaRPr>
            </a:p>
          </p:txBody>
        </p:sp>
        <p:sp>
          <p:nvSpPr>
            <p:cNvPr id="57" name="Rectangle 29"/>
            <p:cNvSpPr/>
            <p:nvPr/>
          </p:nvSpPr>
          <p:spPr>
            <a:xfrm>
              <a:off x="779116" y="3268476"/>
              <a:ext cx="7587644" cy="1277273"/>
            </a:xfrm>
            <a:prstGeom prst="rect">
              <a:avLst/>
            </a:prstGeom>
            <a:solidFill>
              <a:schemeClr val="bg1"/>
            </a:solidFill>
          </p:spPr>
          <p:txBody>
            <a:bodyPr wrap="square">
              <a:spAutoFit/>
            </a:bodyPr>
            <a:lstStyle/>
            <a:p>
              <a:r>
                <a:rPr lang="en-US" sz="1100" dirty="0" smtClean="0"/>
                <a:t>[4] </a:t>
              </a:r>
              <a:r>
                <a:rPr lang="en-US" sz="1100" dirty="0" err="1" smtClean="0"/>
                <a:t>Barhamgi</a:t>
              </a:r>
              <a:r>
                <a:rPr lang="en-US" sz="1100" dirty="0" smtClean="0"/>
                <a:t>, M., Benslimane, D., and </a:t>
              </a:r>
              <a:r>
                <a:rPr lang="en-US" sz="1100" dirty="0" err="1" smtClean="0"/>
                <a:t>Medjahed</a:t>
              </a:r>
              <a:r>
                <a:rPr lang="en-US" sz="1100" dirty="0" smtClean="0"/>
                <a:t>, B. (2010). A query rewriting approach for web service composition. </a:t>
              </a:r>
              <a:r>
                <a:rPr lang="en-US" sz="1100" i="1" dirty="0" smtClean="0"/>
                <a:t>IEEE T. Services Computing</a:t>
              </a:r>
              <a:r>
                <a:rPr lang="en-US" sz="1100" dirty="0" smtClean="0"/>
                <a:t>, 3(3):206–222. </a:t>
              </a:r>
            </a:p>
            <a:p>
              <a:r>
                <a:rPr lang="en-US" sz="1100" dirty="0" smtClean="0"/>
                <a:t>[5] da Costa, U. S., Alves, M. H. F., </a:t>
              </a:r>
              <a:r>
                <a:rPr lang="en-US" sz="1100" dirty="0" err="1" smtClean="0"/>
                <a:t>Musicante</a:t>
              </a:r>
              <a:r>
                <a:rPr lang="en-US" sz="1100" dirty="0" smtClean="0"/>
                <a:t>, M. A., and Robert, S. (2013). Automatic refinement of service compositions. In Daniel, F., </a:t>
              </a:r>
              <a:r>
                <a:rPr lang="en-US" sz="1100" dirty="0" err="1" smtClean="0"/>
                <a:t>Dolog</a:t>
              </a:r>
              <a:r>
                <a:rPr lang="en-US" sz="1100" dirty="0" smtClean="0"/>
                <a:t>, P., and Li, Q., editors, ICWE, volume 7977 of Lecture Notes in Computer Science, pages 400–407. Springer.</a:t>
              </a:r>
            </a:p>
            <a:p>
              <a:r>
                <a:rPr lang="en-US" sz="1100" dirty="0" smtClean="0"/>
                <a:t>[6] Zhao, W., Liu, C., and Chen, J. (2011). Automatic composition of information-providing web services based on query rewriting. Science China Information Sciences, pages 1–17.</a:t>
              </a:r>
              <a:endParaRPr lang="en-US" sz="1100" dirty="0"/>
            </a:p>
          </p:txBody>
        </p:sp>
      </p:grpSp>
      <p:grpSp>
        <p:nvGrpSpPr>
          <p:cNvPr id="63" name="Grouper 30"/>
          <p:cNvGrpSpPr/>
          <p:nvPr/>
        </p:nvGrpSpPr>
        <p:grpSpPr>
          <a:xfrm>
            <a:off x="1168197" y="1756494"/>
            <a:ext cx="7587644" cy="2060185"/>
            <a:chOff x="779117" y="1329857"/>
            <a:chExt cx="7587644" cy="1852842"/>
          </a:xfrm>
        </p:grpSpPr>
        <p:sp>
          <p:nvSpPr>
            <p:cNvPr id="64" name="Rectangle 31"/>
            <p:cNvSpPr/>
            <p:nvPr/>
          </p:nvSpPr>
          <p:spPr>
            <a:xfrm>
              <a:off x="779117" y="1329857"/>
              <a:ext cx="3520228" cy="830403"/>
            </a:xfrm>
            <a:prstGeom prst="rect">
              <a:avLst/>
            </a:prstGeom>
          </p:spPr>
          <p:txBody>
            <a:bodyPr wrap="square">
              <a:spAutoFit/>
            </a:bodyPr>
            <a:lstStyle/>
            <a:p>
              <a:r>
                <a:rPr lang="en-US" b="1" i="1" dirty="0" smtClean="0">
                  <a:solidFill>
                    <a:srgbClr val="000000"/>
                  </a:solidFill>
                </a:rPr>
                <a:t>Services lookup and matching</a:t>
              </a:r>
            </a:p>
            <a:p>
              <a:pPr marL="285750" indent="-285750">
                <a:buFont typeface="Arial"/>
                <a:buChar char="•"/>
              </a:pPr>
              <a:endParaRPr lang="en-US" dirty="0" smtClean="0">
                <a:solidFill>
                  <a:srgbClr val="000000"/>
                </a:solidFill>
              </a:endParaRPr>
            </a:p>
            <a:p>
              <a:pPr marL="285750" indent="-285750">
                <a:buFont typeface="Arial"/>
                <a:buChar char="•"/>
              </a:pPr>
              <a:endParaRPr lang="en-US" dirty="0">
                <a:solidFill>
                  <a:srgbClr val="000000"/>
                </a:solidFill>
              </a:endParaRPr>
            </a:p>
          </p:txBody>
        </p:sp>
        <p:sp>
          <p:nvSpPr>
            <p:cNvPr id="65" name="ZoneTexte 32"/>
            <p:cNvSpPr txBox="1"/>
            <p:nvPr/>
          </p:nvSpPr>
          <p:spPr>
            <a:xfrm>
              <a:off x="779117" y="1613039"/>
              <a:ext cx="7587644" cy="1569660"/>
            </a:xfrm>
            <a:prstGeom prst="rect">
              <a:avLst/>
            </a:prstGeom>
            <a:solidFill>
              <a:schemeClr val="bg1"/>
            </a:solidFill>
          </p:spPr>
          <p:txBody>
            <a:bodyPr wrap="square" rtlCol="0">
              <a:spAutoFit/>
            </a:bodyPr>
            <a:lstStyle/>
            <a:p>
              <a:pPr algn="just"/>
              <a:r>
                <a:rPr lang="en-GB" sz="1200" dirty="0" smtClean="0">
                  <a:ea typeface="Calibri" charset="0"/>
                  <a:cs typeface="Calibri" charset="0"/>
                </a:rPr>
                <a:t>[1] </a:t>
              </a:r>
              <a:r>
                <a:rPr lang="en-GB" sz="1200" dirty="0" err="1" smtClean="0">
                  <a:ea typeface="Calibri" charset="0"/>
                  <a:cs typeface="Calibri" charset="0"/>
                </a:rPr>
                <a:t>Paolucci</a:t>
              </a:r>
              <a:r>
                <a:rPr lang="en-GB" sz="1200" dirty="0">
                  <a:ea typeface="Calibri" charset="0"/>
                  <a:cs typeface="Calibri" charset="0"/>
                </a:rPr>
                <a:t>, M., Kawamura, T., Payne, T. R., &amp; </a:t>
              </a:r>
              <a:r>
                <a:rPr lang="en-GB" sz="1200" dirty="0" err="1">
                  <a:ea typeface="Calibri" charset="0"/>
                  <a:cs typeface="Calibri" charset="0"/>
                </a:rPr>
                <a:t>Sycara</a:t>
              </a:r>
              <a:r>
                <a:rPr lang="en-GB" sz="1200" dirty="0">
                  <a:ea typeface="Calibri" charset="0"/>
                  <a:cs typeface="Calibri" charset="0"/>
                </a:rPr>
                <a:t>, K. (2002, June). Semantic matching of web services capabilities. In International Semantic Web Conference (pp. 333-347). Springer Berlin Heidelberg</a:t>
              </a:r>
              <a:r>
                <a:rPr lang="en-GB" sz="1200" dirty="0" smtClean="0">
                  <a:ea typeface="Calibri" charset="0"/>
                  <a:cs typeface="Calibri" charset="0"/>
                </a:rPr>
                <a:t>.</a:t>
              </a:r>
            </a:p>
            <a:p>
              <a:pPr algn="just"/>
              <a:r>
                <a:rPr lang="en-GB" sz="1200" dirty="0" smtClean="0">
                  <a:ea typeface="Calibri" charset="0"/>
                  <a:cs typeface="Calibri" charset="0"/>
                </a:rPr>
                <a:t>[</a:t>
              </a:r>
              <a:r>
                <a:rPr lang="en-GB" sz="1200" dirty="0">
                  <a:ea typeface="Calibri" charset="0"/>
                  <a:cs typeface="Calibri" charset="0"/>
                </a:rPr>
                <a:t>2} </a:t>
              </a:r>
              <a:r>
                <a:rPr lang="en-GB" sz="1200" dirty="0" err="1">
                  <a:ea typeface="Calibri" charset="0"/>
                  <a:cs typeface="Calibri" charset="0"/>
                </a:rPr>
                <a:t>Bramantoro</a:t>
              </a:r>
              <a:r>
                <a:rPr lang="en-GB" sz="1200" dirty="0">
                  <a:ea typeface="Calibri" charset="0"/>
                  <a:cs typeface="Calibri" charset="0"/>
                </a:rPr>
                <a:t>, A., </a:t>
              </a:r>
              <a:r>
                <a:rPr lang="en-GB" sz="1200" dirty="0" err="1">
                  <a:ea typeface="Calibri" charset="0"/>
                  <a:cs typeface="Calibri" charset="0"/>
                </a:rPr>
                <a:t>Krishnaswamy</a:t>
              </a:r>
              <a:r>
                <a:rPr lang="en-GB" sz="1200" dirty="0">
                  <a:ea typeface="Calibri" charset="0"/>
                  <a:cs typeface="Calibri" charset="0"/>
                </a:rPr>
                <a:t>, S., &amp; </a:t>
              </a:r>
              <a:r>
                <a:rPr lang="en-GB" sz="1200" dirty="0" err="1">
                  <a:ea typeface="Calibri" charset="0"/>
                  <a:cs typeface="Calibri" charset="0"/>
                </a:rPr>
                <a:t>Indrawan</a:t>
              </a:r>
              <a:r>
                <a:rPr lang="en-GB" sz="1200" dirty="0">
                  <a:ea typeface="Calibri" charset="0"/>
                  <a:cs typeface="Calibri" charset="0"/>
                </a:rPr>
                <a:t>, M. (2005, November). A semantic distance measure for matching web services. In International Conference on Web Information Systems Engineering (pp. 217-226). Springer Berlin Heidelberg</a:t>
              </a:r>
              <a:r>
                <a:rPr lang="en-GB" sz="1200" dirty="0" smtClean="0">
                  <a:ea typeface="Calibri" charset="0"/>
                  <a:cs typeface="Calibri" charset="0"/>
                </a:rPr>
                <a:t>.</a:t>
              </a:r>
            </a:p>
            <a:p>
              <a:pPr algn="just"/>
              <a:r>
                <a:rPr lang="en-GB" sz="1200" dirty="0">
                  <a:ea typeface="Calibri" charset="0"/>
                  <a:cs typeface="Calibri" charset="0"/>
                </a:rPr>
                <a:t>[3} APA	</a:t>
              </a:r>
              <a:r>
                <a:rPr lang="en-GB" sz="1200" dirty="0" err="1">
                  <a:ea typeface="Calibri" charset="0"/>
                  <a:cs typeface="Calibri" charset="0"/>
                </a:rPr>
                <a:t>Maximilien</a:t>
              </a:r>
              <a:r>
                <a:rPr lang="en-GB" sz="1200" dirty="0">
                  <a:ea typeface="Calibri" charset="0"/>
                  <a:cs typeface="Calibri" charset="0"/>
                </a:rPr>
                <a:t>, E. M., &amp; Singh, M. P. (2004, November). Toward autonomic web services trust and selection. In Proceedings of the 2nd international conference on Service oriented computing (pp. 212-221). ACM.</a:t>
              </a:r>
            </a:p>
          </p:txBody>
        </p:sp>
      </p:grpSp>
      <p:sp>
        <p:nvSpPr>
          <p:cNvPr id="5" name="Espaço Reservado para Data 4"/>
          <p:cNvSpPr>
            <a:spLocks noGrp="1"/>
          </p:cNvSpPr>
          <p:nvPr>
            <p:ph type="dt" sz="half" idx="10"/>
          </p:nvPr>
        </p:nvSpPr>
        <p:spPr/>
        <p:txBody>
          <a:bodyPr/>
          <a:lstStyle/>
          <a:p>
            <a:fld id="{DD2BD471-216F-4ED9-985E-A29CAB6FBF00}" type="datetime1">
              <a:rPr lang="fr-FR" smtClean="0"/>
              <a:t>15/03/2017</a:t>
            </a:fld>
            <a:endParaRPr lang="fr-FR"/>
          </a:p>
        </p:txBody>
      </p:sp>
      <p:sp>
        <p:nvSpPr>
          <p:cNvPr id="6" name="Espaço Reservado para Número de Slide 5"/>
          <p:cNvSpPr>
            <a:spLocks noGrp="1"/>
          </p:cNvSpPr>
          <p:nvPr>
            <p:ph type="sldNum" sz="quarter" idx="12"/>
          </p:nvPr>
        </p:nvSpPr>
        <p:spPr/>
        <p:txBody>
          <a:bodyPr/>
          <a:lstStyle/>
          <a:p>
            <a:fld id="{CE30F588-6E05-4442-ACBF-46277343984D}" type="slidenum">
              <a:rPr lang="fr-FR" smtClean="0"/>
              <a:t>5</a:t>
            </a:fld>
            <a:endParaRPr lang="fr-FR"/>
          </a:p>
        </p:txBody>
      </p:sp>
    </p:spTree>
    <p:extLst>
      <p:ext uri="{BB962C8B-B14F-4D97-AF65-F5344CB8AC3E}">
        <p14:creationId xmlns:p14="http://schemas.microsoft.com/office/powerpoint/2010/main" val="3391127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p:cNvPicPr>
            <a:picLocks noChangeAspect="1"/>
          </p:cNvPicPr>
          <p:nvPr/>
        </p:nvPicPr>
        <p:blipFill>
          <a:blip r:embed="rId2"/>
          <a:stretch>
            <a:fillRect/>
          </a:stretch>
        </p:blipFill>
        <p:spPr>
          <a:xfrm>
            <a:off x="6513103" y="1003348"/>
            <a:ext cx="5030307" cy="5185181"/>
          </a:xfrm>
          <a:prstGeom prst="rect">
            <a:avLst/>
          </a:prstGeom>
        </p:spPr>
      </p:pic>
      <p:sp>
        <p:nvSpPr>
          <p:cNvPr id="7" name="Espaço Reservado para Conteúdo 2"/>
          <p:cNvSpPr>
            <a:spLocks noGrp="1"/>
          </p:cNvSpPr>
          <p:nvPr>
            <p:ph idx="1"/>
          </p:nvPr>
        </p:nvSpPr>
        <p:spPr>
          <a:xfrm>
            <a:off x="1069848" y="2121408"/>
            <a:ext cx="5443255" cy="4050792"/>
          </a:xfrm>
        </p:spPr>
        <p:txBody>
          <a:bodyPr>
            <a:normAutofit/>
          </a:bodyPr>
          <a:lstStyle/>
          <a:p>
            <a:pPr lvl="1" algn="just"/>
            <a:r>
              <a:rPr lang="en-US" sz="2000" dirty="0" smtClean="0"/>
              <a:t>Which </a:t>
            </a:r>
            <a:r>
              <a:rPr lang="en-US" sz="2000" dirty="0"/>
              <a:t>services should I select ? Are the requirements being respected?	</a:t>
            </a:r>
            <a:endParaRPr lang="en-US" sz="2000" dirty="0" smtClean="0"/>
          </a:p>
          <a:p>
            <a:pPr lvl="1" algn="just"/>
            <a:endParaRPr lang="en-US" sz="2000" dirty="0"/>
          </a:p>
          <a:p>
            <a:pPr lvl="1" algn="just"/>
            <a:r>
              <a:rPr lang="en-US" sz="2000" dirty="0"/>
              <a:t>How to be sure that all SLAs  are being respected</a:t>
            </a:r>
            <a:r>
              <a:rPr lang="en-US" sz="2000" dirty="0" smtClean="0"/>
              <a:t>?</a:t>
            </a:r>
          </a:p>
          <a:p>
            <a:pPr lvl="1" algn="just"/>
            <a:endParaRPr lang="en-US" sz="2000" dirty="0"/>
          </a:p>
          <a:p>
            <a:pPr lvl="1" algn="just"/>
            <a:r>
              <a:rPr lang="en-US" sz="2000" dirty="0"/>
              <a:t>How to integrate different SLAs associated to services involved with user’s </a:t>
            </a:r>
            <a:r>
              <a:rPr lang="en-US" sz="2000" dirty="0" smtClean="0"/>
              <a:t>requirements?</a:t>
            </a:r>
          </a:p>
          <a:p>
            <a:pPr lvl="1" algn="just"/>
            <a:endParaRPr lang="en-US" sz="2000" dirty="0"/>
          </a:p>
          <a:p>
            <a:pPr lvl="1" algn="just"/>
            <a:r>
              <a:rPr lang="en-US" sz="2000" dirty="0"/>
              <a:t>How results can be  reused  for a next query</a:t>
            </a:r>
            <a:r>
              <a:rPr lang="en-US" sz="2000" dirty="0" smtClean="0"/>
              <a:t>?</a:t>
            </a:r>
            <a:endParaRPr lang="en-US" sz="2000" dirty="0"/>
          </a:p>
        </p:txBody>
      </p:sp>
      <p:sp>
        <p:nvSpPr>
          <p:cNvPr id="5" name="Rectangle 4"/>
          <p:cNvSpPr/>
          <p:nvPr/>
        </p:nvSpPr>
        <p:spPr>
          <a:xfrm>
            <a:off x="0" y="2356322"/>
            <a:ext cx="12192000" cy="1815882"/>
          </a:xfrm>
          <a:prstGeom prst="rect">
            <a:avLst/>
          </a:prstGeom>
          <a:solidFill>
            <a:schemeClr val="accent1"/>
          </a:solidFill>
        </p:spPr>
        <p:txBody>
          <a:bodyPr wrap="square">
            <a:spAutoFit/>
          </a:bodyPr>
          <a:lstStyle/>
          <a:p>
            <a:pPr algn="ctr"/>
            <a:r>
              <a:rPr lang="en-US" sz="2800" b="1" dirty="0" smtClean="0">
                <a:solidFill>
                  <a:schemeClr val="bg2"/>
                </a:solidFill>
              </a:rPr>
              <a:t>Objective</a:t>
            </a:r>
          </a:p>
          <a:p>
            <a:pPr algn="ctr"/>
            <a:r>
              <a:rPr lang="en-US" sz="2800" dirty="0">
                <a:solidFill>
                  <a:schemeClr val="bg1"/>
                </a:solidFill>
              </a:rPr>
              <a:t>P</a:t>
            </a:r>
            <a:r>
              <a:rPr lang="en-US" sz="2800" dirty="0" smtClean="0">
                <a:solidFill>
                  <a:schemeClr val="bg1"/>
                </a:solidFill>
              </a:rPr>
              <a:t>ropose </a:t>
            </a:r>
            <a:r>
              <a:rPr lang="en-US" sz="2800" dirty="0">
                <a:solidFill>
                  <a:schemeClr val="bg1"/>
                </a:solidFill>
              </a:rPr>
              <a:t>a data integration solution in a multi-cloud environment guided by user requirements and SLA exported by different </a:t>
            </a:r>
            <a:r>
              <a:rPr lang="en-US" sz="2800" dirty="0" smtClean="0">
                <a:solidFill>
                  <a:schemeClr val="bg1"/>
                </a:solidFill>
              </a:rPr>
              <a:t>clouds</a:t>
            </a:r>
            <a:endParaRPr lang="en-US" sz="2800" dirty="0">
              <a:solidFill>
                <a:schemeClr val="bg1"/>
              </a:solidFill>
            </a:endParaRPr>
          </a:p>
          <a:p>
            <a:pPr algn="ctr"/>
            <a:endParaRPr lang="en-US" sz="2800" dirty="0" smtClean="0">
              <a:solidFill>
                <a:schemeClr val="bg1"/>
              </a:solidFill>
            </a:endParaRPr>
          </a:p>
        </p:txBody>
      </p:sp>
      <p:sp>
        <p:nvSpPr>
          <p:cNvPr id="8" name="Título 1"/>
          <p:cNvSpPr>
            <a:spLocks noGrp="1"/>
          </p:cNvSpPr>
          <p:nvPr>
            <p:ph type="title"/>
          </p:nvPr>
        </p:nvSpPr>
        <p:spPr>
          <a:xfrm>
            <a:off x="1069848" y="484632"/>
            <a:ext cx="10961739" cy="1609344"/>
          </a:xfrm>
        </p:spPr>
        <p:txBody>
          <a:bodyPr/>
          <a:lstStyle/>
          <a:p>
            <a:r>
              <a:rPr lang="fr-FR" dirty="0" smtClean="0"/>
              <a:t>Target scenario: Challenges</a:t>
            </a:r>
            <a:endParaRPr lang="fr-FR" dirty="0">
              <a:solidFill>
                <a:srgbClr val="FF0000"/>
              </a:solidFill>
            </a:endParaRPr>
          </a:p>
        </p:txBody>
      </p:sp>
      <p:sp>
        <p:nvSpPr>
          <p:cNvPr id="2" name="Espaço Reservado para Data 1"/>
          <p:cNvSpPr>
            <a:spLocks noGrp="1"/>
          </p:cNvSpPr>
          <p:nvPr>
            <p:ph type="dt" sz="half" idx="10"/>
          </p:nvPr>
        </p:nvSpPr>
        <p:spPr/>
        <p:txBody>
          <a:bodyPr/>
          <a:lstStyle/>
          <a:p>
            <a:fld id="{11AF9D6B-8211-45E1-B3D2-D5887BD6023F}" type="datetime1">
              <a:rPr lang="fr-FR" smtClean="0"/>
              <a:t>15/03/2017</a:t>
            </a:fld>
            <a:endParaRPr lang="fr-FR"/>
          </a:p>
        </p:txBody>
      </p:sp>
      <p:sp>
        <p:nvSpPr>
          <p:cNvPr id="3" name="Espaço Reservado para Número de Slide 2"/>
          <p:cNvSpPr>
            <a:spLocks noGrp="1"/>
          </p:cNvSpPr>
          <p:nvPr>
            <p:ph type="sldNum" sz="quarter" idx="12"/>
          </p:nvPr>
        </p:nvSpPr>
        <p:spPr/>
        <p:txBody>
          <a:bodyPr/>
          <a:lstStyle/>
          <a:p>
            <a:fld id="{CE30F588-6E05-4442-ACBF-46277343984D}" type="slidenum">
              <a:rPr lang="fr-FR" smtClean="0"/>
              <a:t>6</a:t>
            </a:fld>
            <a:endParaRPr lang="fr-FR"/>
          </a:p>
        </p:txBody>
      </p:sp>
    </p:spTree>
    <p:extLst>
      <p:ext uri="{BB962C8B-B14F-4D97-AF65-F5344CB8AC3E}">
        <p14:creationId xmlns:p14="http://schemas.microsoft.com/office/powerpoint/2010/main" val="99094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Results and contributions</a:t>
            </a:r>
            <a:endParaRPr lang="fr-FR" dirty="0"/>
          </a:p>
        </p:txBody>
      </p:sp>
      <p:sp>
        <p:nvSpPr>
          <p:cNvPr id="3" name="Espaço Reservado para Conteúdo 2"/>
          <p:cNvSpPr>
            <a:spLocks noGrp="1"/>
          </p:cNvSpPr>
          <p:nvPr>
            <p:ph idx="1"/>
          </p:nvPr>
        </p:nvSpPr>
        <p:spPr/>
        <p:txBody>
          <a:bodyPr/>
          <a:lstStyle/>
          <a:p>
            <a:pPr algn="just"/>
            <a:r>
              <a:rPr lang="en-GB" b="1" dirty="0" smtClean="0">
                <a:solidFill>
                  <a:srgbClr val="FF0066"/>
                </a:solidFill>
              </a:rPr>
              <a:t>Approach</a:t>
            </a:r>
            <a:r>
              <a:rPr lang="fr-FR" dirty="0" smtClean="0"/>
              <a:t>: </a:t>
            </a:r>
            <a:r>
              <a:rPr lang="en-US" dirty="0" smtClean="0"/>
              <a:t>Address </a:t>
            </a:r>
            <a:r>
              <a:rPr lang="en-US" dirty="0"/>
              <a:t>data integration considering </a:t>
            </a:r>
            <a:r>
              <a:rPr lang="en-US" dirty="0" smtClean="0"/>
              <a:t>data </a:t>
            </a:r>
            <a:r>
              <a:rPr lang="en-US" dirty="0"/>
              <a:t>quality (freshness, provenance, cost, availability) properties </a:t>
            </a:r>
            <a:r>
              <a:rPr lang="en-US" dirty="0" smtClean="0"/>
              <a:t>&amp;  </a:t>
            </a:r>
            <a:r>
              <a:rPr lang="en-US" dirty="0"/>
              <a:t>service level agreements (SLA</a:t>
            </a:r>
            <a:r>
              <a:rPr lang="en-US" dirty="0" smtClean="0"/>
              <a:t>)</a:t>
            </a:r>
          </a:p>
          <a:p>
            <a:pPr marL="0" indent="0" algn="just">
              <a:buNone/>
            </a:pPr>
            <a:endParaRPr lang="en-US" dirty="0" smtClean="0"/>
          </a:p>
          <a:p>
            <a:pPr algn="just"/>
            <a:r>
              <a:rPr lang="en-US" b="1" dirty="0" smtClean="0">
                <a:solidFill>
                  <a:srgbClr val="FF0066"/>
                </a:solidFill>
              </a:rPr>
              <a:t>Hypothesis</a:t>
            </a:r>
            <a:r>
              <a:rPr lang="en-US" dirty="0" smtClean="0">
                <a:solidFill>
                  <a:srgbClr val="FF0066"/>
                </a:solidFill>
              </a:rPr>
              <a:t>: </a:t>
            </a:r>
          </a:p>
          <a:p>
            <a:pPr marL="0" indent="0" algn="just">
              <a:buNone/>
            </a:pPr>
            <a:endParaRPr lang="en-US" sz="600" dirty="0" smtClean="0">
              <a:solidFill>
                <a:srgbClr val="FF0066"/>
              </a:solidFill>
            </a:endParaRPr>
          </a:p>
          <a:p>
            <a:pPr lvl="1" algn="just"/>
            <a:r>
              <a:rPr lang="en-US" dirty="0"/>
              <a:t>T</a:t>
            </a:r>
            <a:r>
              <a:rPr lang="en-US" dirty="0" smtClean="0"/>
              <a:t>he </a:t>
            </a:r>
            <a:r>
              <a:rPr lang="en-US" dirty="0"/>
              <a:t>data integration process is totally or partially externalized on different clouds that provide necessary resources under different conditions (SLA)</a:t>
            </a:r>
          </a:p>
          <a:p>
            <a:pPr lvl="1" algn="just"/>
            <a:endParaRPr lang="en-US" dirty="0" smtClean="0"/>
          </a:p>
          <a:p>
            <a:pPr lvl="1" algn="just"/>
            <a:r>
              <a:rPr lang="en-US" dirty="0" smtClean="0"/>
              <a:t>Data </a:t>
            </a:r>
            <a:r>
              <a:rPr lang="en-US" dirty="0"/>
              <a:t>can be retrieved from several data providers (i.e., services) with different quality properties</a:t>
            </a:r>
          </a:p>
          <a:p>
            <a:pPr algn="just"/>
            <a:endParaRPr lang="en-US" dirty="0"/>
          </a:p>
          <a:p>
            <a:pPr algn="just"/>
            <a:endParaRPr lang="fr-FR" dirty="0"/>
          </a:p>
        </p:txBody>
      </p:sp>
      <p:sp>
        <p:nvSpPr>
          <p:cNvPr id="4" name="Espaço Reservado para Data 3"/>
          <p:cNvSpPr>
            <a:spLocks noGrp="1"/>
          </p:cNvSpPr>
          <p:nvPr>
            <p:ph type="dt" sz="half" idx="10"/>
          </p:nvPr>
        </p:nvSpPr>
        <p:spPr/>
        <p:txBody>
          <a:bodyPr/>
          <a:lstStyle/>
          <a:p>
            <a:fld id="{B8B2D410-06A7-4B98-8D5C-024C3479001A}" type="datetime1">
              <a:rPr lang="fr-FR" smtClean="0"/>
              <a:t>15/03/2017</a:t>
            </a:fld>
            <a:endParaRPr lang="fr-FR"/>
          </a:p>
        </p:txBody>
      </p:sp>
      <p:sp>
        <p:nvSpPr>
          <p:cNvPr id="5" name="Espaço Reservado para Número de Slide 4"/>
          <p:cNvSpPr>
            <a:spLocks noGrp="1"/>
          </p:cNvSpPr>
          <p:nvPr>
            <p:ph type="sldNum" sz="quarter" idx="12"/>
          </p:nvPr>
        </p:nvSpPr>
        <p:spPr/>
        <p:txBody>
          <a:bodyPr/>
          <a:lstStyle/>
          <a:p>
            <a:fld id="{CE30F588-6E05-4442-ACBF-46277343984D}" type="slidenum">
              <a:rPr lang="fr-FR" smtClean="0"/>
              <a:t>7</a:t>
            </a:fld>
            <a:endParaRPr lang="fr-FR"/>
          </a:p>
        </p:txBody>
      </p:sp>
    </p:spTree>
    <p:extLst>
      <p:ext uri="{BB962C8B-B14F-4D97-AF65-F5344CB8AC3E}">
        <p14:creationId xmlns:p14="http://schemas.microsoft.com/office/powerpoint/2010/main" val="26690724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Results and contributions</a:t>
            </a:r>
            <a:endParaRPr lang="fr-FR" dirty="0"/>
          </a:p>
        </p:txBody>
      </p:sp>
      <p:sp>
        <p:nvSpPr>
          <p:cNvPr id="9" name="Forma livre 8"/>
          <p:cNvSpPr/>
          <p:nvPr/>
        </p:nvSpPr>
        <p:spPr>
          <a:xfrm>
            <a:off x="2032000" y="2055020"/>
            <a:ext cx="8128000" cy="1183746"/>
          </a:xfrm>
          <a:custGeom>
            <a:avLst/>
            <a:gdLst>
              <a:gd name="connsiteX0" fmla="*/ 0 w 8128000"/>
              <a:gd name="connsiteY0" fmla="*/ 295937 h 1183746"/>
              <a:gd name="connsiteX1" fmla="*/ 7536127 w 8128000"/>
              <a:gd name="connsiteY1" fmla="*/ 295937 h 1183746"/>
              <a:gd name="connsiteX2" fmla="*/ 7536127 w 8128000"/>
              <a:gd name="connsiteY2" fmla="*/ 0 h 1183746"/>
              <a:gd name="connsiteX3" fmla="*/ 8128000 w 8128000"/>
              <a:gd name="connsiteY3" fmla="*/ 591873 h 1183746"/>
              <a:gd name="connsiteX4" fmla="*/ 7536127 w 8128000"/>
              <a:gd name="connsiteY4" fmla="*/ 1183746 h 1183746"/>
              <a:gd name="connsiteX5" fmla="*/ 7536127 w 8128000"/>
              <a:gd name="connsiteY5" fmla="*/ 887810 h 1183746"/>
              <a:gd name="connsiteX6" fmla="*/ 0 w 8128000"/>
              <a:gd name="connsiteY6" fmla="*/ 887810 h 1183746"/>
              <a:gd name="connsiteX7" fmla="*/ 0 w 8128000"/>
              <a:gd name="connsiteY7" fmla="*/ 295937 h 1183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8000" h="1183746">
                <a:moveTo>
                  <a:pt x="0" y="295937"/>
                </a:moveTo>
                <a:lnTo>
                  <a:pt x="7536127" y="295937"/>
                </a:lnTo>
                <a:lnTo>
                  <a:pt x="7536127" y="0"/>
                </a:lnTo>
                <a:lnTo>
                  <a:pt x="8128000" y="591873"/>
                </a:lnTo>
                <a:lnTo>
                  <a:pt x="7536127" y="1183746"/>
                </a:lnTo>
                <a:lnTo>
                  <a:pt x="7536127" y="887810"/>
                </a:lnTo>
                <a:lnTo>
                  <a:pt x="0" y="887810"/>
                </a:lnTo>
                <a:lnTo>
                  <a:pt x="0" y="29593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7630" tIns="383567" rIns="549936" bIns="483856" numCol="1" spcCol="1270" anchor="ctr" anchorCtr="0">
            <a:noAutofit/>
          </a:bodyPr>
          <a:lstStyle/>
          <a:p>
            <a:pPr lvl="0" algn="l" defTabSz="1022350">
              <a:lnSpc>
                <a:spcPct val="90000"/>
              </a:lnSpc>
              <a:spcBef>
                <a:spcPct val="0"/>
              </a:spcBef>
              <a:spcAft>
                <a:spcPct val="35000"/>
              </a:spcAft>
            </a:pPr>
            <a:r>
              <a:rPr lang="fr-FR" sz="2300" kern="1200" dirty="0" smtClean="0"/>
              <a:t>SLA Derivation</a:t>
            </a:r>
            <a:endParaRPr lang="fr-FR" sz="2300" kern="1200" dirty="0"/>
          </a:p>
        </p:txBody>
      </p:sp>
      <p:sp>
        <p:nvSpPr>
          <p:cNvPr id="10" name="Forma livre 9"/>
          <p:cNvSpPr/>
          <p:nvPr/>
        </p:nvSpPr>
        <p:spPr>
          <a:xfrm>
            <a:off x="2032000" y="2967859"/>
            <a:ext cx="2503424" cy="2280331"/>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fr-FR" b="1" dirty="0" smtClean="0">
                <a:solidFill>
                  <a:srgbClr val="FF0066"/>
                </a:solidFill>
              </a:rPr>
              <a:t># Create </a:t>
            </a:r>
            <a:r>
              <a:rPr lang="fr-FR" b="1" dirty="0">
                <a:solidFill>
                  <a:srgbClr val="FF0066"/>
                </a:solidFill>
              </a:rPr>
              <a:t>an SLA for the integration</a:t>
            </a:r>
          </a:p>
          <a:p>
            <a:pPr marL="285750" lvl="0" indent="-285750" algn="l" defTabSz="1022350">
              <a:lnSpc>
                <a:spcPct val="90000"/>
              </a:lnSpc>
              <a:spcBef>
                <a:spcPct val="0"/>
              </a:spcBef>
              <a:spcAft>
                <a:spcPct val="35000"/>
              </a:spcAft>
              <a:buFontTx/>
              <a:buChar char="-"/>
            </a:pPr>
            <a:r>
              <a:rPr lang="fr-FR" kern="1200" dirty="0" smtClean="0"/>
              <a:t>Search for previous queries</a:t>
            </a:r>
          </a:p>
          <a:p>
            <a:pPr marL="285750" lvl="0" indent="-285750" algn="l" defTabSz="1022350">
              <a:lnSpc>
                <a:spcPct val="90000"/>
              </a:lnSpc>
              <a:spcBef>
                <a:spcPct val="0"/>
              </a:spcBef>
              <a:spcAft>
                <a:spcPct val="35000"/>
              </a:spcAft>
              <a:buFontTx/>
              <a:buChar char="-"/>
            </a:pPr>
            <a:r>
              <a:rPr lang="fr-FR" dirty="0" smtClean="0"/>
              <a:t>Process the complete rewriting</a:t>
            </a:r>
            <a:endParaRPr lang="fr-FR" kern="1200" dirty="0" smtClean="0"/>
          </a:p>
          <a:p>
            <a:pPr marL="285750" lvl="0" indent="-285750" algn="l" defTabSz="1022350">
              <a:lnSpc>
                <a:spcPct val="90000"/>
              </a:lnSpc>
              <a:spcBef>
                <a:spcPct val="0"/>
              </a:spcBef>
              <a:spcAft>
                <a:spcPct val="35000"/>
              </a:spcAft>
              <a:buFontTx/>
              <a:buChar char="-"/>
            </a:pPr>
            <a:endParaRPr lang="fr-FR" kern="1200" dirty="0"/>
          </a:p>
        </p:txBody>
      </p:sp>
      <p:sp>
        <p:nvSpPr>
          <p:cNvPr id="11" name="Forma livre 10"/>
          <p:cNvSpPr/>
          <p:nvPr/>
        </p:nvSpPr>
        <p:spPr>
          <a:xfrm>
            <a:off x="4535423" y="2449602"/>
            <a:ext cx="5624576" cy="1183746"/>
          </a:xfrm>
          <a:custGeom>
            <a:avLst/>
            <a:gdLst>
              <a:gd name="connsiteX0" fmla="*/ 0 w 5624576"/>
              <a:gd name="connsiteY0" fmla="*/ 295937 h 1183746"/>
              <a:gd name="connsiteX1" fmla="*/ 5032703 w 5624576"/>
              <a:gd name="connsiteY1" fmla="*/ 295937 h 1183746"/>
              <a:gd name="connsiteX2" fmla="*/ 5032703 w 5624576"/>
              <a:gd name="connsiteY2" fmla="*/ 0 h 1183746"/>
              <a:gd name="connsiteX3" fmla="*/ 5624576 w 5624576"/>
              <a:gd name="connsiteY3" fmla="*/ 591873 h 1183746"/>
              <a:gd name="connsiteX4" fmla="*/ 5032703 w 5624576"/>
              <a:gd name="connsiteY4" fmla="*/ 1183746 h 1183746"/>
              <a:gd name="connsiteX5" fmla="*/ 5032703 w 5624576"/>
              <a:gd name="connsiteY5" fmla="*/ 887810 h 1183746"/>
              <a:gd name="connsiteX6" fmla="*/ 0 w 5624576"/>
              <a:gd name="connsiteY6" fmla="*/ 887810 h 1183746"/>
              <a:gd name="connsiteX7" fmla="*/ 0 w 5624576"/>
              <a:gd name="connsiteY7" fmla="*/ 295937 h 1183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24576" h="1183746">
                <a:moveTo>
                  <a:pt x="0" y="295937"/>
                </a:moveTo>
                <a:lnTo>
                  <a:pt x="5032703" y="295937"/>
                </a:lnTo>
                <a:lnTo>
                  <a:pt x="5032703" y="0"/>
                </a:lnTo>
                <a:lnTo>
                  <a:pt x="5624576" y="591873"/>
                </a:lnTo>
                <a:lnTo>
                  <a:pt x="5032703" y="1183746"/>
                </a:lnTo>
                <a:lnTo>
                  <a:pt x="5032703" y="887810"/>
                </a:lnTo>
                <a:lnTo>
                  <a:pt x="0" y="887810"/>
                </a:lnTo>
                <a:lnTo>
                  <a:pt x="0" y="29593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7630" tIns="383567" rIns="549936" bIns="483856" numCol="1" spcCol="1270" anchor="ctr" anchorCtr="0">
            <a:noAutofit/>
          </a:bodyPr>
          <a:lstStyle/>
          <a:p>
            <a:pPr lvl="0" algn="l" defTabSz="1022350">
              <a:lnSpc>
                <a:spcPct val="90000"/>
              </a:lnSpc>
              <a:spcBef>
                <a:spcPct val="0"/>
              </a:spcBef>
              <a:spcAft>
                <a:spcPct val="35000"/>
              </a:spcAft>
            </a:pPr>
            <a:r>
              <a:rPr lang="fr-FR" sz="2300" kern="1200" dirty="0" smtClean="0"/>
              <a:t>Query Rewriting</a:t>
            </a:r>
            <a:endParaRPr lang="fr-FR" sz="2300" kern="1200" dirty="0"/>
          </a:p>
        </p:txBody>
      </p:sp>
      <p:sp>
        <p:nvSpPr>
          <p:cNvPr id="12" name="Forma livre 11"/>
          <p:cNvSpPr/>
          <p:nvPr/>
        </p:nvSpPr>
        <p:spPr>
          <a:xfrm>
            <a:off x="4535423" y="3362441"/>
            <a:ext cx="2503424" cy="2280331"/>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t" anchorCtr="0">
            <a:noAutofit/>
          </a:bodyPr>
          <a:lstStyle/>
          <a:p>
            <a:pPr lvl="0" defTabSz="1022350">
              <a:lnSpc>
                <a:spcPct val="90000"/>
              </a:lnSpc>
              <a:spcBef>
                <a:spcPct val="0"/>
              </a:spcBef>
              <a:spcAft>
                <a:spcPct val="35000"/>
              </a:spcAft>
            </a:pPr>
            <a:r>
              <a:rPr lang="fr-FR" b="1" dirty="0" smtClean="0">
                <a:solidFill>
                  <a:srgbClr val="FF0066"/>
                </a:solidFill>
              </a:rPr>
              <a:t># Rewriting considering </a:t>
            </a:r>
            <a:r>
              <a:rPr lang="fr-FR" b="1" dirty="0">
                <a:solidFill>
                  <a:srgbClr val="FF0066"/>
                </a:solidFill>
              </a:rPr>
              <a:t>SLA </a:t>
            </a:r>
            <a:r>
              <a:rPr lang="fr-FR" b="1" dirty="0" smtClean="0">
                <a:solidFill>
                  <a:srgbClr val="FF0066"/>
                </a:solidFill>
              </a:rPr>
              <a:t>measures</a:t>
            </a:r>
            <a:endParaRPr lang="fr-FR" b="1" dirty="0">
              <a:solidFill>
                <a:srgbClr val="FF0066"/>
              </a:solidFill>
            </a:endParaRPr>
          </a:p>
          <a:p>
            <a:pPr marL="285750" lvl="0" indent="-285750" defTabSz="1022350">
              <a:lnSpc>
                <a:spcPct val="90000"/>
              </a:lnSpc>
              <a:spcBef>
                <a:spcPct val="0"/>
              </a:spcBef>
              <a:spcAft>
                <a:spcPct val="35000"/>
              </a:spcAft>
              <a:buFontTx/>
              <a:buChar char="-"/>
            </a:pPr>
            <a:r>
              <a:rPr lang="fr-FR" dirty="0" smtClean="0"/>
              <a:t>Reusing results</a:t>
            </a:r>
            <a:endParaRPr lang="fr-FR" dirty="0"/>
          </a:p>
          <a:p>
            <a:pPr marL="285750" lvl="0" indent="-285750" defTabSz="1022350">
              <a:lnSpc>
                <a:spcPct val="90000"/>
              </a:lnSpc>
              <a:spcBef>
                <a:spcPct val="0"/>
              </a:spcBef>
              <a:spcAft>
                <a:spcPct val="35000"/>
              </a:spcAft>
              <a:buFontTx/>
              <a:buChar char="-"/>
            </a:pPr>
            <a:r>
              <a:rPr lang="fr-FR" dirty="0"/>
              <a:t>Process </a:t>
            </a:r>
            <a:r>
              <a:rPr lang="fr-FR" dirty="0" smtClean="0"/>
              <a:t>rewriting</a:t>
            </a:r>
          </a:p>
          <a:p>
            <a:pPr lvl="0" defTabSz="1022350">
              <a:lnSpc>
                <a:spcPct val="90000"/>
              </a:lnSpc>
              <a:spcBef>
                <a:spcPct val="0"/>
              </a:spcBef>
              <a:spcAft>
                <a:spcPct val="35000"/>
              </a:spcAft>
            </a:pPr>
            <a:r>
              <a:rPr lang="fr-FR" b="1" dirty="0" smtClean="0">
                <a:solidFill>
                  <a:srgbClr val="FF0066"/>
                </a:solidFill>
              </a:rPr>
              <a:t># Store the results</a:t>
            </a:r>
            <a:endParaRPr lang="fr-FR" dirty="0"/>
          </a:p>
        </p:txBody>
      </p:sp>
      <p:sp>
        <p:nvSpPr>
          <p:cNvPr id="13" name="Forma livre 12"/>
          <p:cNvSpPr/>
          <p:nvPr/>
        </p:nvSpPr>
        <p:spPr>
          <a:xfrm>
            <a:off x="7038848" y="2844184"/>
            <a:ext cx="3121152" cy="1183746"/>
          </a:xfrm>
          <a:custGeom>
            <a:avLst/>
            <a:gdLst>
              <a:gd name="connsiteX0" fmla="*/ 0 w 3121152"/>
              <a:gd name="connsiteY0" fmla="*/ 295937 h 1183746"/>
              <a:gd name="connsiteX1" fmla="*/ 2529279 w 3121152"/>
              <a:gd name="connsiteY1" fmla="*/ 295937 h 1183746"/>
              <a:gd name="connsiteX2" fmla="*/ 2529279 w 3121152"/>
              <a:gd name="connsiteY2" fmla="*/ 0 h 1183746"/>
              <a:gd name="connsiteX3" fmla="*/ 3121152 w 3121152"/>
              <a:gd name="connsiteY3" fmla="*/ 591873 h 1183746"/>
              <a:gd name="connsiteX4" fmla="*/ 2529279 w 3121152"/>
              <a:gd name="connsiteY4" fmla="*/ 1183746 h 1183746"/>
              <a:gd name="connsiteX5" fmla="*/ 2529279 w 3121152"/>
              <a:gd name="connsiteY5" fmla="*/ 887810 h 1183746"/>
              <a:gd name="connsiteX6" fmla="*/ 0 w 3121152"/>
              <a:gd name="connsiteY6" fmla="*/ 887810 h 1183746"/>
              <a:gd name="connsiteX7" fmla="*/ 0 w 3121152"/>
              <a:gd name="connsiteY7" fmla="*/ 295937 h 1183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1152" h="1183746">
                <a:moveTo>
                  <a:pt x="0" y="295937"/>
                </a:moveTo>
                <a:lnTo>
                  <a:pt x="2529279" y="295937"/>
                </a:lnTo>
                <a:lnTo>
                  <a:pt x="2529279" y="0"/>
                </a:lnTo>
                <a:lnTo>
                  <a:pt x="3121152" y="591873"/>
                </a:lnTo>
                <a:lnTo>
                  <a:pt x="2529279" y="1183746"/>
                </a:lnTo>
                <a:lnTo>
                  <a:pt x="2529279" y="887810"/>
                </a:lnTo>
                <a:lnTo>
                  <a:pt x="0" y="887810"/>
                </a:lnTo>
                <a:lnTo>
                  <a:pt x="0" y="29593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7630" tIns="383567" rIns="549936" bIns="483856" numCol="1" spcCol="1270" anchor="ctr" anchorCtr="0">
            <a:noAutofit/>
          </a:bodyPr>
          <a:lstStyle/>
          <a:p>
            <a:pPr lvl="0" algn="l" defTabSz="1022350">
              <a:lnSpc>
                <a:spcPct val="90000"/>
              </a:lnSpc>
              <a:spcBef>
                <a:spcPct val="0"/>
              </a:spcBef>
              <a:spcAft>
                <a:spcPct val="35000"/>
              </a:spcAft>
            </a:pPr>
            <a:r>
              <a:rPr lang="fr-FR" sz="2300" kern="1200" dirty="0" smtClean="0"/>
              <a:t>Query Evaluation</a:t>
            </a:r>
            <a:endParaRPr lang="fr-FR" sz="2300" kern="1200" dirty="0"/>
          </a:p>
        </p:txBody>
      </p:sp>
      <p:sp>
        <p:nvSpPr>
          <p:cNvPr id="14" name="Forma livre 13"/>
          <p:cNvSpPr/>
          <p:nvPr/>
        </p:nvSpPr>
        <p:spPr>
          <a:xfrm>
            <a:off x="7038848" y="3757023"/>
            <a:ext cx="2503424" cy="2246958"/>
          </a:xfrm>
          <a:custGeom>
            <a:avLst/>
            <a:gdLst>
              <a:gd name="connsiteX0" fmla="*/ 0 w 2503424"/>
              <a:gd name="connsiteY0" fmla="*/ 0 h 2246958"/>
              <a:gd name="connsiteX1" fmla="*/ 2503424 w 2503424"/>
              <a:gd name="connsiteY1" fmla="*/ 0 h 2246958"/>
              <a:gd name="connsiteX2" fmla="*/ 2503424 w 2503424"/>
              <a:gd name="connsiteY2" fmla="*/ 2246958 h 2246958"/>
              <a:gd name="connsiteX3" fmla="*/ 0 w 2503424"/>
              <a:gd name="connsiteY3" fmla="*/ 2246958 h 2246958"/>
              <a:gd name="connsiteX4" fmla="*/ 0 w 2503424"/>
              <a:gd name="connsiteY4" fmla="*/ 0 h 2246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46958">
                <a:moveTo>
                  <a:pt x="0" y="0"/>
                </a:moveTo>
                <a:lnTo>
                  <a:pt x="2503424" y="0"/>
                </a:lnTo>
                <a:lnTo>
                  <a:pt x="2503424" y="2246958"/>
                </a:lnTo>
                <a:lnTo>
                  <a:pt x="0" y="2246958"/>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t" anchorCtr="0">
            <a:noAutofit/>
          </a:bodyPr>
          <a:lstStyle/>
          <a:p>
            <a:pPr defTabSz="1022350">
              <a:lnSpc>
                <a:spcPct val="90000"/>
              </a:lnSpc>
              <a:spcBef>
                <a:spcPct val="0"/>
              </a:spcBef>
              <a:spcAft>
                <a:spcPct val="35000"/>
              </a:spcAft>
            </a:pPr>
            <a:r>
              <a:rPr lang="fr-FR" b="1" dirty="0" smtClean="0">
                <a:solidFill>
                  <a:srgbClr val="FF0066"/>
                </a:solidFill>
              </a:rPr>
              <a:t># SLA guided query optmization </a:t>
            </a:r>
          </a:p>
          <a:p>
            <a:pPr defTabSz="1022350">
              <a:lnSpc>
                <a:spcPct val="90000"/>
              </a:lnSpc>
              <a:spcBef>
                <a:spcPct val="0"/>
              </a:spcBef>
              <a:spcAft>
                <a:spcPct val="35000"/>
              </a:spcAft>
            </a:pPr>
            <a:endParaRPr lang="fr-FR" b="1" dirty="0">
              <a:solidFill>
                <a:srgbClr val="FF0066"/>
              </a:solidFill>
            </a:endParaRPr>
          </a:p>
          <a:p>
            <a:pPr defTabSz="1022350">
              <a:lnSpc>
                <a:spcPct val="90000"/>
              </a:lnSpc>
              <a:spcBef>
                <a:spcPct val="0"/>
              </a:spcBef>
              <a:spcAft>
                <a:spcPct val="35000"/>
              </a:spcAft>
            </a:pPr>
            <a:r>
              <a:rPr lang="fr-FR" b="1" dirty="0" smtClean="0">
                <a:solidFill>
                  <a:srgbClr val="FF0066"/>
                </a:solidFill>
              </a:rPr>
              <a:t># Execution</a:t>
            </a:r>
          </a:p>
          <a:p>
            <a:pPr defTabSz="1022350">
              <a:lnSpc>
                <a:spcPct val="90000"/>
              </a:lnSpc>
              <a:spcBef>
                <a:spcPct val="0"/>
              </a:spcBef>
              <a:spcAft>
                <a:spcPct val="35000"/>
              </a:spcAft>
            </a:pPr>
            <a:endParaRPr lang="fr-FR" b="1" dirty="0">
              <a:solidFill>
                <a:srgbClr val="FF0066"/>
              </a:solidFill>
            </a:endParaRPr>
          </a:p>
        </p:txBody>
      </p:sp>
      <p:sp>
        <p:nvSpPr>
          <p:cNvPr id="15" name="Espaço Reservado para Data 14"/>
          <p:cNvSpPr>
            <a:spLocks noGrp="1"/>
          </p:cNvSpPr>
          <p:nvPr>
            <p:ph type="dt" sz="half" idx="10"/>
          </p:nvPr>
        </p:nvSpPr>
        <p:spPr/>
        <p:txBody>
          <a:bodyPr/>
          <a:lstStyle/>
          <a:p>
            <a:fld id="{4C33F87C-A24D-4BA8-8B00-48814F68C8F3}" type="datetime1">
              <a:rPr lang="fr-FR" smtClean="0"/>
              <a:t>15/03/2017</a:t>
            </a:fld>
            <a:endParaRPr lang="fr-FR"/>
          </a:p>
        </p:txBody>
      </p:sp>
      <p:sp>
        <p:nvSpPr>
          <p:cNvPr id="16" name="Espaço Reservado para Número de Slide 15"/>
          <p:cNvSpPr>
            <a:spLocks noGrp="1"/>
          </p:cNvSpPr>
          <p:nvPr>
            <p:ph type="sldNum" sz="quarter" idx="12"/>
          </p:nvPr>
        </p:nvSpPr>
        <p:spPr/>
        <p:txBody>
          <a:bodyPr/>
          <a:lstStyle/>
          <a:p>
            <a:fld id="{CE30F588-6E05-4442-ACBF-46277343984D}" type="slidenum">
              <a:rPr lang="fr-FR" smtClean="0"/>
              <a:t>8</a:t>
            </a:fld>
            <a:endParaRPr lang="fr-FR"/>
          </a:p>
        </p:txBody>
      </p:sp>
    </p:spTree>
    <p:extLst>
      <p:ext uri="{BB962C8B-B14F-4D97-AF65-F5344CB8AC3E}">
        <p14:creationId xmlns:p14="http://schemas.microsoft.com/office/powerpoint/2010/main" val="3176460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Results and contributions</a:t>
            </a:r>
            <a:endParaRPr lang="en-GB" dirty="0"/>
          </a:p>
        </p:txBody>
      </p:sp>
      <p:sp>
        <p:nvSpPr>
          <p:cNvPr id="3" name="Espace réservé du contenu 2"/>
          <p:cNvSpPr>
            <a:spLocks noGrp="1"/>
          </p:cNvSpPr>
          <p:nvPr>
            <p:ph idx="1"/>
          </p:nvPr>
        </p:nvSpPr>
        <p:spPr/>
        <p:txBody>
          <a:bodyPr>
            <a:normAutofit/>
          </a:bodyPr>
          <a:lstStyle/>
          <a:p>
            <a:pPr algn="just">
              <a:lnSpc>
                <a:spcPct val="110000"/>
              </a:lnSpc>
            </a:pPr>
            <a:r>
              <a:rPr lang="fr-FR" sz="2400" dirty="0" smtClean="0">
                <a:solidFill>
                  <a:srgbClr val="FF0066"/>
                </a:solidFill>
              </a:rPr>
              <a:t>Rhone query </a:t>
            </a:r>
            <a:r>
              <a:rPr lang="fr-FR" sz="2400" dirty="0">
                <a:solidFill>
                  <a:srgbClr val="FF0066"/>
                </a:solidFill>
              </a:rPr>
              <a:t>rewriting </a:t>
            </a:r>
            <a:r>
              <a:rPr lang="fr-FR" sz="2400" dirty="0" smtClean="0">
                <a:solidFill>
                  <a:srgbClr val="FF0066"/>
                </a:solidFill>
              </a:rPr>
              <a:t>algorithm</a:t>
            </a:r>
            <a:r>
              <a:rPr lang="fr-FR" sz="2400" baseline="30000" dirty="0" smtClean="0">
                <a:solidFill>
                  <a:srgbClr val="FF0066"/>
                </a:solidFill>
              </a:rPr>
              <a:t>1</a:t>
            </a:r>
            <a:r>
              <a:rPr lang="fr-FR" sz="2400" dirty="0" smtClean="0">
                <a:solidFill>
                  <a:srgbClr val="FF0066"/>
                </a:solidFill>
              </a:rPr>
              <a:t> </a:t>
            </a:r>
            <a:r>
              <a:rPr lang="fr-FR" sz="2400" dirty="0"/>
              <a:t>for data integration </a:t>
            </a:r>
            <a:r>
              <a:rPr lang="fr-FR" sz="2400" dirty="0" smtClean="0"/>
              <a:t>which c</a:t>
            </a:r>
            <a:r>
              <a:rPr lang="fr-FR" sz="2200" dirty="0" smtClean="0"/>
              <a:t>onsiders </a:t>
            </a:r>
            <a:r>
              <a:rPr lang="fr-FR" sz="2200" dirty="0"/>
              <a:t>user integration preferences and services’ quality aspects expressed in SLAs.</a:t>
            </a:r>
          </a:p>
          <a:p>
            <a:pPr>
              <a:lnSpc>
                <a:spcPct val="110000"/>
              </a:lnSpc>
            </a:pPr>
            <a:endParaRPr lang="en-GB" sz="2400" dirty="0" smtClean="0"/>
          </a:p>
          <a:p>
            <a:pPr>
              <a:lnSpc>
                <a:spcPct val="110000"/>
              </a:lnSpc>
            </a:pPr>
            <a:endParaRPr lang="en-GB" sz="2400" dirty="0"/>
          </a:p>
          <a:p>
            <a:pPr>
              <a:lnSpc>
                <a:spcPct val="110000"/>
              </a:lnSpc>
            </a:pPr>
            <a:endParaRPr lang="en-GB" sz="2400" dirty="0"/>
          </a:p>
        </p:txBody>
      </p:sp>
      <p:sp>
        <p:nvSpPr>
          <p:cNvPr id="5" name="CaixaDeTexto 7"/>
          <p:cNvSpPr txBox="1"/>
          <p:nvPr/>
        </p:nvSpPr>
        <p:spPr>
          <a:xfrm>
            <a:off x="1069848" y="5931035"/>
            <a:ext cx="10217912" cy="577081"/>
          </a:xfrm>
          <a:prstGeom prst="rect">
            <a:avLst/>
          </a:prstGeom>
          <a:noFill/>
        </p:spPr>
        <p:txBody>
          <a:bodyPr wrap="square" rtlCol="0">
            <a:spAutoFit/>
          </a:bodyPr>
          <a:lstStyle/>
          <a:p>
            <a:pPr algn="just"/>
            <a:r>
              <a:rPr lang="en-US" sz="1050" baseline="30000" dirty="0" smtClean="0"/>
              <a:t>1</a:t>
            </a:r>
            <a:r>
              <a:rPr lang="en-US" sz="1050" dirty="0" smtClean="0"/>
              <a:t> D</a:t>
            </a:r>
            <a:r>
              <a:rPr lang="en-US" sz="1050" dirty="0"/>
              <a:t>. A. S. Carvalho, P. A. S. Neto, C. Ghedira, G. Vargas-Solar, N. Bennani. </a:t>
            </a:r>
            <a:r>
              <a:rPr lang="en-US" sz="1050" b="1" dirty="0"/>
              <a:t>Rhone: a quality-based query rewriting algorithm for data </a:t>
            </a:r>
            <a:r>
              <a:rPr lang="en-US" sz="1050" b="1" dirty="0" smtClean="0"/>
              <a:t>integration</a:t>
            </a:r>
            <a:r>
              <a:rPr lang="en-US" sz="1050" dirty="0" smtClean="0"/>
              <a:t>. East-European </a:t>
            </a:r>
            <a:r>
              <a:rPr lang="en-US" sz="1050" dirty="0"/>
              <a:t>Conference on Advances in Databases and Information Systems, Aug 2016, Prague, France. ADBIS East-European Conference on Advances in Databases and Information Systems, 2016</a:t>
            </a:r>
            <a:r>
              <a:rPr lang="en-US" sz="1050" dirty="0" smtClean="0"/>
              <a:t>.</a:t>
            </a:r>
            <a:endParaRPr lang="en-US" sz="1050" dirty="0"/>
          </a:p>
        </p:txBody>
      </p:sp>
      <p:sp>
        <p:nvSpPr>
          <p:cNvPr id="8" name="Seta para a direita 7"/>
          <p:cNvSpPr/>
          <p:nvPr/>
        </p:nvSpPr>
        <p:spPr>
          <a:xfrm>
            <a:off x="3010880" y="3199861"/>
            <a:ext cx="6170241" cy="26416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2470079" y="3982913"/>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Selecting candidate concrete services</a:t>
            </a:r>
          </a:p>
        </p:txBody>
      </p:sp>
      <p:sp>
        <p:nvSpPr>
          <p:cNvPr id="10" name="Forma livre 9"/>
          <p:cNvSpPr/>
          <p:nvPr/>
        </p:nvSpPr>
        <p:spPr>
          <a:xfrm>
            <a:off x="4304883" y="3982913"/>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Creating candidate service descriptions (CSD)</a:t>
            </a:r>
          </a:p>
        </p:txBody>
      </p:sp>
      <p:sp>
        <p:nvSpPr>
          <p:cNvPr id="11" name="Forma livre 10"/>
          <p:cNvSpPr/>
          <p:nvPr/>
        </p:nvSpPr>
        <p:spPr>
          <a:xfrm>
            <a:off x="6139686" y="3982913"/>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Combinig CSDs</a:t>
            </a:r>
          </a:p>
        </p:txBody>
      </p:sp>
      <p:sp>
        <p:nvSpPr>
          <p:cNvPr id="12" name="Forma livre 11"/>
          <p:cNvSpPr/>
          <p:nvPr/>
        </p:nvSpPr>
        <p:spPr>
          <a:xfrm>
            <a:off x="7974490" y="3982913"/>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Producing rewritings</a:t>
            </a:r>
          </a:p>
        </p:txBody>
      </p:sp>
      <p:sp>
        <p:nvSpPr>
          <p:cNvPr id="4" name="Espaço Reservado para Data 3"/>
          <p:cNvSpPr>
            <a:spLocks noGrp="1"/>
          </p:cNvSpPr>
          <p:nvPr>
            <p:ph type="dt" sz="half" idx="10"/>
          </p:nvPr>
        </p:nvSpPr>
        <p:spPr/>
        <p:txBody>
          <a:bodyPr/>
          <a:lstStyle/>
          <a:p>
            <a:fld id="{88788465-5ABE-48FE-A367-DD4BDAC3E30D}" type="datetime1">
              <a:rPr lang="fr-FR" smtClean="0"/>
              <a:t>15/03/2017</a:t>
            </a:fld>
            <a:endParaRPr lang="fr-FR"/>
          </a:p>
        </p:txBody>
      </p:sp>
      <p:sp>
        <p:nvSpPr>
          <p:cNvPr id="6" name="Espaço Reservado para Número de Slide 5"/>
          <p:cNvSpPr>
            <a:spLocks noGrp="1"/>
          </p:cNvSpPr>
          <p:nvPr>
            <p:ph type="sldNum" sz="quarter" idx="12"/>
          </p:nvPr>
        </p:nvSpPr>
        <p:spPr/>
        <p:txBody>
          <a:bodyPr/>
          <a:lstStyle/>
          <a:p>
            <a:fld id="{CE30F588-6E05-4442-ACBF-46277343984D}" type="slidenum">
              <a:rPr lang="fr-FR" smtClean="0"/>
              <a:t>9</a:t>
            </a:fld>
            <a:endParaRPr lang="fr-FR"/>
          </a:p>
        </p:txBody>
      </p:sp>
    </p:spTree>
    <p:extLst>
      <p:ext uri="{BB962C8B-B14F-4D97-AF65-F5344CB8AC3E}">
        <p14:creationId xmlns:p14="http://schemas.microsoft.com/office/powerpoint/2010/main" val="20162423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ira">
  <a:themeElements>
    <a:clrScheme name="Vermelho">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Tipo de Madei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ipo de Madei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TM03090434[[fn=Tipo de Madeira]]</Template>
  <TotalTime>6064</TotalTime>
  <Words>2791</Words>
  <Application>Microsoft Office PowerPoint</Application>
  <PresentationFormat>Widescreen</PresentationFormat>
  <Paragraphs>339</Paragraphs>
  <Slides>21</Slides>
  <Notes>9</Notes>
  <HiddenSlides>0</HiddenSlides>
  <MMClips>0</MMClips>
  <ScaleCrop>false</ScaleCrop>
  <HeadingPairs>
    <vt:vector size="6" baseType="variant">
      <vt:variant>
        <vt:lpstr>Fontes usadas</vt:lpstr>
      </vt:variant>
      <vt:variant>
        <vt:i4>9</vt:i4>
      </vt:variant>
      <vt:variant>
        <vt:lpstr>Tema</vt:lpstr>
      </vt:variant>
      <vt:variant>
        <vt:i4>1</vt:i4>
      </vt:variant>
      <vt:variant>
        <vt:lpstr>Títulos de slides</vt:lpstr>
      </vt:variant>
      <vt:variant>
        <vt:i4>21</vt:i4>
      </vt:variant>
    </vt:vector>
  </HeadingPairs>
  <TitlesOfParts>
    <vt:vector size="31" baseType="lpstr">
      <vt:lpstr>Arial</vt:lpstr>
      <vt:lpstr>Calibri</vt:lpstr>
      <vt:lpstr>Cambria Math</vt:lpstr>
      <vt:lpstr>Consolas</vt:lpstr>
      <vt:lpstr>Corbel</vt:lpstr>
      <vt:lpstr>Rockwell</vt:lpstr>
      <vt:lpstr>Rockwell Condensed</vt:lpstr>
      <vt:lpstr>Wingdings</vt:lpstr>
      <vt:lpstr>ヒラギノ角ゴ Pro W3</vt:lpstr>
      <vt:lpstr>Tipo de Madeira</vt:lpstr>
      <vt:lpstr>Trusted sla-guided data integration on multi-cloud environments</vt:lpstr>
      <vt:lpstr>Agenda</vt:lpstr>
      <vt:lpstr>Introduction</vt:lpstr>
      <vt:lpstr>Research context: data integration</vt:lpstr>
      <vt:lpstr>Research context: data integration</vt:lpstr>
      <vt:lpstr>Target scenario: Challenges</vt:lpstr>
      <vt:lpstr>Results and contributions</vt:lpstr>
      <vt:lpstr>Results and contributions</vt:lpstr>
      <vt:lpstr>Results and contributions</vt:lpstr>
      <vt:lpstr>Results and contributions</vt:lpstr>
      <vt:lpstr>Results and contributions</vt:lpstr>
      <vt:lpstr>Apresentação do PowerPoint</vt:lpstr>
      <vt:lpstr>Results and contributions</vt:lpstr>
      <vt:lpstr>Results and contributions</vt:lpstr>
      <vt:lpstr>Results and contributions</vt:lpstr>
      <vt:lpstr>Results and contributions</vt:lpstr>
      <vt:lpstr>Results and contributions</vt:lpstr>
      <vt:lpstr>Professional and scientific activities</vt:lpstr>
      <vt:lpstr>Professional and scientific activities</vt:lpstr>
      <vt:lpstr>Perspectives</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Admin</dc:creator>
  <cp:lastModifiedBy>Admin</cp:lastModifiedBy>
  <cp:revision>157</cp:revision>
  <dcterms:created xsi:type="dcterms:W3CDTF">2016-09-25T08:29:40Z</dcterms:created>
  <dcterms:modified xsi:type="dcterms:W3CDTF">2017-03-15T17:29:34Z</dcterms:modified>
</cp:coreProperties>
</file>