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8"/>
  </p:notesMasterIdLst>
  <p:handoutMasterIdLst>
    <p:handoutMasterId r:id="rId29"/>
  </p:handoutMasterIdLst>
  <p:sldIdLst>
    <p:sldId id="256" r:id="rId2"/>
    <p:sldId id="297" r:id="rId3"/>
    <p:sldId id="298" r:id="rId4"/>
    <p:sldId id="318" r:id="rId5"/>
    <p:sldId id="274" r:id="rId6"/>
    <p:sldId id="275" r:id="rId7"/>
    <p:sldId id="296" r:id="rId8"/>
    <p:sldId id="319" r:id="rId9"/>
    <p:sldId id="322" r:id="rId10"/>
    <p:sldId id="321" r:id="rId11"/>
    <p:sldId id="305" r:id="rId12"/>
    <p:sldId id="311" r:id="rId13"/>
    <p:sldId id="323" r:id="rId14"/>
    <p:sldId id="288" r:id="rId15"/>
    <p:sldId id="295" r:id="rId16"/>
    <p:sldId id="307" r:id="rId17"/>
    <p:sldId id="317" r:id="rId18"/>
    <p:sldId id="314" r:id="rId19"/>
    <p:sldId id="308" r:id="rId20"/>
    <p:sldId id="315" r:id="rId21"/>
    <p:sldId id="316" r:id="rId22"/>
    <p:sldId id="312" r:id="rId23"/>
    <p:sldId id="313" r:id="rId24"/>
    <p:sldId id="310" r:id="rId25"/>
    <p:sldId id="309" r:id="rId26"/>
    <p:sldId id="287"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HEDIRA GUEGAN Ons Chirine" initials="GGOC"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6FF"/>
    <a:srgbClr val="FFD1FA"/>
    <a:srgbClr val="AFEA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9" autoAdjust="0"/>
    <p:restoredTop sz="86423" autoAdjust="0"/>
  </p:normalViewPr>
  <p:slideViewPr>
    <p:cSldViewPr snapToGrid="0">
      <p:cViewPr varScale="1">
        <p:scale>
          <a:sx n="103" d="100"/>
          <a:sy n="103" d="100"/>
        </p:scale>
        <p:origin x="138" y="15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5T15:44:30.757" idx="1">
    <p:pos x="5236" y="576"/>
    <p:text>need some illustrations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3-15T22:03:28.527" idx="3">
    <p:pos x="6318" y="3429"/>
    <p:tex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3-15T23:30:59.028" idx="4">
    <p:pos x="5184" y="1737"/>
    <p:text>why But. you should add "and" instead</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A8C671-E635-7D47-B8F4-71116E85B8EA}" type="datetimeFigureOut">
              <a:rPr lang="en-GB" smtClean="0"/>
              <a:t>21/03/2017</a:t>
            </a:fld>
            <a:endParaRPr lang="en-GB"/>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1D66E-EB32-B249-A132-491512F715EF}" type="slidenum">
              <a:rPr lang="en-GB" smtClean="0"/>
              <a:t>‹nº›</a:t>
            </a:fld>
            <a:endParaRPr lang="en-GB"/>
          </a:p>
        </p:txBody>
      </p:sp>
    </p:spTree>
    <p:extLst>
      <p:ext uri="{BB962C8B-B14F-4D97-AF65-F5344CB8AC3E}">
        <p14:creationId xmlns:p14="http://schemas.microsoft.com/office/powerpoint/2010/main" val="82793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A5C88-5603-E746-ACCE-B4903132F887}" type="datetimeFigureOut">
              <a:rPr lang="en-GB" smtClean="0"/>
              <a:t>21/03/2017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54803-17EE-EE40-895C-4C828993EABA}" type="slidenum">
              <a:rPr lang="en-GB" smtClean="0"/>
              <a:t>‹nº›</a:t>
            </a:fld>
            <a:endParaRPr lang="en-GB"/>
          </a:p>
        </p:txBody>
      </p:sp>
    </p:spTree>
    <p:extLst>
      <p:ext uri="{BB962C8B-B14F-4D97-AF65-F5344CB8AC3E}">
        <p14:creationId xmlns:p14="http://schemas.microsoft.com/office/powerpoint/2010/main" val="199581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15</a:t>
            </a:fld>
            <a:endParaRPr lang="pt-BR"/>
          </a:p>
        </p:txBody>
      </p:sp>
    </p:spTree>
    <p:extLst>
      <p:ext uri="{BB962C8B-B14F-4D97-AF65-F5344CB8AC3E}">
        <p14:creationId xmlns:p14="http://schemas.microsoft.com/office/powerpoint/2010/main" val="139377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16</a:t>
            </a:fld>
            <a:endParaRPr lang="pt-BR"/>
          </a:p>
        </p:txBody>
      </p:sp>
    </p:spTree>
    <p:extLst>
      <p:ext uri="{BB962C8B-B14F-4D97-AF65-F5344CB8AC3E}">
        <p14:creationId xmlns:p14="http://schemas.microsoft.com/office/powerpoint/2010/main" val="385916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17</a:t>
            </a:fld>
            <a:endParaRPr lang="pt-BR"/>
          </a:p>
        </p:txBody>
      </p:sp>
    </p:spTree>
    <p:extLst>
      <p:ext uri="{BB962C8B-B14F-4D97-AF65-F5344CB8AC3E}">
        <p14:creationId xmlns:p14="http://schemas.microsoft.com/office/powerpoint/2010/main" val="39518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18</a:t>
            </a:fld>
            <a:endParaRPr lang="pt-BR"/>
          </a:p>
        </p:txBody>
      </p:sp>
    </p:spTree>
    <p:extLst>
      <p:ext uri="{BB962C8B-B14F-4D97-AF65-F5344CB8AC3E}">
        <p14:creationId xmlns:p14="http://schemas.microsoft.com/office/powerpoint/2010/main" val="2921014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19</a:t>
            </a:fld>
            <a:endParaRPr lang="pt-BR"/>
          </a:p>
        </p:txBody>
      </p:sp>
    </p:spTree>
    <p:extLst>
      <p:ext uri="{BB962C8B-B14F-4D97-AF65-F5344CB8AC3E}">
        <p14:creationId xmlns:p14="http://schemas.microsoft.com/office/powerpoint/2010/main" val="2715455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20</a:t>
            </a:fld>
            <a:endParaRPr lang="pt-BR"/>
          </a:p>
        </p:txBody>
      </p:sp>
    </p:spTree>
    <p:extLst>
      <p:ext uri="{BB962C8B-B14F-4D97-AF65-F5344CB8AC3E}">
        <p14:creationId xmlns:p14="http://schemas.microsoft.com/office/powerpoint/2010/main" val="178513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21</a:t>
            </a:fld>
            <a:endParaRPr lang="pt-BR"/>
          </a:p>
        </p:txBody>
      </p:sp>
    </p:spTree>
    <p:extLst>
      <p:ext uri="{BB962C8B-B14F-4D97-AF65-F5344CB8AC3E}">
        <p14:creationId xmlns:p14="http://schemas.microsoft.com/office/powerpoint/2010/main" val="2969750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368341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fr-FR" dirty="0" smtClean="0"/>
              <a:t>Based</a:t>
            </a:r>
            <a:r>
              <a:rPr lang="fr-FR" baseline="0" dirty="0" smtClean="0"/>
              <a:t> on the experimental validation, we can show you the Rhones’ profile</a:t>
            </a:r>
          </a:p>
          <a:p>
            <a:endParaRPr lang="fr-FR" baseline="0" dirty="0" smtClean="0"/>
          </a:p>
          <a:p>
            <a:r>
              <a:rPr lang="fr-FR" baseline="0" dirty="0" smtClean="0"/>
              <a:t>We can see the complexity of the different  phases. As in the other algorithms, the most expensive step is the combination. It depends on the size of the query and the number of concrete service that could be mapped to the query.</a:t>
            </a:r>
          </a:p>
          <a:p>
            <a:endParaRPr lang="fr-FR" baseline="0" dirty="0" smtClean="0"/>
          </a:p>
          <a:p>
            <a:r>
              <a:rPr lang="fr-FR" baseline="0" dirty="0" smtClean="0"/>
              <a:t>The results of our experimental validation are illustrated by these two charts. </a:t>
            </a:r>
          </a:p>
          <a:p>
            <a:pPr marL="0">
              <a:buFont typeface="Wingdings" charset="2"/>
              <a:buNone/>
            </a:pPr>
            <a:r>
              <a:rPr lang="fr-FR" baseline="0" dirty="0" smtClean="0"/>
              <a:t>The performance increased by </a:t>
            </a:r>
            <a:r>
              <a:rPr lang="en-GB" dirty="0" smtClean="0"/>
              <a:t>reducing the number of rewriting solutions and integration execution time.</a:t>
            </a:r>
            <a:r>
              <a:rPr lang="en-GB" baseline="0" dirty="0" smtClean="0"/>
              <a:t> </a:t>
            </a:r>
            <a:r>
              <a:rPr lang="fr-FR" baseline="0" dirty="0" smtClean="0"/>
              <a:t>As we can see in the chart on the left.</a:t>
            </a:r>
          </a:p>
          <a:p>
            <a:r>
              <a:rPr lang="fr-FR" baseline="0" dirty="0" smtClean="0"/>
              <a:t>Rewritring solutions quality enhanced and the integration economic cost is reduced once only rewriting that satisfies the user preferences are produced. As we can see in the chart on the right.</a:t>
            </a:r>
          </a:p>
          <a:p>
            <a:endParaRPr lang="fr-FR" baseline="0" dirty="0" smtClean="0"/>
          </a:p>
          <a:p>
            <a:r>
              <a:rPr lang="fr-FR" baseline="0" dirty="0" smtClean="0"/>
              <a:t>Click</a:t>
            </a:r>
            <a:endParaRPr lang="fr-F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37586847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5B01EC2-1E5D-4939-9F09-86D27964C9BF}" type="datetime1">
              <a:rPr lang="fr-FR" smtClean="0"/>
              <a:t>21/03/2017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125655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7B4893A5-B812-41B4-8A7A-727A1A389182}" type="datetime1">
              <a:rPr lang="fr-FR" smtClean="0"/>
              <a:t>21/03/2017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91218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B38E4B-7430-4B72-8D73-A0A47BE4E57C}" type="datetime1">
              <a:rPr lang="fr-FR" smtClean="0"/>
              <a:t>21/03/2017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669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5A0BBFD-990B-45E8-A1E6-40B808A7D247}" type="datetime1">
              <a:rPr lang="fr-FR" smtClean="0"/>
              <a:t>21/03/2017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5658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pt-BR" smtClean="0"/>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8593667" y="6272784"/>
            <a:ext cx="2644309" cy="365125"/>
          </a:xfrm>
        </p:spPr>
        <p:txBody>
          <a:bodyPr/>
          <a:lstStyle/>
          <a:p>
            <a:fld id="{66B1BF2D-34E4-474F-A590-8386FB6A0F1F}" type="datetime1">
              <a:rPr lang="fr-FR" smtClean="0"/>
              <a:t>21/03/2017</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30F588-6E05-4442-ACBF-46277343984D}" type="slidenum">
              <a:rPr lang="fr-FR" smtClean="0"/>
              <a:t>‹nº›</a:t>
            </a:fld>
            <a:endParaRPr lang="fr-FR"/>
          </a:p>
        </p:txBody>
      </p:sp>
    </p:spTree>
    <p:extLst>
      <p:ext uri="{BB962C8B-B14F-4D97-AF65-F5344CB8AC3E}">
        <p14:creationId xmlns:p14="http://schemas.microsoft.com/office/powerpoint/2010/main" val="25353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BE7D789-34AE-4625-89AA-6CEFC990C8FC}" type="datetime1">
              <a:rPr lang="fr-FR" smtClean="0"/>
              <a:t>21/03/2017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13655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7196C9BA-8406-424A-A37C-4700EC61E29B}" type="datetime1">
              <a:rPr lang="fr-FR" smtClean="0"/>
              <a:t>21/03/2017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338516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C6ECCC50-1462-49C6-8485-6E9FEC58DF8C}" type="datetime1">
              <a:rPr lang="fr-FR" smtClean="0"/>
              <a:t>21/03/2017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66994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DFB04-FEA5-47A8-89CD-F13246BA5622}" type="datetime1">
              <a:rPr lang="fr-FR" smtClean="0"/>
              <a:t>21/03/2017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421623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EBEDB326-11F4-4A20-A985-C63A3BB444B9}" type="datetime1">
              <a:rPr lang="fr-FR" smtClean="0"/>
              <a:t>21/03/2017</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23177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5CC9A7FF-D0CF-4BBD-AE51-F2DF0EE06049}" type="datetime1">
              <a:rPr lang="fr-FR" smtClean="0"/>
              <a:t>21/03/2017</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30F588-6E05-4442-ACBF-46277343984D}" type="slidenum">
              <a:rPr lang="fr-FR" smtClean="0"/>
              <a:t>‹nº›</a:t>
            </a:fld>
            <a:endParaRPr lang="fr-FR"/>
          </a:p>
        </p:txBody>
      </p:sp>
    </p:spTree>
    <p:extLst>
      <p:ext uri="{BB962C8B-B14F-4D97-AF65-F5344CB8AC3E}">
        <p14:creationId xmlns:p14="http://schemas.microsoft.com/office/powerpoint/2010/main" val="120764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64CFD64-8AF7-4ED0-8012-FCD854E81FEC}" type="datetime1">
              <a:rPr lang="fr-FR" smtClean="0"/>
              <a:t>21/03/2017</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30F588-6E05-4442-ACBF-46277343984D}" type="slidenum">
              <a:rPr lang="fr-FR" smtClean="0"/>
              <a:t>‹nº›</a:t>
            </a:fld>
            <a:endParaRPr lang="fr-FR"/>
          </a:p>
        </p:txBody>
      </p:sp>
    </p:spTree>
    <p:extLst>
      <p:ext uri="{BB962C8B-B14F-4D97-AF65-F5344CB8AC3E}">
        <p14:creationId xmlns:p14="http://schemas.microsoft.com/office/powerpoint/2010/main" val="301332257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0.png"/><Relationship Id="rId4" Type="http://schemas.openxmlformats.org/officeDocument/2006/relationships/image" Target="../media/image140.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pPr algn="ctr"/>
            <a:r>
              <a:rPr lang="fr-FR" sz="5400" dirty="0" smtClean="0"/>
              <a:t>Trusted sla-guided data integration on multi-cloud environments</a:t>
            </a:r>
            <a:endParaRPr lang="fr-FR" sz="5400" dirty="0"/>
          </a:p>
        </p:txBody>
      </p:sp>
      <p:sp>
        <p:nvSpPr>
          <p:cNvPr id="7" name="Subtítulo 6"/>
          <p:cNvSpPr>
            <a:spLocks noGrp="1"/>
          </p:cNvSpPr>
          <p:nvPr>
            <p:ph type="subTitle" idx="1"/>
          </p:nvPr>
        </p:nvSpPr>
        <p:spPr>
          <a:xfrm>
            <a:off x="945862" y="4420115"/>
            <a:ext cx="8523601" cy="1784742"/>
          </a:xfrm>
        </p:spPr>
        <p:txBody>
          <a:bodyPr>
            <a:noAutofit/>
          </a:bodyPr>
          <a:lstStyle/>
          <a:p>
            <a:r>
              <a:rPr lang="en-US" sz="1800" b="1" i="1" dirty="0" smtClean="0">
                <a:solidFill>
                  <a:srgbClr val="FF0066"/>
                </a:solidFill>
              </a:rPr>
              <a:t>Daniel Aguiar da Silva Carvalho</a:t>
            </a:r>
            <a:r>
              <a:rPr lang="en-US" sz="1800" dirty="0" smtClean="0"/>
              <a:t>, Magellan, IAE, Université Jean Moulin Lyon3</a:t>
            </a:r>
          </a:p>
          <a:p>
            <a:pPr algn="r"/>
            <a:r>
              <a:rPr lang="en-US" sz="1400" cap="small" dirty="0" smtClean="0"/>
              <a:t>Advisors</a:t>
            </a:r>
          </a:p>
          <a:p>
            <a:pPr algn="r"/>
            <a:r>
              <a:rPr lang="en-US" sz="1400" dirty="0" smtClean="0"/>
              <a:t>Chirine Ghedira Guegan, </a:t>
            </a:r>
            <a:r>
              <a:rPr lang="en-US" sz="1400" dirty="0"/>
              <a:t>LIRIS, </a:t>
            </a:r>
            <a:r>
              <a:rPr lang="en-US" sz="1400" dirty="0" smtClean="0"/>
              <a:t>UMR5205, IAE, Université Jean Moulin Lyon3, France </a:t>
            </a:r>
          </a:p>
          <a:p>
            <a:pPr algn="r"/>
            <a:r>
              <a:rPr lang="en-US" sz="1400" dirty="0" smtClean="0"/>
              <a:t>Genoveva Vargas-Solar, CNRS, LIG-LAFMIA, France</a:t>
            </a:r>
          </a:p>
          <a:p>
            <a:pPr algn="r"/>
            <a:r>
              <a:rPr lang="en-US" sz="1400" dirty="0" smtClean="0"/>
              <a:t>Nadia Bennani, </a:t>
            </a:r>
            <a:r>
              <a:rPr lang="en-US" sz="1400" dirty="0"/>
              <a:t>LIRIS, </a:t>
            </a:r>
            <a:r>
              <a:rPr lang="en-US" sz="1400" dirty="0" smtClean="0"/>
              <a:t>UMR5205, INSA-Lyon, - France</a:t>
            </a:r>
            <a:endParaRPr lang="en-US" sz="1400" dirty="0"/>
          </a:p>
        </p:txBody>
      </p:sp>
      <p:pic>
        <p:nvPicPr>
          <p:cNvPr id="3"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66006"/>
            <a:ext cx="1527887" cy="386015"/>
          </a:xfrm>
          <a:prstGeom prst="rect">
            <a:avLst/>
          </a:prstGeom>
        </p:spPr>
      </p:pic>
      <p:pic>
        <p:nvPicPr>
          <p:cNvPr id="8"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204857"/>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218099"/>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E6EA3CC4-8551-494F-ABBC-9218E824A79B}"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a:t>
            </a:fld>
            <a:endParaRPr lang="fr-FR"/>
          </a:p>
        </p:txBody>
      </p:sp>
    </p:spTree>
    <p:extLst>
      <p:ext uri="{BB962C8B-B14F-4D97-AF65-F5344CB8AC3E}">
        <p14:creationId xmlns:p14="http://schemas.microsoft.com/office/powerpoint/2010/main" val="1273461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2"/>
          <p:cNvSpPr>
            <a:spLocks noGrp="1"/>
          </p:cNvSpPr>
          <p:nvPr>
            <p:ph idx="1"/>
          </p:nvPr>
        </p:nvSpPr>
        <p:spPr>
          <a:xfrm>
            <a:off x="1069848" y="2121408"/>
            <a:ext cx="10241280" cy="4050792"/>
          </a:xfrm>
        </p:spPr>
        <p:txBody>
          <a:bodyPr>
            <a:normAutofit/>
          </a:bodyPr>
          <a:lstStyle/>
          <a:p>
            <a:pPr lvl="1" algn="just"/>
            <a:r>
              <a:rPr lang="en-US" dirty="0" smtClean="0"/>
              <a:t>Which </a:t>
            </a:r>
            <a:r>
              <a:rPr lang="en-US" dirty="0"/>
              <a:t>services should I select ? Are the requirements being respected?	</a:t>
            </a:r>
            <a:endParaRPr lang="en-US" dirty="0" smtClean="0"/>
          </a:p>
          <a:p>
            <a:pPr lvl="1" algn="just"/>
            <a:endParaRPr lang="en-US" dirty="0"/>
          </a:p>
          <a:p>
            <a:pPr lvl="1" algn="just"/>
            <a:r>
              <a:rPr lang="en-US" dirty="0"/>
              <a:t>How to be sure that all SLAs  are being respected</a:t>
            </a:r>
            <a:r>
              <a:rPr lang="en-US" dirty="0" smtClean="0"/>
              <a:t>?</a:t>
            </a:r>
          </a:p>
          <a:p>
            <a:pPr lvl="1" algn="just"/>
            <a:endParaRPr lang="en-US" dirty="0"/>
          </a:p>
          <a:p>
            <a:pPr lvl="1" algn="just"/>
            <a:r>
              <a:rPr lang="en-US" dirty="0"/>
              <a:t>How to integrate different SLAs associated to services involved with user’s </a:t>
            </a:r>
            <a:r>
              <a:rPr lang="en-US" dirty="0" smtClean="0"/>
              <a:t>requirements?</a:t>
            </a:r>
          </a:p>
          <a:p>
            <a:pPr lvl="1" algn="just"/>
            <a:endParaRPr lang="en-US" dirty="0"/>
          </a:p>
          <a:p>
            <a:pPr lvl="1" algn="just"/>
            <a:r>
              <a:rPr lang="en-US" dirty="0"/>
              <a:t>How results can be  reused  for a next query</a:t>
            </a:r>
            <a:r>
              <a:rPr lang="en-US" dirty="0" smtClean="0"/>
              <a:t>?</a:t>
            </a:r>
            <a:endParaRPr lang="en-US" dirty="0"/>
          </a:p>
        </p:txBody>
      </p:sp>
      <p:sp>
        <p:nvSpPr>
          <p:cNvPr id="5" name="Rectangle 4"/>
          <p:cNvSpPr/>
          <p:nvPr/>
        </p:nvSpPr>
        <p:spPr>
          <a:xfrm>
            <a:off x="0" y="4525075"/>
            <a:ext cx="12192000" cy="1600438"/>
          </a:xfrm>
          <a:prstGeom prst="rect">
            <a:avLst/>
          </a:prstGeom>
          <a:solidFill>
            <a:schemeClr val="accent5">
              <a:lumMod val="75000"/>
            </a:schemeClr>
          </a:solidFill>
        </p:spPr>
        <p:txBody>
          <a:bodyPr wrap="square" anchor="ctr">
            <a:spAutoFit/>
          </a:bodyPr>
          <a:lstStyle/>
          <a:p>
            <a:pPr algn="ctr"/>
            <a:r>
              <a:rPr lang="en-US" sz="2800" b="1" dirty="0" smtClean="0">
                <a:solidFill>
                  <a:schemeClr val="bg2"/>
                </a:solidFill>
              </a:rPr>
              <a:t>Objective</a:t>
            </a:r>
          </a:p>
          <a:p>
            <a:pPr algn="ctr"/>
            <a:r>
              <a:rPr lang="en-US" sz="2800" dirty="0">
                <a:solidFill>
                  <a:schemeClr val="bg1"/>
                </a:solidFill>
              </a:rPr>
              <a:t>P</a:t>
            </a:r>
            <a:r>
              <a:rPr lang="en-US" sz="2800" dirty="0" smtClean="0">
                <a:solidFill>
                  <a:schemeClr val="bg1"/>
                </a:solidFill>
              </a:rPr>
              <a:t>ropose </a:t>
            </a:r>
            <a:r>
              <a:rPr lang="en-US" sz="2800" dirty="0">
                <a:solidFill>
                  <a:schemeClr val="bg1"/>
                </a:solidFill>
              </a:rPr>
              <a:t>a data integration </a:t>
            </a:r>
            <a:r>
              <a:rPr lang="en-US" sz="2800" dirty="0" smtClean="0">
                <a:solidFill>
                  <a:schemeClr val="bg1"/>
                </a:solidFill>
              </a:rPr>
              <a:t>approach </a:t>
            </a:r>
            <a:r>
              <a:rPr lang="en-US" sz="2800" dirty="0">
                <a:solidFill>
                  <a:schemeClr val="bg1"/>
                </a:solidFill>
              </a:rPr>
              <a:t>in a multi-cloud environment guided by user requirements and SLA exported by different </a:t>
            </a:r>
            <a:r>
              <a:rPr lang="en-US" sz="2800" dirty="0" smtClean="0">
                <a:solidFill>
                  <a:schemeClr val="bg1"/>
                </a:solidFill>
              </a:rPr>
              <a:t>clouds</a:t>
            </a:r>
          </a:p>
          <a:p>
            <a:pPr algn="ctr"/>
            <a:endParaRPr lang="en-US" sz="1400" dirty="0">
              <a:solidFill>
                <a:schemeClr val="bg1"/>
              </a:solidFill>
            </a:endParaRPr>
          </a:p>
        </p:txBody>
      </p:sp>
      <p:sp>
        <p:nvSpPr>
          <p:cNvPr id="8" name="Título 1"/>
          <p:cNvSpPr>
            <a:spLocks noGrp="1"/>
          </p:cNvSpPr>
          <p:nvPr>
            <p:ph type="title"/>
          </p:nvPr>
        </p:nvSpPr>
        <p:spPr>
          <a:xfrm>
            <a:off x="1069848" y="484632"/>
            <a:ext cx="10961739" cy="1609344"/>
          </a:xfrm>
        </p:spPr>
        <p:txBody>
          <a:bodyPr/>
          <a:lstStyle/>
          <a:p>
            <a:r>
              <a:rPr lang="fr-FR" dirty="0" smtClean="0"/>
              <a:t>Target scenario: Challenges</a:t>
            </a:r>
            <a:endParaRPr lang="fr-FR" dirty="0">
              <a:solidFill>
                <a:srgbClr val="FF0000"/>
              </a:solidFill>
            </a:endParaRPr>
          </a:p>
        </p:txBody>
      </p:sp>
      <p:sp>
        <p:nvSpPr>
          <p:cNvPr id="2" name="Espaço Reservado para Data 1"/>
          <p:cNvSpPr>
            <a:spLocks noGrp="1"/>
          </p:cNvSpPr>
          <p:nvPr>
            <p:ph type="dt" sz="half" idx="10"/>
          </p:nvPr>
        </p:nvSpPr>
        <p:spPr/>
        <p:txBody>
          <a:bodyPr/>
          <a:lstStyle/>
          <a:p>
            <a:fld id="{11AF9D6B-8211-45E1-B3D2-D5887BD6023F}" type="datetime1">
              <a:rPr lang="fr-FR" smtClean="0"/>
              <a:t>21/03/2017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10</a:t>
            </a:fld>
            <a:endParaRPr lang="fr-FR"/>
          </a:p>
        </p:txBody>
      </p:sp>
    </p:spTree>
    <p:extLst>
      <p:ext uri="{BB962C8B-B14F-4D97-AF65-F5344CB8AC3E}">
        <p14:creationId xmlns:p14="http://schemas.microsoft.com/office/powerpoint/2010/main" val="4384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err="1" smtClean="0"/>
              <a:t>Approach</a:t>
            </a:r>
            <a:endParaRPr lang="fr-FR" dirty="0"/>
          </a:p>
        </p:txBody>
      </p:sp>
      <p:sp>
        <p:nvSpPr>
          <p:cNvPr id="3" name="Espaço Reservado para Conteúdo 2"/>
          <p:cNvSpPr>
            <a:spLocks noGrp="1"/>
          </p:cNvSpPr>
          <p:nvPr>
            <p:ph idx="1"/>
          </p:nvPr>
        </p:nvSpPr>
        <p:spPr/>
        <p:txBody>
          <a:bodyPr/>
          <a:lstStyle/>
          <a:p>
            <a:pPr algn="just"/>
            <a:r>
              <a:rPr lang="en-US" dirty="0" smtClean="0"/>
              <a:t>Addresses </a:t>
            </a:r>
            <a:r>
              <a:rPr lang="en-US" dirty="0"/>
              <a:t>data integration considering </a:t>
            </a:r>
            <a:endParaRPr lang="en-US" dirty="0" smtClean="0"/>
          </a:p>
          <a:p>
            <a:pPr lvl="1" algn="just"/>
            <a:r>
              <a:rPr lang="en-US" dirty="0" smtClean="0"/>
              <a:t>data </a:t>
            </a:r>
            <a:r>
              <a:rPr lang="en-US" dirty="0"/>
              <a:t>quality (freshness, provenance, cost, availability) properties </a:t>
            </a:r>
          </a:p>
          <a:p>
            <a:pPr lvl="1" algn="just"/>
            <a:r>
              <a:rPr lang="en-US" dirty="0" smtClean="0"/>
              <a:t>service </a:t>
            </a:r>
            <a:r>
              <a:rPr lang="en-US" dirty="0"/>
              <a:t>level agreements (SLA</a:t>
            </a:r>
            <a:r>
              <a:rPr lang="en-US" dirty="0" smtClean="0"/>
              <a:t>)</a:t>
            </a:r>
          </a:p>
          <a:p>
            <a:pPr lvl="1" algn="just"/>
            <a:endParaRPr lang="en-US" dirty="0" smtClean="0"/>
          </a:p>
          <a:p>
            <a:pPr algn="just"/>
            <a:r>
              <a:rPr lang="en-US" b="1" dirty="0" smtClean="0">
                <a:solidFill>
                  <a:srgbClr val="FF0066"/>
                </a:solidFill>
              </a:rPr>
              <a:t>Hypothesis</a:t>
            </a:r>
            <a:r>
              <a:rPr lang="en-US" dirty="0" smtClean="0">
                <a:solidFill>
                  <a:srgbClr val="FF0066"/>
                </a:solidFill>
              </a:rPr>
              <a:t>: </a:t>
            </a:r>
          </a:p>
          <a:p>
            <a:pPr marL="0" indent="0" algn="just">
              <a:buNone/>
            </a:pPr>
            <a:endParaRPr lang="en-US" sz="600" dirty="0" smtClean="0">
              <a:solidFill>
                <a:srgbClr val="FF0066"/>
              </a:solidFill>
            </a:endParaRPr>
          </a:p>
          <a:p>
            <a:pPr lvl="1" algn="just"/>
            <a:r>
              <a:rPr lang="en-US" dirty="0"/>
              <a:t>Data can be retrieved from several data providers (i.e., services) with different quality properties</a:t>
            </a:r>
          </a:p>
          <a:p>
            <a:pPr lvl="1" algn="just"/>
            <a:r>
              <a:rPr lang="en-US" dirty="0" smtClean="0"/>
              <a:t>The </a:t>
            </a:r>
            <a:r>
              <a:rPr lang="en-US" dirty="0"/>
              <a:t>data integration process is totally or partially externalized on different clouds that provide necessary resources under different conditions (SLA)</a:t>
            </a:r>
          </a:p>
          <a:p>
            <a:pPr lvl="1" algn="just"/>
            <a:endParaRPr lang="en-US" dirty="0" smtClean="0"/>
          </a:p>
          <a:p>
            <a:pPr algn="just"/>
            <a:endParaRPr lang="en-US" dirty="0"/>
          </a:p>
          <a:p>
            <a:pPr algn="just"/>
            <a:endParaRPr lang="fr-FR" dirty="0"/>
          </a:p>
        </p:txBody>
      </p:sp>
      <p:sp>
        <p:nvSpPr>
          <p:cNvPr id="4" name="Espaço Reservado para Data 3"/>
          <p:cNvSpPr>
            <a:spLocks noGrp="1"/>
          </p:cNvSpPr>
          <p:nvPr>
            <p:ph type="dt" sz="half" idx="10"/>
          </p:nvPr>
        </p:nvSpPr>
        <p:spPr/>
        <p:txBody>
          <a:bodyPr/>
          <a:lstStyle/>
          <a:p>
            <a:fld id="{B8B2D410-06A7-4B98-8D5C-024C3479001A}" type="datetime1">
              <a:rPr lang="fr-FR" smtClean="0"/>
              <a:t>21/03/2017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11</a:t>
            </a:fld>
            <a:endParaRPr lang="fr-FR"/>
          </a:p>
        </p:txBody>
      </p:sp>
      <p:sp>
        <p:nvSpPr>
          <p:cNvPr id="6" name="Rectangle 5"/>
          <p:cNvSpPr/>
          <p:nvPr/>
        </p:nvSpPr>
        <p:spPr>
          <a:xfrm>
            <a:off x="441960" y="306324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showing the approach including: services externalized on clouds, SLA’s, Query with user preferences, data integration guided by SLA </a:t>
            </a:r>
            <a:endParaRPr lang="en-US" dirty="0"/>
          </a:p>
        </p:txBody>
      </p:sp>
    </p:spTree>
    <p:extLst>
      <p:ext uri="{BB962C8B-B14F-4D97-AF65-F5344CB8AC3E}">
        <p14:creationId xmlns:p14="http://schemas.microsoft.com/office/powerpoint/2010/main" val="26690724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contributions</a:t>
            </a:r>
            <a:endParaRPr lang="fr-FR" dirty="0"/>
          </a:p>
        </p:txBody>
      </p:sp>
      <p:sp>
        <p:nvSpPr>
          <p:cNvPr id="9" name="Forma livre 8"/>
          <p:cNvSpPr/>
          <p:nvPr/>
        </p:nvSpPr>
        <p:spPr>
          <a:xfrm>
            <a:off x="2032000" y="2055020"/>
            <a:ext cx="8128000" cy="1183746"/>
          </a:xfrm>
          <a:custGeom>
            <a:avLst/>
            <a:gdLst>
              <a:gd name="connsiteX0" fmla="*/ 0 w 8128000"/>
              <a:gd name="connsiteY0" fmla="*/ 295937 h 1183746"/>
              <a:gd name="connsiteX1" fmla="*/ 7536127 w 8128000"/>
              <a:gd name="connsiteY1" fmla="*/ 295937 h 1183746"/>
              <a:gd name="connsiteX2" fmla="*/ 7536127 w 8128000"/>
              <a:gd name="connsiteY2" fmla="*/ 0 h 1183746"/>
              <a:gd name="connsiteX3" fmla="*/ 8128000 w 8128000"/>
              <a:gd name="connsiteY3" fmla="*/ 591873 h 1183746"/>
              <a:gd name="connsiteX4" fmla="*/ 7536127 w 8128000"/>
              <a:gd name="connsiteY4" fmla="*/ 1183746 h 1183746"/>
              <a:gd name="connsiteX5" fmla="*/ 7536127 w 8128000"/>
              <a:gd name="connsiteY5" fmla="*/ 887810 h 1183746"/>
              <a:gd name="connsiteX6" fmla="*/ 0 w 8128000"/>
              <a:gd name="connsiteY6" fmla="*/ 887810 h 1183746"/>
              <a:gd name="connsiteX7" fmla="*/ 0 w 8128000"/>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8000" h="1183746">
                <a:moveTo>
                  <a:pt x="0" y="295937"/>
                </a:moveTo>
                <a:lnTo>
                  <a:pt x="7536127" y="295937"/>
                </a:lnTo>
                <a:lnTo>
                  <a:pt x="7536127" y="0"/>
                </a:lnTo>
                <a:lnTo>
                  <a:pt x="8128000" y="591873"/>
                </a:lnTo>
                <a:lnTo>
                  <a:pt x="7536127" y="1183746"/>
                </a:lnTo>
                <a:lnTo>
                  <a:pt x="7536127"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SLA Derivation</a:t>
            </a:r>
            <a:endParaRPr lang="fr-FR" sz="2300" kern="1200" dirty="0"/>
          </a:p>
        </p:txBody>
      </p:sp>
      <p:sp>
        <p:nvSpPr>
          <p:cNvPr id="10" name="Forma livre 9"/>
          <p:cNvSpPr/>
          <p:nvPr/>
        </p:nvSpPr>
        <p:spPr>
          <a:xfrm>
            <a:off x="2032000" y="2967859"/>
            <a:ext cx="2503424" cy="228033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fr-FR" b="1" dirty="0" smtClean="0">
                <a:solidFill>
                  <a:srgbClr val="FF0066"/>
                </a:solidFill>
              </a:rPr>
              <a:t># SLA </a:t>
            </a:r>
            <a:r>
              <a:rPr lang="fr-FR" b="1" dirty="0" err="1" smtClean="0">
                <a:solidFill>
                  <a:srgbClr val="FF0066"/>
                </a:solidFill>
              </a:rPr>
              <a:t>guided</a:t>
            </a:r>
            <a:r>
              <a:rPr lang="fr-FR" b="1" dirty="0" smtClean="0">
                <a:solidFill>
                  <a:srgbClr val="FF0066"/>
                </a:solidFill>
              </a:rPr>
              <a:t> </a:t>
            </a:r>
            <a:r>
              <a:rPr lang="fr-FR" b="1" dirty="0" err="1" smtClean="0">
                <a:solidFill>
                  <a:srgbClr val="FF0066"/>
                </a:solidFill>
              </a:rPr>
              <a:t>integration</a:t>
            </a:r>
            <a:endParaRPr lang="fr-FR" b="1" dirty="0">
              <a:solidFill>
                <a:srgbClr val="FF0066"/>
              </a:solidFill>
            </a:endParaRPr>
          </a:p>
          <a:p>
            <a:pPr marL="285750" lvl="0" indent="-285750" algn="l" defTabSz="1022350">
              <a:lnSpc>
                <a:spcPct val="90000"/>
              </a:lnSpc>
              <a:spcBef>
                <a:spcPct val="0"/>
              </a:spcBef>
              <a:spcAft>
                <a:spcPct val="35000"/>
              </a:spcAft>
              <a:buFontTx/>
              <a:buChar char="-"/>
            </a:pPr>
            <a:r>
              <a:rPr lang="fr-FR" kern="1200" dirty="0" smtClean="0"/>
              <a:t>Search for previous queries</a:t>
            </a:r>
          </a:p>
          <a:p>
            <a:pPr marL="285750" lvl="0" indent="-285750" algn="l" defTabSz="1022350">
              <a:lnSpc>
                <a:spcPct val="90000"/>
              </a:lnSpc>
              <a:spcBef>
                <a:spcPct val="0"/>
              </a:spcBef>
              <a:spcAft>
                <a:spcPct val="35000"/>
              </a:spcAft>
              <a:buFontTx/>
              <a:buChar char="-"/>
            </a:pPr>
            <a:r>
              <a:rPr lang="fr-FR" dirty="0" smtClean="0"/>
              <a:t>Process the complete rewriting</a:t>
            </a:r>
            <a:endParaRPr lang="fr-FR" kern="1200" dirty="0" smtClean="0"/>
          </a:p>
          <a:p>
            <a:pPr marL="285750" lvl="0" indent="-285750" algn="l" defTabSz="1022350">
              <a:lnSpc>
                <a:spcPct val="90000"/>
              </a:lnSpc>
              <a:spcBef>
                <a:spcPct val="0"/>
              </a:spcBef>
              <a:spcAft>
                <a:spcPct val="35000"/>
              </a:spcAft>
              <a:buFontTx/>
              <a:buChar char="-"/>
            </a:pPr>
            <a:endParaRPr lang="fr-FR" kern="1200" dirty="0"/>
          </a:p>
        </p:txBody>
      </p:sp>
      <p:sp>
        <p:nvSpPr>
          <p:cNvPr id="11" name="Forma livre 10"/>
          <p:cNvSpPr/>
          <p:nvPr/>
        </p:nvSpPr>
        <p:spPr>
          <a:xfrm>
            <a:off x="4535423" y="2449602"/>
            <a:ext cx="5624576" cy="1183746"/>
          </a:xfrm>
          <a:custGeom>
            <a:avLst/>
            <a:gdLst>
              <a:gd name="connsiteX0" fmla="*/ 0 w 5624576"/>
              <a:gd name="connsiteY0" fmla="*/ 295937 h 1183746"/>
              <a:gd name="connsiteX1" fmla="*/ 5032703 w 5624576"/>
              <a:gd name="connsiteY1" fmla="*/ 295937 h 1183746"/>
              <a:gd name="connsiteX2" fmla="*/ 5032703 w 5624576"/>
              <a:gd name="connsiteY2" fmla="*/ 0 h 1183746"/>
              <a:gd name="connsiteX3" fmla="*/ 5624576 w 5624576"/>
              <a:gd name="connsiteY3" fmla="*/ 591873 h 1183746"/>
              <a:gd name="connsiteX4" fmla="*/ 5032703 w 5624576"/>
              <a:gd name="connsiteY4" fmla="*/ 1183746 h 1183746"/>
              <a:gd name="connsiteX5" fmla="*/ 5032703 w 5624576"/>
              <a:gd name="connsiteY5" fmla="*/ 887810 h 1183746"/>
              <a:gd name="connsiteX6" fmla="*/ 0 w 5624576"/>
              <a:gd name="connsiteY6" fmla="*/ 887810 h 1183746"/>
              <a:gd name="connsiteX7" fmla="*/ 0 w 5624576"/>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4576" h="1183746">
                <a:moveTo>
                  <a:pt x="0" y="295937"/>
                </a:moveTo>
                <a:lnTo>
                  <a:pt x="5032703" y="295937"/>
                </a:lnTo>
                <a:lnTo>
                  <a:pt x="5032703" y="0"/>
                </a:lnTo>
                <a:lnTo>
                  <a:pt x="5624576" y="591873"/>
                </a:lnTo>
                <a:lnTo>
                  <a:pt x="5032703" y="1183746"/>
                </a:lnTo>
                <a:lnTo>
                  <a:pt x="5032703"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Query Rewriting</a:t>
            </a:r>
            <a:endParaRPr lang="fr-FR" sz="2300" kern="1200" dirty="0"/>
          </a:p>
        </p:txBody>
      </p:sp>
      <p:sp>
        <p:nvSpPr>
          <p:cNvPr id="12" name="Forma livre 11"/>
          <p:cNvSpPr/>
          <p:nvPr/>
        </p:nvSpPr>
        <p:spPr>
          <a:xfrm>
            <a:off x="4535423" y="3362441"/>
            <a:ext cx="2503424" cy="2280331"/>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lvl="0" defTabSz="1022350">
              <a:lnSpc>
                <a:spcPct val="90000"/>
              </a:lnSpc>
              <a:spcBef>
                <a:spcPct val="0"/>
              </a:spcBef>
              <a:spcAft>
                <a:spcPct val="35000"/>
              </a:spcAft>
            </a:pPr>
            <a:r>
              <a:rPr lang="fr-FR" b="1" dirty="0" smtClean="0">
                <a:solidFill>
                  <a:srgbClr val="FF0066"/>
                </a:solidFill>
              </a:rPr>
              <a:t># Rewriting </a:t>
            </a:r>
            <a:r>
              <a:rPr lang="fr-FR" b="1" dirty="0" err="1" smtClean="0">
                <a:solidFill>
                  <a:srgbClr val="FF0066"/>
                </a:solidFill>
              </a:rPr>
              <a:t>guided</a:t>
            </a:r>
            <a:r>
              <a:rPr lang="fr-FR" b="1" dirty="0" smtClean="0">
                <a:solidFill>
                  <a:srgbClr val="FF0066"/>
                </a:solidFill>
              </a:rPr>
              <a:t> by </a:t>
            </a:r>
            <a:r>
              <a:rPr lang="fr-FR" b="1" dirty="0">
                <a:solidFill>
                  <a:srgbClr val="FF0066"/>
                </a:solidFill>
              </a:rPr>
              <a:t>SLA </a:t>
            </a:r>
            <a:r>
              <a:rPr lang="fr-FR" b="1" dirty="0" smtClean="0">
                <a:solidFill>
                  <a:srgbClr val="FF0066"/>
                </a:solidFill>
              </a:rPr>
              <a:t>measures</a:t>
            </a:r>
            <a:endParaRPr lang="fr-FR" b="1" dirty="0">
              <a:solidFill>
                <a:srgbClr val="FF0066"/>
              </a:solidFill>
            </a:endParaRPr>
          </a:p>
          <a:p>
            <a:pPr marL="285750" lvl="0" indent="-285750" defTabSz="1022350">
              <a:lnSpc>
                <a:spcPct val="90000"/>
              </a:lnSpc>
              <a:spcBef>
                <a:spcPct val="0"/>
              </a:spcBef>
              <a:spcAft>
                <a:spcPct val="35000"/>
              </a:spcAft>
              <a:buFontTx/>
              <a:buChar char="-"/>
            </a:pPr>
            <a:r>
              <a:rPr lang="fr-FR" dirty="0" smtClean="0"/>
              <a:t>Reusing results</a:t>
            </a:r>
            <a:endParaRPr lang="fr-FR" dirty="0"/>
          </a:p>
          <a:p>
            <a:pPr marL="285750" lvl="0" indent="-285750" defTabSz="1022350">
              <a:lnSpc>
                <a:spcPct val="90000"/>
              </a:lnSpc>
              <a:spcBef>
                <a:spcPct val="0"/>
              </a:spcBef>
              <a:spcAft>
                <a:spcPct val="35000"/>
              </a:spcAft>
              <a:buFontTx/>
              <a:buChar char="-"/>
            </a:pPr>
            <a:r>
              <a:rPr lang="fr-FR" dirty="0"/>
              <a:t>Process </a:t>
            </a:r>
            <a:r>
              <a:rPr lang="fr-FR" dirty="0" smtClean="0"/>
              <a:t>rewriting</a:t>
            </a:r>
          </a:p>
          <a:p>
            <a:pPr lvl="0" defTabSz="1022350">
              <a:lnSpc>
                <a:spcPct val="90000"/>
              </a:lnSpc>
              <a:spcBef>
                <a:spcPct val="0"/>
              </a:spcBef>
              <a:spcAft>
                <a:spcPct val="35000"/>
              </a:spcAft>
            </a:pPr>
            <a:r>
              <a:rPr lang="fr-FR" b="1" dirty="0" smtClean="0">
                <a:solidFill>
                  <a:srgbClr val="FF0066"/>
                </a:solidFill>
              </a:rPr>
              <a:t># Store the results</a:t>
            </a:r>
            <a:endParaRPr lang="fr-FR" dirty="0"/>
          </a:p>
        </p:txBody>
      </p:sp>
      <p:sp>
        <p:nvSpPr>
          <p:cNvPr id="13" name="Forma livre 12"/>
          <p:cNvSpPr/>
          <p:nvPr/>
        </p:nvSpPr>
        <p:spPr>
          <a:xfrm>
            <a:off x="7038848" y="2844184"/>
            <a:ext cx="3121152" cy="1183746"/>
          </a:xfrm>
          <a:custGeom>
            <a:avLst/>
            <a:gdLst>
              <a:gd name="connsiteX0" fmla="*/ 0 w 3121152"/>
              <a:gd name="connsiteY0" fmla="*/ 295937 h 1183746"/>
              <a:gd name="connsiteX1" fmla="*/ 2529279 w 3121152"/>
              <a:gd name="connsiteY1" fmla="*/ 295937 h 1183746"/>
              <a:gd name="connsiteX2" fmla="*/ 2529279 w 3121152"/>
              <a:gd name="connsiteY2" fmla="*/ 0 h 1183746"/>
              <a:gd name="connsiteX3" fmla="*/ 3121152 w 3121152"/>
              <a:gd name="connsiteY3" fmla="*/ 591873 h 1183746"/>
              <a:gd name="connsiteX4" fmla="*/ 2529279 w 3121152"/>
              <a:gd name="connsiteY4" fmla="*/ 1183746 h 1183746"/>
              <a:gd name="connsiteX5" fmla="*/ 2529279 w 3121152"/>
              <a:gd name="connsiteY5" fmla="*/ 887810 h 1183746"/>
              <a:gd name="connsiteX6" fmla="*/ 0 w 3121152"/>
              <a:gd name="connsiteY6" fmla="*/ 887810 h 1183746"/>
              <a:gd name="connsiteX7" fmla="*/ 0 w 3121152"/>
              <a:gd name="connsiteY7" fmla="*/ 295937 h 118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21152" h="1183746">
                <a:moveTo>
                  <a:pt x="0" y="295937"/>
                </a:moveTo>
                <a:lnTo>
                  <a:pt x="2529279" y="295937"/>
                </a:lnTo>
                <a:lnTo>
                  <a:pt x="2529279" y="0"/>
                </a:lnTo>
                <a:lnTo>
                  <a:pt x="3121152" y="591873"/>
                </a:lnTo>
                <a:lnTo>
                  <a:pt x="2529279" y="1183746"/>
                </a:lnTo>
                <a:lnTo>
                  <a:pt x="2529279" y="887810"/>
                </a:lnTo>
                <a:lnTo>
                  <a:pt x="0" y="887810"/>
                </a:lnTo>
                <a:lnTo>
                  <a:pt x="0" y="29593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383567" rIns="549936" bIns="483856" numCol="1" spcCol="1270" anchor="ctr" anchorCtr="0">
            <a:noAutofit/>
          </a:bodyPr>
          <a:lstStyle/>
          <a:p>
            <a:pPr lvl="0" algn="l" defTabSz="1022350">
              <a:lnSpc>
                <a:spcPct val="90000"/>
              </a:lnSpc>
              <a:spcBef>
                <a:spcPct val="0"/>
              </a:spcBef>
              <a:spcAft>
                <a:spcPct val="35000"/>
              </a:spcAft>
            </a:pPr>
            <a:r>
              <a:rPr lang="fr-FR" sz="2300" kern="1200" dirty="0" smtClean="0"/>
              <a:t>Query Evaluation</a:t>
            </a:r>
            <a:endParaRPr lang="fr-FR" sz="2300" kern="1200" dirty="0"/>
          </a:p>
        </p:txBody>
      </p:sp>
      <p:sp>
        <p:nvSpPr>
          <p:cNvPr id="14" name="Forma livre 13"/>
          <p:cNvSpPr/>
          <p:nvPr/>
        </p:nvSpPr>
        <p:spPr>
          <a:xfrm>
            <a:off x="7038848" y="3757023"/>
            <a:ext cx="2503424" cy="2246958"/>
          </a:xfrm>
          <a:custGeom>
            <a:avLst/>
            <a:gdLst>
              <a:gd name="connsiteX0" fmla="*/ 0 w 2503424"/>
              <a:gd name="connsiteY0" fmla="*/ 0 h 2246958"/>
              <a:gd name="connsiteX1" fmla="*/ 2503424 w 2503424"/>
              <a:gd name="connsiteY1" fmla="*/ 0 h 2246958"/>
              <a:gd name="connsiteX2" fmla="*/ 2503424 w 2503424"/>
              <a:gd name="connsiteY2" fmla="*/ 2246958 h 2246958"/>
              <a:gd name="connsiteX3" fmla="*/ 0 w 2503424"/>
              <a:gd name="connsiteY3" fmla="*/ 2246958 h 2246958"/>
              <a:gd name="connsiteX4" fmla="*/ 0 w 2503424"/>
              <a:gd name="connsiteY4" fmla="*/ 0 h 2246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46958">
                <a:moveTo>
                  <a:pt x="0" y="0"/>
                </a:moveTo>
                <a:lnTo>
                  <a:pt x="2503424" y="0"/>
                </a:lnTo>
                <a:lnTo>
                  <a:pt x="2503424" y="2246958"/>
                </a:lnTo>
                <a:lnTo>
                  <a:pt x="0" y="2246958"/>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t" anchorCtr="0">
            <a:noAutofit/>
          </a:bodyPr>
          <a:lstStyle/>
          <a:p>
            <a:pPr defTabSz="1022350">
              <a:lnSpc>
                <a:spcPct val="90000"/>
              </a:lnSpc>
              <a:spcBef>
                <a:spcPct val="0"/>
              </a:spcBef>
              <a:spcAft>
                <a:spcPct val="35000"/>
              </a:spcAft>
            </a:pPr>
            <a:r>
              <a:rPr lang="fr-FR" b="1" dirty="0" smtClean="0">
                <a:solidFill>
                  <a:srgbClr val="FF0066"/>
                </a:solidFill>
              </a:rPr>
              <a:t># SLA guided query optmization </a:t>
            </a:r>
          </a:p>
          <a:p>
            <a:pPr defTabSz="1022350">
              <a:lnSpc>
                <a:spcPct val="90000"/>
              </a:lnSpc>
              <a:spcBef>
                <a:spcPct val="0"/>
              </a:spcBef>
              <a:spcAft>
                <a:spcPct val="35000"/>
              </a:spcAft>
            </a:pPr>
            <a:endParaRPr lang="fr-FR" b="1" dirty="0">
              <a:solidFill>
                <a:srgbClr val="FF0066"/>
              </a:solidFill>
            </a:endParaRPr>
          </a:p>
          <a:p>
            <a:pPr defTabSz="1022350">
              <a:lnSpc>
                <a:spcPct val="90000"/>
              </a:lnSpc>
              <a:spcBef>
                <a:spcPct val="0"/>
              </a:spcBef>
              <a:spcAft>
                <a:spcPct val="35000"/>
              </a:spcAft>
            </a:pPr>
            <a:r>
              <a:rPr lang="fr-FR" b="1" dirty="0" smtClean="0">
                <a:solidFill>
                  <a:srgbClr val="FF0066"/>
                </a:solidFill>
              </a:rPr>
              <a:t># Execution</a:t>
            </a:r>
          </a:p>
          <a:p>
            <a:pPr defTabSz="1022350">
              <a:lnSpc>
                <a:spcPct val="90000"/>
              </a:lnSpc>
              <a:spcBef>
                <a:spcPct val="0"/>
              </a:spcBef>
              <a:spcAft>
                <a:spcPct val="35000"/>
              </a:spcAft>
            </a:pPr>
            <a:endParaRPr lang="fr-FR" b="1" dirty="0">
              <a:solidFill>
                <a:srgbClr val="FF0066"/>
              </a:solidFill>
            </a:endParaRPr>
          </a:p>
        </p:txBody>
      </p:sp>
      <p:sp>
        <p:nvSpPr>
          <p:cNvPr id="15" name="Espaço Reservado para Data 14"/>
          <p:cNvSpPr>
            <a:spLocks noGrp="1"/>
          </p:cNvSpPr>
          <p:nvPr>
            <p:ph type="dt" sz="half" idx="10"/>
          </p:nvPr>
        </p:nvSpPr>
        <p:spPr/>
        <p:txBody>
          <a:bodyPr/>
          <a:lstStyle/>
          <a:p>
            <a:fld id="{4C33F87C-A24D-4BA8-8B00-48814F68C8F3}" type="datetime1">
              <a:rPr lang="fr-FR" smtClean="0"/>
              <a:t>21/03/2017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12</a:t>
            </a:fld>
            <a:endParaRPr lang="fr-FR"/>
          </a:p>
        </p:txBody>
      </p:sp>
      <p:sp>
        <p:nvSpPr>
          <p:cNvPr id="17" name="Rectangle 16"/>
          <p:cNvSpPr/>
          <p:nvPr/>
        </p:nvSpPr>
        <p:spPr>
          <a:xfrm>
            <a:off x="441960" y="317521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Needs to be consistent with what you enumerate next: </a:t>
            </a:r>
            <a:r>
              <a:rPr lang="en-US" dirty="0" err="1" smtClean="0"/>
              <a:t>rewritting</a:t>
            </a:r>
            <a:r>
              <a:rPr lang="en-US" dirty="0" smtClean="0"/>
              <a:t> with </a:t>
            </a:r>
            <a:r>
              <a:rPr lang="en-US" dirty="0" err="1" smtClean="0"/>
              <a:t>rhone</a:t>
            </a:r>
            <a:r>
              <a:rPr lang="en-US" dirty="0" smtClean="0"/>
              <a:t>, reuse</a:t>
            </a:r>
            <a:endParaRPr lang="en-US" dirty="0"/>
          </a:p>
        </p:txBody>
      </p:sp>
    </p:spTree>
    <p:extLst>
      <p:ext uri="{BB962C8B-B14F-4D97-AF65-F5344CB8AC3E}">
        <p14:creationId xmlns:p14="http://schemas.microsoft.com/office/powerpoint/2010/main" val="3176460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Results and contributions</a:t>
            </a:r>
            <a:endParaRPr lang="fr-FR" dirty="0"/>
          </a:p>
        </p:txBody>
      </p:sp>
      <p:sp>
        <p:nvSpPr>
          <p:cNvPr id="10" name="Forma livre 9"/>
          <p:cNvSpPr/>
          <p:nvPr/>
        </p:nvSpPr>
        <p:spPr>
          <a:xfrm>
            <a:off x="1406850" y="3258943"/>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b="1" dirty="0">
                <a:solidFill>
                  <a:srgbClr val="FF0066"/>
                </a:solidFill>
              </a:rPr>
              <a:t>Search for previous queries</a:t>
            </a:r>
          </a:p>
        </p:txBody>
      </p:sp>
      <p:sp>
        <p:nvSpPr>
          <p:cNvPr id="15" name="Espaço Reservado para Data 14"/>
          <p:cNvSpPr>
            <a:spLocks noGrp="1"/>
          </p:cNvSpPr>
          <p:nvPr>
            <p:ph type="dt" sz="half" idx="10"/>
          </p:nvPr>
        </p:nvSpPr>
        <p:spPr/>
        <p:txBody>
          <a:bodyPr/>
          <a:lstStyle/>
          <a:p>
            <a:fld id="{4C33F87C-A24D-4BA8-8B00-48814F68C8F3}" type="datetime1">
              <a:rPr lang="fr-FR" smtClean="0"/>
              <a:t>21/03/2017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13</a:t>
            </a:fld>
            <a:endParaRPr lang="fr-FR"/>
          </a:p>
        </p:txBody>
      </p:sp>
      <p:sp>
        <p:nvSpPr>
          <p:cNvPr id="3" name="CaixaDeTexto 2"/>
          <p:cNvSpPr txBox="1"/>
          <p:nvPr/>
        </p:nvSpPr>
        <p:spPr>
          <a:xfrm>
            <a:off x="1621454" y="4548430"/>
            <a:ext cx="2288820" cy="1169551"/>
          </a:xfrm>
          <a:prstGeom prst="rect">
            <a:avLst/>
          </a:prstGeom>
          <a:noFill/>
        </p:spPr>
        <p:txBody>
          <a:bodyPr wrap="square" rtlCol="0">
            <a:spAutoFit/>
          </a:bodyPr>
          <a:lstStyle/>
          <a:p>
            <a:r>
              <a:rPr lang="fr-FR" sz="1400" dirty="0" smtClean="0"/>
              <a:t>- With respect to quality requirements</a:t>
            </a:r>
          </a:p>
          <a:p>
            <a:endParaRPr lang="fr-FR" sz="1400" dirty="0" smtClean="0"/>
          </a:p>
          <a:p>
            <a:r>
              <a:rPr lang="fr-FR" sz="1400" dirty="0" smtClean="0"/>
              <a:t>- According to our query taxonomy</a:t>
            </a:r>
            <a:endParaRPr lang="fr-FR" sz="1400" dirty="0"/>
          </a:p>
        </p:txBody>
      </p:sp>
      <p:sp>
        <p:nvSpPr>
          <p:cNvPr id="23" name="Arco 22"/>
          <p:cNvSpPr/>
          <p:nvPr/>
        </p:nvSpPr>
        <p:spPr>
          <a:xfrm rot="5400000" flipV="1">
            <a:off x="1419809" y="4299696"/>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24" name="Fluxograma: Decisão 23"/>
          <p:cNvSpPr/>
          <p:nvPr/>
        </p:nvSpPr>
        <p:spPr>
          <a:xfrm>
            <a:off x="4184116" y="3734442"/>
            <a:ext cx="270588" cy="214604"/>
          </a:xfrm>
          <a:prstGeom prst="flowChartDecision">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de seta reta 27"/>
          <p:cNvCxnSpPr>
            <a:endCxn id="24" idx="1"/>
          </p:cNvCxnSpPr>
          <p:nvPr/>
        </p:nvCxnSpPr>
        <p:spPr>
          <a:xfrm>
            <a:off x="3910274" y="3841744"/>
            <a:ext cx="273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Grupo 33"/>
          <p:cNvGrpSpPr/>
          <p:nvPr/>
        </p:nvGrpSpPr>
        <p:grpSpPr>
          <a:xfrm>
            <a:off x="4728547" y="2093659"/>
            <a:ext cx="2503424" cy="1165602"/>
            <a:chOff x="3664856" y="2093659"/>
            <a:chExt cx="2503424" cy="1165602"/>
          </a:xfrm>
        </p:grpSpPr>
        <p:sp>
          <p:nvSpPr>
            <p:cNvPr id="20" name="Forma livre 19"/>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b="1" dirty="0" smtClean="0">
                  <a:solidFill>
                    <a:srgbClr val="FF0066"/>
                  </a:solidFill>
                </a:rPr>
                <a:t>Reusing previous</a:t>
              </a:r>
            </a:p>
            <a:p>
              <a:pPr lvl="0" algn="ctr" defTabSz="1022350">
                <a:lnSpc>
                  <a:spcPct val="90000"/>
                </a:lnSpc>
                <a:spcBef>
                  <a:spcPct val="0"/>
                </a:spcBef>
                <a:spcAft>
                  <a:spcPct val="35000"/>
                </a:spcAft>
              </a:pPr>
              <a:r>
                <a:rPr lang="fr-FR" b="1" dirty="0" smtClean="0">
                  <a:solidFill>
                    <a:srgbClr val="FF0066"/>
                  </a:solidFill>
                </a:rPr>
                <a:t>results</a:t>
              </a:r>
              <a:endParaRPr lang="fr-FR" b="1" dirty="0">
                <a:solidFill>
                  <a:srgbClr val="FF0066"/>
                </a:solidFill>
              </a:endParaRPr>
            </a:p>
          </p:txBody>
        </p:sp>
        <p:sp>
          <p:nvSpPr>
            <p:cNvPr id="31" name="Retângulo 30"/>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6" name="Conector angulado 35"/>
          <p:cNvCxnSpPr>
            <a:stCxn id="24" idx="0"/>
            <a:endCxn id="31" idx="1"/>
          </p:cNvCxnSpPr>
          <p:nvPr/>
        </p:nvCxnSpPr>
        <p:spPr>
          <a:xfrm rot="5400000" flipH="1" flipV="1">
            <a:off x="3994908" y="3000804"/>
            <a:ext cx="1058141" cy="409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7" name="Grupo 36"/>
          <p:cNvGrpSpPr/>
          <p:nvPr/>
        </p:nvGrpSpPr>
        <p:grpSpPr>
          <a:xfrm>
            <a:off x="4728546" y="4424545"/>
            <a:ext cx="2503424" cy="1165602"/>
            <a:chOff x="3664856" y="2093659"/>
            <a:chExt cx="2503424" cy="1165602"/>
          </a:xfrm>
        </p:grpSpPr>
        <p:sp>
          <p:nvSpPr>
            <p:cNvPr id="38" name="Forma livre 37"/>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b="1" dirty="0" smtClean="0">
                  <a:solidFill>
                    <a:srgbClr val="FF0066"/>
                  </a:solidFill>
                </a:rPr>
                <a:t>Processing the complete rewriting</a:t>
              </a:r>
              <a:endParaRPr lang="fr-FR" b="1" dirty="0">
                <a:solidFill>
                  <a:srgbClr val="FF0066"/>
                </a:solidFill>
              </a:endParaRPr>
            </a:p>
          </p:txBody>
        </p:sp>
        <p:sp>
          <p:nvSpPr>
            <p:cNvPr id="39" name="Retângulo 38"/>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1" name="Conector angulado 40"/>
          <p:cNvCxnSpPr>
            <a:stCxn id="24" idx="2"/>
            <a:endCxn id="39" idx="1"/>
          </p:cNvCxnSpPr>
          <p:nvPr/>
        </p:nvCxnSpPr>
        <p:spPr>
          <a:xfrm rot="16200000" flipH="1">
            <a:off x="3994908" y="4273548"/>
            <a:ext cx="1058141" cy="4091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upo 41"/>
          <p:cNvGrpSpPr/>
          <p:nvPr/>
        </p:nvGrpSpPr>
        <p:grpSpPr>
          <a:xfrm>
            <a:off x="8050242" y="3256011"/>
            <a:ext cx="2503424" cy="1165602"/>
            <a:chOff x="3664856" y="2093659"/>
            <a:chExt cx="2503424" cy="1165602"/>
          </a:xfrm>
        </p:grpSpPr>
        <p:sp>
          <p:nvSpPr>
            <p:cNvPr id="43" name="Forma livre 42"/>
            <p:cNvSpPr/>
            <p:nvPr/>
          </p:nvSpPr>
          <p:spPr>
            <a:xfrm>
              <a:off x="3664856" y="2093659"/>
              <a:ext cx="2503424" cy="1165602"/>
            </a:xfrm>
            <a:custGeom>
              <a:avLst/>
              <a:gdLst>
                <a:gd name="connsiteX0" fmla="*/ 0 w 2503424"/>
                <a:gd name="connsiteY0" fmla="*/ 0 h 2280331"/>
                <a:gd name="connsiteX1" fmla="*/ 2503424 w 2503424"/>
                <a:gd name="connsiteY1" fmla="*/ 0 h 2280331"/>
                <a:gd name="connsiteX2" fmla="*/ 2503424 w 2503424"/>
                <a:gd name="connsiteY2" fmla="*/ 2280331 h 2280331"/>
                <a:gd name="connsiteX3" fmla="*/ 0 w 2503424"/>
                <a:gd name="connsiteY3" fmla="*/ 2280331 h 2280331"/>
                <a:gd name="connsiteX4" fmla="*/ 0 w 2503424"/>
                <a:gd name="connsiteY4" fmla="*/ 0 h 228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3424" h="2280331">
                  <a:moveTo>
                    <a:pt x="0" y="0"/>
                  </a:moveTo>
                  <a:lnTo>
                    <a:pt x="2503424" y="0"/>
                  </a:lnTo>
                  <a:lnTo>
                    <a:pt x="2503424" y="2280331"/>
                  </a:lnTo>
                  <a:lnTo>
                    <a:pt x="0" y="22803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fr-FR" b="1" dirty="0" smtClean="0">
                  <a:solidFill>
                    <a:srgbClr val="FF0066"/>
                  </a:solidFill>
                </a:rPr>
                <a:t>Storing results</a:t>
              </a:r>
              <a:endParaRPr lang="fr-FR" b="1" dirty="0">
                <a:solidFill>
                  <a:srgbClr val="FF0066"/>
                </a:solidFill>
              </a:endParaRPr>
            </a:p>
          </p:txBody>
        </p:sp>
        <p:sp>
          <p:nvSpPr>
            <p:cNvPr id="44" name="Retângulo 43"/>
            <p:cNvSpPr/>
            <p:nvPr/>
          </p:nvSpPr>
          <p:spPr>
            <a:xfrm>
              <a:off x="3664856" y="2093659"/>
              <a:ext cx="2503424" cy="1165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46" name="Conector angulado 45"/>
          <p:cNvCxnSpPr>
            <a:stCxn id="31" idx="3"/>
            <a:endCxn id="44" idx="1"/>
          </p:cNvCxnSpPr>
          <p:nvPr/>
        </p:nvCxnSpPr>
        <p:spPr>
          <a:xfrm>
            <a:off x="7231971" y="2676301"/>
            <a:ext cx="818271" cy="11623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ector angulado 47"/>
          <p:cNvCxnSpPr>
            <a:stCxn id="39" idx="3"/>
            <a:endCxn id="44" idx="1"/>
          </p:cNvCxnSpPr>
          <p:nvPr/>
        </p:nvCxnSpPr>
        <p:spPr>
          <a:xfrm flipV="1">
            <a:off x="7231970" y="3838653"/>
            <a:ext cx="818272" cy="1168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aixaDeTexto 48"/>
          <p:cNvSpPr txBox="1"/>
          <p:nvPr/>
        </p:nvSpPr>
        <p:spPr>
          <a:xfrm>
            <a:off x="4943149" y="5717981"/>
            <a:ext cx="2372051" cy="523220"/>
          </a:xfrm>
          <a:prstGeom prst="rect">
            <a:avLst/>
          </a:prstGeom>
          <a:noFill/>
        </p:spPr>
        <p:txBody>
          <a:bodyPr wrap="square" rtlCol="0">
            <a:spAutoFit/>
          </a:bodyPr>
          <a:lstStyle/>
          <a:p>
            <a:r>
              <a:rPr lang="fr-FR" sz="1400" dirty="0" smtClean="0"/>
              <a:t>Service-based query rewriting according to SLA</a:t>
            </a:r>
          </a:p>
        </p:txBody>
      </p:sp>
      <p:sp>
        <p:nvSpPr>
          <p:cNvPr id="50" name="Arco 49"/>
          <p:cNvSpPr/>
          <p:nvPr/>
        </p:nvSpPr>
        <p:spPr>
          <a:xfrm rot="5400000" flipV="1">
            <a:off x="4741505" y="5469247"/>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1" name="CaixaDeTexto 50"/>
          <p:cNvSpPr txBox="1"/>
          <p:nvPr/>
        </p:nvSpPr>
        <p:spPr>
          <a:xfrm>
            <a:off x="4943149" y="3363634"/>
            <a:ext cx="2372051" cy="738664"/>
          </a:xfrm>
          <a:prstGeom prst="rect">
            <a:avLst/>
          </a:prstGeom>
          <a:noFill/>
        </p:spPr>
        <p:txBody>
          <a:bodyPr wrap="square" rtlCol="0">
            <a:spAutoFit/>
          </a:bodyPr>
          <a:lstStyle/>
          <a:p>
            <a:r>
              <a:rPr lang="fr-FR" sz="1400" dirty="0" smtClean="0"/>
              <a:t>With respect to our query taxonomy and reusability approach</a:t>
            </a:r>
          </a:p>
        </p:txBody>
      </p:sp>
      <p:sp>
        <p:nvSpPr>
          <p:cNvPr id="52" name="Arco 51"/>
          <p:cNvSpPr/>
          <p:nvPr/>
        </p:nvSpPr>
        <p:spPr>
          <a:xfrm rot="5400000" flipV="1">
            <a:off x="4741505" y="311490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3" name="CaixaDeTexto 52"/>
          <p:cNvSpPr txBox="1"/>
          <p:nvPr/>
        </p:nvSpPr>
        <p:spPr>
          <a:xfrm>
            <a:off x="8264844" y="4498814"/>
            <a:ext cx="2372051" cy="523220"/>
          </a:xfrm>
          <a:prstGeom prst="rect">
            <a:avLst/>
          </a:prstGeom>
          <a:noFill/>
        </p:spPr>
        <p:txBody>
          <a:bodyPr wrap="square" rtlCol="0">
            <a:spAutoFit/>
          </a:bodyPr>
          <a:lstStyle/>
          <a:p>
            <a:r>
              <a:rPr lang="fr-FR" sz="1400" dirty="0" smtClean="0"/>
              <a:t>Storing results in our query history</a:t>
            </a:r>
          </a:p>
        </p:txBody>
      </p:sp>
      <p:sp>
        <p:nvSpPr>
          <p:cNvPr id="54" name="Arco 53"/>
          <p:cNvSpPr/>
          <p:nvPr/>
        </p:nvSpPr>
        <p:spPr>
          <a:xfrm rot="5400000" flipV="1">
            <a:off x="8063200" y="4250080"/>
            <a:ext cx="403290" cy="429208"/>
          </a:xfrm>
          <a:prstGeom prst="arc">
            <a:avLst/>
          </a:prstGeom>
          <a:ln>
            <a:solidFill>
              <a:schemeClr val="bg1">
                <a:lumMod val="50000"/>
              </a:schemeClr>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bg1">
                  <a:lumMod val="85000"/>
                </a:schemeClr>
              </a:solidFill>
            </a:endParaRPr>
          </a:p>
        </p:txBody>
      </p:sp>
      <p:sp>
        <p:nvSpPr>
          <p:cNvPr id="55" name="CaixaDeTexto 54"/>
          <p:cNvSpPr txBox="1"/>
          <p:nvPr/>
        </p:nvSpPr>
        <p:spPr>
          <a:xfrm>
            <a:off x="4794232" y="6436225"/>
            <a:ext cx="2372051" cy="307777"/>
          </a:xfrm>
          <a:prstGeom prst="rect">
            <a:avLst/>
          </a:prstGeom>
          <a:noFill/>
        </p:spPr>
        <p:txBody>
          <a:bodyPr wrap="square" rtlCol="0">
            <a:spAutoFit/>
          </a:bodyPr>
          <a:lstStyle/>
          <a:p>
            <a:r>
              <a:rPr lang="fr-FR" sz="1400" u="sng" dirty="0" smtClean="0">
                <a:effectLst>
                  <a:outerShdw blurRad="38100" dist="38100" dir="2700000" algn="tl">
                    <a:srgbClr val="000000">
                      <a:alpha val="43137"/>
                    </a:srgbClr>
                  </a:outerShdw>
                </a:effectLst>
              </a:rPr>
              <a:t>Data integration workflow</a:t>
            </a:r>
          </a:p>
        </p:txBody>
      </p:sp>
    </p:spTree>
    <p:extLst>
      <p:ext uri="{BB962C8B-B14F-4D97-AF65-F5344CB8AC3E}">
        <p14:creationId xmlns:p14="http://schemas.microsoft.com/office/powerpoint/2010/main" val="3604450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23" grpId="0" animBg="1"/>
      <p:bldP spid="24" grpId="0" animBg="1"/>
      <p:bldP spid="49" grpId="0"/>
      <p:bldP spid="50" grpId="0" animBg="1"/>
      <p:bldP spid="51" grpId="0"/>
      <p:bldP spid="52" grpId="0" animBg="1"/>
      <p:bldP spid="53" grpId="0"/>
      <p:bldP spid="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Rhone query rewriting algorithm</a:t>
            </a:r>
            <a:r>
              <a:rPr lang="en-GB" baseline="30000" dirty="0"/>
              <a:t>1</a:t>
            </a:r>
            <a:r>
              <a:rPr lang="en-GB" dirty="0"/>
              <a:t> </a:t>
            </a:r>
          </a:p>
        </p:txBody>
      </p:sp>
      <p:sp>
        <p:nvSpPr>
          <p:cNvPr id="3" name="Espace réservé du contenu 2"/>
          <p:cNvSpPr>
            <a:spLocks noGrp="1"/>
          </p:cNvSpPr>
          <p:nvPr>
            <p:ph idx="1"/>
          </p:nvPr>
        </p:nvSpPr>
        <p:spPr/>
        <p:txBody>
          <a:bodyPr>
            <a:normAutofit/>
          </a:bodyPr>
          <a:lstStyle/>
          <a:p>
            <a:pPr algn="just">
              <a:lnSpc>
                <a:spcPct val="110000"/>
              </a:lnSpc>
            </a:pPr>
            <a:r>
              <a:rPr lang="fr-FR" sz="2400" dirty="0" err="1"/>
              <a:t>C</a:t>
            </a:r>
            <a:r>
              <a:rPr lang="fr-FR" sz="2200" dirty="0" err="1" smtClean="0"/>
              <a:t>onsiders</a:t>
            </a:r>
            <a:r>
              <a:rPr lang="fr-FR" sz="2200" dirty="0" smtClean="0"/>
              <a:t> </a:t>
            </a:r>
            <a:r>
              <a:rPr lang="fr-FR" sz="2200" dirty="0"/>
              <a:t>user integration preferences and services’ quality aspects expressed in SLAs.</a:t>
            </a:r>
          </a:p>
          <a:p>
            <a:pPr>
              <a:lnSpc>
                <a:spcPct val="110000"/>
              </a:lnSpc>
            </a:pPr>
            <a:endParaRPr lang="en-GB" sz="2400" dirty="0" smtClean="0"/>
          </a:p>
          <a:p>
            <a:pPr>
              <a:lnSpc>
                <a:spcPct val="110000"/>
              </a:lnSpc>
            </a:pPr>
            <a:endParaRPr lang="en-GB" sz="2400" dirty="0"/>
          </a:p>
          <a:p>
            <a:pPr>
              <a:lnSpc>
                <a:spcPct val="110000"/>
              </a:lnSpc>
            </a:pPr>
            <a:endParaRPr lang="en-GB" sz="2400" dirty="0"/>
          </a:p>
        </p:txBody>
      </p:sp>
      <p:sp>
        <p:nvSpPr>
          <p:cNvPr id="5" name="CaixaDeTexto 7"/>
          <p:cNvSpPr txBox="1"/>
          <p:nvPr/>
        </p:nvSpPr>
        <p:spPr>
          <a:xfrm>
            <a:off x="1069848" y="5931035"/>
            <a:ext cx="10217912" cy="577081"/>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 </a:t>
            </a:r>
            <a:r>
              <a:rPr lang="en-US" sz="1050" b="1" dirty="0"/>
              <a:t>Rhone: a quality-based query rewriting algorithm for data </a:t>
            </a:r>
            <a:r>
              <a:rPr lang="en-US" sz="1050" b="1" dirty="0" smtClean="0"/>
              <a:t>integration</a:t>
            </a:r>
            <a:r>
              <a:rPr lang="en-US" sz="1050" dirty="0" smtClean="0"/>
              <a:t>. East-European </a:t>
            </a:r>
            <a:r>
              <a:rPr lang="en-US" sz="1050" dirty="0"/>
              <a:t>Conference on Advances in Databases and Information Systems, Aug 2016, Prague, France. ADBIS East-European Conference on Advances in Databases and Information Systems, 2016</a:t>
            </a:r>
            <a:r>
              <a:rPr lang="en-US" sz="1050" dirty="0" smtClean="0"/>
              <a:t>.</a:t>
            </a:r>
            <a:endParaRPr lang="en-US" sz="1050" dirty="0"/>
          </a:p>
        </p:txBody>
      </p:sp>
      <p:sp>
        <p:nvSpPr>
          <p:cNvPr id="8" name="Seta para a direita 7"/>
          <p:cNvSpPr/>
          <p:nvPr/>
        </p:nvSpPr>
        <p:spPr>
          <a:xfrm>
            <a:off x="3010880" y="3199861"/>
            <a:ext cx="6170241" cy="26416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2470079"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Selecting candidate concrete services</a:t>
            </a:r>
          </a:p>
        </p:txBody>
      </p:sp>
      <p:sp>
        <p:nvSpPr>
          <p:cNvPr id="10" name="Forma livre 9"/>
          <p:cNvSpPr/>
          <p:nvPr/>
        </p:nvSpPr>
        <p:spPr>
          <a:xfrm>
            <a:off x="4304883"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Creating candidate service descriptions (CSD)</a:t>
            </a:r>
          </a:p>
        </p:txBody>
      </p:sp>
      <p:sp>
        <p:nvSpPr>
          <p:cNvPr id="11" name="Forma livre 10"/>
          <p:cNvSpPr/>
          <p:nvPr/>
        </p:nvSpPr>
        <p:spPr>
          <a:xfrm>
            <a:off x="6139686"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Combinig CSDs</a:t>
            </a:r>
          </a:p>
        </p:txBody>
      </p:sp>
      <p:sp>
        <p:nvSpPr>
          <p:cNvPr id="12" name="Forma livre 11"/>
          <p:cNvSpPr/>
          <p:nvPr/>
        </p:nvSpPr>
        <p:spPr>
          <a:xfrm>
            <a:off x="7974490" y="3982913"/>
            <a:ext cx="1747431" cy="105664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2541" tIns="112541" rIns="112541" bIns="112541" numCol="1" spcCol="1270" anchor="ctr" anchorCtr="0">
            <a:noAutofit/>
          </a:bodyPr>
          <a:lstStyle/>
          <a:p>
            <a:pPr algn="ctr" defTabSz="711182">
              <a:lnSpc>
                <a:spcPct val="90000"/>
              </a:lnSpc>
              <a:spcBef>
                <a:spcPct val="0"/>
              </a:spcBef>
              <a:spcAft>
                <a:spcPct val="35000"/>
              </a:spcAft>
            </a:pPr>
            <a:r>
              <a:rPr lang="fr-FR" sz="1600" dirty="0"/>
              <a:t>Producing rewritings</a:t>
            </a:r>
          </a:p>
        </p:txBody>
      </p:sp>
      <p:sp>
        <p:nvSpPr>
          <p:cNvPr id="4" name="Espaço Reservado para Data 3"/>
          <p:cNvSpPr>
            <a:spLocks noGrp="1"/>
          </p:cNvSpPr>
          <p:nvPr>
            <p:ph type="dt" sz="half" idx="10"/>
          </p:nvPr>
        </p:nvSpPr>
        <p:spPr/>
        <p:txBody>
          <a:bodyPr/>
          <a:lstStyle/>
          <a:p>
            <a:fld id="{88788465-5ABE-48FE-A367-DD4BDAC3E30D}" type="datetime1">
              <a:rPr lang="fr-FR" smtClean="0"/>
              <a:t>21/03/2017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14</a:t>
            </a:fld>
            <a:endParaRPr lang="fr-FR"/>
          </a:p>
        </p:txBody>
      </p:sp>
    </p:spTree>
    <p:extLst>
      <p:ext uri="{BB962C8B-B14F-4D97-AF65-F5344CB8AC3E}">
        <p14:creationId xmlns:p14="http://schemas.microsoft.com/office/powerpoint/2010/main" val="201624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Rhone query rewriting </a:t>
            </a:r>
            <a:r>
              <a:rPr lang="en-GB" dirty="0" smtClean="0"/>
              <a:t>algorithm</a:t>
            </a:r>
            <a:endParaRPr lang="en-GB" dirty="0"/>
          </a:p>
        </p:txBody>
      </p:sp>
      <p:sp>
        <p:nvSpPr>
          <p:cNvPr id="9" name="Espaço Reservado para Conteúdo 8"/>
          <p:cNvSpPr>
            <a:spLocks noGrp="1"/>
          </p:cNvSpPr>
          <p:nvPr>
            <p:ph idx="1"/>
          </p:nvPr>
        </p:nvSpPr>
        <p:spPr/>
        <p:txBody>
          <a:bodyPr/>
          <a:lstStyle/>
          <a:p>
            <a:r>
              <a:rPr lang="fr-FR" dirty="0" err="1"/>
              <a:t>I</a:t>
            </a:r>
            <a:r>
              <a:rPr lang="fr-FR" dirty="0" err="1" smtClean="0"/>
              <a:t>mplementation</a:t>
            </a:r>
            <a:r>
              <a:rPr lang="fr-FR" dirty="0" smtClean="0"/>
              <a:t> and evaluation:</a:t>
            </a:r>
          </a:p>
          <a:p>
            <a:pPr lvl="1"/>
            <a:r>
              <a:rPr lang="fr-FR" dirty="0" smtClean="0"/>
              <a:t>Cloud simulation including 100 services</a:t>
            </a:r>
          </a:p>
          <a:p>
            <a:pPr lvl="1"/>
            <a:r>
              <a:rPr lang="fr-FR" dirty="0" smtClean="0"/>
              <a:t>Expensive while combining services: O(n</a:t>
            </a:r>
            <a:r>
              <a:rPr lang="fr-FR" baseline="30000" dirty="0" smtClean="0"/>
              <a:t>k</a:t>
            </a:r>
            <a:r>
              <a:rPr lang="fr-FR" dirty="0" smtClean="0"/>
              <a:t>)</a:t>
            </a:r>
          </a:p>
          <a:p>
            <a:pPr lvl="1"/>
            <a:r>
              <a:rPr lang="en-US" dirty="0" smtClean="0"/>
              <a:t>Performance </a:t>
            </a:r>
            <a:r>
              <a:rPr lang="en-US" dirty="0"/>
              <a:t>increased </a:t>
            </a:r>
            <a:r>
              <a:rPr lang="en-US" dirty="0" smtClean="0"/>
              <a:t>reducing the </a:t>
            </a:r>
            <a:r>
              <a:rPr lang="en-US" dirty="0"/>
              <a:t>number of rewriting </a:t>
            </a:r>
            <a:r>
              <a:rPr lang="en-US" dirty="0" smtClean="0"/>
              <a:t>solutions and integration </a:t>
            </a:r>
            <a:r>
              <a:rPr lang="en-US" dirty="0"/>
              <a:t>execution time</a:t>
            </a:r>
          </a:p>
          <a:p>
            <a:pPr lvl="1"/>
            <a:r>
              <a:rPr lang="en-US" dirty="0"/>
              <a:t> Integration economic cost potentially </a:t>
            </a:r>
            <a:r>
              <a:rPr lang="en-US" dirty="0" smtClean="0"/>
              <a:t>reduced</a:t>
            </a:r>
            <a:endParaRPr lang="en-US" dirty="0"/>
          </a:p>
        </p:txBody>
      </p:sp>
      <p:pic>
        <p:nvPicPr>
          <p:cNvPr id="7" name="Imagem 11"/>
          <p:cNvPicPr>
            <a:picLocks noChangeAspect="1"/>
          </p:cNvPicPr>
          <p:nvPr/>
        </p:nvPicPr>
        <p:blipFill>
          <a:blip r:embed="rId3"/>
          <a:stretch>
            <a:fillRect/>
          </a:stretch>
        </p:blipFill>
        <p:spPr>
          <a:xfrm>
            <a:off x="914398" y="4023332"/>
            <a:ext cx="4779893" cy="2523291"/>
          </a:xfrm>
          <a:prstGeom prst="rect">
            <a:avLst/>
          </a:prstGeom>
        </p:spPr>
      </p:pic>
      <p:pic>
        <p:nvPicPr>
          <p:cNvPr id="8" name="Imagem 2"/>
          <p:cNvPicPr>
            <a:picLocks noChangeAspect="1"/>
          </p:cNvPicPr>
          <p:nvPr/>
        </p:nvPicPr>
        <p:blipFill>
          <a:blip r:embed="rId4"/>
          <a:stretch>
            <a:fillRect/>
          </a:stretch>
        </p:blipFill>
        <p:spPr>
          <a:xfrm>
            <a:off x="6339355" y="4159463"/>
            <a:ext cx="4446575" cy="2387161"/>
          </a:xfrm>
          <a:prstGeom prst="rect">
            <a:avLst/>
          </a:prstGeom>
        </p:spPr>
      </p:pic>
      <p:sp>
        <p:nvSpPr>
          <p:cNvPr id="3" name="Espaço Reservado para Data 2"/>
          <p:cNvSpPr>
            <a:spLocks noGrp="1"/>
          </p:cNvSpPr>
          <p:nvPr>
            <p:ph type="dt" sz="half" idx="10"/>
          </p:nvPr>
        </p:nvSpPr>
        <p:spPr/>
        <p:txBody>
          <a:bodyPr/>
          <a:lstStyle/>
          <a:p>
            <a:fld id="{1EF112FA-5436-41E8-9717-8377A9D3A566}"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15</a:t>
            </a:fld>
            <a:endParaRPr lang="fr-FR"/>
          </a:p>
        </p:txBody>
      </p:sp>
    </p:spTree>
    <p:extLst>
      <p:ext uri="{BB962C8B-B14F-4D97-AF65-F5344CB8AC3E}">
        <p14:creationId xmlns:p14="http://schemas.microsoft.com/office/powerpoint/2010/main" val="19332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Data integration </a:t>
            </a:r>
            <a:r>
              <a:rPr lang="en-GB" dirty="0" err="1" smtClean="0"/>
              <a:t>metamodel</a:t>
            </a:r>
            <a:endParaRPr lang="en-GB" dirty="0"/>
          </a:p>
        </p:txBody>
      </p:sp>
      <p:sp>
        <p:nvSpPr>
          <p:cNvPr id="9" name="Espaço Reservado para Conteúdo 8"/>
          <p:cNvSpPr>
            <a:spLocks noGrp="1"/>
          </p:cNvSpPr>
          <p:nvPr>
            <p:ph idx="1"/>
          </p:nvPr>
        </p:nvSpPr>
        <p:spPr/>
        <p:txBody>
          <a:bodyPr/>
          <a:lstStyle/>
          <a:p>
            <a:pPr algn="just"/>
            <a:r>
              <a:rPr lang="en-US" b="1" strike="sngStrike" dirty="0">
                <a:solidFill>
                  <a:srgbClr val="FF0066"/>
                </a:solidFill>
              </a:rPr>
              <a:t>Data integration </a:t>
            </a:r>
            <a:r>
              <a:rPr lang="en-US" b="1" strike="sngStrike" dirty="0" smtClean="0">
                <a:solidFill>
                  <a:srgbClr val="FF0066"/>
                </a:solidFill>
              </a:rPr>
              <a:t>metamodel</a:t>
            </a:r>
            <a:r>
              <a:rPr lang="en-US" b="1" strike="sngStrike" baseline="30000" dirty="0" smtClean="0">
                <a:solidFill>
                  <a:srgbClr val="FF0066"/>
                </a:solidFill>
              </a:rPr>
              <a:t>1</a:t>
            </a:r>
            <a:r>
              <a:rPr lang="en-US" b="1" strike="sngStrike" dirty="0" smtClean="0">
                <a:solidFill>
                  <a:srgbClr val="FF0066"/>
                </a:solidFill>
              </a:rPr>
              <a:t> and SLA schemas: </a:t>
            </a:r>
          </a:p>
          <a:p>
            <a:pPr lvl="1" algn="just"/>
            <a:r>
              <a:rPr lang="en-US" strike="sngStrike" dirty="0" smtClean="0"/>
              <a:t>Design of a metamodel </a:t>
            </a:r>
            <a:r>
              <a:rPr lang="en-US" strike="sngStrike" dirty="0"/>
              <a:t>for data </a:t>
            </a:r>
            <a:r>
              <a:rPr lang="en-US" strike="sngStrike" dirty="0" smtClean="0"/>
              <a:t>integration </a:t>
            </a:r>
          </a:p>
          <a:p>
            <a:pPr lvl="1" algn="just"/>
            <a:r>
              <a:rPr lang="en-US" strike="sngStrike" dirty="0" smtClean="0"/>
              <a:t>Design of a </a:t>
            </a:r>
            <a:r>
              <a:rPr lang="en-US" b="1" i="1" strike="sngStrike" dirty="0">
                <a:solidFill>
                  <a:srgbClr val="FF0066"/>
                </a:solidFill>
              </a:rPr>
              <a:t>cloud SLA </a:t>
            </a:r>
            <a:r>
              <a:rPr lang="en-US" i="1" strike="sngStrike" dirty="0" smtClean="0"/>
              <a:t>(</a:t>
            </a:r>
            <a:r>
              <a:rPr lang="en-US" strike="sngStrike" dirty="0" smtClean="0"/>
              <a:t>that </a:t>
            </a:r>
            <a:r>
              <a:rPr lang="en-US" strike="sngStrike" dirty="0"/>
              <a:t>is an agreement between a </a:t>
            </a:r>
            <a:r>
              <a:rPr lang="en-US" i="1" strike="sngStrike" dirty="0"/>
              <a:t>data service</a:t>
            </a:r>
            <a:r>
              <a:rPr lang="en-US" strike="sngStrike" dirty="0"/>
              <a:t/>
            </a:r>
            <a:br>
              <a:rPr lang="en-US" strike="sngStrike" dirty="0"/>
            </a:br>
            <a:r>
              <a:rPr lang="en-US" strike="sngStrike" dirty="0"/>
              <a:t>and a </a:t>
            </a:r>
            <a:r>
              <a:rPr lang="en-US" i="1" strike="sngStrike" dirty="0"/>
              <a:t>cloud </a:t>
            </a:r>
            <a:r>
              <a:rPr lang="en-US" i="1" strike="sngStrike" dirty="0" smtClean="0"/>
              <a:t>provider)</a:t>
            </a:r>
            <a:r>
              <a:rPr lang="en-US" strike="sngStrike" dirty="0" smtClean="0"/>
              <a:t> and </a:t>
            </a:r>
            <a:r>
              <a:rPr lang="en-US" strike="sngStrike" dirty="0"/>
              <a:t>a </a:t>
            </a:r>
            <a:r>
              <a:rPr lang="en-US" b="1" i="1" strike="sngStrike" dirty="0">
                <a:solidFill>
                  <a:srgbClr val="FF0066"/>
                </a:solidFill>
              </a:rPr>
              <a:t>service SLA </a:t>
            </a:r>
            <a:r>
              <a:rPr lang="en-US" i="1" strike="sngStrike" dirty="0" smtClean="0"/>
              <a:t>(</a:t>
            </a:r>
            <a:r>
              <a:rPr lang="en-US" strike="sngStrike" dirty="0" smtClean="0"/>
              <a:t>that </a:t>
            </a:r>
            <a:r>
              <a:rPr lang="en-US" strike="sngStrike" dirty="0"/>
              <a:t>is a new kind of agreement defined</a:t>
            </a:r>
            <a:br>
              <a:rPr lang="en-US" strike="sngStrike" dirty="0"/>
            </a:br>
            <a:r>
              <a:rPr lang="en-US" strike="sngStrike" dirty="0"/>
              <a:t>by </a:t>
            </a:r>
            <a:r>
              <a:rPr lang="en-US" i="1" strike="sngStrike" dirty="0"/>
              <a:t>data services </a:t>
            </a:r>
            <a:r>
              <a:rPr lang="en-US" strike="sngStrike" dirty="0" smtClean="0"/>
              <a:t>exposing </a:t>
            </a:r>
            <a:r>
              <a:rPr lang="en-US" strike="sngStrike" dirty="0"/>
              <a:t>the properties of the data they </a:t>
            </a:r>
            <a:r>
              <a:rPr lang="en-US" strike="sngStrike" dirty="0" smtClean="0"/>
              <a:t>provide)</a:t>
            </a:r>
          </a:p>
        </p:txBody>
      </p:sp>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
        <p:nvSpPr>
          <p:cNvPr id="3" name="Espaço Reservado para Data 2"/>
          <p:cNvSpPr>
            <a:spLocks noGrp="1"/>
          </p:cNvSpPr>
          <p:nvPr>
            <p:ph type="dt" sz="half" idx="10"/>
          </p:nvPr>
        </p:nvSpPr>
        <p:spPr/>
        <p:txBody>
          <a:bodyPr/>
          <a:lstStyle/>
          <a:p>
            <a:fld id="{905ED473-C85B-404F-BCF3-08FF9A9FEB3F}"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16</a:t>
            </a:fld>
            <a:endParaRPr lang="fr-FR"/>
          </a:p>
        </p:txBody>
      </p:sp>
      <p:sp>
        <p:nvSpPr>
          <p:cNvPr id="5" name="Rectangle 4"/>
          <p:cNvSpPr/>
          <p:nvPr/>
        </p:nvSpPr>
        <p:spPr>
          <a:xfrm>
            <a:off x="441960" y="306324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of the meta model including SLA (simplified version)</a:t>
            </a:r>
            <a:endParaRPr lang="en-US" dirty="0"/>
          </a:p>
        </p:txBody>
      </p:sp>
    </p:spTree>
    <p:extLst>
      <p:ext uri="{BB962C8B-B14F-4D97-AF65-F5344CB8AC3E}">
        <p14:creationId xmlns:p14="http://schemas.microsoft.com/office/powerpoint/2010/main" val="256885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1069848" y="6100047"/>
            <a:ext cx="10217912" cy="430887"/>
          </a:xfrm>
          <a:prstGeom prst="rect">
            <a:avLst/>
          </a:prstGeom>
          <a:noFill/>
        </p:spPr>
        <p:txBody>
          <a:bodyPr wrap="square" rtlCol="0">
            <a:spAutoFit/>
          </a:bodyPr>
          <a:lstStyle/>
          <a:p>
            <a:pPr algn="just"/>
            <a:r>
              <a:rPr lang="en-US" sz="1050" baseline="30000" dirty="0" smtClean="0"/>
              <a:t>1</a:t>
            </a:r>
            <a:r>
              <a:rPr lang="en-US" sz="1050" dirty="0" smtClean="0"/>
              <a:t> D</a:t>
            </a:r>
            <a:r>
              <a:rPr lang="en-US" sz="1050" dirty="0"/>
              <a:t>. A. S. Carvalho, P. A. S. Neto, C. Ghedira, G. Vargas-Solar, N. Bennani</a:t>
            </a:r>
            <a:r>
              <a:rPr lang="en-US" sz="1050" b="1" dirty="0"/>
              <a:t>. Towards Quality Guided Data Integration on Multi-Cloud Settings</a:t>
            </a:r>
            <a:r>
              <a:rPr lang="en-US" sz="1050" dirty="0"/>
              <a:t>. 14th international conference on service oriented computing (ICSOC), Oct 2016, Banff, Alberta, Canada.</a:t>
            </a:r>
          </a:p>
        </p:txBody>
      </p:sp>
      <p:sp>
        <p:nvSpPr>
          <p:cNvPr id="3" name="Espaço Reservado para Data 2"/>
          <p:cNvSpPr>
            <a:spLocks noGrp="1"/>
          </p:cNvSpPr>
          <p:nvPr>
            <p:ph type="dt" sz="half" idx="10"/>
          </p:nvPr>
        </p:nvSpPr>
        <p:spPr/>
        <p:txBody>
          <a:bodyPr/>
          <a:lstStyle/>
          <a:p>
            <a:fld id="{905ED473-C85B-404F-BCF3-08FF9A9FEB3F}"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17</a:t>
            </a:fld>
            <a:endParaRPr lang="fr-FR"/>
          </a:p>
        </p:txBody>
      </p:sp>
      <p:pic>
        <p:nvPicPr>
          <p:cNvPr id="5" name="Imagem 4"/>
          <p:cNvPicPr>
            <a:picLocks noChangeAspect="1"/>
          </p:cNvPicPr>
          <p:nvPr/>
        </p:nvPicPr>
        <p:blipFill>
          <a:blip r:embed="rId3"/>
          <a:stretch>
            <a:fillRect/>
          </a:stretch>
        </p:blipFill>
        <p:spPr>
          <a:xfrm>
            <a:off x="2815988" y="264273"/>
            <a:ext cx="6560024" cy="5701646"/>
          </a:xfrm>
          <a:prstGeom prst="rect">
            <a:avLst/>
          </a:prstGeom>
        </p:spPr>
      </p:pic>
    </p:spTree>
    <p:extLst>
      <p:ext uri="{BB962C8B-B14F-4D97-AF65-F5344CB8AC3E}">
        <p14:creationId xmlns:p14="http://schemas.microsoft.com/office/powerpoint/2010/main" val="375855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Selecting services &amp; Compositions</a:t>
            </a:r>
            <a:endParaRPr lang="en-GB" dirty="0"/>
          </a:p>
        </p:txBody>
      </p:sp>
      <p:sp>
        <p:nvSpPr>
          <p:cNvPr id="9" name="Espaço Reservado para Conteúdo 8"/>
          <p:cNvSpPr>
            <a:spLocks noGrp="1"/>
          </p:cNvSpPr>
          <p:nvPr>
            <p:ph idx="1"/>
          </p:nvPr>
        </p:nvSpPr>
        <p:spPr/>
        <p:txBody>
          <a:bodyPr/>
          <a:lstStyle/>
          <a:p>
            <a:pPr algn="just"/>
            <a:r>
              <a:rPr lang="en-US" b="1" dirty="0" smtClean="0">
                <a:solidFill>
                  <a:srgbClr val="FF0066"/>
                </a:solidFill>
              </a:rPr>
              <a:t>A </a:t>
            </a:r>
            <a:r>
              <a:rPr lang="en-US" b="1" dirty="0">
                <a:solidFill>
                  <a:srgbClr val="FF0066"/>
                </a:solidFill>
              </a:rPr>
              <a:t>method for service and composition selection: </a:t>
            </a:r>
            <a:endParaRPr lang="en-US" b="1" dirty="0" smtClean="0">
              <a:solidFill>
                <a:srgbClr val="FF0066"/>
              </a:solidFill>
            </a:endParaRPr>
          </a:p>
          <a:p>
            <a:pPr lvl="1" algn="just"/>
            <a:r>
              <a:rPr lang="en-US" dirty="0" smtClean="0"/>
              <a:t>We </a:t>
            </a:r>
            <a:r>
              <a:rPr lang="en-US" dirty="0"/>
              <a:t>have started working </a:t>
            </a:r>
            <a:r>
              <a:rPr lang="en-US" dirty="0" smtClean="0"/>
              <a:t>on </a:t>
            </a:r>
            <a:r>
              <a:rPr lang="en-US" dirty="0"/>
              <a:t>an heuristic to rank data services and </a:t>
            </a:r>
            <a:r>
              <a:rPr lang="en-US" dirty="0" smtClean="0"/>
              <a:t>compositions based </a:t>
            </a:r>
            <a:r>
              <a:rPr lang="en-US" dirty="0"/>
              <a:t>on SLA measures concerning service properties (percentage of </a:t>
            </a:r>
            <a:r>
              <a:rPr lang="en-US" dirty="0" smtClean="0"/>
              <a:t>availability, response </a:t>
            </a:r>
            <a:r>
              <a:rPr lang="en-US" dirty="0"/>
              <a:t>time, throughput and others) and data properties (data type, freshness</a:t>
            </a:r>
            <a:r>
              <a:rPr lang="en-US" dirty="0" smtClean="0"/>
              <a:t>, veracity</a:t>
            </a:r>
            <a:r>
              <a:rPr lang="en-US" dirty="0"/>
              <a:t>, provenance and others</a:t>
            </a:r>
            <a:r>
              <a:rPr lang="en-US" dirty="0" smtClean="0"/>
              <a:t>).</a:t>
            </a:r>
          </a:p>
          <a:p>
            <a:pPr lvl="1" algn="just"/>
            <a:endParaRPr lang="en-US" dirty="0"/>
          </a:p>
          <a:p>
            <a:pPr lvl="1" algn="just"/>
            <a:endParaRPr lang="en-US" dirty="0" smtClean="0"/>
          </a:p>
          <a:p>
            <a:pPr lvl="1" algn="just"/>
            <a:endParaRPr lang="en-US" dirty="0"/>
          </a:p>
          <a:p>
            <a:pPr lvl="1" algn="just"/>
            <a:endParaRPr lang="en-US" dirty="0" smtClean="0"/>
          </a:p>
          <a:p>
            <a:pPr lvl="1" algn="just"/>
            <a:endParaRPr lang="en-US" dirty="0"/>
          </a:p>
          <a:p>
            <a:pPr lvl="1" algn="just"/>
            <a:endParaRPr lang="en-US" dirty="0" smtClean="0"/>
          </a:p>
        </p:txBody>
      </p:sp>
      <p:sp>
        <p:nvSpPr>
          <p:cNvPr id="3" name="Espaço Reservado para Data 2"/>
          <p:cNvSpPr>
            <a:spLocks noGrp="1"/>
          </p:cNvSpPr>
          <p:nvPr>
            <p:ph type="dt" sz="half" idx="10"/>
          </p:nvPr>
        </p:nvSpPr>
        <p:spPr/>
        <p:txBody>
          <a:bodyPr/>
          <a:lstStyle/>
          <a:p>
            <a:fld id="{905ED473-C85B-404F-BCF3-08FF9A9FEB3F}" type="datetime1">
              <a:rPr lang="fr-FR" smtClean="0"/>
              <a:t>21/03/2017</a:t>
            </a:fld>
            <a:endParaRPr lang="fr-FR" dirty="0"/>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18</a:t>
            </a:fld>
            <a:endParaRPr lang="fr-FR"/>
          </a:p>
        </p:txBody>
      </p:sp>
      <mc:AlternateContent xmlns:mc="http://schemas.openxmlformats.org/markup-compatibility/2006" xmlns:a14="http://schemas.microsoft.com/office/drawing/2010/main">
        <mc:Choice Requires="a14">
          <p:sp>
            <p:nvSpPr>
              <p:cNvPr id="5" name="Retângulo 4"/>
              <p:cNvSpPr/>
              <p:nvPr/>
            </p:nvSpPr>
            <p:spPr>
              <a:xfrm>
                <a:off x="1539240" y="4137947"/>
                <a:ext cx="5890260" cy="369332"/>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fr-FR" i="1" smtClean="0">
                          <a:latin typeface="Cambria Math" panose="02040503050406030204" pitchFamily="18" charset="0"/>
                        </a:rPr>
                        <m:t>𝑆</m:t>
                      </m:r>
                      <m:r>
                        <a:rPr lang="fr-FR" i="1" baseline="-25000">
                          <a:latin typeface="Cambria Math" panose="02040503050406030204" pitchFamily="18" charset="0"/>
                        </a:rPr>
                        <m:t>𝑚𝑒𝑎𝑠𝑢𝑟𝑒</m:t>
                      </m:r>
                      <m:d>
                        <m:dPr>
                          <m:ctrlPr>
                            <a:rPr lang="fr-FR" i="1" baseline="-25000">
                              <a:latin typeface="Cambria Math" panose="02040503050406030204" pitchFamily="18" charset="0"/>
                            </a:rPr>
                          </m:ctrlPr>
                        </m:dPr>
                        <m:e>
                          <m:r>
                            <a:rPr lang="fr-FR" i="1">
                              <a:latin typeface="Cambria Math" panose="02040503050406030204" pitchFamily="18" charset="0"/>
                            </a:rPr>
                            <m:t>𝑀</m:t>
                          </m:r>
                        </m:e>
                      </m:d>
                      <m:r>
                        <a:rPr lang="fr-FR" i="1">
                          <a:latin typeface="Cambria Math" panose="02040503050406030204" pitchFamily="18" charset="0"/>
                        </a:rPr>
                        <m:t>=</m:t>
                      </m:r>
                    </m:oMath>
                  </m:oMathPara>
                </a14:m>
                <a:endParaRPr lang="en-US" dirty="0"/>
              </a:p>
            </p:txBody>
          </p:sp>
        </mc:Choice>
        <mc:Fallback xmlns="">
          <p:sp>
            <p:nvSpPr>
              <p:cNvPr id="5" name="Retângulo 4"/>
              <p:cNvSpPr>
                <a:spLocks noRot="1" noChangeAspect="1" noMove="1" noResize="1" noEditPoints="1" noAdjustHandles="1" noChangeArrowheads="1" noChangeShapeType="1" noTextEdit="1"/>
              </p:cNvSpPr>
              <p:nvPr/>
            </p:nvSpPr>
            <p:spPr>
              <a:xfrm>
                <a:off x="1539240" y="4137947"/>
                <a:ext cx="5890260" cy="369332"/>
              </a:xfrm>
              <a:prstGeom prst="rect">
                <a:avLst/>
              </a:prstGeom>
              <a:blipFill rotWithShape="0">
                <a:blip r:embed="rId3"/>
                <a:stretch>
                  <a:fillRect b="-83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Retângulo 10"/>
              <p:cNvSpPr/>
              <p:nvPr/>
            </p:nvSpPr>
            <p:spPr>
              <a:xfrm>
                <a:off x="3236290" y="3668914"/>
                <a:ext cx="5890260" cy="485710"/>
              </a:xfrm>
              <a:prstGeom prst="rect">
                <a:avLst/>
              </a:prstGeom>
            </p:spPr>
            <p:txBody>
              <a:bodyPr wrap="square">
                <a:spAutoFit/>
              </a:bodyPr>
              <a:lstStyle/>
              <a:p>
                <a:pPr algn="just"/>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𝑀</m:t>
                        </m:r>
                        <m:r>
                          <a:rPr lang="fr-FR" i="1" baseline="-25000">
                            <a:latin typeface="Cambria Math" panose="02040503050406030204" pitchFamily="18" charset="0"/>
                          </a:rPr>
                          <m:t>𝑎𝑐𝑡𝑢𝑎𝑙</m:t>
                        </m:r>
                        <m:r>
                          <a:rPr lang="fr-FR" i="1">
                            <a:latin typeface="Cambria Math" panose="02040503050406030204" pitchFamily="18" charset="0"/>
                          </a:rPr>
                          <m:t> − </m:t>
                        </m:r>
                        <m:r>
                          <a:rPr lang="fr-FR" i="1">
                            <a:latin typeface="Cambria Math" panose="02040503050406030204" pitchFamily="18" charset="0"/>
                          </a:rPr>
                          <m:t>𝑀𝑚𝑖𝑛</m:t>
                        </m:r>
                      </m:num>
                      <m:den>
                        <m:r>
                          <a:rPr lang="fr-FR" i="1">
                            <a:latin typeface="Cambria Math" panose="02040503050406030204" pitchFamily="18" charset="0"/>
                          </a:rPr>
                          <m:t>𝑀</m:t>
                        </m:r>
                        <m:r>
                          <a:rPr lang="fr-FR" i="1" baseline="-2500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𝑀𝑚𝑖𝑛</m:t>
                        </m:r>
                      </m:den>
                    </m:f>
                  </m:oMath>
                </a14:m>
                <a:r>
                  <a:rPr lang="en-US" dirty="0"/>
                  <a:t> (if </a:t>
                </a:r>
                <a:r>
                  <a:rPr lang="en-US" i="1" dirty="0"/>
                  <a:t>M</a:t>
                </a:r>
                <a:r>
                  <a:rPr lang="en-US" dirty="0"/>
                  <a:t> is a positive measure)</a:t>
                </a:r>
              </a:p>
            </p:txBody>
          </p:sp>
        </mc:Choice>
        <mc:Fallback xmlns="">
          <p:sp>
            <p:nvSpPr>
              <p:cNvPr id="11" name="Retângulo 10"/>
              <p:cNvSpPr>
                <a:spLocks noRot="1" noChangeAspect="1" noMove="1" noResize="1" noEditPoints="1" noAdjustHandles="1" noChangeArrowheads="1" noChangeShapeType="1" noTextEdit="1"/>
              </p:cNvSpPr>
              <p:nvPr/>
            </p:nvSpPr>
            <p:spPr>
              <a:xfrm>
                <a:off x="3236290" y="3668914"/>
                <a:ext cx="5890260" cy="485710"/>
              </a:xfrm>
              <a:prstGeom prst="rect">
                <a:avLst/>
              </a:prstGeom>
              <a:blipFill rotWithShape="0">
                <a:blip r:embed="rId4"/>
                <a:stretch>
                  <a:fillRect b="-75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Retângulo 11"/>
              <p:cNvSpPr/>
              <p:nvPr/>
            </p:nvSpPr>
            <p:spPr>
              <a:xfrm>
                <a:off x="3236290" y="4362186"/>
                <a:ext cx="5890260" cy="491353"/>
              </a:xfrm>
              <a:prstGeom prst="rect">
                <a:avLst/>
              </a:prstGeom>
            </p:spPr>
            <p:txBody>
              <a:bodyPr wrap="square">
                <a:spAutoFit/>
              </a:bodyPr>
              <a:lstStyle/>
              <a:p>
                <a:pPr algn="just"/>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𝑀</m:t>
                        </m:r>
                        <m:r>
                          <a:rPr lang="fr-FR" b="0" i="1" baseline="-25000" smtClean="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𝑀𝑎𝑐𝑡𝑢𝑎𝑙</m:t>
                        </m:r>
                      </m:num>
                      <m:den>
                        <m:r>
                          <a:rPr lang="fr-FR" i="1">
                            <a:latin typeface="Cambria Math" panose="02040503050406030204" pitchFamily="18" charset="0"/>
                          </a:rPr>
                          <m:t>𝑀</m:t>
                        </m:r>
                        <m:r>
                          <a:rPr lang="fr-FR" i="1" baseline="-25000">
                            <a:latin typeface="Cambria Math" panose="02040503050406030204" pitchFamily="18" charset="0"/>
                          </a:rPr>
                          <m:t>𝑚𝑎𝑥</m:t>
                        </m:r>
                        <m:r>
                          <a:rPr lang="fr-FR" i="1">
                            <a:latin typeface="Cambria Math" panose="02040503050406030204" pitchFamily="18" charset="0"/>
                          </a:rPr>
                          <m:t> − </m:t>
                        </m:r>
                        <m:r>
                          <a:rPr lang="fr-FR" i="1">
                            <a:latin typeface="Cambria Math" panose="02040503050406030204" pitchFamily="18" charset="0"/>
                          </a:rPr>
                          <m:t>𝑀𝑚𝑖𝑛</m:t>
                        </m:r>
                      </m:den>
                    </m:f>
                  </m:oMath>
                </a14:m>
                <a:r>
                  <a:rPr lang="en-US" dirty="0"/>
                  <a:t> (if </a:t>
                </a:r>
                <a:r>
                  <a:rPr lang="en-US" i="1" dirty="0"/>
                  <a:t>M</a:t>
                </a:r>
                <a:r>
                  <a:rPr lang="en-US" dirty="0"/>
                  <a:t> is a </a:t>
                </a:r>
                <a:r>
                  <a:rPr lang="en-US" dirty="0" smtClean="0"/>
                  <a:t>negative measure</a:t>
                </a:r>
                <a:r>
                  <a:rPr lang="en-US" dirty="0"/>
                  <a:t>)</a:t>
                </a:r>
              </a:p>
            </p:txBody>
          </p:sp>
        </mc:Choice>
        <mc:Fallback xmlns="">
          <p:sp>
            <p:nvSpPr>
              <p:cNvPr id="12" name="Retângulo 11"/>
              <p:cNvSpPr>
                <a:spLocks noRot="1" noChangeAspect="1" noMove="1" noResize="1" noEditPoints="1" noAdjustHandles="1" noChangeArrowheads="1" noChangeShapeType="1" noTextEdit="1"/>
              </p:cNvSpPr>
              <p:nvPr/>
            </p:nvSpPr>
            <p:spPr>
              <a:xfrm>
                <a:off x="3236290" y="4362186"/>
                <a:ext cx="5890260" cy="491353"/>
              </a:xfrm>
              <a:prstGeom prst="rect">
                <a:avLst/>
              </a:prstGeom>
              <a:blipFill rotWithShape="0">
                <a:blip r:embed="rId5"/>
                <a:stretch>
                  <a:fillRect b="-7500"/>
                </a:stretch>
              </a:blipFill>
            </p:spPr>
            <p:txBody>
              <a:bodyPr/>
              <a:lstStyle/>
              <a:p>
                <a:r>
                  <a:rPr lang="fr-FR">
                    <a:noFill/>
                  </a:rPr>
                  <a:t> </a:t>
                </a:r>
              </a:p>
            </p:txBody>
          </p:sp>
        </mc:Fallback>
      </mc:AlternateContent>
      <p:sp>
        <p:nvSpPr>
          <p:cNvPr id="7" name="Chave esquerda 6"/>
          <p:cNvSpPr/>
          <p:nvPr/>
        </p:nvSpPr>
        <p:spPr>
          <a:xfrm>
            <a:off x="2971861" y="3668914"/>
            <a:ext cx="275192" cy="13537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mc:AlternateContent xmlns:mc="http://schemas.openxmlformats.org/markup-compatibility/2006" xmlns:a14="http://schemas.microsoft.com/office/drawing/2010/main">
        <mc:Choice Requires="a14">
          <p:sp>
            <p:nvSpPr>
              <p:cNvPr id="10" name="Retângulo 9"/>
              <p:cNvSpPr/>
              <p:nvPr/>
            </p:nvSpPr>
            <p:spPr>
              <a:xfrm>
                <a:off x="1539240" y="5543652"/>
                <a:ext cx="7261351" cy="634469"/>
              </a:xfrm>
              <a:prstGeom prst="rect">
                <a:avLst/>
              </a:prstGeom>
            </p:spPr>
            <p:txBody>
              <a:bodyPr wrap="square">
                <a:spAutoFit/>
              </a:bodyPr>
              <a:lstStyle/>
              <a:p>
                <a:pPr algn="just"/>
                <a14:m>
                  <m:oMathPara xmlns:m="http://schemas.openxmlformats.org/officeDocument/2006/math">
                    <m:oMathParaPr>
                      <m:jc m:val="left"/>
                    </m:oMathParaPr>
                    <m:oMath xmlns:m="http://schemas.openxmlformats.org/officeDocument/2006/math">
                      <m:r>
                        <a:rPr lang="fr-FR" i="1" smtClean="0">
                          <a:latin typeface="Cambria Math" panose="02040503050406030204" pitchFamily="18" charset="0"/>
                        </a:rPr>
                        <m:t>𝑆</m:t>
                      </m:r>
                      <m:r>
                        <a:rPr lang="fr-FR" b="0" i="1" baseline="-25000" smtClean="0">
                          <a:latin typeface="Cambria Math" panose="02040503050406030204" pitchFamily="18" charset="0"/>
                        </a:rPr>
                        <m:t>𝑠𝑒𝑟𝑣𝑖𝑐𝑒</m:t>
                      </m:r>
                      <m:d>
                        <m:dPr>
                          <m:ctrlPr>
                            <a:rPr lang="fr-FR" i="1" baseline="-25000">
                              <a:latin typeface="Cambria Math" panose="02040503050406030204" pitchFamily="18" charset="0"/>
                            </a:rPr>
                          </m:ctrlPr>
                        </m:dPr>
                        <m:e>
                          <m:r>
                            <a:rPr lang="fr-FR" b="0" i="1" smtClean="0">
                              <a:latin typeface="Cambria Math" panose="02040503050406030204" pitchFamily="18" charset="0"/>
                            </a:rPr>
                            <m:t>𝐷𝑆</m:t>
                          </m:r>
                        </m:e>
                      </m:d>
                      <m:r>
                        <a:rPr lang="fr-FR" i="1">
                          <a:latin typeface="Cambria Math" panose="02040503050406030204" pitchFamily="18" charset="0"/>
                        </a:rPr>
                        <m:t>=</m:t>
                      </m:r>
                      <m:f>
                        <m:fPr>
                          <m:ctrlPr>
                            <a:rPr lang="en-US" i="1" smtClean="0">
                              <a:latin typeface="Cambria Math" panose="02040503050406030204" pitchFamily="18" charset="0"/>
                            </a:rPr>
                          </m:ctrlPr>
                        </m:fPr>
                        <m:num>
                          <m:r>
                            <a:rPr lang="fr-FR" b="0" i="1" smtClean="0">
                              <a:latin typeface="Cambria Math" panose="02040503050406030204" pitchFamily="18" charset="0"/>
                            </a:rPr>
                            <m:t>𝑤</m:t>
                          </m:r>
                          <m:r>
                            <a:rPr lang="fr-FR" b="0" i="1" baseline="-25000" smtClean="0">
                              <a:latin typeface="Cambria Math" panose="02040503050406030204" pitchFamily="18" charset="0"/>
                            </a:rPr>
                            <m:t>1 </m:t>
                          </m:r>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rPr>
                            <m:t>𝑆</m:t>
                          </m:r>
                          <m:d>
                            <m:dPr>
                              <m:ctrlPr>
                                <a:rPr lang="fr-FR" b="0" i="1" smtClean="0">
                                  <a:latin typeface="Cambria Math" panose="02040503050406030204" pitchFamily="18" charset="0"/>
                                </a:rPr>
                              </m:ctrlPr>
                            </m:dPr>
                            <m:e>
                              <m:r>
                                <a:rPr lang="fr-FR" b="0" i="1" smtClean="0">
                                  <a:latin typeface="Cambria Math" panose="02040503050406030204" pitchFamily="18" charset="0"/>
                                </a:rPr>
                                <m:t>𝑀</m:t>
                              </m:r>
                              <m:r>
                                <a:rPr lang="fr-FR" b="0" i="1" baseline="-25000" smtClean="0">
                                  <a:latin typeface="Cambria Math" panose="02040503050406030204" pitchFamily="18" charset="0"/>
                                </a:rPr>
                                <m:t>1</m:t>
                              </m:r>
                            </m:e>
                          </m:d>
                          <m:r>
                            <a:rPr lang="fr-FR" i="1">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𝑤</m:t>
                          </m:r>
                          <m:r>
                            <a:rPr lang="fr-FR" b="0" i="1" baseline="-25000" smtClean="0">
                              <a:latin typeface="Cambria Math" panose="02040503050406030204" pitchFamily="18" charset="0"/>
                            </a:rPr>
                            <m:t>2</m:t>
                          </m:r>
                          <m:r>
                            <a:rPr lang="fr-FR" i="1" baseline="-25000">
                              <a:latin typeface="Cambria Math" panose="02040503050406030204" pitchFamily="18" charset="0"/>
                            </a:rPr>
                            <m:t> </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rPr>
                            <m:t>𝑆</m:t>
                          </m:r>
                          <m:d>
                            <m:dPr>
                              <m:ctrlPr>
                                <a:rPr lang="fr-FR" i="1">
                                  <a:latin typeface="Cambria Math" panose="02040503050406030204" pitchFamily="18" charset="0"/>
                                </a:rPr>
                              </m:ctrlPr>
                            </m:dPr>
                            <m:e>
                              <m:r>
                                <a:rPr lang="fr-FR" i="1">
                                  <a:latin typeface="Cambria Math" panose="02040503050406030204" pitchFamily="18" charset="0"/>
                                </a:rPr>
                                <m:t>𝑀</m:t>
                              </m:r>
                              <m:r>
                                <a:rPr lang="fr-FR" b="0" i="1" baseline="-25000" smtClean="0">
                                  <a:latin typeface="Cambria Math" panose="02040503050406030204" pitchFamily="18" charset="0"/>
                                </a:rPr>
                                <m:t>2</m:t>
                              </m:r>
                            </m:e>
                          </m:d>
                          <m:r>
                            <a:rPr lang="fr-FR" i="1">
                              <a:latin typeface="Cambria Math" panose="02040503050406030204" pitchFamily="18" charset="0"/>
                            </a:rPr>
                            <m:t>+</m:t>
                          </m:r>
                          <m:r>
                            <a:rPr lang="fr-FR" b="0" i="1" baseline="-25000" smtClean="0">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𝑤</m:t>
                          </m:r>
                          <m:r>
                            <a:rPr lang="fr-FR" b="0" i="1" baseline="-25000" smtClean="0">
                              <a:latin typeface="Cambria Math" panose="02040503050406030204" pitchFamily="18" charset="0"/>
                            </a:rPr>
                            <m:t>𝑛</m:t>
                          </m:r>
                          <m:r>
                            <a:rPr lang="fr-FR" i="1" baseline="-25000">
                              <a:latin typeface="Cambria Math" panose="02040503050406030204" pitchFamily="18" charset="0"/>
                            </a:rPr>
                            <m:t> </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rPr>
                            <m:t>𝑆</m:t>
                          </m:r>
                          <m:d>
                            <m:dPr>
                              <m:ctrlPr>
                                <a:rPr lang="fr-FR" i="1">
                                  <a:latin typeface="Cambria Math" panose="02040503050406030204" pitchFamily="18" charset="0"/>
                                </a:rPr>
                              </m:ctrlPr>
                            </m:dPr>
                            <m:e>
                              <m:r>
                                <a:rPr lang="fr-FR" i="1">
                                  <a:latin typeface="Cambria Math" panose="02040503050406030204" pitchFamily="18" charset="0"/>
                                </a:rPr>
                                <m:t>𝑀</m:t>
                              </m:r>
                              <m:r>
                                <a:rPr lang="fr-FR" b="0" i="1" baseline="-25000" smtClean="0">
                                  <a:latin typeface="Cambria Math" panose="02040503050406030204" pitchFamily="18" charset="0"/>
                                </a:rPr>
                                <m:t>𝑛</m:t>
                              </m:r>
                            </m:e>
                          </m:d>
                        </m:num>
                        <m:den>
                          <m:r>
                            <a:rPr lang="fr-FR" i="1">
                              <a:latin typeface="Cambria Math" panose="02040503050406030204" pitchFamily="18" charset="0"/>
                            </a:rPr>
                            <m:t>𝑤</m:t>
                          </m:r>
                          <m:r>
                            <a:rPr lang="fr-FR" b="0" i="1" baseline="-25000"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 </m:t>
                          </m:r>
                          <m:r>
                            <a:rPr lang="fr-FR" i="1">
                              <a:latin typeface="Cambria Math" panose="02040503050406030204" pitchFamily="18" charset="0"/>
                            </a:rPr>
                            <m:t>𝑤</m:t>
                          </m:r>
                          <m:r>
                            <a:rPr lang="fr-FR" b="0" i="1" baseline="-25000" smtClean="0">
                              <a:latin typeface="Cambria Math" panose="02040503050406030204" pitchFamily="18" charset="0"/>
                            </a:rPr>
                            <m:t>2 </m:t>
                          </m:r>
                          <m:r>
                            <a:rPr lang="fr-FR" b="0" i="1" smtClean="0">
                              <a:latin typeface="Cambria Math" panose="02040503050406030204" pitchFamily="18" charset="0"/>
                            </a:rPr>
                            <m:t>+</m:t>
                          </m:r>
                          <m:r>
                            <a:rPr lang="fr-FR" i="1" baseline="-25000">
                              <a:latin typeface="Cambria Math" panose="02040503050406030204" pitchFamily="18" charset="0"/>
                            </a:rPr>
                            <m:t>…</m:t>
                          </m:r>
                          <m:r>
                            <a:rPr lang="fr-FR" i="1">
                              <a:latin typeface="Cambria Math" panose="02040503050406030204" pitchFamily="18" charset="0"/>
                            </a:rPr>
                            <m:t>+ </m:t>
                          </m:r>
                          <m:r>
                            <a:rPr lang="fr-FR" i="1">
                              <a:latin typeface="Cambria Math" panose="02040503050406030204" pitchFamily="18" charset="0"/>
                            </a:rPr>
                            <m:t>𝑤𝑛</m:t>
                          </m:r>
                        </m:den>
                      </m:f>
                    </m:oMath>
                  </m:oMathPara>
                </a14:m>
                <a:endParaRPr lang="en-US" dirty="0"/>
              </a:p>
            </p:txBody>
          </p:sp>
        </mc:Choice>
        <mc:Fallback xmlns="">
          <p:sp>
            <p:nvSpPr>
              <p:cNvPr id="10" name="Retângulo 9"/>
              <p:cNvSpPr>
                <a:spLocks noRot="1" noChangeAspect="1" noMove="1" noResize="1" noEditPoints="1" noAdjustHandles="1" noChangeArrowheads="1" noChangeShapeType="1" noTextEdit="1"/>
              </p:cNvSpPr>
              <p:nvPr/>
            </p:nvSpPr>
            <p:spPr>
              <a:xfrm>
                <a:off x="1539240" y="5543652"/>
                <a:ext cx="7261351" cy="634469"/>
              </a:xfrm>
              <a:prstGeom prst="rect">
                <a:avLst/>
              </a:prstGeom>
              <a:blipFill rotWithShape="0">
                <a:blip r:embed="rId6"/>
                <a:stretch>
                  <a:fillRect b="-1923"/>
                </a:stretch>
              </a:blipFill>
            </p:spPr>
            <p:txBody>
              <a:bodyPr/>
              <a:lstStyle/>
              <a:p>
                <a:r>
                  <a:rPr lang="fr-FR">
                    <a:noFill/>
                  </a:rPr>
                  <a:t> </a:t>
                </a:r>
              </a:p>
            </p:txBody>
          </p:sp>
        </mc:Fallback>
      </mc:AlternateContent>
      <p:sp>
        <p:nvSpPr>
          <p:cNvPr id="13" name="Rectangle 12"/>
          <p:cNvSpPr/>
          <p:nvPr/>
        </p:nvSpPr>
        <p:spPr>
          <a:xfrm>
            <a:off x="441960" y="306324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where formulae can appear</a:t>
            </a:r>
            <a:endParaRPr lang="en-US" dirty="0"/>
          </a:p>
        </p:txBody>
      </p:sp>
    </p:spTree>
    <p:extLst>
      <p:ext uri="{BB962C8B-B14F-4D97-AF65-F5344CB8AC3E}">
        <p14:creationId xmlns:p14="http://schemas.microsoft.com/office/powerpoint/2010/main" val="363076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7"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a:t>Results and contributions</a:t>
            </a:r>
          </a:p>
        </p:txBody>
      </p:sp>
      <p:sp>
        <p:nvSpPr>
          <p:cNvPr id="9" name="Espaço Reservado para Conteúdo 8"/>
          <p:cNvSpPr>
            <a:spLocks noGrp="1"/>
          </p:cNvSpPr>
          <p:nvPr>
            <p:ph idx="1"/>
          </p:nvPr>
        </p:nvSpPr>
        <p:spPr/>
        <p:txBody>
          <a:bodyPr>
            <a:normAutofit/>
          </a:bodyPr>
          <a:lstStyle/>
          <a:p>
            <a:pPr algn="just"/>
            <a:r>
              <a:rPr lang="en-US" b="1" dirty="0">
                <a:solidFill>
                  <a:srgbClr val="FF0066"/>
                </a:solidFill>
              </a:rPr>
              <a:t>Definition and formalization of a taxonomy of queries: </a:t>
            </a:r>
            <a:endParaRPr lang="en-US" b="1" dirty="0" smtClean="0">
              <a:solidFill>
                <a:srgbClr val="FF0066"/>
              </a:solidFill>
            </a:endParaRPr>
          </a:p>
          <a:p>
            <a:pPr lvl="1" algn="just"/>
            <a:r>
              <a:rPr lang="en-US" dirty="0" smtClean="0"/>
              <a:t>We </a:t>
            </a:r>
            <a:r>
              <a:rPr lang="en-US" dirty="0"/>
              <a:t>have </a:t>
            </a:r>
            <a:r>
              <a:rPr lang="en-US" dirty="0" smtClean="0"/>
              <a:t>defined and </a:t>
            </a:r>
            <a:r>
              <a:rPr lang="en-US" dirty="0"/>
              <a:t>formalized a set of possible relations between queries which differ in terms </a:t>
            </a:r>
            <a:r>
              <a:rPr lang="en-US" dirty="0" smtClean="0"/>
              <a:t>of abstract </a:t>
            </a:r>
            <a:r>
              <a:rPr lang="en-US" dirty="0"/>
              <a:t>services, service properties and data properties</a:t>
            </a:r>
            <a:r>
              <a:rPr lang="en-US" dirty="0" smtClean="0"/>
              <a:t>.</a:t>
            </a:r>
          </a:p>
          <a:p>
            <a:pPr lvl="1" algn="just"/>
            <a:endParaRPr lang="en-US" dirty="0"/>
          </a:p>
          <a:p>
            <a:pPr lvl="1" algn="just"/>
            <a:r>
              <a:rPr lang="en-US" dirty="0" smtClean="0"/>
              <a:t>For example, a </a:t>
            </a:r>
            <a:r>
              <a:rPr lang="en-US" b="1" dirty="0">
                <a:solidFill>
                  <a:srgbClr val="FF0066"/>
                </a:solidFill>
              </a:rPr>
              <a:t>query</a:t>
            </a:r>
            <a:r>
              <a:rPr lang="en-US" sz="1600" dirty="0" smtClean="0"/>
              <a:t> </a:t>
            </a:r>
            <a:r>
              <a:rPr lang="en-US" dirty="0" smtClean="0"/>
              <a:t>is defined as a tuple:</a:t>
            </a:r>
          </a:p>
          <a:p>
            <a:pPr marL="274320" lvl="1" indent="0" algn="just">
              <a:buNone/>
            </a:pPr>
            <a:endParaRPr lang="fr-FR" dirty="0" smtClean="0"/>
          </a:p>
          <a:p>
            <a:pPr marL="274320" lvl="1" indent="0" algn="just">
              <a:buNone/>
            </a:pPr>
            <a:r>
              <a:rPr lang="fr-FR" dirty="0" smtClean="0"/>
              <a:t>where</a:t>
            </a:r>
            <a:r>
              <a:rPr lang="fr-FR" dirty="0"/>
              <a:t>: </a:t>
            </a:r>
            <a:r>
              <a:rPr lang="fr-FR" b="1" i="1" dirty="0"/>
              <a:t>s</a:t>
            </a:r>
            <a:r>
              <a:rPr lang="fr-FR" dirty="0"/>
              <a:t> is status; </a:t>
            </a:r>
            <a:r>
              <a:rPr lang="fr-FR" b="1" i="1" dirty="0"/>
              <a:t>t</a:t>
            </a:r>
            <a:r>
              <a:rPr lang="fr-FR" dirty="0"/>
              <a:t> is the timestap; </a:t>
            </a:r>
            <a:r>
              <a:rPr lang="fr-FR" b="1" i="1" dirty="0"/>
              <a:t>A</a:t>
            </a:r>
            <a:r>
              <a:rPr lang="fr-FR" dirty="0"/>
              <a:t> is a set of abstract services defining the query; </a:t>
            </a:r>
            <a:r>
              <a:rPr lang="en-US" b="1" i="1" dirty="0"/>
              <a:t>R</a:t>
            </a:r>
            <a:r>
              <a:rPr lang="en-US" dirty="0"/>
              <a:t> is a set of user preferences; </a:t>
            </a:r>
            <a:r>
              <a:rPr lang="en-US" b="1" i="1" dirty="0"/>
              <a:t>S</a:t>
            </a:r>
            <a:r>
              <a:rPr lang="en-US" dirty="0"/>
              <a:t> is a set of data services; </a:t>
            </a:r>
            <a:r>
              <a:rPr lang="en-US" b="1" i="1" dirty="0"/>
              <a:t>C</a:t>
            </a:r>
            <a:r>
              <a:rPr lang="en-US" dirty="0"/>
              <a:t> is a set of compositions; and </a:t>
            </a:r>
            <a:r>
              <a:rPr lang="en-US" b="1" i="1" dirty="0"/>
              <a:t>w</a:t>
            </a:r>
            <a:r>
              <a:rPr lang="en-US" dirty="0"/>
              <a:t> is the composition that were selected to answer the query Q.</a:t>
            </a:r>
            <a:r>
              <a:rPr lang="fr-FR" dirty="0"/>
              <a:t>  </a:t>
            </a:r>
          </a:p>
          <a:p>
            <a:pPr marL="274320" lvl="1" indent="0" algn="just">
              <a:buNone/>
            </a:pPr>
            <a:endParaRPr lang="fr-FR" dirty="0" smtClean="0"/>
          </a:p>
          <a:p>
            <a:pPr marL="274320" lvl="1" indent="0" algn="just">
              <a:buNone/>
            </a:pPr>
            <a:r>
              <a:rPr lang="fr-FR" b="1" dirty="0">
                <a:solidFill>
                  <a:srgbClr val="FF0066"/>
                </a:solidFill>
              </a:rPr>
              <a:t>Query </a:t>
            </a:r>
            <a:r>
              <a:rPr lang="fr-FR" b="1" dirty="0" smtClean="0">
                <a:solidFill>
                  <a:srgbClr val="FF0066"/>
                </a:solidFill>
              </a:rPr>
              <a:t>type</a:t>
            </a:r>
            <a:r>
              <a:rPr lang="fr-FR" dirty="0" smtClean="0"/>
              <a:t>: </a:t>
            </a:r>
          </a:p>
          <a:p>
            <a:pPr marL="274320" lvl="1" indent="0" algn="just">
              <a:buNone/>
            </a:pPr>
            <a:r>
              <a:rPr lang="fr-FR" dirty="0" smtClean="0"/>
              <a:t>Given two queries Q</a:t>
            </a:r>
            <a:r>
              <a:rPr lang="fr-FR" baseline="-25000" dirty="0" smtClean="0"/>
              <a:t>1</a:t>
            </a:r>
            <a:r>
              <a:rPr lang="fr-FR" dirty="0" smtClean="0"/>
              <a:t> and Q</a:t>
            </a:r>
            <a:r>
              <a:rPr lang="fr-FR" baseline="-25000" dirty="0" smtClean="0"/>
              <a:t>2</a:t>
            </a:r>
            <a:r>
              <a:rPr lang="fr-FR" dirty="0" smtClean="0"/>
              <a:t>, Q</a:t>
            </a:r>
            <a:r>
              <a:rPr lang="fr-FR" baseline="-25000" dirty="0" smtClean="0"/>
              <a:t>2 </a:t>
            </a:r>
            <a:r>
              <a:rPr lang="fr-FR" dirty="0" smtClean="0"/>
              <a:t>is a subset of Q</a:t>
            </a:r>
            <a:r>
              <a:rPr lang="fr-FR" baseline="-25000" dirty="0" smtClean="0"/>
              <a:t>1</a:t>
            </a:r>
            <a:r>
              <a:rPr lang="fr-FR" dirty="0" smtClean="0"/>
              <a:t> if:</a:t>
            </a:r>
            <a:endParaRPr lang="en-US" dirty="0"/>
          </a:p>
        </p:txBody>
      </p:sp>
      <p:sp>
        <p:nvSpPr>
          <p:cNvPr id="3" name="Espaço Reservado para Data 2"/>
          <p:cNvSpPr>
            <a:spLocks noGrp="1"/>
          </p:cNvSpPr>
          <p:nvPr>
            <p:ph type="dt" sz="half" idx="10"/>
          </p:nvPr>
        </p:nvSpPr>
        <p:spPr/>
        <p:txBody>
          <a:bodyPr/>
          <a:lstStyle/>
          <a:p>
            <a:fld id="{49BE99D9-0A58-4A80-A82A-B142BA7335E0}" type="datetime1">
              <a:rPr lang="fr-FR" smtClean="0"/>
              <a:t>21/03/2017</a:t>
            </a:fld>
            <a:endParaRPr lang="fr-FR" dirty="0"/>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19</a:t>
            </a:fld>
            <a:endParaRPr lang="fr-FR"/>
          </a:p>
        </p:txBody>
      </p:sp>
      <p:pic>
        <p:nvPicPr>
          <p:cNvPr id="5" name="Imagem 4"/>
          <p:cNvPicPr>
            <a:picLocks noChangeAspect="1"/>
          </p:cNvPicPr>
          <p:nvPr/>
        </p:nvPicPr>
        <p:blipFill>
          <a:blip r:embed="rId3"/>
          <a:stretch>
            <a:fillRect/>
          </a:stretch>
        </p:blipFill>
        <p:spPr>
          <a:xfrm>
            <a:off x="6265926" y="3299397"/>
            <a:ext cx="2775204" cy="43394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10" name="Espaço Reservado para Conteúdo 8"/>
          <p:cNvSpPr txBox="1">
            <a:spLocks/>
          </p:cNvSpPr>
          <p:nvPr/>
        </p:nvSpPr>
        <p:spPr>
          <a:xfrm>
            <a:off x="467868" y="569137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lgn="just"/>
            <a:endParaRPr lang="en-US" dirty="0"/>
          </a:p>
        </p:txBody>
      </p:sp>
      <p:pic>
        <p:nvPicPr>
          <p:cNvPr id="8" name="Imagem 7"/>
          <p:cNvPicPr>
            <a:picLocks noChangeAspect="1"/>
          </p:cNvPicPr>
          <p:nvPr/>
        </p:nvPicPr>
        <p:blipFill>
          <a:blip r:embed="rId4"/>
          <a:stretch>
            <a:fillRect/>
          </a:stretch>
        </p:blipFill>
        <p:spPr>
          <a:xfrm>
            <a:off x="7134225" y="5407088"/>
            <a:ext cx="3905250" cy="3810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11" name="Rectangle 10"/>
          <p:cNvSpPr/>
          <p:nvPr/>
        </p:nvSpPr>
        <p:spPr>
          <a:xfrm>
            <a:off x="441960" y="306324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where formulae </a:t>
            </a:r>
            <a:r>
              <a:rPr lang="en-US" smtClean="0"/>
              <a:t>can appear</a:t>
            </a:r>
            <a:endParaRPr lang="en-US" dirty="0"/>
          </a:p>
        </p:txBody>
      </p:sp>
    </p:spTree>
    <p:extLst>
      <p:ext uri="{BB962C8B-B14F-4D97-AF65-F5344CB8AC3E}">
        <p14:creationId xmlns:p14="http://schemas.microsoft.com/office/powerpoint/2010/main" val="301518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500"/>
                                        <p:tgtEl>
                                          <p:spTgt spid="9">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animEffect transition="in" filter="fade">
                                      <p:cBhvr>
                                        <p:cTn id="25" dur="500"/>
                                        <p:tgtEl>
                                          <p:spTgt spid="9">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Agenda</a:t>
            </a:r>
            <a:endParaRPr lang="fr-FR" dirty="0"/>
          </a:p>
        </p:txBody>
      </p:sp>
      <p:sp>
        <p:nvSpPr>
          <p:cNvPr id="3" name="Espaço Reservado para Conteúdo 2"/>
          <p:cNvSpPr>
            <a:spLocks noGrp="1"/>
          </p:cNvSpPr>
          <p:nvPr>
            <p:ph idx="1"/>
          </p:nvPr>
        </p:nvSpPr>
        <p:spPr/>
        <p:txBody>
          <a:bodyPr/>
          <a:lstStyle/>
          <a:p>
            <a:r>
              <a:rPr lang="fr-FR" dirty="0" smtClean="0"/>
              <a:t>Introduction</a:t>
            </a:r>
          </a:p>
          <a:p>
            <a:r>
              <a:rPr lang="fr-FR" dirty="0" smtClean="0"/>
              <a:t>Research context</a:t>
            </a:r>
          </a:p>
          <a:p>
            <a:r>
              <a:rPr lang="fr-FR" dirty="0" smtClean="0"/>
              <a:t>Results and contributions</a:t>
            </a:r>
          </a:p>
          <a:p>
            <a:r>
              <a:rPr lang="fr-FR" dirty="0" smtClean="0"/>
              <a:t>Professional and scientific activities</a:t>
            </a:r>
          </a:p>
          <a:p>
            <a:r>
              <a:rPr lang="fr-FR" dirty="0" smtClean="0"/>
              <a:t>Perspectives</a:t>
            </a:r>
            <a:endParaRPr lang="fr-FR" dirty="0"/>
          </a:p>
        </p:txBody>
      </p:sp>
      <p:sp>
        <p:nvSpPr>
          <p:cNvPr id="4" name="Espaço Reservado para Data 3"/>
          <p:cNvSpPr>
            <a:spLocks noGrp="1"/>
          </p:cNvSpPr>
          <p:nvPr>
            <p:ph type="dt" sz="half" idx="10"/>
          </p:nvPr>
        </p:nvSpPr>
        <p:spPr/>
        <p:txBody>
          <a:bodyPr/>
          <a:lstStyle/>
          <a:p>
            <a:fld id="{C0DEA02E-F30A-4DAE-BD38-D41DE7034E5C}" type="datetime1">
              <a:rPr lang="fr-FR" smtClean="0"/>
              <a:t>21/03/2017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2</a:t>
            </a:fld>
            <a:endParaRPr lang="fr-FR"/>
          </a:p>
        </p:txBody>
      </p:sp>
      <p:sp>
        <p:nvSpPr>
          <p:cNvPr id="6" name="Multiplication 5"/>
          <p:cNvSpPr/>
          <p:nvPr/>
        </p:nvSpPr>
        <p:spPr>
          <a:xfrm>
            <a:off x="3117954" y="1768839"/>
            <a:ext cx="6160957" cy="440336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799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Reusing queries</a:t>
            </a:r>
            <a:endParaRPr lang="en-GB"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A </a:t>
            </a:r>
            <a:r>
              <a:rPr lang="en-US" b="1" dirty="0">
                <a:solidFill>
                  <a:srgbClr val="FF0066"/>
                </a:solidFill>
              </a:rPr>
              <a:t>method for reusing queries: </a:t>
            </a:r>
            <a:endParaRPr lang="en-US" b="1" dirty="0" smtClean="0">
              <a:solidFill>
                <a:srgbClr val="FF0066"/>
              </a:solidFill>
            </a:endParaRPr>
          </a:p>
          <a:p>
            <a:pPr lvl="1" algn="just"/>
            <a:r>
              <a:rPr lang="en-US" dirty="0" smtClean="0"/>
              <a:t>Based </a:t>
            </a:r>
            <a:r>
              <a:rPr lang="en-US" dirty="0"/>
              <a:t>on the proposed query taxonomy, we have designed and formalized </a:t>
            </a:r>
            <a:r>
              <a:rPr lang="en-US" dirty="0" smtClean="0"/>
              <a:t>a reusability </a:t>
            </a:r>
            <a:r>
              <a:rPr lang="en-US" dirty="0"/>
              <a:t>approach which allows to reuse data services and compositions </a:t>
            </a:r>
            <a:r>
              <a:rPr lang="en-US" dirty="0" smtClean="0"/>
              <a:t>from previous </a:t>
            </a:r>
            <a:r>
              <a:rPr lang="en-US" dirty="0"/>
              <a:t>integration in </a:t>
            </a:r>
            <a:r>
              <a:rPr lang="en-US" dirty="0" smtClean="0"/>
              <a:t>order </a:t>
            </a:r>
            <a:r>
              <a:rPr lang="en-US" dirty="0"/>
              <a:t>to profit from them</a:t>
            </a:r>
            <a:r>
              <a:rPr lang="en-US" dirty="0" smtClean="0"/>
              <a:t>.</a:t>
            </a:r>
            <a:endParaRPr lang="en-US" dirty="0"/>
          </a:p>
          <a:p>
            <a:pPr marL="274320" lvl="1" indent="0" algn="just">
              <a:buNone/>
            </a:pPr>
            <a:endParaRPr lang="fr-FR" b="1" dirty="0" smtClean="0">
              <a:solidFill>
                <a:srgbClr val="FF0066"/>
              </a:solidFill>
            </a:endParaRPr>
          </a:p>
          <a:p>
            <a:pPr marL="274320" lvl="1" indent="0" algn="just">
              <a:buNone/>
            </a:pPr>
            <a:r>
              <a:rPr lang="fr-FR" b="1" dirty="0" smtClean="0">
                <a:solidFill>
                  <a:srgbClr val="FF0066"/>
                </a:solidFill>
              </a:rPr>
              <a:t>Query </a:t>
            </a:r>
            <a:r>
              <a:rPr lang="fr-FR" b="1" dirty="0">
                <a:solidFill>
                  <a:srgbClr val="FF0066"/>
                </a:solidFill>
              </a:rPr>
              <a:t>type</a:t>
            </a:r>
            <a:r>
              <a:rPr lang="fr-FR" dirty="0"/>
              <a:t>: </a:t>
            </a:r>
          </a:p>
          <a:p>
            <a:pPr marL="274320" lvl="1" indent="0" algn="just">
              <a:buNone/>
            </a:pPr>
            <a:r>
              <a:rPr lang="fr-FR" dirty="0"/>
              <a:t>Given two queries Q</a:t>
            </a:r>
            <a:r>
              <a:rPr lang="fr-FR" baseline="-25000" dirty="0"/>
              <a:t>1</a:t>
            </a:r>
            <a:r>
              <a:rPr lang="fr-FR" dirty="0"/>
              <a:t> and Q</a:t>
            </a:r>
            <a:r>
              <a:rPr lang="fr-FR" baseline="-25000" dirty="0"/>
              <a:t>2</a:t>
            </a:r>
            <a:r>
              <a:rPr lang="fr-FR" dirty="0"/>
              <a:t>, Q</a:t>
            </a:r>
            <a:r>
              <a:rPr lang="fr-FR" baseline="-25000" dirty="0"/>
              <a:t>2 </a:t>
            </a:r>
            <a:r>
              <a:rPr lang="fr-FR" dirty="0"/>
              <a:t>is a subset of Q</a:t>
            </a:r>
            <a:r>
              <a:rPr lang="fr-FR" baseline="-25000" dirty="0"/>
              <a:t>1</a:t>
            </a:r>
            <a:r>
              <a:rPr lang="fr-FR" dirty="0"/>
              <a:t> if</a:t>
            </a:r>
            <a:r>
              <a:rPr lang="fr-FR" dirty="0" smtClean="0"/>
              <a:t>:</a:t>
            </a:r>
          </a:p>
          <a:p>
            <a:pPr marL="274320" lvl="1" indent="0" algn="just">
              <a:buNone/>
            </a:pPr>
            <a:endParaRPr lang="fr-FR" dirty="0"/>
          </a:p>
          <a:p>
            <a:pPr marL="274320" lvl="1" indent="0" algn="just">
              <a:buNone/>
            </a:pPr>
            <a:r>
              <a:rPr lang="en-US" dirty="0" smtClean="0"/>
              <a:t>For this type, we are able to completely reuse </a:t>
            </a:r>
            <a:r>
              <a:rPr lang="fr-FR" dirty="0"/>
              <a:t>Q</a:t>
            </a:r>
            <a:r>
              <a:rPr lang="fr-FR" baseline="-25000" dirty="0"/>
              <a:t>1 </a:t>
            </a:r>
            <a:r>
              <a:rPr lang="en-US" dirty="0" smtClean="0"/>
              <a:t>:</a:t>
            </a:r>
            <a:endParaRPr lang="en-US" dirty="0"/>
          </a:p>
          <a:p>
            <a:pPr marL="274320" lvl="1" indent="0" algn="just">
              <a:buNone/>
            </a:pPr>
            <a:endParaRPr lang="en-US" dirty="0" smtClean="0"/>
          </a:p>
        </p:txBody>
      </p:sp>
      <p:sp>
        <p:nvSpPr>
          <p:cNvPr id="3" name="Espaço Reservado para Data 2"/>
          <p:cNvSpPr>
            <a:spLocks noGrp="1"/>
          </p:cNvSpPr>
          <p:nvPr>
            <p:ph type="dt" sz="half" idx="10"/>
          </p:nvPr>
        </p:nvSpPr>
        <p:spPr/>
        <p:txBody>
          <a:bodyPr/>
          <a:lstStyle/>
          <a:p>
            <a:fld id="{49BE99D9-0A58-4A80-A82A-B142BA7335E0}"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20</a:t>
            </a:fld>
            <a:endParaRPr lang="fr-FR"/>
          </a:p>
        </p:txBody>
      </p:sp>
      <p:pic>
        <p:nvPicPr>
          <p:cNvPr id="7" name="Imagem 6"/>
          <p:cNvPicPr>
            <a:picLocks noChangeAspect="1"/>
          </p:cNvPicPr>
          <p:nvPr/>
        </p:nvPicPr>
        <p:blipFill>
          <a:blip r:embed="rId3"/>
          <a:stretch>
            <a:fillRect/>
          </a:stretch>
        </p:blipFill>
        <p:spPr>
          <a:xfrm>
            <a:off x="7134225" y="3864038"/>
            <a:ext cx="3905250" cy="3810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0" name="Imagem 9"/>
          <p:cNvPicPr>
            <a:picLocks noChangeAspect="1"/>
          </p:cNvPicPr>
          <p:nvPr/>
        </p:nvPicPr>
        <p:blipFill>
          <a:blip r:embed="rId4"/>
          <a:stretch>
            <a:fillRect/>
          </a:stretch>
        </p:blipFill>
        <p:spPr>
          <a:xfrm>
            <a:off x="1449706" y="5524659"/>
            <a:ext cx="2724150" cy="4381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1" name="Imagem 10"/>
          <p:cNvPicPr>
            <a:picLocks noChangeAspect="1"/>
          </p:cNvPicPr>
          <p:nvPr/>
        </p:nvPicPr>
        <p:blipFill>
          <a:blip r:embed="rId5"/>
          <a:stretch>
            <a:fillRect/>
          </a:stretch>
        </p:blipFill>
        <p:spPr>
          <a:xfrm>
            <a:off x="1449706" y="5004193"/>
            <a:ext cx="7934325" cy="42862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pic>
        <p:nvPicPr>
          <p:cNvPr id="12" name="Imagem 11"/>
          <p:cNvPicPr>
            <a:picLocks noChangeAspect="1"/>
          </p:cNvPicPr>
          <p:nvPr/>
        </p:nvPicPr>
        <p:blipFill>
          <a:blip r:embed="rId6"/>
          <a:stretch>
            <a:fillRect/>
          </a:stretch>
        </p:blipFill>
        <p:spPr>
          <a:xfrm>
            <a:off x="1449706" y="6113627"/>
            <a:ext cx="7258050" cy="4381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pic>
      <p:sp>
        <p:nvSpPr>
          <p:cNvPr id="13" name="Rectangle 12"/>
          <p:cNvSpPr/>
          <p:nvPr/>
        </p:nvSpPr>
        <p:spPr>
          <a:xfrm>
            <a:off x="441960" y="3063240"/>
            <a:ext cx="11509248" cy="166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  where formulae </a:t>
            </a:r>
            <a:r>
              <a:rPr lang="en-US" smtClean="0"/>
              <a:t>can appear</a:t>
            </a:r>
            <a:endParaRPr lang="en-US" dirty="0"/>
          </a:p>
        </p:txBody>
      </p:sp>
    </p:spTree>
    <p:extLst>
      <p:ext uri="{BB962C8B-B14F-4D97-AF65-F5344CB8AC3E}">
        <p14:creationId xmlns:p14="http://schemas.microsoft.com/office/powerpoint/2010/main" val="71748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4" end="4"/>
                                            </p:txEl>
                                          </p:spTgt>
                                        </p:tgtEl>
                                        <p:attrNameLst>
                                          <p:attrName>style.visibility</p:attrName>
                                        </p:attrNameLst>
                                      </p:cBhvr>
                                      <p:to>
                                        <p:strVal val="visible"/>
                                      </p:to>
                                    </p:set>
                                    <p:animEffect transition="in" filter="fade">
                                      <p:cBhvr>
                                        <p:cTn id="10" dur="500"/>
                                        <p:tgtEl>
                                          <p:spTgt spid="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xEl>
                                              <p:pRg st="6" end="6"/>
                                            </p:txEl>
                                          </p:spTgt>
                                        </p:tgtEl>
                                        <p:attrNameLst>
                                          <p:attrName>style.visibility</p:attrName>
                                        </p:attrNameLst>
                                      </p:cBhvr>
                                      <p:to>
                                        <p:strVal val="visible"/>
                                      </p:to>
                                    </p:set>
                                    <p:animEffect transition="in" filter="fade">
                                      <p:cBhvr>
                                        <p:cTn id="20" dur="500"/>
                                        <p:tgtEl>
                                          <p:spTgt spid="9">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Query log</a:t>
            </a:r>
            <a:endParaRPr lang="en-GB"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Query </a:t>
            </a:r>
            <a:r>
              <a:rPr lang="en-US" b="1" dirty="0">
                <a:solidFill>
                  <a:srgbClr val="FF0066"/>
                </a:solidFill>
              </a:rPr>
              <a:t>history data model and implementation: </a:t>
            </a:r>
          </a:p>
          <a:p>
            <a:pPr lvl="1" algn="just"/>
            <a:r>
              <a:rPr lang="en-US" dirty="0" smtClean="0"/>
              <a:t>Design and implementation of the query history data model</a:t>
            </a:r>
            <a:r>
              <a:rPr lang="en-US" dirty="0"/>
              <a:t>, which includes queries, abstract services, data services and </a:t>
            </a:r>
            <a:r>
              <a:rPr lang="en-US" dirty="0" smtClean="0"/>
              <a:t>compositions</a:t>
            </a:r>
          </a:p>
          <a:p>
            <a:pPr lvl="1" algn="just"/>
            <a:r>
              <a:rPr lang="en-US" dirty="0" smtClean="0"/>
              <a:t>Rhone </a:t>
            </a:r>
            <a:r>
              <a:rPr lang="en-US" dirty="0"/>
              <a:t>algorithm </a:t>
            </a:r>
            <a:r>
              <a:rPr lang="en-US" dirty="0" smtClean="0"/>
              <a:t>was adapted </a:t>
            </a:r>
            <a:r>
              <a:rPr lang="en-US" dirty="0"/>
              <a:t>to be in accordance with the </a:t>
            </a:r>
            <a:r>
              <a:rPr lang="en-US" dirty="0" smtClean="0"/>
              <a:t>model below:</a:t>
            </a:r>
            <a:endParaRPr lang="en-US" dirty="0"/>
          </a:p>
        </p:txBody>
      </p:sp>
      <p:sp>
        <p:nvSpPr>
          <p:cNvPr id="3" name="Espaço Reservado para Data 2"/>
          <p:cNvSpPr>
            <a:spLocks noGrp="1"/>
          </p:cNvSpPr>
          <p:nvPr>
            <p:ph type="dt" sz="half" idx="10"/>
          </p:nvPr>
        </p:nvSpPr>
        <p:spPr/>
        <p:txBody>
          <a:bodyPr/>
          <a:lstStyle/>
          <a:p>
            <a:fld id="{49BE99D9-0A58-4A80-A82A-B142BA7335E0}"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21</a:t>
            </a:fld>
            <a:endParaRPr lang="fr-FR"/>
          </a:p>
        </p:txBody>
      </p:sp>
      <p:pic>
        <p:nvPicPr>
          <p:cNvPr id="5" name="Imagem 4"/>
          <p:cNvPicPr>
            <a:picLocks noChangeAspect="1"/>
          </p:cNvPicPr>
          <p:nvPr/>
        </p:nvPicPr>
        <p:blipFill>
          <a:blip r:embed="rId3"/>
          <a:stretch>
            <a:fillRect/>
          </a:stretch>
        </p:blipFill>
        <p:spPr>
          <a:xfrm>
            <a:off x="2270110" y="3394710"/>
            <a:ext cx="7651780" cy="3337560"/>
          </a:xfrm>
          <a:prstGeom prst="rect">
            <a:avLst/>
          </a:prstGeom>
        </p:spPr>
      </p:pic>
    </p:spTree>
    <p:extLst>
      <p:ext uri="{BB962C8B-B14F-4D97-AF65-F5344CB8AC3E}">
        <p14:creationId xmlns:p14="http://schemas.microsoft.com/office/powerpoint/2010/main" val="390718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Future work</a:t>
            </a:r>
            <a:endParaRPr lang="en-GB"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Future works:</a:t>
            </a:r>
          </a:p>
          <a:p>
            <a:pPr lvl="1" algn="just"/>
            <a:r>
              <a:rPr lang="en-US" dirty="0" smtClean="0"/>
              <a:t>Implementing new algorithms to include reusability issues</a:t>
            </a:r>
          </a:p>
          <a:p>
            <a:pPr lvl="1" algn="just"/>
            <a:r>
              <a:rPr lang="en-US" dirty="0" smtClean="0"/>
              <a:t>Concluding the heuristic approach adapted to the context</a:t>
            </a:r>
          </a:p>
          <a:p>
            <a:pPr lvl="1" algn="just"/>
            <a:r>
              <a:rPr lang="en-US" dirty="0" smtClean="0"/>
              <a:t>Experiments: building a proof of concept to the approach</a:t>
            </a:r>
          </a:p>
          <a:p>
            <a:pPr lvl="1" algn="just"/>
            <a:endParaRPr lang="en-US" dirty="0" smtClean="0"/>
          </a:p>
          <a:p>
            <a:pPr algn="just"/>
            <a:endParaRPr lang="en-US" b="1" dirty="0" smtClean="0">
              <a:solidFill>
                <a:srgbClr val="FF0066"/>
              </a:solidFill>
            </a:endParaRPr>
          </a:p>
        </p:txBody>
      </p:sp>
      <p:sp>
        <p:nvSpPr>
          <p:cNvPr id="3" name="Espaço Reservado para Data 2"/>
          <p:cNvSpPr>
            <a:spLocks noGrp="1"/>
          </p:cNvSpPr>
          <p:nvPr>
            <p:ph type="dt" sz="half" idx="10"/>
          </p:nvPr>
        </p:nvSpPr>
        <p:spPr/>
        <p:txBody>
          <a:bodyPr/>
          <a:lstStyle/>
          <a:p>
            <a:fld id="{49BE99D9-0A58-4A80-A82A-B142BA7335E0}"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22</a:t>
            </a:fld>
            <a:endParaRPr lang="fr-FR"/>
          </a:p>
        </p:txBody>
      </p:sp>
      <p:sp>
        <p:nvSpPr>
          <p:cNvPr id="5" name="Multiplication 4"/>
          <p:cNvSpPr/>
          <p:nvPr/>
        </p:nvSpPr>
        <p:spPr>
          <a:xfrm>
            <a:off x="3117954" y="1768839"/>
            <a:ext cx="6160957" cy="440336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495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800" dirty="0"/>
              <a:t>Professional and scientific activities</a:t>
            </a:r>
            <a:endParaRPr lang="en-GB" sz="4800" dirty="0"/>
          </a:p>
        </p:txBody>
      </p:sp>
      <p:sp>
        <p:nvSpPr>
          <p:cNvPr id="9" name="Espaço Reservado para Conteúdo 8"/>
          <p:cNvSpPr>
            <a:spLocks noGrp="1"/>
          </p:cNvSpPr>
          <p:nvPr>
            <p:ph idx="1"/>
          </p:nvPr>
        </p:nvSpPr>
        <p:spPr/>
        <p:txBody>
          <a:bodyPr>
            <a:normAutofit/>
          </a:bodyPr>
          <a:lstStyle/>
          <a:p>
            <a:pPr algn="just"/>
            <a:r>
              <a:rPr lang="en-US" b="1" dirty="0" smtClean="0">
                <a:solidFill>
                  <a:srgbClr val="FF0066"/>
                </a:solidFill>
              </a:rPr>
              <a:t>Day-to-day work:</a:t>
            </a:r>
          </a:p>
          <a:p>
            <a:pPr lvl="1" algn="just"/>
            <a:endParaRPr lang="en-US" dirty="0" smtClean="0"/>
          </a:p>
          <a:p>
            <a:pPr lvl="1" algn="just"/>
            <a:r>
              <a:rPr lang="en-US" dirty="0" smtClean="0"/>
              <a:t>Currently attached to </a:t>
            </a:r>
            <a:r>
              <a:rPr lang="en-US" i="1" dirty="0" err="1" smtClean="0"/>
              <a:t>InfoMaths</a:t>
            </a:r>
            <a:r>
              <a:rPr lang="en-US" dirty="0" smtClean="0"/>
              <a:t> doctoral school (Lyon1) and working in the </a:t>
            </a:r>
            <a:r>
              <a:rPr lang="en-US" b="1" dirty="0" smtClean="0"/>
              <a:t>Magellan Research Center </a:t>
            </a:r>
            <a:r>
              <a:rPr lang="en-US" dirty="0" smtClean="0"/>
              <a:t>(Lyon3) </a:t>
            </a:r>
          </a:p>
          <a:p>
            <a:pPr lvl="1" algn="just"/>
            <a:endParaRPr lang="en-US" dirty="0" smtClean="0"/>
          </a:p>
          <a:p>
            <a:pPr lvl="1" algn="just"/>
            <a:r>
              <a:rPr lang="en-US" dirty="0" smtClean="0"/>
              <a:t>Easy access to the advisors</a:t>
            </a:r>
          </a:p>
          <a:p>
            <a:pPr lvl="1" algn="just"/>
            <a:endParaRPr lang="en-US" dirty="0" smtClean="0"/>
          </a:p>
          <a:p>
            <a:pPr lvl="1" algn="just"/>
            <a:r>
              <a:rPr lang="en-US" dirty="0" smtClean="0"/>
              <a:t>Regular meetings</a:t>
            </a:r>
            <a:endParaRPr lang="en-US" dirty="0"/>
          </a:p>
          <a:p>
            <a:pPr lvl="2" algn="just"/>
            <a:r>
              <a:rPr lang="en-US" dirty="0" smtClean="0"/>
              <a:t>At least 1 meeting per week (face-to-face or in a conference call)</a:t>
            </a:r>
          </a:p>
          <a:p>
            <a:pPr lvl="2"/>
            <a:r>
              <a:rPr lang="en-US" dirty="0" smtClean="0"/>
              <a:t>Technical and scientific discussions: formalization exercises and experiment environment configuration</a:t>
            </a:r>
          </a:p>
          <a:p>
            <a:pPr lvl="2"/>
            <a:r>
              <a:rPr lang="en-US" dirty="0" smtClean="0"/>
              <a:t>The objective is to define next activities </a:t>
            </a:r>
          </a:p>
          <a:p>
            <a:pPr algn="just"/>
            <a:endParaRPr lang="en-US" b="1" dirty="0" smtClean="0">
              <a:solidFill>
                <a:srgbClr val="FF0066"/>
              </a:solidFill>
            </a:endParaRPr>
          </a:p>
        </p:txBody>
      </p:sp>
      <p:sp>
        <p:nvSpPr>
          <p:cNvPr id="3" name="Espaço Reservado para Data 2"/>
          <p:cNvSpPr>
            <a:spLocks noGrp="1"/>
          </p:cNvSpPr>
          <p:nvPr>
            <p:ph type="dt" sz="half" idx="10"/>
          </p:nvPr>
        </p:nvSpPr>
        <p:spPr/>
        <p:txBody>
          <a:bodyPr/>
          <a:lstStyle/>
          <a:p>
            <a:fld id="{49BE99D9-0A58-4A80-A82A-B142BA7335E0}"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23</a:t>
            </a:fld>
            <a:endParaRPr lang="fr-FR"/>
          </a:p>
        </p:txBody>
      </p:sp>
      <p:sp>
        <p:nvSpPr>
          <p:cNvPr id="6" name="Multiplication 5"/>
          <p:cNvSpPr/>
          <p:nvPr/>
        </p:nvSpPr>
        <p:spPr>
          <a:xfrm>
            <a:off x="3117954" y="1768839"/>
            <a:ext cx="6160957" cy="440336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8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fr-FR" sz="4800" dirty="0" smtClean="0"/>
              <a:t>Professional and scientific activities</a:t>
            </a:r>
            <a:endParaRPr lang="fr-FR" sz="4800" dirty="0"/>
          </a:p>
        </p:txBody>
      </p:sp>
      <p:graphicFrame>
        <p:nvGraphicFramePr>
          <p:cNvPr id="6" name="Tabela 5"/>
          <p:cNvGraphicFramePr>
            <a:graphicFrameLocks noGrp="1"/>
          </p:cNvGraphicFramePr>
          <p:nvPr>
            <p:extLst>
              <p:ext uri="{D42A27DB-BD31-4B8C-83A1-F6EECF244321}">
                <p14:modId xmlns:p14="http://schemas.microsoft.com/office/powerpoint/2010/main" val="3110661641"/>
              </p:ext>
            </p:extLst>
          </p:nvPr>
        </p:nvGraphicFramePr>
        <p:xfrm>
          <a:off x="2556456" y="1773214"/>
          <a:ext cx="8568000" cy="370840"/>
        </p:xfrm>
        <a:graphic>
          <a:graphicData uri="http://schemas.openxmlformats.org/drawingml/2006/table">
            <a:tbl>
              <a:tblPr firstRow="1" bandRow="1">
                <a:tableStyleId>{5C22544A-7EE6-4342-B048-85BDC9FD1C3A}</a:tableStyleId>
              </a:tblPr>
              <a:tblGrid>
                <a:gridCol w="1428000"/>
                <a:gridCol w="1428000"/>
                <a:gridCol w="1428000"/>
                <a:gridCol w="1428000"/>
                <a:gridCol w="1428000"/>
                <a:gridCol w="1428000"/>
              </a:tblGrid>
              <a:tr h="370840">
                <a:tc>
                  <a:txBody>
                    <a:bodyPr/>
                    <a:lstStyle/>
                    <a:p>
                      <a:pPr algn="ctr"/>
                      <a:r>
                        <a:rPr lang="fr-FR" dirty="0" smtClean="0"/>
                        <a:t>2014.2</a:t>
                      </a:r>
                      <a:endParaRPr lang="fr-FR" dirty="0"/>
                    </a:p>
                  </a:txBody>
                  <a:tcPr/>
                </a:tc>
                <a:tc>
                  <a:txBody>
                    <a:bodyPr/>
                    <a:lstStyle/>
                    <a:p>
                      <a:pPr algn="ctr"/>
                      <a:r>
                        <a:rPr lang="fr-FR" dirty="0" smtClean="0"/>
                        <a:t>2015.1</a:t>
                      </a:r>
                      <a:endParaRPr lang="fr-FR" dirty="0"/>
                    </a:p>
                  </a:txBody>
                  <a:tcPr/>
                </a:tc>
                <a:tc>
                  <a:txBody>
                    <a:bodyPr/>
                    <a:lstStyle/>
                    <a:p>
                      <a:pPr algn="ctr"/>
                      <a:r>
                        <a:rPr lang="fr-FR" dirty="0" smtClean="0"/>
                        <a:t>2015.2</a:t>
                      </a:r>
                      <a:endParaRPr lang="fr-FR" dirty="0"/>
                    </a:p>
                  </a:txBody>
                  <a:tcPr/>
                </a:tc>
                <a:tc>
                  <a:txBody>
                    <a:bodyPr/>
                    <a:lstStyle/>
                    <a:p>
                      <a:pPr algn="ctr"/>
                      <a:r>
                        <a:rPr lang="fr-FR" dirty="0" smtClean="0"/>
                        <a:t>2016.1</a:t>
                      </a:r>
                      <a:endParaRPr lang="fr-FR" dirty="0"/>
                    </a:p>
                  </a:txBody>
                  <a:tcPr/>
                </a:tc>
                <a:tc>
                  <a:txBody>
                    <a:bodyPr/>
                    <a:lstStyle/>
                    <a:p>
                      <a:pPr algn="ctr"/>
                      <a:r>
                        <a:rPr lang="fr-FR" dirty="0" smtClean="0"/>
                        <a:t>2016.2</a:t>
                      </a:r>
                      <a:endParaRPr lang="fr-FR" dirty="0"/>
                    </a:p>
                  </a:txBody>
                  <a:tcPr/>
                </a:tc>
                <a:tc>
                  <a:txBody>
                    <a:bodyPr/>
                    <a:lstStyle/>
                    <a:p>
                      <a:pPr algn="ctr"/>
                      <a:r>
                        <a:rPr lang="fr-FR" dirty="0" smtClean="0"/>
                        <a:t>2017.1</a:t>
                      </a:r>
                      <a:endParaRPr lang="fr-FR" dirty="0"/>
                    </a:p>
                  </a:txBody>
                  <a:tcPr/>
                </a:tc>
              </a:tr>
            </a:tbl>
          </a:graphicData>
        </a:graphic>
      </p:graphicFrame>
      <p:cxnSp>
        <p:nvCxnSpPr>
          <p:cNvPr id="8" name="Conector reto 7"/>
          <p:cNvCxnSpPr/>
          <p:nvPr/>
        </p:nvCxnSpPr>
        <p:spPr>
          <a:xfrm>
            <a:off x="3987876"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5414711"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Conector reto 9"/>
          <p:cNvCxnSpPr/>
          <p:nvPr/>
        </p:nvCxnSpPr>
        <p:spPr>
          <a:xfrm>
            <a:off x="6846532" y="2251876"/>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 name="Conector reto 10"/>
          <p:cNvCxnSpPr/>
          <p:nvPr/>
        </p:nvCxnSpPr>
        <p:spPr>
          <a:xfrm>
            <a:off x="8282079"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 name="Conector reto 11"/>
          <p:cNvCxnSpPr/>
          <p:nvPr/>
        </p:nvCxnSpPr>
        <p:spPr>
          <a:xfrm>
            <a:off x="9701383" y="2240498"/>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11119539" y="2229121"/>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2565787" y="2251875"/>
            <a:ext cx="0" cy="3603009"/>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5" name="CaixaDeTexto 14"/>
          <p:cNvSpPr txBox="1"/>
          <p:nvPr/>
        </p:nvSpPr>
        <p:spPr>
          <a:xfrm>
            <a:off x="1505461" y="2447276"/>
            <a:ext cx="1063112" cy="369332"/>
          </a:xfrm>
          <a:prstGeom prst="rect">
            <a:avLst/>
          </a:prstGeom>
          <a:noFill/>
        </p:spPr>
        <p:txBody>
          <a:bodyPr wrap="none" rtlCol="0">
            <a:spAutoFit/>
          </a:bodyPr>
          <a:lstStyle/>
          <a:p>
            <a:r>
              <a:rPr lang="fr-FR" dirty="0" smtClean="0"/>
              <a:t>Courses</a:t>
            </a:r>
            <a:endParaRPr lang="fr-FR" dirty="0"/>
          </a:p>
        </p:txBody>
      </p:sp>
      <p:sp>
        <p:nvSpPr>
          <p:cNvPr id="16" name="Retângulo 15"/>
          <p:cNvSpPr/>
          <p:nvPr/>
        </p:nvSpPr>
        <p:spPr>
          <a:xfrm>
            <a:off x="4001335" y="2251875"/>
            <a:ext cx="1404674" cy="1774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7" name="Retângulo 16"/>
          <p:cNvSpPr/>
          <p:nvPr/>
        </p:nvSpPr>
        <p:spPr>
          <a:xfrm>
            <a:off x="6863527" y="2254985"/>
            <a:ext cx="1404000" cy="15126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8" name="Retângulo 17"/>
          <p:cNvSpPr/>
          <p:nvPr/>
        </p:nvSpPr>
        <p:spPr>
          <a:xfrm>
            <a:off x="9717627" y="2259117"/>
            <a:ext cx="1401912" cy="17018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French course</a:t>
            </a:r>
            <a:endParaRPr lang="fr-FR" sz="1600" dirty="0">
              <a:solidFill>
                <a:schemeClr val="tx1"/>
              </a:solidFill>
            </a:endParaRPr>
          </a:p>
        </p:txBody>
      </p:sp>
      <p:sp>
        <p:nvSpPr>
          <p:cNvPr id="19" name="Retângulo 18"/>
          <p:cNvSpPr/>
          <p:nvPr/>
        </p:nvSpPr>
        <p:spPr>
          <a:xfrm>
            <a:off x="6863351" y="2456923"/>
            <a:ext cx="1404000" cy="540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Workshop: Writing scientific papers</a:t>
            </a:r>
            <a:endParaRPr lang="fr-FR" sz="1600" dirty="0">
              <a:solidFill>
                <a:schemeClr val="tx1"/>
              </a:solidFill>
            </a:endParaRPr>
          </a:p>
        </p:txBody>
      </p:sp>
      <p:sp>
        <p:nvSpPr>
          <p:cNvPr id="20" name="Retângulo 19"/>
          <p:cNvSpPr/>
          <p:nvPr/>
        </p:nvSpPr>
        <p:spPr>
          <a:xfrm>
            <a:off x="4000078" y="318801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1" name="Retângulo 20"/>
          <p:cNvSpPr/>
          <p:nvPr/>
        </p:nvSpPr>
        <p:spPr>
          <a:xfrm>
            <a:off x="6863351"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2" name="Retângulo 21"/>
          <p:cNvSpPr/>
          <p:nvPr/>
        </p:nvSpPr>
        <p:spPr>
          <a:xfrm>
            <a:off x="8304462" y="3187245"/>
            <a:ext cx="1404000" cy="389086"/>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Magellan IS group</a:t>
            </a:r>
            <a:endParaRPr lang="fr-FR" sz="1600" dirty="0">
              <a:solidFill>
                <a:schemeClr val="tx1"/>
              </a:solidFill>
            </a:endParaRPr>
          </a:p>
        </p:txBody>
      </p:sp>
      <p:sp>
        <p:nvSpPr>
          <p:cNvPr id="23" name="Retângulo 22"/>
          <p:cNvSpPr/>
          <p:nvPr/>
        </p:nvSpPr>
        <p:spPr>
          <a:xfrm>
            <a:off x="5428867" y="3579866"/>
            <a:ext cx="1404000" cy="3890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LIRIS SOC team</a:t>
            </a:r>
            <a:endParaRPr lang="fr-FR" sz="1600" dirty="0">
              <a:solidFill>
                <a:schemeClr val="tx1"/>
              </a:solidFill>
            </a:endParaRPr>
          </a:p>
        </p:txBody>
      </p:sp>
      <p:sp>
        <p:nvSpPr>
          <p:cNvPr id="24" name="Retângulo 23"/>
          <p:cNvSpPr/>
          <p:nvPr/>
        </p:nvSpPr>
        <p:spPr>
          <a:xfrm>
            <a:off x="8304462" y="3592281"/>
            <a:ext cx="1404000" cy="3890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Presentation ADBIS 2016</a:t>
            </a:r>
            <a:endParaRPr lang="fr-FR" sz="1600" dirty="0">
              <a:solidFill>
                <a:schemeClr val="tx1"/>
              </a:solidFill>
            </a:endParaRPr>
          </a:p>
        </p:txBody>
      </p:sp>
      <p:sp>
        <p:nvSpPr>
          <p:cNvPr id="26" name="Retângulo 25"/>
          <p:cNvSpPr/>
          <p:nvPr/>
        </p:nvSpPr>
        <p:spPr>
          <a:xfrm>
            <a:off x="8300922" y="3997463"/>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7" name="Retângulo 26"/>
          <p:cNvSpPr/>
          <p:nvPr/>
        </p:nvSpPr>
        <p:spPr>
          <a:xfrm>
            <a:off x="5431022" y="3992000"/>
            <a:ext cx="1404000" cy="3890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Poster ARC</a:t>
            </a:r>
            <a:endParaRPr lang="fr-FR" sz="1600" dirty="0">
              <a:solidFill>
                <a:schemeClr val="tx1"/>
              </a:solidFill>
            </a:endParaRPr>
          </a:p>
        </p:txBody>
      </p:sp>
      <p:sp>
        <p:nvSpPr>
          <p:cNvPr id="29" name="CaixaDeTexto 28"/>
          <p:cNvSpPr txBox="1"/>
          <p:nvPr/>
        </p:nvSpPr>
        <p:spPr>
          <a:xfrm>
            <a:off x="1091694" y="5250920"/>
            <a:ext cx="1476879" cy="369332"/>
          </a:xfrm>
          <a:prstGeom prst="rect">
            <a:avLst/>
          </a:prstGeom>
          <a:noFill/>
        </p:spPr>
        <p:txBody>
          <a:bodyPr wrap="none" rtlCol="0">
            <a:spAutoFit/>
          </a:bodyPr>
          <a:lstStyle/>
          <a:p>
            <a:r>
              <a:rPr lang="fr-FR" dirty="0" smtClean="0"/>
              <a:t>Publications</a:t>
            </a:r>
            <a:endParaRPr lang="fr-FR" dirty="0"/>
          </a:p>
        </p:txBody>
      </p:sp>
      <p:cxnSp>
        <p:nvCxnSpPr>
          <p:cNvPr id="30" name="Conector reto 29"/>
          <p:cNvCxnSpPr/>
          <p:nvPr/>
        </p:nvCxnSpPr>
        <p:spPr>
          <a:xfrm rot="5400000">
            <a:off x="6840284" y="-1182146"/>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1" name="CaixaDeTexto 30"/>
          <p:cNvSpPr txBox="1"/>
          <p:nvPr/>
        </p:nvSpPr>
        <p:spPr>
          <a:xfrm>
            <a:off x="962299" y="3576331"/>
            <a:ext cx="1606274" cy="369332"/>
          </a:xfrm>
          <a:prstGeom prst="rect">
            <a:avLst/>
          </a:prstGeom>
          <a:noFill/>
        </p:spPr>
        <p:txBody>
          <a:bodyPr wrap="none" rtlCol="0">
            <a:spAutoFit/>
          </a:bodyPr>
          <a:lstStyle/>
          <a:p>
            <a:r>
              <a:rPr lang="fr-FR" dirty="0" smtClean="0"/>
              <a:t>Presentations</a:t>
            </a:r>
            <a:endParaRPr lang="fr-FR" dirty="0"/>
          </a:p>
        </p:txBody>
      </p:sp>
      <p:cxnSp>
        <p:nvCxnSpPr>
          <p:cNvPr id="32" name="Conector reto 31"/>
          <p:cNvCxnSpPr/>
          <p:nvPr/>
        </p:nvCxnSpPr>
        <p:spPr>
          <a:xfrm rot="5400000">
            <a:off x="6832867" y="214263"/>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3" name="Retângulo 32"/>
          <p:cNvSpPr/>
          <p:nvPr/>
        </p:nvSpPr>
        <p:spPr>
          <a:xfrm>
            <a:off x="4659925" y="6250657"/>
            <a:ext cx="5566116" cy="22468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Experimentation</a:t>
            </a:r>
            <a:endParaRPr lang="fr-FR" sz="1600" dirty="0">
              <a:solidFill>
                <a:schemeClr val="bg1"/>
              </a:solidFill>
            </a:endParaRPr>
          </a:p>
        </p:txBody>
      </p:sp>
      <p:sp>
        <p:nvSpPr>
          <p:cNvPr id="34" name="CaixaDeTexto 33"/>
          <p:cNvSpPr txBox="1"/>
          <p:nvPr/>
        </p:nvSpPr>
        <p:spPr>
          <a:xfrm>
            <a:off x="546609" y="4618741"/>
            <a:ext cx="2021964" cy="369332"/>
          </a:xfrm>
          <a:prstGeom prst="rect">
            <a:avLst/>
          </a:prstGeom>
          <a:noFill/>
        </p:spPr>
        <p:txBody>
          <a:bodyPr wrap="none" rtlCol="0">
            <a:spAutoFit/>
          </a:bodyPr>
          <a:lstStyle/>
          <a:p>
            <a:r>
              <a:rPr lang="fr-FR" dirty="0" smtClean="0"/>
              <a:t>Thematic schools</a:t>
            </a:r>
            <a:endParaRPr lang="fr-FR" dirty="0"/>
          </a:p>
        </p:txBody>
      </p:sp>
      <p:cxnSp>
        <p:nvCxnSpPr>
          <p:cNvPr id="35" name="Conector reto 34"/>
          <p:cNvCxnSpPr/>
          <p:nvPr/>
        </p:nvCxnSpPr>
        <p:spPr>
          <a:xfrm rot="5400000">
            <a:off x="6832867" y="804900"/>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Conector reto 35"/>
          <p:cNvCxnSpPr/>
          <p:nvPr/>
        </p:nvCxnSpPr>
        <p:spPr>
          <a:xfrm rot="5400000">
            <a:off x="6832867" y="1498187"/>
            <a:ext cx="0" cy="8568000"/>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37" name="Retângulo 36"/>
          <p:cNvSpPr/>
          <p:nvPr/>
        </p:nvSpPr>
        <p:spPr>
          <a:xfrm>
            <a:off x="8301945"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ADBIS 2016</a:t>
            </a:r>
            <a:endParaRPr lang="fr-FR" sz="1600" dirty="0">
              <a:solidFill>
                <a:schemeClr val="tx1"/>
              </a:solidFill>
            </a:endParaRPr>
          </a:p>
        </p:txBody>
      </p:sp>
      <p:sp>
        <p:nvSpPr>
          <p:cNvPr id="38" name="Retângulo 37"/>
          <p:cNvSpPr/>
          <p:nvPr/>
        </p:nvSpPr>
        <p:spPr>
          <a:xfrm>
            <a:off x="8301945"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ICSOC 2016</a:t>
            </a:r>
            <a:endParaRPr lang="fr-FR" sz="1600" dirty="0">
              <a:solidFill>
                <a:schemeClr val="tx1"/>
              </a:solidFill>
            </a:endParaRPr>
          </a:p>
        </p:txBody>
      </p:sp>
      <p:sp>
        <p:nvSpPr>
          <p:cNvPr id="39" name="Retângulo 38"/>
          <p:cNvSpPr/>
          <p:nvPr/>
        </p:nvSpPr>
        <p:spPr>
          <a:xfrm>
            <a:off x="5435168" y="5183232"/>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DEXA 2015</a:t>
            </a:r>
            <a:endParaRPr lang="fr-FR" sz="1600" dirty="0">
              <a:solidFill>
                <a:schemeClr val="tx1"/>
              </a:solidFill>
            </a:endParaRPr>
          </a:p>
        </p:txBody>
      </p:sp>
      <p:sp>
        <p:nvSpPr>
          <p:cNvPr id="40" name="Retângulo 39"/>
          <p:cNvSpPr/>
          <p:nvPr/>
        </p:nvSpPr>
        <p:spPr>
          <a:xfrm>
            <a:off x="5438850" y="5484674"/>
            <a:ext cx="1404000" cy="2361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AICCSA 2015</a:t>
            </a:r>
            <a:endParaRPr lang="fr-FR" sz="1600" dirty="0">
              <a:solidFill>
                <a:schemeClr val="tx1"/>
              </a:solidFill>
            </a:endParaRPr>
          </a:p>
        </p:txBody>
      </p:sp>
      <p:sp>
        <p:nvSpPr>
          <p:cNvPr id="41" name="Espaço Reservado para Data 40"/>
          <p:cNvSpPr>
            <a:spLocks noGrp="1"/>
          </p:cNvSpPr>
          <p:nvPr>
            <p:ph type="dt" sz="half" idx="10"/>
          </p:nvPr>
        </p:nvSpPr>
        <p:spPr/>
        <p:txBody>
          <a:bodyPr/>
          <a:lstStyle/>
          <a:p>
            <a:fld id="{448735F6-84FA-4E81-BF8D-6D58AD208048}" type="datetime1">
              <a:rPr lang="fr-FR" smtClean="0"/>
              <a:t>21/03/2017</a:t>
            </a:fld>
            <a:endParaRPr lang="fr-FR"/>
          </a:p>
        </p:txBody>
      </p:sp>
      <p:sp>
        <p:nvSpPr>
          <p:cNvPr id="42" name="Espaço Reservado para Número de Slide 41"/>
          <p:cNvSpPr>
            <a:spLocks noGrp="1"/>
          </p:cNvSpPr>
          <p:nvPr>
            <p:ph type="sldNum" sz="quarter" idx="12"/>
          </p:nvPr>
        </p:nvSpPr>
        <p:spPr/>
        <p:txBody>
          <a:bodyPr/>
          <a:lstStyle/>
          <a:p>
            <a:fld id="{CE30F588-6E05-4442-ACBF-46277343984D}" type="slidenum">
              <a:rPr lang="fr-FR" smtClean="0"/>
              <a:t>24</a:t>
            </a:fld>
            <a:endParaRPr lang="fr-FR"/>
          </a:p>
        </p:txBody>
      </p:sp>
      <p:pic>
        <p:nvPicPr>
          <p:cNvPr id="3" name="Image 2"/>
          <p:cNvPicPr>
            <a:picLocks noChangeAspect="1"/>
          </p:cNvPicPr>
          <p:nvPr/>
        </p:nvPicPr>
        <p:blipFill>
          <a:blip r:embed="rId2"/>
          <a:stretch>
            <a:fillRect/>
          </a:stretch>
        </p:blipFill>
        <p:spPr>
          <a:xfrm>
            <a:off x="2200525" y="5612090"/>
            <a:ext cx="1010218" cy="833430"/>
          </a:xfrm>
          <a:prstGeom prst="rect">
            <a:avLst/>
          </a:prstGeom>
        </p:spPr>
      </p:pic>
      <p:sp>
        <p:nvSpPr>
          <p:cNvPr id="4" name="Rectangle 3"/>
          <p:cNvSpPr/>
          <p:nvPr/>
        </p:nvSpPr>
        <p:spPr>
          <a:xfrm>
            <a:off x="-3443" y="6028805"/>
            <a:ext cx="2425344" cy="646331"/>
          </a:xfrm>
          <a:prstGeom prst="rect">
            <a:avLst/>
          </a:prstGeom>
        </p:spPr>
        <p:txBody>
          <a:bodyPr wrap="none">
            <a:spAutoFit/>
          </a:bodyPr>
          <a:lstStyle/>
          <a:p>
            <a:pPr lvl="1" algn="r"/>
            <a:r>
              <a:rPr lang="en-US" i="1" dirty="0" smtClean="0"/>
              <a:t>Continuous work </a:t>
            </a:r>
          </a:p>
          <a:p>
            <a:pPr lvl="1" algn="r"/>
            <a:r>
              <a:rPr lang="en-US" i="1" dirty="0" smtClean="0"/>
              <a:t>with advisors</a:t>
            </a:r>
            <a:endParaRPr lang="en-US" i="1" dirty="0"/>
          </a:p>
        </p:txBody>
      </p:sp>
      <p:cxnSp>
        <p:nvCxnSpPr>
          <p:cNvPr id="43" name="Conector reto 35"/>
          <p:cNvCxnSpPr/>
          <p:nvPr/>
        </p:nvCxnSpPr>
        <p:spPr>
          <a:xfrm flipH="1" flipV="1">
            <a:off x="3063168" y="6133802"/>
            <a:ext cx="7355415" cy="16343"/>
          </a:xfrm>
          <a:prstGeom prst="line">
            <a:avLst/>
          </a:prstGeom>
          <a:ln cmpd="sng">
            <a:solidFill>
              <a:schemeClr val="accent1">
                <a:alpha val="3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5" name="Retângulo 32"/>
          <p:cNvSpPr/>
          <p:nvPr/>
        </p:nvSpPr>
        <p:spPr>
          <a:xfrm>
            <a:off x="3087162" y="6260466"/>
            <a:ext cx="1404000" cy="389086"/>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Weekly face to face meetings</a:t>
            </a:r>
            <a:endParaRPr lang="fr-FR" sz="1600" dirty="0">
              <a:solidFill>
                <a:schemeClr val="tx1"/>
              </a:solidFill>
            </a:endParaRPr>
          </a:p>
        </p:txBody>
      </p:sp>
      <p:sp>
        <p:nvSpPr>
          <p:cNvPr id="46" name="Retângulo 32"/>
          <p:cNvSpPr/>
          <p:nvPr/>
        </p:nvSpPr>
        <p:spPr>
          <a:xfrm>
            <a:off x="4152478" y="4761264"/>
            <a:ext cx="1404000" cy="389086"/>
          </a:xfrm>
          <a:prstGeom prst="rect">
            <a:avLst/>
          </a:prstGeom>
          <a:solidFill>
            <a:srgbClr val="AF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Smart cities and Big Data</a:t>
            </a:r>
            <a:endParaRPr lang="fr-FR" sz="1600" dirty="0">
              <a:solidFill>
                <a:schemeClr val="tx1"/>
              </a:solidFill>
            </a:endParaRPr>
          </a:p>
        </p:txBody>
      </p:sp>
      <p:sp>
        <p:nvSpPr>
          <p:cNvPr id="47" name="Retângulo 32"/>
          <p:cNvSpPr/>
          <p:nvPr/>
        </p:nvSpPr>
        <p:spPr>
          <a:xfrm>
            <a:off x="4659925" y="6537208"/>
            <a:ext cx="5566116" cy="2246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smtClean="0">
                <a:solidFill>
                  <a:schemeClr val="bg1"/>
                </a:solidFill>
              </a:rPr>
              <a:t>Formalization</a:t>
            </a:r>
            <a:r>
              <a:rPr lang="fr-FR" sz="1200" dirty="0" smtClean="0">
                <a:solidFill>
                  <a:schemeClr val="bg1"/>
                </a:solidFill>
              </a:rPr>
              <a:t> of model &amp; </a:t>
            </a:r>
            <a:r>
              <a:rPr lang="fr-FR" sz="1200" dirty="0" err="1" smtClean="0">
                <a:solidFill>
                  <a:schemeClr val="bg1"/>
                </a:solidFill>
              </a:rPr>
              <a:t>algorithms</a:t>
            </a:r>
            <a:endParaRPr lang="fr-FR" sz="1600" dirty="0">
              <a:solidFill>
                <a:schemeClr val="bg1"/>
              </a:solidFill>
            </a:endParaRPr>
          </a:p>
        </p:txBody>
      </p:sp>
    </p:spTree>
    <p:extLst>
      <p:ext uri="{BB962C8B-B14F-4D97-AF65-F5344CB8AC3E}">
        <p14:creationId xmlns:p14="http://schemas.microsoft.com/office/powerpoint/2010/main" val="179710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500"/>
                                        <p:tgtEl>
                                          <p:spTgt spid="3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9"/>
                                        </p:tgtEl>
                                        <p:attrNameLst>
                                          <p:attrName>style.visibility</p:attrName>
                                        </p:attrNameLst>
                                      </p:cBhvr>
                                      <p:to>
                                        <p:strVal val="visible"/>
                                      </p:to>
                                    </p:set>
                                    <p:animEffect transition="in" filter="fade">
                                      <p:cBhvr>
                                        <p:cTn id="104" dur="500"/>
                                        <p:tgtEl>
                                          <p:spTgt spid="2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fade">
                                      <p:cBhvr>
                                        <p:cTn id="114" dur="500"/>
                                        <p:tgtEl>
                                          <p:spTgt spid="4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fade">
                                      <p:cBhvr>
                                        <p:cTn id="119" dur="500"/>
                                        <p:tgtEl>
                                          <p:spTgt spid="37"/>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fade">
                                      <p:cBhvr>
                                        <p:cTn id="124" dur="500"/>
                                        <p:tgtEl>
                                          <p:spTgt spid="38"/>
                                        </p:tgtEl>
                                      </p:cBhvr>
                                    </p:animEffect>
                                  </p:childTnLst>
                                </p:cTn>
                              </p:par>
                              <p:par>
                                <p:cTn id="125" presetID="10" presetClass="entr" presetSubtype="0"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fade">
                                      <p:cBhvr>
                                        <p:cTn id="127" dur="500"/>
                                        <p:tgtEl>
                                          <p:spTgt spid="43"/>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fade">
                                      <p:cBhvr>
                                        <p:cTn id="130" dur="500"/>
                                        <p:tgtEl>
                                          <p:spTgt spid="4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Effect transition="in" filter="fade">
                                      <p:cBhvr>
                                        <p:cTn id="133" dur="500"/>
                                        <p:tgtEl>
                                          <p:spTgt spid="4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animEffect transition="in" filter="fade">
                                      <p:cBhvr>
                                        <p:cTn id="13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9" grpId="0"/>
      <p:bldP spid="31" grpId="0"/>
      <p:bldP spid="33" grpId="0" animBg="1"/>
      <p:bldP spid="34" grpId="0"/>
      <p:bldP spid="37" grpId="0" animBg="1"/>
      <p:bldP spid="38" grpId="0" animBg="1"/>
      <p:bldP spid="39" grpId="0" animBg="1"/>
      <p:bldP spid="40" grpId="0" animBg="1"/>
      <p:bldP spid="45" grpId="0" animBg="1"/>
      <p:bldP spid="46" grpId="0" animBg="1"/>
      <p:bldP spid="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Future </a:t>
            </a:r>
            <a:r>
              <a:rPr lang="fr-FR" dirty="0" err="1" smtClean="0"/>
              <a:t>work</a:t>
            </a:r>
            <a:endParaRPr lang="fr-FR" dirty="0"/>
          </a:p>
        </p:txBody>
      </p:sp>
      <p:graphicFrame>
        <p:nvGraphicFramePr>
          <p:cNvPr id="6" name="Tabela 5"/>
          <p:cNvGraphicFramePr>
            <a:graphicFrameLocks noGrp="1"/>
          </p:cNvGraphicFramePr>
          <p:nvPr>
            <p:extLst>
              <p:ext uri="{D42A27DB-BD31-4B8C-83A1-F6EECF244321}">
                <p14:modId xmlns:p14="http://schemas.microsoft.com/office/powerpoint/2010/main" val="990459273"/>
              </p:ext>
            </p:extLst>
          </p:nvPr>
        </p:nvGraphicFramePr>
        <p:xfrm>
          <a:off x="1069848" y="2636144"/>
          <a:ext cx="10058399" cy="2851150"/>
        </p:xfrm>
        <a:graphic>
          <a:graphicData uri="http://schemas.openxmlformats.org/drawingml/2006/table">
            <a:tbl>
              <a:tblPr firstRow="1" bandRow="1">
                <a:tableStyleId>{5C22544A-7EE6-4342-B048-85BDC9FD1C3A}</a:tableStyleId>
              </a:tblPr>
              <a:tblGrid>
                <a:gridCol w="5831993"/>
                <a:gridCol w="889348"/>
                <a:gridCol w="814192"/>
                <a:gridCol w="826718"/>
                <a:gridCol w="889348"/>
                <a:gridCol w="806800"/>
              </a:tblGrid>
              <a:tr h="363674">
                <a:tc>
                  <a:txBody>
                    <a:bodyPr/>
                    <a:lstStyle/>
                    <a:p>
                      <a:r>
                        <a:rPr lang="fr-FR" sz="1400" dirty="0" smtClean="0"/>
                        <a:t>Activities:</a:t>
                      </a:r>
                      <a:endParaRPr lang="fr-FR" sz="1400" dirty="0"/>
                    </a:p>
                  </a:txBody>
                  <a:tcPr marL="89674" marR="89674" marT="44835" marB="44835"/>
                </a:tc>
                <a:tc>
                  <a:txBody>
                    <a:bodyPr/>
                    <a:lstStyle/>
                    <a:p>
                      <a:pPr algn="ctr"/>
                      <a:r>
                        <a:rPr lang="fr-FR" sz="1400" dirty="0" smtClean="0"/>
                        <a:t>02/17</a:t>
                      </a:r>
                      <a:endParaRPr lang="fr-FR" sz="1400" dirty="0"/>
                    </a:p>
                  </a:txBody>
                  <a:tcPr marL="89674" marR="89674" marT="44835" marB="44835"/>
                </a:tc>
                <a:tc>
                  <a:txBody>
                    <a:bodyPr/>
                    <a:lstStyle/>
                    <a:p>
                      <a:pPr algn="ctr"/>
                      <a:r>
                        <a:rPr lang="fr-FR" sz="1400" dirty="0" smtClean="0"/>
                        <a:t>03/17</a:t>
                      </a:r>
                      <a:endParaRPr lang="fr-FR" sz="1400" dirty="0"/>
                    </a:p>
                  </a:txBody>
                  <a:tcPr marL="89674" marR="89674" marT="44835" marB="44835"/>
                </a:tc>
                <a:tc>
                  <a:txBody>
                    <a:bodyPr/>
                    <a:lstStyle/>
                    <a:p>
                      <a:pPr algn="ctr"/>
                      <a:r>
                        <a:rPr lang="fr-FR" sz="1400" dirty="0" smtClean="0"/>
                        <a:t>04/17</a:t>
                      </a:r>
                      <a:endParaRPr lang="fr-FR" sz="1400" dirty="0"/>
                    </a:p>
                  </a:txBody>
                  <a:tcPr marL="89674" marR="89674" marT="44835" marB="44835"/>
                </a:tc>
                <a:tc>
                  <a:txBody>
                    <a:bodyPr/>
                    <a:lstStyle/>
                    <a:p>
                      <a:pPr algn="ctr"/>
                      <a:r>
                        <a:rPr lang="fr-FR" sz="1400" dirty="0" smtClean="0"/>
                        <a:t>05/17</a:t>
                      </a:r>
                      <a:endParaRPr lang="fr-FR" sz="1400" dirty="0"/>
                    </a:p>
                  </a:txBody>
                  <a:tcPr marL="89674" marR="89674" marT="44835" marB="44835"/>
                </a:tc>
                <a:tc>
                  <a:txBody>
                    <a:bodyPr/>
                    <a:lstStyle/>
                    <a:p>
                      <a:pPr algn="ctr"/>
                      <a:r>
                        <a:rPr lang="fr-FR" sz="1400" dirty="0" smtClean="0"/>
                        <a:t>06/17</a:t>
                      </a:r>
                      <a:endParaRPr lang="fr-FR" sz="1400" dirty="0"/>
                    </a:p>
                  </a:txBody>
                  <a:tcPr marL="89674" marR="89674" marT="44835" marB="44835"/>
                </a:tc>
              </a:tr>
              <a:tr h="363674">
                <a:tc>
                  <a:txBody>
                    <a:bodyPr/>
                    <a:lstStyle/>
                    <a:p>
                      <a:pPr algn="l"/>
                      <a:r>
                        <a:rPr lang="fr-FR" sz="1400" dirty="0" smtClean="0"/>
                        <a:t>Improving and correcting</a:t>
                      </a:r>
                      <a:r>
                        <a:rPr lang="fr-FR" sz="1400" baseline="0" dirty="0" smtClean="0"/>
                        <a:t> the query taxonomy and reusability approach formalization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Implementing</a:t>
                      </a:r>
                      <a:r>
                        <a:rPr lang="fr-FR" sz="1400" baseline="0" dirty="0" smtClean="0"/>
                        <a:t> and including in </a:t>
                      </a:r>
                      <a:r>
                        <a:rPr lang="fr-FR" sz="1400" i="1" baseline="0" dirty="0" smtClean="0"/>
                        <a:t>Rhone </a:t>
                      </a:r>
                      <a:r>
                        <a:rPr lang="fr-FR" sz="1400" i="0" baseline="0" dirty="0" smtClean="0"/>
                        <a:t>the reusability functions</a:t>
                      </a:r>
                      <a:endParaRPr lang="fr-FR" sz="1400" i="1"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Building</a:t>
                      </a:r>
                      <a:r>
                        <a:rPr lang="fr-FR" sz="1400" baseline="0" dirty="0" smtClean="0"/>
                        <a:t> the proof of concept to the approach</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a:t>
                      </a:r>
                      <a:r>
                        <a:rPr lang="fr-FR" sz="1400" baseline="0" dirty="0" smtClean="0"/>
                        <a:t> a p</a:t>
                      </a:r>
                      <a:r>
                        <a:rPr lang="fr-FR" sz="1400" dirty="0" smtClean="0"/>
                        <a:t>aper to ER 2017 </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Concluding the work concerning the heuristic for optimizing service selection and composition</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r h="363674">
                <a:tc>
                  <a:txBody>
                    <a:bodyPr/>
                    <a:lstStyle/>
                    <a:p>
                      <a:r>
                        <a:rPr lang="fr-FR" sz="1400" dirty="0" smtClean="0"/>
                        <a:t>Writing the final thesis document</a:t>
                      </a:r>
                      <a:endParaRPr lang="fr-FR" sz="1400" dirty="0"/>
                    </a:p>
                  </a:txBody>
                  <a:tcPr marL="89674" marR="89674" marT="44835" marB="44835"/>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c>
                  <a:txBody>
                    <a:bodyPr/>
                    <a:lstStyle/>
                    <a:p>
                      <a:pPr algn="ctr"/>
                      <a:endParaRPr lang="fr-FR" sz="1400" dirty="0"/>
                    </a:p>
                  </a:txBody>
                  <a:tcPr marL="89674" marR="89674" marT="44835" marB="44835" anchor="ctr"/>
                </a:tc>
              </a:tr>
            </a:tbl>
          </a:graphicData>
        </a:graphic>
      </p:graphicFrame>
      <p:sp>
        <p:nvSpPr>
          <p:cNvPr id="7" name="Retângulo 6"/>
          <p:cNvSpPr/>
          <p:nvPr/>
        </p:nvSpPr>
        <p:spPr>
          <a:xfrm>
            <a:off x="6930885" y="3193772"/>
            <a:ext cx="2340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8" name="Retângulo 7"/>
          <p:cNvSpPr/>
          <p:nvPr/>
        </p:nvSpPr>
        <p:spPr>
          <a:xfrm>
            <a:off x="7812155" y="3643175"/>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1" name="Retângulo 10"/>
          <p:cNvSpPr/>
          <p:nvPr/>
        </p:nvSpPr>
        <p:spPr>
          <a:xfrm>
            <a:off x="7812155" y="4011728"/>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Retângulo 11"/>
          <p:cNvSpPr/>
          <p:nvPr/>
        </p:nvSpPr>
        <p:spPr>
          <a:xfrm>
            <a:off x="7812155" y="4380281"/>
            <a:ext cx="145873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3" name="Retângulo 12"/>
          <p:cNvSpPr/>
          <p:nvPr/>
        </p:nvSpPr>
        <p:spPr>
          <a:xfrm>
            <a:off x="8627164" y="4825787"/>
            <a:ext cx="1296000"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4" name="Retângulo 13"/>
          <p:cNvSpPr/>
          <p:nvPr/>
        </p:nvSpPr>
        <p:spPr>
          <a:xfrm flipV="1">
            <a:off x="6930884" y="5252243"/>
            <a:ext cx="4108279" cy="10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5" name="Espaço Reservado para Data 14"/>
          <p:cNvSpPr>
            <a:spLocks noGrp="1"/>
          </p:cNvSpPr>
          <p:nvPr>
            <p:ph type="dt" sz="half" idx="10"/>
          </p:nvPr>
        </p:nvSpPr>
        <p:spPr/>
        <p:txBody>
          <a:bodyPr/>
          <a:lstStyle/>
          <a:p>
            <a:fld id="{EB0B4C51-26B9-4DF8-8C4D-09D06E8FA6AB}" type="datetime1">
              <a:rPr lang="fr-FR" smtClean="0"/>
              <a:t>21/03/2017</a:t>
            </a:fld>
            <a:endParaRPr lang="fr-FR"/>
          </a:p>
        </p:txBody>
      </p:sp>
      <p:sp>
        <p:nvSpPr>
          <p:cNvPr id="16" name="Espaço Reservado para Número de Slide 15"/>
          <p:cNvSpPr>
            <a:spLocks noGrp="1"/>
          </p:cNvSpPr>
          <p:nvPr>
            <p:ph type="sldNum" sz="quarter" idx="12"/>
          </p:nvPr>
        </p:nvSpPr>
        <p:spPr/>
        <p:txBody>
          <a:bodyPr/>
          <a:lstStyle/>
          <a:p>
            <a:fld id="{CE30F588-6E05-4442-ACBF-46277343984D}" type="slidenum">
              <a:rPr lang="fr-FR" smtClean="0"/>
              <a:t>25</a:t>
            </a:fld>
            <a:endParaRPr lang="fr-FR"/>
          </a:p>
        </p:txBody>
      </p:sp>
    </p:spTree>
    <p:extLst>
      <p:ext uri="{BB962C8B-B14F-4D97-AF65-F5344CB8AC3E}">
        <p14:creationId xmlns:p14="http://schemas.microsoft.com/office/powerpoint/2010/main" val="36645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6"/>
          <p:cNvSpPr txBox="1">
            <a:spLocks/>
          </p:cNvSpPr>
          <p:nvPr/>
        </p:nvSpPr>
        <p:spPr>
          <a:xfrm>
            <a:off x="1794949" y="2726872"/>
            <a:ext cx="9455438" cy="2498272"/>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b="1" i="1" dirty="0" smtClean="0">
                <a:solidFill>
                  <a:srgbClr val="FF0066"/>
                </a:solidFill>
              </a:rPr>
              <a:t>Daniel Aguiar da Silva Carvalho</a:t>
            </a:r>
            <a:r>
              <a:rPr lang="en-US" dirty="0" smtClean="0"/>
              <a:t>, Magellan, IAE, Université Jean Moulin Lyon3</a:t>
            </a:r>
          </a:p>
          <a:p>
            <a:pPr marL="0" indent="0" algn="r">
              <a:buNone/>
            </a:pPr>
            <a:endParaRPr lang="en-US" sz="1800" dirty="0" smtClean="0"/>
          </a:p>
          <a:p>
            <a:pPr marL="0" indent="0" algn="r">
              <a:buNone/>
            </a:pPr>
            <a:r>
              <a:rPr lang="en-US" sz="1800" cap="small" dirty="0" smtClean="0"/>
              <a:t>Advisors:</a:t>
            </a:r>
          </a:p>
          <a:p>
            <a:pPr marL="0" indent="0" algn="r">
              <a:buNone/>
            </a:pPr>
            <a:r>
              <a:rPr lang="en-US" sz="1800" dirty="0" smtClean="0"/>
              <a:t>Chirine Ghedira Guegan, </a:t>
            </a:r>
            <a:r>
              <a:rPr lang="en-US" sz="1800" dirty="0"/>
              <a:t>LIRIS, </a:t>
            </a:r>
            <a:r>
              <a:rPr lang="en-US" sz="1800" dirty="0" smtClean="0"/>
              <a:t>UMR5205, IAE, Université Jean Moulin Lyon3, France </a:t>
            </a:r>
          </a:p>
          <a:p>
            <a:pPr marL="0" indent="0" algn="r">
              <a:buNone/>
            </a:pPr>
            <a:r>
              <a:rPr lang="en-US" sz="1800" dirty="0" smtClean="0"/>
              <a:t>Genoveva Vargas-Solar, CNRS, LIG-LAFMIA, France</a:t>
            </a:r>
          </a:p>
          <a:p>
            <a:pPr marL="0" indent="0" algn="r">
              <a:buNone/>
            </a:pPr>
            <a:r>
              <a:rPr lang="en-US" sz="1800" dirty="0" smtClean="0"/>
              <a:t>Nadia Bennani, </a:t>
            </a:r>
            <a:r>
              <a:rPr lang="en-US" sz="1800" dirty="0"/>
              <a:t>LIRIS, </a:t>
            </a:r>
            <a:r>
              <a:rPr lang="en-US" sz="1800" dirty="0" smtClean="0"/>
              <a:t>UMR5205, INSA-Lyon, France</a:t>
            </a:r>
            <a:endParaRPr lang="en-US" sz="1800" dirty="0"/>
          </a:p>
        </p:txBody>
      </p:sp>
      <p:pic>
        <p:nvPicPr>
          <p:cNvPr id="5" name="Image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7892" y="6217019"/>
            <a:ext cx="1527887" cy="386015"/>
          </a:xfrm>
          <a:prstGeom prst="rect">
            <a:avLst/>
          </a:prstGeom>
        </p:spPr>
      </p:pic>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1426" y="6155870"/>
            <a:ext cx="1217094" cy="650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20" y="6169112"/>
            <a:ext cx="593412" cy="59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Espaço Reservado para Data 1"/>
          <p:cNvSpPr>
            <a:spLocks noGrp="1"/>
          </p:cNvSpPr>
          <p:nvPr>
            <p:ph type="dt" sz="half" idx="10"/>
          </p:nvPr>
        </p:nvSpPr>
        <p:spPr/>
        <p:txBody>
          <a:bodyPr/>
          <a:lstStyle/>
          <a:p>
            <a:fld id="{8E58A52B-952E-476D-98C9-A243D138135D}" type="datetime1">
              <a:rPr lang="fr-FR" smtClean="0"/>
              <a:t>21/03/2017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26</a:t>
            </a:fld>
            <a:endParaRPr lang="fr-FR"/>
          </a:p>
        </p:txBody>
      </p:sp>
    </p:spTree>
    <p:extLst>
      <p:ext uri="{BB962C8B-B14F-4D97-AF65-F5344CB8AC3E}">
        <p14:creationId xmlns:p14="http://schemas.microsoft.com/office/powerpoint/2010/main" val="46623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Introduction</a:t>
            </a:r>
            <a:endParaRPr lang="fr-FR" dirty="0"/>
          </a:p>
        </p:txBody>
      </p:sp>
      <p:sp>
        <p:nvSpPr>
          <p:cNvPr id="3" name="Espaço Reservado para Conteúdo 2"/>
          <p:cNvSpPr>
            <a:spLocks noGrp="1"/>
          </p:cNvSpPr>
          <p:nvPr>
            <p:ph idx="1"/>
          </p:nvPr>
        </p:nvSpPr>
        <p:spPr/>
        <p:txBody>
          <a:bodyPr>
            <a:normAutofit lnSpcReduction="10000"/>
          </a:bodyPr>
          <a:lstStyle/>
          <a:p>
            <a:pPr marL="0" indent="0">
              <a:buNone/>
            </a:pPr>
            <a:r>
              <a:rPr lang="en-US" b="1" dirty="0" smtClean="0">
                <a:solidFill>
                  <a:srgbClr val="FF0066"/>
                </a:solidFill>
              </a:rPr>
              <a:t>Daniel Aguiar da Silva Carvalho</a:t>
            </a:r>
          </a:p>
          <a:p>
            <a:pPr marL="0" indent="0">
              <a:buNone/>
            </a:pPr>
            <a:r>
              <a:rPr lang="en-US" b="1" dirty="0" smtClean="0"/>
              <a:t>Diplomas:</a:t>
            </a:r>
            <a:endParaRPr lang="en-US" dirty="0" smtClean="0"/>
          </a:p>
          <a:p>
            <a:r>
              <a:rPr lang="en-US" b="1" dirty="0"/>
              <a:t>System analysis </a:t>
            </a:r>
            <a:r>
              <a:rPr lang="en-US" dirty="0" smtClean="0"/>
              <a:t>degree in the Federal Institute of Rio Grande do Norte, Brazil</a:t>
            </a:r>
          </a:p>
          <a:p>
            <a:r>
              <a:rPr lang="en-US" dirty="0" smtClean="0"/>
              <a:t>Master degree in</a:t>
            </a:r>
            <a:r>
              <a:rPr lang="en-US" b="1" dirty="0" smtClean="0">
                <a:solidFill>
                  <a:srgbClr val="FF0066"/>
                </a:solidFill>
              </a:rPr>
              <a:t> </a:t>
            </a:r>
            <a:r>
              <a:rPr lang="en-US" b="1" dirty="0" smtClean="0"/>
              <a:t>System and Computation </a:t>
            </a:r>
            <a:r>
              <a:rPr lang="en-US" dirty="0" smtClean="0"/>
              <a:t>in the Federal University of Rio Grande do Norte, Brazil</a:t>
            </a:r>
            <a:endParaRPr lang="en-US" dirty="0"/>
          </a:p>
          <a:p>
            <a:pPr marL="0" indent="0">
              <a:buNone/>
            </a:pPr>
            <a:endParaRPr lang="en-US" sz="1000" b="1" dirty="0" smtClean="0"/>
          </a:p>
          <a:p>
            <a:pPr marL="0" indent="0">
              <a:buNone/>
            </a:pPr>
            <a:r>
              <a:rPr lang="en-US" b="1" dirty="0" smtClean="0"/>
              <a:t>Internships and projects</a:t>
            </a:r>
            <a:r>
              <a:rPr lang="en-US" dirty="0" smtClean="0"/>
              <a:t>:</a:t>
            </a:r>
          </a:p>
          <a:p>
            <a:r>
              <a:rPr lang="en-US" dirty="0" smtClean="0"/>
              <a:t>4-months Internship at UDELAR, Uruguay</a:t>
            </a:r>
          </a:p>
          <a:p>
            <a:r>
              <a:rPr lang="en-US" dirty="0" smtClean="0"/>
              <a:t>National Research Network, Brazil</a:t>
            </a:r>
            <a:endParaRPr lang="en-US" dirty="0"/>
          </a:p>
          <a:p>
            <a:pPr marL="0" indent="0">
              <a:buNone/>
            </a:pPr>
            <a:endParaRPr lang="en-US" sz="1000" b="1" dirty="0" smtClean="0"/>
          </a:p>
          <a:p>
            <a:pPr marL="0" indent="0">
              <a:buNone/>
            </a:pPr>
            <a:r>
              <a:rPr lang="en-US" b="1" dirty="0" smtClean="0"/>
              <a:t>3</a:t>
            </a:r>
            <a:r>
              <a:rPr lang="en-US" b="1" baseline="30000" dirty="0" smtClean="0"/>
              <a:t>rd</a:t>
            </a:r>
            <a:r>
              <a:rPr lang="en-US" b="1" dirty="0" smtClean="0"/>
              <a:t> year of PhD</a:t>
            </a:r>
            <a:r>
              <a:rPr lang="en-US" dirty="0" smtClean="0"/>
              <a:t> in the University of Lyon (Magellan Lab, Lyon3)</a:t>
            </a:r>
          </a:p>
        </p:txBody>
      </p:sp>
      <p:sp>
        <p:nvSpPr>
          <p:cNvPr id="5" name="Espaço Reservado para Data 4"/>
          <p:cNvSpPr>
            <a:spLocks noGrp="1"/>
          </p:cNvSpPr>
          <p:nvPr>
            <p:ph type="dt" sz="half" idx="10"/>
          </p:nvPr>
        </p:nvSpPr>
        <p:spPr/>
        <p:txBody>
          <a:bodyPr/>
          <a:lstStyle/>
          <a:p>
            <a:fld id="{F5D1B79B-4AAD-465E-A5EC-12C47B6CA572}" type="datetime1">
              <a:rPr lang="fr-FR" smtClean="0"/>
              <a:t>21/03/2017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3</a:t>
            </a:fld>
            <a:endParaRPr lang="fr-FR"/>
          </a:p>
        </p:txBody>
      </p:sp>
      <p:sp>
        <p:nvSpPr>
          <p:cNvPr id="7" name="Multiplication 6"/>
          <p:cNvSpPr/>
          <p:nvPr/>
        </p:nvSpPr>
        <p:spPr>
          <a:xfrm>
            <a:off x="3117954" y="1768839"/>
            <a:ext cx="6160957" cy="440336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40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65A0BBFD-990B-45E8-A1E6-40B808A7D247}" type="datetime1">
              <a:rPr lang="fr-FR" smtClean="0"/>
              <a:t>21/03/2017</a:t>
            </a:fld>
            <a:endParaRPr lang="fr-FR"/>
          </a:p>
        </p:txBody>
      </p:sp>
      <p:sp>
        <p:nvSpPr>
          <p:cNvPr id="5" name="Espace réservé du numéro de diapositive 4"/>
          <p:cNvSpPr>
            <a:spLocks noGrp="1"/>
          </p:cNvSpPr>
          <p:nvPr>
            <p:ph type="sldNum" sz="quarter" idx="12"/>
          </p:nvPr>
        </p:nvSpPr>
        <p:spPr/>
        <p:txBody>
          <a:bodyPr/>
          <a:lstStyle/>
          <a:p>
            <a:fld id="{CE30F588-6E05-4442-ACBF-46277343984D}" type="slidenum">
              <a:rPr lang="fr-FR" smtClean="0"/>
              <a:t>4</a:t>
            </a:fld>
            <a:endParaRPr lang="fr-FR"/>
          </a:p>
        </p:txBody>
      </p:sp>
      <p:sp>
        <p:nvSpPr>
          <p:cNvPr id="9" name="ZoneTexte 8"/>
          <p:cNvSpPr txBox="1"/>
          <p:nvPr/>
        </p:nvSpPr>
        <p:spPr>
          <a:xfrm>
            <a:off x="701975" y="4419276"/>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
        <p:nvSpPr>
          <p:cNvPr id="11" name="Rectangle 10"/>
          <p:cNvSpPr/>
          <p:nvPr/>
        </p:nvSpPr>
        <p:spPr>
          <a:xfrm>
            <a:off x="727376" y="1868516"/>
            <a:ext cx="1738859" cy="4407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2014-2017</a:t>
            </a:r>
            <a:endParaRPr lang="en-US"/>
          </a:p>
        </p:txBody>
      </p:sp>
      <p:sp>
        <p:nvSpPr>
          <p:cNvPr id="12" name="Rectangle 11"/>
          <p:cNvSpPr/>
          <p:nvPr/>
        </p:nvSpPr>
        <p:spPr>
          <a:xfrm>
            <a:off x="2838133" y="1765737"/>
            <a:ext cx="7610007" cy="646331"/>
          </a:xfrm>
          <a:prstGeom prst="rect">
            <a:avLst/>
          </a:prstGeom>
        </p:spPr>
        <p:txBody>
          <a:bodyPr wrap="square">
            <a:spAutoFit/>
          </a:bodyPr>
          <a:lstStyle/>
          <a:p>
            <a:r>
              <a:rPr lang="en-US" b="1" dirty="0"/>
              <a:t>3</a:t>
            </a:r>
            <a:r>
              <a:rPr lang="en-US" b="1" baseline="30000" dirty="0"/>
              <a:t>rd</a:t>
            </a:r>
            <a:r>
              <a:rPr lang="en-US" b="1" dirty="0"/>
              <a:t> year of PhD</a:t>
            </a:r>
            <a:r>
              <a:rPr lang="en-US" dirty="0"/>
              <a:t> </a:t>
            </a:r>
          </a:p>
          <a:p>
            <a:r>
              <a:rPr lang="en-US" dirty="0" err="1" smtClean="0"/>
              <a:t>InfoMaths</a:t>
            </a:r>
            <a:r>
              <a:rPr lang="en-US" dirty="0" smtClean="0"/>
              <a:t> </a:t>
            </a:r>
            <a:r>
              <a:rPr lang="en-US" dirty="0"/>
              <a:t>doctoral </a:t>
            </a:r>
            <a:r>
              <a:rPr lang="en-US" dirty="0" smtClean="0"/>
              <a:t>school, </a:t>
            </a:r>
            <a:r>
              <a:rPr lang="en-US" dirty="0"/>
              <a:t>University Lyon </a:t>
            </a:r>
            <a:r>
              <a:rPr lang="en-US" dirty="0" smtClean="0"/>
              <a:t>1, Magellan </a:t>
            </a:r>
            <a:r>
              <a:rPr lang="en-US" dirty="0"/>
              <a:t>Lab, </a:t>
            </a:r>
            <a:r>
              <a:rPr lang="en-US" dirty="0" smtClean="0"/>
              <a:t>Lyon3</a:t>
            </a:r>
            <a:endParaRPr lang="en-US" dirty="0"/>
          </a:p>
        </p:txBody>
      </p:sp>
      <p:sp>
        <p:nvSpPr>
          <p:cNvPr id="13" name="Rectangle 12"/>
          <p:cNvSpPr/>
          <p:nvPr/>
        </p:nvSpPr>
        <p:spPr>
          <a:xfrm>
            <a:off x="742366" y="3639849"/>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2013</a:t>
            </a:r>
            <a:endParaRPr lang="en-US" dirty="0"/>
          </a:p>
        </p:txBody>
      </p:sp>
      <p:sp>
        <p:nvSpPr>
          <p:cNvPr id="14" name="ZoneTexte 13"/>
          <p:cNvSpPr txBox="1"/>
          <p:nvPr/>
        </p:nvSpPr>
        <p:spPr>
          <a:xfrm>
            <a:off x="879775" y="1504127"/>
            <a:ext cx="1507785" cy="400110"/>
          </a:xfrm>
          <a:prstGeom prst="rect">
            <a:avLst/>
          </a:prstGeom>
          <a:noFill/>
        </p:spPr>
        <p:txBody>
          <a:bodyPr wrap="none" rtlCol="0">
            <a:spAutoFit/>
          </a:bodyPr>
          <a:lstStyle/>
          <a:p>
            <a:r>
              <a:rPr lang="en-US" sz="2000" dirty="0" smtClean="0">
                <a:latin typeface="Rockwell Condensed" charset="0"/>
                <a:ea typeface="Rockwell Condensed" charset="0"/>
                <a:cs typeface="Rockwell Condensed" charset="0"/>
              </a:rPr>
              <a:t>Current position</a:t>
            </a:r>
            <a:endParaRPr lang="en-US" sz="2000" dirty="0">
              <a:latin typeface="Rockwell Condensed" charset="0"/>
              <a:ea typeface="Rockwell Condensed" charset="0"/>
              <a:cs typeface="Rockwell Condensed" charset="0"/>
            </a:endParaRPr>
          </a:p>
        </p:txBody>
      </p:sp>
      <p:sp>
        <p:nvSpPr>
          <p:cNvPr id="15" name="Rectangle 14"/>
          <p:cNvSpPr/>
          <p:nvPr/>
        </p:nvSpPr>
        <p:spPr>
          <a:xfrm>
            <a:off x="2853123" y="3547623"/>
            <a:ext cx="6006059" cy="646331"/>
          </a:xfrm>
          <a:prstGeom prst="rect">
            <a:avLst/>
          </a:prstGeom>
        </p:spPr>
        <p:txBody>
          <a:bodyPr wrap="square">
            <a:spAutoFit/>
          </a:bodyPr>
          <a:lstStyle/>
          <a:p>
            <a:r>
              <a:rPr lang="en-US" dirty="0"/>
              <a:t>Master </a:t>
            </a:r>
            <a:r>
              <a:rPr lang="en-US" dirty="0" smtClean="0"/>
              <a:t>in</a:t>
            </a:r>
            <a:r>
              <a:rPr lang="en-US" b="1" dirty="0" smtClean="0">
                <a:solidFill>
                  <a:srgbClr val="FF0066"/>
                </a:solidFill>
              </a:rPr>
              <a:t> </a:t>
            </a:r>
            <a:r>
              <a:rPr lang="en-US" b="1" dirty="0" smtClean="0"/>
              <a:t>Systems </a:t>
            </a:r>
            <a:r>
              <a:rPr lang="en-US" b="1" dirty="0"/>
              <a:t>and </a:t>
            </a:r>
            <a:r>
              <a:rPr lang="en-US" b="1" dirty="0" smtClean="0"/>
              <a:t>Computing</a:t>
            </a:r>
          </a:p>
          <a:p>
            <a:r>
              <a:rPr lang="en-US" dirty="0" smtClean="0"/>
              <a:t>Federal </a:t>
            </a:r>
            <a:r>
              <a:rPr lang="en-US" dirty="0"/>
              <a:t>University of Rio Grande do Norte, Brazil</a:t>
            </a:r>
          </a:p>
        </p:txBody>
      </p:sp>
      <p:sp>
        <p:nvSpPr>
          <p:cNvPr id="16" name="Rectangle 15"/>
          <p:cNvSpPr/>
          <p:nvPr/>
        </p:nvSpPr>
        <p:spPr>
          <a:xfrm>
            <a:off x="742366" y="5413731"/>
            <a:ext cx="1738859" cy="4407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2011</a:t>
            </a:r>
            <a:endParaRPr lang="en-US" dirty="0"/>
          </a:p>
        </p:txBody>
      </p:sp>
      <p:sp>
        <p:nvSpPr>
          <p:cNvPr id="17" name="Rectangle 16"/>
          <p:cNvSpPr/>
          <p:nvPr/>
        </p:nvSpPr>
        <p:spPr>
          <a:xfrm>
            <a:off x="2808152" y="5369843"/>
            <a:ext cx="6096000" cy="646331"/>
          </a:xfrm>
          <a:prstGeom prst="rect">
            <a:avLst/>
          </a:prstGeom>
        </p:spPr>
        <p:txBody>
          <a:bodyPr>
            <a:spAutoFit/>
          </a:bodyPr>
          <a:lstStyle/>
          <a:p>
            <a:r>
              <a:rPr lang="en-US" b="1" dirty="0"/>
              <a:t> </a:t>
            </a:r>
            <a:r>
              <a:rPr lang="en-US" b="1" dirty="0" smtClean="0"/>
              <a:t>XXX </a:t>
            </a:r>
            <a:r>
              <a:rPr lang="en-US" dirty="0" smtClean="0"/>
              <a:t>degree </a:t>
            </a:r>
            <a:r>
              <a:rPr lang="en-US" b="1" dirty="0"/>
              <a:t>System </a:t>
            </a:r>
            <a:r>
              <a:rPr lang="en-US" b="1" dirty="0" smtClean="0"/>
              <a:t>analysis</a:t>
            </a:r>
            <a:endParaRPr lang="en-US" dirty="0"/>
          </a:p>
          <a:p>
            <a:r>
              <a:rPr lang="en-US" dirty="0" smtClean="0"/>
              <a:t>Federal </a:t>
            </a:r>
            <a:r>
              <a:rPr lang="en-US" dirty="0"/>
              <a:t>Institute of Rio Grande do Norte, Brazil</a:t>
            </a:r>
          </a:p>
        </p:txBody>
      </p:sp>
      <p:sp>
        <p:nvSpPr>
          <p:cNvPr id="18" name="Rectangle 17"/>
          <p:cNvSpPr/>
          <p:nvPr/>
        </p:nvSpPr>
        <p:spPr>
          <a:xfrm>
            <a:off x="8523691" y="4358471"/>
            <a:ext cx="2918556" cy="646331"/>
          </a:xfrm>
          <a:prstGeom prst="rect">
            <a:avLst/>
          </a:prstGeom>
        </p:spPr>
        <p:txBody>
          <a:bodyPr wrap="none">
            <a:spAutoFit/>
          </a:bodyPr>
          <a:lstStyle/>
          <a:p>
            <a:r>
              <a:rPr lang="en-US" i="1" dirty="0"/>
              <a:t>4-months Internship </a:t>
            </a:r>
          </a:p>
          <a:p>
            <a:r>
              <a:rPr lang="en-US" i="1" dirty="0" smtClean="0"/>
              <a:t>UDELAR</a:t>
            </a:r>
            <a:r>
              <a:rPr lang="en-US" i="1" dirty="0"/>
              <a:t>, </a:t>
            </a:r>
            <a:r>
              <a:rPr lang="en-US" i="1" dirty="0" smtClean="0"/>
              <a:t>Uruguay (CAPES)</a:t>
            </a:r>
            <a:endParaRPr lang="en-US" i="1" dirty="0"/>
          </a:p>
        </p:txBody>
      </p:sp>
      <p:cxnSp>
        <p:nvCxnSpPr>
          <p:cNvPr id="20" name="Connecteur droit avec flèche 19"/>
          <p:cNvCxnSpPr/>
          <p:nvPr/>
        </p:nvCxnSpPr>
        <p:spPr>
          <a:xfrm>
            <a:off x="789324" y="4825308"/>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523691" y="5011608"/>
            <a:ext cx="3742307" cy="369332"/>
          </a:xfrm>
          <a:prstGeom prst="rect">
            <a:avLst/>
          </a:prstGeom>
        </p:spPr>
        <p:txBody>
          <a:bodyPr wrap="none">
            <a:spAutoFit/>
          </a:bodyPr>
          <a:lstStyle/>
          <a:p>
            <a:r>
              <a:rPr lang="en-US" i="1" dirty="0"/>
              <a:t>National Research Network, Brazil</a:t>
            </a:r>
          </a:p>
        </p:txBody>
      </p:sp>
      <p:cxnSp>
        <p:nvCxnSpPr>
          <p:cNvPr id="23" name="Connecteur droit avec flèche 22"/>
          <p:cNvCxnSpPr/>
          <p:nvPr/>
        </p:nvCxnSpPr>
        <p:spPr>
          <a:xfrm>
            <a:off x="742366" y="2848682"/>
            <a:ext cx="7695105" cy="46493"/>
          </a:xfrm>
          <a:prstGeom prst="straightConnector1">
            <a:avLst/>
          </a:prstGeom>
          <a:ln w="76200">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585762" y="2705412"/>
            <a:ext cx="2887329" cy="369332"/>
          </a:xfrm>
          <a:prstGeom prst="rect">
            <a:avLst/>
          </a:prstGeom>
        </p:spPr>
        <p:txBody>
          <a:bodyPr wrap="none">
            <a:spAutoFit/>
          </a:bodyPr>
          <a:lstStyle/>
          <a:p>
            <a:r>
              <a:rPr lang="en-US" i="1" smtClean="0"/>
              <a:t>Project Multi-cloud, ARC-6</a:t>
            </a:r>
            <a:endParaRPr lang="en-US" i="1" dirty="0"/>
          </a:p>
        </p:txBody>
      </p:sp>
      <p:sp>
        <p:nvSpPr>
          <p:cNvPr id="26" name="Rectangle 25"/>
          <p:cNvSpPr/>
          <p:nvPr/>
        </p:nvSpPr>
        <p:spPr>
          <a:xfrm>
            <a:off x="727376" y="666540"/>
            <a:ext cx="7476662" cy="646331"/>
          </a:xfrm>
          <a:prstGeom prst="rect">
            <a:avLst/>
          </a:prstGeom>
        </p:spPr>
        <p:txBody>
          <a:bodyPr wrap="none">
            <a:spAutoFit/>
          </a:bodyPr>
          <a:lstStyle/>
          <a:p>
            <a:r>
              <a:rPr lang="en-US" sz="3600" b="1" dirty="0">
                <a:solidFill>
                  <a:schemeClr val="accent1">
                    <a:lumMod val="75000"/>
                  </a:schemeClr>
                </a:solidFill>
              </a:rPr>
              <a:t>Daniel </a:t>
            </a:r>
            <a:r>
              <a:rPr lang="en-US" sz="3600" b="1" dirty="0" err="1">
                <a:solidFill>
                  <a:schemeClr val="accent1">
                    <a:lumMod val="75000"/>
                  </a:schemeClr>
                </a:solidFill>
              </a:rPr>
              <a:t>Aguiar</a:t>
            </a:r>
            <a:r>
              <a:rPr lang="en-US" sz="3600" b="1" dirty="0">
                <a:solidFill>
                  <a:schemeClr val="accent1">
                    <a:lumMod val="75000"/>
                  </a:schemeClr>
                </a:solidFill>
              </a:rPr>
              <a:t> da Silva </a:t>
            </a:r>
            <a:r>
              <a:rPr lang="en-US" sz="3600" b="1" dirty="0" err="1">
                <a:solidFill>
                  <a:schemeClr val="accent1">
                    <a:lumMod val="75000"/>
                  </a:schemeClr>
                </a:solidFill>
              </a:rPr>
              <a:t>Carvalho</a:t>
            </a:r>
            <a:endParaRPr lang="en-US" sz="3600" b="1" dirty="0">
              <a:solidFill>
                <a:schemeClr val="accent1">
                  <a:lumMod val="75000"/>
                </a:schemeClr>
              </a:solidFill>
            </a:endParaRPr>
          </a:p>
        </p:txBody>
      </p:sp>
      <p:sp>
        <p:nvSpPr>
          <p:cNvPr id="27" name="ZoneTexte 26"/>
          <p:cNvSpPr txBox="1"/>
          <p:nvPr/>
        </p:nvSpPr>
        <p:spPr>
          <a:xfrm>
            <a:off x="1089635" y="3175452"/>
            <a:ext cx="973343" cy="400110"/>
          </a:xfrm>
          <a:prstGeom prst="rect">
            <a:avLst/>
          </a:prstGeom>
          <a:noFill/>
        </p:spPr>
        <p:txBody>
          <a:bodyPr wrap="none" rtlCol="0">
            <a:spAutoFit/>
          </a:bodyPr>
          <a:lstStyle/>
          <a:p>
            <a:r>
              <a:rPr lang="en-US" sz="2000" smtClean="0">
                <a:latin typeface="Rockwell Condensed" charset="0"/>
                <a:ea typeface="Rockwell Condensed" charset="0"/>
                <a:cs typeface="Rockwell Condensed" charset="0"/>
              </a:rPr>
              <a:t>Education</a:t>
            </a:r>
            <a:endParaRPr lang="en-US" sz="2000" dirty="0">
              <a:latin typeface="Rockwell Condensed" charset="0"/>
              <a:ea typeface="Rockwell Condensed" charset="0"/>
              <a:cs typeface="Rockwell Condensed" charset="0"/>
            </a:endParaRPr>
          </a:p>
        </p:txBody>
      </p:sp>
      <p:sp>
        <p:nvSpPr>
          <p:cNvPr id="28" name="ZoneTexte 27"/>
          <p:cNvSpPr txBox="1"/>
          <p:nvPr/>
        </p:nvSpPr>
        <p:spPr>
          <a:xfrm>
            <a:off x="701974" y="2471872"/>
            <a:ext cx="1653209" cy="338554"/>
          </a:xfrm>
          <a:prstGeom prst="rect">
            <a:avLst/>
          </a:prstGeom>
          <a:noFill/>
        </p:spPr>
        <p:txBody>
          <a:bodyPr wrap="none" rtlCol="0">
            <a:spAutoFit/>
          </a:bodyPr>
          <a:lstStyle/>
          <a:p>
            <a:r>
              <a:rPr lang="en-US" sz="1600" i="1" dirty="0" smtClean="0">
                <a:solidFill>
                  <a:schemeClr val="bg1">
                    <a:lumMod val="65000"/>
                  </a:schemeClr>
                </a:solidFill>
                <a:latin typeface="Rockwell Condensed" charset="0"/>
                <a:ea typeface="Rockwell Condensed" charset="0"/>
                <a:cs typeface="Rockwell Condensed" charset="0"/>
              </a:rPr>
              <a:t>Projects </a:t>
            </a:r>
            <a:r>
              <a:rPr lang="en-US" sz="1600" i="1" smtClean="0">
                <a:solidFill>
                  <a:schemeClr val="bg1">
                    <a:lumMod val="65000"/>
                  </a:schemeClr>
                </a:solidFill>
                <a:latin typeface="Rockwell Condensed" charset="0"/>
                <a:ea typeface="Rockwell Condensed" charset="0"/>
                <a:cs typeface="Rockwell Condensed" charset="0"/>
              </a:rPr>
              <a:t>&amp; Internships</a:t>
            </a:r>
            <a:endParaRPr lang="en-US" sz="1600" i="1" dirty="0">
              <a:solidFill>
                <a:schemeClr val="bg1">
                  <a:lumMod val="65000"/>
                </a:schemeClr>
              </a:solidFill>
              <a:latin typeface="Rockwell Condensed" charset="0"/>
              <a:ea typeface="Rockwell Condensed" charset="0"/>
              <a:cs typeface="Rockwell Condensed" charset="0"/>
            </a:endParaRPr>
          </a:p>
        </p:txBody>
      </p:sp>
    </p:spTree>
    <p:extLst>
      <p:ext uri="{BB962C8B-B14F-4D97-AF65-F5344CB8AC3E}">
        <p14:creationId xmlns:p14="http://schemas.microsoft.com/office/powerpoint/2010/main" val="513866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Research context: data integration</a:t>
            </a:r>
            <a:endParaRPr lang="fr-FR" dirty="0"/>
          </a:p>
        </p:txBody>
      </p:sp>
      <p:grpSp>
        <p:nvGrpSpPr>
          <p:cNvPr id="56" name="Grupo 55"/>
          <p:cNvGrpSpPr/>
          <p:nvPr/>
        </p:nvGrpSpPr>
        <p:grpSpPr>
          <a:xfrm>
            <a:off x="4159228" y="2570200"/>
            <a:ext cx="3873545" cy="3450137"/>
            <a:chOff x="4137491" y="2292038"/>
            <a:chExt cx="3873545" cy="3450137"/>
          </a:xfrm>
        </p:grpSpPr>
        <p:grpSp>
          <p:nvGrpSpPr>
            <p:cNvPr id="43" name="Grupo 42"/>
            <p:cNvGrpSpPr/>
            <p:nvPr/>
          </p:nvGrpSpPr>
          <p:grpSpPr>
            <a:xfrm>
              <a:off x="4189915" y="4582371"/>
              <a:ext cx="1338243" cy="865052"/>
              <a:chOff x="4238555" y="4543461"/>
              <a:chExt cx="1338243" cy="865052"/>
            </a:xfrm>
          </p:grpSpPr>
          <p:sp>
            <p:nvSpPr>
              <p:cNvPr id="6" name="Cylindre 3"/>
              <p:cNvSpPr/>
              <p:nvPr/>
            </p:nvSpPr>
            <p:spPr>
              <a:xfrm>
                <a:off x="444198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9" name="ZoneTexte 32"/>
              <p:cNvSpPr txBox="1"/>
              <p:nvPr/>
            </p:nvSpPr>
            <p:spPr>
              <a:xfrm>
                <a:off x="4238555"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A</a:t>
                </a:r>
              </a:p>
            </p:txBody>
          </p:sp>
        </p:grpSp>
        <p:grpSp>
          <p:nvGrpSpPr>
            <p:cNvPr id="42" name="Grupo 41"/>
            <p:cNvGrpSpPr/>
            <p:nvPr/>
          </p:nvGrpSpPr>
          <p:grpSpPr>
            <a:xfrm>
              <a:off x="5236366" y="4582371"/>
              <a:ext cx="1338243" cy="865052"/>
              <a:chOff x="5236366" y="4543461"/>
              <a:chExt cx="1338243" cy="865052"/>
            </a:xfrm>
          </p:grpSpPr>
          <p:sp>
            <p:nvSpPr>
              <p:cNvPr id="7" name="Cylindre 48"/>
              <p:cNvSpPr/>
              <p:nvPr/>
            </p:nvSpPr>
            <p:spPr>
              <a:xfrm>
                <a:off x="5418753"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0" name="ZoneTexte 51"/>
              <p:cNvSpPr txBox="1"/>
              <p:nvPr/>
            </p:nvSpPr>
            <p:spPr>
              <a:xfrm>
                <a:off x="5236366"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B</a:t>
                </a:r>
              </a:p>
            </p:txBody>
          </p:sp>
        </p:grpSp>
        <p:grpSp>
          <p:nvGrpSpPr>
            <p:cNvPr id="41" name="Grupo 40"/>
            <p:cNvGrpSpPr/>
            <p:nvPr/>
          </p:nvGrpSpPr>
          <p:grpSpPr>
            <a:xfrm>
              <a:off x="6257193" y="4582371"/>
              <a:ext cx="1338243" cy="865052"/>
              <a:chOff x="6208553" y="4543461"/>
              <a:chExt cx="1338243" cy="865052"/>
            </a:xfrm>
          </p:grpSpPr>
          <p:sp>
            <p:nvSpPr>
              <p:cNvPr id="8" name="Cylindre 49"/>
              <p:cNvSpPr/>
              <p:nvPr/>
            </p:nvSpPr>
            <p:spPr>
              <a:xfrm>
                <a:off x="6397954" y="4543461"/>
                <a:ext cx="936702" cy="865052"/>
              </a:xfrm>
              <a:prstGeom prst="can">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50">
                  <a:solidFill>
                    <a:schemeClr val="tx1">
                      <a:lumMod val="65000"/>
                      <a:lumOff val="35000"/>
                    </a:schemeClr>
                  </a:solidFill>
                  <a:latin typeface="Consolas" charset="0"/>
                  <a:ea typeface="Consolas" charset="0"/>
                  <a:cs typeface="Consolas" charset="0"/>
                </a:endParaRPr>
              </a:p>
            </p:txBody>
          </p:sp>
          <p:sp>
            <p:nvSpPr>
              <p:cNvPr id="11" name="ZoneTexte 54"/>
              <p:cNvSpPr txBox="1"/>
              <p:nvPr/>
            </p:nvSpPr>
            <p:spPr>
              <a:xfrm>
                <a:off x="6208553" y="4838582"/>
                <a:ext cx="1338243" cy="523220"/>
              </a:xfrm>
              <a:prstGeom prst="rect">
                <a:avLst/>
              </a:prstGeom>
            </p:spPr>
            <p:txBody>
              <a:bodyPr rtlCol="0">
                <a:spAutoFit/>
              </a:bodyPr>
              <a:lstStyle/>
              <a:p>
                <a:pPr algn="ctr"/>
                <a:r>
                  <a:rPr lang="fr-FR" sz="1400" dirty="0">
                    <a:solidFill>
                      <a:schemeClr val="tx1">
                        <a:lumMod val="65000"/>
                        <a:lumOff val="35000"/>
                      </a:schemeClr>
                    </a:solidFill>
                    <a:ea typeface="Consolas" charset="0"/>
                    <a:cs typeface="Consolas" charset="0"/>
                  </a:rPr>
                  <a:t>Data </a:t>
                </a:r>
                <a:endParaRPr lang="fr-FR" sz="1400" dirty="0" smtClean="0">
                  <a:solidFill>
                    <a:schemeClr val="tx1">
                      <a:lumMod val="65000"/>
                      <a:lumOff val="35000"/>
                    </a:schemeClr>
                  </a:solidFill>
                  <a:ea typeface="Consolas" charset="0"/>
                  <a:cs typeface="Consolas" charset="0"/>
                </a:endParaRPr>
              </a:p>
              <a:p>
                <a:pPr algn="ctr"/>
                <a:r>
                  <a:rPr lang="fr-FR" sz="1400" dirty="0" smtClean="0">
                    <a:solidFill>
                      <a:schemeClr val="tx1">
                        <a:lumMod val="65000"/>
                        <a:lumOff val="35000"/>
                      </a:schemeClr>
                    </a:solidFill>
                    <a:ea typeface="Consolas" charset="0"/>
                    <a:cs typeface="Consolas" charset="0"/>
                  </a:rPr>
                  <a:t>source </a:t>
                </a:r>
                <a:r>
                  <a:rPr lang="fr-FR" sz="1400" dirty="0">
                    <a:solidFill>
                      <a:schemeClr val="tx1">
                        <a:lumMod val="65000"/>
                        <a:lumOff val="35000"/>
                      </a:schemeClr>
                    </a:solidFill>
                    <a:ea typeface="Consolas" charset="0"/>
                    <a:cs typeface="Consolas" charset="0"/>
                  </a:rPr>
                  <a:t>C</a:t>
                </a:r>
              </a:p>
            </p:txBody>
          </p:sp>
        </p:grpSp>
        <p:grpSp>
          <p:nvGrpSpPr>
            <p:cNvPr id="12" name="Groupe 5"/>
            <p:cNvGrpSpPr/>
            <p:nvPr/>
          </p:nvGrpSpPr>
          <p:grpSpPr>
            <a:xfrm>
              <a:off x="4876787" y="2997317"/>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22350" y="241851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397051" y="2414629"/>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137491" y="5465176"/>
              <a:ext cx="3499227"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Heterogeneous</a:t>
              </a:r>
              <a:r>
                <a:rPr lang="fr-FR" sz="1200" i="1" dirty="0" smtClean="0">
                  <a:solidFill>
                    <a:schemeClr val="tx1">
                      <a:lumMod val="65000"/>
                      <a:lumOff val="35000"/>
                    </a:schemeClr>
                  </a:solidFill>
                  <a:ea typeface="Consolas" charset="0"/>
                  <a:cs typeface="Consolas" charset="0"/>
                </a:rPr>
                <a:t> data sources </a:t>
              </a:r>
              <a:r>
                <a:rPr lang="en-GB" sz="1200" i="1" dirty="0" smtClean="0">
                  <a:solidFill>
                    <a:schemeClr val="tx1">
                      <a:lumMod val="65000"/>
                      <a:lumOff val="35000"/>
                    </a:schemeClr>
                  </a:solidFill>
                  <a:ea typeface="Consolas" charset="0"/>
                  <a:cs typeface="Consolas" charset="0"/>
                </a:rPr>
                <a:t>known in advance</a:t>
              </a:r>
              <a:endParaRPr lang="fr-FR" sz="1200" i="1" dirty="0" smtClean="0">
                <a:solidFill>
                  <a:schemeClr val="tx1">
                    <a:lumMod val="65000"/>
                    <a:lumOff val="35000"/>
                  </a:schemeClr>
                </a:solidFill>
                <a:ea typeface="Consolas" charset="0"/>
                <a:cs typeface="Consolas" charset="0"/>
              </a:endParaRPr>
            </a:p>
          </p:txBody>
        </p:sp>
        <p:sp>
          <p:nvSpPr>
            <p:cNvPr id="28" name="ZoneTexte 28"/>
            <p:cNvSpPr txBox="1"/>
            <p:nvPr/>
          </p:nvSpPr>
          <p:spPr>
            <a:xfrm>
              <a:off x="5109134" y="4323180"/>
              <a:ext cx="1555939"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schemata</a:t>
              </a:r>
            </a:p>
          </p:txBody>
        </p:sp>
        <p:sp>
          <p:nvSpPr>
            <p:cNvPr id="29" name="ZoneTexte 29"/>
            <p:cNvSpPr txBox="1"/>
            <p:nvPr/>
          </p:nvSpPr>
          <p:spPr>
            <a:xfrm>
              <a:off x="6099048" y="2749424"/>
              <a:ext cx="1911988" cy="276999"/>
            </a:xfrm>
            <a:prstGeom prst="rect">
              <a:avLst/>
            </a:prstGeom>
            <a:noFill/>
          </p:spPr>
          <p:txBody>
            <a:bodyPr wrap="square" rtlCol="0">
              <a:spAutoFit/>
            </a:bodyPr>
            <a:lstStyle/>
            <a:p>
              <a:pPr algn="ctr"/>
              <a:r>
                <a:rPr lang="fr-FR" sz="1200" i="1" dirty="0" smtClean="0">
                  <a:solidFill>
                    <a:schemeClr val="tx1">
                      <a:lumMod val="65000"/>
                      <a:lumOff val="35000"/>
                    </a:schemeClr>
                  </a:solidFill>
                  <a:ea typeface="Consolas" charset="0"/>
                  <a:cs typeface="Consolas" charset="0"/>
                </a:rPr>
                <a:t>Global schema</a:t>
              </a:r>
            </a:p>
          </p:txBody>
        </p:sp>
        <p:cxnSp>
          <p:nvCxnSpPr>
            <p:cNvPr id="37" name="Conector de seta reta 36"/>
            <p:cNvCxnSpPr/>
            <p:nvPr/>
          </p:nvCxnSpPr>
          <p:spPr>
            <a:xfrm>
              <a:off x="5661303" y="229203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05533" y="229203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65057" y="3738217"/>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14733" y="3738216"/>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397589" y="3723157"/>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36960" y="3755375"/>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58" name="ZoneTexte 25"/>
          <p:cNvSpPr txBox="1"/>
          <p:nvPr/>
        </p:nvSpPr>
        <p:spPr>
          <a:xfrm>
            <a:off x="7955675" y="3838606"/>
            <a:ext cx="3583520" cy="738664"/>
          </a:xfrm>
          <a:prstGeom prst="rect">
            <a:avLst/>
          </a:prstGeom>
          <a:noFill/>
        </p:spPr>
        <p:txBody>
          <a:bodyPr wrap="square" rtlCol="0">
            <a:spAutoFit/>
          </a:bodyPr>
          <a:lstStyle/>
          <a:p>
            <a:r>
              <a:rPr lang="en-GB" sz="1400" b="1" dirty="0" smtClean="0"/>
              <a:t>Data integration architectures:</a:t>
            </a:r>
          </a:p>
          <a:p>
            <a:r>
              <a:rPr lang="en-GB" sz="1400" i="1" dirty="0" smtClean="0"/>
              <a:t>Multi-databases, federations, DW, </a:t>
            </a:r>
            <a:r>
              <a:rPr lang="is-IS" sz="1400" i="1" dirty="0" smtClean="0"/>
              <a:t>…</a:t>
            </a:r>
          </a:p>
          <a:p>
            <a:r>
              <a:rPr lang="is-IS" sz="1400" i="1" dirty="0"/>
              <a:t>(</a:t>
            </a:r>
            <a:r>
              <a:rPr lang="is-IS" sz="1400" i="1" dirty="0" smtClean="0"/>
              <a:t>Domenig &amp; Dittrich 1999 Sigmod Record)</a:t>
            </a:r>
            <a:endParaRPr lang="en-GB" sz="1400" i="1" dirty="0"/>
          </a:p>
        </p:txBody>
      </p:sp>
      <p:sp>
        <p:nvSpPr>
          <p:cNvPr id="59" name="Rectangle 8"/>
          <p:cNvSpPr/>
          <p:nvPr/>
        </p:nvSpPr>
        <p:spPr>
          <a:xfrm>
            <a:off x="1065143" y="3833918"/>
            <a:ext cx="1622304" cy="307777"/>
          </a:xfrm>
          <a:prstGeom prst="rect">
            <a:avLst/>
          </a:prstGeom>
        </p:spPr>
        <p:txBody>
          <a:bodyPr wrap="none">
            <a:spAutoFit/>
          </a:bodyPr>
          <a:lstStyle/>
          <a:p>
            <a:r>
              <a:rPr lang="en-GB" sz="1400" b="1" dirty="0"/>
              <a:t>Query </a:t>
            </a:r>
            <a:r>
              <a:rPr lang="en-GB" sz="1400" b="1" dirty="0" smtClean="0"/>
              <a:t>rewriting</a:t>
            </a:r>
            <a:endParaRPr lang="en-GB" sz="1400" b="1" dirty="0"/>
          </a:p>
        </p:txBody>
      </p:sp>
      <p:sp>
        <p:nvSpPr>
          <p:cNvPr id="60" name="Rectangle 9"/>
          <p:cNvSpPr/>
          <p:nvPr/>
        </p:nvSpPr>
        <p:spPr>
          <a:xfrm>
            <a:off x="1065142" y="4071318"/>
            <a:ext cx="3450525" cy="523220"/>
          </a:xfrm>
          <a:prstGeom prst="rect">
            <a:avLst/>
          </a:prstGeom>
        </p:spPr>
        <p:txBody>
          <a:bodyPr wrap="square">
            <a:spAutoFit/>
          </a:bodyPr>
          <a:lstStyle/>
          <a:p>
            <a:r>
              <a:rPr lang="fr-FR" sz="1400" b="1" i="1" dirty="0" err="1">
                <a:solidFill>
                  <a:srgbClr val="000000"/>
                </a:solidFill>
              </a:rPr>
              <a:t>MiniCon</a:t>
            </a:r>
            <a:r>
              <a:rPr lang="fr-FR" sz="1400" dirty="0">
                <a:solidFill>
                  <a:srgbClr val="000000"/>
                </a:solidFill>
              </a:rPr>
              <a:t> </a:t>
            </a:r>
            <a:r>
              <a:rPr lang="fr-FR" sz="1400" dirty="0" err="1">
                <a:solidFill>
                  <a:srgbClr val="000000"/>
                </a:solidFill>
              </a:rPr>
              <a:t>algorithm</a:t>
            </a:r>
            <a:r>
              <a:rPr lang="fr-FR" sz="1400" dirty="0">
                <a:solidFill>
                  <a:srgbClr val="000000"/>
                </a:solidFill>
              </a:rPr>
              <a:t> for </a:t>
            </a:r>
            <a:r>
              <a:rPr lang="fr-FR" sz="1400" dirty="0" err="1">
                <a:solidFill>
                  <a:srgbClr val="000000"/>
                </a:solidFill>
              </a:rPr>
              <a:t>query</a:t>
            </a:r>
            <a:r>
              <a:rPr lang="fr-FR" sz="1400" dirty="0">
                <a:solidFill>
                  <a:srgbClr val="000000"/>
                </a:solidFill>
              </a:rPr>
              <a:t> </a:t>
            </a:r>
            <a:r>
              <a:rPr lang="fr-FR" sz="1400" dirty="0" smtClean="0">
                <a:solidFill>
                  <a:srgbClr val="000000"/>
                </a:solidFill>
              </a:rPr>
              <a:t>rewriting (</a:t>
            </a:r>
            <a:r>
              <a:rPr lang="fr-FR" sz="1400" dirty="0" err="1" smtClean="0">
                <a:solidFill>
                  <a:srgbClr val="000000"/>
                </a:solidFill>
              </a:rPr>
              <a:t>Pottinger</a:t>
            </a:r>
            <a:r>
              <a:rPr lang="fr-FR" sz="1400" dirty="0" smtClean="0">
                <a:solidFill>
                  <a:srgbClr val="000000"/>
                </a:solidFill>
              </a:rPr>
              <a:t> </a:t>
            </a:r>
            <a:r>
              <a:rPr lang="fr-FR" sz="1400" dirty="0">
                <a:solidFill>
                  <a:srgbClr val="000000"/>
                </a:solidFill>
              </a:rPr>
              <a:t>and </a:t>
            </a:r>
            <a:r>
              <a:rPr lang="fr-FR" sz="1400" dirty="0" err="1">
                <a:solidFill>
                  <a:srgbClr val="000000"/>
                </a:solidFill>
              </a:rPr>
              <a:t>Halevy</a:t>
            </a:r>
            <a:r>
              <a:rPr lang="fr-FR" sz="1400" dirty="0">
                <a:solidFill>
                  <a:srgbClr val="000000"/>
                </a:solidFill>
              </a:rPr>
              <a:t>, 2001</a:t>
            </a:r>
            <a:r>
              <a:rPr lang="fr-FR" sz="1400" dirty="0" smtClean="0">
                <a:solidFill>
                  <a:srgbClr val="000000"/>
                </a:solidFill>
              </a:rPr>
              <a:t>)</a:t>
            </a:r>
            <a:endParaRPr lang="fr-FR" sz="1400" dirty="0">
              <a:solidFill>
                <a:srgbClr val="000000"/>
              </a:solidFill>
            </a:endParaRPr>
          </a:p>
        </p:txBody>
      </p:sp>
      <p:sp>
        <p:nvSpPr>
          <p:cNvPr id="61" name="Rectangle 11"/>
          <p:cNvSpPr/>
          <p:nvPr/>
        </p:nvSpPr>
        <p:spPr>
          <a:xfrm>
            <a:off x="1065143" y="2874955"/>
            <a:ext cx="3278944" cy="738664"/>
          </a:xfrm>
          <a:prstGeom prst="rect">
            <a:avLst/>
          </a:prstGeom>
        </p:spPr>
        <p:txBody>
          <a:bodyPr wrap="square">
            <a:spAutoFit/>
          </a:bodyPr>
          <a:lstStyle/>
          <a:p>
            <a:r>
              <a:rPr lang="en-GB" sz="1400" b="1" dirty="0">
                <a:solidFill>
                  <a:srgbClr val="1A1A1A"/>
                </a:solidFill>
                <a:ea typeface="Calibri" charset="0"/>
                <a:cs typeface="Calibri" charset="0"/>
              </a:rPr>
              <a:t>Data integration: the teenage </a:t>
            </a:r>
            <a:r>
              <a:rPr lang="en-GB" sz="1400" b="1" dirty="0" smtClean="0">
                <a:solidFill>
                  <a:srgbClr val="1A1A1A"/>
                </a:solidFill>
                <a:ea typeface="Calibri" charset="0"/>
                <a:cs typeface="Calibri" charset="0"/>
              </a:rPr>
              <a:t>years</a:t>
            </a:r>
            <a:r>
              <a:rPr lang="en-GB" sz="1400" dirty="0" smtClean="0">
                <a:solidFill>
                  <a:srgbClr val="1A1A1A"/>
                </a:solidFill>
                <a:ea typeface="Calibri" charset="0"/>
                <a:cs typeface="Calibri" charset="0"/>
              </a:rPr>
              <a:t>.</a:t>
            </a:r>
            <a:r>
              <a:rPr lang="en-GB" sz="1400" dirty="0" smtClean="0">
                <a:ea typeface="Calibri" charset="0"/>
                <a:cs typeface="Calibri" charset="0"/>
              </a:rPr>
              <a:t> </a:t>
            </a:r>
            <a:r>
              <a:rPr lang="en-GB" sz="1400" dirty="0" smtClean="0">
                <a:solidFill>
                  <a:srgbClr val="1A1A1A"/>
                </a:solidFill>
                <a:ea typeface="Calibri" charset="0"/>
                <a:cs typeface="Calibri" charset="0"/>
              </a:rPr>
              <a:t>Halevy</a:t>
            </a:r>
            <a:r>
              <a:rPr lang="en-GB" sz="1400" dirty="0">
                <a:solidFill>
                  <a:srgbClr val="1A1A1A"/>
                </a:solidFill>
                <a:ea typeface="Calibri" charset="0"/>
                <a:cs typeface="Calibri" charset="0"/>
              </a:rPr>
              <a:t>, A., </a:t>
            </a:r>
            <a:r>
              <a:rPr lang="en-GB" sz="1400" dirty="0" err="1">
                <a:solidFill>
                  <a:srgbClr val="1A1A1A"/>
                </a:solidFill>
                <a:ea typeface="Calibri" charset="0"/>
                <a:cs typeface="Calibri" charset="0"/>
              </a:rPr>
              <a:t>Rajaraman</a:t>
            </a:r>
            <a:r>
              <a:rPr lang="en-GB" sz="1400" dirty="0">
                <a:solidFill>
                  <a:srgbClr val="1A1A1A"/>
                </a:solidFill>
                <a:ea typeface="Calibri" charset="0"/>
                <a:cs typeface="Calibri" charset="0"/>
              </a:rPr>
              <a:t>, A., &amp; </a:t>
            </a:r>
            <a:r>
              <a:rPr lang="en-GB" sz="1400" dirty="0" err="1">
                <a:solidFill>
                  <a:srgbClr val="1A1A1A"/>
                </a:solidFill>
                <a:ea typeface="Calibri" charset="0"/>
                <a:cs typeface="Calibri" charset="0"/>
              </a:rPr>
              <a:t>Ordille</a:t>
            </a:r>
            <a:r>
              <a:rPr lang="en-GB" sz="1400" dirty="0">
                <a:solidFill>
                  <a:srgbClr val="1A1A1A"/>
                </a:solidFill>
                <a:ea typeface="Calibri" charset="0"/>
                <a:cs typeface="Calibri" charset="0"/>
              </a:rPr>
              <a:t>, J. </a:t>
            </a:r>
            <a:r>
              <a:rPr lang="en-GB" sz="1400" dirty="0" smtClean="0">
                <a:solidFill>
                  <a:srgbClr val="1A1A1A"/>
                </a:solidFill>
                <a:ea typeface="Calibri" charset="0"/>
                <a:cs typeface="Calibri" charset="0"/>
              </a:rPr>
              <a:t>(VLDB 2006</a:t>
            </a:r>
            <a:r>
              <a:rPr lang="en-GB" sz="1400" dirty="0">
                <a:solidFill>
                  <a:srgbClr val="1A1A1A"/>
                </a:solidFill>
                <a:ea typeface="Calibri" charset="0"/>
                <a:cs typeface="Calibri" charset="0"/>
              </a:rPr>
              <a:t>, September</a:t>
            </a:r>
            <a:r>
              <a:rPr lang="en-GB" sz="1400" dirty="0" smtClean="0">
                <a:solidFill>
                  <a:srgbClr val="1A1A1A"/>
                </a:solidFill>
                <a:ea typeface="Calibri" charset="0"/>
                <a:cs typeface="Calibri" charset="0"/>
              </a:rPr>
              <a:t>)</a:t>
            </a:r>
            <a:endParaRPr lang="en-GB" sz="1400" dirty="0">
              <a:ea typeface="Calibri" charset="0"/>
              <a:cs typeface="Calibri" charset="0"/>
            </a:endParaRPr>
          </a:p>
        </p:txBody>
      </p:sp>
      <p:sp>
        <p:nvSpPr>
          <p:cNvPr id="62" name="Rectangle 12"/>
          <p:cNvSpPr/>
          <p:nvPr/>
        </p:nvSpPr>
        <p:spPr>
          <a:xfrm>
            <a:off x="7955675" y="2874505"/>
            <a:ext cx="3458378" cy="523220"/>
          </a:xfrm>
          <a:prstGeom prst="rect">
            <a:avLst/>
          </a:prstGeom>
        </p:spPr>
        <p:txBody>
          <a:bodyPr wrap="square">
            <a:spAutoFit/>
          </a:bodyPr>
          <a:lstStyle/>
          <a:p>
            <a:r>
              <a:rPr lang="en-GB" sz="1400" b="1" dirty="0">
                <a:solidFill>
                  <a:srgbClr val="1A1A1A"/>
                </a:solidFill>
                <a:ea typeface="Calibri" charset="0"/>
                <a:cs typeface="Calibri" charset="0"/>
              </a:rPr>
              <a:t>Schema integration: Past, present, and future</a:t>
            </a:r>
            <a:r>
              <a:rPr lang="en-GB" sz="1400" dirty="0">
                <a:solidFill>
                  <a:srgbClr val="1A1A1A"/>
                </a:solidFill>
                <a:ea typeface="Calibri" charset="0"/>
                <a:cs typeface="Calibri" charset="0"/>
              </a:rPr>
              <a:t> </a:t>
            </a:r>
            <a:r>
              <a:rPr lang="en-GB" sz="1400" dirty="0" smtClean="0">
                <a:ea typeface="Calibri" charset="0"/>
                <a:cs typeface="Calibri" charset="0"/>
              </a:rPr>
              <a:t>(</a:t>
            </a:r>
            <a:r>
              <a:rPr lang="en-GB" sz="1400" dirty="0" smtClean="0">
                <a:solidFill>
                  <a:srgbClr val="1A1A1A"/>
                </a:solidFill>
                <a:ea typeface="Calibri" charset="0"/>
                <a:cs typeface="Calibri" charset="0"/>
              </a:rPr>
              <a:t>Ram</a:t>
            </a:r>
            <a:r>
              <a:rPr lang="en-GB" sz="1400" dirty="0">
                <a:solidFill>
                  <a:srgbClr val="1A1A1A"/>
                </a:solidFill>
                <a:ea typeface="Calibri" charset="0"/>
                <a:cs typeface="Calibri" charset="0"/>
              </a:rPr>
              <a:t>, S., &amp; Ramesh, V. </a:t>
            </a:r>
            <a:r>
              <a:rPr lang="en-GB" sz="1400" dirty="0" smtClean="0">
                <a:solidFill>
                  <a:srgbClr val="1A1A1A"/>
                </a:solidFill>
                <a:ea typeface="Calibri" charset="0"/>
                <a:cs typeface="Calibri" charset="0"/>
              </a:rPr>
              <a:t>1999)</a:t>
            </a:r>
            <a:endParaRPr lang="en-GB" sz="1400" dirty="0">
              <a:ea typeface="Calibri" charset="0"/>
              <a:cs typeface="Calibri" charset="0"/>
            </a:endParaRPr>
          </a:p>
        </p:txBody>
      </p:sp>
      <p:sp>
        <p:nvSpPr>
          <p:cNvPr id="3" name="Espaço Reservado para Data 2"/>
          <p:cNvSpPr>
            <a:spLocks noGrp="1"/>
          </p:cNvSpPr>
          <p:nvPr>
            <p:ph type="dt" sz="half" idx="10"/>
          </p:nvPr>
        </p:nvSpPr>
        <p:spPr/>
        <p:txBody>
          <a:bodyPr/>
          <a:lstStyle/>
          <a:p>
            <a:fld id="{352BBD97-40EA-42CF-B481-FFADFB786514}" type="datetime1">
              <a:rPr lang="fr-FR" smtClean="0"/>
              <a:t>21/03/2017</a:t>
            </a:fld>
            <a:endParaRPr lang="fr-FR"/>
          </a:p>
        </p:txBody>
      </p:sp>
      <p:sp>
        <p:nvSpPr>
          <p:cNvPr id="4" name="Espaço Reservado para Número de Slide 3"/>
          <p:cNvSpPr>
            <a:spLocks noGrp="1"/>
          </p:cNvSpPr>
          <p:nvPr>
            <p:ph type="sldNum" sz="quarter" idx="12"/>
          </p:nvPr>
        </p:nvSpPr>
        <p:spPr/>
        <p:txBody>
          <a:bodyPr/>
          <a:lstStyle/>
          <a:p>
            <a:fld id="{CE30F588-6E05-4442-ACBF-46277343984D}" type="slidenum">
              <a:rPr lang="fr-FR" smtClean="0"/>
              <a:t>5</a:t>
            </a:fld>
            <a:endParaRPr lang="fr-FR"/>
          </a:p>
        </p:txBody>
      </p:sp>
    </p:spTree>
    <p:extLst>
      <p:ext uri="{BB962C8B-B14F-4D97-AF65-F5344CB8AC3E}">
        <p14:creationId xmlns:p14="http://schemas.microsoft.com/office/powerpoint/2010/main" val="346121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a:t>Research </a:t>
            </a:r>
            <a:r>
              <a:rPr lang="fr-FR" dirty="0" smtClean="0"/>
              <a:t>context: data integration</a:t>
            </a:r>
            <a:endParaRPr lang="fr-FR" dirty="0"/>
          </a:p>
        </p:txBody>
      </p:sp>
      <p:grpSp>
        <p:nvGrpSpPr>
          <p:cNvPr id="4" name="Grupo 3"/>
          <p:cNvGrpSpPr/>
          <p:nvPr/>
        </p:nvGrpSpPr>
        <p:grpSpPr>
          <a:xfrm>
            <a:off x="8626117" y="2071366"/>
            <a:ext cx="3342353" cy="3450137"/>
            <a:chOff x="4256047" y="2570200"/>
            <a:chExt cx="3342353" cy="3450137"/>
          </a:xfrm>
        </p:grpSpPr>
        <p:grpSp>
          <p:nvGrpSpPr>
            <p:cNvPr id="12" name="Groupe 5"/>
            <p:cNvGrpSpPr/>
            <p:nvPr/>
          </p:nvGrpSpPr>
          <p:grpSpPr>
            <a:xfrm>
              <a:off x="4898524" y="3275479"/>
              <a:ext cx="2057400" cy="685800"/>
              <a:chOff x="3188036" y="2713804"/>
              <a:chExt cx="2743200" cy="914400"/>
            </a:xfrm>
            <a:solidFill>
              <a:schemeClr val="accent4">
                <a:lumMod val="40000"/>
                <a:lumOff val="60000"/>
              </a:schemeClr>
            </a:solidFill>
          </p:grpSpPr>
          <p:sp>
            <p:nvSpPr>
              <p:cNvPr id="13" name="Rectangle à coins arrondis 33"/>
              <p:cNvSpPr/>
              <p:nvPr/>
            </p:nvSpPr>
            <p:spPr>
              <a:xfrm>
                <a:off x="3654386" y="2713804"/>
                <a:ext cx="1703090" cy="9144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solidFill>
                    <a:schemeClr val="tx1">
                      <a:lumMod val="65000"/>
                      <a:lumOff val="35000"/>
                    </a:schemeClr>
                  </a:solidFill>
                </a:endParaRPr>
              </a:p>
            </p:txBody>
          </p:sp>
          <p:sp>
            <p:nvSpPr>
              <p:cNvPr id="14" name="ZoneTexte 55"/>
              <p:cNvSpPr txBox="1"/>
              <p:nvPr/>
            </p:nvSpPr>
            <p:spPr>
              <a:xfrm>
                <a:off x="3188036" y="2935092"/>
                <a:ext cx="2743200" cy="410369"/>
              </a:xfrm>
              <a:prstGeom prst="rect">
                <a:avLst/>
              </a:prstGeom>
              <a:noFill/>
            </p:spPr>
            <p:txBody>
              <a:bodyPr rtlCol="0">
                <a:spAutoFit/>
              </a:bodyPr>
              <a:lstStyle/>
              <a:p>
                <a:pPr algn="ctr"/>
                <a:r>
                  <a:rPr lang="fr-FR" sz="1400" dirty="0">
                    <a:solidFill>
                      <a:schemeClr val="tx1">
                        <a:lumMod val="65000"/>
                        <a:lumOff val="35000"/>
                      </a:schemeClr>
                    </a:solidFill>
                    <a:ea typeface="Consolas" charset="0"/>
                    <a:cs typeface="Consolas" charset="0"/>
                  </a:rPr>
                  <a:t>Mediator</a:t>
                </a:r>
              </a:p>
            </p:txBody>
          </p:sp>
        </p:grpSp>
        <p:sp>
          <p:nvSpPr>
            <p:cNvPr id="17" name="ZoneTexte 56"/>
            <p:cNvSpPr txBox="1"/>
            <p:nvPr/>
          </p:nvSpPr>
          <p:spPr>
            <a:xfrm>
              <a:off x="4344087" y="269668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Query</a:t>
              </a:r>
              <a:endParaRPr lang="fr-FR" sz="1200" dirty="0">
                <a:solidFill>
                  <a:schemeClr val="tx1">
                    <a:lumMod val="65000"/>
                    <a:lumOff val="35000"/>
                  </a:schemeClr>
                </a:solidFill>
                <a:ea typeface="Consolas" charset="0"/>
                <a:cs typeface="Consolas" charset="0"/>
              </a:endParaRPr>
            </a:p>
          </p:txBody>
        </p:sp>
        <p:sp>
          <p:nvSpPr>
            <p:cNvPr id="23" name="ZoneTexte 73"/>
            <p:cNvSpPr txBox="1"/>
            <p:nvPr/>
          </p:nvSpPr>
          <p:spPr>
            <a:xfrm>
              <a:off x="5418788" y="2692791"/>
              <a:ext cx="2057400" cy="307777"/>
            </a:xfrm>
            <a:prstGeom prst="rect">
              <a:avLst/>
            </a:prstGeom>
          </p:spPr>
          <p:txBody>
            <a:bodyPr rtlCol="0">
              <a:spAutoFit/>
            </a:bodyPr>
            <a:lstStyle/>
            <a:p>
              <a:pPr algn="ctr"/>
              <a:r>
                <a:rPr lang="en-US" sz="1400" dirty="0">
                  <a:solidFill>
                    <a:schemeClr val="tx1">
                      <a:lumMod val="65000"/>
                      <a:lumOff val="35000"/>
                    </a:schemeClr>
                  </a:solidFill>
                  <a:ea typeface="Consolas" charset="0"/>
                  <a:cs typeface="Consolas" charset="0"/>
                </a:rPr>
                <a:t>Result</a:t>
              </a:r>
              <a:endParaRPr lang="fr-FR" sz="1400" dirty="0">
                <a:solidFill>
                  <a:schemeClr val="tx1">
                    <a:lumMod val="65000"/>
                    <a:lumOff val="35000"/>
                  </a:schemeClr>
                </a:solidFill>
                <a:ea typeface="Consolas" charset="0"/>
                <a:cs typeface="Consolas" charset="0"/>
              </a:endParaRPr>
            </a:p>
          </p:txBody>
        </p:sp>
        <p:sp>
          <p:nvSpPr>
            <p:cNvPr id="27" name="ZoneTexte 26"/>
            <p:cNvSpPr txBox="1"/>
            <p:nvPr/>
          </p:nvSpPr>
          <p:spPr>
            <a:xfrm>
              <a:off x="4962527" y="5743338"/>
              <a:ext cx="1892634" cy="276999"/>
            </a:xfrm>
            <a:prstGeom prst="rect">
              <a:avLst/>
            </a:prstGeom>
            <a:noFill/>
          </p:spPr>
          <p:txBody>
            <a:bodyPr wrap="none" rtlCol="0">
              <a:spAutoFit/>
            </a:bodyPr>
            <a:lstStyle/>
            <a:p>
              <a:pPr algn="ctr"/>
              <a:r>
                <a:rPr lang="fr-FR" sz="1200" i="1" dirty="0" smtClean="0">
                  <a:solidFill>
                    <a:schemeClr val="tx1">
                      <a:lumMod val="65000"/>
                      <a:lumOff val="35000"/>
                    </a:schemeClr>
                  </a:solidFill>
                  <a:ea typeface="Consolas" charset="0"/>
                  <a:cs typeface="Consolas" charset="0"/>
                </a:rPr>
                <a:t>Distributed data services</a:t>
              </a:r>
            </a:p>
          </p:txBody>
        </p:sp>
        <p:sp>
          <p:nvSpPr>
            <p:cNvPr id="28" name="ZoneTexte 28"/>
            <p:cNvSpPr txBox="1"/>
            <p:nvPr/>
          </p:nvSpPr>
          <p:spPr>
            <a:xfrm>
              <a:off x="5368468" y="4637438"/>
              <a:ext cx="1080745" cy="276999"/>
            </a:xfrm>
            <a:prstGeom prst="rect">
              <a:avLst/>
            </a:prstGeom>
            <a:noFill/>
          </p:spPr>
          <p:txBody>
            <a:bodyPr wrap="none" rtlCol="0">
              <a:spAutoFit/>
            </a:bodyPr>
            <a:lstStyle/>
            <a:p>
              <a:pPr algn="ctr"/>
              <a:r>
                <a:rPr lang="en-US" sz="1200" i="1" dirty="0" smtClean="0">
                  <a:solidFill>
                    <a:schemeClr val="tx1">
                      <a:lumMod val="65000"/>
                      <a:lumOff val="35000"/>
                    </a:schemeClr>
                  </a:solidFill>
                  <a:ea typeface="Consolas" charset="0"/>
                  <a:cs typeface="Consolas" charset="0"/>
                </a:rPr>
                <a:t>Exported API</a:t>
              </a:r>
            </a:p>
          </p:txBody>
        </p:sp>
        <p:cxnSp>
          <p:nvCxnSpPr>
            <p:cNvPr id="37" name="Conector de seta reta 36"/>
            <p:cNvCxnSpPr/>
            <p:nvPr/>
          </p:nvCxnSpPr>
          <p:spPr>
            <a:xfrm>
              <a:off x="5683040" y="2570201"/>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de seta reta 37"/>
            <p:cNvCxnSpPr/>
            <p:nvPr/>
          </p:nvCxnSpPr>
          <p:spPr>
            <a:xfrm rot="10800000">
              <a:off x="6127270" y="2570200"/>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p:cNvCxnSpPr/>
            <p:nvPr/>
          </p:nvCxnSpPr>
          <p:spPr>
            <a:xfrm>
              <a:off x="5786794" y="4016379"/>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de seta reta 39"/>
            <p:cNvCxnSpPr/>
            <p:nvPr/>
          </p:nvCxnSpPr>
          <p:spPr>
            <a:xfrm rot="10800000">
              <a:off x="6036470" y="4016378"/>
              <a:ext cx="0" cy="634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upo 51"/>
            <p:cNvGrpSpPr/>
            <p:nvPr/>
          </p:nvGrpSpPr>
          <p:grpSpPr>
            <a:xfrm>
              <a:off x="6419326" y="4001319"/>
              <a:ext cx="587104" cy="600023"/>
              <a:chOff x="6397589" y="3723157"/>
              <a:chExt cx="587104" cy="600023"/>
            </a:xfrm>
          </p:grpSpPr>
          <p:cxnSp>
            <p:nvCxnSpPr>
              <p:cNvPr id="44" name="Conector de seta reta 4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3" name="Grupo 52"/>
            <p:cNvGrpSpPr/>
            <p:nvPr/>
          </p:nvGrpSpPr>
          <p:grpSpPr>
            <a:xfrm flipV="1">
              <a:off x="4758697" y="4033537"/>
              <a:ext cx="587104" cy="600023"/>
              <a:chOff x="6397589" y="3723157"/>
              <a:chExt cx="587104" cy="600023"/>
            </a:xfrm>
          </p:grpSpPr>
          <p:cxnSp>
            <p:nvCxnSpPr>
              <p:cNvPr id="54" name="Conector de seta reta 53"/>
              <p:cNvCxnSpPr/>
              <p:nvPr/>
            </p:nvCxnSpPr>
            <p:spPr>
              <a:xfrm>
                <a:off x="6397589" y="3737206"/>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de seta reta 54"/>
              <p:cNvCxnSpPr/>
              <p:nvPr/>
            </p:nvCxnSpPr>
            <p:spPr>
              <a:xfrm flipH="1" flipV="1">
                <a:off x="6641014" y="3723157"/>
                <a:ext cx="343679" cy="58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upo 2"/>
            <p:cNvGrpSpPr/>
            <p:nvPr/>
          </p:nvGrpSpPr>
          <p:grpSpPr>
            <a:xfrm>
              <a:off x="4256047" y="4941733"/>
              <a:ext cx="3342353" cy="663780"/>
              <a:chOff x="4256047" y="4941733"/>
              <a:chExt cx="3342353" cy="663780"/>
            </a:xfrm>
          </p:grpSpPr>
          <p:pic>
            <p:nvPicPr>
              <p:cNvPr id="45"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4417962" y="4779818"/>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5456819" y="4779820"/>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Image 127" descr="ComputingService.ai"/>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6772708" y="4779821"/>
                <a:ext cx="663777" cy="987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ZoneTexte 69"/>
              <p:cNvSpPr txBox="1">
                <a:spLocks noChangeArrowheads="1"/>
              </p:cNvSpPr>
              <p:nvPr/>
            </p:nvSpPr>
            <p:spPr bwMode="auto">
              <a:xfrm>
                <a:off x="6211503" y="5142248"/>
                <a:ext cx="468544" cy="335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ヒラギノ角ゴ Pro W3" charset="0"/>
                    <a:cs typeface="ヒラギノ角ゴ Pro W3" charset="0"/>
                  </a:defRPr>
                </a:lvl1pPr>
                <a:lvl2pPr marL="742950" indent="-285750">
                  <a:defRPr sz="2400">
                    <a:solidFill>
                      <a:schemeClr val="tx1"/>
                    </a:solidFill>
                    <a:latin typeface="Arial" charset="0"/>
                    <a:ea typeface="ヒラギノ角ゴ Pro W3" charset="0"/>
                    <a:cs typeface="ヒラギノ角ゴ Pro W3" charset="0"/>
                  </a:defRPr>
                </a:lvl2pPr>
                <a:lvl3pPr marL="1143000" indent="-228600">
                  <a:defRPr sz="2400">
                    <a:solidFill>
                      <a:schemeClr val="tx1"/>
                    </a:solidFill>
                    <a:latin typeface="Arial" charset="0"/>
                    <a:ea typeface="ヒラギノ角ゴ Pro W3" charset="0"/>
                    <a:cs typeface="ヒラギノ角ゴ Pro W3" charset="0"/>
                  </a:defRPr>
                </a:lvl3pPr>
                <a:lvl4pPr marL="1600200" indent="-228600">
                  <a:defRPr sz="2400">
                    <a:solidFill>
                      <a:schemeClr val="tx1"/>
                    </a:solidFill>
                    <a:latin typeface="Arial" charset="0"/>
                    <a:ea typeface="ヒラギノ角ゴ Pro W3" charset="0"/>
                    <a:cs typeface="ヒラギノ角ゴ Pro W3" charset="0"/>
                  </a:defRPr>
                </a:lvl4pPr>
                <a:lvl5pPr marL="2057400" indent="-228600">
                  <a:defRPr sz="2400">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a:r>
                  <a:rPr lang="fr-FR" sz="2000" b="1" dirty="0">
                    <a:solidFill>
                      <a:srgbClr val="674A74"/>
                    </a:solidFill>
                    <a:latin typeface="Corbel" charset="0"/>
                    <a:cs typeface="Corbel" charset="0"/>
                  </a:rPr>
                  <a:t>. . .</a:t>
                </a:r>
              </a:p>
            </p:txBody>
          </p:sp>
        </p:grpSp>
      </p:grpSp>
      <p:grpSp>
        <p:nvGrpSpPr>
          <p:cNvPr id="49" name="Grouper 25"/>
          <p:cNvGrpSpPr/>
          <p:nvPr/>
        </p:nvGrpSpPr>
        <p:grpSpPr>
          <a:xfrm>
            <a:off x="1160914" y="4156421"/>
            <a:ext cx="7509265" cy="1671914"/>
            <a:chOff x="779115" y="2873835"/>
            <a:chExt cx="7587645" cy="1671914"/>
          </a:xfrm>
        </p:grpSpPr>
        <p:sp>
          <p:nvSpPr>
            <p:cNvPr id="50" name="Rectangle 27"/>
            <p:cNvSpPr/>
            <p:nvPr/>
          </p:nvSpPr>
          <p:spPr>
            <a:xfrm>
              <a:off x="779115" y="2873835"/>
              <a:ext cx="6881998" cy="923330"/>
            </a:xfrm>
            <a:prstGeom prst="rect">
              <a:avLst/>
            </a:prstGeom>
          </p:spPr>
          <p:txBody>
            <a:bodyPr wrap="square">
              <a:spAutoFit/>
            </a:bodyPr>
            <a:lstStyle/>
            <a:p>
              <a:r>
                <a:rPr lang="fr-FR" b="1" dirty="0">
                  <a:solidFill>
                    <a:srgbClr val="000000"/>
                  </a:solidFill>
                </a:rPr>
                <a:t>Query rewriting techniques </a:t>
              </a:r>
              <a:r>
                <a:rPr lang="fr-FR" b="1" i="1" dirty="0" smtClean="0">
                  <a:solidFill>
                    <a:srgbClr val="000000"/>
                  </a:solidFill>
                </a:rPr>
                <a:t>adapted</a:t>
              </a:r>
              <a:r>
                <a:rPr lang="fr-FR" b="1" dirty="0" smtClean="0">
                  <a:solidFill>
                    <a:srgbClr val="000000"/>
                  </a:solidFill>
                </a:rPr>
                <a:t> </a:t>
              </a:r>
              <a:r>
                <a:rPr lang="fr-FR" b="1" dirty="0">
                  <a:solidFill>
                    <a:srgbClr val="000000"/>
                  </a:solidFill>
                </a:rPr>
                <a:t>to </a:t>
              </a:r>
              <a:r>
                <a:rPr lang="fr-FR" b="1" i="1" dirty="0">
                  <a:solidFill>
                    <a:srgbClr val="000000"/>
                  </a:solidFill>
                </a:rPr>
                <a:t>service composition</a:t>
              </a:r>
            </a:p>
            <a:p>
              <a:pPr marL="285750" indent="-285750">
                <a:buFont typeface="Arial"/>
                <a:buChar char="•"/>
              </a:pPr>
              <a:endParaRPr lang="fr-FR" b="1" dirty="0">
                <a:solidFill>
                  <a:srgbClr val="000000"/>
                </a:solidFill>
              </a:endParaRPr>
            </a:p>
            <a:p>
              <a:pPr marL="285750" indent="-285750">
                <a:buFont typeface="Arial"/>
                <a:buChar char="•"/>
              </a:pPr>
              <a:endParaRPr lang="fr-FR" b="1" dirty="0">
                <a:solidFill>
                  <a:srgbClr val="000000"/>
                </a:solidFill>
              </a:endParaRPr>
            </a:p>
          </p:txBody>
        </p:sp>
        <p:sp>
          <p:nvSpPr>
            <p:cNvPr id="57" name="Rectangle 29"/>
            <p:cNvSpPr/>
            <p:nvPr/>
          </p:nvSpPr>
          <p:spPr>
            <a:xfrm>
              <a:off x="779116" y="3268476"/>
              <a:ext cx="7587644" cy="1277273"/>
            </a:xfrm>
            <a:prstGeom prst="rect">
              <a:avLst/>
            </a:prstGeom>
            <a:solidFill>
              <a:schemeClr val="bg1"/>
            </a:solidFill>
          </p:spPr>
          <p:txBody>
            <a:bodyPr wrap="square">
              <a:spAutoFit/>
            </a:bodyPr>
            <a:lstStyle/>
            <a:p>
              <a:r>
                <a:rPr lang="en-US" sz="1100" dirty="0" smtClean="0"/>
                <a:t>[4] </a:t>
              </a:r>
              <a:r>
                <a:rPr lang="en-US" sz="1100" dirty="0" err="1" smtClean="0"/>
                <a:t>Barhamgi</a:t>
              </a:r>
              <a:r>
                <a:rPr lang="en-US" sz="1100" dirty="0" smtClean="0"/>
                <a:t>, M., Benslimane, D., and </a:t>
              </a:r>
              <a:r>
                <a:rPr lang="en-US" sz="1100" dirty="0" err="1" smtClean="0"/>
                <a:t>Medjahed</a:t>
              </a:r>
              <a:r>
                <a:rPr lang="en-US" sz="1100" dirty="0" smtClean="0"/>
                <a:t>, B. (2010). A query rewriting approach for web service composition. </a:t>
              </a:r>
              <a:r>
                <a:rPr lang="en-US" sz="1100" i="1" dirty="0" smtClean="0"/>
                <a:t>IEEE T. Services Computing</a:t>
              </a:r>
              <a:r>
                <a:rPr lang="en-US" sz="1100" dirty="0" smtClean="0"/>
                <a:t>, 3(3):206–222. </a:t>
              </a:r>
            </a:p>
            <a:p>
              <a:r>
                <a:rPr lang="en-US" sz="1100" dirty="0" smtClean="0"/>
                <a:t>[5] da Costa, U. S., Alves, M. H. F., </a:t>
              </a:r>
              <a:r>
                <a:rPr lang="en-US" sz="1100" dirty="0" err="1" smtClean="0"/>
                <a:t>Musicante</a:t>
              </a:r>
              <a:r>
                <a:rPr lang="en-US" sz="1100" dirty="0" smtClean="0"/>
                <a:t>, M. A., and Robert, S. (2013). Automatic refinement of service compositions. In Daniel, F., </a:t>
              </a:r>
              <a:r>
                <a:rPr lang="en-US" sz="1100" dirty="0" err="1" smtClean="0"/>
                <a:t>Dolog</a:t>
              </a:r>
              <a:r>
                <a:rPr lang="en-US" sz="1100" dirty="0" smtClean="0"/>
                <a:t>, P., and Li, Q., editors, ICWE, volume 7977 of Lecture Notes in Computer Science, pages 400–407. Springer.</a:t>
              </a:r>
            </a:p>
            <a:p>
              <a:r>
                <a:rPr lang="en-US" sz="1100" dirty="0" smtClean="0"/>
                <a:t>[6] Zhao, W., Liu, C., and Chen, J. (2011). Automatic composition of information-providing web services based on query rewriting. Science China Information Sciences, pages 1–17.</a:t>
              </a:r>
              <a:endParaRPr lang="en-US" sz="1100" dirty="0"/>
            </a:p>
          </p:txBody>
        </p:sp>
      </p:grpSp>
      <p:grpSp>
        <p:nvGrpSpPr>
          <p:cNvPr id="63" name="Grouper 30"/>
          <p:cNvGrpSpPr/>
          <p:nvPr/>
        </p:nvGrpSpPr>
        <p:grpSpPr>
          <a:xfrm>
            <a:off x="1168197" y="1756494"/>
            <a:ext cx="7587644" cy="2060185"/>
            <a:chOff x="779117" y="1329857"/>
            <a:chExt cx="7587644" cy="1852842"/>
          </a:xfrm>
        </p:grpSpPr>
        <p:sp>
          <p:nvSpPr>
            <p:cNvPr id="64" name="Rectangle 31"/>
            <p:cNvSpPr/>
            <p:nvPr/>
          </p:nvSpPr>
          <p:spPr>
            <a:xfrm>
              <a:off x="779117" y="1329857"/>
              <a:ext cx="3520228" cy="830403"/>
            </a:xfrm>
            <a:prstGeom prst="rect">
              <a:avLst/>
            </a:prstGeom>
          </p:spPr>
          <p:txBody>
            <a:bodyPr wrap="square">
              <a:spAutoFit/>
            </a:bodyPr>
            <a:lstStyle/>
            <a:p>
              <a:r>
                <a:rPr lang="en-US" b="1" i="1" dirty="0" smtClean="0">
                  <a:solidFill>
                    <a:srgbClr val="000000"/>
                  </a:solidFill>
                </a:rPr>
                <a:t>Services lookup and matching</a:t>
              </a:r>
            </a:p>
            <a:p>
              <a:pPr marL="285750" indent="-285750">
                <a:buFont typeface="Arial"/>
                <a:buChar char="•"/>
              </a:pPr>
              <a:endParaRPr lang="en-US" dirty="0" smtClean="0">
                <a:solidFill>
                  <a:srgbClr val="000000"/>
                </a:solidFill>
              </a:endParaRPr>
            </a:p>
            <a:p>
              <a:pPr marL="285750" indent="-285750">
                <a:buFont typeface="Arial"/>
                <a:buChar char="•"/>
              </a:pPr>
              <a:endParaRPr lang="en-US" dirty="0">
                <a:solidFill>
                  <a:srgbClr val="000000"/>
                </a:solidFill>
              </a:endParaRPr>
            </a:p>
          </p:txBody>
        </p:sp>
        <p:sp>
          <p:nvSpPr>
            <p:cNvPr id="65" name="ZoneTexte 32"/>
            <p:cNvSpPr txBox="1"/>
            <p:nvPr/>
          </p:nvSpPr>
          <p:spPr>
            <a:xfrm>
              <a:off x="779117" y="1613039"/>
              <a:ext cx="7587644" cy="1569660"/>
            </a:xfrm>
            <a:prstGeom prst="rect">
              <a:avLst/>
            </a:prstGeom>
            <a:solidFill>
              <a:schemeClr val="bg1"/>
            </a:solidFill>
          </p:spPr>
          <p:txBody>
            <a:bodyPr wrap="square" rtlCol="0">
              <a:spAutoFit/>
            </a:bodyPr>
            <a:lstStyle/>
            <a:p>
              <a:pPr algn="just"/>
              <a:r>
                <a:rPr lang="en-GB" sz="1200" dirty="0" smtClean="0">
                  <a:ea typeface="Calibri" charset="0"/>
                  <a:cs typeface="Calibri" charset="0"/>
                </a:rPr>
                <a:t>[1] </a:t>
              </a:r>
              <a:r>
                <a:rPr lang="en-GB" sz="1200" dirty="0" err="1" smtClean="0">
                  <a:ea typeface="Calibri" charset="0"/>
                  <a:cs typeface="Calibri" charset="0"/>
                </a:rPr>
                <a:t>Paolucci</a:t>
              </a:r>
              <a:r>
                <a:rPr lang="en-GB" sz="1200" dirty="0">
                  <a:ea typeface="Calibri" charset="0"/>
                  <a:cs typeface="Calibri" charset="0"/>
                </a:rPr>
                <a:t>, M., Kawamura, T., Payne, T. R., &amp; </a:t>
              </a:r>
              <a:r>
                <a:rPr lang="en-GB" sz="1200" dirty="0" err="1">
                  <a:ea typeface="Calibri" charset="0"/>
                  <a:cs typeface="Calibri" charset="0"/>
                </a:rPr>
                <a:t>Sycara</a:t>
              </a:r>
              <a:r>
                <a:rPr lang="en-GB" sz="1200" dirty="0">
                  <a:ea typeface="Calibri" charset="0"/>
                  <a:cs typeface="Calibri" charset="0"/>
                </a:rPr>
                <a:t>, K. (2002, June). Semantic matching of web services capabilities. In International Semantic Web Conference (pp. 333-347). Springer Berlin Heidelberg</a:t>
              </a:r>
              <a:r>
                <a:rPr lang="en-GB" sz="1200" dirty="0" smtClean="0">
                  <a:ea typeface="Calibri" charset="0"/>
                  <a:cs typeface="Calibri" charset="0"/>
                </a:rPr>
                <a:t>.</a:t>
              </a:r>
            </a:p>
            <a:p>
              <a:pPr algn="just"/>
              <a:r>
                <a:rPr lang="en-GB" sz="1200" dirty="0" smtClean="0">
                  <a:ea typeface="Calibri" charset="0"/>
                  <a:cs typeface="Calibri" charset="0"/>
                </a:rPr>
                <a:t>[</a:t>
              </a:r>
              <a:r>
                <a:rPr lang="en-GB" sz="1200" dirty="0">
                  <a:ea typeface="Calibri" charset="0"/>
                  <a:cs typeface="Calibri" charset="0"/>
                </a:rPr>
                <a:t>2} </a:t>
              </a:r>
              <a:r>
                <a:rPr lang="en-GB" sz="1200" dirty="0" err="1">
                  <a:ea typeface="Calibri" charset="0"/>
                  <a:cs typeface="Calibri" charset="0"/>
                </a:rPr>
                <a:t>Bramantoro</a:t>
              </a:r>
              <a:r>
                <a:rPr lang="en-GB" sz="1200" dirty="0">
                  <a:ea typeface="Calibri" charset="0"/>
                  <a:cs typeface="Calibri" charset="0"/>
                </a:rPr>
                <a:t>, A., </a:t>
              </a:r>
              <a:r>
                <a:rPr lang="en-GB" sz="1200" dirty="0" err="1">
                  <a:ea typeface="Calibri" charset="0"/>
                  <a:cs typeface="Calibri" charset="0"/>
                </a:rPr>
                <a:t>Krishnaswamy</a:t>
              </a:r>
              <a:r>
                <a:rPr lang="en-GB" sz="1200" dirty="0">
                  <a:ea typeface="Calibri" charset="0"/>
                  <a:cs typeface="Calibri" charset="0"/>
                </a:rPr>
                <a:t>, S., &amp; </a:t>
              </a:r>
              <a:r>
                <a:rPr lang="en-GB" sz="1200" dirty="0" err="1">
                  <a:ea typeface="Calibri" charset="0"/>
                  <a:cs typeface="Calibri" charset="0"/>
                </a:rPr>
                <a:t>Indrawan</a:t>
              </a:r>
              <a:r>
                <a:rPr lang="en-GB" sz="1200" dirty="0">
                  <a:ea typeface="Calibri" charset="0"/>
                  <a:cs typeface="Calibri" charset="0"/>
                </a:rPr>
                <a:t>, M. (2005, November). A semantic distance measure for matching web services. In International Conference on Web Information Systems Engineering (pp. 217-226). Springer Berlin Heidelberg</a:t>
              </a:r>
              <a:r>
                <a:rPr lang="en-GB" sz="1200" dirty="0" smtClean="0">
                  <a:ea typeface="Calibri" charset="0"/>
                  <a:cs typeface="Calibri" charset="0"/>
                </a:rPr>
                <a:t>.</a:t>
              </a:r>
            </a:p>
            <a:p>
              <a:pPr algn="just"/>
              <a:r>
                <a:rPr lang="en-GB" sz="1200" dirty="0">
                  <a:ea typeface="Calibri" charset="0"/>
                  <a:cs typeface="Calibri" charset="0"/>
                </a:rPr>
                <a:t>[3} APA	</a:t>
              </a:r>
              <a:r>
                <a:rPr lang="en-GB" sz="1200" dirty="0" err="1">
                  <a:ea typeface="Calibri" charset="0"/>
                  <a:cs typeface="Calibri" charset="0"/>
                </a:rPr>
                <a:t>Maximilien</a:t>
              </a:r>
              <a:r>
                <a:rPr lang="en-GB" sz="1200" dirty="0">
                  <a:ea typeface="Calibri" charset="0"/>
                  <a:cs typeface="Calibri" charset="0"/>
                </a:rPr>
                <a:t>, E. M., &amp; Singh, M. P. (2004, November). Toward autonomic web services trust and selection. In Proceedings of the 2nd international conference on Service oriented computing (pp. 212-221). ACM.</a:t>
              </a:r>
            </a:p>
          </p:txBody>
        </p:sp>
      </p:grpSp>
      <p:sp>
        <p:nvSpPr>
          <p:cNvPr id="5" name="Espaço Reservado para Data 4"/>
          <p:cNvSpPr>
            <a:spLocks noGrp="1"/>
          </p:cNvSpPr>
          <p:nvPr>
            <p:ph type="dt" sz="half" idx="10"/>
          </p:nvPr>
        </p:nvSpPr>
        <p:spPr/>
        <p:txBody>
          <a:bodyPr/>
          <a:lstStyle/>
          <a:p>
            <a:fld id="{DD2BD471-216F-4ED9-985E-A29CAB6FBF00}" type="datetime1">
              <a:rPr lang="fr-FR" smtClean="0"/>
              <a:t>21/03/2017</a:t>
            </a:fld>
            <a:endParaRPr lang="fr-FR"/>
          </a:p>
        </p:txBody>
      </p:sp>
      <p:sp>
        <p:nvSpPr>
          <p:cNvPr id="6" name="Espaço Reservado para Número de Slide 5"/>
          <p:cNvSpPr>
            <a:spLocks noGrp="1"/>
          </p:cNvSpPr>
          <p:nvPr>
            <p:ph type="sldNum" sz="quarter" idx="12"/>
          </p:nvPr>
        </p:nvSpPr>
        <p:spPr/>
        <p:txBody>
          <a:bodyPr/>
          <a:lstStyle/>
          <a:p>
            <a:fld id="{CE30F588-6E05-4442-ACBF-46277343984D}" type="slidenum">
              <a:rPr lang="fr-FR" smtClean="0"/>
              <a:t>6</a:t>
            </a:fld>
            <a:endParaRPr lang="fr-FR"/>
          </a:p>
        </p:txBody>
      </p:sp>
    </p:spTree>
    <p:extLst>
      <p:ext uri="{BB962C8B-B14F-4D97-AF65-F5344CB8AC3E}">
        <p14:creationId xmlns:p14="http://schemas.microsoft.com/office/powerpoint/2010/main" val="339112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6513103" y="1003348"/>
            <a:ext cx="5030307" cy="5185181"/>
          </a:xfrm>
          <a:prstGeom prst="rect">
            <a:avLst/>
          </a:prstGeom>
        </p:spPr>
      </p:pic>
      <p:sp>
        <p:nvSpPr>
          <p:cNvPr id="7" name="Espaço Reservado para Conteúdo 2"/>
          <p:cNvSpPr>
            <a:spLocks noGrp="1"/>
          </p:cNvSpPr>
          <p:nvPr>
            <p:ph idx="1"/>
          </p:nvPr>
        </p:nvSpPr>
        <p:spPr>
          <a:xfrm>
            <a:off x="1069848" y="2121408"/>
            <a:ext cx="5443255" cy="4050792"/>
          </a:xfrm>
        </p:spPr>
        <p:txBody>
          <a:bodyPr>
            <a:normAutofit/>
          </a:bodyPr>
          <a:lstStyle/>
          <a:p>
            <a:pPr lvl="1" algn="just"/>
            <a:r>
              <a:rPr lang="en-US" dirty="0" smtClean="0"/>
              <a:t>Which </a:t>
            </a:r>
            <a:r>
              <a:rPr lang="en-US" dirty="0"/>
              <a:t>services should I select ? Are the requirements being respected?	</a:t>
            </a:r>
            <a:endParaRPr lang="en-US" dirty="0" smtClean="0"/>
          </a:p>
          <a:p>
            <a:pPr lvl="1" algn="just"/>
            <a:endParaRPr lang="en-US" dirty="0"/>
          </a:p>
          <a:p>
            <a:pPr lvl="1" algn="just"/>
            <a:r>
              <a:rPr lang="en-US" dirty="0"/>
              <a:t>How to be sure that all SLAs  are being respected</a:t>
            </a:r>
            <a:r>
              <a:rPr lang="en-US" dirty="0" smtClean="0"/>
              <a:t>?</a:t>
            </a:r>
          </a:p>
          <a:p>
            <a:pPr lvl="1" algn="just"/>
            <a:endParaRPr lang="en-US" dirty="0"/>
          </a:p>
          <a:p>
            <a:pPr lvl="1" algn="just"/>
            <a:r>
              <a:rPr lang="en-US" dirty="0"/>
              <a:t>How to integrate different SLAs associated to services involved with user’s </a:t>
            </a:r>
            <a:r>
              <a:rPr lang="en-US" dirty="0" smtClean="0"/>
              <a:t>requirements?</a:t>
            </a:r>
          </a:p>
          <a:p>
            <a:pPr lvl="1" algn="just"/>
            <a:endParaRPr lang="en-US" dirty="0"/>
          </a:p>
          <a:p>
            <a:pPr lvl="1" algn="just"/>
            <a:r>
              <a:rPr lang="en-US" dirty="0"/>
              <a:t>How results can be  reused  for a next query</a:t>
            </a:r>
            <a:r>
              <a:rPr lang="en-US" dirty="0" smtClean="0"/>
              <a:t>?</a:t>
            </a:r>
            <a:endParaRPr lang="en-US" dirty="0"/>
          </a:p>
        </p:txBody>
      </p:sp>
      <p:sp>
        <p:nvSpPr>
          <p:cNvPr id="5" name="Rectangle 4"/>
          <p:cNvSpPr/>
          <p:nvPr/>
        </p:nvSpPr>
        <p:spPr>
          <a:xfrm>
            <a:off x="0" y="2356322"/>
            <a:ext cx="12192000" cy="1815882"/>
          </a:xfrm>
          <a:prstGeom prst="rect">
            <a:avLst/>
          </a:prstGeom>
          <a:solidFill>
            <a:schemeClr val="accent5">
              <a:lumMod val="75000"/>
            </a:schemeClr>
          </a:solidFill>
        </p:spPr>
        <p:txBody>
          <a:bodyPr wrap="square">
            <a:spAutoFit/>
          </a:bodyPr>
          <a:lstStyle/>
          <a:p>
            <a:pPr algn="ctr"/>
            <a:r>
              <a:rPr lang="en-US" sz="2800" b="1" dirty="0" smtClean="0">
                <a:solidFill>
                  <a:schemeClr val="bg2"/>
                </a:solidFill>
              </a:rPr>
              <a:t>Objective</a:t>
            </a:r>
          </a:p>
          <a:p>
            <a:pPr algn="ctr"/>
            <a:r>
              <a:rPr lang="en-US" sz="2800" dirty="0">
                <a:solidFill>
                  <a:schemeClr val="bg1"/>
                </a:solidFill>
              </a:rPr>
              <a:t>P</a:t>
            </a:r>
            <a:r>
              <a:rPr lang="en-US" sz="2800" dirty="0" smtClean="0">
                <a:solidFill>
                  <a:schemeClr val="bg1"/>
                </a:solidFill>
              </a:rPr>
              <a:t>ropose </a:t>
            </a:r>
            <a:r>
              <a:rPr lang="en-US" sz="2800" dirty="0">
                <a:solidFill>
                  <a:schemeClr val="bg1"/>
                </a:solidFill>
              </a:rPr>
              <a:t>a data integration </a:t>
            </a:r>
            <a:r>
              <a:rPr lang="en-US" sz="2800" dirty="0" smtClean="0">
                <a:solidFill>
                  <a:schemeClr val="bg1"/>
                </a:solidFill>
              </a:rPr>
              <a:t>approach </a:t>
            </a:r>
            <a:r>
              <a:rPr lang="en-US" sz="2800" dirty="0">
                <a:solidFill>
                  <a:schemeClr val="bg1"/>
                </a:solidFill>
              </a:rPr>
              <a:t>in a multi-cloud environment guided by user requirements and SLA exported by different </a:t>
            </a:r>
            <a:r>
              <a:rPr lang="en-US" sz="2800" dirty="0" smtClean="0">
                <a:solidFill>
                  <a:schemeClr val="bg1"/>
                </a:solidFill>
              </a:rPr>
              <a:t>clouds</a:t>
            </a:r>
            <a:endParaRPr lang="en-US" sz="2800" dirty="0">
              <a:solidFill>
                <a:schemeClr val="bg1"/>
              </a:solidFill>
            </a:endParaRPr>
          </a:p>
          <a:p>
            <a:pPr algn="ctr"/>
            <a:endParaRPr lang="en-US" sz="2800" dirty="0" smtClean="0">
              <a:solidFill>
                <a:schemeClr val="bg1"/>
              </a:solidFill>
            </a:endParaRPr>
          </a:p>
        </p:txBody>
      </p:sp>
      <p:sp>
        <p:nvSpPr>
          <p:cNvPr id="8" name="Título 1"/>
          <p:cNvSpPr>
            <a:spLocks noGrp="1"/>
          </p:cNvSpPr>
          <p:nvPr>
            <p:ph type="title"/>
          </p:nvPr>
        </p:nvSpPr>
        <p:spPr>
          <a:xfrm>
            <a:off x="1069848" y="484632"/>
            <a:ext cx="10961739" cy="1609344"/>
          </a:xfrm>
        </p:spPr>
        <p:txBody>
          <a:bodyPr/>
          <a:lstStyle/>
          <a:p>
            <a:r>
              <a:rPr lang="fr-FR" dirty="0" smtClean="0"/>
              <a:t>Target scenario: Challenges</a:t>
            </a:r>
            <a:endParaRPr lang="fr-FR" dirty="0">
              <a:solidFill>
                <a:srgbClr val="FF0000"/>
              </a:solidFill>
            </a:endParaRPr>
          </a:p>
        </p:txBody>
      </p:sp>
      <p:sp>
        <p:nvSpPr>
          <p:cNvPr id="2" name="Espaço Reservado para Data 1"/>
          <p:cNvSpPr>
            <a:spLocks noGrp="1"/>
          </p:cNvSpPr>
          <p:nvPr>
            <p:ph type="dt" sz="half" idx="10"/>
          </p:nvPr>
        </p:nvSpPr>
        <p:spPr/>
        <p:txBody>
          <a:bodyPr/>
          <a:lstStyle/>
          <a:p>
            <a:fld id="{11AF9D6B-8211-45E1-B3D2-D5887BD6023F}" type="datetime1">
              <a:rPr lang="fr-FR" smtClean="0"/>
              <a:t>21/03/2017</a:t>
            </a:fld>
            <a:endParaRPr lang="fr-FR"/>
          </a:p>
        </p:txBody>
      </p:sp>
      <p:sp>
        <p:nvSpPr>
          <p:cNvPr id="3" name="Espaço Reservado para Número de Slide 2"/>
          <p:cNvSpPr>
            <a:spLocks noGrp="1"/>
          </p:cNvSpPr>
          <p:nvPr>
            <p:ph type="sldNum" sz="quarter" idx="12"/>
          </p:nvPr>
        </p:nvSpPr>
        <p:spPr/>
        <p:txBody>
          <a:bodyPr/>
          <a:lstStyle/>
          <a:p>
            <a:fld id="{CE30F588-6E05-4442-ACBF-46277343984D}" type="slidenum">
              <a:rPr lang="fr-FR" smtClean="0"/>
              <a:t>7</a:t>
            </a:fld>
            <a:endParaRPr lang="fr-FR"/>
          </a:p>
        </p:txBody>
      </p:sp>
    </p:spTree>
    <p:extLst>
      <p:ext uri="{BB962C8B-B14F-4D97-AF65-F5344CB8AC3E}">
        <p14:creationId xmlns:p14="http://schemas.microsoft.com/office/powerpoint/2010/main" val="99094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fade">
                                      <p:cBhvr>
                                        <p:cTn id="13" dur="500"/>
                                        <p:tgtEl>
                                          <p:spTgt spid="7">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aixaDeTexto 194"/>
          <p:cNvSpPr txBox="1"/>
          <p:nvPr/>
        </p:nvSpPr>
        <p:spPr>
          <a:xfrm>
            <a:off x="6925895" y="2046795"/>
            <a:ext cx="950901" cy="253916"/>
          </a:xfrm>
          <a:prstGeom prst="rect">
            <a:avLst/>
          </a:prstGeom>
          <a:noFill/>
        </p:spPr>
        <p:txBody>
          <a:bodyPr wrap="none" rtlCol="0">
            <a:spAutoFit/>
          </a:bodyPr>
          <a:lstStyle/>
          <a:p>
            <a:r>
              <a:rPr lang="fr-FR" sz="1050" dirty="0" smtClean="0"/>
              <a:t>Store results</a:t>
            </a:r>
            <a:endParaRPr lang="fr-FR" sz="1050" dirty="0"/>
          </a:p>
        </p:txBody>
      </p:sp>
      <p:sp>
        <p:nvSpPr>
          <p:cNvPr id="2" name="Título 1"/>
          <p:cNvSpPr>
            <a:spLocks noGrp="1"/>
          </p:cNvSpPr>
          <p:nvPr>
            <p:ph type="title"/>
          </p:nvPr>
        </p:nvSpPr>
        <p:spPr/>
        <p:txBody>
          <a:bodyPr/>
          <a:lstStyle/>
          <a:p>
            <a:r>
              <a:rPr lang="fr-FR" dirty="0"/>
              <a:t>Target </a:t>
            </a:r>
            <a:r>
              <a:rPr lang="fr-FR" dirty="0" smtClean="0"/>
              <a:t>scenario</a:t>
            </a:r>
            <a:endParaRPr lang="fr-FR" dirty="0"/>
          </a:p>
        </p:txBody>
      </p:sp>
      <p:sp>
        <p:nvSpPr>
          <p:cNvPr id="4" name="Espaço Reservado para Data 3"/>
          <p:cNvSpPr>
            <a:spLocks noGrp="1"/>
          </p:cNvSpPr>
          <p:nvPr>
            <p:ph type="dt" sz="half" idx="10"/>
          </p:nvPr>
        </p:nvSpPr>
        <p:spPr/>
        <p:txBody>
          <a:bodyPr/>
          <a:lstStyle/>
          <a:p>
            <a:fld id="{65A0BBFD-990B-45E8-A1E6-40B808A7D247}" type="datetime1">
              <a:rPr lang="fr-FR" smtClean="0"/>
              <a:t>21/03/2017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8</a:t>
            </a:fld>
            <a:endParaRPr lang="fr-FR"/>
          </a:p>
        </p:txBody>
      </p:sp>
      <p:sp>
        <p:nvSpPr>
          <p:cNvPr id="6" name="Nuvem 5"/>
          <p:cNvSpPr/>
          <p:nvPr/>
        </p:nvSpPr>
        <p:spPr>
          <a:xfrm>
            <a:off x="429207"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Nuvem 6"/>
          <p:cNvSpPr/>
          <p:nvPr/>
        </p:nvSpPr>
        <p:spPr>
          <a:xfrm>
            <a:off x="4260171" y="4096138"/>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Nuvem 7"/>
          <p:cNvSpPr/>
          <p:nvPr/>
        </p:nvSpPr>
        <p:spPr>
          <a:xfrm>
            <a:off x="8091135"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9" name="CaixaDeTexto 8"/>
          <p:cNvSpPr txBox="1"/>
          <p:nvPr/>
        </p:nvSpPr>
        <p:spPr>
          <a:xfrm>
            <a:off x="1489257" y="5947290"/>
            <a:ext cx="1584152" cy="307777"/>
          </a:xfrm>
          <a:prstGeom prst="rect">
            <a:avLst/>
          </a:prstGeom>
          <a:noFill/>
        </p:spPr>
        <p:txBody>
          <a:bodyPr wrap="none" rtlCol="0">
            <a:spAutoFit/>
          </a:bodyPr>
          <a:lstStyle/>
          <a:p>
            <a:r>
              <a:rPr lang="fr-FR" sz="1400" dirty="0" smtClean="0"/>
              <a:t>Cloud Provider 1</a:t>
            </a:r>
            <a:endParaRPr lang="fr-FR" sz="1400" dirty="0"/>
          </a:p>
        </p:txBody>
      </p:sp>
      <p:sp>
        <p:nvSpPr>
          <p:cNvPr id="10" name="CaixaDeTexto 9"/>
          <p:cNvSpPr txBox="1"/>
          <p:nvPr/>
        </p:nvSpPr>
        <p:spPr>
          <a:xfrm>
            <a:off x="5446932" y="5947290"/>
            <a:ext cx="1584152" cy="307777"/>
          </a:xfrm>
          <a:prstGeom prst="rect">
            <a:avLst/>
          </a:prstGeom>
          <a:noFill/>
        </p:spPr>
        <p:txBody>
          <a:bodyPr wrap="none" rtlCol="0">
            <a:spAutoFit/>
          </a:bodyPr>
          <a:lstStyle/>
          <a:p>
            <a:r>
              <a:rPr lang="fr-FR" sz="1400" dirty="0" smtClean="0"/>
              <a:t>Cloud Provider 2</a:t>
            </a:r>
            <a:endParaRPr lang="fr-FR" sz="1400" dirty="0"/>
          </a:p>
        </p:txBody>
      </p:sp>
      <p:sp>
        <p:nvSpPr>
          <p:cNvPr id="11" name="CaixaDeTexto 10"/>
          <p:cNvSpPr txBox="1"/>
          <p:nvPr/>
        </p:nvSpPr>
        <p:spPr>
          <a:xfrm>
            <a:off x="9277896" y="5947290"/>
            <a:ext cx="1584152" cy="307777"/>
          </a:xfrm>
          <a:prstGeom prst="rect">
            <a:avLst/>
          </a:prstGeom>
          <a:noFill/>
        </p:spPr>
        <p:txBody>
          <a:bodyPr wrap="none" rtlCol="0">
            <a:spAutoFit/>
          </a:bodyPr>
          <a:lstStyle/>
          <a:p>
            <a:r>
              <a:rPr lang="fr-FR" sz="1400" dirty="0" smtClean="0"/>
              <a:t>Cloud Provider 3</a:t>
            </a:r>
            <a:endParaRPr lang="fr-FR" sz="1400" dirty="0"/>
          </a:p>
        </p:txBody>
      </p:sp>
      <p:grpSp>
        <p:nvGrpSpPr>
          <p:cNvPr id="15" name="Grupo 14"/>
          <p:cNvGrpSpPr/>
          <p:nvPr/>
        </p:nvGrpSpPr>
        <p:grpSpPr>
          <a:xfrm>
            <a:off x="7459253" y="2167523"/>
            <a:ext cx="1353832" cy="701035"/>
            <a:chOff x="3302566" y="3369781"/>
            <a:chExt cx="1353832" cy="701035"/>
          </a:xfrm>
        </p:grpSpPr>
        <p:sp>
          <p:nvSpPr>
            <p:cNvPr id="13" name="Cilindro 12"/>
            <p:cNvSpPr/>
            <p:nvPr/>
          </p:nvSpPr>
          <p:spPr>
            <a:xfrm>
              <a:off x="3666906" y="3369781"/>
              <a:ext cx="625151" cy="438536"/>
            </a:xfrm>
            <a:prstGeom prst="can">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aixaDeTexto 13"/>
            <p:cNvSpPr txBox="1"/>
            <p:nvPr/>
          </p:nvSpPr>
          <p:spPr>
            <a:xfrm>
              <a:off x="3302566" y="3763039"/>
              <a:ext cx="1353832" cy="307777"/>
            </a:xfrm>
            <a:prstGeom prst="rect">
              <a:avLst/>
            </a:prstGeom>
            <a:noFill/>
            <a:ln>
              <a:noFill/>
            </a:ln>
          </p:spPr>
          <p:txBody>
            <a:bodyPr wrap="none" rtlCol="0">
              <a:spAutoFit/>
            </a:bodyPr>
            <a:lstStyle/>
            <a:p>
              <a:r>
                <a:rPr lang="fr-FR" sz="1400" dirty="0" smtClean="0"/>
                <a:t>Query History</a:t>
              </a:r>
              <a:endParaRPr lang="fr-FR" sz="1400" dirty="0"/>
            </a:p>
          </p:txBody>
        </p:sp>
      </p:grpSp>
      <p:grpSp>
        <p:nvGrpSpPr>
          <p:cNvPr id="19" name="Grupo 18"/>
          <p:cNvGrpSpPr/>
          <p:nvPr/>
        </p:nvGrpSpPr>
        <p:grpSpPr>
          <a:xfrm>
            <a:off x="2855185" y="2680738"/>
            <a:ext cx="587382" cy="815861"/>
            <a:chOff x="7381125" y="1163351"/>
            <a:chExt cx="587382" cy="815861"/>
          </a:xfrm>
        </p:grpSpPr>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6" name="Imagem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8" name="CaixaDeTexto 17"/>
            <p:cNvSpPr txBox="1"/>
            <p:nvPr/>
          </p:nvSpPr>
          <p:spPr>
            <a:xfrm>
              <a:off x="7388753" y="1486479"/>
              <a:ext cx="570990" cy="307777"/>
            </a:xfrm>
            <a:prstGeom prst="rect">
              <a:avLst/>
            </a:prstGeom>
            <a:noFill/>
          </p:spPr>
          <p:txBody>
            <a:bodyPr wrap="none" rtlCol="0">
              <a:spAutoFit/>
            </a:bodyPr>
            <a:lstStyle/>
            <a:p>
              <a:r>
                <a:rPr lang="fr-FR" sz="1400" b="1" dirty="0" smtClean="0"/>
                <a:t>SLA</a:t>
              </a:r>
              <a:r>
                <a:rPr lang="fr-FR" sz="1400" b="1" baseline="-25000" dirty="0" smtClean="0"/>
                <a:t>I</a:t>
              </a:r>
              <a:endParaRPr lang="fr-FR" sz="1400" b="1" baseline="-25000" dirty="0"/>
            </a:p>
          </p:txBody>
        </p:sp>
      </p:grpSp>
      <p:sp>
        <p:nvSpPr>
          <p:cNvPr id="24" name="Retângulo 23"/>
          <p:cNvSpPr/>
          <p:nvPr/>
        </p:nvSpPr>
        <p:spPr>
          <a:xfrm>
            <a:off x="630946" y="5038725"/>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5" name="Retângulo 24"/>
          <p:cNvSpPr/>
          <p:nvPr/>
        </p:nvSpPr>
        <p:spPr>
          <a:xfrm>
            <a:off x="4498002"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B</a:t>
            </a:r>
            <a:endParaRPr lang="fr-FR" sz="1400" dirty="0"/>
          </a:p>
        </p:txBody>
      </p:sp>
      <p:sp>
        <p:nvSpPr>
          <p:cNvPr id="26" name="Retângulo 25"/>
          <p:cNvSpPr/>
          <p:nvPr/>
        </p:nvSpPr>
        <p:spPr>
          <a:xfrm>
            <a:off x="2305928" y="5038724"/>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7" name="Retângulo 26"/>
          <p:cNvSpPr/>
          <p:nvPr/>
        </p:nvSpPr>
        <p:spPr>
          <a:xfrm>
            <a:off x="616980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8" name="Retângulo 27"/>
          <p:cNvSpPr/>
          <p:nvPr/>
        </p:nvSpPr>
        <p:spPr>
          <a:xfrm>
            <a:off x="822694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9" name="Retângulo 28"/>
          <p:cNvSpPr/>
          <p:nvPr/>
        </p:nvSpPr>
        <p:spPr>
          <a:xfrm>
            <a:off x="9906915" y="5040566"/>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D</a:t>
            </a:r>
            <a:endParaRPr lang="fr-FR" sz="1400" dirty="0"/>
          </a:p>
        </p:txBody>
      </p:sp>
      <p:grpSp>
        <p:nvGrpSpPr>
          <p:cNvPr id="30" name="Grupo 29"/>
          <p:cNvGrpSpPr/>
          <p:nvPr/>
        </p:nvGrpSpPr>
        <p:grpSpPr>
          <a:xfrm>
            <a:off x="364584" y="5104342"/>
            <a:ext cx="594648" cy="815861"/>
            <a:chOff x="7381125" y="1163351"/>
            <a:chExt cx="594648" cy="815861"/>
          </a:xfrm>
        </p:grpSpPr>
        <p:pic>
          <p:nvPicPr>
            <p:cNvPr id="31" name="Imagem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2" name="Imagem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3" name="CaixaDeTexto 3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4" name="Grupo 33"/>
          <p:cNvGrpSpPr/>
          <p:nvPr/>
        </p:nvGrpSpPr>
        <p:grpSpPr>
          <a:xfrm>
            <a:off x="2078502" y="5108155"/>
            <a:ext cx="594648" cy="815861"/>
            <a:chOff x="7381125" y="1163351"/>
            <a:chExt cx="594648" cy="815861"/>
          </a:xfrm>
        </p:grpSpPr>
        <p:pic>
          <p:nvPicPr>
            <p:cNvPr id="35" name="Imagem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6" name="Imagem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7" name="CaixaDeTexto 36"/>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8" name="Grupo 37"/>
          <p:cNvGrpSpPr/>
          <p:nvPr/>
        </p:nvGrpSpPr>
        <p:grpSpPr>
          <a:xfrm>
            <a:off x="4326273" y="5177240"/>
            <a:ext cx="594648" cy="815861"/>
            <a:chOff x="7381125" y="1163351"/>
            <a:chExt cx="594648" cy="815861"/>
          </a:xfrm>
        </p:grpSpPr>
        <p:pic>
          <p:nvPicPr>
            <p:cNvPr id="39" name="Imagem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0" name="Imagem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1" name="CaixaDeTexto 40"/>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2" name="Grupo 41"/>
          <p:cNvGrpSpPr/>
          <p:nvPr/>
        </p:nvGrpSpPr>
        <p:grpSpPr>
          <a:xfrm>
            <a:off x="5990759" y="5139583"/>
            <a:ext cx="594648" cy="815861"/>
            <a:chOff x="7381125" y="1163351"/>
            <a:chExt cx="594648" cy="815861"/>
          </a:xfrm>
        </p:grpSpPr>
        <p:pic>
          <p:nvPicPr>
            <p:cNvPr id="43" name="Imagem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4" name="Imagem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5" name="CaixaDeTexto 44"/>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6" name="Grupo 45"/>
          <p:cNvGrpSpPr/>
          <p:nvPr/>
        </p:nvGrpSpPr>
        <p:grpSpPr>
          <a:xfrm>
            <a:off x="8079926" y="5225533"/>
            <a:ext cx="594648" cy="815861"/>
            <a:chOff x="7381125" y="1163351"/>
            <a:chExt cx="594648" cy="815861"/>
          </a:xfrm>
        </p:grpSpPr>
        <p:pic>
          <p:nvPicPr>
            <p:cNvPr id="47" name="Imagem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8" name="Imagem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9" name="CaixaDeTexto 48"/>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0" name="Grupo 49"/>
          <p:cNvGrpSpPr/>
          <p:nvPr/>
        </p:nvGrpSpPr>
        <p:grpSpPr>
          <a:xfrm>
            <a:off x="9744412" y="5187876"/>
            <a:ext cx="594648" cy="815861"/>
            <a:chOff x="7381125" y="1163351"/>
            <a:chExt cx="594648" cy="815861"/>
          </a:xfrm>
        </p:grpSpPr>
        <p:pic>
          <p:nvPicPr>
            <p:cNvPr id="51" name="Imagem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52" name="Imagem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53" name="CaixaDeTexto 5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6" name="Grupo 55"/>
          <p:cNvGrpSpPr/>
          <p:nvPr/>
        </p:nvGrpSpPr>
        <p:grpSpPr>
          <a:xfrm>
            <a:off x="672403" y="4402618"/>
            <a:ext cx="615186" cy="657846"/>
            <a:chOff x="1009905" y="2681586"/>
            <a:chExt cx="615186" cy="657846"/>
          </a:xfrm>
        </p:grpSpPr>
        <p:pic>
          <p:nvPicPr>
            <p:cNvPr id="5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5" name="CaixaDeTexto 54"/>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7" name="Grupo 56"/>
          <p:cNvGrpSpPr/>
          <p:nvPr/>
        </p:nvGrpSpPr>
        <p:grpSpPr>
          <a:xfrm>
            <a:off x="2765341" y="4402618"/>
            <a:ext cx="615186" cy="657846"/>
            <a:chOff x="1009905" y="2681586"/>
            <a:chExt cx="615186" cy="657846"/>
          </a:xfrm>
        </p:grpSpPr>
        <p:pic>
          <p:nvPicPr>
            <p:cNvPr id="58"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CaixaDeTexto 58"/>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60" name="Grupo 59"/>
          <p:cNvGrpSpPr/>
          <p:nvPr/>
        </p:nvGrpSpPr>
        <p:grpSpPr>
          <a:xfrm>
            <a:off x="8242492" y="4402618"/>
            <a:ext cx="615186" cy="657846"/>
            <a:chOff x="1009905" y="2681586"/>
            <a:chExt cx="615186" cy="657846"/>
          </a:xfrm>
        </p:grpSpPr>
        <p:pic>
          <p:nvPicPr>
            <p:cNvPr id="61"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 name="CaixaDeTexto 61"/>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63" name="Grupo 62"/>
          <p:cNvGrpSpPr/>
          <p:nvPr/>
        </p:nvGrpSpPr>
        <p:grpSpPr>
          <a:xfrm>
            <a:off x="9002750" y="4402618"/>
            <a:ext cx="615186" cy="657846"/>
            <a:chOff x="1009905" y="2681586"/>
            <a:chExt cx="615186" cy="657846"/>
          </a:xfrm>
        </p:grpSpPr>
        <p:pic>
          <p:nvPicPr>
            <p:cNvPr id="6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5" name="CaixaDeTexto 64"/>
            <p:cNvSpPr txBox="1"/>
            <p:nvPr/>
          </p:nvSpPr>
          <p:spPr>
            <a:xfrm>
              <a:off x="1128985" y="3031655"/>
              <a:ext cx="377026" cy="307777"/>
            </a:xfrm>
            <a:prstGeom prst="rect">
              <a:avLst/>
            </a:prstGeom>
            <a:noFill/>
          </p:spPr>
          <p:txBody>
            <a:bodyPr wrap="none" rtlCol="0">
              <a:spAutoFit/>
            </a:bodyPr>
            <a:lstStyle/>
            <a:p>
              <a:r>
                <a:rPr lang="fr-FR" sz="1400" dirty="0" smtClean="0"/>
                <a:t>S3</a:t>
              </a:r>
              <a:endParaRPr lang="fr-FR" sz="1400" dirty="0"/>
            </a:p>
          </p:txBody>
        </p:sp>
      </p:grpSp>
      <p:grpSp>
        <p:nvGrpSpPr>
          <p:cNvPr id="66" name="Grupo 65"/>
          <p:cNvGrpSpPr/>
          <p:nvPr/>
        </p:nvGrpSpPr>
        <p:grpSpPr>
          <a:xfrm>
            <a:off x="10339060" y="4402618"/>
            <a:ext cx="615186" cy="657846"/>
            <a:chOff x="1009905" y="2681586"/>
            <a:chExt cx="615186" cy="657846"/>
          </a:xfrm>
        </p:grpSpPr>
        <p:pic>
          <p:nvPicPr>
            <p:cNvPr id="67"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8" name="CaixaDeTexto 67"/>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69" name="Grupo 68"/>
          <p:cNvGrpSpPr/>
          <p:nvPr/>
        </p:nvGrpSpPr>
        <p:grpSpPr>
          <a:xfrm>
            <a:off x="4497257" y="4402618"/>
            <a:ext cx="615186" cy="657846"/>
            <a:chOff x="1009905" y="2681586"/>
            <a:chExt cx="615186" cy="657846"/>
          </a:xfrm>
        </p:grpSpPr>
        <p:pic>
          <p:nvPicPr>
            <p:cNvPr id="70"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CaixaDeTexto 70"/>
            <p:cNvSpPr txBox="1"/>
            <p:nvPr/>
          </p:nvSpPr>
          <p:spPr>
            <a:xfrm>
              <a:off x="1128985" y="3031655"/>
              <a:ext cx="377026" cy="307777"/>
            </a:xfrm>
            <a:prstGeom prst="rect">
              <a:avLst/>
            </a:prstGeom>
            <a:noFill/>
          </p:spPr>
          <p:txBody>
            <a:bodyPr wrap="none" rtlCol="0">
              <a:spAutoFit/>
            </a:bodyPr>
            <a:lstStyle/>
            <a:p>
              <a:r>
                <a:rPr lang="fr-FR" sz="1400" dirty="0" smtClean="0"/>
                <a:t>S5</a:t>
              </a:r>
              <a:endParaRPr lang="fr-FR" sz="1400" dirty="0"/>
            </a:p>
          </p:txBody>
        </p:sp>
      </p:grpSp>
      <p:grpSp>
        <p:nvGrpSpPr>
          <p:cNvPr id="72" name="Grupo 71"/>
          <p:cNvGrpSpPr/>
          <p:nvPr/>
        </p:nvGrpSpPr>
        <p:grpSpPr>
          <a:xfrm>
            <a:off x="5231361" y="4402618"/>
            <a:ext cx="615186" cy="657846"/>
            <a:chOff x="1009905" y="2681586"/>
            <a:chExt cx="615186" cy="657846"/>
          </a:xfrm>
        </p:grpSpPr>
        <p:pic>
          <p:nvPicPr>
            <p:cNvPr id="73"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4" name="CaixaDeTexto 73"/>
            <p:cNvSpPr txBox="1"/>
            <p:nvPr/>
          </p:nvSpPr>
          <p:spPr>
            <a:xfrm>
              <a:off x="1128985" y="3031655"/>
              <a:ext cx="377026" cy="307777"/>
            </a:xfrm>
            <a:prstGeom prst="rect">
              <a:avLst/>
            </a:prstGeom>
            <a:noFill/>
          </p:spPr>
          <p:txBody>
            <a:bodyPr wrap="none" rtlCol="0">
              <a:spAutoFit/>
            </a:bodyPr>
            <a:lstStyle/>
            <a:p>
              <a:r>
                <a:rPr lang="fr-FR" sz="1400" dirty="0" smtClean="0"/>
                <a:t>S6</a:t>
              </a:r>
              <a:endParaRPr lang="fr-FR" sz="1400" dirty="0"/>
            </a:p>
          </p:txBody>
        </p:sp>
      </p:grpSp>
      <p:grpSp>
        <p:nvGrpSpPr>
          <p:cNvPr id="75" name="Grupo 74"/>
          <p:cNvGrpSpPr/>
          <p:nvPr/>
        </p:nvGrpSpPr>
        <p:grpSpPr>
          <a:xfrm>
            <a:off x="1441087" y="4402618"/>
            <a:ext cx="615186" cy="657846"/>
            <a:chOff x="1009905" y="2681586"/>
            <a:chExt cx="615186" cy="657846"/>
          </a:xfrm>
        </p:grpSpPr>
        <p:pic>
          <p:nvPicPr>
            <p:cNvPr id="76"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7" name="CaixaDeTexto 76"/>
            <p:cNvSpPr txBox="1"/>
            <p:nvPr/>
          </p:nvSpPr>
          <p:spPr>
            <a:xfrm>
              <a:off x="1128985" y="3031655"/>
              <a:ext cx="377026" cy="307777"/>
            </a:xfrm>
            <a:prstGeom prst="rect">
              <a:avLst/>
            </a:prstGeom>
            <a:noFill/>
          </p:spPr>
          <p:txBody>
            <a:bodyPr wrap="none" rtlCol="0">
              <a:spAutoFit/>
            </a:bodyPr>
            <a:lstStyle/>
            <a:p>
              <a:r>
                <a:rPr lang="fr-FR" sz="1400" dirty="0" smtClean="0"/>
                <a:t>S7</a:t>
              </a:r>
              <a:endParaRPr lang="fr-FR" sz="1400" dirty="0"/>
            </a:p>
          </p:txBody>
        </p:sp>
      </p:grpSp>
      <p:grpSp>
        <p:nvGrpSpPr>
          <p:cNvPr id="78" name="Grupo 77"/>
          <p:cNvGrpSpPr/>
          <p:nvPr/>
        </p:nvGrpSpPr>
        <p:grpSpPr>
          <a:xfrm>
            <a:off x="6300065" y="4402618"/>
            <a:ext cx="615186" cy="657846"/>
            <a:chOff x="1009905" y="2681586"/>
            <a:chExt cx="615186" cy="657846"/>
          </a:xfrm>
        </p:grpSpPr>
        <p:pic>
          <p:nvPicPr>
            <p:cNvPr id="79"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 name="CaixaDeTexto 79"/>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81" name="Grupo 80"/>
          <p:cNvGrpSpPr/>
          <p:nvPr/>
        </p:nvGrpSpPr>
        <p:grpSpPr>
          <a:xfrm>
            <a:off x="6986544" y="4402618"/>
            <a:ext cx="615186" cy="657846"/>
            <a:chOff x="1009905" y="2681586"/>
            <a:chExt cx="615186" cy="657846"/>
          </a:xfrm>
        </p:grpSpPr>
        <p:pic>
          <p:nvPicPr>
            <p:cNvPr id="82"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 name="CaixaDeTexto 82"/>
            <p:cNvSpPr txBox="1"/>
            <p:nvPr/>
          </p:nvSpPr>
          <p:spPr>
            <a:xfrm>
              <a:off x="1128985" y="3031655"/>
              <a:ext cx="377026" cy="307777"/>
            </a:xfrm>
            <a:prstGeom prst="rect">
              <a:avLst/>
            </a:prstGeom>
            <a:noFill/>
          </p:spPr>
          <p:txBody>
            <a:bodyPr wrap="none" rtlCol="0">
              <a:spAutoFit/>
            </a:bodyPr>
            <a:lstStyle/>
            <a:p>
              <a:r>
                <a:rPr lang="fr-FR" sz="1400" dirty="0" smtClean="0"/>
                <a:t>S9</a:t>
              </a:r>
              <a:endParaRPr lang="fr-FR" sz="1400" dirty="0"/>
            </a:p>
          </p:txBody>
        </p:sp>
      </p:grpSp>
      <p:grpSp>
        <p:nvGrpSpPr>
          <p:cNvPr id="84" name="Grupo 83"/>
          <p:cNvGrpSpPr/>
          <p:nvPr/>
        </p:nvGrpSpPr>
        <p:grpSpPr>
          <a:xfrm>
            <a:off x="290443" y="3647084"/>
            <a:ext cx="588236" cy="815861"/>
            <a:chOff x="7381125" y="1163351"/>
            <a:chExt cx="588236" cy="815861"/>
          </a:xfrm>
        </p:grpSpPr>
        <p:pic>
          <p:nvPicPr>
            <p:cNvPr id="85" name="Imagem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86" name="Imagem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87" name="CaixaDeTexto 8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88" name="Grupo 87"/>
          <p:cNvGrpSpPr/>
          <p:nvPr/>
        </p:nvGrpSpPr>
        <p:grpSpPr>
          <a:xfrm>
            <a:off x="1099833" y="3647084"/>
            <a:ext cx="588236" cy="815861"/>
            <a:chOff x="7381125" y="1163351"/>
            <a:chExt cx="588236" cy="815861"/>
          </a:xfrm>
        </p:grpSpPr>
        <p:pic>
          <p:nvPicPr>
            <p:cNvPr id="89" name="Imagem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0" name="Imagem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1" name="CaixaDeTexto 9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2" name="Grupo 91"/>
          <p:cNvGrpSpPr/>
          <p:nvPr/>
        </p:nvGrpSpPr>
        <p:grpSpPr>
          <a:xfrm>
            <a:off x="2356857" y="3645270"/>
            <a:ext cx="588236" cy="815861"/>
            <a:chOff x="7381125" y="1163351"/>
            <a:chExt cx="588236" cy="815861"/>
          </a:xfrm>
        </p:grpSpPr>
        <p:pic>
          <p:nvPicPr>
            <p:cNvPr id="93" name="Imagem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4" name="Imagem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5" name="CaixaDeTexto 9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6" name="Grupo 95"/>
          <p:cNvGrpSpPr/>
          <p:nvPr/>
        </p:nvGrpSpPr>
        <p:grpSpPr>
          <a:xfrm>
            <a:off x="4101651" y="3627908"/>
            <a:ext cx="588236" cy="815861"/>
            <a:chOff x="7381125" y="1163351"/>
            <a:chExt cx="588236" cy="815861"/>
          </a:xfrm>
        </p:grpSpPr>
        <p:pic>
          <p:nvPicPr>
            <p:cNvPr id="97" name="Imagem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8" name="Imagem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9" name="CaixaDeTexto 9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00" name="Grupo 99"/>
          <p:cNvGrpSpPr/>
          <p:nvPr/>
        </p:nvGrpSpPr>
        <p:grpSpPr>
          <a:xfrm>
            <a:off x="4911041" y="3627908"/>
            <a:ext cx="588236" cy="815861"/>
            <a:chOff x="7381125" y="1163351"/>
            <a:chExt cx="588236" cy="815861"/>
          </a:xfrm>
        </p:grpSpPr>
        <p:pic>
          <p:nvPicPr>
            <p:cNvPr id="101" name="Imagem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02" name="Imagem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03" name="CaixaDeTexto 10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2" name="Grupo 111"/>
          <p:cNvGrpSpPr/>
          <p:nvPr/>
        </p:nvGrpSpPr>
        <p:grpSpPr>
          <a:xfrm>
            <a:off x="5865853" y="3631173"/>
            <a:ext cx="588236" cy="815861"/>
            <a:chOff x="7381125" y="1163351"/>
            <a:chExt cx="588236" cy="815861"/>
          </a:xfrm>
        </p:grpSpPr>
        <p:pic>
          <p:nvPicPr>
            <p:cNvPr id="113" name="Imagem 1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4" name="Imagem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5" name="CaixaDeTexto 11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6" name="Grupo 115"/>
          <p:cNvGrpSpPr/>
          <p:nvPr/>
        </p:nvGrpSpPr>
        <p:grpSpPr>
          <a:xfrm>
            <a:off x="6675243" y="3631173"/>
            <a:ext cx="588236" cy="815861"/>
            <a:chOff x="7381125" y="1163351"/>
            <a:chExt cx="588236" cy="815861"/>
          </a:xfrm>
        </p:grpSpPr>
        <p:pic>
          <p:nvPicPr>
            <p:cNvPr id="117" name="Imagem 1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8" name="Imagem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9" name="CaixaDeTexto 11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0" name="Grupo 119"/>
          <p:cNvGrpSpPr/>
          <p:nvPr/>
        </p:nvGrpSpPr>
        <p:grpSpPr>
          <a:xfrm>
            <a:off x="7837767" y="3631173"/>
            <a:ext cx="588236" cy="815861"/>
            <a:chOff x="7381125" y="1163351"/>
            <a:chExt cx="588236" cy="815861"/>
          </a:xfrm>
        </p:grpSpPr>
        <p:pic>
          <p:nvPicPr>
            <p:cNvPr id="121" name="Imagem 1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2" name="Imagem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3" name="CaixaDeTexto 12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4" name="Grupo 123"/>
          <p:cNvGrpSpPr/>
          <p:nvPr/>
        </p:nvGrpSpPr>
        <p:grpSpPr>
          <a:xfrm>
            <a:off x="8647157" y="3631173"/>
            <a:ext cx="588236" cy="815861"/>
            <a:chOff x="7381125" y="1163351"/>
            <a:chExt cx="588236" cy="815861"/>
          </a:xfrm>
        </p:grpSpPr>
        <p:pic>
          <p:nvPicPr>
            <p:cNvPr id="125" name="Imagem 1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6" name="Imagem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7" name="CaixaDeTexto 12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8" name="Grupo 127"/>
          <p:cNvGrpSpPr/>
          <p:nvPr/>
        </p:nvGrpSpPr>
        <p:grpSpPr>
          <a:xfrm>
            <a:off x="9937800" y="3631173"/>
            <a:ext cx="588236" cy="815861"/>
            <a:chOff x="7381125" y="1163351"/>
            <a:chExt cx="588236" cy="815861"/>
          </a:xfrm>
        </p:grpSpPr>
        <p:pic>
          <p:nvPicPr>
            <p:cNvPr id="129" name="Imagem 1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30" name="Imagem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31" name="CaixaDeTexto 13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pic>
        <p:nvPicPr>
          <p:cNvPr id="132" name="Imagem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192" y="1937150"/>
            <a:ext cx="855846" cy="855846"/>
          </a:xfrm>
          <a:prstGeom prst="rect">
            <a:avLst/>
          </a:prstGeom>
        </p:spPr>
      </p:pic>
      <p:cxnSp>
        <p:nvCxnSpPr>
          <p:cNvPr id="134" name="Conector de seta reta 133"/>
          <p:cNvCxnSpPr>
            <a:stCxn id="132" idx="3"/>
          </p:cNvCxnSpPr>
          <p:nvPr/>
        </p:nvCxnSpPr>
        <p:spPr>
          <a:xfrm>
            <a:off x="2770038" y="2365073"/>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6" name="CaixaDeTexto 135"/>
          <p:cNvSpPr txBox="1"/>
          <p:nvPr/>
        </p:nvSpPr>
        <p:spPr>
          <a:xfrm>
            <a:off x="2792611" y="1999886"/>
            <a:ext cx="2248629" cy="307777"/>
          </a:xfrm>
          <a:prstGeom prst="rect">
            <a:avLst/>
          </a:prstGeom>
          <a:noFill/>
        </p:spPr>
        <p:txBody>
          <a:bodyPr wrap="none" rtlCol="0">
            <a:spAutoFit/>
          </a:bodyPr>
          <a:lstStyle/>
          <a:p>
            <a:r>
              <a:rPr lang="fr-FR" sz="1400" dirty="0" smtClean="0"/>
              <a:t>Query with requirements</a:t>
            </a:r>
            <a:endParaRPr lang="fr-FR" sz="1400" dirty="0"/>
          </a:p>
        </p:txBody>
      </p:sp>
      <p:cxnSp>
        <p:nvCxnSpPr>
          <p:cNvPr id="138" name="Conector de seta reta 137"/>
          <p:cNvCxnSpPr/>
          <p:nvPr/>
        </p:nvCxnSpPr>
        <p:spPr>
          <a:xfrm flipH="1">
            <a:off x="2772534" y="2586604"/>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9" name="CaixaDeTexto 138"/>
          <p:cNvSpPr txBox="1"/>
          <p:nvPr/>
        </p:nvSpPr>
        <p:spPr>
          <a:xfrm>
            <a:off x="3500689" y="2637992"/>
            <a:ext cx="768159" cy="307777"/>
          </a:xfrm>
          <a:prstGeom prst="rect">
            <a:avLst/>
          </a:prstGeom>
          <a:noFill/>
        </p:spPr>
        <p:txBody>
          <a:bodyPr wrap="none" rtlCol="0">
            <a:spAutoFit/>
          </a:bodyPr>
          <a:lstStyle/>
          <a:p>
            <a:r>
              <a:rPr lang="fr-FR" sz="1400" dirty="0" smtClean="0"/>
              <a:t>Results</a:t>
            </a:r>
            <a:endParaRPr lang="fr-FR" sz="1400" dirty="0"/>
          </a:p>
        </p:txBody>
      </p:sp>
      <p:cxnSp>
        <p:nvCxnSpPr>
          <p:cNvPr id="172" name="Conector em curva 171"/>
          <p:cNvCxnSpPr>
            <a:endCxn id="58" idx="3"/>
          </p:cNvCxnSpPr>
          <p:nvPr/>
        </p:nvCxnSpPr>
        <p:spPr>
          <a:xfrm rot="10800000" flipV="1">
            <a:off x="3072935" y="2682456"/>
            <a:ext cx="2277507" cy="1720162"/>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6" name="Conector em curva 175"/>
          <p:cNvCxnSpPr>
            <a:endCxn id="61" idx="3"/>
          </p:cNvCxnSpPr>
          <p:nvPr/>
        </p:nvCxnSpPr>
        <p:spPr>
          <a:xfrm>
            <a:off x="6242665" y="2625687"/>
            <a:ext cx="2307420" cy="1776931"/>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Conector em curva 177"/>
          <p:cNvCxnSpPr>
            <a:stCxn id="12" idx="2"/>
            <a:endCxn id="70" idx="3"/>
          </p:cNvCxnSpPr>
          <p:nvPr/>
        </p:nvCxnSpPr>
        <p:spPr>
          <a:xfrm rot="5400000">
            <a:off x="4561041" y="2926265"/>
            <a:ext cx="1720162" cy="1232544"/>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2" name="Conector em curva 181"/>
          <p:cNvCxnSpPr>
            <a:endCxn id="64" idx="3"/>
          </p:cNvCxnSpPr>
          <p:nvPr/>
        </p:nvCxnSpPr>
        <p:spPr>
          <a:xfrm>
            <a:off x="5715444" y="2569948"/>
            <a:ext cx="3594899" cy="1832670"/>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3" name="Conector em curva 182"/>
          <p:cNvCxnSpPr>
            <a:stCxn id="12" idx="2"/>
          </p:cNvCxnSpPr>
          <p:nvPr/>
        </p:nvCxnSpPr>
        <p:spPr>
          <a:xfrm rot="16200000" flipH="1">
            <a:off x="5829956" y="2889894"/>
            <a:ext cx="1684113" cy="1269236"/>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Retângulo 11"/>
          <p:cNvSpPr/>
          <p:nvPr/>
        </p:nvSpPr>
        <p:spPr>
          <a:xfrm>
            <a:off x="5081006" y="2228850"/>
            <a:ext cx="1912775" cy="4536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DIaaS</a:t>
            </a:r>
            <a:endParaRPr lang="fr-FR" sz="1400" dirty="0"/>
          </a:p>
        </p:txBody>
      </p:sp>
      <p:cxnSp>
        <p:nvCxnSpPr>
          <p:cNvPr id="193" name="Conector de seta reta 192"/>
          <p:cNvCxnSpPr>
            <a:stCxn id="12" idx="3"/>
          </p:cNvCxnSpPr>
          <p:nvPr/>
        </p:nvCxnSpPr>
        <p:spPr>
          <a:xfrm>
            <a:off x="6993781" y="2455653"/>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4" name="Conector de seta reta 193"/>
          <p:cNvCxnSpPr/>
          <p:nvPr/>
        </p:nvCxnSpPr>
        <p:spPr>
          <a:xfrm>
            <a:off x="6986544" y="2296341"/>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05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par>
                                <p:cTn id="54" presetID="10"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par>
                                <p:cTn id="68" presetID="10" presetClass="entr" presetSubtype="0" fill="hold"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500"/>
                                        <p:tgtEl>
                                          <p:spTgt spid="75"/>
                                        </p:tgtEl>
                                      </p:cBhvr>
                                    </p:animEffect>
                                  </p:childTnLst>
                                </p:cTn>
                              </p:par>
                              <p:par>
                                <p:cTn id="71" presetID="10"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childTnLst>
                                </p:cTn>
                              </p:par>
                              <p:par>
                                <p:cTn id="74" presetID="10" presetClass="entr" presetSubtype="0" fill="hold" nodeType="withEffect">
                                  <p:stCondLst>
                                    <p:cond delay="0"/>
                                  </p:stCondLst>
                                  <p:childTnLst>
                                    <p:set>
                                      <p:cBhvr>
                                        <p:cTn id="75" dur="1" fill="hold">
                                          <p:stCondLst>
                                            <p:cond delay="0"/>
                                          </p:stCondLst>
                                        </p:cTn>
                                        <p:tgtEl>
                                          <p:spTgt spid="69"/>
                                        </p:tgtEl>
                                        <p:attrNameLst>
                                          <p:attrName>style.visibility</p:attrName>
                                        </p:attrNameLst>
                                      </p:cBhvr>
                                      <p:to>
                                        <p:strVal val="visible"/>
                                      </p:to>
                                    </p:set>
                                    <p:animEffect transition="in" filter="fade">
                                      <p:cBhvr>
                                        <p:cTn id="76" dur="500"/>
                                        <p:tgtEl>
                                          <p:spTgt spid="69"/>
                                        </p:tgtEl>
                                      </p:cBhvr>
                                    </p:animEffect>
                                  </p:childTnLst>
                                </p:cTn>
                              </p:par>
                              <p:par>
                                <p:cTn id="77" presetID="10" presetClass="entr" presetSubtype="0"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par>
                                <p:cTn id="80" presetID="10" presetClass="entr" presetSubtype="0" fill="hold" nodeType="with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fade">
                                      <p:cBhvr>
                                        <p:cTn id="82" dur="500"/>
                                        <p:tgtEl>
                                          <p:spTgt spid="78"/>
                                        </p:tgtEl>
                                      </p:cBhvr>
                                    </p:animEffect>
                                  </p:childTnLst>
                                </p:cTn>
                              </p:par>
                              <p:par>
                                <p:cTn id="83" presetID="10" presetClass="entr" presetSubtype="0" fill="hold" nodeType="withEffect">
                                  <p:stCondLst>
                                    <p:cond delay="0"/>
                                  </p:stCondLst>
                                  <p:childTnLst>
                                    <p:set>
                                      <p:cBhvr>
                                        <p:cTn id="84" dur="1" fill="hold">
                                          <p:stCondLst>
                                            <p:cond delay="0"/>
                                          </p:stCondLst>
                                        </p:cTn>
                                        <p:tgtEl>
                                          <p:spTgt spid="81"/>
                                        </p:tgtEl>
                                        <p:attrNameLst>
                                          <p:attrName>style.visibility</p:attrName>
                                        </p:attrNameLst>
                                      </p:cBhvr>
                                      <p:to>
                                        <p:strVal val="visible"/>
                                      </p:to>
                                    </p:set>
                                    <p:animEffect transition="in" filter="fade">
                                      <p:cBhvr>
                                        <p:cTn id="85" dur="500"/>
                                        <p:tgtEl>
                                          <p:spTgt spid="81"/>
                                        </p:tgtEl>
                                      </p:cBhvr>
                                    </p:animEffect>
                                  </p:childTnLst>
                                </p:cTn>
                              </p:par>
                              <p:par>
                                <p:cTn id="86" presetID="10" presetClass="entr" presetSubtype="0" fill="hold" nodeType="withEffect">
                                  <p:stCondLst>
                                    <p:cond delay="0"/>
                                  </p:stCondLst>
                                  <p:childTnLst>
                                    <p:set>
                                      <p:cBhvr>
                                        <p:cTn id="87" dur="1" fill="hold">
                                          <p:stCondLst>
                                            <p:cond delay="0"/>
                                          </p:stCondLst>
                                        </p:cTn>
                                        <p:tgtEl>
                                          <p:spTgt spid="60"/>
                                        </p:tgtEl>
                                        <p:attrNameLst>
                                          <p:attrName>style.visibility</p:attrName>
                                        </p:attrNameLst>
                                      </p:cBhvr>
                                      <p:to>
                                        <p:strVal val="visible"/>
                                      </p:to>
                                    </p:set>
                                    <p:animEffect transition="in" filter="fade">
                                      <p:cBhvr>
                                        <p:cTn id="88" dur="500"/>
                                        <p:tgtEl>
                                          <p:spTgt spid="60"/>
                                        </p:tgtEl>
                                      </p:cBhvr>
                                    </p:animEffect>
                                  </p:childTnLst>
                                </p:cTn>
                              </p:par>
                              <p:par>
                                <p:cTn id="89" presetID="10" presetClass="entr" presetSubtype="0" fill="hold"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par>
                                <p:cTn id="92" presetID="10" presetClass="entr" presetSubtype="0" fill="hold" nodeType="with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fad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fade">
                                      <p:cBhvr>
                                        <p:cTn id="99" dur="500"/>
                                        <p:tgtEl>
                                          <p:spTgt spid="84"/>
                                        </p:tgtEl>
                                      </p:cBhvr>
                                    </p:animEffect>
                                  </p:childTnLst>
                                </p:cTn>
                              </p:par>
                              <p:par>
                                <p:cTn id="100" presetID="10" presetClass="entr" presetSubtype="0" fill="hold" nodeType="with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fade">
                                      <p:cBhvr>
                                        <p:cTn id="102" dur="500"/>
                                        <p:tgtEl>
                                          <p:spTgt spid="88"/>
                                        </p:tgtEl>
                                      </p:cBhvr>
                                    </p:animEffect>
                                  </p:childTnLst>
                                </p:cTn>
                              </p:par>
                              <p:par>
                                <p:cTn id="103" presetID="10" presetClass="entr" presetSubtype="0" fill="hold" nodeType="withEffect">
                                  <p:stCondLst>
                                    <p:cond delay="0"/>
                                  </p:stCondLst>
                                  <p:childTnLst>
                                    <p:set>
                                      <p:cBhvr>
                                        <p:cTn id="104" dur="1" fill="hold">
                                          <p:stCondLst>
                                            <p:cond delay="0"/>
                                          </p:stCondLst>
                                        </p:cTn>
                                        <p:tgtEl>
                                          <p:spTgt spid="92"/>
                                        </p:tgtEl>
                                        <p:attrNameLst>
                                          <p:attrName>style.visibility</p:attrName>
                                        </p:attrNameLst>
                                      </p:cBhvr>
                                      <p:to>
                                        <p:strVal val="visible"/>
                                      </p:to>
                                    </p:set>
                                    <p:animEffect transition="in" filter="fade">
                                      <p:cBhvr>
                                        <p:cTn id="105" dur="500"/>
                                        <p:tgtEl>
                                          <p:spTgt spid="92"/>
                                        </p:tgtEl>
                                      </p:cBhvr>
                                    </p:animEffect>
                                  </p:childTnLst>
                                </p:cTn>
                              </p:par>
                              <p:par>
                                <p:cTn id="106" presetID="10" presetClass="entr" presetSubtype="0" fill="hold" nodeType="withEffect">
                                  <p:stCondLst>
                                    <p:cond delay="0"/>
                                  </p:stCondLst>
                                  <p:childTnLst>
                                    <p:set>
                                      <p:cBhvr>
                                        <p:cTn id="107" dur="1" fill="hold">
                                          <p:stCondLst>
                                            <p:cond delay="0"/>
                                          </p:stCondLst>
                                        </p:cTn>
                                        <p:tgtEl>
                                          <p:spTgt spid="96"/>
                                        </p:tgtEl>
                                        <p:attrNameLst>
                                          <p:attrName>style.visibility</p:attrName>
                                        </p:attrNameLst>
                                      </p:cBhvr>
                                      <p:to>
                                        <p:strVal val="visible"/>
                                      </p:to>
                                    </p:set>
                                    <p:animEffect transition="in" filter="fade">
                                      <p:cBhvr>
                                        <p:cTn id="108" dur="500"/>
                                        <p:tgtEl>
                                          <p:spTgt spid="96"/>
                                        </p:tgtEl>
                                      </p:cBhvr>
                                    </p:animEffect>
                                  </p:childTnLst>
                                </p:cTn>
                              </p:par>
                              <p:par>
                                <p:cTn id="109" presetID="10" presetClass="entr" presetSubtype="0" fill="hold" nodeType="withEffect">
                                  <p:stCondLst>
                                    <p:cond delay="0"/>
                                  </p:stCondLst>
                                  <p:childTnLst>
                                    <p:set>
                                      <p:cBhvr>
                                        <p:cTn id="110" dur="1" fill="hold">
                                          <p:stCondLst>
                                            <p:cond delay="0"/>
                                          </p:stCondLst>
                                        </p:cTn>
                                        <p:tgtEl>
                                          <p:spTgt spid="100"/>
                                        </p:tgtEl>
                                        <p:attrNameLst>
                                          <p:attrName>style.visibility</p:attrName>
                                        </p:attrNameLst>
                                      </p:cBhvr>
                                      <p:to>
                                        <p:strVal val="visible"/>
                                      </p:to>
                                    </p:set>
                                    <p:animEffect transition="in" filter="fade">
                                      <p:cBhvr>
                                        <p:cTn id="111" dur="500"/>
                                        <p:tgtEl>
                                          <p:spTgt spid="100"/>
                                        </p:tgtEl>
                                      </p:cBhvr>
                                    </p:animEffect>
                                  </p:childTnLst>
                                </p:cTn>
                              </p:par>
                              <p:par>
                                <p:cTn id="112" presetID="10" presetClass="entr" presetSubtype="0" fill="hold" nodeType="withEffect">
                                  <p:stCondLst>
                                    <p:cond delay="0"/>
                                  </p:stCondLst>
                                  <p:childTnLst>
                                    <p:set>
                                      <p:cBhvr>
                                        <p:cTn id="113" dur="1" fill="hold">
                                          <p:stCondLst>
                                            <p:cond delay="0"/>
                                          </p:stCondLst>
                                        </p:cTn>
                                        <p:tgtEl>
                                          <p:spTgt spid="112"/>
                                        </p:tgtEl>
                                        <p:attrNameLst>
                                          <p:attrName>style.visibility</p:attrName>
                                        </p:attrNameLst>
                                      </p:cBhvr>
                                      <p:to>
                                        <p:strVal val="visible"/>
                                      </p:to>
                                    </p:set>
                                    <p:animEffect transition="in" filter="fade">
                                      <p:cBhvr>
                                        <p:cTn id="114" dur="500"/>
                                        <p:tgtEl>
                                          <p:spTgt spid="112"/>
                                        </p:tgtEl>
                                      </p:cBhvr>
                                    </p:animEffect>
                                  </p:childTnLst>
                                </p:cTn>
                              </p:par>
                              <p:par>
                                <p:cTn id="115" presetID="10" presetClass="entr" presetSubtype="0" fill="hold" nodeType="withEffect">
                                  <p:stCondLst>
                                    <p:cond delay="0"/>
                                  </p:stCondLst>
                                  <p:childTnLst>
                                    <p:set>
                                      <p:cBhvr>
                                        <p:cTn id="116" dur="1" fill="hold">
                                          <p:stCondLst>
                                            <p:cond delay="0"/>
                                          </p:stCondLst>
                                        </p:cTn>
                                        <p:tgtEl>
                                          <p:spTgt spid="116"/>
                                        </p:tgtEl>
                                        <p:attrNameLst>
                                          <p:attrName>style.visibility</p:attrName>
                                        </p:attrNameLst>
                                      </p:cBhvr>
                                      <p:to>
                                        <p:strVal val="visible"/>
                                      </p:to>
                                    </p:set>
                                    <p:animEffect transition="in" filter="fade">
                                      <p:cBhvr>
                                        <p:cTn id="117" dur="500"/>
                                        <p:tgtEl>
                                          <p:spTgt spid="116"/>
                                        </p:tgtEl>
                                      </p:cBhvr>
                                    </p:animEffect>
                                  </p:childTnLst>
                                </p:cTn>
                              </p:par>
                              <p:par>
                                <p:cTn id="118" presetID="10" presetClass="entr" presetSubtype="0" fill="hold" nodeType="withEffect">
                                  <p:stCondLst>
                                    <p:cond delay="0"/>
                                  </p:stCondLst>
                                  <p:childTnLst>
                                    <p:set>
                                      <p:cBhvr>
                                        <p:cTn id="119" dur="1" fill="hold">
                                          <p:stCondLst>
                                            <p:cond delay="0"/>
                                          </p:stCondLst>
                                        </p:cTn>
                                        <p:tgtEl>
                                          <p:spTgt spid="120"/>
                                        </p:tgtEl>
                                        <p:attrNameLst>
                                          <p:attrName>style.visibility</p:attrName>
                                        </p:attrNameLst>
                                      </p:cBhvr>
                                      <p:to>
                                        <p:strVal val="visible"/>
                                      </p:to>
                                    </p:set>
                                    <p:animEffect transition="in" filter="fade">
                                      <p:cBhvr>
                                        <p:cTn id="120" dur="500"/>
                                        <p:tgtEl>
                                          <p:spTgt spid="120"/>
                                        </p:tgtEl>
                                      </p:cBhvr>
                                    </p:animEffect>
                                  </p:childTnLst>
                                </p:cTn>
                              </p:par>
                              <p:par>
                                <p:cTn id="121" presetID="10" presetClass="entr" presetSubtype="0" fill="hold" nodeType="withEffect">
                                  <p:stCondLst>
                                    <p:cond delay="0"/>
                                  </p:stCondLst>
                                  <p:childTnLst>
                                    <p:set>
                                      <p:cBhvr>
                                        <p:cTn id="122" dur="1" fill="hold">
                                          <p:stCondLst>
                                            <p:cond delay="0"/>
                                          </p:stCondLst>
                                        </p:cTn>
                                        <p:tgtEl>
                                          <p:spTgt spid="124"/>
                                        </p:tgtEl>
                                        <p:attrNameLst>
                                          <p:attrName>style.visibility</p:attrName>
                                        </p:attrNameLst>
                                      </p:cBhvr>
                                      <p:to>
                                        <p:strVal val="visible"/>
                                      </p:to>
                                    </p:set>
                                    <p:animEffect transition="in" filter="fade">
                                      <p:cBhvr>
                                        <p:cTn id="123" dur="500"/>
                                        <p:tgtEl>
                                          <p:spTgt spid="124"/>
                                        </p:tgtEl>
                                      </p:cBhvr>
                                    </p:animEffect>
                                  </p:childTnLst>
                                </p:cTn>
                              </p:par>
                              <p:par>
                                <p:cTn id="124" presetID="10" presetClass="entr" presetSubtype="0" fill="hold" nodeType="withEffect">
                                  <p:stCondLst>
                                    <p:cond delay="0"/>
                                  </p:stCondLst>
                                  <p:childTnLst>
                                    <p:set>
                                      <p:cBhvr>
                                        <p:cTn id="125" dur="1" fill="hold">
                                          <p:stCondLst>
                                            <p:cond delay="0"/>
                                          </p:stCondLst>
                                        </p:cTn>
                                        <p:tgtEl>
                                          <p:spTgt spid="128"/>
                                        </p:tgtEl>
                                        <p:attrNameLst>
                                          <p:attrName>style.visibility</p:attrName>
                                        </p:attrNameLst>
                                      </p:cBhvr>
                                      <p:to>
                                        <p:strVal val="visible"/>
                                      </p:to>
                                    </p:set>
                                    <p:animEffect transition="in" filter="fade">
                                      <p:cBhvr>
                                        <p:cTn id="126" dur="500"/>
                                        <p:tgtEl>
                                          <p:spTgt spid="12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32"/>
                                        </p:tgtEl>
                                        <p:attrNameLst>
                                          <p:attrName>style.visibility</p:attrName>
                                        </p:attrNameLst>
                                      </p:cBhvr>
                                      <p:to>
                                        <p:strVal val="visible"/>
                                      </p:to>
                                    </p:set>
                                    <p:animEffect transition="in" filter="fade">
                                      <p:cBhvr>
                                        <p:cTn id="131" dur="500"/>
                                        <p:tgtEl>
                                          <p:spTgt spid="132"/>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34"/>
                                        </p:tgtEl>
                                        <p:attrNameLst>
                                          <p:attrName>style.visibility</p:attrName>
                                        </p:attrNameLst>
                                      </p:cBhvr>
                                      <p:to>
                                        <p:strVal val="visible"/>
                                      </p:to>
                                    </p:set>
                                    <p:animEffect transition="in" filter="fade">
                                      <p:cBhvr>
                                        <p:cTn id="136" dur="500"/>
                                        <p:tgtEl>
                                          <p:spTgt spid="134"/>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fade">
                                      <p:cBhvr>
                                        <p:cTn id="139" dur="500"/>
                                        <p:tgtEl>
                                          <p:spTgt spid="12"/>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36"/>
                                        </p:tgtEl>
                                        <p:attrNameLst>
                                          <p:attrName>style.visibility</p:attrName>
                                        </p:attrNameLst>
                                      </p:cBhvr>
                                      <p:to>
                                        <p:strVal val="visible"/>
                                      </p:to>
                                    </p:set>
                                    <p:animEffect transition="in" filter="fade">
                                      <p:cBhvr>
                                        <p:cTn id="142" dur="500"/>
                                        <p:tgtEl>
                                          <p:spTgt spid="13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93"/>
                                        </p:tgtEl>
                                        <p:attrNameLst>
                                          <p:attrName>style.visibility</p:attrName>
                                        </p:attrNameLst>
                                      </p:cBhvr>
                                      <p:to>
                                        <p:strVal val="visible"/>
                                      </p:to>
                                    </p:set>
                                    <p:animEffect transition="in" filter="fade">
                                      <p:cBhvr>
                                        <p:cTn id="147" dur="500"/>
                                        <p:tgtEl>
                                          <p:spTgt spid="193"/>
                                        </p:tgtEl>
                                      </p:cBhvr>
                                    </p:animEffect>
                                  </p:childTnLst>
                                </p:cTn>
                              </p:par>
                              <p:par>
                                <p:cTn id="148" presetID="10" presetClass="entr" presetSubtype="0" fill="hold" nodeType="with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500"/>
                                        <p:tgtEl>
                                          <p:spTgt spid="15"/>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172"/>
                                        </p:tgtEl>
                                        <p:attrNameLst>
                                          <p:attrName>style.visibility</p:attrName>
                                        </p:attrNameLst>
                                      </p:cBhvr>
                                      <p:to>
                                        <p:strVal val="visible"/>
                                      </p:to>
                                    </p:set>
                                    <p:animEffect transition="in" filter="fade">
                                      <p:cBhvr>
                                        <p:cTn id="155" dur="500"/>
                                        <p:tgtEl>
                                          <p:spTgt spid="172"/>
                                        </p:tgtEl>
                                      </p:cBhvr>
                                    </p:animEffect>
                                  </p:childTnLst>
                                </p:cTn>
                              </p:par>
                              <p:par>
                                <p:cTn id="156" presetID="10" presetClass="entr" presetSubtype="0" fill="hold" nodeType="withEffect">
                                  <p:stCondLst>
                                    <p:cond delay="0"/>
                                  </p:stCondLst>
                                  <p:childTnLst>
                                    <p:set>
                                      <p:cBhvr>
                                        <p:cTn id="157" dur="1" fill="hold">
                                          <p:stCondLst>
                                            <p:cond delay="0"/>
                                          </p:stCondLst>
                                        </p:cTn>
                                        <p:tgtEl>
                                          <p:spTgt spid="178"/>
                                        </p:tgtEl>
                                        <p:attrNameLst>
                                          <p:attrName>style.visibility</p:attrName>
                                        </p:attrNameLst>
                                      </p:cBhvr>
                                      <p:to>
                                        <p:strVal val="visible"/>
                                      </p:to>
                                    </p:set>
                                    <p:animEffect transition="in" filter="fade">
                                      <p:cBhvr>
                                        <p:cTn id="158" dur="500"/>
                                        <p:tgtEl>
                                          <p:spTgt spid="178"/>
                                        </p:tgtEl>
                                      </p:cBhvr>
                                    </p:animEffect>
                                  </p:childTnLst>
                                </p:cTn>
                              </p:par>
                              <p:par>
                                <p:cTn id="159" presetID="10" presetClass="entr" presetSubtype="0" fill="hold" nodeType="withEffect">
                                  <p:stCondLst>
                                    <p:cond delay="0"/>
                                  </p:stCondLst>
                                  <p:childTnLst>
                                    <p:set>
                                      <p:cBhvr>
                                        <p:cTn id="160" dur="1" fill="hold">
                                          <p:stCondLst>
                                            <p:cond delay="0"/>
                                          </p:stCondLst>
                                        </p:cTn>
                                        <p:tgtEl>
                                          <p:spTgt spid="183"/>
                                        </p:tgtEl>
                                        <p:attrNameLst>
                                          <p:attrName>style.visibility</p:attrName>
                                        </p:attrNameLst>
                                      </p:cBhvr>
                                      <p:to>
                                        <p:strVal val="visible"/>
                                      </p:to>
                                    </p:set>
                                    <p:animEffect transition="in" filter="fade">
                                      <p:cBhvr>
                                        <p:cTn id="161" dur="500"/>
                                        <p:tgtEl>
                                          <p:spTgt spid="183"/>
                                        </p:tgtEl>
                                      </p:cBhvr>
                                    </p:animEffect>
                                  </p:childTnLst>
                                </p:cTn>
                              </p:par>
                              <p:par>
                                <p:cTn id="162" presetID="10" presetClass="entr" presetSubtype="0" fill="hold" nodeType="withEffect">
                                  <p:stCondLst>
                                    <p:cond delay="0"/>
                                  </p:stCondLst>
                                  <p:childTnLst>
                                    <p:set>
                                      <p:cBhvr>
                                        <p:cTn id="163" dur="1" fill="hold">
                                          <p:stCondLst>
                                            <p:cond delay="0"/>
                                          </p:stCondLst>
                                        </p:cTn>
                                        <p:tgtEl>
                                          <p:spTgt spid="176"/>
                                        </p:tgtEl>
                                        <p:attrNameLst>
                                          <p:attrName>style.visibility</p:attrName>
                                        </p:attrNameLst>
                                      </p:cBhvr>
                                      <p:to>
                                        <p:strVal val="visible"/>
                                      </p:to>
                                    </p:set>
                                    <p:animEffect transition="in" filter="fade">
                                      <p:cBhvr>
                                        <p:cTn id="164" dur="500"/>
                                        <p:tgtEl>
                                          <p:spTgt spid="176"/>
                                        </p:tgtEl>
                                      </p:cBhvr>
                                    </p:animEffect>
                                  </p:childTnLst>
                                </p:cTn>
                              </p:par>
                              <p:par>
                                <p:cTn id="165" presetID="10" presetClass="entr" presetSubtype="0" fill="hold" nodeType="withEffect">
                                  <p:stCondLst>
                                    <p:cond delay="0"/>
                                  </p:stCondLst>
                                  <p:childTnLst>
                                    <p:set>
                                      <p:cBhvr>
                                        <p:cTn id="166" dur="1" fill="hold">
                                          <p:stCondLst>
                                            <p:cond delay="0"/>
                                          </p:stCondLst>
                                        </p:cTn>
                                        <p:tgtEl>
                                          <p:spTgt spid="182"/>
                                        </p:tgtEl>
                                        <p:attrNameLst>
                                          <p:attrName>style.visibility</p:attrName>
                                        </p:attrNameLst>
                                      </p:cBhvr>
                                      <p:to>
                                        <p:strVal val="visible"/>
                                      </p:to>
                                    </p:set>
                                    <p:animEffect transition="in" filter="fade">
                                      <p:cBhvr>
                                        <p:cTn id="167" dur="500"/>
                                        <p:tgtEl>
                                          <p:spTgt spid="182"/>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194"/>
                                        </p:tgtEl>
                                        <p:attrNameLst>
                                          <p:attrName>style.visibility</p:attrName>
                                        </p:attrNameLst>
                                      </p:cBhvr>
                                      <p:to>
                                        <p:strVal val="visible"/>
                                      </p:to>
                                    </p:set>
                                    <p:animEffect transition="in" filter="fade">
                                      <p:cBhvr>
                                        <p:cTn id="172" dur="500"/>
                                        <p:tgtEl>
                                          <p:spTgt spid="194"/>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95"/>
                                        </p:tgtEl>
                                        <p:attrNameLst>
                                          <p:attrName>style.visibility</p:attrName>
                                        </p:attrNameLst>
                                      </p:cBhvr>
                                      <p:to>
                                        <p:strVal val="visible"/>
                                      </p:to>
                                    </p:set>
                                    <p:animEffect transition="in" filter="fade">
                                      <p:cBhvr>
                                        <p:cTn id="175" dur="500"/>
                                        <p:tgtEl>
                                          <p:spTgt spid="195"/>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19"/>
                                        </p:tgtEl>
                                        <p:attrNameLst>
                                          <p:attrName>style.visibility</p:attrName>
                                        </p:attrNameLst>
                                      </p:cBhvr>
                                      <p:to>
                                        <p:strVal val="visible"/>
                                      </p:to>
                                    </p:set>
                                    <p:animEffect transition="in" filter="fade">
                                      <p:cBhvr>
                                        <p:cTn id="180" dur="500"/>
                                        <p:tgtEl>
                                          <p:spTgt spid="19"/>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39"/>
                                        </p:tgtEl>
                                        <p:attrNameLst>
                                          <p:attrName>style.visibility</p:attrName>
                                        </p:attrNameLst>
                                      </p:cBhvr>
                                      <p:to>
                                        <p:strVal val="visible"/>
                                      </p:to>
                                    </p:set>
                                    <p:animEffect transition="in" filter="fade">
                                      <p:cBhvr>
                                        <p:cTn id="183" dur="500"/>
                                        <p:tgtEl>
                                          <p:spTgt spid="139"/>
                                        </p:tgtEl>
                                      </p:cBhvr>
                                    </p:animEffect>
                                  </p:childTnLst>
                                </p:cTn>
                              </p:par>
                              <p:par>
                                <p:cTn id="184" presetID="10" presetClass="entr" presetSubtype="0" fill="hold" nodeType="withEffect">
                                  <p:stCondLst>
                                    <p:cond delay="0"/>
                                  </p:stCondLst>
                                  <p:childTnLst>
                                    <p:set>
                                      <p:cBhvr>
                                        <p:cTn id="185" dur="1" fill="hold">
                                          <p:stCondLst>
                                            <p:cond delay="0"/>
                                          </p:stCondLst>
                                        </p:cTn>
                                        <p:tgtEl>
                                          <p:spTgt spid="138"/>
                                        </p:tgtEl>
                                        <p:attrNameLst>
                                          <p:attrName>style.visibility</p:attrName>
                                        </p:attrNameLst>
                                      </p:cBhvr>
                                      <p:to>
                                        <p:strVal val="visible"/>
                                      </p:to>
                                    </p:set>
                                    <p:animEffect transition="in" filter="fade">
                                      <p:cBhvr>
                                        <p:cTn id="186"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6" grpId="0" animBg="1"/>
      <p:bldP spid="7" grpId="0" animBg="1"/>
      <p:bldP spid="8" grpId="0" animBg="1"/>
      <p:bldP spid="9" grpId="0"/>
      <p:bldP spid="10" grpId="0"/>
      <p:bldP spid="11" grpId="0"/>
      <p:bldP spid="24" grpId="0" animBg="1"/>
      <p:bldP spid="25" grpId="0" animBg="1"/>
      <p:bldP spid="26" grpId="0" animBg="1"/>
      <p:bldP spid="27" grpId="0" animBg="1"/>
      <p:bldP spid="28" grpId="0" animBg="1"/>
      <p:bldP spid="29" grpId="0" animBg="1"/>
      <p:bldP spid="136" grpId="0"/>
      <p:bldP spid="139"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aixaDeTexto 194"/>
          <p:cNvSpPr txBox="1"/>
          <p:nvPr/>
        </p:nvSpPr>
        <p:spPr>
          <a:xfrm>
            <a:off x="6925895" y="2046795"/>
            <a:ext cx="950901" cy="253916"/>
          </a:xfrm>
          <a:prstGeom prst="rect">
            <a:avLst/>
          </a:prstGeom>
          <a:noFill/>
        </p:spPr>
        <p:txBody>
          <a:bodyPr wrap="none" rtlCol="0">
            <a:spAutoFit/>
          </a:bodyPr>
          <a:lstStyle/>
          <a:p>
            <a:r>
              <a:rPr lang="fr-FR" sz="1050" dirty="0" smtClean="0"/>
              <a:t>Store results</a:t>
            </a:r>
            <a:endParaRPr lang="fr-FR" sz="1050" dirty="0"/>
          </a:p>
        </p:txBody>
      </p:sp>
      <p:sp>
        <p:nvSpPr>
          <p:cNvPr id="2" name="Título 1"/>
          <p:cNvSpPr>
            <a:spLocks noGrp="1"/>
          </p:cNvSpPr>
          <p:nvPr>
            <p:ph type="title"/>
          </p:nvPr>
        </p:nvSpPr>
        <p:spPr/>
        <p:txBody>
          <a:bodyPr/>
          <a:lstStyle/>
          <a:p>
            <a:r>
              <a:rPr lang="fr-FR" dirty="0"/>
              <a:t>Target </a:t>
            </a:r>
            <a:r>
              <a:rPr lang="fr-FR" dirty="0" smtClean="0"/>
              <a:t>scenario</a:t>
            </a:r>
            <a:endParaRPr lang="fr-FR" dirty="0"/>
          </a:p>
        </p:txBody>
      </p:sp>
      <p:sp>
        <p:nvSpPr>
          <p:cNvPr id="4" name="Espaço Reservado para Data 3"/>
          <p:cNvSpPr>
            <a:spLocks noGrp="1"/>
          </p:cNvSpPr>
          <p:nvPr>
            <p:ph type="dt" sz="half" idx="10"/>
          </p:nvPr>
        </p:nvSpPr>
        <p:spPr/>
        <p:txBody>
          <a:bodyPr/>
          <a:lstStyle/>
          <a:p>
            <a:fld id="{65A0BBFD-990B-45E8-A1E6-40B808A7D247}" type="datetime1">
              <a:rPr lang="fr-FR" smtClean="0"/>
              <a:t>21/03/2017</a:t>
            </a:fld>
            <a:endParaRPr lang="fr-FR"/>
          </a:p>
        </p:txBody>
      </p:sp>
      <p:sp>
        <p:nvSpPr>
          <p:cNvPr id="5" name="Espaço Reservado para Número de Slide 4"/>
          <p:cNvSpPr>
            <a:spLocks noGrp="1"/>
          </p:cNvSpPr>
          <p:nvPr>
            <p:ph type="sldNum" sz="quarter" idx="12"/>
          </p:nvPr>
        </p:nvSpPr>
        <p:spPr/>
        <p:txBody>
          <a:bodyPr/>
          <a:lstStyle/>
          <a:p>
            <a:fld id="{CE30F588-6E05-4442-ACBF-46277343984D}" type="slidenum">
              <a:rPr lang="fr-FR" smtClean="0"/>
              <a:t>9</a:t>
            </a:fld>
            <a:endParaRPr lang="fr-FR"/>
          </a:p>
        </p:txBody>
      </p:sp>
      <p:sp>
        <p:nvSpPr>
          <p:cNvPr id="6" name="Nuvem 5"/>
          <p:cNvSpPr/>
          <p:nvPr/>
        </p:nvSpPr>
        <p:spPr>
          <a:xfrm>
            <a:off x="429207"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7" name="Nuvem 6"/>
          <p:cNvSpPr/>
          <p:nvPr/>
        </p:nvSpPr>
        <p:spPr>
          <a:xfrm>
            <a:off x="4260171" y="4096138"/>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8" name="Nuvem 7"/>
          <p:cNvSpPr/>
          <p:nvPr/>
        </p:nvSpPr>
        <p:spPr>
          <a:xfrm>
            <a:off x="8091135" y="4096136"/>
            <a:ext cx="3704253" cy="1670179"/>
          </a:xfrm>
          <a:prstGeom prst="cloud">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9" name="CaixaDeTexto 8"/>
          <p:cNvSpPr txBox="1"/>
          <p:nvPr/>
        </p:nvSpPr>
        <p:spPr>
          <a:xfrm>
            <a:off x="1489257" y="5947290"/>
            <a:ext cx="1584152" cy="307777"/>
          </a:xfrm>
          <a:prstGeom prst="rect">
            <a:avLst/>
          </a:prstGeom>
          <a:noFill/>
        </p:spPr>
        <p:txBody>
          <a:bodyPr wrap="none" rtlCol="0">
            <a:spAutoFit/>
          </a:bodyPr>
          <a:lstStyle/>
          <a:p>
            <a:r>
              <a:rPr lang="fr-FR" sz="1400" dirty="0" smtClean="0"/>
              <a:t>Cloud Provider 1</a:t>
            </a:r>
            <a:endParaRPr lang="fr-FR" sz="1400" dirty="0"/>
          </a:p>
        </p:txBody>
      </p:sp>
      <p:sp>
        <p:nvSpPr>
          <p:cNvPr id="10" name="CaixaDeTexto 9"/>
          <p:cNvSpPr txBox="1"/>
          <p:nvPr/>
        </p:nvSpPr>
        <p:spPr>
          <a:xfrm>
            <a:off x="5446932" y="5947290"/>
            <a:ext cx="1584152" cy="307777"/>
          </a:xfrm>
          <a:prstGeom prst="rect">
            <a:avLst/>
          </a:prstGeom>
          <a:noFill/>
        </p:spPr>
        <p:txBody>
          <a:bodyPr wrap="none" rtlCol="0">
            <a:spAutoFit/>
          </a:bodyPr>
          <a:lstStyle/>
          <a:p>
            <a:r>
              <a:rPr lang="fr-FR" sz="1400" dirty="0" smtClean="0"/>
              <a:t>Cloud Provider 2</a:t>
            </a:r>
            <a:endParaRPr lang="fr-FR" sz="1400" dirty="0"/>
          </a:p>
        </p:txBody>
      </p:sp>
      <p:sp>
        <p:nvSpPr>
          <p:cNvPr id="11" name="CaixaDeTexto 10"/>
          <p:cNvSpPr txBox="1"/>
          <p:nvPr/>
        </p:nvSpPr>
        <p:spPr>
          <a:xfrm>
            <a:off x="9277896" y="5947290"/>
            <a:ext cx="1584152" cy="307777"/>
          </a:xfrm>
          <a:prstGeom prst="rect">
            <a:avLst/>
          </a:prstGeom>
          <a:noFill/>
        </p:spPr>
        <p:txBody>
          <a:bodyPr wrap="none" rtlCol="0">
            <a:spAutoFit/>
          </a:bodyPr>
          <a:lstStyle/>
          <a:p>
            <a:r>
              <a:rPr lang="fr-FR" sz="1400" dirty="0" smtClean="0"/>
              <a:t>Cloud Provider 3</a:t>
            </a:r>
            <a:endParaRPr lang="fr-FR" sz="1400" dirty="0"/>
          </a:p>
        </p:txBody>
      </p:sp>
      <p:grpSp>
        <p:nvGrpSpPr>
          <p:cNvPr id="15" name="Grupo 14"/>
          <p:cNvGrpSpPr/>
          <p:nvPr/>
        </p:nvGrpSpPr>
        <p:grpSpPr>
          <a:xfrm>
            <a:off x="7459253" y="2167523"/>
            <a:ext cx="1353832" cy="701035"/>
            <a:chOff x="3302566" y="3369781"/>
            <a:chExt cx="1353832" cy="701035"/>
          </a:xfrm>
        </p:grpSpPr>
        <p:sp>
          <p:nvSpPr>
            <p:cNvPr id="13" name="Cilindro 12"/>
            <p:cNvSpPr/>
            <p:nvPr/>
          </p:nvSpPr>
          <p:spPr>
            <a:xfrm>
              <a:off x="3666906" y="3369781"/>
              <a:ext cx="625151" cy="438536"/>
            </a:xfrm>
            <a:prstGeom prst="can">
              <a:avLst/>
            </a:prstGeom>
            <a:solidFill>
              <a:schemeClr val="tx2">
                <a:lumMod val="25000"/>
                <a:lumOff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aixaDeTexto 13"/>
            <p:cNvSpPr txBox="1"/>
            <p:nvPr/>
          </p:nvSpPr>
          <p:spPr>
            <a:xfrm>
              <a:off x="3302566" y="3763039"/>
              <a:ext cx="1353832" cy="307777"/>
            </a:xfrm>
            <a:prstGeom prst="rect">
              <a:avLst/>
            </a:prstGeom>
            <a:noFill/>
            <a:ln>
              <a:noFill/>
            </a:ln>
          </p:spPr>
          <p:txBody>
            <a:bodyPr wrap="none" rtlCol="0">
              <a:spAutoFit/>
            </a:bodyPr>
            <a:lstStyle/>
            <a:p>
              <a:r>
                <a:rPr lang="fr-FR" sz="1400" dirty="0" smtClean="0"/>
                <a:t>Query History</a:t>
              </a:r>
              <a:endParaRPr lang="fr-FR" sz="1400" dirty="0"/>
            </a:p>
          </p:txBody>
        </p:sp>
      </p:grpSp>
      <p:grpSp>
        <p:nvGrpSpPr>
          <p:cNvPr id="19" name="Grupo 18"/>
          <p:cNvGrpSpPr/>
          <p:nvPr/>
        </p:nvGrpSpPr>
        <p:grpSpPr>
          <a:xfrm>
            <a:off x="2855185" y="2680738"/>
            <a:ext cx="587382" cy="815861"/>
            <a:chOff x="7381125" y="1163351"/>
            <a:chExt cx="587382" cy="815861"/>
          </a:xfrm>
        </p:grpSpPr>
        <p:pic>
          <p:nvPicPr>
            <p:cNvPr id="17" name="Imagem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6" name="Imagem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8" name="CaixaDeTexto 17"/>
            <p:cNvSpPr txBox="1"/>
            <p:nvPr/>
          </p:nvSpPr>
          <p:spPr>
            <a:xfrm>
              <a:off x="7388753" y="1486479"/>
              <a:ext cx="570990" cy="307777"/>
            </a:xfrm>
            <a:prstGeom prst="rect">
              <a:avLst/>
            </a:prstGeom>
            <a:noFill/>
          </p:spPr>
          <p:txBody>
            <a:bodyPr wrap="none" rtlCol="0">
              <a:spAutoFit/>
            </a:bodyPr>
            <a:lstStyle/>
            <a:p>
              <a:r>
                <a:rPr lang="fr-FR" sz="1400" b="1" dirty="0" smtClean="0"/>
                <a:t>SLA</a:t>
              </a:r>
              <a:r>
                <a:rPr lang="fr-FR" sz="1400" b="1" baseline="-25000" dirty="0" smtClean="0"/>
                <a:t>I</a:t>
              </a:r>
              <a:endParaRPr lang="fr-FR" sz="1400" b="1" baseline="-25000" dirty="0"/>
            </a:p>
          </p:txBody>
        </p:sp>
      </p:grpSp>
      <p:sp>
        <p:nvSpPr>
          <p:cNvPr id="24" name="Retângulo 23"/>
          <p:cNvSpPr/>
          <p:nvPr/>
        </p:nvSpPr>
        <p:spPr>
          <a:xfrm>
            <a:off x="630946" y="5038725"/>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5" name="Retângulo 24"/>
          <p:cNvSpPr/>
          <p:nvPr/>
        </p:nvSpPr>
        <p:spPr>
          <a:xfrm>
            <a:off x="4498002"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B</a:t>
            </a:r>
            <a:endParaRPr lang="fr-FR" sz="1400" dirty="0"/>
          </a:p>
        </p:txBody>
      </p:sp>
      <p:sp>
        <p:nvSpPr>
          <p:cNvPr id="26" name="Retângulo 25"/>
          <p:cNvSpPr/>
          <p:nvPr/>
        </p:nvSpPr>
        <p:spPr>
          <a:xfrm>
            <a:off x="2305928" y="5038724"/>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7" name="Retângulo 26"/>
          <p:cNvSpPr/>
          <p:nvPr/>
        </p:nvSpPr>
        <p:spPr>
          <a:xfrm>
            <a:off x="616980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C</a:t>
            </a:r>
            <a:endParaRPr lang="fr-FR" sz="1400" dirty="0"/>
          </a:p>
        </p:txBody>
      </p:sp>
      <p:sp>
        <p:nvSpPr>
          <p:cNvPr id="28" name="Retângulo 27"/>
          <p:cNvSpPr/>
          <p:nvPr/>
        </p:nvSpPr>
        <p:spPr>
          <a:xfrm>
            <a:off x="8226946" y="5038723"/>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A</a:t>
            </a:r>
            <a:endParaRPr lang="fr-FR" sz="1400" dirty="0"/>
          </a:p>
        </p:txBody>
      </p:sp>
      <p:sp>
        <p:nvSpPr>
          <p:cNvPr id="29" name="Retângulo 28"/>
          <p:cNvSpPr/>
          <p:nvPr/>
        </p:nvSpPr>
        <p:spPr>
          <a:xfrm>
            <a:off x="9906915" y="5040566"/>
            <a:ext cx="1512179" cy="185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Data Provider D</a:t>
            </a:r>
            <a:endParaRPr lang="fr-FR" sz="1400" dirty="0"/>
          </a:p>
        </p:txBody>
      </p:sp>
      <p:grpSp>
        <p:nvGrpSpPr>
          <p:cNvPr id="30" name="Grupo 29"/>
          <p:cNvGrpSpPr/>
          <p:nvPr/>
        </p:nvGrpSpPr>
        <p:grpSpPr>
          <a:xfrm>
            <a:off x="364584" y="5104342"/>
            <a:ext cx="594648" cy="815861"/>
            <a:chOff x="7381125" y="1163351"/>
            <a:chExt cx="594648" cy="815861"/>
          </a:xfrm>
        </p:grpSpPr>
        <p:pic>
          <p:nvPicPr>
            <p:cNvPr id="31" name="Imagem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2" name="Imagem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3" name="CaixaDeTexto 3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4" name="Grupo 33"/>
          <p:cNvGrpSpPr/>
          <p:nvPr/>
        </p:nvGrpSpPr>
        <p:grpSpPr>
          <a:xfrm>
            <a:off x="2078502" y="5108155"/>
            <a:ext cx="594648" cy="815861"/>
            <a:chOff x="7381125" y="1163351"/>
            <a:chExt cx="594648" cy="815861"/>
          </a:xfrm>
        </p:grpSpPr>
        <p:pic>
          <p:nvPicPr>
            <p:cNvPr id="35" name="Imagem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36" name="Imagem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37" name="CaixaDeTexto 36"/>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38" name="Grupo 37"/>
          <p:cNvGrpSpPr/>
          <p:nvPr/>
        </p:nvGrpSpPr>
        <p:grpSpPr>
          <a:xfrm>
            <a:off x="4326273" y="5177240"/>
            <a:ext cx="594648" cy="815861"/>
            <a:chOff x="7381125" y="1163351"/>
            <a:chExt cx="594648" cy="815861"/>
          </a:xfrm>
        </p:grpSpPr>
        <p:pic>
          <p:nvPicPr>
            <p:cNvPr id="39" name="Imagem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0" name="Imagem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1" name="CaixaDeTexto 40"/>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2" name="Grupo 41"/>
          <p:cNvGrpSpPr/>
          <p:nvPr/>
        </p:nvGrpSpPr>
        <p:grpSpPr>
          <a:xfrm>
            <a:off x="5990759" y="5139583"/>
            <a:ext cx="594648" cy="815861"/>
            <a:chOff x="7381125" y="1163351"/>
            <a:chExt cx="594648" cy="815861"/>
          </a:xfrm>
        </p:grpSpPr>
        <p:pic>
          <p:nvPicPr>
            <p:cNvPr id="43" name="Imagem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4" name="Imagem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5" name="CaixaDeTexto 44"/>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46" name="Grupo 45"/>
          <p:cNvGrpSpPr/>
          <p:nvPr/>
        </p:nvGrpSpPr>
        <p:grpSpPr>
          <a:xfrm>
            <a:off x="8079926" y="5225533"/>
            <a:ext cx="594648" cy="815861"/>
            <a:chOff x="7381125" y="1163351"/>
            <a:chExt cx="594648" cy="815861"/>
          </a:xfrm>
        </p:grpSpPr>
        <p:pic>
          <p:nvPicPr>
            <p:cNvPr id="47" name="Imagem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48" name="Imagem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49" name="CaixaDeTexto 48"/>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0" name="Grupo 49"/>
          <p:cNvGrpSpPr/>
          <p:nvPr/>
        </p:nvGrpSpPr>
        <p:grpSpPr>
          <a:xfrm>
            <a:off x="9744412" y="5187876"/>
            <a:ext cx="594648" cy="815861"/>
            <a:chOff x="7381125" y="1163351"/>
            <a:chExt cx="594648" cy="815861"/>
          </a:xfrm>
        </p:grpSpPr>
        <p:pic>
          <p:nvPicPr>
            <p:cNvPr id="51" name="Imagem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52" name="Imagem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53" name="CaixaDeTexto 52"/>
            <p:cNvSpPr txBox="1"/>
            <p:nvPr/>
          </p:nvSpPr>
          <p:spPr>
            <a:xfrm>
              <a:off x="7388753" y="1486479"/>
              <a:ext cx="587020" cy="307777"/>
            </a:xfrm>
            <a:prstGeom prst="rect">
              <a:avLst/>
            </a:prstGeom>
            <a:noFill/>
          </p:spPr>
          <p:txBody>
            <a:bodyPr wrap="none" rtlCol="0">
              <a:spAutoFit/>
            </a:bodyPr>
            <a:lstStyle/>
            <a:p>
              <a:r>
                <a:rPr lang="fr-FR" sz="1400" b="1" dirty="0" smtClean="0"/>
                <a:t>SLA</a:t>
              </a:r>
              <a:r>
                <a:rPr lang="fr-FR" sz="1400" b="1" baseline="-25000" dirty="0" smtClean="0"/>
                <a:t>c</a:t>
              </a:r>
              <a:endParaRPr lang="fr-FR" sz="1400" b="1" baseline="-25000" dirty="0"/>
            </a:p>
          </p:txBody>
        </p:sp>
      </p:grpSp>
      <p:grpSp>
        <p:nvGrpSpPr>
          <p:cNvPr id="56" name="Grupo 55"/>
          <p:cNvGrpSpPr/>
          <p:nvPr/>
        </p:nvGrpSpPr>
        <p:grpSpPr>
          <a:xfrm>
            <a:off x="672403" y="4402618"/>
            <a:ext cx="615186" cy="657846"/>
            <a:chOff x="1009905" y="2681586"/>
            <a:chExt cx="615186" cy="657846"/>
          </a:xfrm>
        </p:grpSpPr>
        <p:pic>
          <p:nvPicPr>
            <p:cNvPr id="5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5" name="CaixaDeTexto 54"/>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57" name="Grupo 56"/>
          <p:cNvGrpSpPr/>
          <p:nvPr/>
        </p:nvGrpSpPr>
        <p:grpSpPr>
          <a:xfrm>
            <a:off x="2765341" y="4402618"/>
            <a:ext cx="615186" cy="657846"/>
            <a:chOff x="1009905" y="2681586"/>
            <a:chExt cx="615186" cy="657846"/>
          </a:xfrm>
        </p:grpSpPr>
        <p:pic>
          <p:nvPicPr>
            <p:cNvPr id="58"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CaixaDeTexto 58"/>
            <p:cNvSpPr txBox="1"/>
            <p:nvPr/>
          </p:nvSpPr>
          <p:spPr>
            <a:xfrm>
              <a:off x="1128985" y="3031655"/>
              <a:ext cx="377026" cy="307777"/>
            </a:xfrm>
            <a:prstGeom prst="rect">
              <a:avLst/>
            </a:prstGeom>
            <a:noFill/>
          </p:spPr>
          <p:txBody>
            <a:bodyPr wrap="none" rtlCol="0">
              <a:spAutoFit/>
            </a:bodyPr>
            <a:lstStyle/>
            <a:p>
              <a:r>
                <a:rPr lang="fr-FR" sz="1400" dirty="0" smtClean="0"/>
                <a:t>S2</a:t>
              </a:r>
              <a:endParaRPr lang="fr-FR" sz="1400" dirty="0"/>
            </a:p>
          </p:txBody>
        </p:sp>
      </p:grpSp>
      <p:grpSp>
        <p:nvGrpSpPr>
          <p:cNvPr id="60" name="Grupo 59"/>
          <p:cNvGrpSpPr/>
          <p:nvPr/>
        </p:nvGrpSpPr>
        <p:grpSpPr>
          <a:xfrm>
            <a:off x="8242492" y="4402618"/>
            <a:ext cx="615186" cy="657846"/>
            <a:chOff x="1009905" y="2681586"/>
            <a:chExt cx="615186" cy="657846"/>
          </a:xfrm>
        </p:grpSpPr>
        <p:pic>
          <p:nvPicPr>
            <p:cNvPr id="61"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 name="CaixaDeTexto 61"/>
            <p:cNvSpPr txBox="1"/>
            <p:nvPr/>
          </p:nvSpPr>
          <p:spPr>
            <a:xfrm>
              <a:off x="1128985" y="3031655"/>
              <a:ext cx="377026" cy="307777"/>
            </a:xfrm>
            <a:prstGeom prst="rect">
              <a:avLst/>
            </a:prstGeom>
            <a:noFill/>
          </p:spPr>
          <p:txBody>
            <a:bodyPr wrap="none" rtlCol="0">
              <a:spAutoFit/>
            </a:bodyPr>
            <a:lstStyle/>
            <a:p>
              <a:r>
                <a:rPr lang="fr-FR" sz="1400" dirty="0" smtClean="0"/>
                <a:t>S1</a:t>
              </a:r>
              <a:endParaRPr lang="fr-FR" sz="1400" dirty="0"/>
            </a:p>
          </p:txBody>
        </p:sp>
      </p:grpSp>
      <p:grpSp>
        <p:nvGrpSpPr>
          <p:cNvPr id="63" name="Grupo 62"/>
          <p:cNvGrpSpPr/>
          <p:nvPr/>
        </p:nvGrpSpPr>
        <p:grpSpPr>
          <a:xfrm>
            <a:off x="9002750" y="4402618"/>
            <a:ext cx="615186" cy="657846"/>
            <a:chOff x="1009905" y="2681586"/>
            <a:chExt cx="615186" cy="657846"/>
          </a:xfrm>
        </p:grpSpPr>
        <p:pic>
          <p:nvPicPr>
            <p:cNvPr id="64"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5" name="CaixaDeTexto 64"/>
            <p:cNvSpPr txBox="1"/>
            <p:nvPr/>
          </p:nvSpPr>
          <p:spPr>
            <a:xfrm>
              <a:off x="1128985" y="3031655"/>
              <a:ext cx="377026" cy="307777"/>
            </a:xfrm>
            <a:prstGeom prst="rect">
              <a:avLst/>
            </a:prstGeom>
            <a:noFill/>
          </p:spPr>
          <p:txBody>
            <a:bodyPr wrap="none" rtlCol="0">
              <a:spAutoFit/>
            </a:bodyPr>
            <a:lstStyle/>
            <a:p>
              <a:r>
                <a:rPr lang="fr-FR" sz="1400" dirty="0" smtClean="0"/>
                <a:t>S3</a:t>
              </a:r>
              <a:endParaRPr lang="fr-FR" sz="1400" dirty="0"/>
            </a:p>
          </p:txBody>
        </p:sp>
      </p:grpSp>
      <p:grpSp>
        <p:nvGrpSpPr>
          <p:cNvPr id="66" name="Grupo 65"/>
          <p:cNvGrpSpPr/>
          <p:nvPr/>
        </p:nvGrpSpPr>
        <p:grpSpPr>
          <a:xfrm>
            <a:off x="10339060" y="4402618"/>
            <a:ext cx="615186" cy="657846"/>
            <a:chOff x="1009905" y="2681586"/>
            <a:chExt cx="615186" cy="657846"/>
          </a:xfrm>
        </p:grpSpPr>
        <p:pic>
          <p:nvPicPr>
            <p:cNvPr id="67"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8" name="CaixaDeTexto 67"/>
            <p:cNvSpPr txBox="1"/>
            <p:nvPr/>
          </p:nvSpPr>
          <p:spPr>
            <a:xfrm>
              <a:off x="1128985" y="3031655"/>
              <a:ext cx="377026" cy="307777"/>
            </a:xfrm>
            <a:prstGeom prst="rect">
              <a:avLst/>
            </a:prstGeom>
            <a:noFill/>
          </p:spPr>
          <p:txBody>
            <a:bodyPr wrap="none" rtlCol="0">
              <a:spAutoFit/>
            </a:bodyPr>
            <a:lstStyle/>
            <a:p>
              <a:r>
                <a:rPr lang="fr-FR" sz="1400" dirty="0" smtClean="0"/>
                <a:t>S4</a:t>
              </a:r>
              <a:endParaRPr lang="fr-FR" sz="1400" dirty="0"/>
            </a:p>
          </p:txBody>
        </p:sp>
      </p:grpSp>
      <p:grpSp>
        <p:nvGrpSpPr>
          <p:cNvPr id="69" name="Grupo 68"/>
          <p:cNvGrpSpPr/>
          <p:nvPr/>
        </p:nvGrpSpPr>
        <p:grpSpPr>
          <a:xfrm>
            <a:off x="4497257" y="4402618"/>
            <a:ext cx="615186" cy="657846"/>
            <a:chOff x="1009905" y="2681586"/>
            <a:chExt cx="615186" cy="657846"/>
          </a:xfrm>
        </p:grpSpPr>
        <p:pic>
          <p:nvPicPr>
            <p:cNvPr id="70"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CaixaDeTexto 70"/>
            <p:cNvSpPr txBox="1"/>
            <p:nvPr/>
          </p:nvSpPr>
          <p:spPr>
            <a:xfrm>
              <a:off x="1128985" y="3031655"/>
              <a:ext cx="377026" cy="307777"/>
            </a:xfrm>
            <a:prstGeom prst="rect">
              <a:avLst/>
            </a:prstGeom>
            <a:noFill/>
          </p:spPr>
          <p:txBody>
            <a:bodyPr wrap="none" rtlCol="0">
              <a:spAutoFit/>
            </a:bodyPr>
            <a:lstStyle/>
            <a:p>
              <a:r>
                <a:rPr lang="fr-FR" sz="1400" dirty="0" smtClean="0"/>
                <a:t>S5</a:t>
              </a:r>
              <a:endParaRPr lang="fr-FR" sz="1400" dirty="0"/>
            </a:p>
          </p:txBody>
        </p:sp>
      </p:grpSp>
      <p:grpSp>
        <p:nvGrpSpPr>
          <p:cNvPr id="72" name="Grupo 71"/>
          <p:cNvGrpSpPr/>
          <p:nvPr/>
        </p:nvGrpSpPr>
        <p:grpSpPr>
          <a:xfrm>
            <a:off x="5231361" y="4402618"/>
            <a:ext cx="615186" cy="657846"/>
            <a:chOff x="1009905" y="2681586"/>
            <a:chExt cx="615186" cy="657846"/>
          </a:xfrm>
        </p:grpSpPr>
        <p:pic>
          <p:nvPicPr>
            <p:cNvPr id="73"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4" name="CaixaDeTexto 73"/>
            <p:cNvSpPr txBox="1"/>
            <p:nvPr/>
          </p:nvSpPr>
          <p:spPr>
            <a:xfrm>
              <a:off x="1128985" y="3031655"/>
              <a:ext cx="377026" cy="307777"/>
            </a:xfrm>
            <a:prstGeom prst="rect">
              <a:avLst/>
            </a:prstGeom>
            <a:noFill/>
          </p:spPr>
          <p:txBody>
            <a:bodyPr wrap="none" rtlCol="0">
              <a:spAutoFit/>
            </a:bodyPr>
            <a:lstStyle/>
            <a:p>
              <a:r>
                <a:rPr lang="fr-FR" sz="1400" dirty="0" smtClean="0"/>
                <a:t>S6</a:t>
              </a:r>
              <a:endParaRPr lang="fr-FR" sz="1400" dirty="0"/>
            </a:p>
          </p:txBody>
        </p:sp>
      </p:grpSp>
      <p:grpSp>
        <p:nvGrpSpPr>
          <p:cNvPr id="75" name="Grupo 74"/>
          <p:cNvGrpSpPr/>
          <p:nvPr/>
        </p:nvGrpSpPr>
        <p:grpSpPr>
          <a:xfrm>
            <a:off x="1441087" y="4402618"/>
            <a:ext cx="615186" cy="657846"/>
            <a:chOff x="1009905" y="2681586"/>
            <a:chExt cx="615186" cy="657846"/>
          </a:xfrm>
        </p:grpSpPr>
        <p:pic>
          <p:nvPicPr>
            <p:cNvPr id="76"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7" name="CaixaDeTexto 76"/>
            <p:cNvSpPr txBox="1"/>
            <p:nvPr/>
          </p:nvSpPr>
          <p:spPr>
            <a:xfrm>
              <a:off x="1128985" y="3031655"/>
              <a:ext cx="377026" cy="307777"/>
            </a:xfrm>
            <a:prstGeom prst="rect">
              <a:avLst/>
            </a:prstGeom>
            <a:noFill/>
          </p:spPr>
          <p:txBody>
            <a:bodyPr wrap="none" rtlCol="0">
              <a:spAutoFit/>
            </a:bodyPr>
            <a:lstStyle/>
            <a:p>
              <a:r>
                <a:rPr lang="fr-FR" sz="1400" dirty="0" smtClean="0"/>
                <a:t>S7</a:t>
              </a:r>
              <a:endParaRPr lang="fr-FR" sz="1400" dirty="0"/>
            </a:p>
          </p:txBody>
        </p:sp>
      </p:grpSp>
      <p:grpSp>
        <p:nvGrpSpPr>
          <p:cNvPr id="78" name="Grupo 77"/>
          <p:cNvGrpSpPr/>
          <p:nvPr/>
        </p:nvGrpSpPr>
        <p:grpSpPr>
          <a:xfrm>
            <a:off x="6300065" y="4402618"/>
            <a:ext cx="615186" cy="657846"/>
            <a:chOff x="1009905" y="2681586"/>
            <a:chExt cx="615186" cy="657846"/>
          </a:xfrm>
        </p:grpSpPr>
        <p:pic>
          <p:nvPicPr>
            <p:cNvPr id="79"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 name="CaixaDeTexto 79"/>
            <p:cNvSpPr txBox="1"/>
            <p:nvPr/>
          </p:nvSpPr>
          <p:spPr>
            <a:xfrm>
              <a:off x="1128985" y="3031655"/>
              <a:ext cx="377026" cy="307777"/>
            </a:xfrm>
            <a:prstGeom prst="rect">
              <a:avLst/>
            </a:prstGeom>
            <a:noFill/>
          </p:spPr>
          <p:txBody>
            <a:bodyPr wrap="none" rtlCol="0">
              <a:spAutoFit/>
            </a:bodyPr>
            <a:lstStyle/>
            <a:p>
              <a:r>
                <a:rPr lang="fr-FR" sz="1400" dirty="0" smtClean="0"/>
                <a:t>S8</a:t>
              </a:r>
              <a:endParaRPr lang="fr-FR" sz="1400" dirty="0"/>
            </a:p>
          </p:txBody>
        </p:sp>
      </p:grpSp>
      <p:grpSp>
        <p:nvGrpSpPr>
          <p:cNvPr id="81" name="Grupo 80"/>
          <p:cNvGrpSpPr/>
          <p:nvPr/>
        </p:nvGrpSpPr>
        <p:grpSpPr>
          <a:xfrm>
            <a:off x="6986544" y="4402618"/>
            <a:ext cx="615186" cy="657846"/>
            <a:chOff x="1009905" y="2681586"/>
            <a:chExt cx="615186" cy="657846"/>
          </a:xfrm>
        </p:grpSpPr>
        <p:pic>
          <p:nvPicPr>
            <p:cNvPr id="82" name="Image 127" descr="ComputingService.ai"/>
            <p:cNvPicPr>
              <a:picLocks noChangeAspect="1"/>
            </p:cNvPicPr>
            <p:nvPr/>
          </p:nvPicPr>
          <p:blipFill>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6200000">
              <a:off x="1110763" y="2580728"/>
              <a:ext cx="413470" cy="6151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3" name="CaixaDeTexto 82"/>
            <p:cNvSpPr txBox="1"/>
            <p:nvPr/>
          </p:nvSpPr>
          <p:spPr>
            <a:xfrm>
              <a:off x="1128985" y="3031655"/>
              <a:ext cx="377026" cy="307777"/>
            </a:xfrm>
            <a:prstGeom prst="rect">
              <a:avLst/>
            </a:prstGeom>
            <a:noFill/>
          </p:spPr>
          <p:txBody>
            <a:bodyPr wrap="none" rtlCol="0">
              <a:spAutoFit/>
            </a:bodyPr>
            <a:lstStyle/>
            <a:p>
              <a:r>
                <a:rPr lang="fr-FR" sz="1400" dirty="0" smtClean="0"/>
                <a:t>S9</a:t>
              </a:r>
              <a:endParaRPr lang="fr-FR" sz="1400" dirty="0"/>
            </a:p>
          </p:txBody>
        </p:sp>
      </p:grpSp>
      <p:grpSp>
        <p:nvGrpSpPr>
          <p:cNvPr id="84" name="Grupo 83"/>
          <p:cNvGrpSpPr/>
          <p:nvPr/>
        </p:nvGrpSpPr>
        <p:grpSpPr>
          <a:xfrm>
            <a:off x="290443" y="3647084"/>
            <a:ext cx="588236" cy="815861"/>
            <a:chOff x="7381125" y="1163351"/>
            <a:chExt cx="588236" cy="815861"/>
          </a:xfrm>
        </p:grpSpPr>
        <p:pic>
          <p:nvPicPr>
            <p:cNvPr id="85" name="Imagem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86" name="Imagem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87" name="CaixaDeTexto 8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88" name="Grupo 87"/>
          <p:cNvGrpSpPr/>
          <p:nvPr/>
        </p:nvGrpSpPr>
        <p:grpSpPr>
          <a:xfrm>
            <a:off x="1099833" y="3647084"/>
            <a:ext cx="588236" cy="815861"/>
            <a:chOff x="7381125" y="1163351"/>
            <a:chExt cx="588236" cy="815861"/>
          </a:xfrm>
        </p:grpSpPr>
        <p:pic>
          <p:nvPicPr>
            <p:cNvPr id="89" name="Imagem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0" name="Imagem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1" name="CaixaDeTexto 9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2" name="Grupo 91"/>
          <p:cNvGrpSpPr/>
          <p:nvPr/>
        </p:nvGrpSpPr>
        <p:grpSpPr>
          <a:xfrm>
            <a:off x="2356857" y="3645270"/>
            <a:ext cx="588236" cy="815861"/>
            <a:chOff x="7381125" y="1163351"/>
            <a:chExt cx="588236" cy="815861"/>
          </a:xfrm>
        </p:grpSpPr>
        <p:pic>
          <p:nvPicPr>
            <p:cNvPr id="93" name="Imagem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4" name="Imagem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5" name="CaixaDeTexto 9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96" name="Grupo 95"/>
          <p:cNvGrpSpPr/>
          <p:nvPr/>
        </p:nvGrpSpPr>
        <p:grpSpPr>
          <a:xfrm>
            <a:off x="4101651" y="3627908"/>
            <a:ext cx="588236" cy="815861"/>
            <a:chOff x="7381125" y="1163351"/>
            <a:chExt cx="588236" cy="815861"/>
          </a:xfrm>
        </p:grpSpPr>
        <p:pic>
          <p:nvPicPr>
            <p:cNvPr id="97" name="Imagem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98" name="Imagem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99" name="CaixaDeTexto 9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00" name="Grupo 99"/>
          <p:cNvGrpSpPr/>
          <p:nvPr/>
        </p:nvGrpSpPr>
        <p:grpSpPr>
          <a:xfrm>
            <a:off x="4911041" y="3627908"/>
            <a:ext cx="588236" cy="815861"/>
            <a:chOff x="7381125" y="1163351"/>
            <a:chExt cx="588236" cy="815861"/>
          </a:xfrm>
        </p:grpSpPr>
        <p:pic>
          <p:nvPicPr>
            <p:cNvPr id="101" name="Imagem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02" name="Imagem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03" name="CaixaDeTexto 10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2" name="Grupo 111"/>
          <p:cNvGrpSpPr/>
          <p:nvPr/>
        </p:nvGrpSpPr>
        <p:grpSpPr>
          <a:xfrm>
            <a:off x="5865853" y="3631173"/>
            <a:ext cx="588236" cy="815861"/>
            <a:chOff x="7381125" y="1163351"/>
            <a:chExt cx="588236" cy="815861"/>
          </a:xfrm>
        </p:grpSpPr>
        <p:pic>
          <p:nvPicPr>
            <p:cNvPr id="113" name="Imagem 1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4" name="Imagem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5" name="CaixaDeTexto 114"/>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16" name="Grupo 115"/>
          <p:cNvGrpSpPr/>
          <p:nvPr/>
        </p:nvGrpSpPr>
        <p:grpSpPr>
          <a:xfrm>
            <a:off x="6675243" y="3631173"/>
            <a:ext cx="588236" cy="815861"/>
            <a:chOff x="7381125" y="1163351"/>
            <a:chExt cx="588236" cy="815861"/>
          </a:xfrm>
        </p:grpSpPr>
        <p:pic>
          <p:nvPicPr>
            <p:cNvPr id="117" name="Imagem 1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18" name="Imagem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19" name="CaixaDeTexto 118"/>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0" name="Grupo 119"/>
          <p:cNvGrpSpPr/>
          <p:nvPr/>
        </p:nvGrpSpPr>
        <p:grpSpPr>
          <a:xfrm>
            <a:off x="7837767" y="3631173"/>
            <a:ext cx="588236" cy="815861"/>
            <a:chOff x="7381125" y="1163351"/>
            <a:chExt cx="588236" cy="815861"/>
          </a:xfrm>
        </p:grpSpPr>
        <p:pic>
          <p:nvPicPr>
            <p:cNvPr id="121" name="Imagem 1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2" name="Imagem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3" name="CaixaDeTexto 122"/>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4" name="Grupo 123"/>
          <p:cNvGrpSpPr/>
          <p:nvPr/>
        </p:nvGrpSpPr>
        <p:grpSpPr>
          <a:xfrm>
            <a:off x="8647157" y="3631173"/>
            <a:ext cx="588236" cy="815861"/>
            <a:chOff x="7381125" y="1163351"/>
            <a:chExt cx="588236" cy="815861"/>
          </a:xfrm>
        </p:grpSpPr>
        <p:pic>
          <p:nvPicPr>
            <p:cNvPr id="125" name="Imagem 1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26" name="Imagem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27" name="CaixaDeTexto 126"/>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grpSp>
        <p:nvGrpSpPr>
          <p:cNvPr id="128" name="Grupo 127"/>
          <p:cNvGrpSpPr/>
          <p:nvPr/>
        </p:nvGrpSpPr>
        <p:grpSpPr>
          <a:xfrm>
            <a:off x="9937800" y="3631173"/>
            <a:ext cx="588236" cy="815861"/>
            <a:chOff x="7381125" y="1163351"/>
            <a:chExt cx="588236" cy="815861"/>
          </a:xfrm>
        </p:grpSpPr>
        <p:pic>
          <p:nvPicPr>
            <p:cNvPr id="129" name="Imagem 1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00000">
              <a:off x="7395901" y="1290362"/>
              <a:ext cx="572606" cy="688850"/>
            </a:xfrm>
            <a:prstGeom prst="rect">
              <a:avLst/>
            </a:prstGeom>
          </p:spPr>
        </p:pic>
        <p:pic>
          <p:nvPicPr>
            <p:cNvPr id="130" name="Imagem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1125" y="1163351"/>
              <a:ext cx="251906" cy="251906"/>
            </a:xfrm>
            <a:prstGeom prst="rect">
              <a:avLst/>
            </a:prstGeom>
          </p:spPr>
        </p:pic>
        <p:sp>
          <p:nvSpPr>
            <p:cNvPr id="131" name="CaixaDeTexto 130"/>
            <p:cNvSpPr txBox="1"/>
            <p:nvPr/>
          </p:nvSpPr>
          <p:spPr>
            <a:xfrm>
              <a:off x="7388753" y="1486479"/>
              <a:ext cx="580608" cy="307777"/>
            </a:xfrm>
            <a:prstGeom prst="rect">
              <a:avLst/>
            </a:prstGeom>
            <a:noFill/>
          </p:spPr>
          <p:txBody>
            <a:bodyPr wrap="none" rtlCol="0">
              <a:spAutoFit/>
            </a:bodyPr>
            <a:lstStyle/>
            <a:p>
              <a:r>
                <a:rPr lang="fr-FR" sz="1400" b="1" dirty="0" smtClean="0"/>
                <a:t>SLA</a:t>
              </a:r>
              <a:r>
                <a:rPr lang="fr-FR" sz="1400" b="1" baseline="-25000" dirty="0" smtClean="0"/>
                <a:t>s</a:t>
              </a:r>
              <a:endParaRPr lang="fr-FR" sz="1400" b="1" baseline="-25000" dirty="0"/>
            </a:p>
          </p:txBody>
        </p:sp>
      </p:grpSp>
      <p:pic>
        <p:nvPicPr>
          <p:cNvPr id="132" name="Imagem 1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192" y="1937150"/>
            <a:ext cx="855846" cy="855846"/>
          </a:xfrm>
          <a:prstGeom prst="rect">
            <a:avLst/>
          </a:prstGeom>
        </p:spPr>
      </p:pic>
      <p:cxnSp>
        <p:nvCxnSpPr>
          <p:cNvPr id="134" name="Conector de seta reta 133"/>
          <p:cNvCxnSpPr>
            <a:stCxn id="132" idx="3"/>
          </p:cNvCxnSpPr>
          <p:nvPr/>
        </p:nvCxnSpPr>
        <p:spPr>
          <a:xfrm>
            <a:off x="2770038" y="2365073"/>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6" name="CaixaDeTexto 135"/>
          <p:cNvSpPr txBox="1"/>
          <p:nvPr/>
        </p:nvSpPr>
        <p:spPr>
          <a:xfrm>
            <a:off x="2792611" y="1999886"/>
            <a:ext cx="2248629" cy="307777"/>
          </a:xfrm>
          <a:prstGeom prst="rect">
            <a:avLst/>
          </a:prstGeom>
          <a:noFill/>
        </p:spPr>
        <p:txBody>
          <a:bodyPr wrap="none" rtlCol="0">
            <a:spAutoFit/>
          </a:bodyPr>
          <a:lstStyle/>
          <a:p>
            <a:r>
              <a:rPr lang="fr-FR" sz="1400" dirty="0" smtClean="0"/>
              <a:t>Query with requirements</a:t>
            </a:r>
            <a:endParaRPr lang="fr-FR" sz="1400" dirty="0"/>
          </a:p>
        </p:txBody>
      </p:sp>
      <p:cxnSp>
        <p:nvCxnSpPr>
          <p:cNvPr id="138" name="Conector de seta reta 137"/>
          <p:cNvCxnSpPr/>
          <p:nvPr/>
        </p:nvCxnSpPr>
        <p:spPr>
          <a:xfrm flipH="1">
            <a:off x="2772534" y="2586604"/>
            <a:ext cx="22233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9" name="CaixaDeTexto 138"/>
          <p:cNvSpPr txBox="1"/>
          <p:nvPr/>
        </p:nvSpPr>
        <p:spPr>
          <a:xfrm>
            <a:off x="3500689" y="2637992"/>
            <a:ext cx="768159" cy="307777"/>
          </a:xfrm>
          <a:prstGeom prst="rect">
            <a:avLst/>
          </a:prstGeom>
          <a:noFill/>
        </p:spPr>
        <p:txBody>
          <a:bodyPr wrap="none" rtlCol="0">
            <a:spAutoFit/>
          </a:bodyPr>
          <a:lstStyle/>
          <a:p>
            <a:r>
              <a:rPr lang="fr-FR" sz="1400" dirty="0" smtClean="0"/>
              <a:t>Results</a:t>
            </a:r>
            <a:endParaRPr lang="fr-FR" sz="1400" dirty="0"/>
          </a:p>
        </p:txBody>
      </p:sp>
      <p:cxnSp>
        <p:nvCxnSpPr>
          <p:cNvPr id="172" name="Conector em curva 171"/>
          <p:cNvCxnSpPr>
            <a:endCxn id="58" idx="3"/>
          </p:cNvCxnSpPr>
          <p:nvPr/>
        </p:nvCxnSpPr>
        <p:spPr>
          <a:xfrm rot="10800000" flipV="1">
            <a:off x="3072935" y="2682456"/>
            <a:ext cx="2277507" cy="1720162"/>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6" name="Conector em curva 175"/>
          <p:cNvCxnSpPr>
            <a:endCxn id="61" idx="3"/>
          </p:cNvCxnSpPr>
          <p:nvPr/>
        </p:nvCxnSpPr>
        <p:spPr>
          <a:xfrm>
            <a:off x="6242665" y="2625687"/>
            <a:ext cx="2307420" cy="1776931"/>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Conector em curva 177"/>
          <p:cNvCxnSpPr>
            <a:stCxn id="12" idx="2"/>
            <a:endCxn id="70" idx="3"/>
          </p:cNvCxnSpPr>
          <p:nvPr/>
        </p:nvCxnSpPr>
        <p:spPr>
          <a:xfrm rot="5400000">
            <a:off x="4561041" y="2926265"/>
            <a:ext cx="1720162" cy="1232544"/>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2" name="Conector em curva 181"/>
          <p:cNvCxnSpPr>
            <a:endCxn id="64" idx="3"/>
          </p:cNvCxnSpPr>
          <p:nvPr/>
        </p:nvCxnSpPr>
        <p:spPr>
          <a:xfrm>
            <a:off x="5715444" y="2569948"/>
            <a:ext cx="3594899" cy="1832670"/>
          </a:xfrm>
          <a:prstGeom prst="curvedConnector2">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3" name="Conector em curva 182"/>
          <p:cNvCxnSpPr>
            <a:stCxn id="12" idx="2"/>
          </p:cNvCxnSpPr>
          <p:nvPr/>
        </p:nvCxnSpPr>
        <p:spPr>
          <a:xfrm rot="16200000" flipH="1">
            <a:off x="5829956" y="2889894"/>
            <a:ext cx="1684113" cy="1269236"/>
          </a:xfrm>
          <a:prstGeom prst="curvedConnector3">
            <a:avLst>
              <a:gd name="adj1" fmla="val 50000"/>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Retângulo 11"/>
          <p:cNvSpPr/>
          <p:nvPr/>
        </p:nvSpPr>
        <p:spPr>
          <a:xfrm>
            <a:off x="5081006" y="2228850"/>
            <a:ext cx="1912775" cy="45360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t>DIaaS</a:t>
            </a:r>
            <a:endParaRPr lang="fr-FR" sz="1400" dirty="0"/>
          </a:p>
        </p:txBody>
      </p:sp>
      <p:cxnSp>
        <p:nvCxnSpPr>
          <p:cNvPr id="193" name="Conector de seta reta 192"/>
          <p:cNvCxnSpPr>
            <a:stCxn id="12" idx="3"/>
          </p:cNvCxnSpPr>
          <p:nvPr/>
        </p:nvCxnSpPr>
        <p:spPr>
          <a:xfrm>
            <a:off x="6993781" y="2455653"/>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4" name="Conector de seta reta 193"/>
          <p:cNvCxnSpPr/>
          <p:nvPr/>
        </p:nvCxnSpPr>
        <p:spPr>
          <a:xfrm>
            <a:off x="6986544" y="2296341"/>
            <a:ext cx="829812" cy="0"/>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33" name="CaixaDeTexto 132"/>
          <p:cNvSpPr txBox="1"/>
          <p:nvPr/>
        </p:nvSpPr>
        <p:spPr>
          <a:xfrm>
            <a:off x="92377" y="3148038"/>
            <a:ext cx="4413388"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fr-FR" sz="1100" b="1" dirty="0" smtClean="0"/>
              <a:t>S1 (x; y):= A1 (x; y)</a:t>
            </a:r>
          </a:p>
          <a:p>
            <a:r>
              <a:rPr lang="fr-FR" sz="1100" b="1" dirty="0" smtClean="0"/>
              <a:t> {availability &gt; 98%, response time &lt; 1s, price per call = 0.1$}</a:t>
            </a:r>
            <a:endParaRPr lang="fr-FR" sz="1100" b="1" dirty="0"/>
          </a:p>
        </p:txBody>
      </p:sp>
      <p:sp>
        <p:nvSpPr>
          <p:cNvPr id="135" name="CaixaDeTexto 134"/>
          <p:cNvSpPr txBox="1"/>
          <p:nvPr/>
        </p:nvSpPr>
        <p:spPr>
          <a:xfrm>
            <a:off x="3939941" y="2849270"/>
            <a:ext cx="4413388"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fr-FR" sz="1100" b="1" dirty="0" smtClean="0"/>
              <a:t>S2 (x; y):= A2 (x; y)</a:t>
            </a:r>
          </a:p>
          <a:p>
            <a:r>
              <a:rPr lang="fr-FR" sz="1100" b="1" dirty="0" smtClean="0"/>
              <a:t> {availability &gt; 97%, response time &lt; 2s, price per call = 0.1$}</a:t>
            </a:r>
            <a:endParaRPr lang="fr-FR" sz="1100" b="1" dirty="0"/>
          </a:p>
        </p:txBody>
      </p:sp>
      <p:sp>
        <p:nvSpPr>
          <p:cNvPr id="137" name="CaixaDeTexto 136"/>
          <p:cNvSpPr txBox="1"/>
          <p:nvPr/>
        </p:nvSpPr>
        <p:spPr>
          <a:xfrm>
            <a:off x="7761049" y="3210901"/>
            <a:ext cx="4413388" cy="430887"/>
          </a:xfrm>
          <a:prstGeom prst="rect">
            <a:avLst/>
          </a:prstGeom>
          <a:noFill/>
          <a:effectLst>
            <a:outerShdw blurRad="50800" dist="38100" dir="2700000" algn="tl" rotWithShape="0">
              <a:prstClr val="black">
                <a:alpha val="40000"/>
              </a:prstClr>
            </a:outerShdw>
          </a:effectLst>
        </p:spPr>
        <p:txBody>
          <a:bodyPr wrap="none" rtlCol="0">
            <a:spAutoFit/>
          </a:bodyPr>
          <a:lstStyle/>
          <a:p>
            <a:r>
              <a:rPr lang="fr-FR" sz="1100" b="1" dirty="0" smtClean="0"/>
              <a:t>S3 (x; y):= A1 </a:t>
            </a:r>
            <a:r>
              <a:rPr lang="fr-FR" sz="1100" b="1" dirty="0"/>
              <a:t>(</a:t>
            </a:r>
            <a:r>
              <a:rPr lang="fr-FR" sz="1100" b="1" dirty="0" smtClean="0"/>
              <a:t>x; </a:t>
            </a:r>
            <a:r>
              <a:rPr lang="fr-FR" sz="1100" b="1" dirty="0"/>
              <a:t>s</a:t>
            </a:r>
            <a:r>
              <a:rPr lang="fr-FR" sz="1100" b="1" dirty="0" smtClean="0"/>
              <a:t>), A2 (s; y)</a:t>
            </a:r>
          </a:p>
          <a:p>
            <a:r>
              <a:rPr lang="fr-FR" sz="1100" b="1" dirty="0" smtClean="0"/>
              <a:t> {availability &gt; 98%, response time &lt; 2s, price per call = 0.3$}</a:t>
            </a:r>
            <a:endParaRPr lang="fr-FR" sz="1100" b="1" dirty="0"/>
          </a:p>
        </p:txBody>
      </p:sp>
      <p:sp>
        <p:nvSpPr>
          <p:cNvPr id="140" name="CaixaDeTexto 139"/>
          <p:cNvSpPr txBox="1"/>
          <p:nvPr/>
        </p:nvSpPr>
        <p:spPr>
          <a:xfrm>
            <a:off x="2577454" y="1660902"/>
            <a:ext cx="5922999" cy="2616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t>Q (a; </a:t>
            </a:r>
            <a:r>
              <a:rPr lang="fr-FR" sz="1100" b="1" dirty="0"/>
              <a:t>b</a:t>
            </a:r>
            <a:r>
              <a:rPr lang="fr-FR" sz="1100" b="1" dirty="0" smtClean="0"/>
              <a:t>):= A1 (a; c), A2 (c; b) {availability &gt; 96%, response time &lt; 2s, total cost &lt; 1$}</a:t>
            </a:r>
            <a:endParaRPr lang="fr-FR" sz="1100" b="1" dirty="0"/>
          </a:p>
        </p:txBody>
      </p:sp>
      <p:sp>
        <p:nvSpPr>
          <p:cNvPr id="141" name="CaixaDeTexto 140"/>
          <p:cNvSpPr txBox="1"/>
          <p:nvPr/>
        </p:nvSpPr>
        <p:spPr>
          <a:xfrm>
            <a:off x="8889966" y="2281843"/>
            <a:ext cx="2798965" cy="2616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fr-FR" sz="1100" b="1" dirty="0" smtClean="0"/>
              <a:t>H := &lt; </a:t>
            </a:r>
            <a:r>
              <a:rPr lang="fr-FR" sz="1100" b="1" i="1" dirty="0" smtClean="0"/>
              <a:t>s</a:t>
            </a:r>
            <a:r>
              <a:rPr lang="fr-FR" sz="1100" b="1" dirty="0" smtClean="0"/>
              <a:t>, </a:t>
            </a:r>
            <a:r>
              <a:rPr lang="fr-FR" sz="1100" b="1" i="1" dirty="0" smtClean="0"/>
              <a:t>t</a:t>
            </a:r>
            <a:r>
              <a:rPr lang="fr-FR" sz="1100" b="1" dirty="0" smtClean="0"/>
              <a:t>, </a:t>
            </a:r>
            <a:r>
              <a:rPr lang="fr-FR" sz="1100" b="1" i="1" dirty="0" smtClean="0"/>
              <a:t>A</a:t>
            </a:r>
            <a:r>
              <a:rPr lang="fr-FR" sz="1100" b="1" dirty="0" smtClean="0"/>
              <a:t>, </a:t>
            </a:r>
            <a:r>
              <a:rPr lang="fr-FR" sz="1100" b="1" i="1" dirty="0" smtClean="0"/>
              <a:t>R</a:t>
            </a:r>
            <a:r>
              <a:rPr lang="fr-FR" sz="1100" b="1" dirty="0" smtClean="0"/>
              <a:t>, </a:t>
            </a:r>
            <a:r>
              <a:rPr lang="fr-FR" sz="1100" b="1" i="1" dirty="0" smtClean="0"/>
              <a:t>C</a:t>
            </a:r>
            <a:r>
              <a:rPr lang="fr-FR" sz="1100" b="1" dirty="0" smtClean="0"/>
              <a:t>, </a:t>
            </a:r>
            <a:r>
              <a:rPr lang="fr-FR" sz="1100" b="1" i="1" dirty="0" smtClean="0"/>
              <a:t>w </a:t>
            </a:r>
            <a:r>
              <a:rPr lang="fr-FR" sz="1100" b="1" dirty="0" smtClean="0"/>
              <a:t>&gt;</a:t>
            </a:r>
            <a:endParaRPr lang="fr-FR" sz="1100" b="1" dirty="0"/>
          </a:p>
        </p:txBody>
      </p:sp>
    </p:spTree>
    <p:extLst>
      <p:ext uri="{BB962C8B-B14F-4D97-AF65-F5344CB8AC3E}">
        <p14:creationId xmlns:p14="http://schemas.microsoft.com/office/powerpoint/2010/main" val="2748549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2"/>
                                        </p:tgtEl>
                                      </p:cBhvr>
                                    </p:animEffect>
                                    <p:set>
                                      <p:cBhvr>
                                        <p:cTn id="7" dur="1" fill="hold">
                                          <p:stCondLst>
                                            <p:cond delay="499"/>
                                          </p:stCondLst>
                                        </p:cTn>
                                        <p:tgtEl>
                                          <p:spTgt spid="17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8"/>
                                        </p:tgtEl>
                                      </p:cBhvr>
                                    </p:animEffect>
                                    <p:set>
                                      <p:cBhvr>
                                        <p:cTn id="10" dur="1" fill="hold">
                                          <p:stCondLst>
                                            <p:cond delay="499"/>
                                          </p:stCondLst>
                                        </p:cTn>
                                        <p:tgtEl>
                                          <p:spTgt spid="17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83"/>
                                        </p:tgtEl>
                                      </p:cBhvr>
                                    </p:animEffect>
                                    <p:set>
                                      <p:cBhvr>
                                        <p:cTn id="13" dur="1" fill="hold">
                                          <p:stCondLst>
                                            <p:cond delay="499"/>
                                          </p:stCondLst>
                                        </p:cTn>
                                        <p:tgtEl>
                                          <p:spTgt spid="18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76"/>
                                        </p:tgtEl>
                                      </p:cBhvr>
                                    </p:animEffect>
                                    <p:set>
                                      <p:cBhvr>
                                        <p:cTn id="16" dur="1" fill="hold">
                                          <p:stCondLst>
                                            <p:cond delay="499"/>
                                          </p:stCondLst>
                                        </p:cTn>
                                        <p:tgtEl>
                                          <p:spTgt spid="17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82"/>
                                        </p:tgtEl>
                                      </p:cBhvr>
                                    </p:animEffect>
                                    <p:set>
                                      <p:cBhvr>
                                        <p:cTn id="19" dur="1" fill="hold">
                                          <p:stCondLst>
                                            <p:cond delay="499"/>
                                          </p:stCondLst>
                                        </p:cTn>
                                        <p:tgtEl>
                                          <p:spTgt spid="18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fade">
                                      <p:cBhvr>
                                        <p:cTn id="27" dur="500"/>
                                        <p:tgtEl>
                                          <p:spTgt spid="13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3"/>
                                        </p:tgtEl>
                                        <p:attrNameLst>
                                          <p:attrName>style.visibility</p:attrName>
                                        </p:attrNameLst>
                                      </p:cBhvr>
                                      <p:to>
                                        <p:strVal val="visible"/>
                                      </p:to>
                                    </p:set>
                                    <p:animEffect transition="in" filter="fade">
                                      <p:cBhvr>
                                        <p:cTn id="30" dur="500"/>
                                        <p:tgtEl>
                                          <p:spTgt spid="1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fade">
                                      <p:cBhvr>
                                        <p:cTn id="33" dur="500"/>
                                        <p:tgtEl>
                                          <p:spTgt spid="1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0"/>
                                        </p:tgtEl>
                                        <p:attrNameLst>
                                          <p:attrName>style.visibility</p:attrName>
                                        </p:attrNameLst>
                                      </p:cBhvr>
                                      <p:to>
                                        <p:strVal val="visible"/>
                                      </p:to>
                                    </p:set>
                                    <p:animEffect transition="in" filter="fade">
                                      <p:cBhvr>
                                        <p:cTn id="38" dur="500"/>
                                        <p:tgtEl>
                                          <p:spTgt spid="1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1"/>
                                        </p:tgtEl>
                                        <p:attrNameLst>
                                          <p:attrName>style.visibility</p:attrName>
                                        </p:attrNameLst>
                                      </p:cBhvr>
                                      <p:to>
                                        <p:strVal val="visible"/>
                                      </p:to>
                                    </p:set>
                                    <p:animEffect transition="in" filter="fade">
                                      <p:cBhvr>
                                        <p:cTn id="43"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5" grpId="0"/>
      <p:bldP spid="137" grpId="0"/>
      <p:bldP spid="140" grpId="0"/>
      <p:bldP spid="14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Vermelh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po de Madei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6775</TotalTime>
  <Words>3280</Words>
  <Application>Microsoft Office PowerPoint</Application>
  <PresentationFormat>Widescreen</PresentationFormat>
  <Paragraphs>493</Paragraphs>
  <Slides>26</Slides>
  <Notes>9</Notes>
  <HiddenSlides>4</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26</vt:i4>
      </vt:variant>
    </vt:vector>
  </HeadingPairs>
  <TitlesOfParts>
    <vt:vector size="36" baseType="lpstr">
      <vt:lpstr>Arial</vt:lpstr>
      <vt:lpstr>Calibri</vt:lpstr>
      <vt:lpstr>Cambria Math</vt:lpstr>
      <vt:lpstr>Consolas</vt:lpstr>
      <vt:lpstr>Corbel</vt:lpstr>
      <vt:lpstr>Rockwell</vt:lpstr>
      <vt:lpstr>Rockwell Condensed</vt:lpstr>
      <vt:lpstr>Wingdings</vt:lpstr>
      <vt:lpstr>ヒラギノ角ゴ Pro W3</vt:lpstr>
      <vt:lpstr>Tipo de Madeira</vt:lpstr>
      <vt:lpstr>Trusted sla-guided data integration on multi-cloud environments</vt:lpstr>
      <vt:lpstr>Agenda</vt:lpstr>
      <vt:lpstr>Introduction</vt:lpstr>
      <vt:lpstr>Apresentação do PowerPoint</vt:lpstr>
      <vt:lpstr>Research context: data integration</vt:lpstr>
      <vt:lpstr>Research context: data integration</vt:lpstr>
      <vt:lpstr>Target scenario: Challenges</vt:lpstr>
      <vt:lpstr>Target scenario</vt:lpstr>
      <vt:lpstr>Target scenario</vt:lpstr>
      <vt:lpstr>Target scenario: Challenges</vt:lpstr>
      <vt:lpstr>Approach</vt:lpstr>
      <vt:lpstr>Results and contributions</vt:lpstr>
      <vt:lpstr>Results and contributions</vt:lpstr>
      <vt:lpstr>Rhone query rewriting algorithm1 </vt:lpstr>
      <vt:lpstr>Rhone query rewriting algorithm</vt:lpstr>
      <vt:lpstr>Data integration metamodel</vt:lpstr>
      <vt:lpstr>Apresentação do PowerPoint</vt:lpstr>
      <vt:lpstr>Selecting services &amp; Compositions</vt:lpstr>
      <vt:lpstr>Results and contributions</vt:lpstr>
      <vt:lpstr>Reusing queries</vt:lpstr>
      <vt:lpstr>Query log</vt:lpstr>
      <vt:lpstr>Future work</vt:lpstr>
      <vt:lpstr>Professional and scientific activities</vt:lpstr>
      <vt:lpstr>Professional and scientific activities</vt:lpstr>
      <vt:lpstr>Future work</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Admin</dc:creator>
  <cp:lastModifiedBy>Admin</cp:lastModifiedBy>
  <cp:revision>193</cp:revision>
  <dcterms:created xsi:type="dcterms:W3CDTF">2016-09-25T08:29:40Z</dcterms:created>
  <dcterms:modified xsi:type="dcterms:W3CDTF">2017-03-21T13:13:59Z</dcterms:modified>
</cp:coreProperties>
</file>