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handoutMasterIdLst>
    <p:handoutMasterId r:id="rId22"/>
  </p:handoutMasterIdLst>
  <p:sldIdLst>
    <p:sldId id="256" r:id="rId2"/>
    <p:sldId id="297" r:id="rId3"/>
    <p:sldId id="298" r:id="rId4"/>
    <p:sldId id="299" r:id="rId5"/>
    <p:sldId id="302" r:id="rId6"/>
    <p:sldId id="304" r:id="rId7"/>
    <p:sldId id="300" r:id="rId8"/>
    <p:sldId id="301" r:id="rId9"/>
    <p:sldId id="274" r:id="rId10"/>
    <p:sldId id="275" r:id="rId11"/>
    <p:sldId id="296" r:id="rId12"/>
    <p:sldId id="305" r:id="rId13"/>
    <p:sldId id="306" r:id="rId14"/>
    <p:sldId id="288" r:id="rId15"/>
    <p:sldId id="295" r:id="rId16"/>
    <p:sldId id="307" r:id="rId17"/>
    <p:sldId id="308" r:id="rId18"/>
    <p:sldId id="281" r:id="rId19"/>
    <p:sldId id="28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533" autoAdjust="0"/>
  </p:normalViewPr>
  <p:slideViewPr>
    <p:cSldViewPr snapToGrid="0">
      <p:cViewPr varScale="1">
        <p:scale>
          <a:sx n="85" d="100"/>
          <a:sy n="85" d="100"/>
        </p:scale>
        <p:origin x="90" y="5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13/03/2017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13/03/2017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27154555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13/03/2017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13/03/2017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13/03/2017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49717E5-222D-4BDD-8C8C-AB21F9E59ACC}" type="datetimeFigureOut">
              <a:rPr lang="fr-FR" smtClean="0"/>
              <a:t>13/03/2017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549717E5-222D-4BDD-8C8C-AB21F9E59ACC}" type="datetimeFigureOut">
              <a:rPr lang="fr-FR" smtClean="0"/>
              <a:t>13/03/2017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49717E5-222D-4BDD-8C8C-AB21F9E59ACC}" type="datetimeFigureOut">
              <a:rPr lang="fr-FR" smtClean="0"/>
              <a:t>13/03/2017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49717E5-222D-4BDD-8C8C-AB21F9E59ACC}" type="datetimeFigureOut">
              <a:rPr lang="fr-FR" smtClean="0"/>
              <a:t>13/03/2017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49717E5-222D-4BDD-8C8C-AB21F9E59ACC}" type="datetimeFigureOut">
              <a:rPr lang="fr-FR" smtClean="0"/>
              <a:t>13/03/2017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717E5-222D-4BDD-8C8C-AB21F9E59ACC}" type="datetimeFigureOut">
              <a:rPr lang="fr-FR" smtClean="0"/>
              <a:t>13/03/2017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13/03/2017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49717E5-222D-4BDD-8C8C-AB21F9E59ACC}" type="datetimeFigureOut">
              <a:rPr lang="fr-FR" smtClean="0"/>
              <a:t>13/03/2017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9717E5-222D-4BDD-8C8C-AB21F9E59ACC}" type="datetimeFigureOut">
              <a:rPr lang="fr-FR" smtClean="0"/>
              <a:t>13/03/2017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Magellan, IAE, Université Jean Moulin Lyon3, France </a:t>
            </a:r>
          </a:p>
          <a:p>
            <a:pPr algn="r"/>
            <a:r>
              <a:rPr lang="en-US" sz="1400" dirty="0" smtClean="0"/>
              <a:t>Genoveva Vargas-Solar, CNRS, LIG-LAFMIA, France</a:t>
            </a:r>
          </a:p>
          <a:p>
            <a:pPr algn="r"/>
            <a:r>
              <a:rPr lang="en-US" sz="1400" dirty="0" smtClean="0"/>
              <a:t>Nadia Bennani, CNRS INSA-Lyon, LIRIS, UMR5205 -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a:t>
              </a:r>
              <a:r>
                <a:rPr lang="en-US" sz="1100" dirty="0" smtClean="0"/>
                <a:t>Computer </a:t>
              </a:r>
              <a:r>
                <a:rPr lang="en-US" sz="1100" dirty="0" smtClean="0"/>
                <a:t>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Challenges</a:t>
            </a:r>
            <a:endParaRPr lang="fr-FR" dirty="0">
              <a:solidFill>
                <a:srgbClr val="FF0000"/>
              </a:solidFill>
            </a:endParaRPr>
          </a:p>
        </p:txBody>
      </p:sp>
    </p:spTree>
    <p:extLst>
      <p:ext uri="{BB962C8B-B14F-4D97-AF65-F5344CB8AC3E}">
        <p14:creationId xmlns:p14="http://schemas.microsoft.com/office/powerpoint/2010/main" val="9909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3" name="Espaço Reservado para Conteúdo 2"/>
          <p:cNvSpPr>
            <a:spLocks noGrp="1"/>
          </p:cNvSpPr>
          <p:nvPr>
            <p:ph idx="1"/>
          </p:nvPr>
        </p:nvSpPr>
        <p:spPr/>
        <p:txBody>
          <a:bodyPr/>
          <a:lstStyle/>
          <a:p>
            <a:pPr algn="just"/>
            <a:r>
              <a:rPr lang="en-GB" b="1" dirty="0" smtClean="0">
                <a:solidFill>
                  <a:srgbClr val="FF0066"/>
                </a:solidFill>
              </a:rPr>
              <a:t>Approach</a:t>
            </a:r>
            <a:r>
              <a:rPr lang="fr-FR" dirty="0" smtClean="0"/>
              <a:t>: </a:t>
            </a:r>
            <a:r>
              <a:rPr lang="en-US" dirty="0" smtClean="0"/>
              <a:t>Address </a:t>
            </a:r>
            <a:r>
              <a:rPr lang="en-US" dirty="0"/>
              <a:t>data integration considering </a:t>
            </a:r>
            <a:r>
              <a:rPr lang="en-US" dirty="0" smtClean="0"/>
              <a:t>data </a:t>
            </a:r>
            <a:r>
              <a:rPr lang="en-US" dirty="0"/>
              <a:t>quality (freshness, provenance, cost, availability) properties </a:t>
            </a:r>
            <a:r>
              <a:rPr lang="en-US" dirty="0" smtClean="0"/>
              <a:t>&amp;  </a:t>
            </a:r>
            <a:r>
              <a:rPr lang="en-US" dirty="0"/>
              <a:t>service level agreements (SLA</a:t>
            </a:r>
            <a:r>
              <a:rPr lang="en-US" dirty="0" smtClean="0"/>
              <a:t>)</a:t>
            </a:r>
          </a:p>
          <a:p>
            <a:pPr marL="0" indent="0" algn="just">
              <a:buNone/>
            </a:pPr>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T</a:t>
            </a:r>
            <a:r>
              <a:rPr lang="en-US" dirty="0" smtClean="0"/>
              <a:t>he </a:t>
            </a:r>
            <a:r>
              <a:rPr lang="en-US" dirty="0"/>
              <a:t>data integration process is totally or partially externalized on different clouds that provide necessary resources under different conditions (SLA)</a:t>
            </a:r>
          </a:p>
          <a:p>
            <a:pPr lvl="1" algn="just"/>
            <a:endParaRPr lang="en-US" dirty="0" smtClean="0"/>
          </a:p>
          <a:p>
            <a:pPr lvl="1" algn="just"/>
            <a:r>
              <a:rPr lang="en-US" dirty="0" smtClean="0"/>
              <a:t>Data </a:t>
            </a:r>
            <a:r>
              <a:rPr lang="en-US" dirty="0"/>
              <a:t>can be retrieved from several data providers (i.e., services) with different quality properties</a:t>
            </a:r>
          </a:p>
          <a:p>
            <a:pPr algn="just"/>
            <a:endParaRPr lang="en-US" dirty="0"/>
          </a:p>
          <a:p>
            <a:pPr algn="just"/>
            <a:endParaRPr lang="fr-FR" dirty="0"/>
          </a:p>
        </p:txBody>
      </p:sp>
    </p:spTree>
    <p:extLst>
      <p:ext uri="{BB962C8B-B14F-4D97-AF65-F5344CB8AC3E}">
        <p14:creationId xmlns:p14="http://schemas.microsoft.com/office/powerpoint/2010/main" val="266907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3" name="Espaço Reservado para Conteúdo 2"/>
          <p:cNvSpPr>
            <a:spLocks noGrp="1"/>
          </p:cNvSpPr>
          <p:nvPr>
            <p:ph idx="1"/>
          </p:nvPr>
        </p:nvSpPr>
        <p:spPr/>
        <p:txBody>
          <a:bodyPr/>
          <a:lstStyle/>
          <a:p>
            <a:pPr algn="just"/>
            <a:r>
              <a:rPr lang="en-GB" b="1" dirty="0" smtClean="0">
                <a:solidFill>
                  <a:srgbClr val="FF0066"/>
                </a:solidFill>
              </a:rPr>
              <a:t>Approach</a:t>
            </a:r>
            <a:r>
              <a:rPr lang="fr-FR" dirty="0" smtClean="0"/>
              <a:t>: </a:t>
            </a:r>
            <a:r>
              <a:rPr lang="en-US" dirty="0" smtClean="0"/>
              <a:t>Address </a:t>
            </a:r>
            <a:r>
              <a:rPr lang="en-US" dirty="0"/>
              <a:t>data integration considering </a:t>
            </a:r>
            <a:r>
              <a:rPr lang="en-US" dirty="0" smtClean="0"/>
              <a:t>data </a:t>
            </a:r>
            <a:r>
              <a:rPr lang="en-US" dirty="0"/>
              <a:t>quality (freshness, provenance, cost, availability) properties </a:t>
            </a:r>
            <a:r>
              <a:rPr lang="en-US" dirty="0" smtClean="0"/>
              <a:t>&amp;  </a:t>
            </a:r>
            <a:r>
              <a:rPr lang="en-US" dirty="0"/>
              <a:t>service level agreements (SLA</a:t>
            </a:r>
            <a:r>
              <a:rPr lang="en-US" dirty="0" smtClean="0"/>
              <a:t>)</a:t>
            </a:r>
          </a:p>
          <a:p>
            <a:pPr marL="0" indent="0" algn="just">
              <a:buNone/>
            </a:pPr>
            <a:endParaRPr lang="en-US" dirty="0"/>
          </a:p>
          <a:p>
            <a:pPr algn="just"/>
            <a:endParaRPr lang="fr-F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680" y="3291411"/>
            <a:ext cx="6020640" cy="2600688"/>
          </a:xfrm>
          <a:prstGeom prst="rect">
            <a:avLst/>
          </a:prstGeom>
        </p:spPr>
      </p:pic>
    </p:spTree>
    <p:extLst>
      <p:ext uri="{BB962C8B-B14F-4D97-AF65-F5344CB8AC3E}">
        <p14:creationId xmlns:p14="http://schemas.microsoft.com/office/powerpoint/2010/main" val="4144187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Results and contributions</a:t>
            </a:r>
            <a:endParaRPr lang="en-GB" dirty="0"/>
          </a:p>
        </p:txBody>
      </p:sp>
      <p:sp>
        <p:nvSpPr>
          <p:cNvPr id="3" name="Espace réservé du contenu 2"/>
          <p:cNvSpPr>
            <a:spLocks noGrp="1"/>
          </p:cNvSpPr>
          <p:nvPr>
            <p:ph idx="1"/>
          </p:nvPr>
        </p:nvSpPr>
        <p:spPr/>
        <p:txBody>
          <a:bodyPr>
            <a:normAutofit/>
          </a:bodyPr>
          <a:lstStyle/>
          <a:p>
            <a:pPr algn="just">
              <a:lnSpc>
                <a:spcPct val="110000"/>
              </a:lnSpc>
            </a:pPr>
            <a:r>
              <a:rPr lang="fr-FR" sz="2400" dirty="0" smtClean="0">
                <a:solidFill>
                  <a:srgbClr val="FF0066"/>
                </a:solidFill>
              </a:rPr>
              <a:t>Rhone </a:t>
            </a:r>
            <a:r>
              <a:rPr lang="fr-FR" sz="2400" dirty="0" smtClean="0">
                <a:solidFill>
                  <a:srgbClr val="FF0066"/>
                </a:solidFill>
              </a:rPr>
              <a:t>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1</a:t>
            </a:r>
            <a:r>
              <a:rPr lang="fr-FR" sz="2400" dirty="0" smtClean="0">
                <a:solidFill>
                  <a:srgbClr val="FF0066"/>
                </a:solidFill>
              </a:rPr>
              <a:t> </a:t>
            </a:r>
            <a:r>
              <a:rPr lang="fr-FR" sz="2400" dirty="0"/>
              <a:t>for data integration </a:t>
            </a:r>
            <a:r>
              <a:rPr lang="fr-FR" sz="2400" dirty="0" smtClean="0"/>
              <a:t>which c</a:t>
            </a:r>
            <a:r>
              <a:rPr lang="fr-FR" sz="2200" dirty="0" smtClean="0"/>
              <a:t>onsiders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a:t>
            </a:r>
            <a:r>
              <a:rPr lang="en-US" sz="1050" dirty="0" smtClean="0"/>
              <a:t>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endParaRPr lang="en-GB" dirty="0"/>
          </a:p>
        </p:txBody>
      </p:sp>
      <p:sp>
        <p:nvSpPr>
          <p:cNvPr id="9" name="Espaço Reservado para Conteúdo 8"/>
          <p:cNvSpPr>
            <a:spLocks noGrp="1"/>
          </p:cNvSpPr>
          <p:nvPr>
            <p:ph idx="1"/>
          </p:nvPr>
        </p:nvSpPr>
        <p:spPr/>
        <p:txBody>
          <a:bodyPr/>
          <a:lstStyle/>
          <a:p>
            <a:r>
              <a:rPr lang="fr-FR" b="1" dirty="0">
                <a:solidFill>
                  <a:srgbClr val="FF0066"/>
                </a:solidFill>
              </a:rPr>
              <a:t>Rhone query rewriting </a:t>
            </a:r>
            <a:r>
              <a:rPr lang="fr-FR" b="1" dirty="0" smtClean="0">
                <a:solidFill>
                  <a:srgbClr val="FF0066"/>
                </a:solidFill>
              </a:rPr>
              <a:t>algorithm</a:t>
            </a:r>
            <a:r>
              <a:rPr lang="fr-FR" dirty="0" smtClean="0">
                <a:solidFill>
                  <a:srgbClr val="FF0066"/>
                </a:solidFill>
              </a:rPr>
              <a:t> </a:t>
            </a:r>
            <a:r>
              <a:rPr lang="fr-FR" dirty="0" smtClean="0"/>
              <a:t>implementation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endParaRPr lang="en-GB" dirty="0"/>
          </a:p>
        </p:txBody>
      </p:sp>
      <p:sp>
        <p:nvSpPr>
          <p:cNvPr id="9" name="Espaço Reservado para Conteúdo 8"/>
          <p:cNvSpPr>
            <a:spLocks noGrp="1"/>
          </p:cNvSpPr>
          <p:nvPr>
            <p:ph idx="1"/>
          </p:nvPr>
        </p:nvSpPr>
        <p:spPr/>
        <p:txBody>
          <a:bodyPr/>
          <a:lstStyle/>
          <a:p>
            <a:pPr algn="just"/>
            <a:r>
              <a:rPr lang="en-US" b="1" dirty="0">
                <a:solidFill>
                  <a:srgbClr val="FF0066"/>
                </a:solidFill>
              </a:rPr>
              <a:t>Data integration </a:t>
            </a:r>
            <a:r>
              <a:rPr lang="en-US" b="1" dirty="0" smtClean="0">
                <a:solidFill>
                  <a:srgbClr val="FF0066"/>
                </a:solidFill>
              </a:rPr>
              <a:t>metamodel</a:t>
            </a:r>
            <a:r>
              <a:rPr lang="en-US" b="1" baseline="30000" dirty="0" smtClean="0">
                <a:solidFill>
                  <a:srgbClr val="FF0066"/>
                </a:solidFill>
              </a:rPr>
              <a:t>1</a:t>
            </a:r>
            <a:r>
              <a:rPr lang="en-US" b="1" dirty="0" smtClean="0">
                <a:solidFill>
                  <a:srgbClr val="FF0066"/>
                </a:solidFill>
              </a:rPr>
              <a:t> and SLA schemas: </a:t>
            </a:r>
          </a:p>
          <a:p>
            <a:pPr lvl="1" algn="just"/>
            <a:r>
              <a:rPr lang="en-US" dirty="0" smtClean="0"/>
              <a:t>Design of a metamodel </a:t>
            </a:r>
            <a:r>
              <a:rPr lang="en-US" dirty="0"/>
              <a:t>for data </a:t>
            </a:r>
            <a:r>
              <a:rPr lang="en-US" dirty="0" smtClean="0"/>
              <a:t>integration </a:t>
            </a:r>
          </a:p>
          <a:p>
            <a:pPr lvl="1" algn="just"/>
            <a:r>
              <a:rPr lang="en-US" dirty="0" smtClean="0"/>
              <a:t>Design of a </a:t>
            </a:r>
            <a:r>
              <a:rPr lang="en-US" b="1" i="1" dirty="0">
                <a:solidFill>
                  <a:srgbClr val="FF0066"/>
                </a:solidFill>
              </a:rPr>
              <a:t>cloud SLA </a:t>
            </a:r>
            <a:r>
              <a:rPr lang="en-US" i="1" dirty="0" smtClean="0"/>
              <a:t>(</a:t>
            </a:r>
            <a:r>
              <a:rPr lang="en-US" dirty="0" smtClean="0"/>
              <a:t>that </a:t>
            </a:r>
            <a:r>
              <a:rPr lang="en-US" dirty="0"/>
              <a:t>is an agreement between a </a:t>
            </a:r>
            <a:r>
              <a:rPr lang="en-US" i="1" dirty="0"/>
              <a:t>data service</a:t>
            </a:r>
            <a:r>
              <a:rPr lang="en-US" dirty="0"/>
              <a:t/>
            </a:r>
            <a:br>
              <a:rPr lang="en-US" dirty="0"/>
            </a:br>
            <a:r>
              <a:rPr lang="en-US" dirty="0"/>
              <a:t>and a </a:t>
            </a:r>
            <a:r>
              <a:rPr lang="en-US" i="1" dirty="0"/>
              <a:t>cloud </a:t>
            </a:r>
            <a:r>
              <a:rPr lang="en-US" i="1" dirty="0" smtClean="0"/>
              <a:t>provider)</a:t>
            </a:r>
            <a:r>
              <a:rPr lang="en-US" dirty="0" smtClean="0"/>
              <a:t> and </a:t>
            </a:r>
            <a:r>
              <a:rPr lang="en-US" dirty="0"/>
              <a:t>a </a:t>
            </a:r>
            <a:r>
              <a:rPr lang="en-US" b="1" i="1" dirty="0">
                <a:solidFill>
                  <a:srgbClr val="FF0066"/>
                </a:solidFill>
              </a:rPr>
              <a:t>service SLA </a:t>
            </a:r>
            <a:r>
              <a:rPr lang="en-US" i="1" dirty="0" smtClean="0"/>
              <a:t>(</a:t>
            </a:r>
            <a:r>
              <a:rPr lang="en-US" dirty="0" smtClean="0"/>
              <a:t>that </a:t>
            </a:r>
            <a:r>
              <a:rPr lang="en-US" dirty="0"/>
              <a:t>is a new kind of agreement defined</a:t>
            </a:r>
            <a:br>
              <a:rPr lang="en-US" dirty="0"/>
            </a:br>
            <a:r>
              <a:rPr lang="en-US" dirty="0"/>
              <a:t>by </a:t>
            </a:r>
            <a:r>
              <a:rPr lang="en-US" i="1" dirty="0"/>
              <a:t>data services </a:t>
            </a:r>
            <a:r>
              <a:rPr lang="en-US" dirty="0" smtClean="0"/>
              <a:t>exposing </a:t>
            </a:r>
            <a:r>
              <a:rPr lang="en-US" dirty="0"/>
              <a:t>the properties of the data they </a:t>
            </a:r>
            <a:r>
              <a:rPr lang="en-US" dirty="0" smtClean="0"/>
              <a:t>provide)</a:t>
            </a:r>
          </a:p>
          <a:p>
            <a:pPr algn="just"/>
            <a:r>
              <a:rPr lang="en-US" b="1" dirty="0">
                <a:solidFill>
                  <a:srgbClr val="FF0066"/>
                </a:solidFill>
              </a:rPr>
              <a:t>A method for service and composition selection</a:t>
            </a:r>
            <a:r>
              <a:rPr lang="en-US" b="1" dirty="0">
                <a:solidFill>
                  <a:srgbClr val="FF0066"/>
                </a:solidFill>
              </a:rPr>
              <a:t>: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Tree>
    <p:extLst>
      <p:ext uri="{BB962C8B-B14F-4D97-AF65-F5344CB8AC3E}">
        <p14:creationId xmlns:p14="http://schemas.microsoft.com/office/powerpoint/2010/main" val="2568856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endParaRPr lang="en-GB" dirty="0"/>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p>
          <a:p>
            <a:pPr algn="just"/>
            <a:r>
              <a:rPr lang="en-US" b="1" dirty="0">
                <a:solidFill>
                  <a:srgbClr val="FF0066"/>
                </a:solidFill>
              </a:rPr>
              <a:t>A 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p>
          <a:p>
            <a:pPr algn="just"/>
            <a:r>
              <a:rPr lang="en-US" b="1" dirty="0">
                <a:solidFill>
                  <a:srgbClr val="FF0066"/>
                </a:solidFill>
              </a:rPr>
              <a:t>Query history data model and implementation: </a:t>
            </a:r>
            <a:endParaRPr lang="en-US" b="1" dirty="0">
              <a:solidFill>
                <a:srgbClr val="FF0066"/>
              </a:solidFill>
            </a:endParaRP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a:t>
            </a:r>
            <a:endParaRPr lang="en-US" dirty="0"/>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Tree>
    <p:extLst>
      <p:ext uri="{BB962C8B-B14F-4D97-AF65-F5344CB8AC3E}">
        <p14:creationId xmlns:p14="http://schemas.microsoft.com/office/powerpoint/2010/main" val="301518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Perspectives</a:t>
            </a:r>
            <a:endParaRPr lang="fr-FR" dirty="0"/>
          </a:p>
        </p:txBody>
      </p:sp>
      <p:sp>
        <p:nvSpPr>
          <p:cNvPr id="3" name="Espaço Reservado para Conteúdo 2"/>
          <p:cNvSpPr>
            <a:spLocks noGrp="1"/>
          </p:cNvSpPr>
          <p:nvPr>
            <p:ph idx="1"/>
          </p:nvPr>
        </p:nvSpPr>
        <p:spPr/>
        <p:txBody>
          <a:bodyPr>
            <a:normAutofit fontScale="77500" lnSpcReduction="20000"/>
          </a:bodyPr>
          <a:lstStyle/>
          <a:p>
            <a:pPr algn="just">
              <a:lnSpc>
                <a:spcPct val="150000"/>
              </a:lnSpc>
            </a:pPr>
            <a:r>
              <a:rPr lang="fr-FR" sz="2600" dirty="0" smtClean="0">
                <a:solidFill>
                  <a:srgbClr val="FF0066"/>
                </a:solidFill>
              </a:rPr>
              <a:t>Algorithms for the reusability functions</a:t>
            </a:r>
            <a:endParaRPr lang="fr-FR" sz="2600" dirty="0" smtClean="0"/>
          </a:p>
          <a:p>
            <a:pPr algn="just">
              <a:lnSpc>
                <a:spcPct val="150000"/>
              </a:lnSpc>
            </a:pPr>
            <a:r>
              <a:rPr lang="en-US" sz="2600" dirty="0">
                <a:solidFill>
                  <a:srgbClr val="FF0066"/>
                </a:solidFill>
              </a:rPr>
              <a:t>Building </a:t>
            </a:r>
            <a:r>
              <a:rPr lang="en-US" sz="2600" dirty="0">
                <a:solidFill>
                  <a:srgbClr val="FF0066"/>
                </a:solidFill>
              </a:rPr>
              <a:t>the proof of concept to the approach: </a:t>
            </a:r>
            <a:endParaRPr lang="en-US" sz="2600" dirty="0" smtClean="0">
              <a:solidFill>
                <a:srgbClr val="FF0066"/>
              </a:solidFill>
            </a:endParaRPr>
          </a:p>
          <a:p>
            <a:pPr lvl="1" algn="just">
              <a:lnSpc>
                <a:spcPct val="150000"/>
              </a:lnSpc>
            </a:pPr>
            <a:r>
              <a:rPr lang="en-US" sz="2400" dirty="0" smtClean="0"/>
              <a:t>The query history </a:t>
            </a:r>
            <a:r>
              <a:rPr lang="en-US" sz="2400" dirty="0"/>
              <a:t>structure was implemented in </a:t>
            </a:r>
            <a:r>
              <a:rPr lang="en-US" sz="2400" dirty="0" smtClean="0"/>
              <a:t>a </a:t>
            </a:r>
            <a:r>
              <a:rPr lang="en-US" sz="2400" dirty="0"/>
              <a:t>relational database. </a:t>
            </a:r>
            <a:endParaRPr lang="en-US" sz="2400" dirty="0" smtClean="0"/>
          </a:p>
          <a:p>
            <a:pPr lvl="1" algn="just">
              <a:lnSpc>
                <a:spcPct val="150000"/>
              </a:lnSpc>
            </a:pPr>
            <a:r>
              <a:rPr lang="en-US" sz="2400" dirty="0" smtClean="0"/>
              <a:t>The </a:t>
            </a:r>
            <a:r>
              <a:rPr lang="en-US" sz="2400" dirty="0"/>
              <a:t>idea is to validate the algorithm and to evaluate the reusing efficiency. </a:t>
            </a:r>
            <a:endParaRPr lang="en-US" sz="2400" dirty="0" smtClean="0"/>
          </a:p>
          <a:p>
            <a:pPr algn="just">
              <a:lnSpc>
                <a:spcPct val="150000"/>
              </a:lnSpc>
            </a:pPr>
            <a:r>
              <a:rPr lang="en-US" sz="2600" dirty="0" smtClean="0"/>
              <a:t>This </a:t>
            </a:r>
            <a:r>
              <a:rPr lang="en-US" sz="2600" dirty="0"/>
              <a:t>work will result in </a:t>
            </a:r>
            <a:r>
              <a:rPr lang="en-US" sz="2600" dirty="0" smtClean="0"/>
              <a:t>a </a:t>
            </a:r>
            <a:r>
              <a:rPr lang="en-US" sz="2600" dirty="0">
                <a:solidFill>
                  <a:srgbClr val="FF0066"/>
                </a:solidFill>
              </a:rPr>
              <a:t>paper</a:t>
            </a:r>
            <a:r>
              <a:rPr lang="en-US" sz="2600" dirty="0" smtClean="0"/>
              <a:t> </a:t>
            </a:r>
            <a:r>
              <a:rPr lang="en-US" sz="2600" dirty="0"/>
              <a:t>to the 36th International Conference on Conceptual Modeling (</a:t>
            </a:r>
            <a:r>
              <a:rPr lang="en-US" sz="2600" dirty="0">
                <a:solidFill>
                  <a:srgbClr val="FF0066"/>
                </a:solidFill>
              </a:rPr>
              <a:t>ER 2017</a:t>
            </a:r>
            <a:r>
              <a:rPr lang="en-US" sz="2600" dirty="0"/>
              <a:t>) </a:t>
            </a:r>
            <a:r>
              <a:rPr lang="en-US" sz="2600" dirty="0" smtClean="0"/>
              <a:t>to be </a:t>
            </a:r>
            <a:r>
              <a:rPr lang="en-US" sz="2600" dirty="0"/>
              <a:t>submitted in 17th April </a:t>
            </a:r>
            <a:r>
              <a:rPr lang="en-US" sz="2600" dirty="0" smtClean="0"/>
              <a:t>2017</a:t>
            </a:r>
          </a:p>
          <a:p>
            <a:pPr algn="just">
              <a:lnSpc>
                <a:spcPct val="150000"/>
              </a:lnSpc>
            </a:pPr>
            <a:r>
              <a:rPr lang="en-US" sz="2600" dirty="0"/>
              <a:t>Our perspective is to tackle what is remaining in the contributions while writing </a:t>
            </a:r>
            <a:r>
              <a:rPr lang="en-US" sz="2600" dirty="0" smtClean="0"/>
              <a:t>the final </a:t>
            </a:r>
            <a:r>
              <a:rPr lang="en-US" sz="2600" dirty="0"/>
              <a:t>thesis document to </a:t>
            </a:r>
            <a:r>
              <a:rPr lang="en-US" sz="2600" dirty="0">
                <a:solidFill>
                  <a:srgbClr val="FF0066"/>
                </a:solidFill>
              </a:rPr>
              <a:t>June</a:t>
            </a:r>
            <a:r>
              <a:rPr lang="en-US" sz="2600" dirty="0"/>
              <a:t>.</a:t>
            </a:r>
            <a:endParaRPr lang="fr-FR" sz="2600" dirty="0"/>
          </a:p>
        </p:txBody>
      </p:sp>
    </p:spTree>
    <p:extLst>
      <p:ext uri="{BB962C8B-B14F-4D97-AF65-F5344CB8AC3E}">
        <p14:creationId xmlns:p14="http://schemas.microsoft.com/office/powerpoint/2010/main" val="841104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Magellan,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CNRS INSA-Lyon, LIRIS, UMR5205 -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endParaRPr lang="fr-FR"/>
          </a:p>
        </p:txBody>
      </p:sp>
    </p:spTree>
    <p:extLst>
      <p:ext uri="{BB962C8B-B14F-4D97-AF65-F5344CB8AC3E}">
        <p14:creationId xmlns:p14="http://schemas.microsoft.com/office/powerpoint/2010/main" val="242799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Methodology</a:t>
            </a:r>
            <a:endParaRPr lang="fr-FR" dirty="0"/>
          </a:p>
        </p:txBody>
      </p:sp>
      <p:sp>
        <p:nvSpPr>
          <p:cNvPr id="3" name="Espaço Reservado para Conteúdo 2"/>
          <p:cNvSpPr>
            <a:spLocks noGrp="1"/>
          </p:cNvSpPr>
          <p:nvPr>
            <p:ph idx="1"/>
          </p:nvPr>
        </p:nvSpPr>
        <p:spPr/>
        <p:txBody>
          <a:bodyPr/>
          <a:lstStyle/>
          <a:p>
            <a:r>
              <a:rPr lang="en-US" b="1" dirty="0">
                <a:solidFill>
                  <a:srgbClr val="FF0066"/>
                </a:solidFill>
              </a:rPr>
              <a:t>Regular meetings </a:t>
            </a:r>
            <a:r>
              <a:rPr lang="en-US" dirty="0" smtClean="0"/>
              <a:t>with the advisors</a:t>
            </a:r>
          </a:p>
          <a:p>
            <a:pPr lvl="1"/>
            <a:r>
              <a:rPr lang="en-US" dirty="0" smtClean="0"/>
              <a:t>Easy access to the advisors (mail, skype and face-to-face meetings) </a:t>
            </a:r>
          </a:p>
          <a:p>
            <a:pPr lvl="1"/>
            <a:r>
              <a:rPr lang="en-US" dirty="0" smtClean="0"/>
              <a:t>Objective: show progress, discuss technical and scientific issues, and formalization exercises</a:t>
            </a:r>
          </a:p>
          <a:p>
            <a:pPr lvl="1"/>
            <a:r>
              <a:rPr lang="en-US" dirty="0" smtClean="0"/>
              <a:t>At least one time in a week</a:t>
            </a:r>
            <a:endParaRPr lang="en-US" dirty="0"/>
          </a:p>
          <a:p>
            <a:endParaRPr lang="en-US" dirty="0" smtClean="0"/>
          </a:p>
          <a:p>
            <a:r>
              <a:rPr lang="en-US" b="1" dirty="0">
                <a:solidFill>
                  <a:srgbClr val="FF0066"/>
                </a:solidFill>
              </a:rPr>
              <a:t>Regular presentations </a:t>
            </a:r>
            <a:r>
              <a:rPr lang="en-US" dirty="0"/>
              <a:t>inside the research </a:t>
            </a:r>
            <a:r>
              <a:rPr lang="en-US" dirty="0" smtClean="0"/>
              <a:t>team (Magellan) </a:t>
            </a:r>
            <a:r>
              <a:rPr lang="en-US" dirty="0"/>
              <a:t>and also in an external </a:t>
            </a:r>
            <a:r>
              <a:rPr lang="en-US" dirty="0" smtClean="0"/>
              <a:t>team (LIRIS)</a:t>
            </a:r>
            <a:endParaRPr lang="en-US" dirty="0"/>
          </a:p>
          <a:p>
            <a:endParaRPr lang="en-US" dirty="0" smtClean="0"/>
          </a:p>
          <a:p>
            <a:r>
              <a:rPr lang="en-US" b="1" dirty="0">
                <a:solidFill>
                  <a:srgbClr val="FF0066"/>
                </a:solidFill>
              </a:rPr>
              <a:t>Preparing</a:t>
            </a:r>
            <a:r>
              <a:rPr lang="en-US" dirty="0" smtClean="0"/>
              <a:t> </a:t>
            </a:r>
            <a:r>
              <a:rPr lang="en-US" dirty="0"/>
              <a:t>experimentation environments </a:t>
            </a:r>
            <a:r>
              <a:rPr lang="en-US" dirty="0" smtClean="0"/>
              <a:t>and </a:t>
            </a:r>
            <a:r>
              <a:rPr lang="en-US" b="1" dirty="0">
                <a:solidFill>
                  <a:srgbClr val="FF0066"/>
                </a:solidFill>
              </a:rPr>
              <a:t>learning </a:t>
            </a:r>
            <a:r>
              <a:rPr lang="en-US" dirty="0"/>
              <a:t>new </a:t>
            </a:r>
            <a:r>
              <a:rPr lang="en-US" dirty="0" smtClean="0"/>
              <a:t>technology</a:t>
            </a:r>
            <a:endParaRPr lang="fr-FR" dirty="0"/>
          </a:p>
        </p:txBody>
      </p:sp>
    </p:spTree>
    <p:extLst>
      <p:ext uri="{BB962C8B-B14F-4D97-AF65-F5344CB8AC3E}">
        <p14:creationId xmlns:p14="http://schemas.microsoft.com/office/powerpoint/2010/main" val="18114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Professional and scientific aspects</a:t>
            </a:r>
            <a:endParaRPr lang="fr-FR" dirty="0"/>
          </a:p>
        </p:txBody>
      </p:sp>
      <p:sp>
        <p:nvSpPr>
          <p:cNvPr id="3" name="Espaço Reservado para Conteúdo 2"/>
          <p:cNvSpPr>
            <a:spLocks noGrp="1"/>
          </p:cNvSpPr>
          <p:nvPr>
            <p:ph idx="1"/>
          </p:nvPr>
        </p:nvSpPr>
        <p:spPr/>
        <p:txBody>
          <a:bodyPr/>
          <a:lstStyle/>
          <a:p>
            <a:pPr algn="just"/>
            <a:r>
              <a:rPr lang="fr-FR" dirty="0" smtClean="0"/>
              <a:t>Attended courses</a:t>
            </a:r>
          </a:p>
          <a:p>
            <a:pPr algn="just"/>
            <a:endParaRPr lang="fr-FR" dirty="0" smtClean="0"/>
          </a:p>
          <a:p>
            <a:pPr algn="just"/>
            <a:r>
              <a:rPr lang="fr-FR" dirty="0" smtClean="0"/>
              <a:t>Scientific production</a:t>
            </a:r>
          </a:p>
          <a:p>
            <a:pPr algn="just"/>
            <a:endParaRPr lang="fr-FR" dirty="0" smtClean="0"/>
          </a:p>
          <a:p>
            <a:pPr algn="just"/>
            <a:r>
              <a:rPr lang="fr-FR" dirty="0" smtClean="0"/>
              <a:t>Other dissemination activities</a:t>
            </a:r>
          </a:p>
        </p:txBody>
      </p:sp>
    </p:spTree>
    <p:extLst>
      <p:ext uri="{BB962C8B-B14F-4D97-AF65-F5344CB8AC3E}">
        <p14:creationId xmlns:p14="http://schemas.microsoft.com/office/powerpoint/2010/main" val="87640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Professional and scientific aspects</a:t>
            </a:r>
            <a:endParaRPr lang="fr-FR" dirty="0"/>
          </a:p>
        </p:txBody>
      </p:sp>
      <p:sp>
        <p:nvSpPr>
          <p:cNvPr id="3" name="Espaço Reservado para Conteúdo 2"/>
          <p:cNvSpPr>
            <a:spLocks noGrp="1"/>
          </p:cNvSpPr>
          <p:nvPr>
            <p:ph idx="1"/>
          </p:nvPr>
        </p:nvSpPr>
        <p:spPr/>
        <p:txBody>
          <a:bodyPr/>
          <a:lstStyle/>
          <a:p>
            <a:pPr algn="just"/>
            <a:r>
              <a:rPr lang="fr-FR" dirty="0" smtClean="0"/>
              <a:t>Attended courses</a:t>
            </a:r>
          </a:p>
        </p:txBody>
      </p:sp>
      <p:graphicFrame>
        <p:nvGraphicFramePr>
          <p:cNvPr id="4" name="Tabela 3"/>
          <p:cNvGraphicFramePr>
            <a:graphicFrameLocks noGrp="1"/>
          </p:cNvGraphicFramePr>
          <p:nvPr>
            <p:extLst>
              <p:ext uri="{D42A27DB-BD31-4B8C-83A1-F6EECF244321}">
                <p14:modId xmlns:p14="http://schemas.microsoft.com/office/powerpoint/2010/main" val="108454503"/>
              </p:ext>
            </p:extLst>
          </p:nvPr>
        </p:nvGraphicFramePr>
        <p:xfrm>
          <a:off x="1569156" y="2616198"/>
          <a:ext cx="8873065" cy="3307080"/>
        </p:xfrm>
        <a:graphic>
          <a:graphicData uri="http://schemas.openxmlformats.org/drawingml/2006/table">
            <a:tbl>
              <a:tblPr firstRow="1" bandRow="1">
                <a:tableStyleId>{5C22544A-7EE6-4342-B048-85BDC9FD1C3A}</a:tableStyleId>
              </a:tblPr>
              <a:tblGrid>
                <a:gridCol w="1367931"/>
                <a:gridCol w="5529580"/>
                <a:gridCol w="959555"/>
                <a:gridCol w="1015999"/>
              </a:tblGrid>
              <a:tr h="370840">
                <a:tc>
                  <a:txBody>
                    <a:bodyPr/>
                    <a:lstStyle/>
                    <a:p>
                      <a:pPr algn="ctr"/>
                      <a:r>
                        <a:rPr lang="fr-FR" dirty="0" smtClean="0"/>
                        <a:t>Code</a:t>
                      </a:r>
                      <a:endParaRPr lang="fr-FR" dirty="0"/>
                    </a:p>
                  </a:txBody>
                  <a:tcPr/>
                </a:tc>
                <a:tc>
                  <a:txBody>
                    <a:bodyPr/>
                    <a:lstStyle/>
                    <a:p>
                      <a:pPr algn="ctr"/>
                      <a:r>
                        <a:rPr lang="fr-FR" dirty="0" smtClean="0"/>
                        <a:t>Course</a:t>
                      </a:r>
                      <a:endParaRPr lang="fr-FR" dirty="0"/>
                    </a:p>
                  </a:txBody>
                  <a:tcPr/>
                </a:tc>
                <a:tc>
                  <a:txBody>
                    <a:bodyPr/>
                    <a:lstStyle/>
                    <a:p>
                      <a:pPr algn="ctr"/>
                      <a:r>
                        <a:rPr lang="fr-FR" dirty="0" smtClean="0"/>
                        <a:t>Hours</a:t>
                      </a:r>
                      <a:endParaRPr lang="fr-FR" dirty="0"/>
                    </a:p>
                  </a:txBody>
                  <a:tcPr/>
                </a:tc>
                <a:tc>
                  <a:txBody>
                    <a:bodyPr/>
                    <a:lstStyle/>
                    <a:p>
                      <a:pPr algn="ctr"/>
                      <a:r>
                        <a:rPr lang="fr-FR" dirty="0" smtClean="0"/>
                        <a:t>Year</a:t>
                      </a:r>
                      <a:endParaRPr lang="fr-FR" dirty="0"/>
                    </a:p>
                  </a:txBody>
                  <a:tcPr/>
                </a:tc>
              </a:tr>
              <a:tr h="370840">
                <a:tc>
                  <a:txBody>
                    <a:bodyPr/>
                    <a:lstStyle/>
                    <a:p>
                      <a:pPr algn="ctr"/>
                      <a:r>
                        <a:rPr lang="fr-FR" dirty="0" smtClean="0"/>
                        <a:t>E1a</a:t>
                      </a:r>
                      <a:endParaRPr lang="fr-FR" dirty="0"/>
                    </a:p>
                  </a:txBody>
                  <a:tcPr/>
                </a:tc>
                <a:tc>
                  <a:txBody>
                    <a:bodyPr/>
                    <a:lstStyle/>
                    <a:p>
                      <a:pPr algn="just"/>
                      <a:r>
                        <a:rPr lang="fr-FR" dirty="0" smtClean="0"/>
                        <a:t>Français pour non francophones niveau 1 beginner</a:t>
                      </a:r>
                      <a:endParaRPr lang="fr-FR" dirty="0"/>
                    </a:p>
                  </a:txBody>
                  <a:tcPr/>
                </a:tc>
                <a:tc>
                  <a:txBody>
                    <a:bodyPr/>
                    <a:lstStyle/>
                    <a:p>
                      <a:pPr algn="ctr"/>
                      <a:r>
                        <a:rPr lang="fr-FR" dirty="0" smtClean="0"/>
                        <a:t>39h</a:t>
                      </a:r>
                      <a:endParaRPr lang="fr-FR" dirty="0"/>
                    </a:p>
                  </a:txBody>
                  <a:tcPr/>
                </a:tc>
                <a:tc>
                  <a:txBody>
                    <a:bodyPr/>
                    <a:lstStyle/>
                    <a:p>
                      <a:pPr algn="ctr"/>
                      <a:r>
                        <a:rPr lang="fr-FR" dirty="0" smtClean="0"/>
                        <a:t>2014</a:t>
                      </a:r>
                      <a:endParaRPr lang="fr-FR" dirty="0"/>
                    </a:p>
                  </a:txBody>
                  <a:tcPr/>
                </a:tc>
              </a:tr>
              <a:tr h="370840">
                <a:tc>
                  <a:txBody>
                    <a:bodyPr/>
                    <a:lstStyle/>
                    <a:p>
                      <a:pPr algn="ctr"/>
                      <a:r>
                        <a:rPr lang="fr-FR" dirty="0" smtClean="0"/>
                        <a:t>E1a</a:t>
                      </a:r>
                      <a:endParaRPr lang="fr-FR" dirty="0"/>
                    </a:p>
                  </a:txBody>
                  <a:tcPr/>
                </a:tc>
                <a:tc>
                  <a:txBody>
                    <a:bodyPr/>
                    <a:lstStyle/>
                    <a:p>
                      <a:pPr algn="just"/>
                      <a:r>
                        <a:rPr lang="fr-FR" dirty="0" smtClean="0"/>
                        <a:t>Français pour non francophones niveau 1 beginner/débutant, élémentaire</a:t>
                      </a:r>
                      <a:endParaRPr lang="fr-FR" dirty="0"/>
                    </a:p>
                  </a:txBody>
                  <a:tcPr/>
                </a:tc>
                <a:tc>
                  <a:txBody>
                    <a:bodyPr/>
                    <a:lstStyle/>
                    <a:p>
                      <a:pPr algn="ctr"/>
                      <a:r>
                        <a:rPr lang="fr-FR" dirty="0" smtClean="0"/>
                        <a:t>39h</a:t>
                      </a:r>
                      <a:endParaRPr lang="fr-FR" dirty="0"/>
                    </a:p>
                  </a:txBody>
                  <a:tcPr/>
                </a:tc>
                <a:tc>
                  <a:txBody>
                    <a:bodyPr/>
                    <a:lstStyle/>
                    <a:p>
                      <a:pPr algn="ctr"/>
                      <a:r>
                        <a:rPr lang="fr-FR" dirty="0" smtClean="0"/>
                        <a:t>2015</a:t>
                      </a:r>
                      <a:endParaRPr lang="fr-FR" dirty="0"/>
                    </a:p>
                  </a:txBody>
                  <a:tcPr/>
                </a:tc>
              </a:tr>
              <a:tr h="370840">
                <a:tc>
                  <a:txBody>
                    <a:bodyPr/>
                    <a:lstStyle/>
                    <a:p>
                      <a:pPr algn="ctr"/>
                      <a:r>
                        <a:rPr lang="fr-FR" dirty="0" smtClean="0"/>
                        <a:t>E1b</a:t>
                      </a:r>
                      <a:endParaRPr lang="fr-FR" dirty="0"/>
                    </a:p>
                  </a:txBody>
                  <a:tcPr/>
                </a:tc>
                <a:tc>
                  <a:txBody>
                    <a:bodyPr/>
                    <a:lstStyle/>
                    <a:p>
                      <a:pPr algn="just"/>
                      <a:r>
                        <a:rPr lang="fr-FR" dirty="0" smtClean="0"/>
                        <a:t>Français pour non francophones niveau 2 intermé-</a:t>
                      </a:r>
                    </a:p>
                    <a:p>
                      <a:pPr algn="just"/>
                      <a:r>
                        <a:rPr lang="fr-FR" dirty="0" smtClean="0"/>
                        <a:t>diaire</a:t>
                      </a:r>
                      <a:endParaRPr lang="fr-FR" dirty="0"/>
                    </a:p>
                  </a:txBody>
                  <a:tcPr/>
                </a:tc>
                <a:tc>
                  <a:txBody>
                    <a:bodyPr/>
                    <a:lstStyle/>
                    <a:p>
                      <a:pPr algn="ctr"/>
                      <a:r>
                        <a:rPr lang="fr-FR" dirty="0" smtClean="0"/>
                        <a:t>39h</a:t>
                      </a:r>
                      <a:endParaRPr lang="fr-FR" dirty="0"/>
                    </a:p>
                  </a:txBody>
                  <a:tcPr/>
                </a:tc>
                <a:tc>
                  <a:txBody>
                    <a:bodyPr/>
                    <a:lstStyle/>
                    <a:p>
                      <a:pPr algn="ctr"/>
                      <a:r>
                        <a:rPr lang="fr-FR" dirty="0" smtClean="0"/>
                        <a:t>2015</a:t>
                      </a:r>
                      <a:endParaRPr lang="fr-FR" dirty="0"/>
                    </a:p>
                  </a:txBody>
                  <a:tcPr/>
                </a:tc>
              </a:tr>
              <a:tr h="370840">
                <a:tc>
                  <a:txBody>
                    <a:bodyPr/>
                    <a:lstStyle/>
                    <a:p>
                      <a:pPr algn="ctr"/>
                      <a:r>
                        <a:rPr lang="fr-FR" dirty="0" smtClean="0"/>
                        <a:t>E7</a:t>
                      </a:r>
                      <a:endParaRPr lang="fr-FR" dirty="0"/>
                    </a:p>
                  </a:txBody>
                  <a:tcPr/>
                </a:tc>
                <a:tc>
                  <a:txBody>
                    <a:bodyPr/>
                    <a:lstStyle/>
                    <a:p>
                      <a:pPr algn="just"/>
                      <a:r>
                        <a:rPr lang="en-US" dirty="0" smtClean="0"/>
                        <a:t>Writing a scientific paper step by step</a:t>
                      </a:r>
                      <a:endParaRPr lang="fr-FR" dirty="0"/>
                    </a:p>
                  </a:txBody>
                  <a:tcPr/>
                </a:tc>
                <a:tc>
                  <a:txBody>
                    <a:bodyPr/>
                    <a:lstStyle/>
                    <a:p>
                      <a:pPr algn="ctr"/>
                      <a:r>
                        <a:rPr lang="fr-FR" dirty="0" smtClean="0"/>
                        <a:t>20h</a:t>
                      </a:r>
                      <a:endParaRPr lang="fr-FR" dirty="0"/>
                    </a:p>
                  </a:txBody>
                  <a:tcPr/>
                </a:tc>
                <a:tc>
                  <a:txBody>
                    <a:bodyPr/>
                    <a:lstStyle/>
                    <a:p>
                      <a:pPr algn="ctr"/>
                      <a:r>
                        <a:rPr lang="fr-FR" dirty="0" smtClean="0"/>
                        <a:t>2015</a:t>
                      </a:r>
                      <a:endParaRPr lang="fr-FR" dirty="0"/>
                    </a:p>
                  </a:txBody>
                  <a:tcPr/>
                </a:tc>
              </a:tr>
              <a:tr h="370840">
                <a:tc>
                  <a:txBody>
                    <a:bodyPr/>
                    <a:lstStyle/>
                    <a:p>
                      <a:pPr algn="ctr"/>
                      <a:r>
                        <a:rPr lang="fr-FR" dirty="0" smtClean="0"/>
                        <a:t>E1a</a:t>
                      </a:r>
                      <a:endParaRPr lang="fr-FR" dirty="0"/>
                    </a:p>
                  </a:txBody>
                  <a:tcPr/>
                </a:tc>
                <a:tc>
                  <a:txBody>
                    <a:bodyPr/>
                    <a:lstStyle/>
                    <a:p>
                      <a:pPr algn="just"/>
                      <a:r>
                        <a:rPr lang="fr-FR" dirty="0" smtClean="0"/>
                        <a:t>E1a Français langue étrangère-niveaux débutant à</a:t>
                      </a:r>
                    </a:p>
                    <a:p>
                      <a:pPr algn="just"/>
                      <a:r>
                        <a:rPr lang="fr-FR" dirty="0" smtClean="0"/>
                        <a:t>élémentaire - French as a Foreign language-beginner to elementary levels</a:t>
                      </a:r>
                      <a:endParaRPr lang="fr-FR" dirty="0"/>
                    </a:p>
                  </a:txBody>
                  <a:tcPr/>
                </a:tc>
                <a:tc>
                  <a:txBody>
                    <a:bodyPr/>
                    <a:lstStyle/>
                    <a:p>
                      <a:pPr algn="ctr"/>
                      <a:r>
                        <a:rPr lang="fr-FR" dirty="0" smtClean="0"/>
                        <a:t>39h</a:t>
                      </a:r>
                      <a:endParaRPr lang="fr-FR" dirty="0"/>
                    </a:p>
                  </a:txBody>
                  <a:tcPr/>
                </a:tc>
                <a:tc>
                  <a:txBody>
                    <a:bodyPr/>
                    <a:lstStyle/>
                    <a:p>
                      <a:pPr algn="ctr"/>
                      <a:r>
                        <a:rPr lang="fr-FR" dirty="0" smtClean="0"/>
                        <a:t>2016</a:t>
                      </a:r>
                      <a:endParaRPr lang="fr-FR" dirty="0"/>
                    </a:p>
                  </a:txBody>
                  <a:tcPr/>
                </a:tc>
              </a:tr>
            </a:tbl>
          </a:graphicData>
        </a:graphic>
      </p:graphicFrame>
    </p:spTree>
    <p:extLst>
      <p:ext uri="{BB962C8B-B14F-4D97-AF65-F5344CB8AC3E}">
        <p14:creationId xmlns:p14="http://schemas.microsoft.com/office/powerpoint/2010/main" val="335225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Professional and scientific aspects</a:t>
            </a:r>
            <a:endParaRPr lang="fr-FR" dirty="0"/>
          </a:p>
        </p:txBody>
      </p:sp>
      <p:sp>
        <p:nvSpPr>
          <p:cNvPr id="3" name="Espaço Reservado para Conteúdo 2"/>
          <p:cNvSpPr>
            <a:spLocks noGrp="1"/>
          </p:cNvSpPr>
          <p:nvPr>
            <p:ph idx="1"/>
          </p:nvPr>
        </p:nvSpPr>
        <p:spPr/>
        <p:txBody>
          <a:bodyPr>
            <a:normAutofit fontScale="92500" lnSpcReduction="10000"/>
          </a:bodyPr>
          <a:lstStyle/>
          <a:p>
            <a:pPr algn="just"/>
            <a:r>
              <a:rPr lang="fr-FR" dirty="0"/>
              <a:t>Scientific </a:t>
            </a:r>
            <a:r>
              <a:rPr lang="fr-FR" dirty="0" smtClean="0"/>
              <a:t>production</a:t>
            </a:r>
          </a:p>
          <a:p>
            <a:pPr lvl="1" algn="just">
              <a:buFont typeface="Wingdings" panose="05000000000000000000" pitchFamily="2" charset="2"/>
              <a:buChar char="ü"/>
            </a:pPr>
            <a:r>
              <a:rPr lang="fr-FR" dirty="0"/>
              <a:t>D. A. S. Carvalho, Nadia Bennani, Genoveva Vargas-Solar, Chirine Ghedira,</a:t>
            </a:r>
            <a:br>
              <a:rPr lang="fr-FR" dirty="0"/>
            </a:br>
            <a:r>
              <a:rPr lang="fr-FR" dirty="0"/>
              <a:t>Placido Souza Neto. </a:t>
            </a:r>
            <a:r>
              <a:rPr lang="fr-FR" b="1" i="1" dirty="0"/>
              <a:t>Can Data Integration Quality be Enhanced on Multicloud using SLA?</a:t>
            </a:r>
            <a:r>
              <a:rPr lang="fr-FR" dirty="0"/>
              <a:t>. DEXA 2015, Sep 2015, Valencia, Spain. Lecture Notes in</a:t>
            </a:r>
            <a:br>
              <a:rPr lang="fr-FR" dirty="0"/>
            </a:br>
            <a:r>
              <a:rPr lang="fr-FR" dirty="0"/>
              <a:t>Computer Science 9262, Springer 2015, pp. 145-152. </a:t>
            </a:r>
            <a:endParaRPr lang="fr-FR" dirty="0" smtClean="0"/>
          </a:p>
          <a:p>
            <a:pPr lvl="1" algn="just">
              <a:buFont typeface="Wingdings" panose="05000000000000000000" pitchFamily="2" charset="2"/>
              <a:buChar char="ü"/>
            </a:pPr>
            <a:r>
              <a:rPr lang="fr-FR" dirty="0" smtClean="0"/>
              <a:t>M</a:t>
            </a:r>
            <a:r>
              <a:rPr lang="fr-FR" dirty="0"/>
              <a:t>. A. Macedo, D. A. S. Carvalho, M. A. Musicante, A. Pardo and U. S. Costa. </a:t>
            </a:r>
            <a:r>
              <a:rPr lang="fr-FR" b="1" i="1" dirty="0"/>
              <a:t>An</a:t>
            </a:r>
            <a:r>
              <a:rPr lang="fr-FR" i="1" dirty="0"/>
              <a:t/>
            </a:r>
            <a:br>
              <a:rPr lang="fr-FR" i="1" dirty="0"/>
            </a:br>
            <a:r>
              <a:rPr lang="fr-FR" b="1" i="1" dirty="0"/>
              <a:t>abstract machine for integrating heterogeneous web applications</a:t>
            </a:r>
            <a:r>
              <a:rPr lang="fr-FR" dirty="0"/>
              <a:t>, 2015</a:t>
            </a:r>
            <a:br>
              <a:rPr lang="fr-FR" dirty="0"/>
            </a:br>
            <a:r>
              <a:rPr lang="fr-FR" dirty="0"/>
              <a:t>IEEE/ACS 12th International Conference of Computer Systems and Applications</a:t>
            </a:r>
            <a:br>
              <a:rPr lang="fr-FR" dirty="0"/>
            </a:br>
            <a:r>
              <a:rPr lang="fr-FR" dirty="0"/>
              <a:t>(AICCSA), Marrakech, 2015, pp. 1-8. </a:t>
            </a:r>
            <a:endParaRPr lang="fr-FR" dirty="0" smtClean="0"/>
          </a:p>
          <a:p>
            <a:pPr lvl="1" algn="just">
              <a:buFont typeface="Wingdings" panose="05000000000000000000" pitchFamily="2" charset="2"/>
              <a:buChar char="ü"/>
            </a:pPr>
            <a:r>
              <a:rPr lang="fr-FR" dirty="0" smtClean="0"/>
              <a:t>D</a:t>
            </a:r>
            <a:r>
              <a:rPr lang="fr-FR" dirty="0"/>
              <a:t>. A. S. Carvalho, P. A. Souza Neto, G. Vargas-Solar, N. Bennani, C. Ghedira.</a:t>
            </a:r>
            <a:br>
              <a:rPr lang="fr-FR" dirty="0"/>
            </a:br>
            <a:r>
              <a:rPr lang="fr-FR" b="1" i="1" dirty="0"/>
              <a:t>Rhone: a quality-based query rewriting algorithm for data integration</a:t>
            </a:r>
            <a:r>
              <a:rPr lang="fr-FR" dirty="0"/>
              <a:t>,</a:t>
            </a:r>
            <a:br>
              <a:rPr lang="fr-FR" dirty="0"/>
            </a:br>
            <a:r>
              <a:rPr lang="fr-FR" dirty="0"/>
              <a:t>Short paper, 20th East-European Conference on Advances in Databases and Information Systems, ADBIS 2016, pp. 80-87. </a:t>
            </a:r>
            <a:endParaRPr lang="fr-FR" dirty="0" smtClean="0"/>
          </a:p>
          <a:p>
            <a:pPr lvl="1" algn="just">
              <a:buFont typeface="Wingdings" panose="05000000000000000000" pitchFamily="2" charset="2"/>
              <a:buChar char="ü"/>
            </a:pPr>
            <a:r>
              <a:rPr lang="fr-FR" dirty="0" smtClean="0"/>
              <a:t>D</a:t>
            </a:r>
            <a:r>
              <a:rPr lang="fr-FR" dirty="0"/>
              <a:t>. A. S. Carvalho, P. A. Souza Neto, G. Vargas-Solar, N. Bennani, C. Ghedira. </a:t>
            </a:r>
            <a:r>
              <a:rPr lang="fr-FR" b="1" i="1" dirty="0"/>
              <a:t>Towards Quality Guided Data Integration on Multi-Cloud Settings</a:t>
            </a:r>
            <a:r>
              <a:rPr lang="fr-FR" dirty="0"/>
              <a:t>, ServiceOriented Computing - 14th International Conference, ICSOC 2016, PhD Symposium, Banff, AB, Canada, October 10-13, 2016. </a:t>
            </a:r>
            <a:endParaRPr lang="fr-FR" dirty="0" smtClean="0"/>
          </a:p>
        </p:txBody>
      </p:sp>
    </p:spTree>
    <p:extLst>
      <p:ext uri="{BB962C8B-B14F-4D97-AF65-F5344CB8AC3E}">
        <p14:creationId xmlns:p14="http://schemas.microsoft.com/office/powerpoint/2010/main" val="352469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Professional and scientific aspects</a:t>
            </a:r>
            <a:endParaRPr lang="fr-FR" dirty="0"/>
          </a:p>
        </p:txBody>
      </p:sp>
      <p:sp>
        <p:nvSpPr>
          <p:cNvPr id="3" name="Espaço Reservado para Conteúdo 2"/>
          <p:cNvSpPr>
            <a:spLocks noGrp="1"/>
          </p:cNvSpPr>
          <p:nvPr>
            <p:ph idx="1"/>
          </p:nvPr>
        </p:nvSpPr>
        <p:spPr/>
        <p:txBody>
          <a:bodyPr>
            <a:normAutofit/>
          </a:bodyPr>
          <a:lstStyle/>
          <a:p>
            <a:pPr algn="just"/>
            <a:r>
              <a:rPr lang="fr-FR" dirty="0" smtClean="0"/>
              <a:t>Other dissemination activities</a:t>
            </a:r>
          </a:p>
          <a:p>
            <a:pPr lvl="1" algn="just"/>
            <a:r>
              <a:rPr lang="fr-FR" dirty="0" smtClean="0"/>
              <a:t>Thematic school: 1st French Brazilian School on Smart cities and Big Data</a:t>
            </a:r>
          </a:p>
          <a:p>
            <a:pPr lvl="1" algn="just"/>
            <a:r>
              <a:rPr lang="fr-FR" dirty="0" smtClean="0"/>
              <a:t>Conference as author: paper presentation: « </a:t>
            </a:r>
            <a:r>
              <a:rPr lang="en-US" i="1" dirty="0" smtClean="0"/>
              <a:t>Rhone</a:t>
            </a:r>
            <a:r>
              <a:rPr lang="en-US" i="1" dirty="0"/>
              <a:t>: a quality-based query rewriting algorithm </a:t>
            </a:r>
            <a:r>
              <a:rPr lang="en-US" i="1" dirty="0" smtClean="0"/>
              <a:t>for data integration</a:t>
            </a:r>
            <a:r>
              <a:rPr lang="fr-FR" dirty="0"/>
              <a:t> </a:t>
            </a:r>
            <a:r>
              <a:rPr lang="fr-FR" dirty="0" smtClean="0"/>
              <a:t>» at ADBIS 2016</a:t>
            </a:r>
          </a:p>
          <a:p>
            <a:pPr lvl="1" algn="just"/>
            <a:r>
              <a:rPr lang="fr-FR" dirty="0" smtClean="0"/>
              <a:t>Presentation in the Magellan</a:t>
            </a:r>
          </a:p>
          <a:p>
            <a:pPr lvl="2" algn="just"/>
            <a:r>
              <a:rPr lang="en-US" dirty="0"/>
              <a:t>Paper proposal presentation</a:t>
            </a:r>
            <a:r>
              <a:rPr lang="en-US" dirty="0" smtClean="0"/>
              <a:t>. </a:t>
            </a:r>
            <a:r>
              <a:rPr lang="fr-FR" dirty="0"/>
              <a:t>«</a:t>
            </a:r>
            <a:r>
              <a:rPr lang="en-US" dirty="0" smtClean="0"/>
              <a:t> </a:t>
            </a:r>
            <a:r>
              <a:rPr lang="en-US" b="1" dirty="0" smtClean="0"/>
              <a:t>Trusted </a:t>
            </a:r>
            <a:r>
              <a:rPr lang="en-US" b="1" dirty="0"/>
              <a:t>SLA-Guided Data Integration </a:t>
            </a:r>
            <a:r>
              <a:rPr lang="en-US" b="1" dirty="0" smtClean="0"/>
              <a:t>on Multi-cloud Environments</a:t>
            </a:r>
            <a:r>
              <a:rPr lang="en-US" dirty="0" smtClean="0"/>
              <a:t> </a:t>
            </a:r>
            <a:r>
              <a:rPr lang="fr-FR" dirty="0"/>
              <a:t>»</a:t>
            </a:r>
            <a:endParaRPr lang="en-US" dirty="0" smtClean="0"/>
          </a:p>
          <a:p>
            <a:pPr lvl="2" algn="just"/>
            <a:r>
              <a:rPr lang="en-US" dirty="0" smtClean="0"/>
              <a:t>Query </a:t>
            </a:r>
            <a:r>
              <a:rPr lang="en-US" dirty="0"/>
              <a:t>rewriting algorithm and ongoing works presentation. </a:t>
            </a:r>
            <a:r>
              <a:rPr lang="fr-FR" dirty="0"/>
              <a:t>« </a:t>
            </a:r>
            <a:r>
              <a:rPr lang="en-US" b="1" dirty="0" smtClean="0"/>
              <a:t>A Service-based Query </a:t>
            </a:r>
            <a:r>
              <a:rPr lang="en-US" b="1" dirty="0"/>
              <a:t>Rewriting </a:t>
            </a:r>
            <a:r>
              <a:rPr lang="en-US" b="1" dirty="0" smtClean="0"/>
              <a:t>Algorithm</a:t>
            </a:r>
            <a:r>
              <a:rPr lang="en-US" dirty="0"/>
              <a:t> </a:t>
            </a:r>
            <a:r>
              <a:rPr lang="fr-FR" dirty="0" smtClean="0"/>
              <a:t>»</a:t>
            </a:r>
            <a:endParaRPr lang="en-US" dirty="0"/>
          </a:p>
          <a:p>
            <a:pPr lvl="1" algn="just"/>
            <a:r>
              <a:rPr lang="en-US" dirty="0" smtClean="0"/>
              <a:t>External presentation</a:t>
            </a:r>
          </a:p>
          <a:p>
            <a:pPr lvl="2" algn="just"/>
            <a:r>
              <a:rPr lang="fr-FR" dirty="0"/>
              <a:t>PhD proposal and query rewriting algorithm presentation. </a:t>
            </a:r>
            <a:r>
              <a:rPr lang="fr-FR" dirty="0" smtClean="0"/>
              <a:t>« </a:t>
            </a:r>
            <a:r>
              <a:rPr lang="fr-FR" b="1" dirty="0" smtClean="0"/>
              <a:t>Trusted SLA-Guided</a:t>
            </a:r>
            <a:r>
              <a:rPr lang="fr-FR" dirty="0"/>
              <a:t> </a:t>
            </a:r>
            <a:r>
              <a:rPr lang="fr-FR" b="1" dirty="0" smtClean="0"/>
              <a:t>Data </a:t>
            </a:r>
            <a:r>
              <a:rPr lang="fr-FR" b="1" dirty="0"/>
              <a:t>Integration </a:t>
            </a:r>
            <a:r>
              <a:rPr lang="fr-FR" b="1" dirty="0" smtClean="0"/>
              <a:t>on Multi-cloud Environments </a:t>
            </a:r>
            <a:r>
              <a:rPr lang="fr-FR" dirty="0"/>
              <a:t>»</a:t>
            </a:r>
            <a:endParaRPr lang="fr-FR" b="1" dirty="0" smtClean="0"/>
          </a:p>
          <a:p>
            <a:pPr lvl="2" algn="just"/>
            <a:r>
              <a:rPr lang="en-US" dirty="0"/>
              <a:t>Seminar concerning the paper accepted to the ADBIS 2016. </a:t>
            </a:r>
            <a:r>
              <a:rPr lang="fr-FR" dirty="0"/>
              <a:t>« </a:t>
            </a:r>
            <a:r>
              <a:rPr lang="en-US" dirty="0" smtClean="0"/>
              <a:t>Rhone</a:t>
            </a:r>
            <a:r>
              <a:rPr lang="en-US" dirty="0"/>
              <a:t>: a </a:t>
            </a:r>
            <a:r>
              <a:rPr lang="en-US" dirty="0" smtClean="0"/>
              <a:t>quality based </a:t>
            </a:r>
            <a:r>
              <a:rPr lang="en-US" dirty="0"/>
              <a:t>query rewriting algorithm for data </a:t>
            </a:r>
            <a:r>
              <a:rPr lang="en-US" dirty="0" smtClean="0"/>
              <a:t>integration</a:t>
            </a:r>
            <a:r>
              <a:rPr lang="fr-FR" dirty="0"/>
              <a:t> »</a:t>
            </a:r>
            <a:endParaRPr lang="fr-FR" dirty="0" smtClean="0"/>
          </a:p>
        </p:txBody>
      </p:sp>
    </p:spTree>
    <p:extLst>
      <p:ext uri="{BB962C8B-B14F-4D97-AF65-F5344CB8AC3E}">
        <p14:creationId xmlns:p14="http://schemas.microsoft.com/office/powerpoint/2010/main" val="297332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Professional and scientific aspects</a:t>
            </a:r>
            <a:endParaRPr lang="fr-FR" dirty="0"/>
          </a:p>
        </p:txBody>
      </p:sp>
      <p:sp>
        <p:nvSpPr>
          <p:cNvPr id="3" name="Espaço Reservado para Conteúdo 2"/>
          <p:cNvSpPr>
            <a:spLocks noGrp="1"/>
          </p:cNvSpPr>
          <p:nvPr>
            <p:ph idx="1"/>
          </p:nvPr>
        </p:nvSpPr>
        <p:spPr/>
        <p:txBody>
          <a:bodyPr>
            <a:normAutofit/>
          </a:bodyPr>
          <a:lstStyle/>
          <a:p>
            <a:pPr algn="just"/>
            <a:r>
              <a:rPr lang="fr-FR" dirty="0" smtClean="0"/>
              <a:t>Other</a:t>
            </a:r>
            <a:r>
              <a:rPr lang="fr-FR" dirty="0"/>
              <a:t> dissemination activities</a:t>
            </a:r>
            <a:endParaRPr lang="fr-FR" dirty="0" smtClean="0"/>
          </a:p>
          <a:p>
            <a:pPr lvl="1" algn="just"/>
            <a:endParaRPr lang="fr-FR" dirty="0" smtClean="0"/>
          </a:p>
          <a:p>
            <a:pPr lvl="1" algn="just"/>
            <a:r>
              <a:rPr lang="fr-FR" dirty="0" smtClean="0"/>
              <a:t>Presentation in ARC 6 scientific manifestation: </a:t>
            </a:r>
          </a:p>
          <a:p>
            <a:pPr lvl="2" algn="just"/>
            <a:r>
              <a:rPr lang="fr-FR" dirty="0"/>
              <a:t>Poster presentation. </a:t>
            </a:r>
            <a:r>
              <a:rPr lang="fr-FR" b="1" i="1" dirty="0"/>
              <a:t>SLA-Guided Data Integration on Multi-cloud Environments</a:t>
            </a:r>
            <a:r>
              <a:rPr lang="fr-FR" dirty="0"/>
              <a:t>. Poster presented in the « Journée Scientifique de l’Arc 6 » held in 20th</a:t>
            </a:r>
            <a:br>
              <a:rPr lang="fr-FR" dirty="0"/>
            </a:br>
            <a:r>
              <a:rPr lang="fr-FR" dirty="0"/>
              <a:t>November 2015 at Grenoble, France</a:t>
            </a:r>
            <a:r>
              <a:rPr lang="fr-FR" dirty="0" smtClean="0"/>
              <a:t>.</a:t>
            </a:r>
          </a:p>
          <a:p>
            <a:pPr marL="548640" lvl="2" indent="0" algn="just">
              <a:buNone/>
            </a:pPr>
            <a:endParaRPr lang="fr-FR" dirty="0" smtClean="0"/>
          </a:p>
          <a:p>
            <a:pPr lvl="2" algn="just"/>
            <a:r>
              <a:rPr lang="fr-FR" dirty="0" smtClean="0"/>
              <a:t>Poster </a:t>
            </a:r>
            <a:r>
              <a:rPr lang="fr-FR" dirty="0"/>
              <a:t>presentation. </a:t>
            </a:r>
            <a:r>
              <a:rPr lang="fr-FR" b="1" i="1" dirty="0"/>
              <a:t>SLA-Guided Data Integration on Multi-cloud Environments</a:t>
            </a:r>
            <a:r>
              <a:rPr lang="fr-FR" dirty="0"/>
              <a:t>. Poster presented in the « Journée Scientifique de l’Arc 6 » held in 24th</a:t>
            </a:r>
            <a:br>
              <a:rPr lang="fr-FR" dirty="0"/>
            </a:br>
            <a:r>
              <a:rPr lang="fr-FR" dirty="0"/>
              <a:t>November 2016 at Lyon, France</a:t>
            </a:r>
            <a:r>
              <a:rPr lang="fr-FR" dirty="0" smtClean="0"/>
              <a:t>.</a:t>
            </a:r>
          </a:p>
          <a:p>
            <a:pPr marL="548640" lvl="2" indent="0" algn="just">
              <a:buNone/>
            </a:pPr>
            <a:endParaRPr lang="fr-FR" dirty="0" smtClean="0"/>
          </a:p>
        </p:txBody>
      </p:sp>
    </p:spTree>
    <p:extLst>
      <p:ext uri="{BB962C8B-B14F-4D97-AF65-F5344CB8AC3E}">
        <p14:creationId xmlns:p14="http://schemas.microsoft.com/office/powerpoint/2010/main" val="173542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integration: existing work</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4354</TotalTime>
  <Words>1750</Words>
  <Application>Microsoft Office PowerPoint</Application>
  <PresentationFormat>Widescreen</PresentationFormat>
  <Paragraphs>201</Paragraphs>
  <Slides>19</Slides>
  <Notes>3</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19</vt:i4>
      </vt:variant>
    </vt:vector>
  </HeadingPairs>
  <TitlesOfParts>
    <vt:vector size="28"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Agenda</vt:lpstr>
      <vt:lpstr>Methodology</vt:lpstr>
      <vt:lpstr>Professional and scientific aspects</vt:lpstr>
      <vt:lpstr>Professional and scientific aspects</vt:lpstr>
      <vt:lpstr>Professional and scientific aspects</vt:lpstr>
      <vt:lpstr>Professional and scientific aspects</vt:lpstr>
      <vt:lpstr>Professional and scientific aspects</vt:lpstr>
      <vt:lpstr>Data integration: existing work</vt:lpstr>
      <vt:lpstr>Data integration: existing work</vt:lpstr>
      <vt:lpstr>Challenges</vt:lpstr>
      <vt:lpstr>Results and contributions</vt:lpstr>
      <vt:lpstr>Results and contributions</vt:lpstr>
      <vt:lpstr>Results and contributions</vt:lpstr>
      <vt:lpstr>Results and contributions</vt:lpstr>
      <vt:lpstr>Results and contributions</vt:lpstr>
      <vt:lpstr>Results and contributions</vt:lpstr>
      <vt:lpstr>Perspectives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113</cp:revision>
  <dcterms:created xsi:type="dcterms:W3CDTF">2016-09-25T08:29:40Z</dcterms:created>
  <dcterms:modified xsi:type="dcterms:W3CDTF">2017-03-13T15:38:27Z</dcterms:modified>
</cp:coreProperties>
</file>