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94111" r:id="rId4"/>
  </p:sldMasterIdLst>
  <p:notesMasterIdLst>
    <p:notesMasterId r:id="rId42"/>
  </p:notesMasterIdLst>
  <p:handoutMasterIdLst>
    <p:handoutMasterId r:id="rId43"/>
  </p:handoutMasterIdLst>
  <p:sldIdLst>
    <p:sldId id="256" r:id="rId5"/>
    <p:sldId id="257" r:id="rId6"/>
    <p:sldId id="374" r:id="rId7"/>
    <p:sldId id="375" r:id="rId8"/>
    <p:sldId id="376" r:id="rId9"/>
    <p:sldId id="379" r:id="rId10"/>
    <p:sldId id="380" r:id="rId11"/>
    <p:sldId id="381" r:id="rId12"/>
    <p:sldId id="378" r:id="rId13"/>
    <p:sldId id="343" r:id="rId14"/>
    <p:sldId id="338" r:id="rId15"/>
    <p:sldId id="369" r:id="rId16"/>
    <p:sldId id="297" r:id="rId17"/>
    <p:sldId id="348" r:id="rId18"/>
    <p:sldId id="349" r:id="rId19"/>
    <p:sldId id="350" r:id="rId20"/>
    <p:sldId id="371" r:id="rId21"/>
    <p:sldId id="372" r:id="rId22"/>
    <p:sldId id="373" r:id="rId23"/>
    <p:sldId id="370" r:id="rId24"/>
    <p:sldId id="351" r:id="rId25"/>
    <p:sldId id="301" r:id="rId26"/>
    <p:sldId id="302" r:id="rId27"/>
    <p:sldId id="352" r:id="rId28"/>
    <p:sldId id="353" r:id="rId29"/>
    <p:sldId id="354" r:id="rId30"/>
    <p:sldId id="355" r:id="rId31"/>
    <p:sldId id="356" r:id="rId32"/>
    <p:sldId id="357" r:id="rId33"/>
    <p:sldId id="358" r:id="rId34"/>
    <p:sldId id="311" r:id="rId35"/>
    <p:sldId id="313" r:id="rId36"/>
    <p:sldId id="359" r:id="rId37"/>
    <p:sldId id="314" r:id="rId38"/>
    <p:sldId id="315" r:id="rId39"/>
    <p:sldId id="280" r:id="rId40"/>
    <p:sldId id="264"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589" autoAdjust="0"/>
    <p:restoredTop sz="88225" autoAdjust="0"/>
  </p:normalViewPr>
  <p:slideViewPr>
    <p:cSldViewPr snapToGrid="0" snapToObjects="1">
      <p:cViewPr varScale="1">
        <p:scale>
          <a:sx n="67" d="100"/>
          <a:sy n="67" d="100"/>
        </p:scale>
        <p:origin x="1194" y="66"/>
      </p:cViewPr>
      <p:guideLst>
        <p:guide orient="horz" pos="2160"/>
        <p:guide pos="2880"/>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52FA383-9D4B-AD42-9BF3-88FCA749BE0E}" type="datetimeFigureOut">
              <a:rPr lang="en-US" smtClean="0"/>
              <a:t>2/4/2016</a:t>
            </a:fld>
            <a:endParaRPr lang="pt-B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A622828-1E86-1441-9A56-10C9EB14358D}" type="slidenum">
              <a:rPr lang="pt-BR" smtClean="0"/>
              <a:t>‹nº›</a:t>
            </a:fld>
            <a:endParaRPr lang="pt-BR"/>
          </a:p>
        </p:txBody>
      </p:sp>
    </p:spTree>
    <p:extLst>
      <p:ext uri="{BB962C8B-B14F-4D97-AF65-F5344CB8AC3E}">
        <p14:creationId xmlns:p14="http://schemas.microsoft.com/office/powerpoint/2010/main" val="144369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88862E-4053-6841-80C1-EE02861216A5}" type="datetimeFigureOut">
              <a:rPr lang="en-US" smtClean="0"/>
              <a:t>2/4/2016</a:t>
            </a:fld>
            <a:endParaRPr lang="pt-B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pt-B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F8DC79-C430-E548-A754-84842F9135C3}" type="slidenum">
              <a:rPr lang="pt-BR" smtClean="0"/>
              <a:t>‹nº›</a:t>
            </a:fld>
            <a:endParaRPr lang="pt-BR"/>
          </a:p>
        </p:txBody>
      </p:sp>
    </p:spTree>
    <p:extLst>
      <p:ext uri="{BB962C8B-B14F-4D97-AF65-F5344CB8AC3E}">
        <p14:creationId xmlns:p14="http://schemas.microsoft.com/office/powerpoint/2010/main" val="368238978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1</a:t>
            </a:fld>
            <a:endParaRPr lang="pt-BR"/>
          </a:p>
        </p:txBody>
      </p:sp>
    </p:spTree>
    <p:extLst>
      <p:ext uri="{BB962C8B-B14F-4D97-AF65-F5344CB8AC3E}">
        <p14:creationId xmlns:p14="http://schemas.microsoft.com/office/powerpoint/2010/main" val="375263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The agenda of my presentation...</a:t>
            </a:r>
            <a:endParaRPr lang="en-US"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2</a:t>
            </a:fld>
            <a:endParaRPr lang="pt-BR"/>
          </a:p>
        </p:txBody>
      </p:sp>
    </p:spTree>
    <p:extLst>
      <p:ext uri="{BB962C8B-B14F-4D97-AF65-F5344CB8AC3E}">
        <p14:creationId xmlns:p14="http://schemas.microsoft.com/office/powerpoint/2010/main" val="338425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Now</a:t>
            </a:r>
            <a:r>
              <a:rPr lang="en-US">
                <a:latin typeface="Calibri"/>
              </a:rPr>
              <a:t> we can see a new scenario for data integration... where we have different data providers A, B and C geographically disposed on different clouds. In the cloud scenario quality aspects are defined and agreed between the service provider and the service customer through contracts. </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Service level agreements (SLA) is an example of these contracts.</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As in the classical scenario we have a query that must be answered and this query is submitted to a mediator who will rewrtite it in accordance with the different data providers and the result will be integrated to be sent back to the user.</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In this scenario we have some limitations and challenges such as: </a:t>
            </a:r>
            <a:endParaRPr lang="en-US" dirty="0">
              <a:latin typeface="Calibri"/>
            </a:endParaRPr>
          </a:p>
          <a:p>
            <a:r>
              <a:rPr lang="en-US">
                <a:latin typeface="Calibri"/>
              </a:rPr>
              <a:t>* we have different SLAs schemas exported by the providers</a:t>
            </a:r>
            <a:endParaRPr lang="en-US" dirty="0">
              <a:latin typeface="Calibri"/>
            </a:endParaRPr>
          </a:p>
          <a:p>
            <a:r>
              <a:rPr lang="en-US">
                <a:latin typeface="Calibri"/>
              </a:rPr>
              <a:t>* we have different level of SLAs... such as SLAs between the user and the data provider, SLA between the data provider and the cloud, and also SLAs between different data providers..</a:t>
            </a:r>
            <a:endParaRPr lang="en-US" dirty="0">
              <a:latin typeface="Calibri"/>
            </a:endParaRPr>
          </a:p>
          <a:p>
            <a:r>
              <a:rPr lang="en-US">
                <a:latin typeface="Calibri"/>
              </a:rPr>
              <a:t>* we have different measures in different SLAs which have the same meaning</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considering this new scenario, the use of SLA on data integration approaches is an open challenge and we believe that the quality on this approaches can be enhanced</a:t>
            </a:r>
            <a:br>
              <a:rPr lang="en-US">
                <a:latin typeface="Calibri"/>
              </a:rPr>
            </a:br>
            <a:endParaRPr lang="en-US" baseline="0" noProof="0" dirty="0"/>
          </a:p>
          <a:p>
            <a:r>
              <a:rPr lang="en-US">
                <a:latin typeface="Calibri"/>
              </a:rPr>
              <a:t/>
            </a:r>
            <a:br>
              <a:rPr lang="en-US">
                <a:latin typeface="Calibri"/>
              </a:rPr>
            </a:br>
            <a:endParaRPr lang="en-US" baseline="0"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4</a:t>
            </a:fld>
            <a:endParaRPr lang="pt-BR"/>
          </a:p>
        </p:txBody>
      </p:sp>
    </p:spTree>
    <p:extLst>
      <p:ext uri="{BB962C8B-B14F-4D97-AF65-F5344CB8AC3E}">
        <p14:creationId xmlns:p14="http://schemas.microsoft.com/office/powerpoint/2010/main" val="4023605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Now</a:t>
            </a:r>
            <a:r>
              <a:rPr lang="en-US">
                <a:latin typeface="Calibri"/>
              </a:rPr>
              <a:t> we can see a new scenario for data integration... where we have different data providers A, B and C geographically disposed on different clouds. In the cloud scenario quality aspects are defined and agreed between the service provider and the service customer through contracts. </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Service level agreements (SLA) is an example of these contracts.</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As in the classical scenario we have a query that must be answered and this query is submitted to a mediator who will rewrtite it in accordance with the different data providers and the result will be integrated to be sent back to the user.</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In this scenario we have some limitations and challenges such as: </a:t>
            </a:r>
            <a:endParaRPr lang="en-US" dirty="0">
              <a:latin typeface="Calibri"/>
            </a:endParaRPr>
          </a:p>
          <a:p>
            <a:r>
              <a:rPr lang="en-US">
                <a:latin typeface="Calibri"/>
              </a:rPr>
              <a:t>* we have different SLAs schemas exported by the providers</a:t>
            </a:r>
            <a:endParaRPr lang="en-US" dirty="0">
              <a:latin typeface="Calibri"/>
            </a:endParaRPr>
          </a:p>
          <a:p>
            <a:r>
              <a:rPr lang="en-US">
                <a:latin typeface="Calibri"/>
              </a:rPr>
              <a:t>* we have different level of SLAs... such as SLAs between the user and the data provider, SLA between the data provider and the cloud, and also SLAs between different data providers..</a:t>
            </a:r>
            <a:endParaRPr lang="en-US" dirty="0">
              <a:latin typeface="Calibri"/>
            </a:endParaRPr>
          </a:p>
          <a:p>
            <a:r>
              <a:rPr lang="en-US">
                <a:latin typeface="Calibri"/>
              </a:rPr>
              <a:t>* we have different measures in different SLAs which have the same meaning</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considering this new scenario, the use of SLA on data integration approaches is an open challenge and we believe that the quality on this approaches can be enhanced</a:t>
            </a:r>
            <a:br>
              <a:rPr lang="en-US">
                <a:latin typeface="Calibri"/>
              </a:rPr>
            </a:br>
            <a:endParaRPr lang="en-US" baseline="0" noProof="0" dirty="0"/>
          </a:p>
          <a:p>
            <a:r>
              <a:rPr lang="en-US">
                <a:latin typeface="Calibri"/>
              </a:rPr>
              <a:t/>
            </a:r>
            <a:br>
              <a:rPr lang="en-US">
                <a:latin typeface="Calibri"/>
              </a:rPr>
            </a:br>
            <a:endParaRPr lang="en-US" baseline="0"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5</a:t>
            </a:fld>
            <a:endParaRPr lang="pt-BR"/>
          </a:p>
        </p:txBody>
      </p:sp>
    </p:spTree>
    <p:extLst>
      <p:ext uri="{BB962C8B-B14F-4D97-AF65-F5344CB8AC3E}">
        <p14:creationId xmlns:p14="http://schemas.microsoft.com/office/powerpoint/2010/main" val="3747679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a:p>
        </p:txBody>
      </p:sp>
      <p:sp>
        <p:nvSpPr>
          <p:cNvPr id="4" name="Slide Number Placeholder 3"/>
          <p:cNvSpPr>
            <a:spLocks noGrp="1"/>
          </p:cNvSpPr>
          <p:nvPr>
            <p:ph type="sldNum" sz="quarter" idx="10"/>
          </p:nvPr>
        </p:nvSpPr>
        <p:spPr/>
        <p:txBody>
          <a:bodyPr/>
          <a:lstStyle/>
          <a:p>
            <a:fld id="{E6F8DC79-C430-E548-A754-84842F9135C3}" type="slidenum">
              <a:rPr lang="pt-BR" smtClean="0"/>
              <a:t>9</a:t>
            </a:fld>
            <a:endParaRPr lang="pt-BR"/>
          </a:p>
        </p:txBody>
      </p:sp>
    </p:spTree>
    <p:extLst>
      <p:ext uri="{BB962C8B-B14F-4D97-AF65-F5344CB8AC3E}">
        <p14:creationId xmlns:p14="http://schemas.microsoft.com/office/powerpoint/2010/main" val="27999904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a:p>
        </p:txBody>
      </p:sp>
      <p:sp>
        <p:nvSpPr>
          <p:cNvPr id="4" name="Slide Number Placeholder 3"/>
          <p:cNvSpPr>
            <a:spLocks noGrp="1"/>
          </p:cNvSpPr>
          <p:nvPr>
            <p:ph type="sldNum" sz="quarter" idx="10"/>
          </p:nvPr>
        </p:nvSpPr>
        <p:spPr/>
        <p:txBody>
          <a:bodyPr/>
          <a:lstStyle/>
          <a:p>
            <a:fld id="{E6F8DC79-C430-E548-A754-84842F9135C3}" type="slidenum">
              <a:rPr lang="pt-BR" smtClean="0"/>
              <a:t>10</a:t>
            </a:fld>
            <a:endParaRPr lang="pt-BR"/>
          </a:p>
        </p:txBody>
      </p:sp>
    </p:spTree>
    <p:extLst>
      <p:ext uri="{BB962C8B-B14F-4D97-AF65-F5344CB8AC3E}">
        <p14:creationId xmlns:p14="http://schemas.microsoft.com/office/powerpoint/2010/main" val="19918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smtClean="0"/>
              <a:t>Trends</a:t>
            </a:r>
            <a:r>
              <a:rPr lang="pt-BR" baseline="0" dirty="0" smtClean="0"/>
              <a:t> and ....</a:t>
            </a:r>
          </a:p>
          <a:p>
            <a:endParaRPr lang="pt-BR" baseline="0" dirty="0" smtClean="0"/>
          </a:p>
          <a:p>
            <a:r>
              <a:rPr lang="pt-BR" baseline="0" dirty="0" err="1" smtClean="0"/>
              <a:t>So</a:t>
            </a:r>
            <a:r>
              <a:rPr lang="pt-BR" baseline="0" dirty="0" smtClean="0"/>
              <a:t> </a:t>
            </a:r>
            <a:r>
              <a:rPr lang="pt-BR" baseline="0" dirty="0" err="1" smtClean="0"/>
              <a:t>the</a:t>
            </a:r>
            <a:r>
              <a:rPr lang="pt-BR" baseline="0" dirty="0" smtClean="0"/>
              <a:t> </a:t>
            </a:r>
            <a:r>
              <a:rPr lang="pt-BR" baseline="0" dirty="0" err="1" smtClean="0"/>
              <a:t>contribution</a:t>
            </a:r>
            <a:r>
              <a:rPr lang="pt-BR" baseline="0" dirty="0" smtClean="0"/>
              <a:t> </a:t>
            </a:r>
            <a:r>
              <a:rPr lang="pt-BR" baseline="0" dirty="0" err="1" smtClean="0"/>
              <a:t>of</a:t>
            </a:r>
            <a:r>
              <a:rPr lang="pt-BR" baseline="0" dirty="0" smtClean="0"/>
              <a:t> </a:t>
            </a:r>
            <a:r>
              <a:rPr lang="pt-BR" baseline="0" dirty="0" err="1" smtClean="0"/>
              <a:t>this</a:t>
            </a:r>
            <a:r>
              <a:rPr lang="pt-BR" baseline="0" dirty="0" smtClean="0"/>
              <a:t> </a:t>
            </a:r>
            <a:r>
              <a:rPr lang="pt-BR" baseline="0" dirty="0" err="1" smtClean="0"/>
              <a:t>paper</a:t>
            </a:r>
            <a:r>
              <a:rPr lang="pt-BR" baseline="0" dirty="0" smtClean="0"/>
              <a:t> </a:t>
            </a:r>
            <a:r>
              <a:rPr lang="pt-BR" baseline="0" dirty="0" err="1" smtClean="0"/>
              <a:t>is</a:t>
            </a:r>
            <a:r>
              <a:rPr lang="pt-BR" baseline="0" dirty="0" smtClean="0"/>
              <a:t> a data </a:t>
            </a:r>
            <a:r>
              <a:rPr lang="pt-BR" baseline="0" dirty="0" err="1" smtClean="0"/>
              <a:t>integration</a:t>
            </a:r>
            <a:r>
              <a:rPr lang="pt-BR" baseline="0" dirty="0" smtClean="0"/>
              <a:t> </a:t>
            </a:r>
            <a:r>
              <a:rPr lang="pt-BR" baseline="0" dirty="0" err="1" smtClean="0"/>
              <a:t>classification</a:t>
            </a:r>
            <a:r>
              <a:rPr lang="pt-BR" baseline="0" dirty="0" smtClean="0"/>
              <a:t> </a:t>
            </a:r>
            <a:r>
              <a:rPr lang="pt-BR" baseline="0" dirty="0" err="1" smtClean="0"/>
              <a:t>scheme</a:t>
            </a:r>
            <a:r>
              <a:rPr lang="pt-BR" baseline="0" dirty="0" smtClean="0"/>
              <a:t> </a:t>
            </a:r>
            <a:r>
              <a:rPr lang="pt-BR" baseline="0" dirty="0" err="1" smtClean="0"/>
              <a:t>that</a:t>
            </a:r>
            <a:r>
              <a:rPr lang="pt-BR" baseline="0" dirty="0" smtClean="0"/>
              <a:t>:</a:t>
            </a:r>
          </a:p>
          <a:p>
            <a:r>
              <a:rPr lang="pt-BR" baseline="0" dirty="0" smtClean="0"/>
              <a:t>-</a:t>
            </a:r>
            <a:r>
              <a:rPr lang="pt-BR" baseline="0" dirty="0" err="1" smtClean="0"/>
              <a:t>characterizes</a:t>
            </a:r>
            <a:r>
              <a:rPr lang="pt-BR" baseline="0" dirty="0" smtClean="0"/>
              <a:t> a:</a:t>
            </a:r>
          </a:p>
          <a:p>
            <a:pPr marL="171450" indent="-171450">
              <a:buFontTx/>
              <a:buChar char="-"/>
            </a:pPr>
            <a:r>
              <a:rPr lang="pt-BR" baseline="0" dirty="0" err="1" smtClean="0"/>
              <a:t>Is</a:t>
            </a:r>
            <a:r>
              <a:rPr lang="pt-BR" baseline="0" dirty="0" smtClean="0"/>
              <a:t> </a:t>
            </a:r>
            <a:r>
              <a:rPr lang="pt-BR" baseline="0" dirty="0" err="1" smtClean="0"/>
              <a:t>supported</a:t>
            </a:r>
            <a:r>
              <a:rPr lang="pt-BR" baseline="0" dirty="0" smtClean="0"/>
              <a:t> </a:t>
            </a:r>
            <a:r>
              <a:rPr lang="pt-BR" baseline="0" dirty="0" err="1" smtClean="0"/>
              <a:t>by</a:t>
            </a:r>
            <a:r>
              <a:rPr lang="pt-BR" baseline="0" dirty="0" smtClean="0"/>
              <a:t> ...</a:t>
            </a:r>
          </a:p>
          <a:p>
            <a:pPr marL="171450" indent="-171450">
              <a:buFontTx/>
              <a:buChar char="-"/>
            </a:pPr>
            <a:endParaRPr lang="pt-B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11</a:t>
            </a:fld>
            <a:endParaRPr lang="pt-BR"/>
          </a:p>
        </p:txBody>
      </p:sp>
    </p:spTree>
    <p:extLst>
      <p:ext uri="{BB962C8B-B14F-4D97-AF65-F5344CB8AC3E}">
        <p14:creationId xmlns:p14="http://schemas.microsoft.com/office/powerpoint/2010/main" val="21340177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pt-BR" smtClean="0"/>
              <a:t>Clique para editar o título mestre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3E4C9345-3578-4DBB-B97F-F994128BE1EC}" type="datetime1">
              <a:rPr lang="en-US" smtClean="0"/>
              <a:t>2/4/2016</a:t>
            </a:fld>
            <a:endParaRPr lang="en-US"/>
          </a:p>
        </p:txBody>
      </p:sp>
      <p:sp>
        <p:nvSpPr>
          <p:cNvPr id="5" name="Footer Placeholder 4"/>
          <p:cNvSpPr>
            <a:spLocks noGrp="1"/>
          </p:cNvSpPr>
          <p:nvPr>
            <p:ph type="ftr" sz="quarter" idx="11"/>
          </p:nvPr>
        </p:nvSpPr>
        <p:spPr>
          <a:xfrm>
            <a:off x="1921934" y="5054602"/>
            <a:ext cx="4064860" cy="279400"/>
          </a:xfrm>
        </p:spPr>
        <p:txBody>
          <a:bodyPr/>
          <a:lstStyle/>
          <a:p>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2066355A-084C-D24E-9AD2-7E4FC41EA627}" type="slidenum">
              <a:rPr lang="en-US" smtClean="0"/>
              <a:t>‹nº›</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62826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B68F7A51-0F04-4BFA-87DF-557D13EA21D6}" type="datetime1">
              <a:rPr lang="en-US" smtClean="0"/>
              <a:t>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4251388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7C4633DB-A722-4061-BD67-8E29F1E42722}" type="datetime1">
              <a:rPr lang="en-US" smtClean="0"/>
              <a:t>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23487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pt-BR" smtClean="0"/>
              <a:t>Clique para editar o título mestre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smtClean="0"/>
              <a:t>Clique para editar o texto mestre</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E86F7D01-64DC-47AD-BB4F-57F8F11D62BA}" type="datetime1">
              <a:rPr lang="en-US" smtClean="0"/>
              <a:t>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66966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05A4FB2A-25FE-4B1F-B0D4-131DDCF0EEC8}" type="datetime1">
              <a:rPr lang="en-US" smtClean="0"/>
              <a:t>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4333047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pt-BR" smtClean="0"/>
              <a:t>Clique para editar o título mestre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81EA2E54-FE11-4172-96DE-73AB49184C2F}" type="datetime1">
              <a:rPr lang="en-US" smtClean="0"/>
              <a:t>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252341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pt-BR" smtClean="0"/>
              <a:t>Clique para editar o título mestre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FC0A68B3-1DED-477A-BB8A-513120A25785}" type="datetime1">
              <a:rPr lang="en-US" smtClean="0"/>
              <a:t>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50770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8B86F880-B15D-487F-AAD7-CDFECCEA9981}" type="datetime1">
              <a:rPr lang="en-US" smtClean="0"/>
              <a:t>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58711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2A5BF804-E2EE-4F9A-8109-F1AE8B484EBA}" type="datetime1">
              <a:rPr lang="en-US" smtClean="0"/>
              <a:t>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8107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2535CCDC-915F-4706-972F-5248EF018B52}" type="datetime1">
              <a:rPr lang="en-US" smtClean="0"/>
              <a:t>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2086483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FC485314-0398-4409-8B95-7B6425F133EE}" type="datetime1">
              <a:rPr lang="en-US" smtClean="0"/>
              <a:t>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0028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3A191A0E-612E-430E-8259-F3CDF3A53861}" type="datetime1">
              <a:rPr lang="en-US" smtClean="0"/>
              <a:t>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3266013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0DE6FDC2-C90E-413A-B108-85C86FF942BE}" type="datetime1">
              <a:rPr lang="en-US" smtClean="0"/>
              <a:t>2/4/2016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‹nº›</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1595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F3AA75C3-7574-45D2-82DE-FE13B43E6AE3}" type="datetime1">
              <a:rPr lang="en-US" smtClean="0"/>
              <a:t>2/4/2016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66355A-084C-D24E-9AD2-7E4FC41EA627}" type="slidenum">
              <a:rPr lang="en-US" smtClean="0"/>
              <a:t>‹nº›</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24059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EF531B-E820-4A10-AB87-669A401DA1AB}" type="datetime1">
              <a:rPr lang="en-US" smtClean="0"/>
              <a:t>2/4/2016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1574121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pt-BR" smtClean="0"/>
              <a:t>Clique para editar o título mestre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38492B09-5932-46EC-B89D-9966C7CC0EE6}" type="datetime1">
              <a:rPr lang="en-US" smtClean="0"/>
              <a:t>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‹nº›</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670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pt-BR" smtClean="0"/>
              <a:t>Clique para editar o título mestre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A5D217D5-4AD2-41B6-ABCD-58F7BD2F8EFC}" type="datetime1">
              <a:rPr lang="en-US" smtClean="0"/>
              <a:t>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2732713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32BBA4E-0E8C-4EF3-922B-51028448BCC5}" type="datetime1">
              <a:rPr lang="en-US" smtClean="0"/>
              <a:t>2/4/2016</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066355A-084C-D24E-9AD2-7E4FC41EA627}" type="slidenum">
              <a:rPr lang="en-US" smtClean="0"/>
              <a:t>‹nº›</a:t>
            </a:fld>
            <a:endParaRPr lang="en-US"/>
          </a:p>
        </p:txBody>
      </p:sp>
    </p:spTree>
    <p:extLst>
      <p:ext uri="{BB962C8B-B14F-4D97-AF65-F5344CB8AC3E}">
        <p14:creationId xmlns:p14="http://schemas.microsoft.com/office/powerpoint/2010/main" val="2843253326"/>
      </p:ext>
    </p:extLst>
  </p:cSld>
  <p:clrMap bg1="lt1" tx1="dk1" bg2="lt2" tx2="dk2" accent1="accent1" accent2="accent2" accent3="accent3" accent4="accent4" accent5="accent5" accent6="accent6" hlink="hlink" folHlink="folHlink"/>
  <p:sldLayoutIdLst>
    <p:sldLayoutId id="2147494112" r:id="rId1"/>
    <p:sldLayoutId id="2147494113" r:id="rId2"/>
    <p:sldLayoutId id="2147494114" r:id="rId3"/>
    <p:sldLayoutId id="2147494115" r:id="rId4"/>
    <p:sldLayoutId id="2147494116" r:id="rId5"/>
    <p:sldLayoutId id="2147494117" r:id="rId6"/>
    <p:sldLayoutId id="2147494118" r:id="rId7"/>
    <p:sldLayoutId id="2147494119" r:id="rId8"/>
    <p:sldLayoutId id="2147494120" r:id="rId9"/>
    <p:sldLayoutId id="2147494121" r:id="rId10"/>
    <p:sldLayoutId id="2147494122" r:id="rId11"/>
    <p:sldLayoutId id="2147494123" r:id="rId12"/>
    <p:sldLayoutId id="2147494124" r:id="rId13"/>
    <p:sldLayoutId id="2147494125" r:id="rId14"/>
    <p:sldLayoutId id="2147494126" r:id="rId15"/>
    <p:sldLayoutId id="2147494127" r:id="rId16"/>
    <p:sldLayoutId id="2147494128" r:id="rId17"/>
  </p:sldLayoutIdLst>
  <p:hf hdr="0" ftr="0" dt="0"/>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6852" y="1002897"/>
            <a:ext cx="6386051" cy="1475787"/>
          </a:xfrm>
        </p:spPr>
        <p:txBody>
          <a:bodyPr>
            <a:normAutofit/>
          </a:bodyPr>
          <a:lstStyle/>
          <a:p>
            <a:r>
              <a:rPr lang="en-US" sz="2400" b="1" dirty="0" smtClean="0"/>
              <a:t>A Service-based Query Rewriting Algorithm</a:t>
            </a:r>
            <a:endParaRPr lang="en-US" sz="2400" b="1" dirty="0"/>
          </a:p>
        </p:txBody>
      </p:sp>
      <p:sp>
        <p:nvSpPr>
          <p:cNvPr id="3" name="Subtitle 2"/>
          <p:cNvSpPr>
            <a:spLocks noGrp="1"/>
          </p:cNvSpPr>
          <p:nvPr>
            <p:ph type="subTitle" idx="1"/>
          </p:nvPr>
        </p:nvSpPr>
        <p:spPr/>
        <p:txBody>
          <a:bodyPr>
            <a:normAutofit fontScale="70000" lnSpcReduction="20000"/>
          </a:bodyPr>
          <a:lstStyle/>
          <a:p>
            <a:pPr algn="l"/>
            <a:r>
              <a:rPr lang="en-US" dirty="0" smtClean="0">
                <a:solidFill>
                  <a:schemeClr val="tx1"/>
                </a:solidFill>
              </a:rPr>
              <a:t>Daniel A S Carvalho</a:t>
            </a:r>
            <a:r>
              <a:rPr lang="en-US" dirty="0" smtClean="0">
                <a:solidFill>
                  <a:schemeClr val="tx1">
                    <a:lumMod val="50000"/>
                    <a:lumOff val="50000"/>
                  </a:schemeClr>
                </a:solidFill>
              </a:rPr>
              <a:t>, </a:t>
            </a:r>
            <a:r>
              <a:rPr lang="en-US" dirty="0">
                <a:solidFill>
                  <a:schemeClr val="tx1">
                    <a:lumMod val="50000"/>
                    <a:lumOff val="50000"/>
                  </a:schemeClr>
                </a:solidFill>
              </a:rPr>
              <a:t>Magellan, IAE, Univ. J. Moulin Lyon 3, </a:t>
            </a:r>
            <a:r>
              <a:rPr lang="en-US" dirty="0" smtClean="0">
                <a:solidFill>
                  <a:schemeClr val="tx1">
                    <a:lumMod val="50000"/>
                    <a:lumOff val="50000"/>
                  </a:schemeClr>
                </a:solidFill>
              </a:rPr>
              <a:t>France</a:t>
            </a:r>
          </a:p>
          <a:p>
            <a:pPr algn="l"/>
            <a:r>
              <a:rPr lang="en-US" dirty="0" smtClean="0">
                <a:solidFill>
                  <a:schemeClr val="tx1"/>
                </a:solidFill>
              </a:rPr>
              <a:t>Chirine Ghedira-Guegan, </a:t>
            </a:r>
            <a:r>
              <a:rPr lang="en-US" dirty="0" smtClean="0">
                <a:solidFill>
                  <a:schemeClr val="tx1">
                    <a:lumMod val="50000"/>
                    <a:lumOff val="50000"/>
                  </a:schemeClr>
                </a:solidFill>
              </a:rPr>
              <a:t>Magellan, IAE, Univ. J. Moulin Lyon 3, France</a:t>
            </a:r>
          </a:p>
          <a:p>
            <a:pPr algn="l"/>
            <a:r>
              <a:rPr lang="en-US" dirty="0" smtClean="0">
                <a:solidFill>
                  <a:schemeClr val="tx1"/>
                </a:solidFill>
              </a:rPr>
              <a:t>Nadia Benani</a:t>
            </a:r>
            <a:r>
              <a:rPr lang="en-US" dirty="0" smtClean="0">
                <a:solidFill>
                  <a:schemeClr val="tx1">
                    <a:lumMod val="50000"/>
                    <a:lumOff val="50000"/>
                  </a:schemeClr>
                </a:solidFill>
              </a:rPr>
              <a:t>, LIRIS-CNRS, INSA-Lyon, Univ. Lyon, France</a:t>
            </a:r>
          </a:p>
          <a:p>
            <a:pPr algn="l"/>
            <a:r>
              <a:rPr lang="en-US" dirty="0" smtClean="0">
                <a:solidFill>
                  <a:schemeClr val="tx1"/>
                </a:solidFill>
              </a:rPr>
              <a:t>Genoveva Vargas-Solar</a:t>
            </a:r>
            <a:r>
              <a:rPr lang="en-US" dirty="0" smtClean="0">
                <a:solidFill>
                  <a:schemeClr val="tx1">
                    <a:lumMod val="50000"/>
                    <a:lumOff val="50000"/>
                  </a:schemeClr>
                </a:solidFill>
              </a:rPr>
              <a:t>, CRNS, LIG-LAFMIA, France</a:t>
            </a:r>
            <a:endParaRPr lang="en-US" dirty="0">
              <a:solidFill>
                <a:schemeClr val="tx1">
                  <a:lumMod val="50000"/>
                  <a:lumOff val="50000"/>
                </a:schemeClr>
              </a:solidFill>
            </a:endParaRPr>
          </a:p>
        </p:txBody>
      </p:sp>
      <p:sp>
        <p:nvSpPr>
          <p:cNvPr id="4" name="Subtitle 2"/>
          <p:cNvSpPr txBox="1">
            <a:spLocks/>
          </p:cNvSpPr>
          <p:nvPr/>
        </p:nvSpPr>
        <p:spPr>
          <a:xfrm>
            <a:off x="1926849" y="2570857"/>
            <a:ext cx="5308866" cy="570549"/>
          </a:xfrm>
          <a:prstGeom prst="rect">
            <a:avLst/>
          </a:prstGeom>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accent1"/>
              </a:buClr>
              <a:buSzPct val="115000"/>
              <a:buFont typeface="Arial"/>
              <a:buNone/>
              <a:defRPr sz="20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buClr>
              <a:buSzPct val="11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buClr>
              <a:buSzPct val="11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buClr>
              <a:buSzPct val="11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9pPr>
          </a:lstStyle>
          <a:p>
            <a:endParaRPr lang="en-US" sz="1800" dirty="0">
              <a:solidFill>
                <a:schemeClr val="tx1">
                  <a:lumMod val="50000"/>
                  <a:lumOff val="50000"/>
                </a:schemeClr>
              </a:solidFill>
            </a:endParaRPr>
          </a:p>
        </p:txBody>
      </p:sp>
    </p:spTree>
    <p:extLst>
      <p:ext uri="{BB962C8B-B14F-4D97-AF65-F5344CB8AC3E}">
        <p14:creationId xmlns:p14="http://schemas.microsoft.com/office/powerpoint/2010/main" val="215955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solidFill>
                  <a:schemeClr val="tx1"/>
                </a:solidFill>
              </a:rPr>
              <a:t>Previous work</a:t>
            </a:r>
            <a:endParaRPr lang="en-US" sz="4800" dirty="0">
              <a:solidFill>
                <a:schemeClr val="tx1"/>
              </a:solidFill>
            </a:endParaRPr>
          </a:p>
        </p:txBody>
      </p:sp>
      <p:sp>
        <p:nvSpPr>
          <p:cNvPr id="3" name="Content Placeholder 2"/>
          <p:cNvSpPr>
            <a:spLocks noGrp="1"/>
          </p:cNvSpPr>
          <p:nvPr>
            <p:ph idx="1"/>
          </p:nvPr>
        </p:nvSpPr>
        <p:spPr/>
        <p:txBody>
          <a:bodyPr>
            <a:normAutofit/>
          </a:bodyPr>
          <a:lstStyle/>
          <a:p>
            <a:pPr algn="just">
              <a:buFont typeface="Wingdings" charset="2"/>
              <a:buChar char="§"/>
            </a:pPr>
            <a:r>
              <a:rPr lang="en-US" dirty="0" smtClean="0">
                <a:solidFill>
                  <a:schemeClr val="tx1"/>
                </a:solidFill>
              </a:rPr>
              <a:t>Systematic Mapping</a:t>
            </a:r>
            <a:r>
              <a:rPr lang="en-US" b="1" dirty="0" smtClean="0">
                <a:solidFill>
                  <a:schemeClr val="tx1"/>
                </a:solidFill>
              </a:rPr>
              <a:t> </a:t>
            </a:r>
            <a:r>
              <a:rPr lang="en-US" dirty="0" smtClean="0">
                <a:solidFill>
                  <a:schemeClr val="tx1"/>
                </a:solidFill>
              </a:rPr>
              <a:t>on </a:t>
            </a:r>
            <a:r>
              <a:rPr lang="en-US" b="1" dirty="0">
                <a:solidFill>
                  <a:schemeClr val="tx1"/>
                </a:solidFill>
              </a:rPr>
              <a:t>SLA-guided data integration in a multi-cloud </a:t>
            </a:r>
            <a:r>
              <a:rPr lang="en-US" b="1" dirty="0" smtClean="0">
                <a:solidFill>
                  <a:schemeClr val="tx1"/>
                </a:solidFill>
              </a:rPr>
              <a:t>environment</a:t>
            </a:r>
            <a:endParaRPr lang="en-US" b="1" dirty="0">
              <a:solidFill>
                <a:schemeClr val="tx1"/>
              </a:solidFill>
            </a:endParaRPr>
          </a:p>
          <a:p>
            <a:pPr lvl="1" algn="just">
              <a:buFont typeface="Wingdings" charset="2"/>
              <a:buChar char="§"/>
            </a:pPr>
            <a:endParaRPr lang="en-US" dirty="0" smtClean="0">
              <a:solidFill>
                <a:schemeClr val="tx1"/>
              </a:solidFill>
            </a:endParaRPr>
          </a:p>
          <a:p>
            <a:pPr algn="just">
              <a:buFont typeface="Wingdings" charset="2"/>
              <a:buChar char="§"/>
            </a:pPr>
            <a:r>
              <a:rPr lang="en-US" dirty="0" smtClean="0">
                <a:solidFill>
                  <a:schemeClr val="tx1"/>
                </a:solidFill>
              </a:rPr>
              <a:t>Discover </a:t>
            </a:r>
            <a:r>
              <a:rPr lang="en-US" b="1" dirty="0">
                <a:solidFill>
                  <a:schemeClr val="tx1"/>
                </a:solidFill>
              </a:rPr>
              <a:t>open issues</a:t>
            </a:r>
            <a:r>
              <a:rPr lang="en-US" dirty="0">
                <a:solidFill>
                  <a:schemeClr val="tx1"/>
                </a:solidFill>
              </a:rPr>
              <a:t> and </a:t>
            </a:r>
            <a:r>
              <a:rPr lang="en-US" b="1" dirty="0">
                <a:solidFill>
                  <a:schemeClr val="tx1"/>
                </a:solidFill>
              </a:rPr>
              <a:t>limitations</a:t>
            </a:r>
            <a:r>
              <a:rPr lang="en-US" dirty="0">
                <a:solidFill>
                  <a:schemeClr val="tx1"/>
                </a:solidFill>
              </a:rPr>
              <a:t> of existing </a:t>
            </a:r>
            <a:r>
              <a:rPr lang="en-US" dirty="0" smtClean="0">
                <a:solidFill>
                  <a:schemeClr val="tx1"/>
                </a:solidFill>
              </a:rPr>
              <a:t>works</a:t>
            </a:r>
          </a:p>
        </p:txBody>
      </p:sp>
      <p:sp>
        <p:nvSpPr>
          <p:cNvPr id="4" name="Espaço Reservado para Número de Slide 3"/>
          <p:cNvSpPr>
            <a:spLocks noGrp="1"/>
          </p:cNvSpPr>
          <p:nvPr>
            <p:ph type="sldNum" sz="quarter" idx="12"/>
          </p:nvPr>
        </p:nvSpPr>
        <p:spPr/>
        <p:txBody>
          <a:bodyPr/>
          <a:lstStyle/>
          <a:p>
            <a:fld id="{2066355A-084C-D24E-9AD2-7E4FC41EA627}" type="slidenum">
              <a:rPr lang="en-US" smtClean="0"/>
              <a:t>10</a:t>
            </a:fld>
            <a:endParaRPr lang="en-US"/>
          </a:p>
        </p:txBody>
      </p:sp>
    </p:spTree>
    <p:extLst>
      <p:ext uri="{BB962C8B-B14F-4D97-AF65-F5344CB8AC3E}">
        <p14:creationId xmlns:p14="http://schemas.microsoft.com/office/powerpoint/2010/main" val="2543885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en-GB" dirty="0" smtClean="0"/>
              <a:t>Previous work</a:t>
            </a:r>
            <a:endParaRPr lang="en-GB" dirty="0"/>
          </a:p>
        </p:txBody>
      </p:sp>
      <p:sp>
        <p:nvSpPr>
          <p:cNvPr id="5" name="Espace réservé du contenu 4"/>
          <p:cNvSpPr>
            <a:spLocks noGrp="1"/>
          </p:cNvSpPr>
          <p:nvPr>
            <p:ph idx="1"/>
          </p:nvPr>
        </p:nvSpPr>
        <p:spPr>
          <a:xfrm>
            <a:off x="822959" y="2037458"/>
            <a:ext cx="7543801" cy="4231216"/>
          </a:xfrm>
        </p:spPr>
        <p:txBody>
          <a:bodyPr>
            <a:normAutofit fontScale="85000" lnSpcReduction="10000"/>
          </a:bodyPr>
          <a:lstStyle/>
          <a:p>
            <a:pPr marL="0" indent="0" algn="just">
              <a:buNone/>
            </a:pPr>
            <a:endParaRPr lang="en-US" dirty="0" smtClean="0">
              <a:solidFill>
                <a:schemeClr val="tx1"/>
              </a:solidFill>
            </a:endParaRPr>
          </a:p>
          <a:p>
            <a:pPr algn="just">
              <a:buFont typeface="Wingdings" charset="2"/>
              <a:buChar char="§"/>
            </a:pPr>
            <a:r>
              <a:rPr lang="en-US" dirty="0" smtClean="0">
                <a:solidFill>
                  <a:schemeClr val="tx1"/>
                </a:solidFill>
              </a:rPr>
              <a:t> Trends </a:t>
            </a:r>
            <a:r>
              <a:rPr lang="en-US" dirty="0">
                <a:solidFill>
                  <a:schemeClr val="tx1"/>
                </a:solidFill>
              </a:rPr>
              <a:t>and open issues on </a:t>
            </a:r>
            <a:r>
              <a:rPr lang="en-US" b="1" dirty="0">
                <a:solidFill>
                  <a:schemeClr val="tx1"/>
                </a:solidFill>
              </a:rPr>
              <a:t>SLA</a:t>
            </a:r>
            <a:r>
              <a:rPr lang="en-US" dirty="0">
                <a:solidFill>
                  <a:schemeClr val="tx1"/>
                </a:solidFill>
              </a:rPr>
              <a:t> guided </a:t>
            </a:r>
            <a:r>
              <a:rPr lang="en-US" b="1" dirty="0">
                <a:solidFill>
                  <a:schemeClr val="tx1"/>
                </a:solidFill>
              </a:rPr>
              <a:t>multi-cloud data integration </a:t>
            </a:r>
            <a:r>
              <a:rPr lang="en-US" dirty="0">
                <a:solidFill>
                  <a:schemeClr val="tx1"/>
                </a:solidFill>
              </a:rPr>
              <a:t>show that </a:t>
            </a:r>
            <a:endParaRPr lang="en-US" dirty="0" smtClean="0">
              <a:solidFill>
                <a:schemeClr val="tx1"/>
              </a:solidFill>
            </a:endParaRPr>
          </a:p>
          <a:p>
            <a:pPr lvl="1" algn="just">
              <a:buFont typeface="Wingdings" charset="2"/>
              <a:buChar char="§"/>
            </a:pPr>
            <a:r>
              <a:rPr lang="en-US" dirty="0" smtClean="0">
                <a:solidFill>
                  <a:schemeClr val="tx1"/>
                </a:solidFill>
              </a:rPr>
              <a:t>Quality </a:t>
            </a:r>
            <a:r>
              <a:rPr lang="en-US" dirty="0">
                <a:solidFill>
                  <a:schemeClr val="tx1"/>
                </a:solidFill>
              </a:rPr>
              <a:t>understood by the user and the cloud provider must be integrated under the same vision, in this case the SLA’s</a:t>
            </a:r>
          </a:p>
          <a:p>
            <a:pPr lvl="1" algn="just">
              <a:buFont typeface="Wingdings" charset="2"/>
              <a:buChar char="§"/>
            </a:pPr>
            <a:r>
              <a:rPr lang="en-US" dirty="0">
                <a:solidFill>
                  <a:schemeClr val="tx1"/>
                </a:solidFill>
              </a:rPr>
              <a:t>SLA assessment must be integrated within the whole data integration process</a:t>
            </a:r>
          </a:p>
          <a:p>
            <a:pPr algn="just">
              <a:buFont typeface="Wingdings" charset="2"/>
              <a:buChar char="§"/>
            </a:pPr>
            <a:r>
              <a:rPr lang="en-US" b="1" dirty="0" smtClean="0">
                <a:solidFill>
                  <a:schemeClr val="tx1"/>
                </a:solidFill>
              </a:rPr>
              <a:t>  Data integration classification </a:t>
            </a:r>
            <a:r>
              <a:rPr lang="en-US" b="1" dirty="0">
                <a:solidFill>
                  <a:schemeClr val="tx1"/>
                </a:solidFill>
              </a:rPr>
              <a:t>scheme </a:t>
            </a:r>
            <a:r>
              <a:rPr lang="en-US" dirty="0">
                <a:solidFill>
                  <a:schemeClr val="tx1"/>
                </a:solidFill>
              </a:rPr>
              <a:t>that </a:t>
            </a:r>
            <a:endParaRPr lang="en-US" dirty="0" smtClean="0">
              <a:solidFill>
                <a:schemeClr val="tx1"/>
              </a:solidFill>
            </a:endParaRPr>
          </a:p>
          <a:p>
            <a:pPr lvl="1" algn="just">
              <a:buFont typeface="Wingdings" charset="2"/>
              <a:buChar char="§"/>
            </a:pPr>
            <a:r>
              <a:rPr lang="en-US" dirty="0" smtClean="0">
                <a:solidFill>
                  <a:schemeClr val="tx1"/>
                </a:solidFill>
              </a:rPr>
              <a:t>characterizes a:</a:t>
            </a:r>
          </a:p>
          <a:p>
            <a:pPr lvl="2" algn="just">
              <a:buFont typeface="Wingdings" charset="2"/>
              <a:buChar char="§"/>
            </a:pPr>
            <a:r>
              <a:rPr lang="en-US" dirty="0" smtClean="0">
                <a:solidFill>
                  <a:schemeClr val="tx1"/>
                </a:solidFill>
              </a:rPr>
              <a:t>modern </a:t>
            </a:r>
            <a:r>
              <a:rPr lang="en-US" dirty="0">
                <a:solidFill>
                  <a:schemeClr val="tx1"/>
                </a:solidFill>
              </a:rPr>
              <a:t>vision of data integration </a:t>
            </a:r>
            <a:r>
              <a:rPr lang="en-US" dirty="0" smtClean="0">
                <a:solidFill>
                  <a:schemeClr val="tx1"/>
                </a:solidFill>
              </a:rPr>
              <a:t>in </a:t>
            </a:r>
            <a:r>
              <a:rPr lang="en-US" dirty="0">
                <a:solidFill>
                  <a:schemeClr val="tx1"/>
                </a:solidFill>
              </a:rPr>
              <a:t>multi-cloud environments </a:t>
            </a:r>
            <a:endParaRPr lang="en-US" dirty="0" smtClean="0">
              <a:solidFill>
                <a:schemeClr val="tx1"/>
              </a:solidFill>
            </a:endParaRPr>
          </a:p>
          <a:p>
            <a:pPr lvl="2" algn="just">
              <a:buFont typeface="Wingdings" charset="2"/>
              <a:buChar char="§"/>
            </a:pPr>
            <a:r>
              <a:rPr lang="en-US" dirty="0" smtClean="0">
                <a:solidFill>
                  <a:schemeClr val="tx1"/>
                </a:solidFill>
              </a:rPr>
              <a:t>enhanced </a:t>
            </a:r>
            <a:r>
              <a:rPr lang="en-US" dirty="0">
                <a:solidFill>
                  <a:schemeClr val="tx1"/>
                </a:solidFill>
              </a:rPr>
              <a:t>by including SLAs in its </a:t>
            </a:r>
            <a:r>
              <a:rPr lang="en-US" dirty="0" smtClean="0">
                <a:solidFill>
                  <a:schemeClr val="tx1"/>
                </a:solidFill>
              </a:rPr>
              <a:t>process</a:t>
            </a:r>
          </a:p>
          <a:p>
            <a:pPr lvl="1" algn="just">
              <a:buFont typeface="Wingdings" charset="2"/>
              <a:buChar char="§"/>
            </a:pPr>
            <a:r>
              <a:rPr lang="en-US" dirty="0" smtClean="0">
                <a:solidFill>
                  <a:schemeClr val="tx1"/>
                </a:solidFill>
              </a:rPr>
              <a:t>is supported by the analysis of the literature considering the most popular paper databases and applying the SM method</a:t>
            </a:r>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11</a:t>
            </a:fld>
            <a:endParaRPr lang="en-GB" dirty="0"/>
          </a:p>
        </p:txBody>
      </p:sp>
    </p:spTree>
    <p:extLst>
      <p:ext uri="{BB962C8B-B14F-4D97-AF65-F5344CB8AC3E}">
        <p14:creationId xmlns:p14="http://schemas.microsoft.com/office/powerpoint/2010/main" val="13785936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Work in progress </a:t>
            </a:r>
            <a:endParaRPr lang="fr-FR" dirty="0"/>
          </a:p>
        </p:txBody>
      </p:sp>
      <p:sp>
        <p:nvSpPr>
          <p:cNvPr id="3" name="Espaço Reservado para Conteúdo 2"/>
          <p:cNvSpPr>
            <a:spLocks noGrp="1"/>
          </p:cNvSpPr>
          <p:nvPr>
            <p:ph idx="1"/>
          </p:nvPr>
        </p:nvSpPr>
        <p:spPr/>
        <p:txBody>
          <a:bodyPr/>
          <a:lstStyle/>
          <a:p>
            <a:r>
              <a:rPr lang="fr-FR" dirty="0" smtClean="0"/>
              <a:t>Query rewriting is the core of data integration solutions</a:t>
            </a:r>
          </a:p>
          <a:p>
            <a:pPr lvl="1"/>
            <a:r>
              <a:rPr lang="fr-FR" dirty="0" smtClean="0"/>
              <a:t>Different algorithms proposed to different domains</a:t>
            </a:r>
          </a:p>
          <a:p>
            <a:pPr lvl="1"/>
            <a:r>
              <a:rPr lang="fr-FR" dirty="0" smtClean="0"/>
              <a:t>Early steps on developing our algorithm</a:t>
            </a:r>
          </a:p>
          <a:p>
            <a:r>
              <a:rPr lang="fr-FR" dirty="0" smtClean="0"/>
              <a:t>Our solution is now working on a single cloud</a:t>
            </a:r>
          </a:p>
          <a:p>
            <a:pPr lvl="1"/>
            <a:r>
              <a:rPr lang="fr-FR" dirty="0" smtClean="0"/>
              <a:t>Configuring a multi-cloud infrastructure to test our algorithm</a:t>
            </a:r>
            <a:endParaRPr lang="fr-FR" dirty="0"/>
          </a:p>
        </p:txBody>
      </p:sp>
      <p:sp>
        <p:nvSpPr>
          <p:cNvPr id="4" name="Espaço Reservado para Número de Slide 3"/>
          <p:cNvSpPr>
            <a:spLocks noGrp="1"/>
          </p:cNvSpPr>
          <p:nvPr>
            <p:ph type="sldNum" sz="quarter" idx="12"/>
          </p:nvPr>
        </p:nvSpPr>
        <p:spPr/>
        <p:txBody>
          <a:bodyPr/>
          <a:lstStyle/>
          <a:p>
            <a:fld id="{2066355A-084C-D24E-9AD2-7E4FC41EA627}" type="slidenum">
              <a:rPr lang="en-US" smtClean="0"/>
              <a:t>12</a:t>
            </a:fld>
            <a:endParaRPr lang="en-US"/>
          </a:p>
        </p:txBody>
      </p:sp>
    </p:spTree>
    <p:extLst>
      <p:ext uri="{BB962C8B-B14F-4D97-AF65-F5344CB8AC3E}">
        <p14:creationId xmlns:p14="http://schemas.microsoft.com/office/powerpoint/2010/main" val="15516907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p:txBody>
          <a:bodyPr/>
          <a:lstStyle/>
          <a:p>
            <a:pPr marL="0" indent="0" algn="just">
              <a:buNone/>
            </a:pPr>
            <a:r>
              <a:rPr lang="en-GB" dirty="0" smtClean="0"/>
              <a:t>Problem addressed: given a set of </a:t>
            </a:r>
            <a:r>
              <a:rPr lang="en-GB" b="1" dirty="0" smtClean="0"/>
              <a:t>abstract services</a:t>
            </a:r>
            <a:r>
              <a:rPr lang="en-GB" dirty="0" smtClean="0"/>
              <a:t>, a set of </a:t>
            </a:r>
            <a:r>
              <a:rPr lang="en-GB" b="1" dirty="0" smtClean="0"/>
              <a:t>concrete services</a:t>
            </a:r>
            <a:r>
              <a:rPr lang="en-GB" dirty="0" smtClean="0"/>
              <a:t>, a user </a:t>
            </a:r>
            <a:r>
              <a:rPr lang="en-GB" b="1" i="1" dirty="0" smtClean="0"/>
              <a:t>query</a:t>
            </a:r>
            <a:r>
              <a:rPr lang="en-GB" dirty="0" smtClean="0"/>
              <a:t> and a set of </a:t>
            </a:r>
            <a:r>
              <a:rPr lang="en-GB" b="1" dirty="0" smtClean="0"/>
              <a:t>quality preferences</a:t>
            </a:r>
          </a:p>
          <a:p>
            <a:pPr marL="0" indent="0" algn="just">
              <a:buNone/>
            </a:pPr>
            <a:endParaRPr lang="en-GB" dirty="0" smtClean="0"/>
          </a:p>
          <a:p>
            <a:pPr marL="0" indent="0" algn="just">
              <a:buNone/>
            </a:pPr>
            <a:r>
              <a:rPr lang="en-GB" dirty="0" smtClean="0"/>
              <a:t>Derive a  set of service compositions that answer the query and fulfil the quality requirements.</a:t>
            </a:r>
            <a:endParaRPr lang="en-GB" dirty="0"/>
          </a:p>
        </p:txBody>
      </p:sp>
      <p:sp>
        <p:nvSpPr>
          <p:cNvPr id="4" name="Espaço Reservado para Número de Slide 3"/>
          <p:cNvSpPr>
            <a:spLocks noGrp="1"/>
          </p:cNvSpPr>
          <p:nvPr>
            <p:ph type="sldNum" sz="quarter" idx="12"/>
          </p:nvPr>
        </p:nvSpPr>
        <p:spPr/>
        <p:txBody>
          <a:bodyPr/>
          <a:lstStyle/>
          <a:p>
            <a:fld id="{2066355A-084C-D24E-9AD2-7E4FC41EA627}" type="slidenum">
              <a:rPr lang="en-US" smtClean="0"/>
              <a:t>13</a:t>
            </a:fld>
            <a:endParaRPr lang="en-US"/>
          </a:p>
        </p:txBody>
      </p:sp>
      <p:sp>
        <p:nvSpPr>
          <p:cNvPr id="6" name="Titre 1"/>
          <p:cNvSpPr>
            <a:spLocks noGrp="1"/>
          </p:cNvSpPr>
          <p:nvPr>
            <p:ph type="title"/>
          </p:nvPr>
        </p:nvSpPr>
        <p:spPr>
          <a:xfrm>
            <a:off x="1176866" y="915337"/>
            <a:ext cx="6798734" cy="1303867"/>
          </a:xfrm>
        </p:spPr>
        <p:txBody>
          <a:bodyPr>
            <a:normAutofit/>
          </a:bodyPr>
          <a:lstStyle/>
          <a:p>
            <a:r>
              <a:rPr lang="en-GB" sz="3200" i="1" dirty="0"/>
              <a:t>Rhone service-based query rewriting algorithm</a:t>
            </a:r>
          </a:p>
        </p:txBody>
      </p:sp>
    </p:spTree>
    <p:extLst>
      <p:ext uri="{BB962C8B-B14F-4D97-AF65-F5344CB8AC3E}">
        <p14:creationId xmlns:p14="http://schemas.microsoft.com/office/powerpoint/2010/main" val="26602163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3200" i="1" dirty="0"/>
              <a:t>Rhone service-based query rewriting algorithm</a:t>
            </a:r>
          </a:p>
        </p:txBody>
      </p:sp>
      <p:sp>
        <p:nvSpPr>
          <p:cNvPr id="3" name="Espace réservé du contenu 2"/>
          <p:cNvSpPr>
            <a:spLocks noGrp="1"/>
          </p:cNvSpPr>
          <p:nvPr>
            <p:ph sz="quarter" idx="1"/>
          </p:nvPr>
        </p:nvSpPr>
        <p:spPr/>
        <p:txBody>
          <a:bodyPr/>
          <a:lstStyle/>
          <a:p>
            <a:pPr marL="0" indent="0">
              <a:buNone/>
            </a:pPr>
            <a:r>
              <a:rPr lang="en-GB" dirty="0" smtClean="0"/>
              <a:t>Originality:</a:t>
            </a:r>
          </a:p>
          <a:p>
            <a:r>
              <a:rPr lang="en-GB" dirty="0" smtClean="0"/>
              <a:t>The user can express her quality preferences and associate them to her queries</a:t>
            </a:r>
          </a:p>
          <a:p>
            <a:endParaRPr lang="en-GB" dirty="0" smtClean="0"/>
          </a:p>
          <a:p>
            <a:r>
              <a:rPr lang="en-GB" dirty="0" smtClean="0"/>
              <a:t>Service’s quality aspects are defined on Service Level Agreements (SLA) guide service selection and the whole rewriting process</a:t>
            </a:r>
            <a:endParaRPr lang="en-GB" dirty="0"/>
          </a:p>
        </p:txBody>
      </p:sp>
      <p:sp>
        <p:nvSpPr>
          <p:cNvPr id="4" name="Espaço Reservado para Número de Slide 3"/>
          <p:cNvSpPr>
            <a:spLocks noGrp="1"/>
          </p:cNvSpPr>
          <p:nvPr>
            <p:ph type="sldNum" sz="quarter" idx="12"/>
          </p:nvPr>
        </p:nvSpPr>
        <p:spPr/>
        <p:txBody>
          <a:bodyPr/>
          <a:lstStyle/>
          <a:p>
            <a:fld id="{2066355A-084C-D24E-9AD2-7E4FC41EA627}" type="slidenum">
              <a:rPr lang="en-US" smtClean="0"/>
              <a:t>14</a:t>
            </a:fld>
            <a:endParaRPr lang="en-US"/>
          </a:p>
        </p:txBody>
      </p:sp>
    </p:spTree>
    <p:extLst>
      <p:ext uri="{BB962C8B-B14F-4D97-AF65-F5344CB8AC3E}">
        <p14:creationId xmlns:p14="http://schemas.microsoft.com/office/powerpoint/2010/main" val="2135348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3200" i="1" dirty="0"/>
              <a:t>Rhone service-based query rewriting algorithm</a:t>
            </a:r>
          </a:p>
        </p:txBody>
      </p:sp>
      <p:sp>
        <p:nvSpPr>
          <p:cNvPr id="3" name="Espace réservé du contenu 2"/>
          <p:cNvSpPr>
            <a:spLocks noGrp="1"/>
          </p:cNvSpPr>
          <p:nvPr>
            <p:ph sz="quarter" idx="1"/>
          </p:nvPr>
        </p:nvSpPr>
        <p:spPr/>
        <p:txBody>
          <a:bodyPr/>
          <a:lstStyle/>
          <a:p>
            <a:pPr marL="0" indent="0">
              <a:buNone/>
            </a:pPr>
            <a:r>
              <a:rPr lang="en-GB" dirty="0" smtClean="0"/>
              <a:t>Steps:</a:t>
            </a:r>
          </a:p>
          <a:p>
            <a:pPr marL="457200" indent="-457200">
              <a:buFont typeface="+mj-lt"/>
              <a:buAutoNum type="arabicPeriod"/>
            </a:pPr>
            <a:r>
              <a:rPr lang="en-GB" dirty="0" smtClean="0"/>
              <a:t>Select candidate concrete services</a:t>
            </a:r>
          </a:p>
          <a:p>
            <a:pPr marL="457200" indent="-457200">
              <a:buFont typeface="+mj-lt"/>
              <a:buAutoNum type="arabicPeriod"/>
            </a:pPr>
            <a:r>
              <a:rPr lang="en-GB" dirty="0" smtClean="0"/>
              <a:t>Create mappings from concrete services to the query (Concrete service description - CSD)</a:t>
            </a:r>
          </a:p>
          <a:p>
            <a:pPr marL="457200" indent="-457200">
              <a:buFont typeface="+mj-lt"/>
              <a:buAutoNum type="arabicPeriod"/>
            </a:pPr>
            <a:r>
              <a:rPr lang="en-GB" dirty="0" smtClean="0"/>
              <a:t>Combine CSDs</a:t>
            </a:r>
          </a:p>
          <a:p>
            <a:pPr marL="457200" indent="-457200">
              <a:buFont typeface="+mj-lt"/>
              <a:buAutoNum type="arabicPeriod"/>
            </a:pPr>
            <a:r>
              <a:rPr lang="en-GB" dirty="0" smtClean="0"/>
              <a:t>Produce rewritings</a:t>
            </a:r>
            <a:endParaRPr lang="en-GB" dirty="0"/>
          </a:p>
        </p:txBody>
      </p:sp>
      <p:sp>
        <p:nvSpPr>
          <p:cNvPr id="4" name="Espaço Reservado para Número de Slide 3"/>
          <p:cNvSpPr>
            <a:spLocks noGrp="1"/>
          </p:cNvSpPr>
          <p:nvPr>
            <p:ph type="sldNum" sz="quarter" idx="12"/>
          </p:nvPr>
        </p:nvSpPr>
        <p:spPr/>
        <p:txBody>
          <a:bodyPr/>
          <a:lstStyle/>
          <a:p>
            <a:fld id="{2066355A-084C-D24E-9AD2-7E4FC41EA627}" type="slidenum">
              <a:rPr lang="en-US" smtClean="0"/>
              <a:t>15</a:t>
            </a:fld>
            <a:endParaRPr lang="en-US"/>
          </a:p>
        </p:txBody>
      </p:sp>
    </p:spTree>
    <p:extLst>
      <p:ext uri="{BB962C8B-B14F-4D97-AF65-F5344CB8AC3E}">
        <p14:creationId xmlns:p14="http://schemas.microsoft.com/office/powerpoint/2010/main" val="17093764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3200" i="1" dirty="0"/>
              <a:t>Rhone service-based query rewriting </a:t>
            </a:r>
            <a:r>
              <a:rPr lang="en-GB" sz="3200" i="1" dirty="0" smtClean="0"/>
              <a:t>algorithm</a:t>
            </a:r>
            <a:br>
              <a:rPr lang="en-GB" sz="3200" i="1" dirty="0" smtClean="0"/>
            </a:br>
            <a:r>
              <a:rPr lang="en-GB" sz="3200" dirty="0" smtClean="0"/>
              <a:t>(Formalization)</a:t>
            </a:r>
            <a:endParaRPr lang="en-GB" sz="3200" dirty="0"/>
          </a:p>
        </p:txBody>
      </p:sp>
      <p:sp>
        <p:nvSpPr>
          <p:cNvPr id="3" name="Espace réservé du contenu 2"/>
          <p:cNvSpPr>
            <a:spLocks noGrp="1"/>
          </p:cNvSpPr>
          <p:nvPr>
            <p:ph sz="quarter" idx="1"/>
          </p:nvPr>
        </p:nvSpPr>
        <p:spPr/>
        <p:txBody>
          <a:bodyPr/>
          <a:lstStyle/>
          <a:p>
            <a:pPr marL="0" indent="0">
              <a:buNone/>
            </a:pPr>
            <a:r>
              <a:rPr lang="en-GB" dirty="0" smtClean="0"/>
              <a:t>Input data: (1) a </a:t>
            </a:r>
            <a:r>
              <a:rPr lang="en-GB" i="1" dirty="0" smtClean="0"/>
              <a:t>query</a:t>
            </a:r>
            <a:r>
              <a:rPr lang="en-GB" dirty="0" smtClean="0"/>
              <a:t>; and (2) a list of </a:t>
            </a:r>
            <a:r>
              <a:rPr lang="en-GB" i="1" dirty="0" smtClean="0"/>
              <a:t>concrete services</a:t>
            </a:r>
          </a:p>
          <a:p>
            <a:pPr marL="0" indent="0">
              <a:buNone/>
            </a:pPr>
            <a:r>
              <a:rPr lang="en-GB" b="1" dirty="0" smtClean="0"/>
              <a:t>Definition 1 (Query):</a:t>
            </a:r>
            <a:r>
              <a:rPr lang="pt-BR" dirty="0"/>
              <a:t/>
            </a:r>
            <a:br>
              <a:rPr lang="pt-BR" dirty="0"/>
            </a:br>
            <a:endParaRPr lang="en-GB" i="1" dirty="0"/>
          </a:p>
        </p:txBody>
      </p:sp>
      <p:sp>
        <p:nvSpPr>
          <p:cNvPr id="5" name="Espaço Reservado para Número de Slide 4"/>
          <p:cNvSpPr>
            <a:spLocks noGrp="1"/>
          </p:cNvSpPr>
          <p:nvPr>
            <p:ph type="sldNum" sz="quarter" idx="12"/>
          </p:nvPr>
        </p:nvSpPr>
        <p:spPr/>
        <p:txBody>
          <a:bodyPr/>
          <a:lstStyle/>
          <a:p>
            <a:fld id="{2066355A-084C-D24E-9AD2-7E4FC41EA627}" type="slidenum">
              <a:rPr lang="en-US" smtClean="0"/>
              <a:t>16</a:t>
            </a:fld>
            <a:endParaRPr lang="en-US"/>
          </a:p>
        </p:txBody>
      </p:sp>
      <p:pic>
        <p:nvPicPr>
          <p:cNvPr id="7" name="Imagem 6"/>
          <p:cNvPicPr>
            <a:picLocks noChangeAspect="1"/>
          </p:cNvPicPr>
          <p:nvPr/>
        </p:nvPicPr>
        <p:blipFill>
          <a:blip r:embed="rId2"/>
          <a:stretch>
            <a:fillRect/>
          </a:stretch>
        </p:blipFill>
        <p:spPr>
          <a:xfrm>
            <a:off x="785222" y="3635168"/>
            <a:ext cx="7573556" cy="502056"/>
          </a:xfrm>
          <a:prstGeom prst="rect">
            <a:avLst/>
          </a:prstGeom>
          <a:ln>
            <a:solidFill>
              <a:schemeClr val="tx1"/>
            </a:solidFill>
          </a:ln>
        </p:spPr>
      </p:pic>
      <p:sp>
        <p:nvSpPr>
          <p:cNvPr id="9" name="CaixaDeTexto 8"/>
          <p:cNvSpPr txBox="1"/>
          <p:nvPr/>
        </p:nvSpPr>
        <p:spPr>
          <a:xfrm>
            <a:off x="1579938" y="4523915"/>
            <a:ext cx="4114716" cy="369332"/>
          </a:xfrm>
          <a:prstGeom prst="rect">
            <a:avLst/>
          </a:prstGeom>
          <a:noFill/>
          <a:ln>
            <a:noFill/>
          </a:ln>
        </p:spPr>
        <p:txBody>
          <a:bodyPr wrap="none" rtlCol="0">
            <a:spAutoFit/>
          </a:bodyPr>
          <a:lstStyle/>
          <a:p>
            <a:r>
              <a:rPr lang="en-GB" b="1" u="sng" dirty="0" smtClean="0">
                <a:solidFill>
                  <a:srgbClr val="FF0000"/>
                </a:solidFill>
              </a:rPr>
              <a:t>Abstract services</a:t>
            </a:r>
            <a:r>
              <a:rPr lang="en-GB" dirty="0" smtClean="0">
                <a:solidFill>
                  <a:srgbClr val="FF0000"/>
                </a:solidFill>
              </a:rPr>
              <a:t>: basic service capabilities</a:t>
            </a:r>
            <a:endParaRPr lang="fr-FR" dirty="0">
              <a:solidFill>
                <a:srgbClr val="FF0000"/>
              </a:solidFill>
            </a:endParaRPr>
          </a:p>
        </p:txBody>
      </p:sp>
      <p:cxnSp>
        <p:nvCxnSpPr>
          <p:cNvPr id="10" name="Conector de seta reta 9"/>
          <p:cNvCxnSpPr/>
          <p:nvPr/>
        </p:nvCxnSpPr>
        <p:spPr>
          <a:xfrm>
            <a:off x="2240699" y="4102884"/>
            <a:ext cx="0" cy="4424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4798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3200" i="1" dirty="0"/>
              <a:t>Rhone service-based query rewriting </a:t>
            </a:r>
            <a:r>
              <a:rPr lang="en-GB" sz="3200" i="1" dirty="0" smtClean="0"/>
              <a:t>algorithm</a:t>
            </a:r>
            <a:br>
              <a:rPr lang="en-GB" sz="3200" i="1" dirty="0" smtClean="0"/>
            </a:br>
            <a:r>
              <a:rPr lang="en-GB" sz="3200" dirty="0" smtClean="0"/>
              <a:t>(Formalization)</a:t>
            </a:r>
            <a:endParaRPr lang="en-GB" sz="3200" dirty="0"/>
          </a:p>
        </p:txBody>
      </p:sp>
      <p:sp>
        <p:nvSpPr>
          <p:cNvPr id="3" name="Espace réservé du contenu 2"/>
          <p:cNvSpPr>
            <a:spLocks noGrp="1"/>
          </p:cNvSpPr>
          <p:nvPr>
            <p:ph sz="quarter" idx="1"/>
          </p:nvPr>
        </p:nvSpPr>
        <p:spPr/>
        <p:txBody>
          <a:bodyPr/>
          <a:lstStyle/>
          <a:p>
            <a:pPr marL="0" indent="0">
              <a:buNone/>
            </a:pPr>
            <a:r>
              <a:rPr lang="en-GB" dirty="0" smtClean="0"/>
              <a:t>Input data: (1) a </a:t>
            </a:r>
            <a:r>
              <a:rPr lang="en-GB" i="1" dirty="0" smtClean="0"/>
              <a:t>query</a:t>
            </a:r>
            <a:r>
              <a:rPr lang="en-GB" dirty="0" smtClean="0"/>
              <a:t>; and (2) a list of </a:t>
            </a:r>
            <a:r>
              <a:rPr lang="en-GB" i="1" dirty="0" smtClean="0"/>
              <a:t>concrete services</a:t>
            </a:r>
          </a:p>
          <a:p>
            <a:pPr marL="0" indent="0">
              <a:buNone/>
            </a:pPr>
            <a:r>
              <a:rPr lang="en-GB" b="1" dirty="0" smtClean="0"/>
              <a:t>Definition 1 (Query):</a:t>
            </a:r>
            <a:r>
              <a:rPr lang="pt-BR" dirty="0"/>
              <a:t/>
            </a:r>
            <a:br>
              <a:rPr lang="pt-BR" dirty="0"/>
            </a:br>
            <a:endParaRPr lang="en-GB" i="1" dirty="0"/>
          </a:p>
        </p:txBody>
      </p:sp>
      <p:sp>
        <p:nvSpPr>
          <p:cNvPr id="5" name="Espaço Reservado para Número de Slide 4"/>
          <p:cNvSpPr>
            <a:spLocks noGrp="1"/>
          </p:cNvSpPr>
          <p:nvPr>
            <p:ph type="sldNum" sz="quarter" idx="12"/>
          </p:nvPr>
        </p:nvSpPr>
        <p:spPr/>
        <p:txBody>
          <a:bodyPr/>
          <a:lstStyle/>
          <a:p>
            <a:fld id="{2066355A-084C-D24E-9AD2-7E4FC41EA627}" type="slidenum">
              <a:rPr lang="en-US" smtClean="0"/>
              <a:t>17</a:t>
            </a:fld>
            <a:endParaRPr lang="en-US"/>
          </a:p>
        </p:txBody>
      </p:sp>
      <p:pic>
        <p:nvPicPr>
          <p:cNvPr id="7" name="Imagem 6"/>
          <p:cNvPicPr>
            <a:picLocks noChangeAspect="1"/>
          </p:cNvPicPr>
          <p:nvPr/>
        </p:nvPicPr>
        <p:blipFill>
          <a:blip r:embed="rId2"/>
          <a:stretch>
            <a:fillRect/>
          </a:stretch>
        </p:blipFill>
        <p:spPr>
          <a:xfrm>
            <a:off x="785222" y="3635168"/>
            <a:ext cx="7573556" cy="502056"/>
          </a:xfrm>
          <a:prstGeom prst="rect">
            <a:avLst/>
          </a:prstGeom>
          <a:ln>
            <a:solidFill>
              <a:schemeClr val="tx1"/>
            </a:solidFill>
          </a:ln>
        </p:spPr>
      </p:pic>
      <p:sp>
        <p:nvSpPr>
          <p:cNvPr id="8" name="CaixaDeTexto 7"/>
          <p:cNvSpPr txBox="1"/>
          <p:nvPr/>
        </p:nvSpPr>
        <p:spPr>
          <a:xfrm>
            <a:off x="741725" y="4528683"/>
            <a:ext cx="1497911" cy="369332"/>
          </a:xfrm>
          <a:prstGeom prst="rect">
            <a:avLst/>
          </a:prstGeom>
          <a:noFill/>
          <a:ln>
            <a:noFill/>
          </a:ln>
        </p:spPr>
        <p:txBody>
          <a:bodyPr wrap="none" rtlCol="0">
            <a:spAutoFit/>
          </a:bodyPr>
          <a:lstStyle/>
          <a:p>
            <a:r>
              <a:rPr lang="en-GB" dirty="0" smtClean="0">
                <a:solidFill>
                  <a:srgbClr val="FF0000"/>
                </a:solidFill>
              </a:rPr>
              <a:t>Head variables</a:t>
            </a:r>
            <a:endParaRPr lang="fr-FR" dirty="0">
              <a:solidFill>
                <a:srgbClr val="FF0000"/>
              </a:solidFill>
            </a:endParaRPr>
          </a:p>
        </p:txBody>
      </p:sp>
      <p:cxnSp>
        <p:nvCxnSpPr>
          <p:cNvPr id="6" name="Conector de seta reta 5"/>
          <p:cNvCxnSpPr/>
          <p:nvPr/>
        </p:nvCxnSpPr>
        <p:spPr>
          <a:xfrm>
            <a:off x="1402486" y="4107652"/>
            <a:ext cx="0" cy="4424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CaixaDeTexto 8"/>
          <p:cNvSpPr txBox="1"/>
          <p:nvPr/>
        </p:nvSpPr>
        <p:spPr>
          <a:xfrm>
            <a:off x="3151558" y="4523915"/>
            <a:ext cx="1509131" cy="369332"/>
          </a:xfrm>
          <a:prstGeom prst="rect">
            <a:avLst/>
          </a:prstGeom>
          <a:noFill/>
          <a:ln>
            <a:noFill/>
          </a:ln>
        </p:spPr>
        <p:txBody>
          <a:bodyPr wrap="none" rtlCol="0">
            <a:spAutoFit/>
          </a:bodyPr>
          <a:lstStyle/>
          <a:p>
            <a:r>
              <a:rPr lang="en-GB" dirty="0" smtClean="0">
                <a:solidFill>
                  <a:srgbClr val="FF0000"/>
                </a:solidFill>
              </a:rPr>
              <a:t>Local variables</a:t>
            </a:r>
            <a:endParaRPr lang="fr-FR" dirty="0">
              <a:solidFill>
                <a:srgbClr val="FF0000"/>
              </a:solidFill>
            </a:endParaRPr>
          </a:p>
        </p:txBody>
      </p:sp>
      <p:cxnSp>
        <p:nvCxnSpPr>
          <p:cNvPr id="10" name="Conector de seta reta 9"/>
          <p:cNvCxnSpPr/>
          <p:nvPr/>
        </p:nvCxnSpPr>
        <p:spPr>
          <a:xfrm>
            <a:off x="3812319" y="4102884"/>
            <a:ext cx="0" cy="4424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72442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3200" i="1" dirty="0"/>
              <a:t>Rhone service-based query rewriting </a:t>
            </a:r>
            <a:r>
              <a:rPr lang="en-GB" sz="3200" i="1" dirty="0" smtClean="0"/>
              <a:t>algorithm</a:t>
            </a:r>
            <a:br>
              <a:rPr lang="en-GB" sz="3200" i="1" dirty="0" smtClean="0"/>
            </a:br>
            <a:r>
              <a:rPr lang="en-GB" sz="3200" dirty="0" smtClean="0"/>
              <a:t>(Formalization)</a:t>
            </a:r>
            <a:endParaRPr lang="en-GB" sz="3200" dirty="0"/>
          </a:p>
        </p:txBody>
      </p:sp>
      <p:sp>
        <p:nvSpPr>
          <p:cNvPr id="3" name="Espace réservé du contenu 2"/>
          <p:cNvSpPr>
            <a:spLocks noGrp="1"/>
          </p:cNvSpPr>
          <p:nvPr>
            <p:ph sz="quarter" idx="1"/>
          </p:nvPr>
        </p:nvSpPr>
        <p:spPr/>
        <p:txBody>
          <a:bodyPr/>
          <a:lstStyle/>
          <a:p>
            <a:pPr marL="0" indent="0">
              <a:buNone/>
            </a:pPr>
            <a:r>
              <a:rPr lang="en-GB" dirty="0" smtClean="0"/>
              <a:t>Input data: (1) a </a:t>
            </a:r>
            <a:r>
              <a:rPr lang="en-GB" i="1" dirty="0" smtClean="0"/>
              <a:t>query</a:t>
            </a:r>
            <a:r>
              <a:rPr lang="en-GB" dirty="0" smtClean="0"/>
              <a:t>; and (2) a list of </a:t>
            </a:r>
            <a:r>
              <a:rPr lang="en-GB" i="1" dirty="0" smtClean="0"/>
              <a:t>concrete services</a:t>
            </a:r>
          </a:p>
          <a:p>
            <a:pPr marL="0" indent="0">
              <a:buNone/>
            </a:pPr>
            <a:r>
              <a:rPr lang="en-GB" b="1" dirty="0" smtClean="0"/>
              <a:t>Definition 1 (Query):</a:t>
            </a:r>
            <a:r>
              <a:rPr lang="pt-BR" dirty="0"/>
              <a:t/>
            </a:r>
            <a:br>
              <a:rPr lang="pt-BR" dirty="0"/>
            </a:br>
            <a:endParaRPr lang="en-GB" i="1" dirty="0"/>
          </a:p>
        </p:txBody>
      </p:sp>
      <p:sp>
        <p:nvSpPr>
          <p:cNvPr id="5" name="Espaço Reservado para Número de Slide 4"/>
          <p:cNvSpPr>
            <a:spLocks noGrp="1"/>
          </p:cNvSpPr>
          <p:nvPr>
            <p:ph type="sldNum" sz="quarter" idx="12"/>
          </p:nvPr>
        </p:nvSpPr>
        <p:spPr/>
        <p:txBody>
          <a:bodyPr/>
          <a:lstStyle/>
          <a:p>
            <a:fld id="{2066355A-084C-D24E-9AD2-7E4FC41EA627}" type="slidenum">
              <a:rPr lang="en-US" smtClean="0"/>
              <a:t>18</a:t>
            </a:fld>
            <a:endParaRPr lang="en-US"/>
          </a:p>
        </p:txBody>
      </p:sp>
      <p:pic>
        <p:nvPicPr>
          <p:cNvPr id="7" name="Imagem 6"/>
          <p:cNvPicPr>
            <a:picLocks noChangeAspect="1"/>
          </p:cNvPicPr>
          <p:nvPr/>
        </p:nvPicPr>
        <p:blipFill>
          <a:blip r:embed="rId2"/>
          <a:stretch>
            <a:fillRect/>
          </a:stretch>
        </p:blipFill>
        <p:spPr>
          <a:xfrm>
            <a:off x="785222" y="3635168"/>
            <a:ext cx="7573556" cy="502056"/>
          </a:xfrm>
          <a:prstGeom prst="rect">
            <a:avLst/>
          </a:prstGeom>
          <a:ln>
            <a:solidFill>
              <a:schemeClr val="tx1"/>
            </a:solidFill>
          </a:ln>
        </p:spPr>
      </p:pic>
      <p:sp>
        <p:nvSpPr>
          <p:cNvPr id="9" name="CaixaDeTexto 8"/>
          <p:cNvSpPr txBox="1"/>
          <p:nvPr/>
        </p:nvSpPr>
        <p:spPr>
          <a:xfrm>
            <a:off x="3808806" y="4466763"/>
            <a:ext cx="4704108" cy="369332"/>
          </a:xfrm>
          <a:prstGeom prst="rect">
            <a:avLst/>
          </a:prstGeom>
          <a:noFill/>
          <a:ln>
            <a:noFill/>
          </a:ln>
        </p:spPr>
        <p:txBody>
          <a:bodyPr wrap="none" rtlCol="0">
            <a:spAutoFit/>
          </a:bodyPr>
          <a:lstStyle/>
          <a:p>
            <a:r>
              <a:rPr lang="en-GB" b="1" u="sng" dirty="0" smtClean="0">
                <a:solidFill>
                  <a:srgbClr val="FF0000"/>
                </a:solidFill>
              </a:rPr>
              <a:t>Constraints</a:t>
            </a:r>
            <a:r>
              <a:rPr lang="en-GB" dirty="0" smtClean="0">
                <a:solidFill>
                  <a:srgbClr val="FF0000"/>
                </a:solidFill>
              </a:rPr>
              <a:t> over the input and output parameters</a:t>
            </a:r>
            <a:endParaRPr lang="fr-FR" dirty="0">
              <a:solidFill>
                <a:srgbClr val="FF0000"/>
              </a:solidFill>
            </a:endParaRPr>
          </a:p>
        </p:txBody>
      </p:sp>
      <p:cxnSp>
        <p:nvCxnSpPr>
          <p:cNvPr id="10" name="Conector de seta reta 9"/>
          <p:cNvCxnSpPr/>
          <p:nvPr/>
        </p:nvCxnSpPr>
        <p:spPr>
          <a:xfrm>
            <a:off x="5998331" y="4074308"/>
            <a:ext cx="0" cy="4424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70401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3200" i="1" dirty="0"/>
              <a:t>Rhone service-based query rewriting </a:t>
            </a:r>
            <a:r>
              <a:rPr lang="en-GB" sz="3200" i="1" dirty="0" smtClean="0"/>
              <a:t>algorithm</a:t>
            </a:r>
            <a:br>
              <a:rPr lang="en-GB" sz="3200" i="1" dirty="0" smtClean="0"/>
            </a:br>
            <a:r>
              <a:rPr lang="en-GB" sz="3200" dirty="0" smtClean="0"/>
              <a:t>(Formalization)</a:t>
            </a:r>
            <a:endParaRPr lang="en-GB" sz="3200" dirty="0"/>
          </a:p>
        </p:txBody>
      </p:sp>
      <p:sp>
        <p:nvSpPr>
          <p:cNvPr id="3" name="Espace réservé du contenu 2"/>
          <p:cNvSpPr>
            <a:spLocks noGrp="1"/>
          </p:cNvSpPr>
          <p:nvPr>
            <p:ph sz="quarter" idx="1"/>
          </p:nvPr>
        </p:nvSpPr>
        <p:spPr/>
        <p:txBody>
          <a:bodyPr/>
          <a:lstStyle/>
          <a:p>
            <a:pPr marL="0" indent="0">
              <a:buNone/>
            </a:pPr>
            <a:r>
              <a:rPr lang="en-GB" dirty="0" smtClean="0"/>
              <a:t>Input data: (1) a </a:t>
            </a:r>
            <a:r>
              <a:rPr lang="en-GB" i="1" dirty="0" smtClean="0"/>
              <a:t>query</a:t>
            </a:r>
            <a:r>
              <a:rPr lang="en-GB" dirty="0" smtClean="0"/>
              <a:t>; and (2) a list of </a:t>
            </a:r>
            <a:r>
              <a:rPr lang="en-GB" i="1" dirty="0" smtClean="0"/>
              <a:t>concrete services</a:t>
            </a:r>
          </a:p>
          <a:p>
            <a:pPr marL="0" indent="0">
              <a:buNone/>
            </a:pPr>
            <a:r>
              <a:rPr lang="en-GB" b="1" dirty="0" smtClean="0"/>
              <a:t>Definition 1 (Query):</a:t>
            </a:r>
            <a:r>
              <a:rPr lang="pt-BR" dirty="0"/>
              <a:t/>
            </a:r>
            <a:br>
              <a:rPr lang="pt-BR" dirty="0"/>
            </a:br>
            <a:endParaRPr lang="en-GB" i="1" dirty="0"/>
          </a:p>
        </p:txBody>
      </p:sp>
      <p:sp>
        <p:nvSpPr>
          <p:cNvPr id="5" name="Espaço Reservado para Número de Slide 4"/>
          <p:cNvSpPr>
            <a:spLocks noGrp="1"/>
          </p:cNvSpPr>
          <p:nvPr>
            <p:ph type="sldNum" sz="quarter" idx="12"/>
          </p:nvPr>
        </p:nvSpPr>
        <p:spPr/>
        <p:txBody>
          <a:bodyPr/>
          <a:lstStyle/>
          <a:p>
            <a:fld id="{2066355A-084C-D24E-9AD2-7E4FC41EA627}" type="slidenum">
              <a:rPr lang="en-US" smtClean="0"/>
              <a:t>19</a:t>
            </a:fld>
            <a:endParaRPr lang="en-US"/>
          </a:p>
        </p:txBody>
      </p:sp>
      <p:pic>
        <p:nvPicPr>
          <p:cNvPr id="7" name="Imagem 6"/>
          <p:cNvPicPr>
            <a:picLocks noChangeAspect="1"/>
          </p:cNvPicPr>
          <p:nvPr/>
        </p:nvPicPr>
        <p:blipFill>
          <a:blip r:embed="rId2"/>
          <a:stretch>
            <a:fillRect/>
          </a:stretch>
        </p:blipFill>
        <p:spPr>
          <a:xfrm>
            <a:off x="785222" y="3635168"/>
            <a:ext cx="7573556" cy="502056"/>
          </a:xfrm>
          <a:prstGeom prst="rect">
            <a:avLst/>
          </a:prstGeom>
          <a:ln>
            <a:solidFill>
              <a:schemeClr val="tx1"/>
            </a:solidFill>
          </a:ln>
        </p:spPr>
      </p:pic>
      <p:sp>
        <p:nvSpPr>
          <p:cNvPr id="9" name="CaixaDeTexto 8"/>
          <p:cNvSpPr txBox="1"/>
          <p:nvPr/>
        </p:nvSpPr>
        <p:spPr>
          <a:xfrm>
            <a:off x="5166122" y="4466763"/>
            <a:ext cx="3444854" cy="369332"/>
          </a:xfrm>
          <a:prstGeom prst="rect">
            <a:avLst/>
          </a:prstGeom>
          <a:noFill/>
          <a:ln>
            <a:noFill/>
          </a:ln>
        </p:spPr>
        <p:txBody>
          <a:bodyPr wrap="none" rtlCol="0">
            <a:spAutoFit/>
          </a:bodyPr>
          <a:lstStyle/>
          <a:p>
            <a:r>
              <a:rPr lang="en-GB" b="1" u="sng" dirty="0" smtClean="0">
                <a:solidFill>
                  <a:srgbClr val="FF0000"/>
                </a:solidFill>
              </a:rPr>
              <a:t>User preferences</a:t>
            </a:r>
            <a:r>
              <a:rPr lang="en-GB" b="1" dirty="0" smtClean="0">
                <a:solidFill>
                  <a:srgbClr val="FF0000"/>
                </a:solidFill>
              </a:rPr>
              <a:t> </a:t>
            </a:r>
            <a:r>
              <a:rPr lang="en-GB" dirty="0" smtClean="0">
                <a:solidFill>
                  <a:srgbClr val="FF0000"/>
                </a:solidFill>
              </a:rPr>
              <a:t>over the services</a:t>
            </a:r>
            <a:endParaRPr lang="fr-FR" dirty="0">
              <a:solidFill>
                <a:srgbClr val="FF0000"/>
              </a:solidFill>
            </a:endParaRPr>
          </a:p>
        </p:txBody>
      </p:sp>
      <p:cxnSp>
        <p:nvCxnSpPr>
          <p:cNvPr id="10" name="Conector de seta reta 9"/>
          <p:cNvCxnSpPr/>
          <p:nvPr/>
        </p:nvCxnSpPr>
        <p:spPr>
          <a:xfrm>
            <a:off x="7241343" y="4074308"/>
            <a:ext cx="0" cy="4424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55836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Agenda</a:t>
            </a:r>
            <a:endParaRPr lang="pt-BR" dirty="0"/>
          </a:p>
        </p:txBody>
      </p:sp>
      <p:sp>
        <p:nvSpPr>
          <p:cNvPr id="3" name="Content Placeholder 2"/>
          <p:cNvSpPr>
            <a:spLocks noGrp="1"/>
          </p:cNvSpPr>
          <p:nvPr>
            <p:ph idx="1"/>
          </p:nvPr>
        </p:nvSpPr>
        <p:spPr/>
        <p:txBody>
          <a:bodyPr>
            <a:normAutofit fontScale="92500" lnSpcReduction="20000"/>
          </a:bodyPr>
          <a:lstStyle/>
          <a:p>
            <a:endParaRPr lang="en-US" sz="2300" dirty="0" smtClean="0">
              <a:solidFill>
                <a:schemeClr val="tx1"/>
              </a:solidFill>
            </a:endParaRPr>
          </a:p>
          <a:p>
            <a:r>
              <a:rPr lang="en-US" sz="2300" dirty="0" smtClean="0">
                <a:solidFill>
                  <a:schemeClr val="tx1"/>
                </a:solidFill>
              </a:rPr>
              <a:t>Context and challenges</a:t>
            </a:r>
          </a:p>
          <a:p>
            <a:endParaRPr lang="en-US" sz="2300" dirty="0" smtClean="0">
              <a:solidFill>
                <a:schemeClr val="tx1"/>
              </a:solidFill>
            </a:endParaRPr>
          </a:p>
          <a:p>
            <a:r>
              <a:rPr lang="en-US" sz="2300" dirty="0" smtClean="0">
                <a:solidFill>
                  <a:schemeClr val="tx1"/>
                </a:solidFill>
              </a:rPr>
              <a:t>Previous work</a:t>
            </a:r>
          </a:p>
          <a:p>
            <a:endParaRPr lang="en-US" sz="2300" dirty="0" smtClean="0">
              <a:solidFill>
                <a:schemeClr val="tx1"/>
              </a:solidFill>
            </a:endParaRPr>
          </a:p>
          <a:p>
            <a:r>
              <a:rPr lang="en-US" sz="2300" dirty="0" smtClean="0">
                <a:solidFill>
                  <a:schemeClr val="tx1"/>
                </a:solidFill>
              </a:rPr>
              <a:t>Ongoing work: query rewriting algorithm</a:t>
            </a:r>
          </a:p>
          <a:p>
            <a:endParaRPr lang="en-US" sz="2300" dirty="0" smtClean="0">
              <a:solidFill>
                <a:schemeClr val="tx1"/>
              </a:solidFill>
            </a:endParaRPr>
          </a:p>
          <a:p>
            <a:r>
              <a:rPr lang="en-US" sz="2300" dirty="0" smtClean="0">
                <a:solidFill>
                  <a:schemeClr val="tx1"/>
                </a:solidFill>
              </a:rPr>
              <a:t>Conclusions and Future works</a:t>
            </a:r>
          </a:p>
          <a:p>
            <a:pPr marL="0" indent="0">
              <a:buNone/>
            </a:pPr>
            <a:endParaRPr lang="en-US" sz="2300" dirty="0" smtClean="0">
              <a:solidFill>
                <a:schemeClr val="tx1"/>
              </a:solidFill>
            </a:endParaRPr>
          </a:p>
          <a:p>
            <a:pPr algn="r"/>
            <a:endParaRPr lang="en-US" sz="2300" dirty="0" smtClean="0">
              <a:solidFill>
                <a:schemeClr val="tx1"/>
              </a:solidFill>
            </a:endParaRPr>
          </a:p>
          <a:p>
            <a:endParaRPr lang="pt-BR" sz="2300" dirty="0">
              <a:solidFill>
                <a:schemeClr val="tx1"/>
              </a:solidFill>
            </a:endParaRPr>
          </a:p>
        </p:txBody>
      </p:sp>
      <p:sp>
        <p:nvSpPr>
          <p:cNvPr id="4" name="Espaço Reservado para Número de Slide 3"/>
          <p:cNvSpPr>
            <a:spLocks noGrp="1"/>
          </p:cNvSpPr>
          <p:nvPr>
            <p:ph type="sldNum" sz="quarter" idx="12"/>
          </p:nvPr>
        </p:nvSpPr>
        <p:spPr/>
        <p:txBody>
          <a:bodyPr/>
          <a:lstStyle/>
          <a:p>
            <a:fld id="{2066355A-084C-D24E-9AD2-7E4FC41EA627}" type="slidenum">
              <a:rPr lang="en-US" smtClean="0"/>
              <a:t>2</a:t>
            </a:fld>
            <a:endParaRPr lang="en-US"/>
          </a:p>
        </p:txBody>
      </p:sp>
    </p:spTree>
    <p:extLst>
      <p:ext uri="{BB962C8B-B14F-4D97-AF65-F5344CB8AC3E}">
        <p14:creationId xmlns:p14="http://schemas.microsoft.com/office/powerpoint/2010/main" val="555290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3200" i="1" dirty="0"/>
              <a:t>Rhone service-based query rewriting </a:t>
            </a:r>
            <a:r>
              <a:rPr lang="en-GB" sz="3200" i="1" dirty="0" smtClean="0"/>
              <a:t>algorithm</a:t>
            </a:r>
            <a:br>
              <a:rPr lang="en-GB" sz="3200" i="1" dirty="0" smtClean="0"/>
            </a:br>
            <a:r>
              <a:rPr lang="en-GB" sz="3200" dirty="0" smtClean="0"/>
              <a:t>(Formalization)</a:t>
            </a:r>
            <a:endParaRPr lang="en-GB" sz="3200" dirty="0"/>
          </a:p>
        </p:txBody>
      </p:sp>
      <p:sp>
        <p:nvSpPr>
          <p:cNvPr id="3" name="Espace réservé du contenu 2"/>
          <p:cNvSpPr>
            <a:spLocks noGrp="1"/>
          </p:cNvSpPr>
          <p:nvPr>
            <p:ph sz="quarter" idx="1"/>
          </p:nvPr>
        </p:nvSpPr>
        <p:spPr/>
        <p:txBody>
          <a:bodyPr/>
          <a:lstStyle/>
          <a:p>
            <a:pPr marL="0" indent="0">
              <a:buNone/>
            </a:pPr>
            <a:r>
              <a:rPr lang="en-GB" dirty="0" smtClean="0"/>
              <a:t>Input data: (1) a </a:t>
            </a:r>
            <a:r>
              <a:rPr lang="en-GB" i="1" dirty="0" smtClean="0"/>
              <a:t>query</a:t>
            </a:r>
            <a:r>
              <a:rPr lang="en-GB" dirty="0" smtClean="0"/>
              <a:t>; and (2) a list of </a:t>
            </a:r>
            <a:r>
              <a:rPr lang="en-GB" i="1" dirty="0" smtClean="0"/>
              <a:t>concrete services</a:t>
            </a:r>
          </a:p>
          <a:p>
            <a:pPr marL="0" indent="0">
              <a:buNone/>
            </a:pPr>
            <a:r>
              <a:rPr lang="en-GB" b="1" dirty="0" smtClean="0"/>
              <a:t>Definition 1 (Query):</a:t>
            </a:r>
            <a:r>
              <a:rPr lang="pt-BR" dirty="0"/>
              <a:t/>
            </a:r>
            <a:br>
              <a:rPr lang="pt-BR" dirty="0"/>
            </a:br>
            <a:endParaRPr lang="en-GB" i="1" dirty="0"/>
          </a:p>
        </p:txBody>
      </p:sp>
      <p:sp>
        <p:nvSpPr>
          <p:cNvPr id="4" name="CaixaDeTexto 3"/>
          <p:cNvSpPr txBox="1"/>
          <p:nvPr/>
        </p:nvSpPr>
        <p:spPr>
          <a:xfrm>
            <a:off x="6181410" y="5291446"/>
            <a:ext cx="1986441" cy="369332"/>
          </a:xfrm>
          <a:prstGeom prst="rect">
            <a:avLst/>
          </a:prstGeom>
          <a:noFill/>
          <a:ln>
            <a:solidFill>
              <a:schemeClr val="tx1"/>
            </a:solidFill>
          </a:ln>
        </p:spPr>
        <p:txBody>
          <a:bodyPr wrap="none" rtlCol="0">
            <a:spAutoFit/>
          </a:bodyPr>
          <a:lstStyle/>
          <a:p>
            <a:r>
              <a:rPr lang="fr-FR" dirty="0" smtClean="0"/>
              <a:t>&lt;, &gt;, ≤, ≥, ≠ and =</a:t>
            </a:r>
            <a:endParaRPr lang="fr-FR" dirty="0"/>
          </a:p>
        </p:txBody>
      </p:sp>
      <p:cxnSp>
        <p:nvCxnSpPr>
          <p:cNvPr id="6" name="Conector de seta reta 5"/>
          <p:cNvCxnSpPr/>
          <p:nvPr/>
        </p:nvCxnSpPr>
        <p:spPr>
          <a:xfrm>
            <a:off x="7174630" y="4848995"/>
            <a:ext cx="0" cy="4424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Espaço Reservado para Número de Slide 4"/>
          <p:cNvSpPr>
            <a:spLocks noGrp="1"/>
          </p:cNvSpPr>
          <p:nvPr>
            <p:ph type="sldNum" sz="quarter" idx="12"/>
          </p:nvPr>
        </p:nvSpPr>
        <p:spPr/>
        <p:txBody>
          <a:bodyPr/>
          <a:lstStyle/>
          <a:p>
            <a:fld id="{2066355A-084C-D24E-9AD2-7E4FC41EA627}" type="slidenum">
              <a:rPr lang="en-US" smtClean="0"/>
              <a:t>20</a:t>
            </a:fld>
            <a:endParaRPr lang="en-US"/>
          </a:p>
        </p:txBody>
      </p:sp>
      <p:pic>
        <p:nvPicPr>
          <p:cNvPr id="7" name="Imagem 6"/>
          <p:cNvPicPr>
            <a:picLocks noChangeAspect="1"/>
          </p:cNvPicPr>
          <p:nvPr/>
        </p:nvPicPr>
        <p:blipFill>
          <a:blip r:embed="rId2"/>
          <a:stretch>
            <a:fillRect/>
          </a:stretch>
        </p:blipFill>
        <p:spPr>
          <a:xfrm>
            <a:off x="785222" y="3635168"/>
            <a:ext cx="7573556" cy="502056"/>
          </a:xfrm>
          <a:prstGeom prst="rect">
            <a:avLst/>
          </a:prstGeom>
          <a:ln>
            <a:solidFill>
              <a:schemeClr val="tx1"/>
            </a:solidFill>
          </a:ln>
        </p:spPr>
      </p:pic>
      <p:sp>
        <p:nvSpPr>
          <p:cNvPr id="8" name="CaixaDeTexto 7"/>
          <p:cNvSpPr txBox="1"/>
          <p:nvPr/>
        </p:nvSpPr>
        <p:spPr>
          <a:xfrm>
            <a:off x="4072248" y="4473912"/>
            <a:ext cx="4173707" cy="369332"/>
          </a:xfrm>
          <a:prstGeom prst="rect">
            <a:avLst/>
          </a:prstGeom>
          <a:noFill/>
          <a:ln>
            <a:noFill/>
          </a:ln>
        </p:spPr>
        <p:txBody>
          <a:bodyPr wrap="none" rtlCol="0">
            <a:spAutoFit/>
          </a:bodyPr>
          <a:lstStyle/>
          <a:p>
            <a:r>
              <a:rPr lang="pt-BR" i="1" dirty="0"/>
              <a:t>C </a:t>
            </a:r>
            <a:r>
              <a:rPr lang="pt-BR" dirty="0"/>
              <a:t>and </a:t>
            </a:r>
            <a:r>
              <a:rPr lang="pt-BR" i="1" dirty="0"/>
              <a:t>P</a:t>
            </a:r>
            <a:r>
              <a:rPr lang="pt-BR" dirty="0"/>
              <a:t> </a:t>
            </a:r>
            <a:r>
              <a:rPr lang="en-GB" dirty="0"/>
              <a:t>are in the form: </a:t>
            </a:r>
            <a:r>
              <a:rPr lang="en-GB" i="1" dirty="0" smtClean="0">
                <a:solidFill>
                  <a:srgbClr val="FF0000"/>
                </a:solidFill>
              </a:rPr>
              <a:t>name</a:t>
            </a:r>
            <a:r>
              <a:rPr lang="en-GB" dirty="0" smtClean="0">
                <a:solidFill>
                  <a:srgbClr val="FF0000"/>
                </a:solidFill>
              </a:rPr>
              <a:t> </a:t>
            </a:r>
            <a:r>
              <a:rPr lang="en-GB" dirty="0">
                <a:solidFill>
                  <a:srgbClr val="FF0000"/>
                </a:solidFill>
              </a:rPr>
              <a:t>operation </a:t>
            </a:r>
            <a:r>
              <a:rPr lang="en-GB" i="1" dirty="0">
                <a:solidFill>
                  <a:srgbClr val="FF0000"/>
                </a:solidFill>
              </a:rPr>
              <a:t>value</a:t>
            </a:r>
            <a:endParaRPr lang="fr-FR" dirty="0">
              <a:solidFill>
                <a:srgbClr val="FF0000"/>
              </a:solidFill>
            </a:endParaRPr>
          </a:p>
        </p:txBody>
      </p:sp>
    </p:spTree>
    <p:extLst>
      <p:ext uri="{BB962C8B-B14F-4D97-AF65-F5344CB8AC3E}">
        <p14:creationId xmlns:p14="http://schemas.microsoft.com/office/powerpoint/2010/main" val="39670547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3200" i="1" dirty="0"/>
              <a:t>Rhone service-based query rewriting </a:t>
            </a:r>
            <a:r>
              <a:rPr lang="en-GB" sz="3200" i="1" dirty="0" smtClean="0"/>
              <a:t>algorithm</a:t>
            </a:r>
            <a:br>
              <a:rPr lang="en-GB" sz="3200" i="1" dirty="0" smtClean="0"/>
            </a:br>
            <a:r>
              <a:rPr lang="en-GB" sz="3200" dirty="0" smtClean="0"/>
              <a:t>(Formalization)</a:t>
            </a:r>
            <a:endParaRPr lang="en-GB" sz="3200" dirty="0"/>
          </a:p>
        </p:txBody>
      </p:sp>
      <p:sp>
        <p:nvSpPr>
          <p:cNvPr id="3" name="Espace réservé du contenu 2"/>
          <p:cNvSpPr>
            <a:spLocks noGrp="1"/>
          </p:cNvSpPr>
          <p:nvPr>
            <p:ph sz="quarter" idx="1"/>
          </p:nvPr>
        </p:nvSpPr>
        <p:spPr/>
        <p:txBody>
          <a:bodyPr/>
          <a:lstStyle/>
          <a:p>
            <a:pPr marL="0" indent="0">
              <a:buNone/>
            </a:pPr>
            <a:r>
              <a:rPr lang="en-GB" dirty="0" smtClean="0"/>
              <a:t>Quality Preferences </a:t>
            </a:r>
            <a:r>
              <a:rPr lang="en-GB" i="1" dirty="0" smtClean="0"/>
              <a:t>P </a:t>
            </a:r>
            <a:r>
              <a:rPr lang="en-GB" dirty="0" smtClean="0"/>
              <a:t>(or </a:t>
            </a:r>
            <a:r>
              <a:rPr lang="en-GB" i="1" dirty="0" smtClean="0"/>
              <a:t>measures</a:t>
            </a:r>
            <a:r>
              <a:rPr lang="en-GB" dirty="0" smtClean="0"/>
              <a:t>) can be:</a:t>
            </a:r>
          </a:p>
          <a:p>
            <a:r>
              <a:rPr lang="en-GB" i="1" dirty="0" smtClean="0"/>
              <a:t>Single measure</a:t>
            </a:r>
            <a:r>
              <a:rPr lang="en-GB" dirty="0" smtClean="0"/>
              <a:t>: static measure associated to the service</a:t>
            </a:r>
          </a:p>
          <a:p>
            <a:endParaRPr lang="en-GB" dirty="0" smtClean="0"/>
          </a:p>
          <a:p>
            <a:r>
              <a:rPr lang="en-GB" i="1" dirty="0" smtClean="0"/>
              <a:t>Composed measure</a:t>
            </a:r>
            <a:r>
              <a:rPr lang="en-GB" dirty="0" smtClean="0"/>
              <a:t>: dynamically computed measures associated to a rewriting. It is based on aggregations of </a:t>
            </a:r>
            <a:r>
              <a:rPr lang="en-GB" i="1" dirty="0" smtClean="0"/>
              <a:t>single measures</a:t>
            </a:r>
            <a:r>
              <a:rPr lang="pt-BR" dirty="0"/>
              <a:t/>
            </a:r>
            <a:br>
              <a:rPr lang="pt-BR" dirty="0"/>
            </a:br>
            <a:endParaRPr lang="en-GB" i="1" dirty="0"/>
          </a:p>
        </p:txBody>
      </p:sp>
      <p:sp>
        <p:nvSpPr>
          <p:cNvPr id="7" name="Rectangle 3"/>
          <p:cNvSpPr/>
          <p:nvPr/>
        </p:nvSpPr>
        <p:spPr>
          <a:xfrm>
            <a:off x="707922" y="2490135"/>
            <a:ext cx="7698659" cy="2716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b="1" u="sng" dirty="0" smtClean="0"/>
              <a:t>Example:</a:t>
            </a:r>
          </a:p>
          <a:p>
            <a:pPr algn="just"/>
            <a:endParaRPr lang="en-US" dirty="0" smtClean="0"/>
          </a:p>
          <a:p>
            <a:pPr algn="just"/>
            <a:r>
              <a:rPr lang="en-US" b="1" dirty="0" smtClean="0"/>
              <a:t>Single measure</a:t>
            </a:r>
            <a:r>
              <a:rPr lang="en-US" dirty="0" smtClean="0"/>
              <a:t>: availability, price per call, price per request, response time, location, provenance, etc.</a:t>
            </a:r>
          </a:p>
          <a:p>
            <a:pPr algn="just"/>
            <a:endParaRPr lang="en-US" dirty="0" smtClean="0"/>
          </a:p>
          <a:p>
            <a:pPr algn="just"/>
            <a:r>
              <a:rPr lang="en-US" b="1" dirty="0" smtClean="0"/>
              <a:t>Composed measure</a:t>
            </a:r>
            <a:r>
              <a:rPr lang="en-US" dirty="0" smtClean="0"/>
              <a:t>: </a:t>
            </a:r>
            <a:r>
              <a:rPr lang="en-US" i="1" dirty="0" smtClean="0"/>
              <a:t>total price </a:t>
            </a:r>
            <a:r>
              <a:rPr lang="en-US" dirty="0" smtClean="0"/>
              <a:t>or </a:t>
            </a:r>
            <a:r>
              <a:rPr lang="en-US" i="1" dirty="0" smtClean="0"/>
              <a:t>cost</a:t>
            </a:r>
            <a:r>
              <a:rPr lang="en-US" dirty="0" smtClean="0"/>
              <a:t> which are computed by adding price per call and price per request values of all services included in the service composition</a:t>
            </a:r>
            <a:r>
              <a:rPr lang="en-US" i="1" dirty="0" smtClean="0"/>
              <a:t>. Total response time </a:t>
            </a:r>
            <a:r>
              <a:rPr lang="en-US" dirty="0" smtClean="0"/>
              <a:t>is computed by adding the response time </a:t>
            </a:r>
            <a:r>
              <a:rPr lang="en-US" dirty="0"/>
              <a:t>of all services included in the service </a:t>
            </a:r>
            <a:r>
              <a:rPr lang="en-US" dirty="0" smtClean="0"/>
              <a:t>composition.</a:t>
            </a:r>
            <a:endParaRPr lang="en-US" dirty="0"/>
          </a:p>
        </p:txBody>
      </p:sp>
      <p:sp>
        <p:nvSpPr>
          <p:cNvPr id="4" name="Espaço Reservado para Número de Slide 3"/>
          <p:cNvSpPr>
            <a:spLocks noGrp="1"/>
          </p:cNvSpPr>
          <p:nvPr>
            <p:ph type="sldNum" sz="quarter" idx="12"/>
          </p:nvPr>
        </p:nvSpPr>
        <p:spPr/>
        <p:txBody>
          <a:bodyPr/>
          <a:lstStyle/>
          <a:p>
            <a:fld id="{2066355A-084C-D24E-9AD2-7E4FC41EA627}" type="slidenum">
              <a:rPr lang="en-US" smtClean="0"/>
              <a:t>21</a:t>
            </a:fld>
            <a:endParaRPr lang="en-US"/>
          </a:p>
        </p:txBody>
      </p:sp>
    </p:spTree>
    <p:extLst>
      <p:ext uri="{BB962C8B-B14F-4D97-AF65-F5344CB8AC3E}">
        <p14:creationId xmlns:p14="http://schemas.microsoft.com/office/powerpoint/2010/main" val="1817863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p:txBody>
          <a:bodyPr/>
          <a:lstStyle/>
          <a:p>
            <a:pPr marL="0" indent="0">
              <a:buNone/>
            </a:pPr>
            <a:r>
              <a:rPr lang="en-US" dirty="0" smtClean="0"/>
              <a:t>To illustrate the definitions, let us suppose a use case in the medical scenario</a:t>
            </a:r>
          </a:p>
          <a:p>
            <a:pPr marL="0" indent="0">
              <a:buNone/>
            </a:pPr>
            <a:endParaRPr lang="en-US" dirty="0"/>
          </a:p>
          <a:p>
            <a:pPr marL="0" indent="0">
              <a:buNone/>
            </a:pPr>
            <a:r>
              <a:rPr lang="en-US" dirty="0" smtClean="0"/>
              <a:t>The user is able to query infected patients, dna information and personal information</a:t>
            </a:r>
          </a:p>
          <a:p>
            <a:pPr marL="0" indent="0">
              <a:buNone/>
            </a:pPr>
            <a:endParaRPr lang="en-US" dirty="0"/>
          </a:p>
          <a:p>
            <a:pPr marL="0" indent="0">
              <a:buNone/>
            </a:pPr>
            <a:r>
              <a:rPr lang="en-US" dirty="0" smtClean="0"/>
              <a:t>Consider the following pre-defined abstract services</a:t>
            </a:r>
            <a:endParaRPr lang="en-US" dirty="0"/>
          </a:p>
        </p:txBody>
      </p:sp>
      <p:graphicFrame>
        <p:nvGraphicFramePr>
          <p:cNvPr id="4" name="Tableau 3"/>
          <p:cNvGraphicFramePr>
            <a:graphicFrameLocks noGrp="1"/>
          </p:cNvGraphicFramePr>
          <p:nvPr>
            <p:extLst>
              <p:ext uri="{D42A27DB-BD31-4B8C-83A1-F6EECF244321}">
                <p14:modId xmlns:p14="http://schemas.microsoft.com/office/powerpoint/2010/main" val="1845256357"/>
              </p:ext>
            </p:extLst>
          </p:nvPr>
        </p:nvGraphicFramePr>
        <p:xfrm>
          <a:off x="1057798" y="2254379"/>
          <a:ext cx="6936432" cy="3840480"/>
        </p:xfrm>
        <a:graphic>
          <a:graphicData uri="http://schemas.openxmlformats.org/drawingml/2006/table">
            <a:tbl>
              <a:tblPr firstRow="1" bandRow="1">
                <a:tableStyleId>{5C22544A-7EE6-4342-B048-85BDC9FD1C3A}</a:tableStyleId>
              </a:tblPr>
              <a:tblGrid>
                <a:gridCol w="3468216"/>
                <a:gridCol w="3468216"/>
              </a:tblGrid>
              <a:tr h="334171">
                <a:tc gridSpan="2">
                  <a:txBody>
                    <a:bodyPr/>
                    <a:lstStyle/>
                    <a:p>
                      <a:pPr algn="ctr"/>
                      <a:r>
                        <a:rPr lang="en-US" noProof="0" dirty="0" smtClean="0"/>
                        <a:t>Abstract Services Available</a:t>
                      </a:r>
                      <a:endParaRPr lang="en-US" noProof="0" dirty="0"/>
                    </a:p>
                  </a:txBody>
                  <a:tcPr/>
                </a:tc>
                <a:tc hMerge="1">
                  <a:txBody>
                    <a:bodyPr/>
                    <a:lstStyle/>
                    <a:p>
                      <a:endParaRPr lang="en-US" noProof="0" dirty="0"/>
                    </a:p>
                  </a:txBody>
                  <a:tcPr/>
                </a:tc>
              </a:tr>
              <a:tr h="334171">
                <a:tc>
                  <a:txBody>
                    <a:bodyPr/>
                    <a:lstStyle/>
                    <a:p>
                      <a:pPr algn="ctr"/>
                      <a:r>
                        <a:rPr lang="en-US" b="1" noProof="0" dirty="0" smtClean="0"/>
                        <a:t>Abstract Service</a:t>
                      </a:r>
                      <a:endParaRPr lang="en-US" b="1" noProof="0" dirty="0"/>
                    </a:p>
                  </a:txBody>
                  <a:tcPr/>
                </a:tc>
                <a:tc>
                  <a:txBody>
                    <a:bodyPr/>
                    <a:lstStyle/>
                    <a:p>
                      <a:pPr algn="ctr"/>
                      <a:r>
                        <a:rPr lang="en-US" b="1" noProof="0" dirty="0" smtClean="0"/>
                        <a:t>Description</a:t>
                      </a:r>
                      <a:endParaRPr lang="en-US" b="1" noProof="0" dirty="0"/>
                    </a:p>
                  </a:txBody>
                  <a:tcPr/>
                </a:tc>
              </a:tr>
              <a:tr h="334171">
                <a:tc>
                  <a:txBody>
                    <a:bodyPr/>
                    <a:lstStyle/>
                    <a:p>
                      <a:r>
                        <a:rPr lang="en-US" noProof="0" dirty="0" smtClean="0"/>
                        <a:t>DiseaseInfectedPatient</a:t>
                      </a:r>
                      <a:r>
                        <a:rPr lang="en-US" baseline="0" noProof="0" dirty="0" smtClean="0"/>
                        <a:t> (d?; p!)</a:t>
                      </a:r>
                      <a:endParaRPr lang="en-US" noProof="0" dirty="0"/>
                    </a:p>
                  </a:txBody>
                  <a:tcPr/>
                </a:tc>
                <a:tc>
                  <a:txBody>
                    <a:bodyPr/>
                    <a:lstStyle/>
                    <a:p>
                      <a:r>
                        <a:rPr lang="en-US" noProof="0" dirty="0" smtClean="0"/>
                        <a:t>Given a disease </a:t>
                      </a:r>
                      <a:r>
                        <a:rPr lang="en-US" i="1" noProof="0" dirty="0" smtClean="0"/>
                        <a:t>d</a:t>
                      </a:r>
                      <a:r>
                        <a:rPr lang="en-US" noProof="0" dirty="0" smtClean="0"/>
                        <a:t>,</a:t>
                      </a:r>
                      <a:r>
                        <a:rPr lang="en-US" baseline="0" noProof="0" dirty="0" smtClean="0"/>
                        <a:t> it retrieves patients </a:t>
                      </a:r>
                      <a:r>
                        <a:rPr lang="en-US" i="1" baseline="0" noProof="0" dirty="0" smtClean="0"/>
                        <a:t>p</a:t>
                      </a:r>
                      <a:endParaRPr lang="en-US" i="1" noProof="0" dirty="0"/>
                    </a:p>
                  </a:txBody>
                  <a:tcPr/>
                </a:tc>
              </a:tr>
              <a:tr h="33417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noProof="0" dirty="0" smtClean="0"/>
                        <a:t>DiseaseInfectedPatient</a:t>
                      </a:r>
                      <a:r>
                        <a:rPr lang="en-US" baseline="0" noProof="0" dirty="0" smtClean="0"/>
                        <a:t> (d?; p!, op!)</a:t>
                      </a:r>
                      <a:endParaRPr lang="en-US" noProof="0" dirty="0" smtClean="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noProof="0" dirty="0" smtClean="0"/>
                        <a:t>Given a disease </a:t>
                      </a:r>
                      <a:r>
                        <a:rPr lang="en-US" i="1" noProof="0" dirty="0" smtClean="0"/>
                        <a:t>d</a:t>
                      </a:r>
                      <a:r>
                        <a:rPr lang="en-US" noProof="0" dirty="0" smtClean="0"/>
                        <a:t>,</a:t>
                      </a:r>
                      <a:r>
                        <a:rPr lang="en-US" baseline="0" noProof="0" dirty="0" smtClean="0"/>
                        <a:t> it retrieves patients </a:t>
                      </a:r>
                      <a:r>
                        <a:rPr lang="en-US" i="1" baseline="0" noProof="0" dirty="0" smtClean="0"/>
                        <a:t>p</a:t>
                      </a:r>
                      <a:r>
                        <a:rPr lang="en-US" i="0" baseline="0" noProof="0" dirty="0" smtClean="0"/>
                        <a:t>, and </a:t>
                      </a:r>
                      <a:r>
                        <a:rPr lang="en-US" i="1" baseline="0" noProof="0" dirty="0" smtClean="0"/>
                        <a:t>op </a:t>
                      </a:r>
                      <a:r>
                        <a:rPr lang="en-US" i="0" baseline="0" noProof="0" dirty="0" smtClean="0"/>
                        <a:t>is an optional boolean output indicating if the operation proceeded well or not.</a:t>
                      </a:r>
                      <a:endParaRPr lang="en-US" i="1" noProof="0" dirty="0" smtClean="0"/>
                    </a:p>
                  </a:txBody>
                  <a:tcPr/>
                </a:tc>
              </a:tr>
              <a:tr h="437646">
                <a:tc>
                  <a:txBody>
                    <a:bodyPr/>
                    <a:lstStyle/>
                    <a:p>
                      <a:r>
                        <a:rPr lang="en-US" noProof="0" dirty="0" smtClean="0"/>
                        <a:t>PatientDNA (p?; dna!)</a:t>
                      </a:r>
                      <a:endParaRPr lang="en-US" noProof="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noProof="0" dirty="0" smtClean="0"/>
                        <a:t>Given a patient </a:t>
                      </a:r>
                      <a:r>
                        <a:rPr lang="en-US" i="1" noProof="0" dirty="0" smtClean="0"/>
                        <a:t>p</a:t>
                      </a:r>
                      <a:r>
                        <a:rPr lang="en-US" noProof="0" dirty="0" smtClean="0"/>
                        <a:t>,</a:t>
                      </a:r>
                      <a:r>
                        <a:rPr lang="en-US" baseline="0" noProof="0" dirty="0" smtClean="0"/>
                        <a:t> it retrieves DNA </a:t>
                      </a:r>
                      <a:r>
                        <a:rPr lang="en-US" i="1" baseline="0" noProof="0" dirty="0" err="1" smtClean="0"/>
                        <a:t>dna</a:t>
                      </a:r>
                      <a:endParaRPr lang="en-US" i="1" noProof="0" dirty="0" smtClean="0"/>
                    </a:p>
                  </a:txBody>
                  <a:tcPr/>
                </a:tc>
              </a:tr>
              <a:tr h="437646">
                <a:tc>
                  <a:txBody>
                    <a:bodyPr/>
                    <a:lstStyle/>
                    <a:p>
                      <a:r>
                        <a:rPr lang="en-US" noProof="0" dirty="0" smtClean="0"/>
                        <a:t>PatientPersonalInformation</a:t>
                      </a:r>
                      <a:r>
                        <a:rPr lang="en-US" baseline="0" noProof="0" dirty="0" smtClean="0"/>
                        <a:t> (p?; info!)</a:t>
                      </a:r>
                      <a:endParaRPr lang="en-US" noProof="0" dirty="0"/>
                    </a:p>
                  </a:txBody>
                  <a:tcPr/>
                </a:tc>
                <a:tc>
                  <a:txBody>
                    <a:bodyPr/>
                    <a:lstStyle/>
                    <a:p>
                      <a:r>
                        <a:rPr lang="en-US" noProof="0" dirty="0" smtClean="0"/>
                        <a:t>Given a patient </a:t>
                      </a:r>
                      <a:r>
                        <a:rPr lang="en-US" i="1" noProof="0" dirty="0" smtClean="0"/>
                        <a:t>p</a:t>
                      </a:r>
                      <a:r>
                        <a:rPr lang="en-US" noProof="0" dirty="0" smtClean="0"/>
                        <a:t>,</a:t>
                      </a:r>
                      <a:r>
                        <a:rPr lang="en-US" baseline="0" noProof="0" dirty="0" smtClean="0"/>
                        <a:t> it retrieves patient’s personal information </a:t>
                      </a:r>
                      <a:r>
                        <a:rPr lang="en-US" i="1" baseline="0" noProof="0" dirty="0" smtClean="0"/>
                        <a:t>info</a:t>
                      </a:r>
                      <a:endParaRPr lang="en-US" noProof="0" dirty="0"/>
                    </a:p>
                  </a:txBody>
                  <a:tcPr/>
                </a:tc>
              </a:tr>
            </a:tbl>
          </a:graphicData>
        </a:graphic>
      </p:graphicFrame>
      <p:sp>
        <p:nvSpPr>
          <p:cNvPr id="6" name="Titre 1"/>
          <p:cNvSpPr txBox="1">
            <a:spLocks/>
          </p:cNvSpPr>
          <p:nvPr/>
        </p:nvSpPr>
        <p:spPr>
          <a:xfrm>
            <a:off x="1329266" y="1067737"/>
            <a:ext cx="6798734" cy="130386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3200" i="1" dirty="0" smtClean="0"/>
              <a:t>Rhone service-based query rewriting algorithm</a:t>
            </a:r>
            <a:br>
              <a:rPr lang="en-GB" sz="3200" i="1" dirty="0" smtClean="0"/>
            </a:br>
            <a:r>
              <a:rPr lang="en-GB" sz="3200" dirty="0" smtClean="0"/>
              <a:t>(Formalization)</a:t>
            </a:r>
            <a:endParaRPr lang="en-GB" sz="3200" dirty="0"/>
          </a:p>
        </p:txBody>
      </p:sp>
      <p:sp>
        <p:nvSpPr>
          <p:cNvPr id="2" name="Espaço Reservado para Número de Slide 1"/>
          <p:cNvSpPr>
            <a:spLocks noGrp="1"/>
          </p:cNvSpPr>
          <p:nvPr>
            <p:ph type="sldNum" sz="quarter" idx="12"/>
          </p:nvPr>
        </p:nvSpPr>
        <p:spPr/>
        <p:txBody>
          <a:bodyPr/>
          <a:lstStyle/>
          <a:p>
            <a:fld id="{2066355A-084C-D24E-9AD2-7E4FC41EA627}" type="slidenum">
              <a:rPr lang="en-US" smtClean="0"/>
              <a:t>22</a:t>
            </a:fld>
            <a:endParaRPr lang="en-US"/>
          </a:p>
        </p:txBody>
      </p:sp>
    </p:spTree>
    <p:extLst>
      <p:ext uri="{BB962C8B-B14F-4D97-AF65-F5344CB8AC3E}">
        <p14:creationId xmlns:p14="http://schemas.microsoft.com/office/powerpoint/2010/main" val="2201415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p:txBody>
          <a:bodyPr/>
          <a:lstStyle/>
          <a:p>
            <a:pPr algn="just"/>
            <a:r>
              <a:rPr lang="en-US" dirty="0" smtClean="0"/>
              <a:t>The user wants to retrieve patient’s personal and DNA information who were infected by a disease «K» using services that have availability higher than 98%, price per call less than 0.2 dollars, and total cost less then 1 dollar.</a:t>
            </a:r>
            <a:endParaRPr lang="en-US" dirty="0"/>
          </a:p>
          <a:p>
            <a:pPr algn="just"/>
            <a:endParaRPr lang="en-US" dirty="0"/>
          </a:p>
          <a:p>
            <a:pPr algn="just"/>
            <a:endParaRPr lang="en-US" dirty="0"/>
          </a:p>
        </p:txBody>
      </p:sp>
      <p:sp>
        <p:nvSpPr>
          <p:cNvPr id="5" name="Espace réservé du contenu 2"/>
          <p:cNvSpPr txBox="1">
            <a:spLocks/>
          </p:cNvSpPr>
          <p:nvPr/>
        </p:nvSpPr>
        <p:spPr>
          <a:xfrm>
            <a:off x="524804" y="4750353"/>
            <a:ext cx="8117750" cy="755576"/>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lgn="ctr">
              <a:buFont typeface="Wingdings 2"/>
              <a:buNone/>
            </a:pPr>
            <a:r>
              <a:rPr lang="fr-FR" sz="1600" dirty="0" smtClean="0"/>
              <a:t>Q(disease?; patientInfo!, dna!) := </a:t>
            </a:r>
            <a:r>
              <a:rPr lang="en-US" sz="1600" dirty="0" smtClean="0"/>
              <a:t>DiseaseInfectedPatient (d?; p!),  PatientPersonalInformation (p?; info!),  PatientDNA (p?; dna!), d = “K” [availability &gt; 98, price per call &lt; 0.2, total cost &lt; 1]</a:t>
            </a:r>
          </a:p>
          <a:p>
            <a:pPr algn="just"/>
            <a:endParaRPr lang="en-US" sz="2800" dirty="0" smtClean="0"/>
          </a:p>
          <a:p>
            <a:pPr algn="just"/>
            <a:endParaRPr lang="en-US" sz="2800" dirty="0" smtClean="0"/>
          </a:p>
          <a:p>
            <a:pPr algn="just"/>
            <a:endParaRPr lang="en-US" sz="2800" dirty="0"/>
          </a:p>
        </p:txBody>
      </p:sp>
      <p:sp>
        <p:nvSpPr>
          <p:cNvPr id="7" name="Titre 1"/>
          <p:cNvSpPr txBox="1">
            <a:spLocks/>
          </p:cNvSpPr>
          <p:nvPr/>
        </p:nvSpPr>
        <p:spPr>
          <a:xfrm>
            <a:off x="1329266" y="1067737"/>
            <a:ext cx="6798734" cy="130386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3200" i="1" smtClean="0"/>
              <a:t>Rhone service-based query rewriting algorithm</a:t>
            </a:r>
            <a:br>
              <a:rPr lang="en-GB" sz="3200" i="1" smtClean="0"/>
            </a:br>
            <a:r>
              <a:rPr lang="en-GB" sz="3200" smtClean="0"/>
              <a:t>(Formalization)</a:t>
            </a:r>
            <a:endParaRPr lang="en-GB" sz="3200" dirty="0"/>
          </a:p>
        </p:txBody>
      </p:sp>
      <p:sp>
        <p:nvSpPr>
          <p:cNvPr id="2" name="Espaço Reservado para Número de Slide 1"/>
          <p:cNvSpPr>
            <a:spLocks noGrp="1"/>
          </p:cNvSpPr>
          <p:nvPr>
            <p:ph type="sldNum" sz="quarter" idx="12"/>
          </p:nvPr>
        </p:nvSpPr>
        <p:spPr/>
        <p:txBody>
          <a:bodyPr/>
          <a:lstStyle/>
          <a:p>
            <a:fld id="{2066355A-084C-D24E-9AD2-7E4FC41EA627}" type="slidenum">
              <a:rPr lang="en-US" smtClean="0"/>
              <a:t>23</a:t>
            </a:fld>
            <a:endParaRPr lang="en-US"/>
          </a:p>
        </p:txBody>
      </p:sp>
    </p:spTree>
    <p:extLst>
      <p:ext uri="{BB962C8B-B14F-4D97-AF65-F5344CB8AC3E}">
        <p14:creationId xmlns:p14="http://schemas.microsoft.com/office/powerpoint/2010/main" val="1507572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3200" i="1" dirty="0"/>
              <a:t>Rhone service-based query rewriting </a:t>
            </a:r>
            <a:r>
              <a:rPr lang="en-GB" sz="3200" i="1" dirty="0" smtClean="0"/>
              <a:t>algorithm</a:t>
            </a:r>
            <a:br>
              <a:rPr lang="en-GB" sz="3200" i="1" dirty="0" smtClean="0"/>
            </a:br>
            <a:r>
              <a:rPr lang="en-GB" sz="3200" dirty="0" smtClean="0"/>
              <a:t>(Formalization)</a:t>
            </a:r>
            <a:endParaRPr lang="en-GB" sz="3200" dirty="0"/>
          </a:p>
        </p:txBody>
      </p:sp>
      <p:sp>
        <p:nvSpPr>
          <p:cNvPr id="3" name="Espace réservé du contenu 2"/>
          <p:cNvSpPr>
            <a:spLocks noGrp="1"/>
          </p:cNvSpPr>
          <p:nvPr>
            <p:ph sz="quarter" idx="1"/>
          </p:nvPr>
        </p:nvSpPr>
        <p:spPr/>
        <p:txBody>
          <a:bodyPr>
            <a:normAutofit/>
          </a:bodyPr>
          <a:lstStyle/>
          <a:p>
            <a:pPr marL="0" indent="0">
              <a:buNone/>
            </a:pPr>
            <a:r>
              <a:rPr lang="en-GB" b="1" dirty="0" smtClean="0"/>
              <a:t>Definition 2 (Concrete services):</a:t>
            </a:r>
            <a:endParaRPr lang="en-GB" b="1" dirty="0"/>
          </a:p>
          <a:p>
            <a:pPr marL="0" indent="0">
              <a:buNone/>
            </a:pPr>
            <a:endParaRPr lang="pt-BR" i="1" dirty="0" smtClean="0"/>
          </a:p>
        </p:txBody>
      </p:sp>
      <p:sp>
        <p:nvSpPr>
          <p:cNvPr id="4" name="Espaço Reservado para Número de Slide 3"/>
          <p:cNvSpPr>
            <a:spLocks noGrp="1"/>
          </p:cNvSpPr>
          <p:nvPr>
            <p:ph type="sldNum" sz="quarter" idx="12"/>
          </p:nvPr>
        </p:nvSpPr>
        <p:spPr/>
        <p:txBody>
          <a:bodyPr/>
          <a:lstStyle/>
          <a:p>
            <a:fld id="{2066355A-084C-D24E-9AD2-7E4FC41EA627}" type="slidenum">
              <a:rPr lang="en-US" smtClean="0"/>
              <a:t>24</a:t>
            </a:fld>
            <a:endParaRPr lang="en-US"/>
          </a:p>
        </p:txBody>
      </p:sp>
      <p:pic>
        <p:nvPicPr>
          <p:cNvPr id="5" name="Imagem 4"/>
          <p:cNvPicPr>
            <a:picLocks noChangeAspect="1"/>
          </p:cNvPicPr>
          <p:nvPr/>
        </p:nvPicPr>
        <p:blipFill>
          <a:blip r:embed="rId2"/>
          <a:stretch>
            <a:fillRect/>
          </a:stretch>
        </p:blipFill>
        <p:spPr>
          <a:xfrm>
            <a:off x="814387" y="2975387"/>
            <a:ext cx="7515226" cy="507162"/>
          </a:xfrm>
          <a:prstGeom prst="rect">
            <a:avLst/>
          </a:prstGeom>
          <a:ln>
            <a:solidFill>
              <a:schemeClr val="tx1"/>
            </a:solidFill>
          </a:ln>
        </p:spPr>
      </p:pic>
      <p:sp>
        <p:nvSpPr>
          <p:cNvPr id="6" name="CaixaDeTexto 5"/>
          <p:cNvSpPr txBox="1"/>
          <p:nvPr/>
        </p:nvSpPr>
        <p:spPr>
          <a:xfrm>
            <a:off x="2237153" y="4123858"/>
            <a:ext cx="1710148" cy="369332"/>
          </a:xfrm>
          <a:prstGeom prst="rect">
            <a:avLst/>
          </a:prstGeom>
          <a:noFill/>
          <a:ln>
            <a:noFill/>
          </a:ln>
        </p:spPr>
        <p:txBody>
          <a:bodyPr wrap="none" rtlCol="0">
            <a:spAutoFit/>
          </a:bodyPr>
          <a:lstStyle/>
          <a:p>
            <a:r>
              <a:rPr lang="en-GB" dirty="0" smtClean="0">
                <a:solidFill>
                  <a:srgbClr val="FF0000"/>
                </a:solidFill>
              </a:rPr>
              <a:t>Abstract services</a:t>
            </a:r>
            <a:endParaRPr lang="fr-FR" dirty="0">
              <a:solidFill>
                <a:srgbClr val="FF0000"/>
              </a:solidFill>
            </a:endParaRPr>
          </a:p>
        </p:txBody>
      </p:sp>
      <p:cxnSp>
        <p:nvCxnSpPr>
          <p:cNvPr id="7" name="Conector de seta reta 6"/>
          <p:cNvCxnSpPr/>
          <p:nvPr/>
        </p:nvCxnSpPr>
        <p:spPr>
          <a:xfrm>
            <a:off x="2469295" y="3411109"/>
            <a:ext cx="0" cy="6770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CaixaDeTexto 7"/>
          <p:cNvSpPr txBox="1"/>
          <p:nvPr/>
        </p:nvSpPr>
        <p:spPr>
          <a:xfrm>
            <a:off x="732193" y="3833338"/>
            <a:ext cx="1497911" cy="369332"/>
          </a:xfrm>
          <a:prstGeom prst="rect">
            <a:avLst/>
          </a:prstGeom>
          <a:noFill/>
          <a:ln>
            <a:noFill/>
          </a:ln>
        </p:spPr>
        <p:txBody>
          <a:bodyPr wrap="none" rtlCol="0">
            <a:spAutoFit/>
          </a:bodyPr>
          <a:lstStyle/>
          <a:p>
            <a:r>
              <a:rPr lang="en-GB" dirty="0" smtClean="0">
                <a:solidFill>
                  <a:srgbClr val="FF0000"/>
                </a:solidFill>
              </a:rPr>
              <a:t>Head variables</a:t>
            </a:r>
            <a:endParaRPr lang="fr-FR" dirty="0">
              <a:solidFill>
                <a:srgbClr val="FF0000"/>
              </a:solidFill>
            </a:endParaRPr>
          </a:p>
        </p:txBody>
      </p:sp>
      <p:cxnSp>
        <p:nvCxnSpPr>
          <p:cNvPr id="9" name="Conector de seta reta 8"/>
          <p:cNvCxnSpPr/>
          <p:nvPr/>
        </p:nvCxnSpPr>
        <p:spPr>
          <a:xfrm>
            <a:off x="1335802" y="3412307"/>
            <a:ext cx="0" cy="4424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CaixaDeTexto 11"/>
          <p:cNvSpPr txBox="1"/>
          <p:nvPr/>
        </p:nvSpPr>
        <p:spPr>
          <a:xfrm>
            <a:off x="4023097" y="4652500"/>
            <a:ext cx="1509131" cy="369332"/>
          </a:xfrm>
          <a:prstGeom prst="rect">
            <a:avLst/>
          </a:prstGeom>
          <a:noFill/>
          <a:ln>
            <a:noFill/>
          </a:ln>
        </p:spPr>
        <p:txBody>
          <a:bodyPr wrap="none" rtlCol="0">
            <a:spAutoFit/>
          </a:bodyPr>
          <a:lstStyle/>
          <a:p>
            <a:r>
              <a:rPr lang="en-GB" dirty="0" smtClean="0">
                <a:solidFill>
                  <a:srgbClr val="FF0000"/>
                </a:solidFill>
              </a:rPr>
              <a:t>Local variables</a:t>
            </a:r>
            <a:endParaRPr lang="fr-FR" dirty="0">
              <a:solidFill>
                <a:srgbClr val="FF0000"/>
              </a:solidFill>
            </a:endParaRPr>
          </a:p>
        </p:txBody>
      </p:sp>
      <p:cxnSp>
        <p:nvCxnSpPr>
          <p:cNvPr id="13" name="Conector de seta reta 12"/>
          <p:cNvCxnSpPr/>
          <p:nvPr/>
        </p:nvCxnSpPr>
        <p:spPr>
          <a:xfrm>
            <a:off x="4683858" y="3412307"/>
            <a:ext cx="0" cy="12616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CaixaDeTexto 14"/>
          <p:cNvSpPr txBox="1"/>
          <p:nvPr/>
        </p:nvSpPr>
        <p:spPr>
          <a:xfrm>
            <a:off x="5851900" y="4138146"/>
            <a:ext cx="2706307" cy="646331"/>
          </a:xfrm>
          <a:prstGeom prst="rect">
            <a:avLst/>
          </a:prstGeom>
          <a:noFill/>
          <a:ln>
            <a:noFill/>
          </a:ln>
        </p:spPr>
        <p:txBody>
          <a:bodyPr wrap="square" rtlCol="0">
            <a:spAutoFit/>
          </a:bodyPr>
          <a:lstStyle/>
          <a:p>
            <a:r>
              <a:rPr lang="en-GB" dirty="0" smtClean="0">
                <a:solidFill>
                  <a:srgbClr val="FF0000"/>
                </a:solidFill>
              </a:rPr>
              <a:t>Quality measures associated to the services</a:t>
            </a:r>
            <a:endParaRPr lang="fr-FR" dirty="0">
              <a:solidFill>
                <a:srgbClr val="FF0000"/>
              </a:solidFill>
            </a:endParaRPr>
          </a:p>
        </p:txBody>
      </p:sp>
      <p:cxnSp>
        <p:nvCxnSpPr>
          <p:cNvPr id="16" name="Conector de seta reta 15"/>
          <p:cNvCxnSpPr/>
          <p:nvPr/>
        </p:nvCxnSpPr>
        <p:spPr>
          <a:xfrm>
            <a:off x="7098453" y="3412307"/>
            <a:ext cx="0" cy="7043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8075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2" grpId="0"/>
      <p:bldP spid="1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3200" i="1" dirty="0"/>
              <a:t>Rhone service-based query rewriting </a:t>
            </a:r>
            <a:r>
              <a:rPr lang="en-GB" sz="3200" i="1" dirty="0" smtClean="0"/>
              <a:t>algorithm</a:t>
            </a:r>
            <a:br>
              <a:rPr lang="en-GB" sz="3200" i="1" dirty="0" smtClean="0"/>
            </a:br>
            <a:r>
              <a:rPr lang="en-GB" sz="3200" dirty="0" smtClean="0"/>
              <a:t>(Formalization)</a:t>
            </a:r>
            <a:endParaRPr lang="en-GB" sz="3200" dirty="0"/>
          </a:p>
        </p:txBody>
      </p:sp>
      <p:sp>
        <p:nvSpPr>
          <p:cNvPr id="3" name="Espace réservé du contenu 2"/>
          <p:cNvSpPr>
            <a:spLocks noGrp="1"/>
          </p:cNvSpPr>
          <p:nvPr>
            <p:ph sz="quarter" idx="1"/>
          </p:nvPr>
        </p:nvSpPr>
        <p:spPr/>
        <p:txBody>
          <a:bodyPr>
            <a:normAutofit/>
          </a:bodyPr>
          <a:lstStyle/>
          <a:p>
            <a:pPr marL="0" indent="0">
              <a:buNone/>
            </a:pPr>
            <a:r>
              <a:rPr lang="en-GB" dirty="0" smtClean="0"/>
              <a:t>According to the example, let us suppose the following concrete services:</a:t>
            </a:r>
            <a:endParaRPr lang="en-GB" dirty="0"/>
          </a:p>
        </p:txBody>
      </p:sp>
      <p:sp>
        <p:nvSpPr>
          <p:cNvPr id="4" name="Rectangle 3"/>
          <p:cNvSpPr/>
          <p:nvPr/>
        </p:nvSpPr>
        <p:spPr>
          <a:xfrm>
            <a:off x="560438" y="2078747"/>
            <a:ext cx="8023123" cy="4176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dirty="0" smtClean="0"/>
              <a:t>S1(a?;b!) </a:t>
            </a:r>
            <a:r>
              <a:rPr lang="en-US" dirty="0"/>
              <a:t>= DiseaseInfectedPatient (</a:t>
            </a:r>
            <a:r>
              <a:rPr lang="en-US" dirty="0" smtClean="0"/>
              <a:t>a?;b!) [</a:t>
            </a:r>
            <a:r>
              <a:rPr lang="en-US" dirty="0"/>
              <a:t>availability &gt; </a:t>
            </a:r>
            <a:r>
              <a:rPr lang="en-US" dirty="0" smtClean="0"/>
              <a:t>98]</a:t>
            </a:r>
          </a:p>
          <a:p>
            <a:pPr algn="just"/>
            <a:endParaRPr lang="fr-FR" dirty="0"/>
          </a:p>
          <a:p>
            <a:pPr algn="just"/>
            <a:r>
              <a:rPr lang="en-US" dirty="0" smtClean="0"/>
              <a:t>S2(a?;b</a:t>
            </a:r>
            <a:r>
              <a:rPr lang="en-US" dirty="0"/>
              <a:t>!) = DiseaseInfectedPatient (</a:t>
            </a:r>
            <a:r>
              <a:rPr lang="en-US" dirty="0" smtClean="0"/>
              <a:t>a?;b</a:t>
            </a:r>
            <a:r>
              <a:rPr lang="en-US" dirty="0"/>
              <a:t>!) [availability &gt; </a:t>
            </a:r>
            <a:r>
              <a:rPr lang="en-US" dirty="0" smtClean="0"/>
              <a:t>98, price </a:t>
            </a:r>
            <a:r>
              <a:rPr lang="en-US" dirty="0"/>
              <a:t>per call </a:t>
            </a:r>
            <a:r>
              <a:rPr lang="en-US" dirty="0" smtClean="0"/>
              <a:t>= </a:t>
            </a:r>
            <a:r>
              <a:rPr lang="en-US" dirty="0"/>
              <a:t>0.2</a:t>
            </a:r>
            <a:r>
              <a:rPr lang="en-US" dirty="0" smtClean="0"/>
              <a:t>]</a:t>
            </a:r>
          </a:p>
          <a:p>
            <a:pPr algn="just"/>
            <a:endParaRPr lang="fr-FR" dirty="0"/>
          </a:p>
          <a:p>
            <a:pPr algn="just"/>
            <a:r>
              <a:rPr lang="en-US" dirty="0" smtClean="0"/>
              <a:t>S3(a?;b</a:t>
            </a:r>
            <a:r>
              <a:rPr lang="en-US" dirty="0"/>
              <a:t>!) = DiseaseInfectedPatient (</a:t>
            </a:r>
            <a:r>
              <a:rPr lang="en-US" dirty="0" smtClean="0"/>
              <a:t>a?;b!) [</a:t>
            </a:r>
            <a:r>
              <a:rPr lang="en-US" dirty="0"/>
              <a:t>availability &gt; 98, price per call = </a:t>
            </a:r>
            <a:r>
              <a:rPr lang="en-US" dirty="0" smtClean="0"/>
              <a:t>0.1]</a:t>
            </a:r>
          </a:p>
          <a:p>
            <a:pPr algn="just"/>
            <a:endParaRPr lang="fr-FR" dirty="0"/>
          </a:p>
          <a:p>
            <a:pPr algn="just"/>
            <a:r>
              <a:rPr lang="en-US" dirty="0" smtClean="0"/>
              <a:t>S4(a?;b</a:t>
            </a:r>
            <a:r>
              <a:rPr lang="en-US" dirty="0"/>
              <a:t>!) = PatientPersonalInformation (</a:t>
            </a:r>
            <a:r>
              <a:rPr lang="en-US" dirty="0" smtClean="0"/>
              <a:t>a?;b</a:t>
            </a:r>
            <a:r>
              <a:rPr lang="en-US" dirty="0"/>
              <a:t>!) [availability &gt; 98, price per call = </a:t>
            </a:r>
            <a:r>
              <a:rPr lang="en-US" dirty="0" smtClean="0"/>
              <a:t>0.1]</a:t>
            </a:r>
          </a:p>
          <a:p>
            <a:pPr algn="just"/>
            <a:endParaRPr lang="fr-FR" dirty="0"/>
          </a:p>
          <a:p>
            <a:pPr algn="just"/>
            <a:r>
              <a:rPr lang="en-US" dirty="0" smtClean="0"/>
              <a:t>S5(a?;b</a:t>
            </a:r>
            <a:r>
              <a:rPr lang="en-US" dirty="0"/>
              <a:t>!) = PatientDNA (</a:t>
            </a:r>
            <a:r>
              <a:rPr lang="en-US" dirty="0" smtClean="0"/>
              <a:t>a?;b!) </a:t>
            </a:r>
            <a:r>
              <a:rPr lang="en-US" dirty="0"/>
              <a:t>[availability &gt; </a:t>
            </a:r>
            <a:r>
              <a:rPr lang="en-US" dirty="0" smtClean="0"/>
              <a:t>99, </a:t>
            </a:r>
            <a:r>
              <a:rPr lang="en-US" dirty="0"/>
              <a:t>price per call = 0.1, </a:t>
            </a:r>
            <a:r>
              <a:rPr lang="en-US" dirty="0" smtClean="0"/>
              <a:t>location </a:t>
            </a:r>
            <a:r>
              <a:rPr lang="en-US" dirty="0"/>
              <a:t>= “close”]</a:t>
            </a:r>
            <a:endParaRPr lang="en-US" dirty="0" smtClean="0"/>
          </a:p>
          <a:p>
            <a:pPr algn="just"/>
            <a:endParaRPr lang="fr-FR" dirty="0"/>
          </a:p>
          <a:p>
            <a:pPr algn="just"/>
            <a:r>
              <a:rPr lang="en-US" dirty="0" smtClean="0"/>
              <a:t>S5(a?;b</a:t>
            </a:r>
            <a:r>
              <a:rPr lang="en-US" dirty="0"/>
              <a:t>!) = DiseaseInfectedPatient (</a:t>
            </a:r>
            <a:r>
              <a:rPr lang="en-US" dirty="0" smtClean="0"/>
              <a:t>a?;c</a:t>
            </a:r>
            <a:r>
              <a:rPr lang="en-US" dirty="0"/>
              <a:t>!), PatientPersonalInformation </a:t>
            </a:r>
            <a:r>
              <a:rPr lang="en-US" dirty="0" smtClean="0"/>
              <a:t>(c?;b</a:t>
            </a:r>
            <a:r>
              <a:rPr lang="en-US" dirty="0"/>
              <a:t>!) [availability &gt; 99, price per call = </a:t>
            </a:r>
            <a:r>
              <a:rPr lang="en-US" dirty="0" smtClean="0"/>
              <a:t>0.1]</a:t>
            </a:r>
          </a:p>
          <a:p>
            <a:pPr algn="just"/>
            <a:endParaRPr lang="en-US" dirty="0"/>
          </a:p>
          <a:p>
            <a:pPr algn="just"/>
            <a:r>
              <a:rPr lang="en-US" dirty="0" smtClean="0"/>
              <a:t>S5(a?;</a:t>
            </a:r>
            <a:r>
              <a:rPr lang="en-US" dirty="0" err="1" smtClean="0"/>
              <a:t>b!,c</a:t>
            </a:r>
            <a:r>
              <a:rPr lang="en-US" dirty="0" smtClean="0"/>
              <a:t>!) </a:t>
            </a:r>
            <a:r>
              <a:rPr lang="en-US" dirty="0"/>
              <a:t>= DiseaseInfectedPatient (</a:t>
            </a:r>
            <a:r>
              <a:rPr lang="en-US" dirty="0" smtClean="0"/>
              <a:t>a?;p!), </a:t>
            </a:r>
            <a:r>
              <a:rPr lang="en-US" dirty="0"/>
              <a:t>PatientPersonalInformation </a:t>
            </a:r>
            <a:r>
              <a:rPr lang="en-US" dirty="0" smtClean="0"/>
              <a:t>(p?;b!), PatientDNA</a:t>
            </a:r>
            <a:r>
              <a:rPr lang="en-US" dirty="0"/>
              <a:t> </a:t>
            </a:r>
            <a:r>
              <a:rPr lang="en-US" dirty="0" smtClean="0"/>
              <a:t>(p?;c!) [</a:t>
            </a:r>
            <a:r>
              <a:rPr lang="en-US" dirty="0"/>
              <a:t>availability &gt; 99, price per call = 0.1]</a:t>
            </a:r>
          </a:p>
          <a:p>
            <a:pPr algn="just"/>
            <a:endParaRPr lang="en-US" dirty="0"/>
          </a:p>
          <a:p>
            <a:pPr algn="just"/>
            <a:endParaRPr lang="en-US" dirty="0"/>
          </a:p>
          <a:p>
            <a:pPr algn="just"/>
            <a:endParaRPr lang="en-US" dirty="0"/>
          </a:p>
          <a:p>
            <a:pPr algn="just"/>
            <a:endParaRPr lang="en-US" dirty="0"/>
          </a:p>
        </p:txBody>
      </p:sp>
      <p:sp>
        <p:nvSpPr>
          <p:cNvPr id="5" name="Espaço Reservado para Número de Slide 4"/>
          <p:cNvSpPr>
            <a:spLocks noGrp="1"/>
          </p:cNvSpPr>
          <p:nvPr>
            <p:ph type="sldNum" sz="quarter" idx="12"/>
          </p:nvPr>
        </p:nvSpPr>
        <p:spPr/>
        <p:txBody>
          <a:bodyPr/>
          <a:lstStyle/>
          <a:p>
            <a:fld id="{2066355A-084C-D24E-9AD2-7E4FC41EA627}" type="slidenum">
              <a:rPr lang="en-US" smtClean="0"/>
              <a:t>25</a:t>
            </a:fld>
            <a:endParaRPr lang="en-US"/>
          </a:p>
        </p:txBody>
      </p:sp>
    </p:spTree>
    <p:extLst>
      <p:ext uri="{BB962C8B-B14F-4D97-AF65-F5344CB8AC3E}">
        <p14:creationId xmlns:p14="http://schemas.microsoft.com/office/powerpoint/2010/main" val="4189698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3200" i="1" dirty="0"/>
              <a:t>Rhone service-based query rewriting </a:t>
            </a:r>
            <a:r>
              <a:rPr lang="en-GB" sz="3200" i="1" dirty="0" smtClean="0"/>
              <a:t>algorithm</a:t>
            </a:r>
            <a:br>
              <a:rPr lang="en-GB" sz="3200" i="1" dirty="0" smtClean="0"/>
            </a:br>
            <a:r>
              <a:rPr lang="en-GB" sz="3200" dirty="0" smtClean="0"/>
              <a:t>(Formalization)</a:t>
            </a:r>
            <a:endParaRPr lang="en-GB" sz="3200" dirty="0"/>
          </a:p>
        </p:txBody>
      </p:sp>
      <p:sp>
        <p:nvSpPr>
          <p:cNvPr id="3" name="Espace réservé du contenu 2"/>
          <p:cNvSpPr>
            <a:spLocks noGrp="1"/>
          </p:cNvSpPr>
          <p:nvPr>
            <p:ph sz="quarter" idx="1"/>
          </p:nvPr>
        </p:nvSpPr>
        <p:spPr/>
        <p:txBody>
          <a:bodyPr>
            <a:normAutofit fontScale="92500" lnSpcReduction="20000"/>
          </a:bodyPr>
          <a:lstStyle/>
          <a:p>
            <a:pPr marL="0" indent="0">
              <a:buNone/>
            </a:pPr>
            <a:r>
              <a:rPr lang="en-GB" b="1" dirty="0" smtClean="0"/>
              <a:t>Definition 3 (measures matching): </a:t>
            </a:r>
          </a:p>
          <a:p>
            <a:pPr marL="0" indent="0" algn="just">
              <a:buNone/>
            </a:pPr>
            <a:r>
              <a:rPr lang="en-US" dirty="0" smtClean="0"/>
              <a:t>All </a:t>
            </a:r>
            <a:r>
              <a:rPr lang="en-US" i="1" dirty="0"/>
              <a:t>single measures </a:t>
            </a:r>
            <a:r>
              <a:rPr lang="en-US" dirty="0"/>
              <a:t>in </a:t>
            </a:r>
            <a:r>
              <a:rPr lang="en-US" dirty="0" smtClean="0"/>
              <a:t>the query </a:t>
            </a:r>
            <a:r>
              <a:rPr lang="en-US" dirty="0"/>
              <a:t>must exist in the concrete service, and all of them </a:t>
            </a:r>
            <a:r>
              <a:rPr lang="en-US" dirty="0" smtClean="0"/>
              <a:t>can not </a:t>
            </a:r>
            <a:r>
              <a:rPr lang="en-US" dirty="0"/>
              <a:t>violate the measures in the </a:t>
            </a:r>
            <a:r>
              <a:rPr lang="en-US" dirty="0" smtClean="0"/>
              <a:t>query.</a:t>
            </a:r>
            <a:endParaRPr lang="en-GB" dirty="0"/>
          </a:p>
          <a:p>
            <a:pPr marL="0" indent="0">
              <a:buNone/>
            </a:pPr>
            <a:r>
              <a:rPr lang="en-GB" b="1" dirty="0"/>
              <a:t>Definition </a:t>
            </a:r>
            <a:r>
              <a:rPr lang="en-GB" b="1" dirty="0" smtClean="0"/>
              <a:t>4 (abstract service </a:t>
            </a:r>
            <a:r>
              <a:rPr lang="en-GB" b="1" dirty="0"/>
              <a:t>matching): </a:t>
            </a:r>
            <a:endParaRPr lang="en-GB" b="1" dirty="0" smtClean="0"/>
          </a:p>
          <a:p>
            <a:pPr marL="0" indent="0" algn="just">
              <a:buNone/>
            </a:pPr>
            <a:r>
              <a:rPr lang="en-US" dirty="0" smtClean="0"/>
              <a:t>An </a:t>
            </a:r>
            <a:r>
              <a:rPr lang="en-US" i="1" dirty="0"/>
              <a:t>abstract service A</a:t>
            </a:r>
            <a:r>
              <a:rPr lang="en-US" dirty="0"/>
              <a:t> can </a:t>
            </a:r>
            <a:r>
              <a:rPr lang="en-US" dirty="0" smtClean="0"/>
              <a:t>be matched </a:t>
            </a:r>
            <a:r>
              <a:rPr lang="en-US" dirty="0"/>
              <a:t>with an </a:t>
            </a:r>
            <a:r>
              <a:rPr lang="en-US" i="1" dirty="0"/>
              <a:t>abstract service B </a:t>
            </a:r>
            <a:r>
              <a:rPr lang="en-US" dirty="0"/>
              <a:t>only if </a:t>
            </a:r>
            <a:endParaRPr lang="en-US" dirty="0" smtClean="0"/>
          </a:p>
          <a:p>
            <a:pPr algn="just"/>
            <a:r>
              <a:rPr lang="en-US" dirty="0" smtClean="0"/>
              <a:t>(</a:t>
            </a:r>
            <a:r>
              <a:rPr lang="en-US" dirty="0"/>
              <a:t>a) they </a:t>
            </a:r>
            <a:r>
              <a:rPr lang="en-US" dirty="0" smtClean="0"/>
              <a:t>have the </a:t>
            </a:r>
            <a:r>
              <a:rPr lang="en-US" dirty="0"/>
              <a:t>same </a:t>
            </a:r>
            <a:r>
              <a:rPr lang="en-US" dirty="0" smtClean="0"/>
              <a:t>name; and </a:t>
            </a:r>
          </a:p>
          <a:p>
            <a:pPr algn="just"/>
            <a:r>
              <a:rPr lang="en-US" dirty="0" smtClean="0"/>
              <a:t>(</a:t>
            </a:r>
            <a:r>
              <a:rPr lang="en-US" dirty="0"/>
              <a:t>b) they have a compatible </a:t>
            </a:r>
            <a:r>
              <a:rPr lang="en-US" dirty="0" smtClean="0"/>
              <a:t>number and type of variables </a:t>
            </a:r>
            <a:endParaRPr lang="en-GB" dirty="0"/>
          </a:p>
          <a:p>
            <a:pPr marL="0" indent="0">
              <a:buNone/>
            </a:pPr>
            <a:endParaRPr lang="pt-BR" i="1" dirty="0" smtClean="0"/>
          </a:p>
        </p:txBody>
      </p:sp>
      <p:sp>
        <p:nvSpPr>
          <p:cNvPr id="4" name="Espaço Reservado para Número de Slide 3"/>
          <p:cNvSpPr>
            <a:spLocks noGrp="1"/>
          </p:cNvSpPr>
          <p:nvPr>
            <p:ph type="sldNum" sz="quarter" idx="12"/>
          </p:nvPr>
        </p:nvSpPr>
        <p:spPr/>
        <p:txBody>
          <a:bodyPr/>
          <a:lstStyle/>
          <a:p>
            <a:fld id="{2066355A-084C-D24E-9AD2-7E4FC41EA627}" type="slidenum">
              <a:rPr lang="en-US" smtClean="0"/>
              <a:t>26</a:t>
            </a:fld>
            <a:endParaRPr lang="en-US"/>
          </a:p>
        </p:txBody>
      </p:sp>
    </p:spTree>
    <p:extLst>
      <p:ext uri="{BB962C8B-B14F-4D97-AF65-F5344CB8AC3E}">
        <p14:creationId xmlns:p14="http://schemas.microsoft.com/office/powerpoint/2010/main" val="19734197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3200" i="1" dirty="0"/>
              <a:t>Rhone service-based query rewriting </a:t>
            </a:r>
            <a:r>
              <a:rPr lang="en-GB" sz="3200" i="1" dirty="0" smtClean="0"/>
              <a:t>algorithm</a:t>
            </a:r>
            <a:br>
              <a:rPr lang="en-GB" sz="3200" i="1" dirty="0" smtClean="0"/>
            </a:br>
            <a:r>
              <a:rPr lang="en-GB" sz="3200" dirty="0" smtClean="0"/>
              <a:t>(Formalization)</a:t>
            </a:r>
            <a:endParaRPr lang="en-GB" sz="3200" dirty="0"/>
          </a:p>
        </p:txBody>
      </p:sp>
      <p:sp>
        <p:nvSpPr>
          <p:cNvPr id="3" name="Espace réservé du contenu 2"/>
          <p:cNvSpPr>
            <a:spLocks noGrp="1"/>
          </p:cNvSpPr>
          <p:nvPr>
            <p:ph sz="quarter" idx="1"/>
          </p:nvPr>
        </p:nvSpPr>
        <p:spPr/>
        <p:txBody>
          <a:bodyPr>
            <a:normAutofit/>
          </a:bodyPr>
          <a:lstStyle/>
          <a:p>
            <a:pPr marL="0" indent="0">
              <a:buNone/>
            </a:pPr>
            <a:r>
              <a:rPr lang="en-GB" b="1" dirty="0" smtClean="0"/>
              <a:t>Definition 5 (concrete service matching): </a:t>
            </a:r>
          </a:p>
          <a:p>
            <a:pPr marL="0" indent="0" algn="just">
              <a:buNone/>
            </a:pPr>
            <a:r>
              <a:rPr lang="en-US" dirty="0"/>
              <a:t>A </a:t>
            </a:r>
            <a:r>
              <a:rPr lang="en-US" i="1" dirty="0"/>
              <a:t>concrete service </a:t>
            </a:r>
            <a:r>
              <a:rPr lang="en-US" dirty="0"/>
              <a:t>can be matched with the query if all its </a:t>
            </a:r>
            <a:r>
              <a:rPr lang="en-US" i="1" dirty="0"/>
              <a:t>abstract services </a:t>
            </a:r>
            <a:r>
              <a:rPr lang="en-US" dirty="0"/>
              <a:t>satisfy the abstract service matching problem and all the </a:t>
            </a:r>
            <a:r>
              <a:rPr lang="en-US" i="1" dirty="0"/>
              <a:t>single measures </a:t>
            </a:r>
            <a:r>
              <a:rPr lang="en-US" dirty="0"/>
              <a:t>satisfy the measures matching problem</a:t>
            </a:r>
            <a:r>
              <a:rPr lang="en-US" dirty="0" smtClean="0"/>
              <a:t>.</a:t>
            </a:r>
            <a:endParaRPr lang="pt-BR" dirty="0"/>
          </a:p>
        </p:txBody>
      </p:sp>
      <p:sp>
        <p:nvSpPr>
          <p:cNvPr id="5" name="Espaço Reservado para Número de Slide 4"/>
          <p:cNvSpPr>
            <a:spLocks noGrp="1"/>
          </p:cNvSpPr>
          <p:nvPr>
            <p:ph type="sldNum" sz="quarter" idx="12"/>
          </p:nvPr>
        </p:nvSpPr>
        <p:spPr/>
        <p:txBody>
          <a:bodyPr/>
          <a:lstStyle/>
          <a:p>
            <a:fld id="{2066355A-084C-D24E-9AD2-7E4FC41EA627}" type="slidenum">
              <a:rPr lang="en-US" smtClean="0"/>
              <a:t>27</a:t>
            </a:fld>
            <a:endParaRPr lang="en-US"/>
          </a:p>
        </p:txBody>
      </p:sp>
    </p:spTree>
    <p:extLst>
      <p:ext uri="{BB962C8B-B14F-4D97-AF65-F5344CB8AC3E}">
        <p14:creationId xmlns:p14="http://schemas.microsoft.com/office/powerpoint/2010/main" val="25474234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3200" i="1" dirty="0"/>
              <a:t>Rhone service-based query rewriting </a:t>
            </a:r>
            <a:r>
              <a:rPr lang="en-GB" sz="3200" i="1" dirty="0" smtClean="0"/>
              <a:t>algorithm</a:t>
            </a:r>
            <a:br>
              <a:rPr lang="en-GB" sz="3200" i="1" dirty="0" smtClean="0"/>
            </a:br>
            <a:r>
              <a:rPr lang="en-GB" sz="3200" dirty="0" smtClean="0"/>
              <a:t>(Formalization)</a:t>
            </a:r>
            <a:endParaRPr lang="en-GB" sz="3200" dirty="0"/>
          </a:p>
        </p:txBody>
      </p:sp>
      <p:sp>
        <p:nvSpPr>
          <p:cNvPr id="3" name="Espace réservé du contenu 2"/>
          <p:cNvSpPr>
            <a:spLocks noGrp="1"/>
          </p:cNvSpPr>
          <p:nvPr>
            <p:ph sz="quarter" idx="1"/>
          </p:nvPr>
        </p:nvSpPr>
        <p:spPr/>
        <p:txBody>
          <a:bodyPr>
            <a:normAutofit/>
          </a:bodyPr>
          <a:lstStyle/>
          <a:p>
            <a:pPr marL="0" indent="0">
              <a:buNone/>
            </a:pPr>
            <a:r>
              <a:rPr lang="fr-FR" dirty="0" smtClean="0"/>
              <a:t>Considering our concrete services in the example:</a:t>
            </a:r>
            <a:endParaRPr lang="pt-BR" dirty="0"/>
          </a:p>
        </p:txBody>
      </p:sp>
      <p:sp>
        <p:nvSpPr>
          <p:cNvPr id="4" name="Rectangle 3"/>
          <p:cNvSpPr/>
          <p:nvPr/>
        </p:nvSpPr>
        <p:spPr>
          <a:xfrm>
            <a:off x="560438" y="2121616"/>
            <a:ext cx="8023123" cy="4176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dirty="0" smtClean="0"/>
              <a:t>S1(a?;b!) </a:t>
            </a:r>
            <a:r>
              <a:rPr lang="en-US" dirty="0"/>
              <a:t>= DiseaseInfectedPatient (</a:t>
            </a:r>
            <a:r>
              <a:rPr lang="en-US" dirty="0" err="1" smtClean="0"/>
              <a:t>a?,b</a:t>
            </a:r>
            <a:r>
              <a:rPr lang="en-US" dirty="0" smtClean="0"/>
              <a:t>!) [</a:t>
            </a:r>
            <a:r>
              <a:rPr lang="en-US" dirty="0"/>
              <a:t>availability &gt; </a:t>
            </a:r>
            <a:r>
              <a:rPr lang="en-US" dirty="0" smtClean="0"/>
              <a:t>98]</a:t>
            </a:r>
          </a:p>
          <a:p>
            <a:pPr algn="just"/>
            <a:endParaRPr lang="fr-FR" dirty="0"/>
          </a:p>
          <a:p>
            <a:pPr algn="just"/>
            <a:r>
              <a:rPr lang="en-US" dirty="0" smtClean="0"/>
              <a:t>S2(a?;b</a:t>
            </a:r>
            <a:r>
              <a:rPr lang="en-US" dirty="0"/>
              <a:t>!) = DiseaseInfectedPatient (</a:t>
            </a:r>
            <a:r>
              <a:rPr lang="en-US" dirty="0" err="1"/>
              <a:t>a?,b</a:t>
            </a:r>
            <a:r>
              <a:rPr lang="en-US" dirty="0"/>
              <a:t>!) [availability &gt; </a:t>
            </a:r>
            <a:r>
              <a:rPr lang="en-US" dirty="0" smtClean="0"/>
              <a:t>98, price </a:t>
            </a:r>
            <a:r>
              <a:rPr lang="en-US" dirty="0"/>
              <a:t>per call </a:t>
            </a:r>
            <a:r>
              <a:rPr lang="en-US" dirty="0" smtClean="0"/>
              <a:t>= </a:t>
            </a:r>
            <a:r>
              <a:rPr lang="en-US" dirty="0"/>
              <a:t>0.2</a:t>
            </a:r>
            <a:r>
              <a:rPr lang="en-US" dirty="0" smtClean="0"/>
              <a:t>]</a:t>
            </a:r>
          </a:p>
          <a:p>
            <a:pPr algn="just"/>
            <a:endParaRPr lang="fr-FR" dirty="0"/>
          </a:p>
          <a:p>
            <a:pPr algn="just"/>
            <a:r>
              <a:rPr lang="en-US" dirty="0" smtClean="0"/>
              <a:t>S3(a?;b</a:t>
            </a:r>
            <a:r>
              <a:rPr lang="en-US" dirty="0"/>
              <a:t>!) = DiseaseInfectedPatient (</a:t>
            </a:r>
            <a:r>
              <a:rPr lang="en-US" dirty="0" err="1"/>
              <a:t>a</a:t>
            </a:r>
            <a:r>
              <a:rPr lang="en-US" dirty="0" err="1" smtClean="0"/>
              <a:t>?,b</a:t>
            </a:r>
            <a:r>
              <a:rPr lang="en-US" dirty="0" smtClean="0"/>
              <a:t>!) [</a:t>
            </a:r>
            <a:r>
              <a:rPr lang="en-US" dirty="0"/>
              <a:t>availability &gt; 98, price per call = </a:t>
            </a:r>
            <a:r>
              <a:rPr lang="en-US" dirty="0" smtClean="0"/>
              <a:t>0.1]</a:t>
            </a:r>
          </a:p>
          <a:p>
            <a:pPr algn="just"/>
            <a:endParaRPr lang="fr-FR" dirty="0"/>
          </a:p>
          <a:p>
            <a:pPr algn="just"/>
            <a:r>
              <a:rPr lang="en-US" dirty="0" smtClean="0"/>
              <a:t>S4(a?;b</a:t>
            </a:r>
            <a:r>
              <a:rPr lang="en-US" dirty="0"/>
              <a:t>!) = PatientPersonalInformation (</a:t>
            </a:r>
            <a:r>
              <a:rPr lang="en-US" dirty="0" err="1"/>
              <a:t>a?,b</a:t>
            </a:r>
            <a:r>
              <a:rPr lang="en-US" dirty="0"/>
              <a:t>!) [availability &gt; 98, price per call = </a:t>
            </a:r>
            <a:r>
              <a:rPr lang="en-US" dirty="0" smtClean="0"/>
              <a:t>0.1]</a:t>
            </a:r>
          </a:p>
          <a:p>
            <a:pPr algn="just"/>
            <a:endParaRPr lang="fr-FR" dirty="0"/>
          </a:p>
          <a:p>
            <a:pPr algn="just"/>
            <a:r>
              <a:rPr lang="en-US" dirty="0" smtClean="0"/>
              <a:t>S5(a?;b</a:t>
            </a:r>
            <a:r>
              <a:rPr lang="en-US" dirty="0"/>
              <a:t>!) = PatientDNA (</a:t>
            </a:r>
            <a:r>
              <a:rPr lang="en-US" dirty="0" err="1"/>
              <a:t>a</a:t>
            </a:r>
            <a:r>
              <a:rPr lang="en-US" dirty="0" err="1" smtClean="0"/>
              <a:t>?,b</a:t>
            </a:r>
            <a:r>
              <a:rPr lang="en-US" dirty="0" smtClean="0"/>
              <a:t>!) </a:t>
            </a:r>
            <a:r>
              <a:rPr lang="en-US" dirty="0"/>
              <a:t>[availability &gt; </a:t>
            </a:r>
            <a:r>
              <a:rPr lang="en-US" dirty="0" smtClean="0"/>
              <a:t>99, </a:t>
            </a:r>
            <a:r>
              <a:rPr lang="en-US" dirty="0"/>
              <a:t>price per call = 0.1, </a:t>
            </a:r>
            <a:r>
              <a:rPr lang="en-US" dirty="0" smtClean="0"/>
              <a:t>location </a:t>
            </a:r>
            <a:r>
              <a:rPr lang="en-US" dirty="0"/>
              <a:t>= “close”]</a:t>
            </a:r>
            <a:endParaRPr lang="en-US" dirty="0" smtClean="0"/>
          </a:p>
          <a:p>
            <a:pPr algn="just"/>
            <a:endParaRPr lang="fr-FR" dirty="0"/>
          </a:p>
          <a:p>
            <a:pPr algn="just"/>
            <a:r>
              <a:rPr lang="en-US" dirty="0" smtClean="0"/>
              <a:t>S5(a?;b</a:t>
            </a:r>
            <a:r>
              <a:rPr lang="en-US" dirty="0"/>
              <a:t>!) = DiseaseInfectedPatient (</a:t>
            </a:r>
            <a:r>
              <a:rPr lang="en-US" dirty="0" err="1"/>
              <a:t>a?,c</a:t>
            </a:r>
            <a:r>
              <a:rPr lang="en-US" dirty="0"/>
              <a:t>!), PatientPersonalInformation </a:t>
            </a:r>
            <a:r>
              <a:rPr lang="en-US" dirty="0" smtClean="0"/>
              <a:t>(</a:t>
            </a:r>
            <a:r>
              <a:rPr lang="en-US" dirty="0" err="1" smtClean="0"/>
              <a:t>c</a:t>
            </a:r>
            <a:r>
              <a:rPr lang="en-US" dirty="0" err="1"/>
              <a:t>?,b</a:t>
            </a:r>
            <a:r>
              <a:rPr lang="en-US" dirty="0"/>
              <a:t>!) [availability &gt; 99, price per call = </a:t>
            </a:r>
            <a:r>
              <a:rPr lang="en-US" dirty="0" smtClean="0"/>
              <a:t>0.1]</a:t>
            </a:r>
          </a:p>
          <a:p>
            <a:pPr algn="just"/>
            <a:endParaRPr lang="en-US" dirty="0"/>
          </a:p>
          <a:p>
            <a:pPr algn="just"/>
            <a:r>
              <a:rPr lang="en-US" dirty="0" smtClean="0"/>
              <a:t>S5(a?;</a:t>
            </a:r>
            <a:r>
              <a:rPr lang="en-US" dirty="0" err="1" smtClean="0"/>
              <a:t>b!,c</a:t>
            </a:r>
            <a:r>
              <a:rPr lang="en-US" dirty="0" smtClean="0"/>
              <a:t>!) </a:t>
            </a:r>
            <a:r>
              <a:rPr lang="en-US" dirty="0"/>
              <a:t>= DiseaseInfectedPatient (</a:t>
            </a:r>
            <a:r>
              <a:rPr lang="en-US" dirty="0" err="1"/>
              <a:t>a</a:t>
            </a:r>
            <a:r>
              <a:rPr lang="en-US" dirty="0" err="1" smtClean="0"/>
              <a:t>?,p</a:t>
            </a:r>
            <a:r>
              <a:rPr lang="en-US" dirty="0" smtClean="0"/>
              <a:t>!), </a:t>
            </a:r>
            <a:r>
              <a:rPr lang="en-US" dirty="0"/>
              <a:t>PatientPersonalInformation </a:t>
            </a:r>
            <a:r>
              <a:rPr lang="en-US" dirty="0" smtClean="0"/>
              <a:t>(p?,</a:t>
            </a:r>
            <a:r>
              <a:rPr lang="en-US" dirty="0"/>
              <a:t>b</a:t>
            </a:r>
            <a:r>
              <a:rPr lang="en-US" dirty="0" smtClean="0"/>
              <a:t>!), PatientDNA</a:t>
            </a:r>
            <a:r>
              <a:rPr lang="en-US" dirty="0"/>
              <a:t> </a:t>
            </a:r>
            <a:r>
              <a:rPr lang="en-US" dirty="0" smtClean="0"/>
              <a:t>(</a:t>
            </a:r>
            <a:r>
              <a:rPr lang="en-US" dirty="0" err="1" smtClean="0"/>
              <a:t>p?,c</a:t>
            </a:r>
            <a:r>
              <a:rPr lang="en-US" dirty="0" smtClean="0"/>
              <a:t>!) [</a:t>
            </a:r>
            <a:r>
              <a:rPr lang="en-US" dirty="0"/>
              <a:t>availability &gt; 99, price per call = </a:t>
            </a:r>
            <a:r>
              <a:rPr lang="en-US" dirty="0" smtClean="0"/>
              <a:t>0.7]</a:t>
            </a:r>
            <a:endParaRPr lang="en-US" dirty="0"/>
          </a:p>
          <a:p>
            <a:pPr algn="just"/>
            <a:endParaRPr lang="en-US" dirty="0"/>
          </a:p>
          <a:p>
            <a:pPr algn="just"/>
            <a:endParaRPr lang="en-US" dirty="0"/>
          </a:p>
          <a:p>
            <a:pPr algn="just"/>
            <a:endParaRPr lang="en-US" dirty="0"/>
          </a:p>
          <a:p>
            <a:pPr algn="just"/>
            <a:endParaRPr lang="en-US" dirty="0"/>
          </a:p>
        </p:txBody>
      </p:sp>
      <p:cxnSp>
        <p:nvCxnSpPr>
          <p:cNvPr id="6" name="Connecteur droit 8"/>
          <p:cNvCxnSpPr/>
          <p:nvPr/>
        </p:nvCxnSpPr>
        <p:spPr>
          <a:xfrm>
            <a:off x="657454" y="2334452"/>
            <a:ext cx="5359888" cy="0"/>
          </a:xfrm>
          <a:prstGeom prst="line">
            <a:avLst/>
          </a:prstGeom>
          <a:ln w="38100">
            <a:solidFill>
              <a:srgbClr val="FFFF00"/>
            </a:solidFill>
            <a:prstDash val="sysDash"/>
          </a:ln>
        </p:spPr>
        <p:style>
          <a:lnRef idx="1">
            <a:schemeClr val="accent1"/>
          </a:lnRef>
          <a:fillRef idx="0">
            <a:schemeClr val="accent1"/>
          </a:fillRef>
          <a:effectRef idx="0">
            <a:schemeClr val="accent1"/>
          </a:effectRef>
          <a:fontRef idx="minor">
            <a:schemeClr val="tx1"/>
          </a:fontRef>
        </p:style>
      </p:cxnSp>
      <p:cxnSp>
        <p:nvCxnSpPr>
          <p:cNvPr id="8" name="Connecteur droit 8"/>
          <p:cNvCxnSpPr/>
          <p:nvPr/>
        </p:nvCxnSpPr>
        <p:spPr>
          <a:xfrm>
            <a:off x="662370" y="2870304"/>
            <a:ext cx="7021540" cy="0"/>
          </a:xfrm>
          <a:prstGeom prst="line">
            <a:avLst/>
          </a:prstGeom>
          <a:ln w="38100">
            <a:solidFill>
              <a:srgbClr val="FFFF00"/>
            </a:solidFill>
            <a:prstDash val="sysDash"/>
          </a:ln>
        </p:spPr>
        <p:style>
          <a:lnRef idx="1">
            <a:schemeClr val="accent1"/>
          </a:lnRef>
          <a:fillRef idx="0">
            <a:schemeClr val="accent1"/>
          </a:fillRef>
          <a:effectRef idx="0">
            <a:schemeClr val="accent1"/>
          </a:effectRef>
          <a:fontRef idx="minor">
            <a:schemeClr val="tx1"/>
          </a:fontRef>
        </p:style>
      </p:cxnSp>
      <p:sp>
        <p:nvSpPr>
          <p:cNvPr id="5" name="Espaço Reservado para Número de Slide 4"/>
          <p:cNvSpPr>
            <a:spLocks noGrp="1"/>
          </p:cNvSpPr>
          <p:nvPr>
            <p:ph type="sldNum" sz="quarter" idx="12"/>
          </p:nvPr>
        </p:nvSpPr>
        <p:spPr/>
        <p:txBody>
          <a:bodyPr/>
          <a:lstStyle/>
          <a:p>
            <a:fld id="{2066355A-084C-D24E-9AD2-7E4FC41EA627}" type="slidenum">
              <a:rPr lang="en-US" smtClean="0"/>
              <a:t>28</a:t>
            </a:fld>
            <a:endParaRPr lang="en-US"/>
          </a:p>
        </p:txBody>
      </p:sp>
    </p:spTree>
    <p:extLst>
      <p:ext uri="{BB962C8B-B14F-4D97-AF65-F5344CB8AC3E}">
        <p14:creationId xmlns:p14="http://schemas.microsoft.com/office/powerpoint/2010/main" val="23505795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3200" i="1" dirty="0"/>
              <a:t>Rhone service-based query rewriting </a:t>
            </a:r>
            <a:r>
              <a:rPr lang="en-GB" sz="3200" i="1" dirty="0" smtClean="0"/>
              <a:t>algorithm</a:t>
            </a:r>
            <a:br>
              <a:rPr lang="en-GB" sz="3200" i="1" dirty="0" smtClean="0"/>
            </a:br>
            <a:r>
              <a:rPr lang="en-GB" sz="3200" dirty="0" smtClean="0"/>
              <a:t>(Formalization)</a:t>
            </a:r>
            <a:endParaRPr lang="en-GB" sz="3200" dirty="0"/>
          </a:p>
        </p:txBody>
      </p:sp>
      <p:sp>
        <p:nvSpPr>
          <p:cNvPr id="3" name="Espace réservé du contenu 2"/>
          <p:cNvSpPr>
            <a:spLocks noGrp="1"/>
          </p:cNvSpPr>
          <p:nvPr>
            <p:ph sz="quarter" idx="1"/>
          </p:nvPr>
        </p:nvSpPr>
        <p:spPr/>
        <p:txBody>
          <a:bodyPr>
            <a:normAutofit fontScale="85000" lnSpcReduction="20000"/>
          </a:bodyPr>
          <a:lstStyle/>
          <a:p>
            <a:pPr marL="0" indent="0">
              <a:buNone/>
            </a:pPr>
            <a:r>
              <a:rPr lang="en-GB" b="1" dirty="0" smtClean="0"/>
              <a:t>Definition 6 (concrete service description): </a:t>
            </a:r>
          </a:p>
          <a:p>
            <a:pPr marL="0" indent="0" algn="just">
              <a:buNone/>
            </a:pPr>
            <a:r>
              <a:rPr lang="en-US" dirty="0" smtClean="0"/>
              <a:t>Describes </a:t>
            </a:r>
            <a:r>
              <a:rPr lang="en-US" dirty="0"/>
              <a:t>how a </a:t>
            </a:r>
            <a:r>
              <a:rPr lang="en-US" i="1" dirty="0"/>
              <a:t>candidate concrete service </a:t>
            </a:r>
            <a:r>
              <a:rPr lang="en-US" dirty="0"/>
              <a:t>can </a:t>
            </a:r>
            <a:r>
              <a:rPr lang="en-US" dirty="0" smtClean="0"/>
              <a:t>be used </a:t>
            </a:r>
            <a:r>
              <a:rPr lang="en-US" dirty="0"/>
              <a:t>in the query rewriting process. </a:t>
            </a:r>
            <a:endParaRPr lang="en-US" dirty="0" smtClean="0"/>
          </a:p>
          <a:p>
            <a:pPr marL="0" indent="0" algn="just">
              <a:buNone/>
            </a:pPr>
            <a:r>
              <a:rPr lang="en-US" dirty="0" smtClean="0"/>
              <a:t>It includes</a:t>
            </a:r>
            <a:r>
              <a:rPr lang="en-US" dirty="0"/>
              <a:t>: </a:t>
            </a:r>
            <a:endParaRPr lang="en-US" dirty="0" smtClean="0"/>
          </a:p>
          <a:p>
            <a:pPr lvl="1" algn="just"/>
            <a:r>
              <a:rPr lang="en-US" dirty="0"/>
              <a:t>M</a:t>
            </a:r>
            <a:r>
              <a:rPr lang="en-US" dirty="0" smtClean="0"/>
              <a:t>appings from </a:t>
            </a:r>
            <a:r>
              <a:rPr lang="en-US" dirty="0"/>
              <a:t>variables in a concrete service to variables in the </a:t>
            </a:r>
            <a:r>
              <a:rPr lang="en-US" dirty="0" smtClean="0"/>
              <a:t>query</a:t>
            </a:r>
          </a:p>
          <a:p>
            <a:pPr lvl="1" algn="just"/>
            <a:r>
              <a:rPr lang="en-US" dirty="0" smtClean="0"/>
              <a:t>Mappings </a:t>
            </a:r>
            <a:r>
              <a:rPr lang="en-US" dirty="0"/>
              <a:t>from variables on </a:t>
            </a:r>
            <a:r>
              <a:rPr lang="en-US" dirty="0" smtClean="0"/>
              <a:t>the head </a:t>
            </a:r>
            <a:r>
              <a:rPr lang="en-US" dirty="0"/>
              <a:t>of a concrete service to variables on its </a:t>
            </a:r>
            <a:r>
              <a:rPr lang="en-US" dirty="0" smtClean="0"/>
              <a:t>body</a:t>
            </a:r>
          </a:p>
          <a:p>
            <a:pPr lvl="1" algn="just"/>
            <a:r>
              <a:rPr lang="en-US" dirty="0" smtClean="0"/>
              <a:t>A </a:t>
            </a:r>
            <a:r>
              <a:rPr lang="en-US" dirty="0"/>
              <a:t>set of abstract services that </a:t>
            </a:r>
            <a:r>
              <a:rPr lang="en-US" dirty="0" smtClean="0"/>
              <a:t>represents partially </a:t>
            </a:r>
            <a:r>
              <a:rPr lang="en-US" dirty="0"/>
              <a:t>or fully the abstract services in the </a:t>
            </a:r>
            <a:r>
              <a:rPr lang="en-US" dirty="0" smtClean="0"/>
              <a:t>query</a:t>
            </a:r>
          </a:p>
          <a:p>
            <a:pPr lvl="1" algn="just"/>
            <a:r>
              <a:rPr lang="en-US" dirty="0" smtClean="0"/>
              <a:t>A </a:t>
            </a:r>
            <a:r>
              <a:rPr lang="en-US" dirty="0"/>
              <a:t>set of quality constrains </a:t>
            </a:r>
            <a:r>
              <a:rPr lang="en-US" dirty="0" smtClean="0"/>
              <a:t>associated to </a:t>
            </a:r>
            <a:r>
              <a:rPr lang="en-US" dirty="0"/>
              <a:t>the concrete service. </a:t>
            </a:r>
            <a:endParaRPr lang="pt-BR" dirty="0"/>
          </a:p>
        </p:txBody>
      </p:sp>
      <p:sp>
        <p:nvSpPr>
          <p:cNvPr id="4" name="Espaço Reservado para Número de Slide 3"/>
          <p:cNvSpPr>
            <a:spLocks noGrp="1"/>
          </p:cNvSpPr>
          <p:nvPr>
            <p:ph type="sldNum" sz="quarter" idx="12"/>
          </p:nvPr>
        </p:nvSpPr>
        <p:spPr/>
        <p:txBody>
          <a:bodyPr/>
          <a:lstStyle/>
          <a:p>
            <a:fld id="{2066355A-084C-D24E-9AD2-7E4FC41EA627}" type="slidenum">
              <a:rPr lang="en-US" smtClean="0"/>
              <a:t>29</a:t>
            </a:fld>
            <a:endParaRPr lang="en-US"/>
          </a:p>
        </p:txBody>
      </p:sp>
    </p:spTree>
    <p:extLst>
      <p:ext uri="{BB962C8B-B14F-4D97-AF65-F5344CB8AC3E}">
        <p14:creationId xmlns:p14="http://schemas.microsoft.com/office/powerpoint/2010/main" val="1194614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Connecteur droit avec flèche 21"/>
          <p:cNvCxnSpPr/>
          <p:nvPr/>
        </p:nvCxnSpPr>
        <p:spPr>
          <a:xfrm flipV="1">
            <a:off x="3392129" y="4863994"/>
            <a:ext cx="556086" cy="510286"/>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sp>
        <p:nvSpPr>
          <p:cNvPr id="2" name="Título 1"/>
          <p:cNvSpPr>
            <a:spLocks noGrp="1"/>
          </p:cNvSpPr>
          <p:nvPr>
            <p:ph type="title"/>
          </p:nvPr>
        </p:nvSpPr>
        <p:spPr/>
        <p:txBody>
          <a:bodyPr/>
          <a:lstStyle/>
          <a:p>
            <a:r>
              <a:rPr lang="fr-FR" dirty="0" smtClean="0"/>
              <a:t>Context and Challenges</a:t>
            </a:r>
            <a:endParaRPr lang="fr-FR" dirty="0"/>
          </a:p>
        </p:txBody>
      </p:sp>
      <p:sp>
        <p:nvSpPr>
          <p:cNvPr id="3" name="Espaço Reservado para Conteúdo 2"/>
          <p:cNvSpPr>
            <a:spLocks noGrp="1"/>
          </p:cNvSpPr>
          <p:nvPr>
            <p:ph idx="1"/>
          </p:nvPr>
        </p:nvSpPr>
        <p:spPr/>
        <p:txBody>
          <a:bodyPr/>
          <a:lstStyle/>
          <a:p>
            <a:pPr marL="0" indent="0" algn="ctr">
              <a:buNone/>
            </a:pPr>
            <a:r>
              <a:rPr lang="fr-FR" b="1" dirty="0" smtClean="0"/>
              <a:t>Data integration </a:t>
            </a:r>
            <a:r>
              <a:rPr lang="fr-FR" i="1" dirty="0" smtClean="0"/>
              <a:t>x</a:t>
            </a:r>
            <a:r>
              <a:rPr lang="fr-FR" dirty="0" smtClean="0"/>
              <a:t> </a:t>
            </a:r>
            <a:r>
              <a:rPr lang="fr-FR" b="1" dirty="0" smtClean="0"/>
              <a:t>Cloud computing</a:t>
            </a:r>
          </a:p>
          <a:p>
            <a:r>
              <a:rPr lang="fr-FR" dirty="0" smtClean="0"/>
              <a:t>Classical data integration scenario</a:t>
            </a:r>
            <a:endParaRPr lang="fr-FR" dirty="0"/>
          </a:p>
        </p:txBody>
      </p:sp>
      <p:grpSp>
        <p:nvGrpSpPr>
          <p:cNvPr id="10" name="Grupo 9"/>
          <p:cNvGrpSpPr/>
          <p:nvPr/>
        </p:nvGrpSpPr>
        <p:grpSpPr>
          <a:xfrm>
            <a:off x="2370534" y="3448049"/>
            <a:ext cx="3056872" cy="1339568"/>
            <a:chOff x="2370534" y="3448049"/>
            <a:chExt cx="3056872" cy="1339568"/>
          </a:xfrm>
        </p:grpSpPr>
        <p:grpSp>
          <p:nvGrpSpPr>
            <p:cNvPr id="4" name="Groupe 5"/>
            <p:cNvGrpSpPr/>
            <p:nvPr/>
          </p:nvGrpSpPr>
          <p:grpSpPr>
            <a:xfrm>
              <a:off x="3691866" y="4209103"/>
              <a:ext cx="1735540" cy="578514"/>
              <a:chOff x="3188036" y="2713804"/>
              <a:chExt cx="2743200" cy="914400"/>
            </a:xfrm>
          </p:grpSpPr>
          <p:sp>
            <p:nvSpPr>
              <p:cNvPr id="5" name="Rectangle à coins arrondis 33"/>
              <p:cNvSpPr/>
              <p:nvPr/>
            </p:nvSpPr>
            <p:spPr>
              <a:xfrm>
                <a:off x="3654386" y="2713804"/>
                <a:ext cx="170309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5"/>
              <p:cNvSpPr txBox="1"/>
              <p:nvPr/>
            </p:nvSpPr>
            <p:spPr>
              <a:xfrm>
                <a:off x="3188036" y="2893732"/>
                <a:ext cx="2743200" cy="369331"/>
              </a:xfrm>
              <a:prstGeom prst="rect">
                <a:avLst/>
              </a:prstGeom>
            </p:spPr>
            <p:txBody>
              <a:bodyPr rtlCol="0">
                <a:spAutoFit/>
              </a:bodyPr>
              <a:lstStyle/>
              <a:p>
                <a:pPr algn="ctr"/>
                <a:r>
                  <a:rPr lang="fr-FR" dirty="0"/>
                  <a:t>Mediator</a:t>
                </a:r>
              </a:p>
            </p:txBody>
          </p:sp>
        </p:grpSp>
        <p:grpSp>
          <p:nvGrpSpPr>
            <p:cNvPr id="7" name="Groupe 4"/>
            <p:cNvGrpSpPr/>
            <p:nvPr/>
          </p:nvGrpSpPr>
          <p:grpSpPr>
            <a:xfrm>
              <a:off x="2370534" y="3448049"/>
              <a:ext cx="2743200" cy="712694"/>
              <a:chOff x="2370534" y="1928969"/>
              <a:chExt cx="2743200" cy="712694"/>
            </a:xfrm>
          </p:grpSpPr>
          <p:cxnSp>
            <p:nvCxnSpPr>
              <p:cNvPr id="8" name="Connecteur droit avec flèche 34"/>
              <p:cNvCxnSpPr/>
              <p:nvPr/>
            </p:nvCxnSpPr>
            <p:spPr>
              <a:xfrm flipH="1">
                <a:off x="4146562" y="1928969"/>
                <a:ext cx="2444" cy="712694"/>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sp>
            <p:nvSpPr>
              <p:cNvPr id="9" name="ZoneTexte 56"/>
              <p:cNvSpPr txBox="1"/>
              <p:nvPr/>
            </p:nvSpPr>
            <p:spPr>
              <a:xfrm>
                <a:off x="2370534" y="2044216"/>
                <a:ext cx="2743200" cy="369332"/>
              </a:xfrm>
              <a:prstGeom prst="rect">
                <a:avLst/>
              </a:prstGeom>
            </p:spPr>
            <p:txBody>
              <a:bodyPr rtlCol="0">
                <a:spAutoFit/>
              </a:bodyPr>
              <a:lstStyle/>
              <a:p>
                <a:pPr algn="ctr"/>
                <a:r>
                  <a:rPr lang="en-US" dirty="0"/>
                  <a:t>Query</a:t>
                </a:r>
                <a:endParaRPr lang="fr-FR" dirty="0"/>
              </a:p>
            </p:txBody>
          </p:sp>
        </p:grpSp>
      </p:grpSp>
      <p:cxnSp>
        <p:nvCxnSpPr>
          <p:cNvPr id="20" name="Connecteur droit avec flèche 22"/>
          <p:cNvCxnSpPr/>
          <p:nvPr/>
        </p:nvCxnSpPr>
        <p:spPr>
          <a:xfrm rot="10800000">
            <a:off x="5073749" y="4857153"/>
            <a:ext cx="680908" cy="639346"/>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grpSp>
        <p:nvGrpSpPr>
          <p:cNvPr id="23" name="Grupo 22"/>
          <p:cNvGrpSpPr/>
          <p:nvPr/>
        </p:nvGrpSpPr>
        <p:grpSpPr>
          <a:xfrm>
            <a:off x="1935505" y="4716510"/>
            <a:ext cx="5261708" cy="1443325"/>
            <a:chOff x="1935505" y="4716510"/>
            <a:chExt cx="5261708" cy="1443325"/>
          </a:xfrm>
        </p:grpSpPr>
        <p:grpSp>
          <p:nvGrpSpPr>
            <p:cNvPr id="11" name="Groupe 2"/>
            <p:cNvGrpSpPr/>
            <p:nvPr/>
          </p:nvGrpSpPr>
          <p:grpSpPr>
            <a:xfrm>
              <a:off x="1935505" y="5216319"/>
              <a:ext cx="5261708" cy="943516"/>
              <a:chOff x="1087168" y="4519613"/>
              <a:chExt cx="6781406" cy="1216025"/>
            </a:xfrm>
          </p:grpSpPr>
          <p:sp>
            <p:nvSpPr>
              <p:cNvPr id="12" name="Cylindre 3"/>
              <p:cNvSpPr/>
              <p:nvPr/>
            </p:nvSpPr>
            <p:spPr>
              <a:xfrm>
                <a:off x="1741338" y="4519613"/>
                <a:ext cx="1445754" cy="121602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Cylindre 48"/>
              <p:cNvSpPr/>
              <p:nvPr/>
            </p:nvSpPr>
            <p:spPr>
              <a:xfrm>
                <a:off x="3743572" y="4519613"/>
                <a:ext cx="1445754" cy="121602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Cylindre 49"/>
              <p:cNvSpPr/>
              <p:nvPr/>
            </p:nvSpPr>
            <p:spPr>
              <a:xfrm>
                <a:off x="5750789" y="4519613"/>
                <a:ext cx="1445754" cy="121602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ZoneTexte 32"/>
              <p:cNvSpPr txBox="1"/>
              <p:nvPr/>
            </p:nvSpPr>
            <p:spPr>
              <a:xfrm>
                <a:off x="1087168" y="4943744"/>
                <a:ext cx="2743200" cy="396670"/>
              </a:xfrm>
              <a:prstGeom prst="rect">
                <a:avLst/>
              </a:prstGeom>
            </p:spPr>
            <p:txBody>
              <a:bodyPr rtlCol="0">
                <a:spAutoFit/>
              </a:bodyPr>
              <a:lstStyle/>
              <a:p>
                <a:pPr algn="ctr"/>
                <a:r>
                  <a:rPr lang="fr-FR" sz="1400" dirty="0"/>
                  <a:t>Data source A</a:t>
                </a:r>
              </a:p>
            </p:txBody>
          </p:sp>
          <p:sp>
            <p:nvSpPr>
              <p:cNvPr id="16" name="ZoneTexte 51"/>
              <p:cNvSpPr txBox="1"/>
              <p:nvPr/>
            </p:nvSpPr>
            <p:spPr>
              <a:xfrm>
                <a:off x="3132534" y="4943744"/>
                <a:ext cx="2743200" cy="396670"/>
              </a:xfrm>
              <a:prstGeom prst="rect">
                <a:avLst/>
              </a:prstGeom>
            </p:spPr>
            <p:txBody>
              <a:bodyPr rtlCol="0">
                <a:spAutoFit/>
              </a:bodyPr>
              <a:lstStyle/>
              <a:p>
                <a:pPr algn="ctr"/>
                <a:r>
                  <a:rPr lang="fr-FR" sz="1400" dirty="0"/>
                  <a:t>Data source B</a:t>
                </a:r>
              </a:p>
            </p:txBody>
          </p:sp>
          <p:sp>
            <p:nvSpPr>
              <p:cNvPr id="17" name="ZoneTexte 54"/>
              <p:cNvSpPr txBox="1"/>
              <p:nvPr/>
            </p:nvSpPr>
            <p:spPr>
              <a:xfrm>
                <a:off x="5125374" y="4943744"/>
                <a:ext cx="2743200" cy="396670"/>
              </a:xfrm>
              <a:prstGeom prst="rect">
                <a:avLst/>
              </a:prstGeom>
            </p:spPr>
            <p:txBody>
              <a:bodyPr rtlCol="0">
                <a:spAutoFit/>
              </a:bodyPr>
              <a:lstStyle/>
              <a:p>
                <a:pPr algn="ctr"/>
                <a:r>
                  <a:rPr lang="fr-FR" sz="1400"/>
                  <a:t>Data source C</a:t>
                </a:r>
                <a:endParaRPr lang="fr-FR" sz="1400" dirty="0"/>
              </a:p>
            </p:txBody>
          </p:sp>
        </p:grpSp>
        <p:cxnSp>
          <p:nvCxnSpPr>
            <p:cNvPr id="18" name="Connecteur droit avec flèche 62"/>
            <p:cNvCxnSpPr/>
            <p:nvPr/>
          </p:nvCxnSpPr>
          <p:spPr>
            <a:xfrm>
              <a:off x="4349865" y="4854825"/>
              <a:ext cx="0" cy="519455"/>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19" name="Connecteur droit avec flèche 64"/>
            <p:cNvCxnSpPr/>
            <p:nvPr/>
          </p:nvCxnSpPr>
          <p:spPr>
            <a:xfrm flipH="1">
              <a:off x="3191310" y="4720650"/>
              <a:ext cx="680908" cy="639346"/>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22" name="Connecteur droit avec flèche 23"/>
            <p:cNvCxnSpPr/>
            <p:nvPr/>
          </p:nvCxnSpPr>
          <p:spPr>
            <a:xfrm>
              <a:off x="5173692" y="4716510"/>
              <a:ext cx="680908" cy="639346"/>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grpSp>
      <p:cxnSp>
        <p:nvCxnSpPr>
          <p:cNvPr id="24" name="Connecteur droit avec flèche 68"/>
          <p:cNvCxnSpPr/>
          <p:nvPr/>
        </p:nvCxnSpPr>
        <p:spPr>
          <a:xfrm flipV="1">
            <a:off x="4829291" y="4868515"/>
            <a:ext cx="1" cy="487341"/>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grpSp>
        <p:nvGrpSpPr>
          <p:cNvPr id="32" name="Grupo 31"/>
          <p:cNvGrpSpPr/>
          <p:nvPr/>
        </p:nvGrpSpPr>
        <p:grpSpPr>
          <a:xfrm>
            <a:off x="3988411" y="3434774"/>
            <a:ext cx="2743200" cy="699245"/>
            <a:chOff x="3988411" y="3434774"/>
            <a:chExt cx="2743200" cy="699245"/>
          </a:xfrm>
        </p:grpSpPr>
        <p:cxnSp>
          <p:nvCxnSpPr>
            <p:cNvPr id="30" name="Connecteur droit avec flèche 72"/>
            <p:cNvCxnSpPr/>
            <p:nvPr/>
          </p:nvCxnSpPr>
          <p:spPr>
            <a:xfrm flipH="1" flipV="1">
              <a:off x="4863507" y="3434774"/>
              <a:ext cx="2445" cy="699245"/>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sp>
          <p:nvSpPr>
            <p:cNvPr id="31" name="ZoneTexte 73"/>
            <p:cNvSpPr txBox="1"/>
            <p:nvPr/>
          </p:nvSpPr>
          <p:spPr>
            <a:xfrm>
              <a:off x="3988411" y="3541365"/>
              <a:ext cx="2743200" cy="369332"/>
            </a:xfrm>
            <a:prstGeom prst="rect">
              <a:avLst/>
            </a:prstGeom>
          </p:spPr>
          <p:txBody>
            <a:bodyPr rtlCol="0">
              <a:spAutoFit/>
            </a:bodyPr>
            <a:lstStyle/>
            <a:p>
              <a:pPr algn="ctr"/>
              <a:r>
                <a:rPr lang="en-US" dirty="0"/>
                <a:t>Result</a:t>
              </a:r>
              <a:endParaRPr lang="fr-FR" dirty="0"/>
            </a:p>
          </p:txBody>
        </p:sp>
      </p:grpSp>
      <p:sp>
        <p:nvSpPr>
          <p:cNvPr id="21" name="Espaço Reservado para Número de Slide 20"/>
          <p:cNvSpPr>
            <a:spLocks noGrp="1"/>
          </p:cNvSpPr>
          <p:nvPr>
            <p:ph type="sldNum" sz="quarter" idx="12"/>
          </p:nvPr>
        </p:nvSpPr>
        <p:spPr/>
        <p:txBody>
          <a:bodyPr/>
          <a:lstStyle/>
          <a:p>
            <a:fld id="{2066355A-084C-D24E-9AD2-7E4FC41EA627}" type="slidenum">
              <a:rPr lang="en-US" smtClean="0"/>
              <a:t>3</a:t>
            </a:fld>
            <a:endParaRPr lang="en-US"/>
          </a:p>
        </p:txBody>
      </p:sp>
    </p:spTree>
    <p:extLst>
      <p:ext uri="{BB962C8B-B14F-4D97-AF65-F5344CB8AC3E}">
        <p14:creationId xmlns:p14="http://schemas.microsoft.com/office/powerpoint/2010/main" val="202248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par>
                                <p:cTn id="28" presetID="10" presetClass="entr" presetSubtype="0" fill="hold"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par>
                                <p:cTn id="31" presetID="10"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fade">
                                      <p:cBhvr>
                                        <p:cTn id="3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3200" i="1" dirty="0"/>
              <a:t>Rhone service-based query rewriting </a:t>
            </a:r>
            <a:r>
              <a:rPr lang="en-GB" sz="3200" i="1" dirty="0" smtClean="0"/>
              <a:t>algorithm</a:t>
            </a:r>
            <a:br>
              <a:rPr lang="en-GB" sz="3200" i="1" dirty="0" smtClean="0"/>
            </a:br>
            <a:r>
              <a:rPr lang="en-GB" sz="3200" dirty="0" smtClean="0"/>
              <a:t>(Formalization)</a:t>
            </a:r>
            <a:endParaRPr lang="en-GB" sz="3200" dirty="0"/>
          </a:p>
        </p:txBody>
      </p:sp>
      <p:sp>
        <p:nvSpPr>
          <p:cNvPr id="3" name="Espace réservé du contenu 2"/>
          <p:cNvSpPr>
            <a:spLocks noGrp="1"/>
          </p:cNvSpPr>
          <p:nvPr>
            <p:ph sz="quarter" idx="1"/>
          </p:nvPr>
        </p:nvSpPr>
        <p:spPr/>
        <p:txBody>
          <a:bodyPr>
            <a:normAutofit fontScale="77500" lnSpcReduction="20000"/>
          </a:bodyPr>
          <a:lstStyle/>
          <a:p>
            <a:pPr marL="0" indent="0">
              <a:buNone/>
            </a:pPr>
            <a:r>
              <a:rPr lang="en-GB" b="1" dirty="0" smtClean="0"/>
              <a:t>Definition 6 (concrete service description):</a:t>
            </a:r>
          </a:p>
          <a:p>
            <a:pPr marL="0" indent="0">
              <a:buNone/>
            </a:pPr>
            <a:r>
              <a:rPr lang="en-US" dirty="0"/>
              <a:t>A CSD is represented by an </a:t>
            </a:r>
            <a:r>
              <a:rPr lang="en-US" i="1" dirty="0" smtClean="0"/>
              <a:t>n</a:t>
            </a:r>
            <a:r>
              <a:rPr lang="en-US" dirty="0" smtClean="0"/>
              <a:t>-tuple: </a:t>
            </a:r>
          </a:p>
          <a:p>
            <a:pPr marL="0" indent="0" algn="ctr">
              <a:buNone/>
            </a:pPr>
            <a:r>
              <a:rPr lang="en-US" dirty="0" smtClean="0"/>
              <a:t>‹</a:t>
            </a:r>
            <a:r>
              <a:rPr lang="en-US" i="1" dirty="0" smtClean="0"/>
              <a:t>S</a:t>
            </a:r>
            <a:r>
              <a:rPr lang="en-US" dirty="0"/>
              <a:t>, </a:t>
            </a:r>
            <a:r>
              <a:rPr lang="en-US" i="1" dirty="0"/>
              <a:t>h</a:t>
            </a:r>
            <a:r>
              <a:rPr lang="en-US" dirty="0"/>
              <a:t>, ϕ, </a:t>
            </a:r>
            <a:r>
              <a:rPr lang="en-US" i="1" dirty="0"/>
              <a:t>G</a:t>
            </a:r>
            <a:r>
              <a:rPr lang="en-US" dirty="0"/>
              <a:t>, </a:t>
            </a:r>
            <a:r>
              <a:rPr lang="en-US" i="1" dirty="0" smtClean="0"/>
              <a:t>P</a:t>
            </a:r>
            <a:r>
              <a:rPr lang="en-US" dirty="0"/>
              <a:t>›</a:t>
            </a:r>
          </a:p>
          <a:p>
            <a:pPr marL="0" indent="0">
              <a:buNone/>
            </a:pPr>
            <a:r>
              <a:rPr lang="en-US" b="1" dirty="0" smtClean="0"/>
              <a:t>S</a:t>
            </a:r>
            <a:r>
              <a:rPr lang="en-US" dirty="0" smtClean="0"/>
              <a:t> </a:t>
            </a:r>
            <a:r>
              <a:rPr lang="en-US" dirty="0"/>
              <a:t>is a concrete service. </a:t>
            </a:r>
            <a:endParaRPr lang="en-US" dirty="0" smtClean="0"/>
          </a:p>
          <a:p>
            <a:pPr marL="0" indent="0">
              <a:buNone/>
            </a:pPr>
            <a:r>
              <a:rPr lang="en-US" b="1" i="1" dirty="0" smtClean="0"/>
              <a:t>h</a:t>
            </a:r>
            <a:r>
              <a:rPr lang="en-US" dirty="0" smtClean="0"/>
              <a:t> </a:t>
            </a:r>
            <a:r>
              <a:rPr lang="en-US" dirty="0"/>
              <a:t>are mappings between variables in the head of </a:t>
            </a:r>
            <a:r>
              <a:rPr lang="en-US" i="1" dirty="0"/>
              <a:t>S</a:t>
            </a:r>
            <a:r>
              <a:rPr lang="en-US" dirty="0"/>
              <a:t> to </a:t>
            </a:r>
            <a:r>
              <a:rPr lang="en-US" dirty="0" smtClean="0"/>
              <a:t>variables in </a:t>
            </a:r>
            <a:r>
              <a:rPr lang="en-US" dirty="0"/>
              <a:t>the body of </a:t>
            </a:r>
            <a:r>
              <a:rPr lang="en-US" i="1" dirty="0"/>
              <a:t>S</a:t>
            </a:r>
            <a:r>
              <a:rPr lang="en-US" dirty="0"/>
              <a:t>. </a:t>
            </a:r>
            <a:endParaRPr lang="en-US" dirty="0" smtClean="0"/>
          </a:p>
          <a:p>
            <a:pPr marL="0" indent="0">
              <a:buNone/>
            </a:pPr>
            <a:r>
              <a:rPr lang="en-US" b="1" dirty="0" smtClean="0"/>
              <a:t>ϕ</a:t>
            </a:r>
            <a:r>
              <a:rPr lang="en-US" dirty="0" smtClean="0"/>
              <a:t> </a:t>
            </a:r>
            <a:r>
              <a:rPr lang="en-US" dirty="0"/>
              <a:t>are mapping between variables in the concrete service to variables in </a:t>
            </a:r>
            <a:r>
              <a:rPr lang="en-US" dirty="0" smtClean="0"/>
              <a:t>the query</a:t>
            </a:r>
            <a:r>
              <a:rPr lang="en-US" dirty="0"/>
              <a:t>. </a:t>
            </a:r>
            <a:endParaRPr lang="en-US" dirty="0" smtClean="0"/>
          </a:p>
          <a:p>
            <a:pPr marL="0" indent="0">
              <a:buNone/>
            </a:pPr>
            <a:r>
              <a:rPr lang="en-US" b="1" i="1" dirty="0" smtClean="0"/>
              <a:t>G</a:t>
            </a:r>
            <a:r>
              <a:rPr lang="en-US" dirty="0" smtClean="0"/>
              <a:t> </a:t>
            </a:r>
            <a:r>
              <a:rPr lang="en-US" dirty="0"/>
              <a:t>is a set of abstract services covered by </a:t>
            </a:r>
            <a:r>
              <a:rPr lang="en-US" i="1" dirty="0"/>
              <a:t>S</a:t>
            </a:r>
            <a:r>
              <a:rPr lang="en-US" dirty="0"/>
              <a:t>. </a:t>
            </a:r>
            <a:endParaRPr lang="en-US" dirty="0" smtClean="0"/>
          </a:p>
          <a:p>
            <a:pPr marL="0" indent="0">
              <a:buNone/>
            </a:pPr>
            <a:r>
              <a:rPr lang="en-US" b="1" i="1" dirty="0" smtClean="0"/>
              <a:t>P</a:t>
            </a:r>
            <a:r>
              <a:rPr lang="en-US" dirty="0" smtClean="0"/>
              <a:t> </a:t>
            </a:r>
            <a:r>
              <a:rPr lang="en-US" dirty="0"/>
              <a:t>is a set quality constraints associated </a:t>
            </a:r>
            <a:r>
              <a:rPr lang="en-US" dirty="0" smtClean="0"/>
              <a:t>to the </a:t>
            </a:r>
            <a:r>
              <a:rPr lang="en-US" dirty="0"/>
              <a:t>service </a:t>
            </a:r>
            <a:r>
              <a:rPr lang="en-US" i="1" dirty="0"/>
              <a:t>S</a:t>
            </a:r>
            <a:r>
              <a:rPr lang="en-US" dirty="0"/>
              <a:t>.</a:t>
            </a:r>
            <a:endParaRPr lang="en-GB" dirty="0" smtClean="0"/>
          </a:p>
        </p:txBody>
      </p:sp>
      <p:sp>
        <p:nvSpPr>
          <p:cNvPr id="4" name="Espaço Reservado para Número de Slide 3"/>
          <p:cNvSpPr>
            <a:spLocks noGrp="1"/>
          </p:cNvSpPr>
          <p:nvPr>
            <p:ph type="sldNum" sz="quarter" idx="12"/>
          </p:nvPr>
        </p:nvSpPr>
        <p:spPr/>
        <p:txBody>
          <a:bodyPr/>
          <a:lstStyle/>
          <a:p>
            <a:fld id="{2066355A-084C-D24E-9AD2-7E4FC41EA627}" type="slidenum">
              <a:rPr lang="en-US" smtClean="0"/>
              <a:t>30</a:t>
            </a:fld>
            <a:endParaRPr lang="en-US"/>
          </a:p>
        </p:txBody>
      </p:sp>
    </p:spTree>
    <p:extLst>
      <p:ext uri="{BB962C8B-B14F-4D97-AF65-F5344CB8AC3E}">
        <p14:creationId xmlns:p14="http://schemas.microsoft.com/office/powerpoint/2010/main" val="4590783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p:txBody>
          <a:bodyPr>
            <a:normAutofit fontScale="92500" lnSpcReduction="10000"/>
          </a:bodyPr>
          <a:lstStyle/>
          <a:p>
            <a:pPr marL="0" indent="0">
              <a:buNone/>
            </a:pPr>
            <a:r>
              <a:rPr lang="en-GB" b="1" dirty="0"/>
              <a:t>Definition 6 (concrete service description):</a:t>
            </a:r>
          </a:p>
          <a:p>
            <a:pPr algn="just"/>
            <a:r>
              <a:rPr lang="en-GB" i="1" dirty="0" smtClean="0"/>
              <a:t>Rule 1</a:t>
            </a:r>
            <a:r>
              <a:rPr lang="en-GB" dirty="0" smtClean="0"/>
              <a:t>: </a:t>
            </a:r>
            <a:r>
              <a:rPr lang="en-GB" i="1" dirty="0" smtClean="0"/>
              <a:t>head</a:t>
            </a:r>
            <a:r>
              <a:rPr lang="en-GB" dirty="0" smtClean="0"/>
              <a:t> and </a:t>
            </a:r>
            <a:r>
              <a:rPr lang="en-GB" i="1" dirty="0" smtClean="0"/>
              <a:t>local</a:t>
            </a:r>
            <a:r>
              <a:rPr lang="en-GB" dirty="0" smtClean="0"/>
              <a:t> variables in the concrete service can be mapped to </a:t>
            </a:r>
            <a:r>
              <a:rPr lang="en-GB" i="1" dirty="0" smtClean="0"/>
              <a:t>head</a:t>
            </a:r>
            <a:r>
              <a:rPr lang="en-GB" dirty="0" smtClean="0"/>
              <a:t> variables in the query if they are from the same type</a:t>
            </a:r>
          </a:p>
          <a:p>
            <a:pPr algn="just"/>
            <a:r>
              <a:rPr lang="en-GB" i="1" dirty="0" smtClean="0"/>
              <a:t>Rule 2</a:t>
            </a:r>
            <a:r>
              <a:rPr lang="en-GB" dirty="0" smtClean="0"/>
              <a:t>: </a:t>
            </a:r>
            <a:r>
              <a:rPr lang="en-GB" i="1" dirty="0" smtClean="0"/>
              <a:t>local</a:t>
            </a:r>
            <a:r>
              <a:rPr lang="en-GB" dirty="0" smtClean="0"/>
              <a:t> variable in the concrete service can be mapped to a </a:t>
            </a:r>
            <a:r>
              <a:rPr lang="en-GB" i="1" dirty="0" smtClean="0"/>
              <a:t>local</a:t>
            </a:r>
            <a:r>
              <a:rPr lang="en-GB" dirty="0" smtClean="0"/>
              <a:t> variable in the query if: (i) </a:t>
            </a:r>
            <a:r>
              <a:rPr lang="en-GB" dirty="0"/>
              <a:t>t</a:t>
            </a:r>
            <a:r>
              <a:rPr lang="en-GB" dirty="0" smtClean="0"/>
              <a:t>hey are from the same type; and (ii) the concrete service cover all abstract service in the query that depends on this variable. “Depends” here means that this local variable is used as input in another abstract service.</a:t>
            </a:r>
          </a:p>
        </p:txBody>
      </p:sp>
      <p:sp>
        <p:nvSpPr>
          <p:cNvPr id="4" name="ZoneTexte 3"/>
          <p:cNvSpPr txBox="1"/>
          <p:nvPr/>
        </p:nvSpPr>
        <p:spPr>
          <a:xfrm>
            <a:off x="4688732" y="2315183"/>
            <a:ext cx="184731" cy="369332"/>
          </a:xfrm>
          <a:prstGeom prst="rect">
            <a:avLst/>
          </a:prstGeom>
          <a:noFill/>
        </p:spPr>
        <p:txBody>
          <a:bodyPr wrap="none" rtlCol="0">
            <a:spAutoFit/>
          </a:bodyPr>
          <a:lstStyle/>
          <a:p>
            <a:endParaRPr lang="en-GB" dirty="0"/>
          </a:p>
        </p:txBody>
      </p:sp>
      <p:sp>
        <p:nvSpPr>
          <p:cNvPr id="6" name="Titre 1"/>
          <p:cNvSpPr>
            <a:spLocks noGrp="1"/>
          </p:cNvSpPr>
          <p:nvPr>
            <p:ph type="title"/>
          </p:nvPr>
        </p:nvSpPr>
        <p:spPr>
          <a:xfrm>
            <a:off x="1176866" y="915337"/>
            <a:ext cx="6798734" cy="1303867"/>
          </a:xfrm>
        </p:spPr>
        <p:txBody>
          <a:bodyPr>
            <a:normAutofit/>
          </a:bodyPr>
          <a:lstStyle/>
          <a:p>
            <a:r>
              <a:rPr lang="en-GB" sz="3200" i="1" dirty="0"/>
              <a:t>Rhone service-based query rewriting </a:t>
            </a:r>
            <a:r>
              <a:rPr lang="en-GB" sz="3200" i="1" dirty="0" smtClean="0"/>
              <a:t>algorithm</a:t>
            </a:r>
            <a:br>
              <a:rPr lang="en-GB" sz="3200" i="1" dirty="0" smtClean="0"/>
            </a:br>
            <a:r>
              <a:rPr lang="en-GB" sz="3200" dirty="0" smtClean="0"/>
              <a:t>(Formalization)</a:t>
            </a:r>
            <a:endParaRPr lang="en-GB" sz="3200" dirty="0"/>
          </a:p>
        </p:txBody>
      </p:sp>
      <p:sp>
        <p:nvSpPr>
          <p:cNvPr id="7" name="Rectangle 6"/>
          <p:cNvSpPr/>
          <p:nvPr/>
        </p:nvSpPr>
        <p:spPr>
          <a:xfrm>
            <a:off x="619431" y="4005064"/>
            <a:ext cx="7905137" cy="5760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Q(a?;</a:t>
            </a:r>
            <a:r>
              <a:rPr lang="en-US" dirty="0" err="1" smtClean="0"/>
              <a:t>b!,c</a:t>
            </a:r>
            <a:r>
              <a:rPr lang="en-US" dirty="0" smtClean="0"/>
              <a:t>!) := S1(a?;b!) S2(p?;c!)</a:t>
            </a:r>
            <a:endParaRPr lang="en-US" dirty="0"/>
          </a:p>
        </p:txBody>
      </p:sp>
      <p:sp>
        <p:nvSpPr>
          <p:cNvPr id="2" name="Espaço Reservado para Número de Slide 1"/>
          <p:cNvSpPr>
            <a:spLocks noGrp="1"/>
          </p:cNvSpPr>
          <p:nvPr>
            <p:ph type="sldNum" sz="quarter" idx="12"/>
          </p:nvPr>
        </p:nvSpPr>
        <p:spPr/>
        <p:txBody>
          <a:bodyPr/>
          <a:lstStyle/>
          <a:p>
            <a:fld id="{2066355A-084C-D24E-9AD2-7E4FC41EA627}" type="slidenum">
              <a:rPr lang="en-US" smtClean="0"/>
              <a:t>31</a:t>
            </a:fld>
            <a:endParaRPr lang="en-US"/>
          </a:p>
        </p:txBody>
      </p:sp>
    </p:spTree>
    <p:extLst>
      <p:ext uri="{BB962C8B-B14F-4D97-AF65-F5344CB8AC3E}">
        <p14:creationId xmlns:p14="http://schemas.microsoft.com/office/powerpoint/2010/main" val="27165108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p:txBody>
          <a:bodyPr/>
          <a:lstStyle/>
          <a:p>
            <a:pPr marL="0" indent="0" algn="just">
              <a:buNone/>
            </a:pPr>
            <a:r>
              <a:rPr lang="en-US" dirty="0" smtClean="0"/>
              <a:t>Considering our example:</a:t>
            </a:r>
            <a:endParaRPr lang="en-US" dirty="0"/>
          </a:p>
        </p:txBody>
      </p:sp>
      <p:sp>
        <p:nvSpPr>
          <p:cNvPr id="8" name="Titre 1"/>
          <p:cNvSpPr>
            <a:spLocks noGrp="1"/>
          </p:cNvSpPr>
          <p:nvPr>
            <p:ph type="title"/>
          </p:nvPr>
        </p:nvSpPr>
        <p:spPr>
          <a:xfrm>
            <a:off x="1176866" y="915337"/>
            <a:ext cx="6798734" cy="1303867"/>
          </a:xfrm>
        </p:spPr>
        <p:txBody>
          <a:bodyPr>
            <a:normAutofit/>
          </a:bodyPr>
          <a:lstStyle/>
          <a:p>
            <a:r>
              <a:rPr lang="en-GB" sz="3200" i="1" dirty="0"/>
              <a:t>Rhone service-based query rewriting </a:t>
            </a:r>
            <a:r>
              <a:rPr lang="en-GB" sz="3200" i="1" dirty="0" smtClean="0"/>
              <a:t>algorithm</a:t>
            </a:r>
            <a:br>
              <a:rPr lang="en-GB" sz="3200" i="1" dirty="0" smtClean="0"/>
            </a:br>
            <a:r>
              <a:rPr lang="en-GB" sz="3200" dirty="0" smtClean="0"/>
              <a:t>(Formalization)</a:t>
            </a:r>
            <a:endParaRPr lang="en-GB" sz="3200" dirty="0"/>
          </a:p>
        </p:txBody>
      </p:sp>
      <p:sp>
        <p:nvSpPr>
          <p:cNvPr id="9" name="Rectangle 3"/>
          <p:cNvSpPr/>
          <p:nvPr/>
        </p:nvSpPr>
        <p:spPr>
          <a:xfrm>
            <a:off x="560438" y="2135887"/>
            <a:ext cx="8023123" cy="32772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dirty="0" smtClean="0"/>
              <a:t>S3(</a:t>
            </a:r>
            <a:r>
              <a:rPr lang="en-US" dirty="0" err="1" smtClean="0"/>
              <a:t>a</a:t>
            </a:r>
            <a:r>
              <a:rPr lang="en-US" dirty="0" err="1"/>
              <a:t>?,b</a:t>
            </a:r>
            <a:r>
              <a:rPr lang="en-US" dirty="0"/>
              <a:t>!) = DiseaseInfectedPatient (</a:t>
            </a:r>
            <a:r>
              <a:rPr lang="en-US" dirty="0" smtClean="0"/>
              <a:t>a?;b!) [</a:t>
            </a:r>
            <a:r>
              <a:rPr lang="en-US" dirty="0"/>
              <a:t>availability &gt; 98, price per call = </a:t>
            </a:r>
            <a:r>
              <a:rPr lang="en-US" dirty="0" smtClean="0"/>
              <a:t>0.1]</a:t>
            </a:r>
          </a:p>
          <a:p>
            <a:pPr algn="just"/>
            <a:endParaRPr lang="fr-FR" dirty="0"/>
          </a:p>
          <a:p>
            <a:pPr algn="just"/>
            <a:r>
              <a:rPr lang="en-US" dirty="0" smtClean="0"/>
              <a:t>S4(</a:t>
            </a:r>
            <a:r>
              <a:rPr lang="en-US" dirty="0" err="1" smtClean="0"/>
              <a:t>a</a:t>
            </a:r>
            <a:r>
              <a:rPr lang="en-US" dirty="0" err="1"/>
              <a:t>?,b</a:t>
            </a:r>
            <a:r>
              <a:rPr lang="en-US" dirty="0"/>
              <a:t>!) = PatientPersonalInformation (</a:t>
            </a:r>
            <a:r>
              <a:rPr lang="en-US" dirty="0" smtClean="0"/>
              <a:t>a?;b</a:t>
            </a:r>
            <a:r>
              <a:rPr lang="en-US" dirty="0"/>
              <a:t>!) [availability &gt; 98, price per call = </a:t>
            </a:r>
            <a:r>
              <a:rPr lang="en-US" dirty="0" smtClean="0"/>
              <a:t>0.1]</a:t>
            </a:r>
          </a:p>
          <a:p>
            <a:pPr algn="just"/>
            <a:endParaRPr lang="fr-FR" dirty="0"/>
          </a:p>
          <a:p>
            <a:pPr algn="just"/>
            <a:r>
              <a:rPr lang="en-US" dirty="0" smtClean="0"/>
              <a:t>S5(</a:t>
            </a:r>
            <a:r>
              <a:rPr lang="en-US" dirty="0" err="1" smtClean="0"/>
              <a:t>a</a:t>
            </a:r>
            <a:r>
              <a:rPr lang="en-US" dirty="0" err="1"/>
              <a:t>?,b</a:t>
            </a:r>
            <a:r>
              <a:rPr lang="en-US" dirty="0"/>
              <a:t>!) = PatientDNA (</a:t>
            </a:r>
            <a:r>
              <a:rPr lang="en-US" dirty="0" smtClean="0"/>
              <a:t>a?;b!) </a:t>
            </a:r>
            <a:r>
              <a:rPr lang="en-US" dirty="0"/>
              <a:t>[availability &gt; </a:t>
            </a:r>
            <a:r>
              <a:rPr lang="en-US" dirty="0" smtClean="0"/>
              <a:t>99, </a:t>
            </a:r>
            <a:r>
              <a:rPr lang="en-US" dirty="0"/>
              <a:t>price per call = 0.1, </a:t>
            </a:r>
            <a:r>
              <a:rPr lang="en-US" dirty="0" smtClean="0"/>
              <a:t>location </a:t>
            </a:r>
            <a:r>
              <a:rPr lang="en-US" dirty="0"/>
              <a:t>= “close”]</a:t>
            </a:r>
            <a:endParaRPr lang="en-US" dirty="0" smtClean="0"/>
          </a:p>
          <a:p>
            <a:pPr algn="just"/>
            <a:endParaRPr lang="fr-FR" dirty="0"/>
          </a:p>
          <a:p>
            <a:pPr algn="just"/>
            <a:r>
              <a:rPr lang="en-US" dirty="0" smtClean="0"/>
              <a:t>S5(</a:t>
            </a:r>
            <a:r>
              <a:rPr lang="en-US" dirty="0" err="1" smtClean="0"/>
              <a:t>a</a:t>
            </a:r>
            <a:r>
              <a:rPr lang="en-US" dirty="0" err="1"/>
              <a:t>?,b</a:t>
            </a:r>
            <a:r>
              <a:rPr lang="en-US" dirty="0"/>
              <a:t>!) = DiseaseInfectedPatient (</a:t>
            </a:r>
            <a:r>
              <a:rPr lang="en-US" dirty="0" smtClean="0"/>
              <a:t>a?;c</a:t>
            </a:r>
            <a:r>
              <a:rPr lang="en-US" dirty="0"/>
              <a:t>!), PatientPersonalInformation </a:t>
            </a:r>
            <a:r>
              <a:rPr lang="en-US" dirty="0" smtClean="0"/>
              <a:t>(c?;b</a:t>
            </a:r>
            <a:r>
              <a:rPr lang="en-US" dirty="0"/>
              <a:t>!) [availability &gt; 99, price per call = </a:t>
            </a:r>
            <a:r>
              <a:rPr lang="en-US" dirty="0" smtClean="0"/>
              <a:t>0.1]</a:t>
            </a:r>
          </a:p>
          <a:p>
            <a:pPr algn="just"/>
            <a:endParaRPr lang="en-US" dirty="0"/>
          </a:p>
          <a:p>
            <a:pPr algn="just"/>
            <a:r>
              <a:rPr lang="en-US" dirty="0"/>
              <a:t>S5(</a:t>
            </a:r>
            <a:r>
              <a:rPr lang="en-US" dirty="0" err="1"/>
              <a:t>a?,b</a:t>
            </a:r>
            <a:r>
              <a:rPr lang="en-US" dirty="0" err="1" smtClean="0"/>
              <a:t>!,c</a:t>
            </a:r>
            <a:r>
              <a:rPr lang="en-US" dirty="0" smtClean="0"/>
              <a:t>!) </a:t>
            </a:r>
            <a:r>
              <a:rPr lang="en-US" dirty="0"/>
              <a:t>= DiseaseInfectedPatient (</a:t>
            </a:r>
            <a:r>
              <a:rPr lang="en-US" dirty="0" smtClean="0"/>
              <a:t>a?;p!), </a:t>
            </a:r>
            <a:r>
              <a:rPr lang="en-US" dirty="0"/>
              <a:t>PatientPersonalInformation </a:t>
            </a:r>
            <a:r>
              <a:rPr lang="en-US" dirty="0" smtClean="0"/>
              <a:t>(p?;b!), PatientDNA</a:t>
            </a:r>
            <a:r>
              <a:rPr lang="en-US" dirty="0"/>
              <a:t> </a:t>
            </a:r>
            <a:r>
              <a:rPr lang="en-US" dirty="0" smtClean="0"/>
              <a:t>(p?;c!) [</a:t>
            </a:r>
            <a:r>
              <a:rPr lang="en-US" dirty="0"/>
              <a:t>availability &gt; 99, price per call = </a:t>
            </a:r>
            <a:r>
              <a:rPr lang="en-US" dirty="0" smtClean="0"/>
              <a:t>0.7]</a:t>
            </a:r>
            <a:endParaRPr lang="en-US" dirty="0"/>
          </a:p>
          <a:p>
            <a:pPr algn="just"/>
            <a:endParaRPr lang="en-US" dirty="0"/>
          </a:p>
          <a:p>
            <a:pPr algn="just"/>
            <a:endParaRPr lang="en-US" dirty="0"/>
          </a:p>
          <a:p>
            <a:pPr algn="just"/>
            <a:endParaRPr lang="en-US" dirty="0"/>
          </a:p>
          <a:p>
            <a:pPr algn="just"/>
            <a:endParaRPr lang="en-US" dirty="0"/>
          </a:p>
        </p:txBody>
      </p:sp>
      <p:cxnSp>
        <p:nvCxnSpPr>
          <p:cNvPr id="10" name="Connecteur droit 8"/>
          <p:cNvCxnSpPr/>
          <p:nvPr/>
        </p:nvCxnSpPr>
        <p:spPr>
          <a:xfrm>
            <a:off x="662370" y="3976434"/>
            <a:ext cx="7921191" cy="0"/>
          </a:xfrm>
          <a:prstGeom prst="line">
            <a:avLst/>
          </a:prstGeom>
          <a:ln w="38100">
            <a:solidFill>
              <a:srgbClr val="FFFF00"/>
            </a:solidFill>
            <a:prstDash val="sysDash"/>
          </a:ln>
        </p:spPr>
        <p:style>
          <a:lnRef idx="1">
            <a:schemeClr val="accent1"/>
          </a:lnRef>
          <a:fillRef idx="0">
            <a:schemeClr val="accent1"/>
          </a:fillRef>
          <a:effectRef idx="0">
            <a:schemeClr val="accent1"/>
          </a:effectRef>
          <a:fontRef idx="minor">
            <a:schemeClr val="tx1"/>
          </a:fontRef>
        </p:style>
      </p:cxnSp>
      <p:cxnSp>
        <p:nvCxnSpPr>
          <p:cNvPr id="11" name="Connecteur droit 8"/>
          <p:cNvCxnSpPr/>
          <p:nvPr/>
        </p:nvCxnSpPr>
        <p:spPr>
          <a:xfrm>
            <a:off x="682038" y="4246818"/>
            <a:ext cx="2356130" cy="0"/>
          </a:xfrm>
          <a:prstGeom prst="line">
            <a:avLst/>
          </a:prstGeom>
          <a:ln w="38100">
            <a:solidFill>
              <a:srgbClr val="FFFF00"/>
            </a:solidFill>
            <a:prstDash val="sysDash"/>
          </a:ln>
        </p:spPr>
        <p:style>
          <a:lnRef idx="1">
            <a:schemeClr val="accent1"/>
          </a:lnRef>
          <a:fillRef idx="0">
            <a:schemeClr val="accent1"/>
          </a:fillRef>
          <a:effectRef idx="0">
            <a:schemeClr val="accent1"/>
          </a:effectRef>
          <a:fontRef idx="minor">
            <a:schemeClr val="tx1"/>
          </a:fontRef>
        </p:style>
      </p:cxnSp>
      <p:sp>
        <p:nvSpPr>
          <p:cNvPr id="2" name="Espaço Reservado para Número de Slide 1"/>
          <p:cNvSpPr>
            <a:spLocks noGrp="1"/>
          </p:cNvSpPr>
          <p:nvPr>
            <p:ph type="sldNum" sz="quarter" idx="12"/>
          </p:nvPr>
        </p:nvSpPr>
        <p:spPr/>
        <p:txBody>
          <a:bodyPr/>
          <a:lstStyle/>
          <a:p>
            <a:fld id="{2066355A-084C-D24E-9AD2-7E4FC41EA627}" type="slidenum">
              <a:rPr lang="en-US" smtClean="0"/>
              <a:t>32</a:t>
            </a:fld>
            <a:endParaRPr lang="en-US"/>
          </a:p>
        </p:txBody>
      </p:sp>
    </p:spTree>
    <p:extLst>
      <p:ext uri="{BB962C8B-B14F-4D97-AF65-F5344CB8AC3E}">
        <p14:creationId xmlns:p14="http://schemas.microsoft.com/office/powerpoint/2010/main" val="4135259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p:txBody>
          <a:bodyPr>
            <a:normAutofit/>
          </a:bodyPr>
          <a:lstStyle/>
          <a:p>
            <a:pPr marL="0" indent="0">
              <a:buNone/>
            </a:pPr>
            <a:r>
              <a:rPr lang="en-GB" b="1" dirty="0"/>
              <a:t>Definition </a:t>
            </a:r>
            <a:r>
              <a:rPr lang="en-GB" b="1" dirty="0" smtClean="0"/>
              <a:t>7 (valid rewriting):</a:t>
            </a:r>
          </a:p>
          <a:p>
            <a:pPr marL="0" indent="0">
              <a:buNone/>
            </a:pPr>
            <a:r>
              <a:rPr lang="en-GB" dirty="0" smtClean="0"/>
              <a:t>A valid rewriting is a set of CSDs that:</a:t>
            </a:r>
          </a:p>
          <a:p>
            <a:r>
              <a:rPr lang="en-GB" dirty="0" smtClean="0"/>
              <a:t>Entirely covers the query</a:t>
            </a:r>
          </a:p>
          <a:p>
            <a:r>
              <a:rPr lang="en-GB" dirty="0" smtClean="0"/>
              <a:t>There is no CSD in duplicity</a:t>
            </a:r>
          </a:p>
          <a:p>
            <a:r>
              <a:rPr lang="en-GB" dirty="0" smtClean="0"/>
              <a:t>There are mappings for all variables </a:t>
            </a:r>
            <a:endParaRPr lang="en-GB" dirty="0"/>
          </a:p>
        </p:txBody>
      </p:sp>
      <p:sp>
        <p:nvSpPr>
          <p:cNvPr id="4" name="ZoneTexte 3"/>
          <p:cNvSpPr txBox="1"/>
          <p:nvPr/>
        </p:nvSpPr>
        <p:spPr>
          <a:xfrm>
            <a:off x="4688732" y="2315183"/>
            <a:ext cx="184731" cy="369332"/>
          </a:xfrm>
          <a:prstGeom prst="rect">
            <a:avLst/>
          </a:prstGeom>
          <a:noFill/>
        </p:spPr>
        <p:txBody>
          <a:bodyPr wrap="none" rtlCol="0">
            <a:spAutoFit/>
          </a:bodyPr>
          <a:lstStyle/>
          <a:p>
            <a:endParaRPr lang="en-GB" dirty="0"/>
          </a:p>
        </p:txBody>
      </p:sp>
      <p:sp>
        <p:nvSpPr>
          <p:cNvPr id="6" name="Titre 1"/>
          <p:cNvSpPr>
            <a:spLocks noGrp="1"/>
          </p:cNvSpPr>
          <p:nvPr>
            <p:ph type="title"/>
          </p:nvPr>
        </p:nvSpPr>
        <p:spPr>
          <a:xfrm>
            <a:off x="1176866" y="915337"/>
            <a:ext cx="6798734" cy="1303867"/>
          </a:xfrm>
        </p:spPr>
        <p:txBody>
          <a:bodyPr>
            <a:normAutofit/>
          </a:bodyPr>
          <a:lstStyle/>
          <a:p>
            <a:r>
              <a:rPr lang="en-GB" sz="3200" i="1" dirty="0"/>
              <a:t>Rhone service-based query rewriting </a:t>
            </a:r>
            <a:r>
              <a:rPr lang="en-GB" sz="3200" i="1" dirty="0" smtClean="0"/>
              <a:t>algorithm</a:t>
            </a:r>
            <a:br>
              <a:rPr lang="en-GB" sz="3200" i="1" dirty="0" smtClean="0"/>
            </a:br>
            <a:r>
              <a:rPr lang="en-GB" sz="3200" dirty="0" smtClean="0"/>
              <a:t>(Formalization)</a:t>
            </a:r>
            <a:endParaRPr lang="en-GB" sz="3200" dirty="0"/>
          </a:p>
        </p:txBody>
      </p:sp>
      <p:sp>
        <p:nvSpPr>
          <p:cNvPr id="8" name="Rectangle 3"/>
          <p:cNvSpPr/>
          <p:nvPr/>
        </p:nvSpPr>
        <p:spPr>
          <a:xfrm>
            <a:off x="560438" y="2150192"/>
            <a:ext cx="8023123" cy="23333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dirty="0" smtClean="0"/>
              <a:t>S3(a?;b</a:t>
            </a:r>
            <a:r>
              <a:rPr lang="en-US" dirty="0"/>
              <a:t>!) = DiseaseInfectedPatient (</a:t>
            </a:r>
            <a:r>
              <a:rPr lang="en-US" dirty="0" smtClean="0"/>
              <a:t>a?;b!) [</a:t>
            </a:r>
            <a:r>
              <a:rPr lang="en-US" dirty="0"/>
              <a:t>availability &gt; 98, price per call = </a:t>
            </a:r>
            <a:r>
              <a:rPr lang="en-US" dirty="0" smtClean="0"/>
              <a:t>0.1]</a:t>
            </a:r>
          </a:p>
          <a:p>
            <a:pPr algn="just"/>
            <a:endParaRPr lang="fr-FR" dirty="0"/>
          </a:p>
          <a:p>
            <a:pPr algn="just"/>
            <a:r>
              <a:rPr lang="en-US" dirty="0" smtClean="0"/>
              <a:t>S4(a?;b</a:t>
            </a:r>
            <a:r>
              <a:rPr lang="en-US" dirty="0"/>
              <a:t>!) = PatientPersonalInformation (</a:t>
            </a:r>
            <a:r>
              <a:rPr lang="en-US" dirty="0" smtClean="0"/>
              <a:t>a?;b</a:t>
            </a:r>
            <a:r>
              <a:rPr lang="en-US" dirty="0"/>
              <a:t>!) [availability &gt; 98, price per call = </a:t>
            </a:r>
            <a:r>
              <a:rPr lang="en-US" dirty="0" smtClean="0"/>
              <a:t>0.1]</a:t>
            </a:r>
          </a:p>
          <a:p>
            <a:pPr algn="just"/>
            <a:endParaRPr lang="fr-FR" dirty="0"/>
          </a:p>
          <a:p>
            <a:pPr algn="just"/>
            <a:r>
              <a:rPr lang="en-US" dirty="0" smtClean="0"/>
              <a:t>S5(a?;b</a:t>
            </a:r>
            <a:r>
              <a:rPr lang="en-US" dirty="0"/>
              <a:t>!) = PatientDNA (</a:t>
            </a:r>
            <a:r>
              <a:rPr lang="en-US" dirty="0" smtClean="0"/>
              <a:t>a?;b!) </a:t>
            </a:r>
            <a:r>
              <a:rPr lang="en-US" dirty="0"/>
              <a:t>[availability &gt; </a:t>
            </a:r>
            <a:r>
              <a:rPr lang="en-US" dirty="0" smtClean="0"/>
              <a:t>99, </a:t>
            </a:r>
            <a:r>
              <a:rPr lang="en-US" dirty="0"/>
              <a:t>price per call = 0.1, </a:t>
            </a:r>
            <a:r>
              <a:rPr lang="en-US" dirty="0" smtClean="0"/>
              <a:t>location </a:t>
            </a:r>
            <a:r>
              <a:rPr lang="en-US" dirty="0"/>
              <a:t>= “close”]</a:t>
            </a:r>
            <a:endParaRPr lang="en-US" dirty="0" smtClean="0"/>
          </a:p>
          <a:p>
            <a:pPr algn="just"/>
            <a:endParaRPr lang="en-US" dirty="0"/>
          </a:p>
          <a:p>
            <a:pPr algn="just"/>
            <a:r>
              <a:rPr lang="en-US" dirty="0" smtClean="0"/>
              <a:t>S6(a?;</a:t>
            </a:r>
            <a:r>
              <a:rPr lang="en-US" dirty="0" err="1" smtClean="0"/>
              <a:t>b!,c</a:t>
            </a:r>
            <a:r>
              <a:rPr lang="en-US" dirty="0" smtClean="0"/>
              <a:t>!) </a:t>
            </a:r>
            <a:r>
              <a:rPr lang="en-US" dirty="0"/>
              <a:t>= DiseaseInfectedPatient (</a:t>
            </a:r>
            <a:r>
              <a:rPr lang="en-US" dirty="0" smtClean="0"/>
              <a:t>a?;p!), </a:t>
            </a:r>
            <a:r>
              <a:rPr lang="en-US" dirty="0"/>
              <a:t>PatientPersonalInformation </a:t>
            </a:r>
            <a:r>
              <a:rPr lang="en-US" dirty="0" smtClean="0"/>
              <a:t>(p?,</a:t>
            </a:r>
            <a:r>
              <a:rPr lang="en-US" dirty="0"/>
              <a:t>b</a:t>
            </a:r>
            <a:r>
              <a:rPr lang="en-US" dirty="0" smtClean="0"/>
              <a:t>!), PatientDNA</a:t>
            </a:r>
            <a:r>
              <a:rPr lang="en-US" dirty="0"/>
              <a:t> </a:t>
            </a:r>
            <a:r>
              <a:rPr lang="en-US" dirty="0" smtClean="0"/>
              <a:t>(p?;c!) [</a:t>
            </a:r>
            <a:r>
              <a:rPr lang="en-US" dirty="0"/>
              <a:t>availability &gt; 99, price per call = </a:t>
            </a:r>
            <a:r>
              <a:rPr lang="en-US" dirty="0" smtClean="0"/>
              <a:t>0.7]</a:t>
            </a:r>
            <a:endParaRPr lang="en-US" dirty="0"/>
          </a:p>
          <a:p>
            <a:pPr algn="just"/>
            <a:endParaRPr lang="en-US" dirty="0"/>
          </a:p>
          <a:p>
            <a:pPr algn="just"/>
            <a:endParaRPr lang="en-US" dirty="0"/>
          </a:p>
          <a:p>
            <a:pPr algn="just"/>
            <a:endParaRPr lang="en-US" dirty="0"/>
          </a:p>
          <a:p>
            <a:pPr algn="just"/>
            <a:endParaRPr lang="en-US" dirty="0"/>
          </a:p>
        </p:txBody>
      </p:sp>
      <p:sp>
        <p:nvSpPr>
          <p:cNvPr id="9" name="Rectangle 3"/>
          <p:cNvSpPr/>
          <p:nvPr/>
        </p:nvSpPr>
        <p:spPr>
          <a:xfrm>
            <a:off x="580106" y="4706576"/>
            <a:ext cx="8023123" cy="14035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fr-FR" b="1" u="sng" dirty="0" smtClean="0"/>
              <a:t>Rewritings:</a:t>
            </a:r>
          </a:p>
          <a:p>
            <a:pPr algn="just"/>
            <a:r>
              <a:rPr lang="fr-FR" dirty="0" smtClean="0"/>
              <a:t>Q(disease?; </a:t>
            </a:r>
            <a:r>
              <a:rPr lang="fr-FR" dirty="0"/>
              <a:t>patientInfo!, dna!) </a:t>
            </a:r>
            <a:r>
              <a:rPr lang="en-US" dirty="0" smtClean="0"/>
              <a:t>= S3 (disease?;p!) S4 (p?;</a:t>
            </a:r>
            <a:r>
              <a:rPr lang="fr-FR" dirty="0" smtClean="0"/>
              <a:t> patientInfo!</a:t>
            </a:r>
            <a:r>
              <a:rPr lang="en-US" dirty="0" smtClean="0"/>
              <a:t>) S5 (p?;dna!)</a:t>
            </a:r>
          </a:p>
          <a:p>
            <a:pPr algn="just"/>
            <a:endParaRPr lang="fr-FR" dirty="0"/>
          </a:p>
          <a:p>
            <a:pPr algn="just"/>
            <a:r>
              <a:rPr lang="fr-FR" dirty="0"/>
              <a:t>Q(disease</a:t>
            </a:r>
            <a:r>
              <a:rPr lang="fr-FR" dirty="0" smtClean="0"/>
              <a:t>?; </a:t>
            </a:r>
            <a:r>
              <a:rPr lang="fr-FR" dirty="0"/>
              <a:t>patientInfo!, dna!) </a:t>
            </a:r>
            <a:r>
              <a:rPr lang="en-US" dirty="0"/>
              <a:t>= </a:t>
            </a:r>
            <a:r>
              <a:rPr lang="en-US" dirty="0" smtClean="0"/>
              <a:t>S6 (disease?;</a:t>
            </a:r>
            <a:r>
              <a:rPr lang="fr-FR" dirty="0" smtClean="0"/>
              <a:t> </a:t>
            </a:r>
            <a:r>
              <a:rPr lang="fr-FR" dirty="0"/>
              <a:t>patientInfo!, dna</a:t>
            </a:r>
            <a:r>
              <a:rPr lang="en-US" dirty="0" smtClean="0"/>
              <a:t>!)</a:t>
            </a:r>
            <a:endParaRPr lang="en-US" dirty="0"/>
          </a:p>
          <a:p>
            <a:pPr algn="just"/>
            <a:endParaRPr lang="en-US" dirty="0"/>
          </a:p>
          <a:p>
            <a:pPr algn="just"/>
            <a:endParaRPr lang="en-US" dirty="0"/>
          </a:p>
        </p:txBody>
      </p:sp>
      <p:sp>
        <p:nvSpPr>
          <p:cNvPr id="2" name="Espaço Reservado para Número de Slide 1"/>
          <p:cNvSpPr>
            <a:spLocks noGrp="1"/>
          </p:cNvSpPr>
          <p:nvPr>
            <p:ph type="sldNum" sz="quarter" idx="12"/>
          </p:nvPr>
        </p:nvSpPr>
        <p:spPr/>
        <p:txBody>
          <a:bodyPr/>
          <a:lstStyle/>
          <a:p>
            <a:fld id="{2066355A-084C-D24E-9AD2-7E4FC41EA627}" type="slidenum">
              <a:rPr lang="en-US" smtClean="0"/>
              <a:t>33</a:t>
            </a:fld>
            <a:endParaRPr lang="en-US"/>
          </a:p>
        </p:txBody>
      </p:sp>
    </p:spTree>
    <p:extLst>
      <p:ext uri="{BB962C8B-B14F-4D97-AF65-F5344CB8AC3E}">
        <p14:creationId xmlns:p14="http://schemas.microsoft.com/office/powerpoint/2010/main" val="531390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76866" y="915337"/>
            <a:ext cx="6798734" cy="1303867"/>
          </a:xfrm>
        </p:spPr>
        <p:txBody>
          <a:bodyPr>
            <a:normAutofit/>
          </a:bodyPr>
          <a:lstStyle/>
          <a:p>
            <a:r>
              <a:rPr lang="en-GB" sz="3200" i="1" dirty="0"/>
              <a:t>Rhone service-based query rewriting </a:t>
            </a:r>
            <a:r>
              <a:rPr lang="en-GB" sz="3200" i="1" dirty="0" smtClean="0"/>
              <a:t>algorithm</a:t>
            </a:r>
            <a:endParaRPr lang="en-GB" sz="3200" dirty="0"/>
          </a:p>
        </p:txBody>
      </p:sp>
      <p:pic>
        <p:nvPicPr>
          <p:cNvPr id="6" name="Imagem 5"/>
          <p:cNvPicPr>
            <a:picLocks noChangeAspect="1"/>
          </p:cNvPicPr>
          <p:nvPr/>
        </p:nvPicPr>
        <p:blipFill>
          <a:blip r:embed="rId2"/>
          <a:stretch>
            <a:fillRect/>
          </a:stretch>
        </p:blipFill>
        <p:spPr>
          <a:xfrm>
            <a:off x="1651819" y="2446329"/>
            <a:ext cx="5848828" cy="3794130"/>
          </a:xfrm>
          <a:prstGeom prst="rect">
            <a:avLst/>
          </a:prstGeom>
        </p:spPr>
      </p:pic>
      <p:sp>
        <p:nvSpPr>
          <p:cNvPr id="7" name="Rectangle 3"/>
          <p:cNvSpPr/>
          <p:nvPr/>
        </p:nvSpPr>
        <p:spPr>
          <a:xfrm>
            <a:off x="580106" y="3629938"/>
            <a:ext cx="8023123" cy="14035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fr-FR" b="1" u="sng" dirty="0" smtClean="0"/>
              <a:t>Rewritings:</a:t>
            </a:r>
          </a:p>
          <a:p>
            <a:pPr algn="just"/>
            <a:r>
              <a:rPr lang="fr-FR" dirty="0" smtClean="0"/>
              <a:t>Q(disease</a:t>
            </a:r>
            <a:r>
              <a:rPr lang="fr-FR" dirty="0"/>
              <a:t>?, patientInfo!, dna!) </a:t>
            </a:r>
            <a:r>
              <a:rPr lang="en-US" dirty="0" smtClean="0"/>
              <a:t>= S3 (disease?,p!) S4 (p?,</a:t>
            </a:r>
            <a:r>
              <a:rPr lang="fr-FR" dirty="0"/>
              <a:t> </a:t>
            </a:r>
            <a:r>
              <a:rPr lang="fr-FR" dirty="0" smtClean="0"/>
              <a:t>patientInfo!</a:t>
            </a:r>
            <a:r>
              <a:rPr lang="en-US" dirty="0" smtClean="0"/>
              <a:t>) S5 (p?,dna!)</a:t>
            </a:r>
          </a:p>
          <a:p>
            <a:pPr algn="just"/>
            <a:endParaRPr lang="fr-FR" dirty="0"/>
          </a:p>
          <a:p>
            <a:pPr algn="just"/>
            <a:r>
              <a:rPr lang="fr-FR" dirty="0"/>
              <a:t>Q(disease?, patientInfo!, dna!) </a:t>
            </a:r>
            <a:r>
              <a:rPr lang="en-US" dirty="0"/>
              <a:t>= </a:t>
            </a:r>
            <a:r>
              <a:rPr lang="en-US" dirty="0" smtClean="0"/>
              <a:t>S6 </a:t>
            </a:r>
            <a:r>
              <a:rPr lang="en-US" dirty="0"/>
              <a:t>(disease</a:t>
            </a:r>
            <a:r>
              <a:rPr lang="en-US" dirty="0" smtClean="0"/>
              <a:t>?,</a:t>
            </a:r>
            <a:r>
              <a:rPr lang="fr-FR" dirty="0"/>
              <a:t> patientInfo!, dna</a:t>
            </a:r>
            <a:r>
              <a:rPr lang="en-US" dirty="0" smtClean="0"/>
              <a:t>!)</a:t>
            </a:r>
            <a:endParaRPr lang="en-US" dirty="0"/>
          </a:p>
          <a:p>
            <a:pPr algn="just"/>
            <a:endParaRPr lang="en-US" dirty="0"/>
          </a:p>
          <a:p>
            <a:pPr algn="just"/>
            <a:endParaRPr lang="en-US" dirty="0"/>
          </a:p>
        </p:txBody>
      </p:sp>
      <p:cxnSp>
        <p:nvCxnSpPr>
          <p:cNvPr id="8" name="Connecteur droit 8"/>
          <p:cNvCxnSpPr/>
          <p:nvPr/>
        </p:nvCxnSpPr>
        <p:spPr>
          <a:xfrm>
            <a:off x="632874" y="4640110"/>
            <a:ext cx="5900661" cy="0"/>
          </a:xfrm>
          <a:prstGeom prst="line">
            <a:avLst/>
          </a:prstGeom>
          <a:ln w="38100">
            <a:solidFill>
              <a:srgbClr val="FFFF00"/>
            </a:solidFill>
            <a:prstDash val="sysDash"/>
          </a:ln>
        </p:spPr>
        <p:style>
          <a:lnRef idx="1">
            <a:schemeClr val="accent1"/>
          </a:lnRef>
          <a:fillRef idx="0">
            <a:schemeClr val="accent1"/>
          </a:fillRef>
          <a:effectRef idx="0">
            <a:schemeClr val="accent1"/>
          </a:effectRef>
          <a:fontRef idx="minor">
            <a:schemeClr val="tx1"/>
          </a:fontRef>
        </p:style>
      </p:cxnSp>
      <p:sp>
        <p:nvSpPr>
          <p:cNvPr id="2" name="Espaço Reservado para Número de Slide 1"/>
          <p:cNvSpPr>
            <a:spLocks noGrp="1"/>
          </p:cNvSpPr>
          <p:nvPr>
            <p:ph type="sldNum" sz="quarter" idx="12"/>
          </p:nvPr>
        </p:nvSpPr>
        <p:spPr/>
        <p:txBody>
          <a:bodyPr/>
          <a:lstStyle/>
          <a:p>
            <a:fld id="{2066355A-084C-D24E-9AD2-7E4FC41EA627}" type="slidenum">
              <a:rPr lang="en-US" smtClean="0"/>
              <a:t>34</a:t>
            </a:fld>
            <a:endParaRPr lang="en-US"/>
          </a:p>
        </p:txBody>
      </p:sp>
    </p:spTree>
    <p:extLst>
      <p:ext uri="{BB962C8B-B14F-4D97-AF65-F5344CB8AC3E}">
        <p14:creationId xmlns:p14="http://schemas.microsoft.com/office/powerpoint/2010/main" val="355120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Preliminary results</a:t>
            </a:r>
            <a:endParaRPr lang="en-US" dirty="0"/>
          </a:p>
        </p:txBody>
      </p:sp>
      <p:pic>
        <p:nvPicPr>
          <p:cNvPr id="5" name="Imagem 4"/>
          <p:cNvPicPr>
            <a:picLocks noChangeAspect="1"/>
          </p:cNvPicPr>
          <p:nvPr/>
        </p:nvPicPr>
        <p:blipFill>
          <a:blip r:embed="rId2"/>
          <a:stretch>
            <a:fillRect/>
          </a:stretch>
        </p:blipFill>
        <p:spPr>
          <a:xfrm>
            <a:off x="776287" y="1982426"/>
            <a:ext cx="7591425" cy="4191000"/>
          </a:xfrm>
          <a:prstGeom prst="rect">
            <a:avLst/>
          </a:prstGeom>
        </p:spPr>
      </p:pic>
      <p:pic>
        <p:nvPicPr>
          <p:cNvPr id="6" name="Imagem 5"/>
          <p:cNvPicPr>
            <a:picLocks noChangeAspect="1"/>
          </p:cNvPicPr>
          <p:nvPr/>
        </p:nvPicPr>
        <p:blipFill>
          <a:blip r:embed="rId3"/>
          <a:stretch>
            <a:fillRect/>
          </a:stretch>
        </p:blipFill>
        <p:spPr>
          <a:xfrm>
            <a:off x="785812" y="1938182"/>
            <a:ext cx="7572375" cy="4191000"/>
          </a:xfrm>
          <a:prstGeom prst="rect">
            <a:avLst/>
          </a:prstGeom>
        </p:spPr>
      </p:pic>
      <p:sp>
        <p:nvSpPr>
          <p:cNvPr id="3" name="Espaço Reservado para Número de Slide 2"/>
          <p:cNvSpPr>
            <a:spLocks noGrp="1"/>
          </p:cNvSpPr>
          <p:nvPr>
            <p:ph type="sldNum" sz="quarter" idx="12"/>
          </p:nvPr>
        </p:nvSpPr>
        <p:spPr/>
        <p:txBody>
          <a:bodyPr/>
          <a:lstStyle/>
          <a:p>
            <a:fld id="{2066355A-084C-D24E-9AD2-7E4FC41EA627}" type="slidenum">
              <a:rPr lang="en-US" smtClean="0"/>
              <a:t>35</a:t>
            </a:fld>
            <a:endParaRPr lang="en-US"/>
          </a:p>
        </p:txBody>
      </p:sp>
    </p:spTree>
    <p:extLst>
      <p:ext uri="{BB962C8B-B14F-4D97-AF65-F5344CB8AC3E}">
        <p14:creationId xmlns:p14="http://schemas.microsoft.com/office/powerpoint/2010/main" val="352975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Conclusions and Future works</a:t>
            </a:r>
            <a:endParaRPr lang="en-US" dirty="0"/>
          </a:p>
        </p:txBody>
      </p:sp>
      <p:sp>
        <p:nvSpPr>
          <p:cNvPr id="3" name="Content Placeholder 2"/>
          <p:cNvSpPr>
            <a:spLocks noGrp="1"/>
          </p:cNvSpPr>
          <p:nvPr>
            <p:ph idx="1"/>
          </p:nvPr>
        </p:nvSpPr>
        <p:spPr/>
        <p:txBody>
          <a:bodyPr>
            <a:normAutofit/>
          </a:bodyPr>
          <a:lstStyle/>
          <a:p>
            <a:pPr algn="just"/>
            <a:r>
              <a:rPr lang="en-US" dirty="0" smtClean="0">
                <a:solidFill>
                  <a:schemeClr val="tx1"/>
                </a:solidFill>
              </a:rPr>
              <a:t>Recall for the work done before</a:t>
            </a:r>
          </a:p>
          <a:p>
            <a:pPr lvl="1" algn="just"/>
            <a:r>
              <a:rPr lang="en-US" dirty="0" smtClean="0">
                <a:solidFill>
                  <a:schemeClr val="tx1"/>
                </a:solidFill>
              </a:rPr>
              <a:t>Systematic mapping and Article</a:t>
            </a:r>
          </a:p>
          <a:p>
            <a:pPr algn="just"/>
            <a:r>
              <a:rPr lang="en-US" dirty="0" smtClean="0">
                <a:solidFill>
                  <a:schemeClr val="tx1"/>
                </a:solidFill>
              </a:rPr>
              <a:t>The ongoing work concerning the algorithm</a:t>
            </a:r>
          </a:p>
          <a:p>
            <a:pPr lvl="1" algn="just"/>
            <a:r>
              <a:rPr lang="en-US" dirty="0" smtClean="0">
                <a:solidFill>
                  <a:schemeClr val="tx1"/>
                </a:solidFill>
              </a:rPr>
              <a:t>Optimizing the algorithm and producing experiments</a:t>
            </a:r>
          </a:p>
          <a:p>
            <a:pPr lvl="1" algn="just"/>
            <a:r>
              <a:rPr lang="en-US" dirty="0" smtClean="0">
                <a:solidFill>
                  <a:schemeClr val="tx1"/>
                </a:solidFill>
              </a:rPr>
              <a:t>Now are running examples until 100 services, and improving the implementation to run 1000 services in a low response time and memory consumption</a:t>
            </a:r>
          </a:p>
          <a:p>
            <a:pPr lvl="1" algn="just"/>
            <a:r>
              <a:rPr lang="en-US" dirty="0" smtClean="0">
                <a:solidFill>
                  <a:schemeClr val="tx1"/>
                </a:solidFill>
              </a:rPr>
              <a:t>Targeting ADBIS 2016</a:t>
            </a:r>
            <a:endParaRPr lang="en-US" dirty="0">
              <a:solidFill>
                <a:schemeClr val="tx1"/>
              </a:solidFill>
            </a:endParaRPr>
          </a:p>
        </p:txBody>
      </p:sp>
      <p:sp>
        <p:nvSpPr>
          <p:cNvPr id="4" name="Espaço Reservado para Número de Slide 3"/>
          <p:cNvSpPr>
            <a:spLocks noGrp="1"/>
          </p:cNvSpPr>
          <p:nvPr>
            <p:ph type="sldNum" sz="quarter" idx="12"/>
          </p:nvPr>
        </p:nvSpPr>
        <p:spPr/>
        <p:txBody>
          <a:bodyPr/>
          <a:lstStyle/>
          <a:p>
            <a:fld id="{2066355A-084C-D24E-9AD2-7E4FC41EA627}" type="slidenum">
              <a:rPr lang="en-US" smtClean="0"/>
              <a:t>36</a:t>
            </a:fld>
            <a:endParaRPr lang="en-US"/>
          </a:p>
        </p:txBody>
      </p:sp>
    </p:spTree>
    <p:extLst>
      <p:ext uri="{BB962C8B-B14F-4D97-AF65-F5344CB8AC3E}">
        <p14:creationId xmlns:p14="http://schemas.microsoft.com/office/powerpoint/2010/main" val="1663560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28807"/>
            <a:ext cx="8229600" cy="1143000"/>
          </a:xfrm>
        </p:spPr>
        <p:txBody>
          <a:bodyPr>
            <a:normAutofit fontScale="90000"/>
          </a:bodyPr>
          <a:lstStyle/>
          <a:p>
            <a:r>
              <a:rPr lang="en-US" dirty="0" smtClean="0"/>
              <a:t/>
            </a:r>
            <a:br>
              <a:rPr lang="en-US" dirty="0" smtClean="0"/>
            </a:br>
            <a:r>
              <a:rPr lang="en-US" dirty="0"/>
              <a:t/>
            </a:r>
            <a:br>
              <a:rPr lang="en-US" dirty="0"/>
            </a:br>
            <a:r>
              <a:rPr lang="en-US" dirty="0" smtClean="0"/>
              <a:t>Thank you for your attention! </a:t>
            </a:r>
            <a:br>
              <a:rPr lang="en-US" dirty="0" smtClean="0"/>
            </a:br>
            <a:endParaRPr lang="en-US" dirty="0"/>
          </a:p>
        </p:txBody>
      </p:sp>
      <p:sp>
        <p:nvSpPr>
          <p:cNvPr id="5" name="Title 1"/>
          <p:cNvSpPr txBox="1">
            <a:spLocks/>
          </p:cNvSpPr>
          <p:nvPr/>
        </p:nvSpPr>
        <p:spPr>
          <a:xfrm>
            <a:off x="535860" y="2921516"/>
            <a:ext cx="8229600" cy="1143000"/>
          </a:xfrm>
          <a:prstGeom prst="rect">
            <a:avLst/>
          </a:prstGeom>
          <a:effectLst/>
        </p:spPr>
        <p:txBody>
          <a:bodyPr vert="horz" lIns="91440" tIns="45720" rIns="91440" bIns="45720" rtlCol="0" anchor="ctr">
            <a:normAutofit fontScale="90000" lnSpcReduction="10000"/>
          </a:bodyPr>
          <a:lst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i="1" dirty="0" smtClean="0"/>
              <a:t/>
            </a:r>
            <a:br>
              <a:rPr lang="en-US" sz="2800" b="1" i="1" dirty="0" smtClean="0"/>
            </a:br>
            <a:r>
              <a:rPr lang="en-US" sz="2800" b="1" i="1" dirty="0" smtClean="0"/>
              <a:t>Questions? Opinions? </a:t>
            </a:r>
          </a:p>
          <a:p>
            <a:r>
              <a:rPr lang="en-US" sz="2800" i="1" dirty="0" smtClean="0"/>
              <a:t>They are welcome! </a:t>
            </a:r>
            <a:r>
              <a:rPr lang="en-US" sz="2800" i="1" dirty="0" smtClean="0">
                <a:sym typeface="Wingdings" panose="05000000000000000000" pitchFamily="2" charset="2"/>
              </a:rPr>
              <a:t></a:t>
            </a:r>
            <a:endParaRPr lang="en-US" sz="2800" i="1" dirty="0"/>
          </a:p>
        </p:txBody>
      </p:sp>
      <p:sp>
        <p:nvSpPr>
          <p:cNvPr id="3" name="Espaço Reservado para Número de Slide 2"/>
          <p:cNvSpPr>
            <a:spLocks noGrp="1"/>
          </p:cNvSpPr>
          <p:nvPr>
            <p:ph type="sldNum" sz="quarter" idx="12"/>
          </p:nvPr>
        </p:nvSpPr>
        <p:spPr/>
        <p:txBody>
          <a:bodyPr/>
          <a:lstStyle/>
          <a:p>
            <a:fld id="{2066355A-084C-D24E-9AD2-7E4FC41EA627}" type="slidenum">
              <a:rPr lang="en-US" smtClean="0"/>
              <a:t>37</a:t>
            </a:fld>
            <a:endParaRPr lang="en-US"/>
          </a:p>
        </p:txBody>
      </p:sp>
    </p:spTree>
    <p:extLst>
      <p:ext uri="{BB962C8B-B14F-4D97-AF65-F5344CB8AC3E}">
        <p14:creationId xmlns:p14="http://schemas.microsoft.com/office/powerpoint/2010/main" val="2706423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oriented </a:t>
            </a:r>
            <a:r>
              <a:rPr lang="en-US" smtClean="0"/>
              <a:t>data integration</a:t>
            </a:r>
            <a:endParaRPr lang="en-US" dirty="0"/>
          </a:p>
        </p:txBody>
      </p:sp>
      <p:grpSp>
        <p:nvGrpSpPr>
          <p:cNvPr id="60" name="Groupe 59"/>
          <p:cNvGrpSpPr/>
          <p:nvPr/>
        </p:nvGrpSpPr>
        <p:grpSpPr>
          <a:xfrm>
            <a:off x="1348140" y="4625861"/>
            <a:ext cx="6447722" cy="1647486"/>
            <a:chOff x="1240233" y="4306631"/>
            <a:chExt cx="6916473" cy="1767258"/>
          </a:xfrm>
        </p:grpSpPr>
        <p:grpSp>
          <p:nvGrpSpPr>
            <p:cNvPr id="18" name="Groupe 17"/>
            <p:cNvGrpSpPr/>
            <p:nvPr/>
          </p:nvGrpSpPr>
          <p:grpSpPr>
            <a:xfrm>
              <a:off x="1240233" y="4324787"/>
              <a:ext cx="2754201" cy="1733832"/>
              <a:chOff x="4823642" y="4628314"/>
              <a:chExt cx="2754201" cy="1733832"/>
            </a:xfrm>
          </p:grpSpPr>
          <p:sp>
            <p:nvSpPr>
              <p:cNvPr id="19" name="Nuage 18"/>
              <p:cNvSpPr/>
              <p:nvPr/>
            </p:nvSpPr>
            <p:spPr>
              <a:xfrm>
                <a:off x="4823642" y="4628314"/>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e 19"/>
              <p:cNvGrpSpPr/>
              <p:nvPr/>
            </p:nvGrpSpPr>
            <p:grpSpPr>
              <a:xfrm>
                <a:off x="5507273" y="5120693"/>
                <a:ext cx="1145378" cy="767032"/>
                <a:chOff x="4789805" y="4656449"/>
                <a:chExt cx="1145378" cy="767032"/>
              </a:xfrm>
            </p:grpSpPr>
            <p:sp>
              <p:nvSpPr>
                <p:cNvPr id="21" name="Cylindre 20"/>
                <p:cNvSpPr/>
                <p:nvPr/>
              </p:nvSpPr>
              <p:spPr>
                <a:xfrm>
                  <a:off x="5162836" y="4656450"/>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ylindre 21"/>
                <p:cNvSpPr/>
                <p:nvPr/>
              </p:nvSpPr>
              <p:spPr>
                <a:xfrm>
                  <a:off x="5507499" y="4656449"/>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ylindre 22"/>
                <p:cNvSpPr/>
                <p:nvPr/>
              </p:nvSpPr>
              <p:spPr>
                <a:xfrm>
                  <a:off x="5341030" y="4736171"/>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ZoneTexte 23"/>
                <p:cNvSpPr txBox="1"/>
                <p:nvPr/>
              </p:nvSpPr>
              <p:spPr>
                <a:xfrm>
                  <a:off x="4789805" y="5146482"/>
                  <a:ext cx="1145378" cy="276999"/>
                </a:xfrm>
                <a:prstGeom prst="rect">
                  <a:avLst/>
                </a:prstGeom>
                <a:noFill/>
              </p:spPr>
              <p:txBody>
                <a:bodyPr wrap="none" rtlCol="0">
                  <a:spAutoFit/>
                </a:bodyPr>
                <a:lstStyle/>
                <a:p>
                  <a:r>
                    <a:rPr lang="fr-FR" sz="1200" dirty="0" smtClean="0">
                      <a:latin typeface="+mj-lt"/>
                    </a:rPr>
                    <a:t>Data provider A</a:t>
                  </a:r>
                  <a:endParaRPr lang="en-US" sz="1200" dirty="0">
                    <a:latin typeface="+mj-lt"/>
                  </a:endParaRPr>
                </a:p>
              </p:txBody>
            </p:sp>
          </p:grpSp>
        </p:grpSp>
        <p:grpSp>
          <p:nvGrpSpPr>
            <p:cNvPr id="46" name="Groupe 45"/>
            <p:cNvGrpSpPr/>
            <p:nvPr/>
          </p:nvGrpSpPr>
          <p:grpSpPr>
            <a:xfrm>
              <a:off x="3321369" y="4306631"/>
              <a:ext cx="2754201" cy="1733832"/>
              <a:chOff x="4823642" y="4628314"/>
              <a:chExt cx="2754201" cy="1733832"/>
            </a:xfrm>
          </p:grpSpPr>
          <p:sp>
            <p:nvSpPr>
              <p:cNvPr id="47" name="Nuage 46"/>
              <p:cNvSpPr/>
              <p:nvPr/>
            </p:nvSpPr>
            <p:spPr>
              <a:xfrm>
                <a:off x="4823642" y="4628314"/>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e 47"/>
              <p:cNvGrpSpPr/>
              <p:nvPr/>
            </p:nvGrpSpPr>
            <p:grpSpPr>
              <a:xfrm>
                <a:off x="5507273" y="5120693"/>
                <a:ext cx="1140569" cy="767032"/>
                <a:chOff x="4789805" y="4656449"/>
                <a:chExt cx="1140569" cy="767032"/>
              </a:xfrm>
            </p:grpSpPr>
            <p:sp>
              <p:nvSpPr>
                <p:cNvPr id="49" name="Cylindre 48"/>
                <p:cNvSpPr/>
                <p:nvPr/>
              </p:nvSpPr>
              <p:spPr>
                <a:xfrm>
                  <a:off x="5162836" y="4656450"/>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ylindre 49"/>
                <p:cNvSpPr/>
                <p:nvPr/>
              </p:nvSpPr>
              <p:spPr>
                <a:xfrm>
                  <a:off x="5507499" y="4656449"/>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Cylindre 50"/>
                <p:cNvSpPr/>
                <p:nvPr/>
              </p:nvSpPr>
              <p:spPr>
                <a:xfrm>
                  <a:off x="5341030" y="4736171"/>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ZoneTexte 51"/>
                <p:cNvSpPr txBox="1"/>
                <p:nvPr/>
              </p:nvSpPr>
              <p:spPr>
                <a:xfrm>
                  <a:off x="4789805" y="5146482"/>
                  <a:ext cx="1140569" cy="276999"/>
                </a:xfrm>
                <a:prstGeom prst="rect">
                  <a:avLst/>
                </a:prstGeom>
                <a:noFill/>
              </p:spPr>
              <p:txBody>
                <a:bodyPr wrap="none" rtlCol="0">
                  <a:spAutoFit/>
                </a:bodyPr>
                <a:lstStyle/>
                <a:p>
                  <a:r>
                    <a:rPr lang="fr-FR" sz="1200" dirty="0" smtClean="0">
                      <a:latin typeface="+mj-lt"/>
                    </a:rPr>
                    <a:t>Data provider B</a:t>
                  </a:r>
                  <a:endParaRPr lang="en-US" sz="1200" dirty="0">
                    <a:latin typeface="+mj-lt"/>
                  </a:endParaRPr>
                </a:p>
              </p:txBody>
            </p:sp>
          </p:grpSp>
        </p:grpSp>
        <p:grpSp>
          <p:nvGrpSpPr>
            <p:cNvPr id="53" name="Groupe 52"/>
            <p:cNvGrpSpPr/>
            <p:nvPr/>
          </p:nvGrpSpPr>
          <p:grpSpPr>
            <a:xfrm>
              <a:off x="5402505" y="4340057"/>
              <a:ext cx="2754201" cy="1733832"/>
              <a:chOff x="4823642" y="4628314"/>
              <a:chExt cx="2754201" cy="1733832"/>
            </a:xfrm>
          </p:grpSpPr>
          <p:sp>
            <p:nvSpPr>
              <p:cNvPr id="54" name="Nuage 53"/>
              <p:cNvSpPr/>
              <p:nvPr/>
            </p:nvSpPr>
            <p:spPr>
              <a:xfrm>
                <a:off x="4823642" y="4628314"/>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e 54"/>
              <p:cNvGrpSpPr/>
              <p:nvPr/>
            </p:nvGrpSpPr>
            <p:grpSpPr>
              <a:xfrm>
                <a:off x="5507273" y="5120693"/>
                <a:ext cx="1393330" cy="767032"/>
                <a:chOff x="4789805" y="4656449"/>
                <a:chExt cx="1393330" cy="767032"/>
              </a:xfrm>
            </p:grpSpPr>
            <p:sp>
              <p:nvSpPr>
                <p:cNvPr id="56" name="Cylindre 55"/>
                <p:cNvSpPr/>
                <p:nvPr/>
              </p:nvSpPr>
              <p:spPr>
                <a:xfrm>
                  <a:off x="5162836" y="4656450"/>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Cylindre 56"/>
                <p:cNvSpPr/>
                <p:nvPr/>
              </p:nvSpPr>
              <p:spPr>
                <a:xfrm>
                  <a:off x="5507499" y="4656449"/>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Cylindre 57"/>
                <p:cNvSpPr/>
                <p:nvPr/>
              </p:nvSpPr>
              <p:spPr>
                <a:xfrm>
                  <a:off x="5341030" y="4736171"/>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ZoneTexte 58"/>
                <p:cNvSpPr txBox="1"/>
                <p:nvPr/>
              </p:nvSpPr>
              <p:spPr>
                <a:xfrm>
                  <a:off x="4789805" y="5146482"/>
                  <a:ext cx="1393330" cy="276999"/>
                </a:xfrm>
                <a:prstGeom prst="rect">
                  <a:avLst/>
                </a:prstGeom>
                <a:noFill/>
              </p:spPr>
              <p:txBody>
                <a:bodyPr wrap="none" rtlCol="0">
                  <a:spAutoFit/>
                </a:bodyPr>
                <a:lstStyle/>
                <a:p>
                  <a:r>
                    <a:rPr lang="fr-FR" sz="1200" dirty="0" smtClean="0">
                      <a:latin typeface="+mj-lt"/>
                    </a:rPr>
                    <a:t>Data provider C</a:t>
                  </a:r>
                  <a:endParaRPr lang="en-US" sz="1200" dirty="0">
                    <a:latin typeface="+mj-lt"/>
                  </a:endParaRPr>
                </a:p>
              </p:txBody>
            </p:sp>
          </p:grpSp>
        </p:grpSp>
      </p:grpSp>
      <p:grpSp>
        <p:nvGrpSpPr>
          <p:cNvPr id="61" name="Groupe 60"/>
          <p:cNvGrpSpPr/>
          <p:nvPr/>
        </p:nvGrpSpPr>
        <p:grpSpPr>
          <a:xfrm>
            <a:off x="3621116" y="3172805"/>
            <a:ext cx="1877040" cy="625680"/>
            <a:chOff x="3188036" y="2713804"/>
            <a:chExt cx="2743200" cy="914400"/>
          </a:xfrm>
        </p:grpSpPr>
        <p:sp>
          <p:nvSpPr>
            <p:cNvPr id="62" name="Rectangle à coins arrondis 61"/>
            <p:cNvSpPr/>
            <p:nvPr/>
          </p:nvSpPr>
          <p:spPr>
            <a:xfrm>
              <a:off x="3654386" y="2713804"/>
              <a:ext cx="170309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 name="ZoneTexte 62"/>
            <p:cNvSpPr txBox="1"/>
            <p:nvPr/>
          </p:nvSpPr>
          <p:spPr>
            <a:xfrm>
              <a:off x="3188036" y="2922313"/>
              <a:ext cx="2743200" cy="369332"/>
            </a:xfrm>
            <a:prstGeom prst="rect">
              <a:avLst/>
            </a:prstGeom>
          </p:spPr>
          <p:txBody>
            <a:bodyPr rtlCol="0">
              <a:spAutoFit/>
            </a:bodyPr>
            <a:lstStyle/>
            <a:p>
              <a:pPr algn="ctr"/>
              <a:r>
                <a:rPr lang="fr-FR" dirty="0"/>
                <a:t>Mediator</a:t>
              </a:r>
            </a:p>
          </p:txBody>
        </p:sp>
      </p:grpSp>
      <p:cxnSp>
        <p:nvCxnSpPr>
          <p:cNvPr id="65" name="Connecteur droit avec flèche 64"/>
          <p:cNvCxnSpPr/>
          <p:nvPr/>
        </p:nvCxnSpPr>
        <p:spPr>
          <a:xfrm flipH="1">
            <a:off x="4146562" y="2430401"/>
            <a:ext cx="2444" cy="712694"/>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sp>
        <p:nvSpPr>
          <p:cNvPr id="66" name="ZoneTexte 65"/>
          <p:cNvSpPr txBox="1"/>
          <p:nvPr/>
        </p:nvSpPr>
        <p:spPr>
          <a:xfrm>
            <a:off x="1839594" y="2398168"/>
            <a:ext cx="2743200" cy="369332"/>
          </a:xfrm>
          <a:prstGeom prst="rect">
            <a:avLst/>
          </a:prstGeom>
        </p:spPr>
        <p:txBody>
          <a:bodyPr rtlCol="0">
            <a:spAutoFit/>
          </a:bodyPr>
          <a:lstStyle/>
          <a:p>
            <a:pPr algn="ctr"/>
            <a:r>
              <a:rPr lang="en-US" dirty="0" smtClean="0"/>
              <a:t>Query</a:t>
            </a:r>
          </a:p>
        </p:txBody>
      </p:sp>
      <p:cxnSp>
        <p:nvCxnSpPr>
          <p:cNvPr id="67" name="Connecteur droit avec flèche 66"/>
          <p:cNvCxnSpPr/>
          <p:nvPr/>
        </p:nvCxnSpPr>
        <p:spPr>
          <a:xfrm flipH="1">
            <a:off x="4347421" y="3896183"/>
            <a:ext cx="2444" cy="712694"/>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68" name="Connecteur droit avec flèche 67"/>
          <p:cNvCxnSpPr/>
          <p:nvPr/>
        </p:nvCxnSpPr>
        <p:spPr>
          <a:xfrm flipH="1">
            <a:off x="2881596" y="3894745"/>
            <a:ext cx="680908" cy="639346"/>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69" name="Connecteur droit avec flèche 68"/>
          <p:cNvCxnSpPr/>
          <p:nvPr/>
        </p:nvCxnSpPr>
        <p:spPr>
          <a:xfrm flipH="1" flipV="1">
            <a:off x="4652314" y="3895116"/>
            <a:ext cx="2445" cy="699245"/>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70" name="Connecteur droit avec flèche 69"/>
          <p:cNvCxnSpPr/>
          <p:nvPr/>
        </p:nvCxnSpPr>
        <p:spPr>
          <a:xfrm rot="10800000" flipH="1">
            <a:off x="3090330" y="3890597"/>
            <a:ext cx="680908" cy="639346"/>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71" name="Connecteur droit avec flèche 70"/>
          <p:cNvCxnSpPr/>
          <p:nvPr/>
        </p:nvCxnSpPr>
        <p:spPr>
          <a:xfrm rot="10800000">
            <a:off x="5294969" y="3898504"/>
            <a:ext cx="680908" cy="639346"/>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72" name="Connecteur droit avec flèche 71"/>
          <p:cNvCxnSpPr/>
          <p:nvPr/>
        </p:nvCxnSpPr>
        <p:spPr>
          <a:xfrm>
            <a:off x="5498156" y="3905352"/>
            <a:ext cx="680908" cy="639346"/>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grpSp>
        <p:nvGrpSpPr>
          <p:cNvPr id="73" name="Groupe 72"/>
          <p:cNvGrpSpPr/>
          <p:nvPr/>
        </p:nvGrpSpPr>
        <p:grpSpPr>
          <a:xfrm>
            <a:off x="3988411" y="2417126"/>
            <a:ext cx="2743200" cy="699245"/>
            <a:chOff x="3988411" y="1930436"/>
            <a:chExt cx="2743200" cy="699245"/>
          </a:xfrm>
        </p:grpSpPr>
        <p:cxnSp>
          <p:nvCxnSpPr>
            <p:cNvPr id="74" name="Connecteur droit avec flèche 73"/>
            <p:cNvCxnSpPr/>
            <p:nvPr/>
          </p:nvCxnSpPr>
          <p:spPr>
            <a:xfrm flipH="1" flipV="1">
              <a:off x="4863507" y="1930436"/>
              <a:ext cx="2445" cy="699245"/>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sp>
          <p:nvSpPr>
            <p:cNvPr id="75" name="ZoneTexte 74"/>
            <p:cNvSpPr txBox="1"/>
            <p:nvPr/>
          </p:nvSpPr>
          <p:spPr>
            <a:xfrm>
              <a:off x="3988411" y="2037027"/>
              <a:ext cx="2743200" cy="369332"/>
            </a:xfrm>
            <a:prstGeom prst="rect">
              <a:avLst/>
            </a:prstGeom>
          </p:spPr>
          <p:txBody>
            <a:bodyPr rtlCol="0">
              <a:spAutoFit/>
            </a:bodyPr>
            <a:lstStyle/>
            <a:p>
              <a:pPr algn="ctr"/>
              <a:r>
                <a:rPr lang="en-US" dirty="0"/>
                <a:t>Result</a:t>
              </a:r>
              <a:endParaRPr lang="fr-FR" dirty="0"/>
            </a:p>
          </p:txBody>
        </p:sp>
      </p:grpSp>
      <p:sp>
        <p:nvSpPr>
          <p:cNvPr id="76" name="Parchemin vertical 75"/>
          <p:cNvSpPr/>
          <p:nvPr/>
        </p:nvSpPr>
        <p:spPr>
          <a:xfrm>
            <a:off x="6945215" y="5471927"/>
            <a:ext cx="673670" cy="45016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latin typeface="+mj-lt"/>
              </a:rPr>
              <a:t>SLA</a:t>
            </a:r>
            <a:endParaRPr lang="en-US" sz="7200" dirty="0">
              <a:solidFill>
                <a:schemeClr val="tx1"/>
              </a:solidFill>
              <a:latin typeface="+mj-lt"/>
            </a:endParaRPr>
          </a:p>
        </p:txBody>
      </p:sp>
      <p:sp>
        <p:nvSpPr>
          <p:cNvPr id="77" name="Parchemin vertical 76"/>
          <p:cNvSpPr/>
          <p:nvPr/>
        </p:nvSpPr>
        <p:spPr>
          <a:xfrm>
            <a:off x="4963431" y="5449081"/>
            <a:ext cx="673670" cy="45016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latin typeface="+mj-lt"/>
              </a:rPr>
              <a:t>SLA</a:t>
            </a:r>
            <a:endParaRPr lang="en-US" sz="7200" dirty="0">
              <a:solidFill>
                <a:schemeClr val="tx1"/>
              </a:solidFill>
              <a:latin typeface="+mj-lt"/>
            </a:endParaRPr>
          </a:p>
        </p:txBody>
      </p:sp>
      <p:sp>
        <p:nvSpPr>
          <p:cNvPr id="78" name="Parchemin vertical 77"/>
          <p:cNvSpPr/>
          <p:nvPr/>
        </p:nvSpPr>
        <p:spPr>
          <a:xfrm>
            <a:off x="2983075" y="5460391"/>
            <a:ext cx="673670" cy="45016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latin typeface="+mj-lt"/>
              </a:rPr>
              <a:t>SLA</a:t>
            </a:r>
            <a:endParaRPr lang="en-US" sz="7200" dirty="0">
              <a:solidFill>
                <a:schemeClr val="tx1"/>
              </a:solidFill>
              <a:latin typeface="+mj-lt"/>
            </a:endParaRPr>
          </a:p>
        </p:txBody>
      </p:sp>
      <p:sp>
        <p:nvSpPr>
          <p:cNvPr id="79" name="ZoneTexte 74"/>
          <p:cNvSpPr txBox="1"/>
          <p:nvPr/>
        </p:nvSpPr>
        <p:spPr>
          <a:xfrm>
            <a:off x="1780601" y="2660466"/>
            <a:ext cx="2743200" cy="369332"/>
          </a:xfrm>
          <a:prstGeom prst="rect">
            <a:avLst/>
          </a:prstGeom>
        </p:spPr>
        <p:txBody>
          <a:bodyPr rtlCol="0">
            <a:spAutoFit/>
          </a:bodyPr>
          <a:lstStyle/>
          <a:p>
            <a:pPr algn="ctr"/>
            <a:r>
              <a:rPr lang="en-US" dirty="0" smtClean="0"/>
              <a:t>(Quality preferences)</a:t>
            </a:r>
            <a:endParaRPr lang="fr-FR" dirty="0"/>
          </a:p>
        </p:txBody>
      </p:sp>
      <p:sp>
        <p:nvSpPr>
          <p:cNvPr id="3" name="Espaço Reservado para Número de Slide 2"/>
          <p:cNvSpPr>
            <a:spLocks noGrp="1"/>
          </p:cNvSpPr>
          <p:nvPr>
            <p:ph type="sldNum" sz="quarter" idx="12"/>
          </p:nvPr>
        </p:nvSpPr>
        <p:spPr/>
        <p:txBody>
          <a:bodyPr/>
          <a:lstStyle/>
          <a:p>
            <a:fld id="{2066355A-084C-D24E-9AD2-7E4FC41EA627}" type="slidenum">
              <a:rPr lang="en-US" smtClean="0"/>
              <a:t>4</a:t>
            </a:fld>
            <a:endParaRPr lang="en-US"/>
          </a:p>
        </p:txBody>
      </p:sp>
    </p:spTree>
    <p:extLst>
      <p:ext uri="{BB962C8B-B14F-4D97-AF65-F5344CB8AC3E}">
        <p14:creationId xmlns:p14="http://schemas.microsoft.com/office/powerpoint/2010/main" val="33200486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6"/>
                                        </p:tgtEl>
                                        <p:attrNameLst>
                                          <p:attrName>style.visibility</p:attrName>
                                        </p:attrNameLst>
                                      </p:cBhvr>
                                      <p:to>
                                        <p:strVal val="visible"/>
                                      </p:to>
                                    </p:set>
                                    <p:animEffect transition="in" filter="fade">
                                      <p:cBhvr>
                                        <p:cTn id="10" dur="500"/>
                                        <p:tgtEl>
                                          <p:spTgt spid="7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7"/>
                                        </p:tgtEl>
                                        <p:attrNameLst>
                                          <p:attrName>style.visibility</p:attrName>
                                        </p:attrNameLst>
                                      </p:cBhvr>
                                      <p:to>
                                        <p:strVal val="visible"/>
                                      </p:to>
                                    </p:set>
                                    <p:animEffect transition="in" filter="fade">
                                      <p:cBhvr>
                                        <p:cTn id="13" dur="500"/>
                                        <p:tgtEl>
                                          <p:spTgt spid="7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8"/>
                                        </p:tgtEl>
                                        <p:attrNameLst>
                                          <p:attrName>style.visibility</p:attrName>
                                        </p:attrNameLst>
                                      </p:cBhvr>
                                      <p:to>
                                        <p:strVal val="visible"/>
                                      </p:to>
                                    </p:set>
                                    <p:animEffect transition="in" filter="fade">
                                      <p:cBhvr>
                                        <p:cTn id="16" dur="500"/>
                                        <p:tgtEl>
                                          <p:spTgt spid="7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6"/>
                                        </p:tgtEl>
                                        <p:attrNameLst>
                                          <p:attrName>style.visibility</p:attrName>
                                        </p:attrNameLst>
                                      </p:cBhvr>
                                      <p:to>
                                        <p:strVal val="visible"/>
                                      </p:to>
                                    </p:set>
                                    <p:animEffect transition="in" filter="fade">
                                      <p:cBhvr>
                                        <p:cTn id="21" dur="500"/>
                                        <p:tgtEl>
                                          <p:spTgt spid="66"/>
                                        </p:tgtEl>
                                      </p:cBhvr>
                                    </p:animEffect>
                                  </p:childTnLst>
                                </p:cTn>
                              </p:par>
                              <p:par>
                                <p:cTn id="22" presetID="10" presetClass="entr" presetSubtype="0" fill="hold" nodeType="withEffect">
                                  <p:stCondLst>
                                    <p:cond delay="0"/>
                                  </p:stCondLst>
                                  <p:childTnLst>
                                    <p:set>
                                      <p:cBhvr>
                                        <p:cTn id="23" dur="1" fill="hold">
                                          <p:stCondLst>
                                            <p:cond delay="0"/>
                                          </p:stCondLst>
                                        </p:cTn>
                                        <p:tgtEl>
                                          <p:spTgt spid="65"/>
                                        </p:tgtEl>
                                        <p:attrNameLst>
                                          <p:attrName>style.visibility</p:attrName>
                                        </p:attrNameLst>
                                      </p:cBhvr>
                                      <p:to>
                                        <p:strVal val="visible"/>
                                      </p:to>
                                    </p:set>
                                    <p:animEffect transition="in" filter="fade">
                                      <p:cBhvr>
                                        <p:cTn id="24" dur="500"/>
                                        <p:tgtEl>
                                          <p:spTgt spid="65"/>
                                        </p:tgtEl>
                                      </p:cBhvr>
                                    </p:animEffect>
                                  </p:childTnLst>
                                </p:cTn>
                              </p:par>
                              <p:par>
                                <p:cTn id="25" presetID="10" presetClass="entr" presetSubtype="0" fill="hold" nodeType="withEffect">
                                  <p:stCondLst>
                                    <p:cond delay="0"/>
                                  </p:stCondLst>
                                  <p:childTnLst>
                                    <p:set>
                                      <p:cBhvr>
                                        <p:cTn id="26" dur="1" fill="hold">
                                          <p:stCondLst>
                                            <p:cond delay="0"/>
                                          </p:stCondLst>
                                        </p:cTn>
                                        <p:tgtEl>
                                          <p:spTgt spid="61"/>
                                        </p:tgtEl>
                                        <p:attrNameLst>
                                          <p:attrName>style.visibility</p:attrName>
                                        </p:attrNameLst>
                                      </p:cBhvr>
                                      <p:to>
                                        <p:strVal val="visible"/>
                                      </p:to>
                                    </p:set>
                                    <p:animEffect transition="in" filter="fade">
                                      <p:cBhvr>
                                        <p:cTn id="27" dur="500"/>
                                        <p:tgtEl>
                                          <p:spTgt spid="6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9"/>
                                        </p:tgtEl>
                                        <p:attrNameLst>
                                          <p:attrName>style.visibility</p:attrName>
                                        </p:attrNameLst>
                                      </p:cBhvr>
                                      <p:to>
                                        <p:strVal val="visible"/>
                                      </p:to>
                                    </p:set>
                                    <p:animEffect transition="in" filter="fade">
                                      <p:cBhvr>
                                        <p:cTn id="32" dur="500"/>
                                        <p:tgtEl>
                                          <p:spTgt spid="7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8"/>
                                        </p:tgtEl>
                                        <p:attrNameLst>
                                          <p:attrName>style.visibility</p:attrName>
                                        </p:attrNameLst>
                                      </p:cBhvr>
                                      <p:to>
                                        <p:strVal val="visible"/>
                                      </p:to>
                                    </p:set>
                                    <p:animEffect transition="in" filter="fade">
                                      <p:cBhvr>
                                        <p:cTn id="37" dur="500"/>
                                        <p:tgtEl>
                                          <p:spTgt spid="68"/>
                                        </p:tgtEl>
                                      </p:cBhvr>
                                    </p:animEffect>
                                  </p:childTnLst>
                                </p:cTn>
                              </p:par>
                              <p:par>
                                <p:cTn id="38" presetID="10" presetClass="entr" presetSubtype="0" fill="hold" nodeType="withEffect">
                                  <p:stCondLst>
                                    <p:cond delay="0"/>
                                  </p:stCondLst>
                                  <p:childTnLst>
                                    <p:set>
                                      <p:cBhvr>
                                        <p:cTn id="39" dur="1" fill="hold">
                                          <p:stCondLst>
                                            <p:cond delay="0"/>
                                          </p:stCondLst>
                                        </p:cTn>
                                        <p:tgtEl>
                                          <p:spTgt spid="67"/>
                                        </p:tgtEl>
                                        <p:attrNameLst>
                                          <p:attrName>style.visibility</p:attrName>
                                        </p:attrNameLst>
                                      </p:cBhvr>
                                      <p:to>
                                        <p:strVal val="visible"/>
                                      </p:to>
                                    </p:set>
                                    <p:animEffect transition="in" filter="fade">
                                      <p:cBhvr>
                                        <p:cTn id="40" dur="500"/>
                                        <p:tgtEl>
                                          <p:spTgt spid="67"/>
                                        </p:tgtEl>
                                      </p:cBhvr>
                                    </p:animEffect>
                                  </p:childTnLst>
                                </p:cTn>
                              </p:par>
                              <p:par>
                                <p:cTn id="41" presetID="10" presetClass="entr" presetSubtype="0" fill="hold" nodeType="withEffect">
                                  <p:stCondLst>
                                    <p:cond delay="0"/>
                                  </p:stCondLst>
                                  <p:childTnLst>
                                    <p:set>
                                      <p:cBhvr>
                                        <p:cTn id="42" dur="1" fill="hold">
                                          <p:stCondLst>
                                            <p:cond delay="0"/>
                                          </p:stCondLst>
                                        </p:cTn>
                                        <p:tgtEl>
                                          <p:spTgt spid="72"/>
                                        </p:tgtEl>
                                        <p:attrNameLst>
                                          <p:attrName>style.visibility</p:attrName>
                                        </p:attrNameLst>
                                      </p:cBhvr>
                                      <p:to>
                                        <p:strVal val="visible"/>
                                      </p:to>
                                    </p:set>
                                    <p:animEffect transition="in" filter="fade">
                                      <p:cBhvr>
                                        <p:cTn id="43" dur="500"/>
                                        <p:tgtEl>
                                          <p:spTgt spid="7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70"/>
                                        </p:tgtEl>
                                        <p:attrNameLst>
                                          <p:attrName>style.visibility</p:attrName>
                                        </p:attrNameLst>
                                      </p:cBhvr>
                                      <p:to>
                                        <p:strVal val="visible"/>
                                      </p:to>
                                    </p:set>
                                    <p:animEffect transition="in" filter="fade">
                                      <p:cBhvr>
                                        <p:cTn id="48" dur="500"/>
                                        <p:tgtEl>
                                          <p:spTgt spid="70"/>
                                        </p:tgtEl>
                                      </p:cBhvr>
                                    </p:animEffect>
                                  </p:childTnLst>
                                </p:cTn>
                              </p:par>
                              <p:par>
                                <p:cTn id="49" presetID="10" presetClass="entr" presetSubtype="0" fill="hold" nodeType="withEffect">
                                  <p:stCondLst>
                                    <p:cond delay="0"/>
                                  </p:stCondLst>
                                  <p:childTnLst>
                                    <p:set>
                                      <p:cBhvr>
                                        <p:cTn id="50" dur="1" fill="hold">
                                          <p:stCondLst>
                                            <p:cond delay="0"/>
                                          </p:stCondLst>
                                        </p:cTn>
                                        <p:tgtEl>
                                          <p:spTgt spid="69"/>
                                        </p:tgtEl>
                                        <p:attrNameLst>
                                          <p:attrName>style.visibility</p:attrName>
                                        </p:attrNameLst>
                                      </p:cBhvr>
                                      <p:to>
                                        <p:strVal val="visible"/>
                                      </p:to>
                                    </p:set>
                                    <p:animEffect transition="in" filter="fade">
                                      <p:cBhvr>
                                        <p:cTn id="51" dur="500"/>
                                        <p:tgtEl>
                                          <p:spTgt spid="69"/>
                                        </p:tgtEl>
                                      </p:cBhvr>
                                    </p:animEffect>
                                  </p:childTnLst>
                                </p:cTn>
                              </p:par>
                              <p:par>
                                <p:cTn id="52" presetID="10" presetClass="entr" presetSubtype="0" fill="hold" nodeType="withEffect">
                                  <p:stCondLst>
                                    <p:cond delay="0"/>
                                  </p:stCondLst>
                                  <p:childTnLst>
                                    <p:set>
                                      <p:cBhvr>
                                        <p:cTn id="53" dur="1" fill="hold">
                                          <p:stCondLst>
                                            <p:cond delay="0"/>
                                          </p:stCondLst>
                                        </p:cTn>
                                        <p:tgtEl>
                                          <p:spTgt spid="71"/>
                                        </p:tgtEl>
                                        <p:attrNameLst>
                                          <p:attrName>style.visibility</p:attrName>
                                        </p:attrNameLst>
                                      </p:cBhvr>
                                      <p:to>
                                        <p:strVal val="visible"/>
                                      </p:to>
                                    </p:set>
                                    <p:animEffect transition="in" filter="fade">
                                      <p:cBhvr>
                                        <p:cTn id="54" dur="500"/>
                                        <p:tgtEl>
                                          <p:spTgt spid="71"/>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73"/>
                                        </p:tgtEl>
                                        <p:attrNameLst>
                                          <p:attrName>style.visibility</p:attrName>
                                        </p:attrNameLst>
                                      </p:cBhvr>
                                      <p:to>
                                        <p:strVal val="visible"/>
                                      </p:to>
                                    </p:set>
                                    <p:animEffect transition="in" filter="fade">
                                      <p:cBhvr>
                                        <p:cTn id="59"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76" grpId="0" animBg="1"/>
      <p:bldP spid="77" grpId="0" animBg="1"/>
      <p:bldP spid="78" grpId="0" animBg="1"/>
      <p:bldP spid="79" grpId="0"/>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oriented </a:t>
            </a:r>
            <a:r>
              <a:rPr lang="en-US" smtClean="0"/>
              <a:t>data integration</a:t>
            </a:r>
            <a:endParaRPr lang="en-US" dirty="0"/>
          </a:p>
        </p:txBody>
      </p:sp>
      <p:grpSp>
        <p:nvGrpSpPr>
          <p:cNvPr id="4" name="Grupo 3"/>
          <p:cNvGrpSpPr/>
          <p:nvPr/>
        </p:nvGrpSpPr>
        <p:grpSpPr>
          <a:xfrm>
            <a:off x="1348140" y="2398168"/>
            <a:ext cx="6447722" cy="3875179"/>
            <a:chOff x="1348140" y="2398168"/>
            <a:chExt cx="6447722" cy="3875179"/>
          </a:xfrm>
        </p:grpSpPr>
        <p:grpSp>
          <p:nvGrpSpPr>
            <p:cNvPr id="60" name="Groupe 59"/>
            <p:cNvGrpSpPr/>
            <p:nvPr/>
          </p:nvGrpSpPr>
          <p:grpSpPr>
            <a:xfrm>
              <a:off x="1348140" y="4625861"/>
              <a:ext cx="6447722" cy="1647486"/>
              <a:chOff x="1240233" y="4306631"/>
              <a:chExt cx="6916473" cy="1767258"/>
            </a:xfrm>
          </p:grpSpPr>
          <p:grpSp>
            <p:nvGrpSpPr>
              <p:cNvPr id="18" name="Groupe 17"/>
              <p:cNvGrpSpPr/>
              <p:nvPr/>
            </p:nvGrpSpPr>
            <p:grpSpPr>
              <a:xfrm>
                <a:off x="1240233" y="4324787"/>
                <a:ext cx="2754201" cy="1733832"/>
                <a:chOff x="4823642" y="4628314"/>
                <a:chExt cx="2754201" cy="1733832"/>
              </a:xfrm>
            </p:grpSpPr>
            <p:sp>
              <p:nvSpPr>
                <p:cNvPr id="19" name="Nuage 18"/>
                <p:cNvSpPr/>
                <p:nvPr/>
              </p:nvSpPr>
              <p:spPr>
                <a:xfrm>
                  <a:off x="4823642" y="4628314"/>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e 19"/>
                <p:cNvGrpSpPr/>
                <p:nvPr/>
              </p:nvGrpSpPr>
              <p:grpSpPr>
                <a:xfrm>
                  <a:off x="5507273" y="5120693"/>
                  <a:ext cx="1145378" cy="767032"/>
                  <a:chOff x="4789805" y="4656449"/>
                  <a:chExt cx="1145378" cy="767032"/>
                </a:xfrm>
              </p:grpSpPr>
              <p:sp>
                <p:nvSpPr>
                  <p:cNvPr id="21" name="Cylindre 20"/>
                  <p:cNvSpPr/>
                  <p:nvPr/>
                </p:nvSpPr>
                <p:spPr>
                  <a:xfrm>
                    <a:off x="5162836" y="4656450"/>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ylindre 21"/>
                  <p:cNvSpPr/>
                  <p:nvPr/>
                </p:nvSpPr>
                <p:spPr>
                  <a:xfrm>
                    <a:off x="5507499" y="4656449"/>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ylindre 22"/>
                  <p:cNvSpPr/>
                  <p:nvPr/>
                </p:nvSpPr>
                <p:spPr>
                  <a:xfrm>
                    <a:off x="5341030" y="4736171"/>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ZoneTexte 23"/>
                  <p:cNvSpPr txBox="1"/>
                  <p:nvPr/>
                </p:nvSpPr>
                <p:spPr>
                  <a:xfrm>
                    <a:off x="4789805" y="5146482"/>
                    <a:ext cx="1145378" cy="276999"/>
                  </a:xfrm>
                  <a:prstGeom prst="rect">
                    <a:avLst/>
                  </a:prstGeom>
                  <a:noFill/>
                </p:spPr>
                <p:txBody>
                  <a:bodyPr wrap="none" rtlCol="0">
                    <a:spAutoFit/>
                  </a:bodyPr>
                  <a:lstStyle/>
                  <a:p>
                    <a:r>
                      <a:rPr lang="fr-FR" sz="1200" dirty="0" smtClean="0">
                        <a:latin typeface="+mj-lt"/>
                      </a:rPr>
                      <a:t>Data provider A</a:t>
                    </a:r>
                    <a:endParaRPr lang="en-US" sz="1200" dirty="0">
                      <a:latin typeface="+mj-lt"/>
                    </a:endParaRPr>
                  </a:p>
                </p:txBody>
              </p:sp>
            </p:grpSp>
          </p:grpSp>
          <p:grpSp>
            <p:nvGrpSpPr>
              <p:cNvPr id="46" name="Groupe 45"/>
              <p:cNvGrpSpPr/>
              <p:nvPr/>
            </p:nvGrpSpPr>
            <p:grpSpPr>
              <a:xfrm>
                <a:off x="3321369" y="4306631"/>
                <a:ext cx="2754201" cy="1733832"/>
                <a:chOff x="4823642" y="4628314"/>
                <a:chExt cx="2754201" cy="1733832"/>
              </a:xfrm>
            </p:grpSpPr>
            <p:sp>
              <p:nvSpPr>
                <p:cNvPr id="47" name="Nuage 46"/>
                <p:cNvSpPr/>
                <p:nvPr/>
              </p:nvSpPr>
              <p:spPr>
                <a:xfrm>
                  <a:off x="4823642" y="4628314"/>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e 47"/>
                <p:cNvGrpSpPr/>
                <p:nvPr/>
              </p:nvGrpSpPr>
              <p:grpSpPr>
                <a:xfrm>
                  <a:off x="5507273" y="5120693"/>
                  <a:ext cx="1140569" cy="767032"/>
                  <a:chOff x="4789805" y="4656449"/>
                  <a:chExt cx="1140569" cy="767032"/>
                </a:xfrm>
              </p:grpSpPr>
              <p:sp>
                <p:nvSpPr>
                  <p:cNvPr id="49" name="Cylindre 48"/>
                  <p:cNvSpPr/>
                  <p:nvPr/>
                </p:nvSpPr>
                <p:spPr>
                  <a:xfrm>
                    <a:off x="5162836" y="4656450"/>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ylindre 49"/>
                  <p:cNvSpPr/>
                  <p:nvPr/>
                </p:nvSpPr>
                <p:spPr>
                  <a:xfrm>
                    <a:off x="5507499" y="4656449"/>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Cylindre 50"/>
                  <p:cNvSpPr/>
                  <p:nvPr/>
                </p:nvSpPr>
                <p:spPr>
                  <a:xfrm>
                    <a:off x="5341030" y="4736171"/>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ZoneTexte 51"/>
                  <p:cNvSpPr txBox="1"/>
                  <p:nvPr/>
                </p:nvSpPr>
                <p:spPr>
                  <a:xfrm>
                    <a:off x="4789805" y="5146482"/>
                    <a:ext cx="1140569" cy="276999"/>
                  </a:xfrm>
                  <a:prstGeom prst="rect">
                    <a:avLst/>
                  </a:prstGeom>
                  <a:noFill/>
                </p:spPr>
                <p:txBody>
                  <a:bodyPr wrap="none" rtlCol="0">
                    <a:spAutoFit/>
                  </a:bodyPr>
                  <a:lstStyle/>
                  <a:p>
                    <a:r>
                      <a:rPr lang="fr-FR" sz="1200" dirty="0" smtClean="0">
                        <a:latin typeface="+mj-lt"/>
                      </a:rPr>
                      <a:t>Data provider B</a:t>
                    </a:r>
                    <a:endParaRPr lang="en-US" sz="1200" dirty="0">
                      <a:latin typeface="+mj-lt"/>
                    </a:endParaRPr>
                  </a:p>
                </p:txBody>
              </p:sp>
            </p:grpSp>
          </p:grpSp>
          <p:grpSp>
            <p:nvGrpSpPr>
              <p:cNvPr id="53" name="Groupe 52"/>
              <p:cNvGrpSpPr/>
              <p:nvPr/>
            </p:nvGrpSpPr>
            <p:grpSpPr>
              <a:xfrm>
                <a:off x="5402505" y="4340057"/>
                <a:ext cx="2754201" cy="1733832"/>
                <a:chOff x="4823642" y="4628314"/>
                <a:chExt cx="2754201" cy="1733832"/>
              </a:xfrm>
            </p:grpSpPr>
            <p:sp>
              <p:nvSpPr>
                <p:cNvPr id="54" name="Nuage 53"/>
                <p:cNvSpPr/>
                <p:nvPr/>
              </p:nvSpPr>
              <p:spPr>
                <a:xfrm>
                  <a:off x="4823642" y="4628314"/>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e 54"/>
                <p:cNvGrpSpPr/>
                <p:nvPr/>
              </p:nvGrpSpPr>
              <p:grpSpPr>
                <a:xfrm>
                  <a:off x="5507273" y="5120693"/>
                  <a:ext cx="1393330" cy="767032"/>
                  <a:chOff x="4789805" y="4656449"/>
                  <a:chExt cx="1393330" cy="767032"/>
                </a:xfrm>
              </p:grpSpPr>
              <p:sp>
                <p:nvSpPr>
                  <p:cNvPr id="56" name="Cylindre 55"/>
                  <p:cNvSpPr/>
                  <p:nvPr/>
                </p:nvSpPr>
                <p:spPr>
                  <a:xfrm>
                    <a:off x="5162836" y="4656450"/>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Cylindre 56"/>
                  <p:cNvSpPr/>
                  <p:nvPr/>
                </p:nvSpPr>
                <p:spPr>
                  <a:xfrm>
                    <a:off x="5507499" y="4656449"/>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Cylindre 57"/>
                  <p:cNvSpPr/>
                  <p:nvPr/>
                </p:nvSpPr>
                <p:spPr>
                  <a:xfrm>
                    <a:off x="5341030" y="4736171"/>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ZoneTexte 58"/>
                  <p:cNvSpPr txBox="1"/>
                  <p:nvPr/>
                </p:nvSpPr>
                <p:spPr>
                  <a:xfrm>
                    <a:off x="4789805" y="5146482"/>
                    <a:ext cx="1393330" cy="276999"/>
                  </a:xfrm>
                  <a:prstGeom prst="rect">
                    <a:avLst/>
                  </a:prstGeom>
                  <a:noFill/>
                </p:spPr>
                <p:txBody>
                  <a:bodyPr wrap="none" rtlCol="0">
                    <a:spAutoFit/>
                  </a:bodyPr>
                  <a:lstStyle/>
                  <a:p>
                    <a:r>
                      <a:rPr lang="fr-FR" sz="1200" dirty="0" smtClean="0">
                        <a:latin typeface="+mj-lt"/>
                      </a:rPr>
                      <a:t>Data provider C</a:t>
                    </a:r>
                    <a:endParaRPr lang="en-US" sz="1200" dirty="0">
                      <a:latin typeface="+mj-lt"/>
                    </a:endParaRPr>
                  </a:p>
                </p:txBody>
              </p:sp>
            </p:grpSp>
          </p:grpSp>
        </p:grpSp>
        <p:grpSp>
          <p:nvGrpSpPr>
            <p:cNvPr id="61" name="Groupe 60"/>
            <p:cNvGrpSpPr/>
            <p:nvPr/>
          </p:nvGrpSpPr>
          <p:grpSpPr>
            <a:xfrm>
              <a:off x="3621116" y="3172805"/>
              <a:ext cx="1877040" cy="625680"/>
              <a:chOff x="3188036" y="2713804"/>
              <a:chExt cx="2743200" cy="914400"/>
            </a:xfrm>
          </p:grpSpPr>
          <p:sp>
            <p:nvSpPr>
              <p:cNvPr id="62" name="Rectangle à coins arrondis 61"/>
              <p:cNvSpPr/>
              <p:nvPr/>
            </p:nvSpPr>
            <p:spPr>
              <a:xfrm>
                <a:off x="3654386" y="2713804"/>
                <a:ext cx="170309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 name="ZoneTexte 62"/>
              <p:cNvSpPr txBox="1"/>
              <p:nvPr/>
            </p:nvSpPr>
            <p:spPr>
              <a:xfrm>
                <a:off x="3188036" y="2922313"/>
                <a:ext cx="2743200" cy="369332"/>
              </a:xfrm>
              <a:prstGeom prst="rect">
                <a:avLst/>
              </a:prstGeom>
            </p:spPr>
            <p:txBody>
              <a:bodyPr rtlCol="0">
                <a:spAutoFit/>
              </a:bodyPr>
              <a:lstStyle/>
              <a:p>
                <a:pPr algn="ctr"/>
                <a:r>
                  <a:rPr lang="fr-FR" dirty="0"/>
                  <a:t>Mediator</a:t>
                </a:r>
              </a:p>
            </p:txBody>
          </p:sp>
        </p:grpSp>
        <p:cxnSp>
          <p:nvCxnSpPr>
            <p:cNvPr id="65" name="Connecteur droit avec flèche 64"/>
            <p:cNvCxnSpPr/>
            <p:nvPr/>
          </p:nvCxnSpPr>
          <p:spPr>
            <a:xfrm flipH="1">
              <a:off x="4146562" y="2430401"/>
              <a:ext cx="2444" cy="712694"/>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sp>
          <p:nvSpPr>
            <p:cNvPr id="66" name="ZoneTexte 65"/>
            <p:cNvSpPr txBox="1"/>
            <p:nvPr/>
          </p:nvSpPr>
          <p:spPr>
            <a:xfrm>
              <a:off x="1839594" y="2398168"/>
              <a:ext cx="2743200" cy="369332"/>
            </a:xfrm>
            <a:prstGeom prst="rect">
              <a:avLst/>
            </a:prstGeom>
          </p:spPr>
          <p:txBody>
            <a:bodyPr rtlCol="0">
              <a:spAutoFit/>
            </a:bodyPr>
            <a:lstStyle/>
            <a:p>
              <a:pPr algn="ctr"/>
              <a:r>
                <a:rPr lang="en-US" dirty="0" smtClean="0"/>
                <a:t>Query</a:t>
              </a:r>
            </a:p>
          </p:txBody>
        </p:sp>
        <p:cxnSp>
          <p:nvCxnSpPr>
            <p:cNvPr id="67" name="Connecteur droit avec flèche 66"/>
            <p:cNvCxnSpPr/>
            <p:nvPr/>
          </p:nvCxnSpPr>
          <p:spPr>
            <a:xfrm flipH="1">
              <a:off x="4347421" y="3896183"/>
              <a:ext cx="2444" cy="712694"/>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68" name="Connecteur droit avec flèche 67"/>
            <p:cNvCxnSpPr/>
            <p:nvPr/>
          </p:nvCxnSpPr>
          <p:spPr>
            <a:xfrm flipH="1">
              <a:off x="2881596" y="3894745"/>
              <a:ext cx="680908" cy="639346"/>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69" name="Connecteur droit avec flèche 68"/>
            <p:cNvCxnSpPr/>
            <p:nvPr/>
          </p:nvCxnSpPr>
          <p:spPr>
            <a:xfrm flipH="1" flipV="1">
              <a:off x="4652314" y="3895116"/>
              <a:ext cx="2445" cy="699245"/>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70" name="Connecteur droit avec flèche 69"/>
            <p:cNvCxnSpPr/>
            <p:nvPr/>
          </p:nvCxnSpPr>
          <p:spPr>
            <a:xfrm rot="10800000" flipH="1">
              <a:off x="3090330" y="3890597"/>
              <a:ext cx="680908" cy="639346"/>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71" name="Connecteur droit avec flèche 70"/>
            <p:cNvCxnSpPr/>
            <p:nvPr/>
          </p:nvCxnSpPr>
          <p:spPr>
            <a:xfrm rot="10800000">
              <a:off x="5294969" y="3898504"/>
              <a:ext cx="680908" cy="639346"/>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72" name="Connecteur droit avec flèche 71"/>
            <p:cNvCxnSpPr/>
            <p:nvPr/>
          </p:nvCxnSpPr>
          <p:spPr>
            <a:xfrm>
              <a:off x="5498156" y="3905352"/>
              <a:ext cx="680908" cy="639346"/>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grpSp>
          <p:nvGrpSpPr>
            <p:cNvPr id="73" name="Groupe 72"/>
            <p:cNvGrpSpPr/>
            <p:nvPr/>
          </p:nvGrpSpPr>
          <p:grpSpPr>
            <a:xfrm>
              <a:off x="3988411" y="2417126"/>
              <a:ext cx="2743200" cy="699245"/>
              <a:chOff x="3988411" y="1930436"/>
              <a:chExt cx="2743200" cy="699245"/>
            </a:xfrm>
          </p:grpSpPr>
          <p:cxnSp>
            <p:nvCxnSpPr>
              <p:cNvPr id="74" name="Connecteur droit avec flèche 73"/>
              <p:cNvCxnSpPr/>
              <p:nvPr/>
            </p:nvCxnSpPr>
            <p:spPr>
              <a:xfrm flipH="1" flipV="1">
                <a:off x="4863507" y="1930436"/>
                <a:ext cx="2445" cy="699245"/>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sp>
            <p:nvSpPr>
              <p:cNvPr id="75" name="ZoneTexte 74"/>
              <p:cNvSpPr txBox="1"/>
              <p:nvPr/>
            </p:nvSpPr>
            <p:spPr>
              <a:xfrm>
                <a:off x="3988411" y="2037027"/>
                <a:ext cx="2743200" cy="369332"/>
              </a:xfrm>
              <a:prstGeom prst="rect">
                <a:avLst/>
              </a:prstGeom>
            </p:spPr>
            <p:txBody>
              <a:bodyPr rtlCol="0">
                <a:spAutoFit/>
              </a:bodyPr>
              <a:lstStyle/>
              <a:p>
                <a:pPr algn="ctr"/>
                <a:r>
                  <a:rPr lang="en-US" dirty="0"/>
                  <a:t>Result</a:t>
                </a:r>
                <a:endParaRPr lang="fr-FR" dirty="0"/>
              </a:p>
            </p:txBody>
          </p:sp>
        </p:grpSp>
        <p:sp>
          <p:nvSpPr>
            <p:cNvPr id="76" name="Parchemin vertical 75"/>
            <p:cNvSpPr/>
            <p:nvPr/>
          </p:nvSpPr>
          <p:spPr>
            <a:xfrm>
              <a:off x="6945215" y="5471927"/>
              <a:ext cx="673670" cy="45016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latin typeface="+mj-lt"/>
                </a:rPr>
                <a:t>SLA</a:t>
              </a:r>
              <a:endParaRPr lang="en-US" sz="7200" dirty="0">
                <a:solidFill>
                  <a:schemeClr val="tx1"/>
                </a:solidFill>
                <a:latin typeface="+mj-lt"/>
              </a:endParaRPr>
            </a:p>
          </p:txBody>
        </p:sp>
        <p:sp>
          <p:nvSpPr>
            <p:cNvPr id="77" name="Parchemin vertical 76"/>
            <p:cNvSpPr/>
            <p:nvPr/>
          </p:nvSpPr>
          <p:spPr>
            <a:xfrm>
              <a:off x="4963431" y="5449081"/>
              <a:ext cx="673670" cy="45016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latin typeface="+mj-lt"/>
                </a:rPr>
                <a:t>SLA</a:t>
              </a:r>
              <a:endParaRPr lang="en-US" sz="7200" dirty="0">
                <a:solidFill>
                  <a:schemeClr val="tx1"/>
                </a:solidFill>
                <a:latin typeface="+mj-lt"/>
              </a:endParaRPr>
            </a:p>
          </p:txBody>
        </p:sp>
        <p:sp>
          <p:nvSpPr>
            <p:cNvPr id="78" name="Parchemin vertical 77"/>
            <p:cNvSpPr/>
            <p:nvPr/>
          </p:nvSpPr>
          <p:spPr>
            <a:xfrm>
              <a:off x="2983075" y="5460391"/>
              <a:ext cx="673670" cy="45016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latin typeface="+mj-lt"/>
                </a:rPr>
                <a:t>SLA</a:t>
              </a:r>
              <a:endParaRPr lang="en-US" sz="7200" dirty="0">
                <a:solidFill>
                  <a:schemeClr val="tx1"/>
                </a:solidFill>
                <a:latin typeface="+mj-lt"/>
              </a:endParaRPr>
            </a:p>
          </p:txBody>
        </p:sp>
        <p:sp>
          <p:nvSpPr>
            <p:cNvPr id="79" name="ZoneTexte 74"/>
            <p:cNvSpPr txBox="1"/>
            <p:nvPr/>
          </p:nvSpPr>
          <p:spPr>
            <a:xfrm>
              <a:off x="1780601" y="2660466"/>
              <a:ext cx="2743200" cy="369332"/>
            </a:xfrm>
            <a:prstGeom prst="rect">
              <a:avLst/>
            </a:prstGeom>
          </p:spPr>
          <p:txBody>
            <a:bodyPr rtlCol="0">
              <a:spAutoFit/>
            </a:bodyPr>
            <a:lstStyle/>
            <a:p>
              <a:pPr algn="ctr"/>
              <a:r>
                <a:rPr lang="en-US" dirty="0" smtClean="0"/>
                <a:t>(Quality preferences)</a:t>
              </a:r>
              <a:endParaRPr lang="fr-FR" dirty="0"/>
            </a:p>
          </p:txBody>
        </p:sp>
      </p:grpSp>
      <p:sp>
        <p:nvSpPr>
          <p:cNvPr id="81" name="Rectangle 79"/>
          <p:cNvSpPr/>
          <p:nvPr/>
        </p:nvSpPr>
        <p:spPr>
          <a:xfrm>
            <a:off x="979224" y="2534215"/>
            <a:ext cx="7230529" cy="486304"/>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lumMod val="95000"/>
                  </a:schemeClr>
                </a:solidFill>
                <a:latin typeface="+mj-lt"/>
              </a:rPr>
              <a:t>Which services should I select? Are the requirements being respected?</a:t>
            </a:r>
            <a:endParaRPr lang="en-US" dirty="0">
              <a:solidFill>
                <a:schemeClr val="bg1">
                  <a:lumMod val="95000"/>
                </a:schemeClr>
              </a:solidFill>
              <a:latin typeface="+mj-lt"/>
            </a:endParaRPr>
          </a:p>
        </p:txBody>
      </p:sp>
      <p:sp>
        <p:nvSpPr>
          <p:cNvPr id="82" name="Rectangle 79"/>
          <p:cNvSpPr/>
          <p:nvPr/>
        </p:nvSpPr>
        <p:spPr>
          <a:xfrm>
            <a:off x="979224" y="3084825"/>
            <a:ext cx="7230529" cy="486304"/>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lumMod val="95000"/>
                  </a:schemeClr>
                </a:solidFill>
                <a:latin typeface="+mj-lt"/>
              </a:rPr>
              <a:t>How to be sure that all SLAs are being respected?</a:t>
            </a:r>
            <a:endParaRPr lang="en-US" dirty="0">
              <a:solidFill>
                <a:schemeClr val="bg1">
                  <a:lumMod val="95000"/>
                </a:schemeClr>
              </a:solidFill>
              <a:latin typeface="+mj-lt"/>
            </a:endParaRPr>
          </a:p>
        </p:txBody>
      </p:sp>
      <p:sp>
        <p:nvSpPr>
          <p:cNvPr id="83" name="Rectangle 79"/>
          <p:cNvSpPr/>
          <p:nvPr/>
        </p:nvSpPr>
        <p:spPr>
          <a:xfrm>
            <a:off x="979224" y="3635426"/>
            <a:ext cx="7230529" cy="486304"/>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lumMod val="95000"/>
                  </a:schemeClr>
                </a:solidFill>
                <a:latin typeface="+mj-lt"/>
              </a:rPr>
              <a:t>How to integrate different SLAs associated to services with user’s preferences?</a:t>
            </a:r>
            <a:endParaRPr lang="en-US" dirty="0">
              <a:solidFill>
                <a:schemeClr val="bg1">
                  <a:lumMod val="95000"/>
                </a:schemeClr>
              </a:solidFill>
              <a:latin typeface="+mj-lt"/>
            </a:endParaRPr>
          </a:p>
        </p:txBody>
      </p:sp>
      <p:sp>
        <p:nvSpPr>
          <p:cNvPr id="84" name="Rectangle 79"/>
          <p:cNvSpPr/>
          <p:nvPr/>
        </p:nvSpPr>
        <p:spPr>
          <a:xfrm>
            <a:off x="979224" y="4186032"/>
            <a:ext cx="7230529" cy="486304"/>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lumMod val="95000"/>
                  </a:schemeClr>
                </a:solidFill>
                <a:latin typeface="+mj-lt"/>
              </a:rPr>
              <a:t>How results can be reused for a next query?</a:t>
            </a:r>
            <a:endParaRPr lang="en-US" dirty="0">
              <a:solidFill>
                <a:schemeClr val="bg1">
                  <a:lumMod val="95000"/>
                </a:schemeClr>
              </a:solidFill>
              <a:latin typeface="+mj-lt"/>
            </a:endParaRPr>
          </a:p>
        </p:txBody>
      </p:sp>
      <p:sp>
        <p:nvSpPr>
          <p:cNvPr id="85" name="Rectangle 83"/>
          <p:cNvSpPr/>
          <p:nvPr/>
        </p:nvSpPr>
        <p:spPr>
          <a:xfrm>
            <a:off x="0" y="4746167"/>
            <a:ext cx="9144000" cy="1219200"/>
          </a:xfrm>
          <a:prstGeom prst="rect">
            <a:avLst/>
          </a:prstGeom>
          <a:solidFill>
            <a:schemeClr val="accent1">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2800" dirty="0" smtClean="0"/>
              <a:t>In this new scenario, we believe that the quality on data integration could be enhanced by using SLA contracts</a:t>
            </a:r>
            <a:endParaRPr lang="en-GB" sz="2800" dirty="0"/>
          </a:p>
        </p:txBody>
      </p:sp>
      <p:sp>
        <p:nvSpPr>
          <p:cNvPr id="3" name="Espaço Reservado para Número de Slide 2"/>
          <p:cNvSpPr>
            <a:spLocks noGrp="1"/>
          </p:cNvSpPr>
          <p:nvPr>
            <p:ph type="sldNum" sz="quarter" idx="12"/>
          </p:nvPr>
        </p:nvSpPr>
        <p:spPr/>
        <p:txBody>
          <a:bodyPr/>
          <a:lstStyle/>
          <a:p>
            <a:fld id="{2066355A-084C-D24E-9AD2-7E4FC41EA627}" type="slidenum">
              <a:rPr lang="en-US" smtClean="0"/>
              <a:t>5</a:t>
            </a:fld>
            <a:endParaRPr lang="en-US"/>
          </a:p>
        </p:txBody>
      </p:sp>
    </p:spTree>
    <p:extLst>
      <p:ext uri="{BB962C8B-B14F-4D97-AF65-F5344CB8AC3E}">
        <p14:creationId xmlns:p14="http://schemas.microsoft.com/office/powerpoint/2010/main" val="22400286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500"/>
                                        <p:tgtEl>
                                          <p:spTgt spid="8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2"/>
                                        </p:tgtEl>
                                        <p:attrNameLst>
                                          <p:attrName>style.visibility</p:attrName>
                                        </p:attrNameLst>
                                      </p:cBhvr>
                                      <p:to>
                                        <p:strVal val="visible"/>
                                      </p:to>
                                    </p:set>
                                    <p:animEffect transition="in" filter="fade">
                                      <p:cBhvr>
                                        <p:cTn id="12" dur="500"/>
                                        <p:tgtEl>
                                          <p:spTgt spid="8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3"/>
                                        </p:tgtEl>
                                        <p:attrNameLst>
                                          <p:attrName>style.visibility</p:attrName>
                                        </p:attrNameLst>
                                      </p:cBhvr>
                                      <p:to>
                                        <p:strVal val="visible"/>
                                      </p:to>
                                    </p:set>
                                    <p:animEffect transition="in" filter="fade">
                                      <p:cBhvr>
                                        <p:cTn id="17" dur="500"/>
                                        <p:tgtEl>
                                          <p:spTgt spid="8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4"/>
                                        </p:tgtEl>
                                        <p:attrNameLst>
                                          <p:attrName>style.visibility</p:attrName>
                                        </p:attrNameLst>
                                      </p:cBhvr>
                                      <p:to>
                                        <p:strVal val="visible"/>
                                      </p:to>
                                    </p:set>
                                    <p:animEffect transition="in" filter="fade">
                                      <p:cBhvr>
                                        <p:cTn id="22" dur="500"/>
                                        <p:tgtEl>
                                          <p:spTgt spid="84"/>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85"/>
                                        </p:tgtEl>
                                        <p:attrNameLst>
                                          <p:attrName>style.visibility</p:attrName>
                                        </p:attrNameLst>
                                      </p:cBhvr>
                                      <p:to>
                                        <p:strVal val="visible"/>
                                      </p:to>
                                    </p:set>
                                    <p:animEffect transition="in" filter="randombar(horizontal)">
                                      <p:cBhvr>
                                        <p:cTn id="27"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2" grpId="0" animBg="1"/>
      <p:bldP spid="83" grpId="0" animBg="1"/>
      <p:bldP spid="84" grpId="0" animBg="1"/>
      <p:bldP spid="8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fld id="{2066355A-084C-D24E-9AD2-7E4FC41EA627}" type="slidenum">
              <a:rPr lang="en-US" smtClean="0"/>
              <a:t>6</a:t>
            </a:fld>
            <a:endParaRPr lang="en-US"/>
          </a:p>
        </p:txBody>
      </p:sp>
      <p:sp>
        <p:nvSpPr>
          <p:cNvPr id="3" name="Content Placeholder 2"/>
          <p:cNvSpPr txBox="1">
            <a:spLocks/>
          </p:cNvSpPr>
          <p:nvPr/>
        </p:nvSpPr>
        <p:spPr>
          <a:xfrm>
            <a:off x="1029381" y="745207"/>
            <a:ext cx="7111729" cy="5494726"/>
          </a:xfrm>
          <a:prstGeom prst="rect">
            <a:avLst/>
          </a:prstGeom>
        </p:spPr>
        <p:txBody>
          <a:bodyPr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lgn="ctr">
              <a:buFont typeface="Arial"/>
              <a:buNone/>
            </a:pPr>
            <a:r>
              <a:rPr lang="en-US" sz="2000" b="1" dirty="0" smtClean="0">
                <a:solidFill>
                  <a:schemeClr val="tx1"/>
                </a:solidFill>
              </a:rPr>
              <a:t>Example in the medical scenario</a:t>
            </a:r>
          </a:p>
          <a:p>
            <a:pPr marL="0" indent="0" algn="just">
              <a:buFont typeface="Arial"/>
              <a:buNone/>
            </a:pPr>
            <a:r>
              <a:rPr lang="en-US" sz="2000" dirty="0" smtClean="0">
                <a:solidFill>
                  <a:schemeClr val="tx1"/>
                </a:solidFill>
              </a:rPr>
              <a:t>Marcel is a user that wants to retrieve information about infected patients, patients’ dna information and patients’ personal information.</a:t>
            </a:r>
          </a:p>
          <a:p>
            <a:pPr marL="0" indent="0" algn="just">
              <a:buFont typeface="Arial"/>
              <a:buNone/>
            </a:pPr>
            <a:endParaRPr lang="en-US" sz="2000" dirty="0" smtClean="0">
              <a:solidFill>
                <a:schemeClr val="tx1"/>
              </a:solidFill>
            </a:endParaRPr>
          </a:p>
          <a:p>
            <a:pPr marL="0" indent="0" algn="just">
              <a:buFont typeface="Arial"/>
              <a:buNone/>
            </a:pPr>
            <a:r>
              <a:rPr lang="en-US" sz="2000" b="1" dirty="0" smtClean="0">
                <a:solidFill>
                  <a:schemeClr val="tx1"/>
                </a:solidFill>
              </a:rPr>
              <a:t>Family of services</a:t>
            </a:r>
            <a:r>
              <a:rPr lang="en-US" sz="2000" dirty="0" smtClean="0">
                <a:solidFill>
                  <a:schemeClr val="tx1"/>
                </a:solidFill>
              </a:rPr>
              <a:t>:</a:t>
            </a:r>
          </a:p>
          <a:p>
            <a:pPr marL="0" indent="0" algn="just">
              <a:buFont typeface="Arial"/>
              <a:buNone/>
            </a:pPr>
            <a:r>
              <a:rPr lang="en-US" sz="2000" dirty="0" smtClean="0">
                <a:solidFill>
                  <a:schemeClr val="tx1"/>
                </a:solidFill>
              </a:rPr>
              <a:t>Services that retrieve infected patients given a disease: </a:t>
            </a:r>
            <a:r>
              <a:rPr lang="en-US" sz="2000" b="1" dirty="0" smtClean="0">
                <a:solidFill>
                  <a:schemeClr val="tx1"/>
                </a:solidFill>
              </a:rPr>
              <a:t>A</a:t>
            </a:r>
          </a:p>
          <a:p>
            <a:pPr marL="0" indent="0" algn="just">
              <a:buNone/>
            </a:pPr>
            <a:r>
              <a:rPr lang="en-US" sz="2000" dirty="0">
                <a:solidFill>
                  <a:schemeClr val="tx1"/>
                </a:solidFill>
              </a:rPr>
              <a:t>Services that retrieve </a:t>
            </a:r>
            <a:r>
              <a:rPr lang="en-US" sz="2000" dirty="0" smtClean="0">
                <a:solidFill>
                  <a:schemeClr val="tx1"/>
                </a:solidFill>
              </a:rPr>
              <a:t>dna information given a patient: </a:t>
            </a:r>
            <a:r>
              <a:rPr lang="en-US" sz="2000" b="1" dirty="0" smtClean="0">
                <a:solidFill>
                  <a:schemeClr val="tx1"/>
                </a:solidFill>
              </a:rPr>
              <a:t>B</a:t>
            </a:r>
            <a:endParaRPr lang="en-US" sz="2000" b="1" dirty="0">
              <a:solidFill>
                <a:schemeClr val="tx1"/>
              </a:solidFill>
            </a:endParaRPr>
          </a:p>
          <a:p>
            <a:pPr marL="0" indent="0" algn="just">
              <a:buNone/>
            </a:pPr>
            <a:r>
              <a:rPr lang="en-US" sz="2000" dirty="0">
                <a:solidFill>
                  <a:schemeClr val="tx1"/>
                </a:solidFill>
              </a:rPr>
              <a:t>Services that retrieve </a:t>
            </a:r>
            <a:r>
              <a:rPr lang="en-US" sz="2000" dirty="0" smtClean="0">
                <a:solidFill>
                  <a:schemeClr val="tx1"/>
                </a:solidFill>
              </a:rPr>
              <a:t>personal information given a patient: </a:t>
            </a:r>
            <a:r>
              <a:rPr lang="en-US" sz="2000" b="1" dirty="0" smtClean="0">
                <a:solidFill>
                  <a:schemeClr val="tx1"/>
                </a:solidFill>
              </a:rPr>
              <a:t>C</a:t>
            </a:r>
            <a:endParaRPr lang="en-US" sz="2000" b="1" dirty="0">
              <a:solidFill>
                <a:schemeClr val="tx1"/>
              </a:solidFill>
            </a:endParaRPr>
          </a:p>
          <a:p>
            <a:pPr marL="0" indent="0" algn="just">
              <a:buFont typeface="Arial"/>
              <a:buNone/>
            </a:pPr>
            <a:endParaRPr lang="en-US" sz="2000" dirty="0">
              <a:solidFill>
                <a:schemeClr val="tx1"/>
              </a:solidFill>
            </a:endParaRPr>
          </a:p>
          <a:p>
            <a:pPr marL="0" indent="0" algn="just">
              <a:buFont typeface="Arial"/>
              <a:buNone/>
            </a:pPr>
            <a:r>
              <a:rPr lang="en-US" sz="2000" b="1" dirty="0" smtClean="0">
                <a:solidFill>
                  <a:schemeClr val="tx1"/>
                </a:solidFill>
              </a:rPr>
              <a:t>Query:</a:t>
            </a:r>
            <a:r>
              <a:rPr lang="en-US" sz="2000" dirty="0" smtClean="0">
                <a:solidFill>
                  <a:schemeClr val="tx1"/>
                </a:solidFill>
              </a:rPr>
              <a:t> dna information and personal information from patients that were infected by flu.</a:t>
            </a:r>
          </a:p>
          <a:p>
            <a:pPr marL="0" indent="0" algn="just">
              <a:buFont typeface="Arial"/>
              <a:buNone/>
            </a:pPr>
            <a:endParaRPr lang="en-US" sz="2000" dirty="0">
              <a:solidFill>
                <a:schemeClr val="tx1"/>
              </a:solidFill>
            </a:endParaRPr>
          </a:p>
          <a:p>
            <a:pPr marL="0" indent="0" algn="just">
              <a:buFont typeface="Arial"/>
              <a:buNone/>
            </a:pPr>
            <a:r>
              <a:rPr lang="en-US" sz="2000" dirty="0" smtClean="0">
                <a:solidFill>
                  <a:schemeClr val="tx1"/>
                </a:solidFill>
              </a:rPr>
              <a:t>Naturally, he needs to call the services </a:t>
            </a:r>
            <a:r>
              <a:rPr lang="en-US" sz="2000" b="1" dirty="0" smtClean="0">
                <a:solidFill>
                  <a:schemeClr val="tx1"/>
                </a:solidFill>
              </a:rPr>
              <a:t>A</a:t>
            </a:r>
            <a:r>
              <a:rPr lang="en-US" sz="2000" dirty="0" smtClean="0">
                <a:solidFill>
                  <a:schemeClr val="tx1"/>
                </a:solidFill>
              </a:rPr>
              <a:t>, </a:t>
            </a:r>
            <a:r>
              <a:rPr lang="en-US" sz="2000" b="1" dirty="0" smtClean="0">
                <a:solidFill>
                  <a:schemeClr val="tx1"/>
                </a:solidFill>
              </a:rPr>
              <a:t>B</a:t>
            </a:r>
            <a:r>
              <a:rPr lang="en-US" sz="2000" dirty="0" smtClean="0">
                <a:solidFill>
                  <a:schemeClr val="tx1"/>
                </a:solidFill>
              </a:rPr>
              <a:t> and </a:t>
            </a:r>
            <a:r>
              <a:rPr lang="en-US" sz="2000" b="1" dirty="0" smtClean="0">
                <a:solidFill>
                  <a:schemeClr val="tx1"/>
                </a:solidFill>
              </a:rPr>
              <a:t>C</a:t>
            </a:r>
            <a:r>
              <a:rPr lang="en-US" sz="2000" dirty="0" smtClean="0">
                <a:solidFill>
                  <a:schemeClr val="tx1"/>
                </a:solidFill>
              </a:rPr>
              <a:t> in sequence.</a:t>
            </a:r>
          </a:p>
        </p:txBody>
      </p:sp>
    </p:spTree>
    <p:extLst>
      <p:ext uri="{BB962C8B-B14F-4D97-AF65-F5344CB8AC3E}">
        <p14:creationId xmlns:p14="http://schemas.microsoft.com/office/powerpoint/2010/main" val="4134285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fld id="{2066355A-084C-D24E-9AD2-7E4FC41EA627}" type="slidenum">
              <a:rPr lang="en-US" smtClean="0"/>
              <a:t>7</a:t>
            </a:fld>
            <a:endParaRPr lang="en-US"/>
          </a:p>
        </p:txBody>
      </p:sp>
      <p:sp>
        <p:nvSpPr>
          <p:cNvPr id="3" name="Content Placeholder 2"/>
          <p:cNvSpPr txBox="1">
            <a:spLocks/>
          </p:cNvSpPr>
          <p:nvPr/>
        </p:nvSpPr>
        <p:spPr>
          <a:xfrm>
            <a:off x="1029381" y="745207"/>
            <a:ext cx="7111729" cy="5494726"/>
          </a:xfrm>
          <a:prstGeom prst="rect">
            <a:avLst/>
          </a:prstGeom>
        </p:spPr>
        <p:txBody>
          <a:bodyPr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lgn="ctr">
              <a:buFont typeface="Arial"/>
              <a:buNone/>
            </a:pPr>
            <a:r>
              <a:rPr lang="en-US" sz="2000" b="1" dirty="0" smtClean="0">
                <a:solidFill>
                  <a:schemeClr val="tx1"/>
                </a:solidFill>
              </a:rPr>
              <a:t>Example in the medical scenario</a:t>
            </a:r>
          </a:p>
          <a:p>
            <a:pPr marL="0" indent="0" algn="ctr">
              <a:buFont typeface="Arial"/>
              <a:buNone/>
            </a:pPr>
            <a:endParaRPr lang="en-US" sz="2000" b="1" dirty="0">
              <a:solidFill>
                <a:schemeClr val="tx1"/>
              </a:solidFill>
            </a:endParaRPr>
          </a:p>
          <a:p>
            <a:pPr marL="0" indent="0" algn="just">
              <a:buFont typeface="Arial"/>
              <a:buNone/>
            </a:pPr>
            <a:r>
              <a:rPr lang="en-US" sz="2000" dirty="0" smtClean="0">
                <a:solidFill>
                  <a:schemeClr val="tx1"/>
                </a:solidFill>
              </a:rPr>
              <a:t>Depending on the amount of services the cost of producing all possible compositions is high.</a:t>
            </a:r>
          </a:p>
          <a:p>
            <a:pPr marL="0" indent="0" algn="just">
              <a:buFont typeface="Arial"/>
              <a:buNone/>
            </a:pPr>
            <a:endParaRPr lang="en-US" sz="2000" dirty="0">
              <a:solidFill>
                <a:schemeClr val="tx1"/>
              </a:solidFill>
            </a:endParaRPr>
          </a:p>
          <a:p>
            <a:pPr marL="0" indent="0" algn="just">
              <a:buFont typeface="Arial"/>
              <a:buNone/>
            </a:pPr>
            <a:endParaRPr lang="en-US" sz="2000" dirty="0" smtClean="0">
              <a:solidFill>
                <a:schemeClr val="tx1"/>
              </a:solidFill>
            </a:endParaRPr>
          </a:p>
          <a:p>
            <a:pPr marL="0" indent="0" algn="just">
              <a:buFont typeface="Arial"/>
              <a:buNone/>
            </a:pPr>
            <a:endParaRPr lang="en-US" sz="2000" dirty="0">
              <a:solidFill>
                <a:schemeClr val="tx1"/>
              </a:solidFill>
            </a:endParaRPr>
          </a:p>
          <a:p>
            <a:pPr marL="0" indent="0" algn="just">
              <a:buFont typeface="Arial"/>
              <a:buNone/>
            </a:pPr>
            <a:endParaRPr lang="en-US" sz="2000" dirty="0" smtClean="0">
              <a:solidFill>
                <a:schemeClr val="tx1"/>
              </a:solidFill>
            </a:endParaRPr>
          </a:p>
          <a:p>
            <a:pPr marL="0" indent="0" algn="just">
              <a:buFont typeface="Arial"/>
              <a:buNone/>
            </a:pPr>
            <a:r>
              <a:rPr lang="en-US" sz="2000" dirty="0" smtClean="0">
                <a:solidFill>
                  <a:schemeClr val="tx1"/>
                </a:solidFill>
              </a:rPr>
              <a:t>Not always the quality of these composition is good enough.</a:t>
            </a:r>
          </a:p>
        </p:txBody>
      </p:sp>
      <p:grpSp>
        <p:nvGrpSpPr>
          <p:cNvPr id="23" name="Grupo 22"/>
          <p:cNvGrpSpPr/>
          <p:nvPr/>
        </p:nvGrpSpPr>
        <p:grpSpPr>
          <a:xfrm>
            <a:off x="1608687" y="2582928"/>
            <a:ext cx="5751762" cy="1181097"/>
            <a:chOff x="1608687" y="2825823"/>
            <a:chExt cx="5751762" cy="1181097"/>
          </a:xfrm>
        </p:grpSpPr>
        <p:sp>
          <p:nvSpPr>
            <p:cNvPr id="4" name="Nuvem 3"/>
            <p:cNvSpPr/>
            <p:nvPr/>
          </p:nvSpPr>
          <p:spPr>
            <a:xfrm>
              <a:off x="1608687" y="2825823"/>
              <a:ext cx="5751762" cy="1171575"/>
            </a:xfrm>
            <a:prstGeom prst="cloud">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fr-FR"/>
            </a:p>
          </p:txBody>
        </p:sp>
        <p:sp>
          <p:nvSpPr>
            <p:cNvPr id="10" name="Elipse 9"/>
            <p:cNvSpPr/>
            <p:nvPr/>
          </p:nvSpPr>
          <p:spPr>
            <a:xfrm>
              <a:off x="2171700" y="3205362"/>
              <a:ext cx="328613" cy="3429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smtClean="0"/>
                <a:t>A</a:t>
              </a:r>
              <a:endParaRPr lang="fr-FR" dirty="0"/>
            </a:p>
          </p:txBody>
        </p:sp>
        <p:sp>
          <p:nvSpPr>
            <p:cNvPr id="11" name="Elipse 10"/>
            <p:cNvSpPr/>
            <p:nvPr/>
          </p:nvSpPr>
          <p:spPr>
            <a:xfrm>
              <a:off x="2580889" y="3473520"/>
              <a:ext cx="328613" cy="3429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smtClean="0"/>
                <a:t>A</a:t>
              </a:r>
              <a:endParaRPr lang="fr-FR" dirty="0"/>
            </a:p>
          </p:txBody>
        </p:sp>
        <p:sp>
          <p:nvSpPr>
            <p:cNvPr id="12" name="Elipse 11"/>
            <p:cNvSpPr/>
            <p:nvPr/>
          </p:nvSpPr>
          <p:spPr>
            <a:xfrm>
              <a:off x="4816752" y="2933882"/>
              <a:ext cx="328613" cy="3429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smtClean="0"/>
                <a:t>A</a:t>
              </a:r>
              <a:endParaRPr lang="fr-FR" dirty="0"/>
            </a:p>
          </p:txBody>
        </p:sp>
        <p:sp>
          <p:nvSpPr>
            <p:cNvPr id="13" name="Elipse 12"/>
            <p:cNvSpPr/>
            <p:nvPr/>
          </p:nvSpPr>
          <p:spPr>
            <a:xfrm>
              <a:off x="4127193" y="3508515"/>
              <a:ext cx="328613" cy="3429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smtClean="0"/>
                <a:t>A</a:t>
              </a:r>
              <a:endParaRPr lang="fr-FR" dirty="0"/>
            </a:p>
          </p:txBody>
        </p:sp>
        <p:sp>
          <p:nvSpPr>
            <p:cNvPr id="14" name="Elipse 13"/>
            <p:cNvSpPr/>
            <p:nvPr/>
          </p:nvSpPr>
          <p:spPr>
            <a:xfrm>
              <a:off x="5620151" y="2963096"/>
              <a:ext cx="328613" cy="3429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smtClean="0"/>
                <a:t>A</a:t>
              </a:r>
              <a:endParaRPr lang="fr-FR" dirty="0"/>
            </a:p>
          </p:txBody>
        </p:sp>
        <p:sp>
          <p:nvSpPr>
            <p:cNvPr id="15" name="Elipse 14"/>
            <p:cNvSpPr/>
            <p:nvPr/>
          </p:nvSpPr>
          <p:spPr>
            <a:xfrm>
              <a:off x="2842874" y="3054404"/>
              <a:ext cx="328613" cy="3429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smtClean="0"/>
                <a:t>B</a:t>
              </a:r>
              <a:endParaRPr lang="fr-FR" dirty="0"/>
            </a:p>
          </p:txBody>
        </p:sp>
        <p:sp>
          <p:nvSpPr>
            <p:cNvPr id="16" name="Elipse 15"/>
            <p:cNvSpPr/>
            <p:nvPr/>
          </p:nvSpPr>
          <p:spPr>
            <a:xfrm>
              <a:off x="3163830" y="3522802"/>
              <a:ext cx="328613" cy="3429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smtClean="0"/>
                <a:t>B</a:t>
              </a:r>
              <a:endParaRPr lang="fr-FR" dirty="0"/>
            </a:p>
          </p:txBody>
        </p:sp>
        <p:sp>
          <p:nvSpPr>
            <p:cNvPr id="17" name="Elipse 16"/>
            <p:cNvSpPr/>
            <p:nvPr/>
          </p:nvSpPr>
          <p:spPr>
            <a:xfrm>
              <a:off x="4241367" y="3054404"/>
              <a:ext cx="328613" cy="3429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smtClean="0"/>
                <a:t>B</a:t>
              </a:r>
              <a:endParaRPr lang="fr-FR" dirty="0"/>
            </a:p>
          </p:txBody>
        </p:sp>
        <p:sp>
          <p:nvSpPr>
            <p:cNvPr id="18" name="Elipse 17"/>
            <p:cNvSpPr/>
            <p:nvPr/>
          </p:nvSpPr>
          <p:spPr>
            <a:xfrm>
              <a:off x="4679614" y="3664020"/>
              <a:ext cx="328613" cy="3429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smtClean="0"/>
                <a:t>B</a:t>
              </a:r>
              <a:endParaRPr lang="fr-FR" dirty="0"/>
            </a:p>
          </p:txBody>
        </p:sp>
        <p:sp>
          <p:nvSpPr>
            <p:cNvPr id="19" name="Elipse 18"/>
            <p:cNvSpPr/>
            <p:nvPr/>
          </p:nvSpPr>
          <p:spPr>
            <a:xfrm>
              <a:off x="5139419" y="3379915"/>
              <a:ext cx="328613" cy="3429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smtClean="0"/>
                <a:t>C</a:t>
              </a:r>
              <a:endParaRPr lang="fr-FR" dirty="0"/>
            </a:p>
          </p:txBody>
        </p:sp>
        <p:sp>
          <p:nvSpPr>
            <p:cNvPr id="20" name="Elipse 19"/>
            <p:cNvSpPr/>
            <p:nvPr/>
          </p:nvSpPr>
          <p:spPr>
            <a:xfrm>
              <a:off x="5784457" y="3483029"/>
              <a:ext cx="328613" cy="3429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smtClean="0"/>
                <a:t>C</a:t>
              </a:r>
              <a:endParaRPr lang="fr-FR" dirty="0"/>
            </a:p>
          </p:txBody>
        </p:sp>
        <p:sp>
          <p:nvSpPr>
            <p:cNvPr id="21" name="Elipse 20"/>
            <p:cNvSpPr/>
            <p:nvPr/>
          </p:nvSpPr>
          <p:spPr>
            <a:xfrm>
              <a:off x="3616119" y="3134546"/>
              <a:ext cx="328613" cy="3429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smtClean="0"/>
                <a:t>C</a:t>
              </a:r>
              <a:endParaRPr lang="fr-FR" dirty="0"/>
            </a:p>
          </p:txBody>
        </p:sp>
        <p:sp>
          <p:nvSpPr>
            <p:cNvPr id="22" name="Elipse 21"/>
            <p:cNvSpPr/>
            <p:nvPr/>
          </p:nvSpPr>
          <p:spPr>
            <a:xfrm>
              <a:off x="6325993" y="2963096"/>
              <a:ext cx="328613" cy="3429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smtClean="0"/>
                <a:t>C</a:t>
              </a:r>
              <a:endParaRPr lang="fr-FR" dirty="0"/>
            </a:p>
          </p:txBody>
        </p:sp>
      </p:grpSp>
    </p:spTree>
    <p:extLst>
      <p:ext uri="{BB962C8B-B14F-4D97-AF65-F5344CB8AC3E}">
        <p14:creationId xmlns:p14="http://schemas.microsoft.com/office/powerpoint/2010/main" val="133213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fld id="{2066355A-084C-D24E-9AD2-7E4FC41EA627}" type="slidenum">
              <a:rPr lang="en-US" smtClean="0"/>
              <a:t>8</a:t>
            </a:fld>
            <a:endParaRPr lang="en-US"/>
          </a:p>
        </p:txBody>
      </p:sp>
      <p:sp>
        <p:nvSpPr>
          <p:cNvPr id="3" name="Content Placeholder 2"/>
          <p:cNvSpPr txBox="1">
            <a:spLocks/>
          </p:cNvSpPr>
          <p:nvPr/>
        </p:nvSpPr>
        <p:spPr>
          <a:xfrm>
            <a:off x="1029381" y="745207"/>
            <a:ext cx="7111729" cy="5494726"/>
          </a:xfrm>
          <a:prstGeom prst="rect">
            <a:avLst/>
          </a:prstGeom>
        </p:spPr>
        <p:txBody>
          <a:bodyPr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lgn="ctr">
              <a:buFont typeface="Arial"/>
              <a:buNone/>
            </a:pPr>
            <a:r>
              <a:rPr lang="en-US" sz="2000" b="1" dirty="0" smtClean="0">
                <a:solidFill>
                  <a:schemeClr val="tx1"/>
                </a:solidFill>
              </a:rPr>
              <a:t>Example in the medical scenario</a:t>
            </a:r>
          </a:p>
          <a:p>
            <a:pPr marL="0" indent="0" algn="just">
              <a:buNone/>
            </a:pPr>
            <a:r>
              <a:rPr lang="en-US" sz="2000" dirty="0" smtClean="0">
                <a:solidFill>
                  <a:schemeClr val="tx1"/>
                </a:solidFill>
              </a:rPr>
              <a:t>User can express his quality aspects expected while integrating services such as “</a:t>
            </a:r>
            <a:r>
              <a:rPr lang="en-US" sz="2000" dirty="0">
                <a:solidFill>
                  <a:schemeClr val="tx1"/>
                </a:solidFill>
              </a:rPr>
              <a:t>Marcel </a:t>
            </a:r>
            <a:r>
              <a:rPr lang="en-US" sz="2000" dirty="0" smtClean="0">
                <a:solidFill>
                  <a:schemeClr val="tx1"/>
                </a:solidFill>
              </a:rPr>
              <a:t>wants </a:t>
            </a:r>
            <a:r>
              <a:rPr lang="en-US" sz="2000" dirty="0">
                <a:solidFill>
                  <a:schemeClr val="tx1"/>
                </a:solidFill>
              </a:rPr>
              <a:t>to retrieve information about </a:t>
            </a:r>
            <a:r>
              <a:rPr lang="en-US" sz="2000" dirty="0" smtClean="0">
                <a:solidFill>
                  <a:schemeClr val="tx1"/>
                </a:solidFill>
              </a:rPr>
              <a:t>patients</a:t>
            </a:r>
            <a:r>
              <a:rPr lang="en-US" sz="2000" dirty="0">
                <a:solidFill>
                  <a:schemeClr val="tx1"/>
                </a:solidFill>
              </a:rPr>
              <a:t>’ dna information and patients’ personal </a:t>
            </a:r>
            <a:r>
              <a:rPr lang="en-US" sz="2000" dirty="0" smtClean="0">
                <a:solidFill>
                  <a:schemeClr val="tx1"/>
                </a:solidFill>
              </a:rPr>
              <a:t>information </a:t>
            </a:r>
            <a:r>
              <a:rPr lang="en-US" sz="2000" dirty="0"/>
              <a:t>using services that have availability higher than 98%, price per call less than 0.2 dollars, and total cost less then 1 dollar</a:t>
            </a:r>
            <a:r>
              <a:rPr lang="en-US" sz="2000" dirty="0" smtClean="0">
                <a:solidFill>
                  <a:schemeClr val="tx1"/>
                </a:solidFill>
              </a:rPr>
              <a:t>”</a:t>
            </a:r>
          </a:p>
          <a:p>
            <a:pPr marL="0" indent="0" algn="just">
              <a:buFont typeface="Arial"/>
              <a:buNone/>
            </a:pPr>
            <a:endParaRPr lang="en-US" sz="2000" dirty="0">
              <a:solidFill>
                <a:schemeClr val="tx1"/>
              </a:solidFill>
            </a:endParaRPr>
          </a:p>
          <a:p>
            <a:pPr marL="0" indent="0" algn="just">
              <a:buFont typeface="Arial"/>
              <a:buNone/>
            </a:pPr>
            <a:endParaRPr lang="en-US" sz="2000" dirty="0" smtClean="0">
              <a:solidFill>
                <a:schemeClr val="tx1"/>
              </a:solidFill>
            </a:endParaRPr>
          </a:p>
          <a:p>
            <a:pPr marL="0" indent="0" algn="just">
              <a:buFont typeface="Arial"/>
              <a:buNone/>
            </a:pPr>
            <a:endParaRPr lang="en-US" sz="2000" dirty="0">
              <a:solidFill>
                <a:schemeClr val="tx1"/>
              </a:solidFill>
            </a:endParaRPr>
          </a:p>
          <a:p>
            <a:pPr marL="0" indent="0" algn="just">
              <a:buFont typeface="Arial"/>
              <a:buNone/>
            </a:pPr>
            <a:endParaRPr lang="en-US" sz="2000" dirty="0" smtClean="0">
              <a:solidFill>
                <a:schemeClr val="tx1"/>
              </a:solidFill>
            </a:endParaRPr>
          </a:p>
        </p:txBody>
      </p:sp>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798" y="4064439"/>
            <a:ext cx="3886202" cy="872246"/>
          </a:xfrm>
          <a:prstGeom prst="rect">
            <a:avLst/>
          </a:prstGeom>
        </p:spPr>
      </p:pic>
      <p:pic>
        <p:nvPicPr>
          <p:cNvPr id="24" name="Imagem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0" y="3959664"/>
            <a:ext cx="3886202" cy="872246"/>
          </a:xfrm>
          <a:prstGeom prst="rect">
            <a:avLst/>
          </a:prstGeom>
        </p:spPr>
      </p:pic>
      <p:pic>
        <p:nvPicPr>
          <p:cNvPr id="25" name="Imagem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1299" y="4984310"/>
            <a:ext cx="3886202" cy="872246"/>
          </a:xfrm>
          <a:prstGeom prst="rect">
            <a:avLst/>
          </a:prstGeom>
        </p:spPr>
      </p:pic>
      <p:sp>
        <p:nvSpPr>
          <p:cNvPr id="6" name="Elipse 5"/>
          <p:cNvSpPr/>
          <p:nvPr/>
        </p:nvSpPr>
        <p:spPr>
          <a:xfrm>
            <a:off x="4572000" y="3500439"/>
            <a:ext cx="152400" cy="12858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7" name="CaixaDeTexto 6"/>
          <p:cNvSpPr txBox="1"/>
          <p:nvPr/>
        </p:nvSpPr>
        <p:spPr>
          <a:xfrm>
            <a:off x="4246455" y="2838273"/>
            <a:ext cx="803490" cy="369332"/>
          </a:xfrm>
          <a:prstGeom prst="rect">
            <a:avLst/>
          </a:prstGeom>
          <a:noFill/>
          <a:ln>
            <a:solidFill>
              <a:schemeClr val="tx1"/>
            </a:solidFill>
          </a:ln>
        </p:spPr>
        <p:txBody>
          <a:bodyPr wrap="none" rtlCol="0">
            <a:spAutoFit/>
          </a:bodyPr>
          <a:lstStyle/>
          <a:p>
            <a:r>
              <a:rPr lang="fr-FR" b="1" dirty="0" smtClean="0"/>
              <a:t>Query</a:t>
            </a:r>
            <a:endParaRPr lang="fr-FR" b="1" dirty="0"/>
          </a:p>
        </p:txBody>
      </p:sp>
      <p:cxnSp>
        <p:nvCxnSpPr>
          <p:cNvPr id="9" name="Conector de seta reta 8"/>
          <p:cNvCxnSpPr/>
          <p:nvPr/>
        </p:nvCxnSpPr>
        <p:spPr>
          <a:xfrm>
            <a:off x="4648200" y="3239573"/>
            <a:ext cx="0" cy="2132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Conector de seta reta 26"/>
          <p:cNvCxnSpPr/>
          <p:nvPr/>
        </p:nvCxnSpPr>
        <p:spPr>
          <a:xfrm flipH="1">
            <a:off x="3157538" y="3564733"/>
            <a:ext cx="1414462" cy="4997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Conector de seta reta 28"/>
          <p:cNvCxnSpPr>
            <a:stCxn id="6" idx="6"/>
          </p:cNvCxnSpPr>
          <p:nvPr/>
        </p:nvCxnSpPr>
        <p:spPr>
          <a:xfrm>
            <a:off x="4724400" y="3564733"/>
            <a:ext cx="924924" cy="4920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Conector de seta reta 30"/>
          <p:cNvCxnSpPr>
            <a:stCxn id="6" idx="4"/>
          </p:cNvCxnSpPr>
          <p:nvPr/>
        </p:nvCxnSpPr>
        <p:spPr>
          <a:xfrm flipH="1">
            <a:off x="4344284" y="3629027"/>
            <a:ext cx="303916" cy="15211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53" name="Grupo 52"/>
          <p:cNvGrpSpPr/>
          <p:nvPr/>
        </p:nvGrpSpPr>
        <p:grpSpPr>
          <a:xfrm>
            <a:off x="4967974" y="4161684"/>
            <a:ext cx="3371351" cy="799072"/>
            <a:chOff x="4967974" y="4161684"/>
            <a:chExt cx="3371351" cy="799072"/>
          </a:xfrm>
        </p:grpSpPr>
        <p:pic>
          <p:nvPicPr>
            <p:cNvPr id="40" name="Imagem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4946" y="4621729"/>
              <a:ext cx="396430" cy="248268"/>
            </a:xfrm>
            <a:prstGeom prst="rect">
              <a:avLst/>
            </a:prstGeom>
          </p:spPr>
        </p:pic>
        <p:pic>
          <p:nvPicPr>
            <p:cNvPr id="41" name="Imagem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6277" y="4616710"/>
              <a:ext cx="396430" cy="248268"/>
            </a:xfrm>
            <a:prstGeom prst="rect">
              <a:avLst/>
            </a:prstGeom>
          </p:spPr>
        </p:pic>
        <p:pic>
          <p:nvPicPr>
            <p:cNvPr id="42" name="Imagem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2424" y="4712488"/>
              <a:ext cx="396430" cy="248268"/>
            </a:xfrm>
            <a:prstGeom prst="rect">
              <a:avLst/>
            </a:prstGeom>
          </p:spPr>
        </p:pic>
        <p:pic>
          <p:nvPicPr>
            <p:cNvPr id="43" name="Imagem 4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3707" y="4483283"/>
              <a:ext cx="396430" cy="248268"/>
            </a:xfrm>
            <a:prstGeom prst="rect">
              <a:avLst/>
            </a:prstGeom>
          </p:spPr>
        </p:pic>
        <p:pic>
          <p:nvPicPr>
            <p:cNvPr id="44" name="Imagem 4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2408" y="4565065"/>
              <a:ext cx="396430" cy="248268"/>
            </a:xfrm>
            <a:prstGeom prst="rect">
              <a:avLst/>
            </a:prstGeom>
          </p:spPr>
        </p:pic>
        <p:pic>
          <p:nvPicPr>
            <p:cNvPr id="45" name="Imagem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2895" y="4235015"/>
              <a:ext cx="396430" cy="248268"/>
            </a:xfrm>
            <a:prstGeom prst="rect">
              <a:avLst/>
            </a:prstGeom>
          </p:spPr>
        </p:pic>
        <p:pic>
          <p:nvPicPr>
            <p:cNvPr id="46" name="Imagem 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5448" y="4181634"/>
              <a:ext cx="396430" cy="248268"/>
            </a:xfrm>
            <a:prstGeom prst="rect">
              <a:avLst/>
            </a:prstGeom>
          </p:spPr>
        </p:pic>
        <p:pic>
          <p:nvPicPr>
            <p:cNvPr id="47" name="Imagem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6618" y="4161684"/>
              <a:ext cx="396430" cy="248268"/>
            </a:xfrm>
            <a:prstGeom prst="rect">
              <a:avLst/>
            </a:prstGeom>
          </p:spPr>
        </p:pic>
        <p:pic>
          <p:nvPicPr>
            <p:cNvPr id="48" name="Imagem 4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1688" y="4249110"/>
              <a:ext cx="396430" cy="248268"/>
            </a:xfrm>
            <a:prstGeom prst="rect">
              <a:avLst/>
            </a:prstGeom>
          </p:spPr>
        </p:pic>
        <p:pic>
          <p:nvPicPr>
            <p:cNvPr id="49" name="Imagem 4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0312" y="4316797"/>
              <a:ext cx="396430" cy="248268"/>
            </a:xfrm>
            <a:prstGeom prst="rect">
              <a:avLst/>
            </a:prstGeom>
          </p:spPr>
        </p:pic>
        <p:pic>
          <p:nvPicPr>
            <p:cNvPr id="50" name="Imagem 4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3561" y="4252009"/>
              <a:ext cx="396430" cy="248268"/>
            </a:xfrm>
            <a:prstGeom prst="rect">
              <a:avLst/>
            </a:prstGeom>
          </p:spPr>
        </p:pic>
        <p:pic>
          <p:nvPicPr>
            <p:cNvPr id="51" name="Imagem 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1420" y="4564792"/>
              <a:ext cx="396430" cy="248268"/>
            </a:xfrm>
            <a:prstGeom prst="rect">
              <a:avLst/>
            </a:prstGeom>
          </p:spPr>
        </p:pic>
        <p:pic>
          <p:nvPicPr>
            <p:cNvPr id="52" name="Imagem 5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7974" y="4359149"/>
              <a:ext cx="396430" cy="248268"/>
            </a:xfrm>
            <a:prstGeom prst="rect">
              <a:avLst/>
            </a:prstGeom>
          </p:spPr>
        </p:pic>
      </p:grpSp>
      <p:grpSp>
        <p:nvGrpSpPr>
          <p:cNvPr id="54" name="Grupo 53"/>
          <p:cNvGrpSpPr/>
          <p:nvPr/>
        </p:nvGrpSpPr>
        <p:grpSpPr>
          <a:xfrm>
            <a:off x="3048669" y="5171337"/>
            <a:ext cx="3371351" cy="799072"/>
            <a:chOff x="4967974" y="4161684"/>
            <a:chExt cx="3371351" cy="799072"/>
          </a:xfrm>
        </p:grpSpPr>
        <p:pic>
          <p:nvPicPr>
            <p:cNvPr id="55" name="Imagem 5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4946" y="4621729"/>
              <a:ext cx="396430" cy="248268"/>
            </a:xfrm>
            <a:prstGeom prst="rect">
              <a:avLst/>
            </a:prstGeom>
          </p:spPr>
        </p:pic>
        <p:pic>
          <p:nvPicPr>
            <p:cNvPr id="56" name="Imagem 5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6277" y="4616710"/>
              <a:ext cx="396430" cy="248268"/>
            </a:xfrm>
            <a:prstGeom prst="rect">
              <a:avLst/>
            </a:prstGeom>
          </p:spPr>
        </p:pic>
        <p:pic>
          <p:nvPicPr>
            <p:cNvPr id="57" name="Imagem 5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2424" y="4712488"/>
              <a:ext cx="396430" cy="248268"/>
            </a:xfrm>
            <a:prstGeom prst="rect">
              <a:avLst/>
            </a:prstGeom>
          </p:spPr>
        </p:pic>
        <p:pic>
          <p:nvPicPr>
            <p:cNvPr id="58" name="Imagem 5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3707" y="4483283"/>
              <a:ext cx="396430" cy="248268"/>
            </a:xfrm>
            <a:prstGeom prst="rect">
              <a:avLst/>
            </a:prstGeom>
          </p:spPr>
        </p:pic>
        <p:pic>
          <p:nvPicPr>
            <p:cNvPr id="59" name="Imagem 5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2408" y="4565065"/>
              <a:ext cx="396430" cy="248268"/>
            </a:xfrm>
            <a:prstGeom prst="rect">
              <a:avLst/>
            </a:prstGeom>
          </p:spPr>
        </p:pic>
        <p:pic>
          <p:nvPicPr>
            <p:cNvPr id="60" name="Imagem 5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2895" y="4235015"/>
              <a:ext cx="396430" cy="248268"/>
            </a:xfrm>
            <a:prstGeom prst="rect">
              <a:avLst/>
            </a:prstGeom>
          </p:spPr>
        </p:pic>
        <p:pic>
          <p:nvPicPr>
            <p:cNvPr id="61" name="Imagem 6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5448" y="4181634"/>
              <a:ext cx="396430" cy="248268"/>
            </a:xfrm>
            <a:prstGeom prst="rect">
              <a:avLst/>
            </a:prstGeom>
          </p:spPr>
        </p:pic>
        <p:pic>
          <p:nvPicPr>
            <p:cNvPr id="62" name="Imagem 6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6618" y="4161684"/>
              <a:ext cx="396430" cy="248268"/>
            </a:xfrm>
            <a:prstGeom prst="rect">
              <a:avLst/>
            </a:prstGeom>
          </p:spPr>
        </p:pic>
        <p:pic>
          <p:nvPicPr>
            <p:cNvPr id="63" name="Imagem 6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1688" y="4249110"/>
              <a:ext cx="396430" cy="248268"/>
            </a:xfrm>
            <a:prstGeom prst="rect">
              <a:avLst/>
            </a:prstGeom>
          </p:spPr>
        </p:pic>
        <p:pic>
          <p:nvPicPr>
            <p:cNvPr id="64" name="Imagem 6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0312" y="4316797"/>
              <a:ext cx="396430" cy="248268"/>
            </a:xfrm>
            <a:prstGeom prst="rect">
              <a:avLst/>
            </a:prstGeom>
          </p:spPr>
        </p:pic>
        <p:pic>
          <p:nvPicPr>
            <p:cNvPr id="65" name="Imagem 6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3561" y="4252009"/>
              <a:ext cx="396430" cy="248268"/>
            </a:xfrm>
            <a:prstGeom prst="rect">
              <a:avLst/>
            </a:prstGeom>
          </p:spPr>
        </p:pic>
        <p:pic>
          <p:nvPicPr>
            <p:cNvPr id="66" name="Imagem 6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1420" y="4564792"/>
              <a:ext cx="396430" cy="248268"/>
            </a:xfrm>
            <a:prstGeom prst="rect">
              <a:avLst/>
            </a:prstGeom>
          </p:spPr>
        </p:pic>
        <p:pic>
          <p:nvPicPr>
            <p:cNvPr id="67" name="Imagem 6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7974" y="4359149"/>
              <a:ext cx="396430" cy="248268"/>
            </a:xfrm>
            <a:prstGeom prst="rect">
              <a:avLst/>
            </a:prstGeom>
          </p:spPr>
        </p:pic>
      </p:grpSp>
      <p:grpSp>
        <p:nvGrpSpPr>
          <p:cNvPr id="68" name="Grupo 67"/>
          <p:cNvGrpSpPr/>
          <p:nvPr/>
        </p:nvGrpSpPr>
        <p:grpSpPr>
          <a:xfrm>
            <a:off x="919828" y="4285508"/>
            <a:ext cx="3371351" cy="799072"/>
            <a:chOff x="4967974" y="4161684"/>
            <a:chExt cx="3371351" cy="799072"/>
          </a:xfrm>
        </p:grpSpPr>
        <p:pic>
          <p:nvPicPr>
            <p:cNvPr id="69" name="Imagem 6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4946" y="4621729"/>
              <a:ext cx="396430" cy="248268"/>
            </a:xfrm>
            <a:prstGeom prst="rect">
              <a:avLst/>
            </a:prstGeom>
          </p:spPr>
        </p:pic>
        <p:pic>
          <p:nvPicPr>
            <p:cNvPr id="70" name="Imagem 6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6277" y="4616710"/>
              <a:ext cx="396430" cy="248268"/>
            </a:xfrm>
            <a:prstGeom prst="rect">
              <a:avLst/>
            </a:prstGeom>
          </p:spPr>
        </p:pic>
        <p:pic>
          <p:nvPicPr>
            <p:cNvPr id="71" name="Imagem 7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2424" y="4712488"/>
              <a:ext cx="396430" cy="248268"/>
            </a:xfrm>
            <a:prstGeom prst="rect">
              <a:avLst/>
            </a:prstGeom>
          </p:spPr>
        </p:pic>
        <p:pic>
          <p:nvPicPr>
            <p:cNvPr id="72" name="Imagem 7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3707" y="4483283"/>
              <a:ext cx="396430" cy="248268"/>
            </a:xfrm>
            <a:prstGeom prst="rect">
              <a:avLst/>
            </a:prstGeom>
          </p:spPr>
        </p:pic>
        <p:pic>
          <p:nvPicPr>
            <p:cNvPr id="73" name="Imagem 7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2408" y="4565065"/>
              <a:ext cx="396430" cy="248268"/>
            </a:xfrm>
            <a:prstGeom prst="rect">
              <a:avLst/>
            </a:prstGeom>
          </p:spPr>
        </p:pic>
        <p:pic>
          <p:nvPicPr>
            <p:cNvPr id="74" name="Imagem 7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2895" y="4235015"/>
              <a:ext cx="396430" cy="248268"/>
            </a:xfrm>
            <a:prstGeom prst="rect">
              <a:avLst/>
            </a:prstGeom>
          </p:spPr>
        </p:pic>
        <p:pic>
          <p:nvPicPr>
            <p:cNvPr id="75" name="Imagem 7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5448" y="4181634"/>
              <a:ext cx="396430" cy="248268"/>
            </a:xfrm>
            <a:prstGeom prst="rect">
              <a:avLst/>
            </a:prstGeom>
          </p:spPr>
        </p:pic>
        <p:pic>
          <p:nvPicPr>
            <p:cNvPr id="76" name="Imagem 7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6618" y="4161684"/>
              <a:ext cx="396430" cy="248268"/>
            </a:xfrm>
            <a:prstGeom prst="rect">
              <a:avLst/>
            </a:prstGeom>
          </p:spPr>
        </p:pic>
        <p:pic>
          <p:nvPicPr>
            <p:cNvPr id="77" name="Imagem 7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1688" y="4249110"/>
              <a:ext cx="396430" cy="248268"/>
            </a:xfrm>
            <a:prstGeom prst="rect">
              <a:avLst/>
            </a:prstGeom>
          </p:spPr>
        </p:pic>
        <p:pic>
          <p:nvPicPr>
            <p:cNvPr id="78" name="Imagem 7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0312" y="4316797"/>
              <a:ext cx="396430" cy="248268"/>
            </a:xfrm>
            <a:prstGeom prst="rect">
              <a:avLst/>
            </a:prstGeom>
          </p:spPr>
        </p:pic>
        <p:pic>
          <p:nvPicPr>
            <p:cNvPr id="79" name="Imagem 7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3561" y="4252009"/>
              <a:ext cx="396430" cy="248268"/>
            </a:xfrm>
            <a:prstGeom prst="rect">
              <a:avLst/>
            </a:prstGeom>
          </p:spPr>
        </p:pic>
        <p:pic>
          <p:nvPicPr>
            <p:cNvPr id="80" name="Imagem 7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1420" y="4564792"/>
              <a:ext cx="396430" cy="248268"/>
            </a:xfrm>
            <a:prstGeom prst="rect">
              <a:avLst/>
            </a:prstGeom>
          </p:spPr>
        </p:pic>
        <p:pic>
          <p:nvPicPr>
            <p:cNvPr id="81" name="Imagem 8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7974" y="4359149"/>
              <a:ext cx="396430" cy="248268"/>
            </a:xfrm>
            <a:prstGeom prst="rect">
              <a:avLst/>
            </a:prstGeom>
          </p:spPr>
        </p:pic>
      </p:grpSp>
      <p:sp>
        <p:nvSpPr>
          <p:cNvPr id="82" name="Rectangle 79"/>
          <p:cNvSpPr/>
          <p:nvPr/>
        </p:nvSpPr>
        <p:spPr>
          <a:xfrm>
            <a:off x="617697" y="619662"/>
            <a:ext cx="7953582" cy="486304"/>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lumMod val="95000"/>
                  </a:schemeClr>
                </a:solidFill>
                <a:latin typeface="+mj-lt"/>
              </a:rPr>
              <a:t>Which services should I select? Are the requirements being respected?</a:t>
            </a:r>
            <a:endParaRPr lang="en-US" dirty="0">
              <a:solidFill>
                <a:schemeClr val="bg1">
                  <a:lumMod val="95000"/>
                </a:schemeClr>
              </a:solidFill>
              <a:latin typeface="+mj-lt"/>
            </a:endParaRPr>
          </a:p>
        </p:txBody>
      </p:sp>
      <p:sp>
        <p:nvSpPr>
          <p:cNvPr id="83" name="Rectangle 79"/>
          <p:cNvSpPr/>
          <p:nvPr/>
        </p:nvSpPr>
        <p:spPr>
          <a:xfrm>
            <a:off x="617697" y="1170272"/>
            <a:ext cx="7953582" cy="486304"/>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lumMod val="95000"/>
                  </a:schemeClr>
                </a:solidFill>
                <a:latin typeface="+mj-lt"/>
              </a:rPr>
              <a:t>How to be sure that all SLAs are being respected?</a:t>
            </a:r>
            <a:endParaRPr lang="en-US" dirty="0">
              <a:solidFill>
                <a:schemeClr val="bg1">
                  <a:lumMod val="95000"/>
                </a:schemeClr>
              </a:solidFill>
              <a:latin typeface="+mj-lt"/>
            </a:endParaRPr>
          </a:p>
        </p:txBody>
      </p:sp>
      <p:sp>
        <p:nvSpPr>
          <p:cNvPr id="84" name="Rectangle 79"/>
          <p:cNvSpPr/>
          <p:nvPr/>
        </p:nvSpPr>
        <p:spPr>
          <a:xfrm>
            <a:off x="617697" y="1720873"/>
            <a:ext cx="7953582" cy="486304"/>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lumMod val="95000"/>
                  </a:schemeClr>
                </a:solidFill>
                <a:latin typeface="+mj-lt"/>
              </a:rPr>
              <a:t>How to integrate different SLAs associated to services with user’s preferences?</a:t>
            </a:r>
            <a:endParaRPr lang="en-US" dirty="0">
              <a:solidFill>
                <a:schemeClr val="bg1">
                  <a:lumMod val="95000"/>
                </a:schemeClr>
              </a:solidFill>
              <a:latin typeface="+mj-lt"/>
            </a:endParaRPr>
          </a:p>
        </p:txBody>
      </p:sp>
      <p:sp>
        <p:nvSpPr>
          <p:cNvPr id="85" name="Rectangle 79"/>
          <p:cNvSpPr/>
          <p:nvPr/>
        </p:nvSpPr>
        <p:spPr>
          <a:xfrm>
            <a:off x="617697" y="2271479"/>
            <a:ext cx="7953582" cy="486304"/>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lumMod val="95000"/>
                  </a:schemeClr>
                </a:solidFill>
                <a:latin typeface="+mj-lt"/>
              </a:rPr>
              <a:t>How results can be reused for a next query?</a:t>
            </a:r>
            <a:endParaRPr lang="en-US" dirty="0">
              <a:solidFill>
                <a:schemeClr val="bg1">
                  <a:lumMod val="95000"/>
                </a:schemeClr>
              </a:solidFill>
              <a:latin typeface="+mj-lt"/>
            </a:endParaRPr>
          </a:p>
        </p:txBody>
      </p:sp>
      <p:sp>
        <p:nvSpPr>
          <p:cNvPr id="4" name="Canto dobrado 3"/>
          <p:cNvSpPr/>
          <p:nvPr/>
        </p:nvSpPr>
        <p:spPr>
          <a:xfrm>
            <a:off x="614264" y="5014357"/>
            <a:ext cx="1260268" cy="313960"/>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t>Cloud SLA</a:t>
            </a:r>
            <a:endParaRPr lang="fr-FR" b="1" dirty="0"/>
          </a:p>
        </p:txBody>
      </p:sp>
      <p:sp>
        <p:nvSpPr>
          <p:cNvPr id="86" name="Canto dobrado 85"/>
          <p:cNvSpPr/>
          <p:nvPr/>
        </p:nvSpPr>
        <p:spPr>
          <a:xfrm>
            <a:off x="2456553" y="5908689"/>
            <a:ext cx="1260268" cy="313960"/>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t>Cloud SLA</a:t>
            </a:r>
            <a:endParaRPr lang="fr-FR" b="1" dirty="0"/>
          </a:p>
        </p:txBody>
      </p:sp>
      <p:sp>
        <p:nvSpPr>
          <p:cNvPr id="87" name="Canto dobrado 86"/>
          <p:cNvSpPr/>
          <p:nvPr/>
        </p:nvSpPr>
        <p:spPr>
          <a:xfrm>
            <a:off x="7251744" y="4885291"/>
            <a:ext cx="1260268" cy="313960"/>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t>Cloud SLA</a:t>
            </a:r>
            <a:endParaRPr lang="fr-FR" b="1" dirty="0"/>
          </a:p>
        </p:txBody>
      </p:sp>
    </p:spTree>
    <p:extLst>
      <p:ext uri="{BB962C8B-B14F-4D97-AF65-F5344CB8AC3E}">
        <p14:creationId xmlns:p14="http://schemas.microsoft.com/office/powerpoint/2010/main" val="2993323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82"/>
                                        </p:tgtEl>
                                        <p:attrNameLst>
                                          <p:attrName>style.visibility</p:attrName>
                                        </p:attrNameLst>
                                      </p:cBhvr>
                                      <p:to>
                                        <p:strVal val="visible"/>
                                      </p:to>
                                    </p:set>
                                    <p:animEffect transition="in" filter="fade">
                                      <p:cBhvr>
                                        <p:cTn id="41" dur="500"/>
                                        <p:tgtEl>
                                          <p:spTgt spid="82"/>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83"/>
                                        </p:tgtEl>
                                        <p:attrNameLst>
                                          <p:attrName>style.visibility</p:attrName>
                                        </p:attrNameLst>
                                      </p:cBhvr>
                                      <p:to>
                                        <p:strVal val="visible"/>
                                      </p:to>
                                    </p:set>
                                    <p:animEffect transition="in" filter="fade">
                                      <p:cBhvr>
                                        <p:cTn id="46" dur="500"/>
                                        <p:tgtEl>
                                          <p:spTgt spid="83"/>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84"/>
                                        </p:tgtEl>
                                        <p:attrNameLst>
                                          <p:attrName>style.visibility</p:attrName>
                                        </p:attrNameLst>
                                      </p:cBhvr>
                                      <p:to>
                                        <p:strVal val="visible"/>
                                      </p:to>
                                    </p:set>
                                    <p:animEffect transition="in" filter="fade">
                                      <p:cBhvr>
                                        <p:cTn id="51" dur="500"/>
                                        <p:tgtEl>
                                          <p:spTgt spid="84"/>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85"/>
                                        </p:tgtEl>
                                        <p:attrNameLst>
                                          <p:attrName>style.visibility</p:attrName>
                                        </p:attrNameLst>
                                      </p:cBhvr>
                                      <p:to>
                                        <p:strVal val="visible"/>
                                      </p:to>
                                    </p:set>
                                    <p:animEffect transition="in" filter="fade">
                                      <p:cBhvr>
                                        <p:cTn id="56" dur="500"/>
                                        <p:tgtEl>
                                          <p:spTgt spid="85"/>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8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2" grpId="0" animBg="1"/>
      <p:bldP spid="83" grpId="0" animBg="1"/>
      <p:bldP spid="84" grpId="0" animBg="1"/>
      <p:bldP spid="85" grpId="0" animBg="1"/>
      <p:bldP spid="4" grpId="0" animBg="1"/>
      <p:bldP spid="86" grpId="0" animBg="1"/>
      <p:bldP spid="8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4800" dirty="0" smtClean="0"/>
              <a:t>Objective</a:t>
            </a:r>
            <a:endParaRPr lang="en-US" sz="4800" dirty="0"/>
          </a:p>
        </p:txBody>
      </p:sp>
      <p:sp>
        <p:nvSpPr>
          <p:cNvPr id="3" name="Content Placeholder 2"/>
          <p:cNvSpPr>
            <a:spLocks noGrp="1"/>
          </p:cNvSpPr>
          <p:nvPr>
            <p:ph idx="1"/>
          </p:nvPr>
        </p:nvSpPr>
        <p:spPr>
          <a:xfrm>
            <a:off x="1029381" y="2431143"/>
            <a:ext cx="7111729" cy="3444997"/>
          </a:xfrm>
        </p:spPr>
        <p:txBody>
          <a:bodyPr anchor="t">
            <a:normAutofit/>
          </a:bodyPr>
          <a:lstStyle/>
          <a:p>
            <a:pPr marL="0" indent="0" algn="just">
              <a:buNone/>
            </a:pPr>
            <a:r>
              <a:rPr lang="en-US" dirty="0">
                <a:solidFill>
                  <a:schemeClr val="tx1"/>
                </a:solidFill>
              </a:rPr>
              <a:t>The objective is to propose a data integration solution in a multi-cloud environment guided </a:t>
            </a:r>
            <a:r>
              <a:rPr lang="en-US" dirty="0" smtClean="0">
                <a:solidFill>
                  <a:schemeClr val="tx1"/>
                </a:solidFill>
              </a:rPr>
              <a:t>by user </a:t>
            </a:r>
            <a:r>
              <a:rPr lang="en-US" dirty="0">
                <a:solidFill>
                  <a:schemeClr val="tx1"/>
                </a:solidFill>
              </a:rPr>
              <a:t>preferences and SLA exported by different clouds.</a:t>
            </a:r>
            <a:endParaRPr lang="en-US" dirty="0" smtClean="0">
              <a:solidFill>
                <a:schemeClr val="tx1"/>
              </a:solidFill>
            </a:endParaRPr>
          </a:p>
        </p:txBody>
      </p:sp>
      <p:sp>
        <p:nvSpPr>
          <p:cNvPr id="4" name="Espaço Reservado para Número de Slide 3"/>
          <p:cNvSpPr>
            <a:spLocks noGrp="1"/>
          </p:cNvSpPr>
          <p:nvPr>
            <p:ph type="sldNum" sz="quarter" idx="12"/>
          </p:nvPr>
        </p:nvSpPr>
        <p:spPr/>
        <p:txBody>
          <a:bodyPr/>
          <a:lstStyle/>
          <a:p>
            <a:fld id="{2066355A-084C-D24E-9AD2-7E4FC41EA627}" type="slidenum">
              <a:rPr lang="en-US" smtClean="0"/>
              <a:t>9</a:t>
            </a:fld>
            <a:endParaRPr lang="en-US"/>
          </a:p>
        </p:txBody>
      </p:sp>
    </p:spTree>
    <p:extLst>
      <p:ext uri="{BB962C8B-B14F-4D97-AF65-F5344CB8AC3E}">
        <p14:creationId xmlns:p14="http://schemas.microsoft.com/office/powerpoint/2010/main" val="4432713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ânico">
  <a:themeElements>
    <a:clrScheme name="Orgâ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â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â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B6F2769-7194-4217-93D3-3AF3A4742282}">
  <ds:schemaRefs>
    <ds:schemaRef ds:uri="http://purl.org/dc/terms/"/>
    <ds:schemaRef ds:uri="http://schemas.microsoft.com/office/infopath/2007/PartnerControls"/>
    <ds:schemaRef ds:uri="http://schemas.microsoft.com/office/2006/documentManagement/types"/>
    <ds:schemaRef ds:uri="http://www.w3.org/XML/1998/namespace"/>
    <ds:schemaRef ds:uri="http://purl.org/dc/dcmitype/"/>
    <ds:schemaRef ds:uri="http://schemas.microsoft.com/sharepoint/v3/fields"/>
    <ds:schemaRef ds:uri="http://schemas.openxmlformats.org/package/2006/metadata/core-properties"/>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87D2A1B0-FF3E-4009-940D-AED0EB70AA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Organic</Template>
  <TotalTime>5419</TotalTime>
  <Words>2699</Words>
  <Application>Microsoft Office PowerPoint</Application>
  <PresentationFormat>Apresentação na tela (4:3)</PresentationFormat>
  <Paragraphs>380</Paragraphs>
  <Slides>37</Slides>
  <Notes>7</Notes>
  <HiddenSlides>2</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37</vt:i4>
      </vt:variant>
    </vt:vector>
  </HeadingPairs>
  <TitlesOfParts>
    <vt:vector size="43" baseType="lpstr">
      <vt:lpstr>Arial</vt:lpstr>
      <vt:lpstr>Calibri</vt:lpstr>
      <vt:lpstr>Garamond</vt:lpstr>
      <vt:lpstr>Wingdings</vt:lpstr>
      <vt:lpstr>Wingdings 2</vt:lpstr>
      <vt:lpstr>Orgânico</vt:lpstr>
      <vt:lpstr>A Service-based Query Rewriting Algorithm</vt:lpstr>
      <vt:lpstr>Agenda</vt:lpstr>
      <vt:lpstr>Context and Challenges</vt:lpstr>
      <vt:lpstr>Quality oriented data integration</vt:lpstr>
      <vt:lpstr>Quality oriented data integration</vt:lpstr>
      <vt:lpstr>Apresentação do PowerPoint</vt:lpstr>
      <vt:lpstr>Apresentação do PowerPoint</vt:lpstr>
      <vt:lpstr>Apresentação do PowerPoint</vt:lpstr>
      <vt:lpstr>Objective</vt:lpstr>
      <vt:lpstr>Previous work</vt:lpstr>
      <vt:lpstr>Previous work</vt:lpstr>
      <vt:lpstr>Work in progress </vt:lpstr>
      <vt:lpstr>Rhone service-based query rewriting algorithm</vt:lpstr>
      <vt:lpstr>Rhone service-based query rewriting algorithm</vt:lpstr>
      <vt:lpstr>Rhone service-based query rewriting algorithm</vt:lpstr>
      <vt:lpstr>Rhone service-based query rewriting algorithm (Formalization)</vt:lpstr>
      <vt:lpstr>Rhone service-based query rewriting algorithm (Formalization)</vt:lpstr>
      <vt:lpstr>Rhone service-based query rewriting algorithm (Formalization)</vt:lpstr>
      <vt:lpstr>Rhone service-based query rewriting algorithm (Formalization)</vt:lpstr>
      <vt:lpstr>Rhone service-based query rewriting algorithm (Formalization)</vt:lpstr>
      <vt:lpstr>Rhone service-based query rewriting algorithm (Formalization)</vt:lpstr>
      <vt:lpstr>Apresentação do PowerPoint</vt:lpstr>
      <vt:lpstr>Apresentação do PowerPoint</vt:lpstr>
      <vt:lpstr>Rhone service-based query rewriting algorithm (Formalization)</vt:lpstr>
      <vt:lpstr>Rhone service-based query rewriting algorithm (Formalization)</vt:lpstr>
      <vt:lpstr>Rhone service-based query rewriting algorithm (Formalization)</vt:lpstr>
      <vt:lpstr>Rhone service-based query rewriting algorithm (Formalization)</vt:lpstr>
      <vt:lpstr>Rhone service-based query rewriting algorithm (Formalization)</vt:lpstr>
      <vt:lpstr>Rhone service-based query rewriting algorithm (Formalization)</vt:lpstr>
      <vt:lpstr>Rhone service-based query rewriting algorithm (Formalization)</vt:lpstr>
      <vt:lpstr>Rhone service-based query rewriting algorithm (Formalization)</vt:lpstr>
      <vt:lpstr>Rhone service-based query rewriting algorithm (Formalization)</vt:lpstr>
      <vt:lpstr>Rhone service-based query rewriting algorithm (Formalization)</vt:lpstr>
      <vt:lpstr>Rhone service-based query rewriting algorithm</vt:lpstr>
      <vt:lpstr>Preliminary results</vt:lpstr>
      <vt:lpstr>Conclusions and Future works</vt:lpstr>
      <vt:lpstr>  Thank you for your attention!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Admin</cp:lastModifiedBy>
  <cp:revision>233</cp:revision>
  <dcterms:created xsi:type="dcterms:W3CDTF">2010-04-12T23:12:02Z</dcterms:created>
  <dcterms:modified xsi:type="dcterms:W3CDTF">2016-02-04T15:33:52Z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