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087" r:id="rId4"/>
  </p:sldMasterIdLst>
  <p:notesMasterIdLst>
    <p:notesMasterId r:id="rId24"/>
  </p:notesMasterIdLst>
  <p:handoutMasterIdLst>
    <p:handoutMasterId r:id="rId25"/>
  </p:handoutMasterIdLst>
  <p:sldIdLst>
    <p:sldId id="256" r:id="rId5"/>
    <p:sldId id="257" r:id="rId6"/>
    <p:sldId id="258" r:id="rId7"/>
    <p:sldId id="273" r:id="rId8"/>
    <p:sldId id="259" r:id="rId9"/>
    <p:sldId id="277" r:id="rId10"/>
    <p:sldId id="260" r:id="rId11"/>
    <p:sldId id="261" r:id="rId12"/>
    <p:sldId id="262" r:id="rId13"/>
    <p:sldId id="267" r:id="rId14"/>
    <p:sldId id="268" r:id="rId15"/>
    <p:sldId id="269" r:id="rId16"/>
    <p:sldId id="263" r:id="rId17"/>
    <p:sldId id="271" r:id="rId18"/>
    <p:sldId id="276" r:id="rId19"/>
    <p:sldId id="275" r:id="rId20"/>
    <p:sldId id="274" r:id="rId21"/>
    <p:sldId id="272" r:id="rId22"/>
    <p:sldId id="26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75826" autoAdjust="0"/>
  </p:normalViewPr>
  <p:slideViewPr>
    <p:cSldViewPr snapToGrid="0" snapToObjects="1">
      <p:cViewPr>
        <p:scale>
          <a:sx n="68" d="100"/>
          <a:sy n="68" d="100"/>
        </p:scale>
        <p:origin x="-592" y="80"/>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03/03/15</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03/03/15</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Good</a:t>
            </a:r>
            <a:r>
              <a:rPr lang="en-US" baseline="0" noProof="0" dirty="0" smtClean="0"/>
              <a:t> afternoon, my name is Daniel. I am supervised by Chirine and I made a presentation to show you my thesis objective and what I</a:t>
            </a:r>
            <a:r>
              <a:rPr lang="en-US" baseline="0" noProof="0" dirty="0" smtClean="0"/>
              <a:t>’ve been doing until now in this first year. So, my thesis subject is an SLA-guided Data Integration on Multi-cloud environments. This project is financed by the ARC 6 project and our lab collaborates with two others. … So let’s start.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a:t>
            </a:r>
            <a:r>
              <a:rPr lang="en-US" noProof="0" dirty="0" smtClean="0"/>
              <a: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This collaboration between clouds is mentioned in the literature as:</a:t>
            </a:r>
          </a:p>
          <a:p>
            <a:r>
              <a:rPr lang="en-US" noProof="0" dirty="0" smtClean="0"/>
              <a:t>The</a:t>
            </a:r>
            <a:r>
              <a:rPr lang="en-US" baseline="0" noProof="0" dirty="0" smtClean="0"/>
              <a:t> first one is </a:t>
            </a:r>
            <a:r>
              <a:rPr lang="en-US" noProof="0" dirty="0" smtClean="0"/>
              <a:t>defined </a:t>
            </a:r>
            <a:r>
              <a:rPr lang="en-US" baseline="0" noProof="0" dirty="0" smtClean="0"/>
              <a:t>as global </a:t>
            </a:r>
            <a:r>
              <a:rPr lang="en-US" baseline="0" noProof="0" dirty="0" smtClean="0"/>
              <a:t>“Cloud of clouds” unified by common protocols to provide interoperability.</a:t>
            </a:r>
          </a:p>
          <a:p>
            <a:r>
              <a:rPr lang="en-US" baseline="0" noProof="0" dirty="0" smtClean="0"/>
              <a:t>The second, </a:t>
            </a:r>
            <a:r>
              <a:rPr lang="en-US" noProof="0" dirty="0" smtClean="0"/>
              <a:t>Federated cloud</a:t>
            </a:r>
            <a:r>
              <a:rPr lang="en-US" baseline="0" noProof="0" dirty="0" smtClean="0"/>
              <a:t> is defined as a group of cloud providers that agreed to collaborate and share their resources in order to improve each other services.</a:t>
            </a:r>
          </a:p>
          <a:p>
            <a:r>
              <a:rPr lang="en-US" baseline="0" noProof="0" dirty="0" smtClean="0"/>
              <a:t>An the last one, a Hybrid cloud allows a private cloud to collaborate with a public cloud. Here is introduced two concepts. </a:t>
            </a:r>
          </a:p>
          <a:p>
            <a:r>
              <a:rPr lang="en-US" baseline="0" noProof="0" dirty="0" smtClean="0"/>
              <a:t>The private cloud is composed by providers in a private network that share their resources and infrastructure to improve services. In this type of cloud, we can have high level of security and control but you will have pay the cost to have it.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public cloud consists in </a:t>
            </a:r>
            <a:r>
              <a:rPr lang="en-US" baseline="0" noProof="0" dirty="0" smtClean="0"/>
              <a:t>services and infrastructure over the web. In this cloud, we can have high level of efficiency, processing, but they are more vulnerable than the private clouds.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And it is in this type of collaboration that we are interested in.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30048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Consider this illustration to better understand</a:t>
            </a:r>
            <a:r>
              <a:rPr lang="en-US" baseline="0" noProof="0" dirty="0" smtClean="0"/>
              <a:t> our problem and approach. First, we interested in a hybrid cloud where you can see different cloud providers (privates and publics) sharing their resources. Our approach start from the query that the user wants to execute. Of course that the user has his requirements when executing the query. This query should be rewrite in order to identify services composition that can solve the user query, maintaining the user requirements. The user preferences will be matched in different SLA contracts export by each provider. After this process, a result integration accomplished with </a:t>
            </a:r>
            <a:r>
              <a:rPr lang="en-US" baseline="0" noProof="0" dirty="0" smtClean="0"/>
              <a:t>integrated SLA</a:t>
            </a:r>
            <a:r>
              <a:rPr lang="en-US" baseline="0" noProof="0" dirty="0" smtClean="0"/>
              <a:t> is returned. This approach brings different challenges. First challenge, we need to monitor and maintain the user</a:t>
            </a:r>
            <a:r>
              <a:rPr lang="en-US" baseline="0" noProof="0" dirty="0" smtClean="0"/>
              <a:t>’s preferences. Second one, how can we determine which is the better service composition to answer the query. And third and last, how to integrate the different contracts.</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338935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117553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x-none"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7" name="Date Placeholder 6"/>
          <p:cNvSpPr>
            <a:spLocks noGrp="1"/>
          </p:cNvSpPr>
          <p:nvPr>
            <p:ph type="dt" sz="half" idx="10"/>
          </p:nvPr>
        </p:nvSpPr>
        <p:spPr/>
        <p:txBody>
          <a:bodyPr/>
          <a:lstStyle/>
          <a:p>
            <a:fld id="{8ACDB3CC-F982-40F9-8DD6-BCC9AFBF44BD}" type="datetime1">
              <a:rPr lang="en-US" smtClean="0"/>
              <a:pPr/>
              <a:t>03/03/15</a:t>
            </a:fld>
            <a:endParaRPr lang="en-US" dirty="0"/>
          </a:p>
        </p:txBody>
      </p:sp>
      <p:sp>
        <p:nvSpPr>
          <p:cNvPr id="8" name="Slide Number Placeholder 7"/>
          <p:cNvSpPr>
            <a:spLocks noGrp="1"/>
          </p:cNvSpPr>
          <p:nvPr>
            <p:ph type="sldNum" sz="quarter" idx="11"/>
          </p:nvPr>
        </p:nvSpPr>
        <p:spPr/>
        <p:txBody>
          <a:bodyPr/>
          <a:lstStyle/>
          <a:p>
            <a:fld id="{57AF16DE-A0D5-4438-950F-5B1E159C2C28}" type="slidenum">
              <a:rPr lang="en-US" smtClean="0"/>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03/03/15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03/03/15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10"/>
          </p:nvPr>
        </p:nvSpPr>
        <p:spPr/>
        <p:txBody>
          <a:bodyPr/>
          <a:lstStyle/>
          <a:p>
            <a:fld id="{68C2560D-EC28-3B41-86E8-18F1CE0113B4}" type="datetimeFigureOut">
              <a:rPr lang="en-US" smtClean="0"/>
              <a:t>03/03/15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x-none"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03/03/15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5" name="Date Placeholder 4"/>
          <p:cNvSpPr>
            <a:spLocks noGrp="1"/>
          </p:cNvSpPr>
          <p:nvPr>
            <p:ph type="dt" sz="half" idx="10"/>
          </p:nvPr>
        </p:nvSpPr>
        <p:spPr/>
        <p:txBody>
          <a:bodyPr/>
          <a:lstStyle/>
          <a:p>
            <a:fld id="{68C2560D-EC28-3B41-86E8-18F1CE0113B4}" type="datetimeFigureOut">
              <a:rPr lang="en-US" smtClean="0"/>
              <a:t>03/03/15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7" name="Date Placeholder 6"/>
          <p:cNvSpPr>
            <a:spLocks noGrp="1"/>
          </p:cNvSpPr>
          <p:nvPr>
            <p:ph type="dt" sz="half" idx="10"/>
          </p:nvPr>
        </p:nvSpPr>
        <p:spPr/>
        <p:txBody>
          <a:bodyPr/>
          <a:lstStyle/>
          <a:p>
            <a:fld id="{68C2560D-EC28-3B41-86E8-18F1CE0113B4}" type="datetimeFigureOut">
              <a:rPr lang="en-US" smtClean="0"/>
              <a:t>03/03/15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03/03/15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03/03/15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x-none"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03/03/15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x-none"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03/03/15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C2560D-EC28-3B41-86E8-18F1CE0113B4}" type="datetimeFigureOut">
              <a:rPr lang="en-US" smtClean="0"/>
              <a:t>03/03/15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66355A-084C-D24E-9AD2-7E4FC41EA62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94088" r:id="rId1"/>
    <p:sldLayoutId id="2147494089" r:id="rId2"/>
    <p:sldLayoutId id="2147494090" r:id="rId3"/>
    <p:sldLayoutId id="2147494091" r:id="rId4"/>
    <p:sldLayoutId id="2147494092" r:id="rId5"/>
    <p:sldLayoutId id="2147494093" r:id="rId6"/>
    <p:sldLayoutId id="2147494094" r:id="rId7"/>
    <p:sldLayoutId id="2147494095" r:id="rId8"/>
    <p:sldLayoutId id="2147494096" r:id="rId9"/>
    <p:sldLayoutId id="2147494097" r:id="rId10"/>
    <p:sldLayoutId id="214749409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SLA-Guided Data Integration on Multi-Cloud Environments</a:t>
            </a:r>
            <a:endParaRPr lang="en-US" sz="4000" dirty="0"/>
          </a:p>
        </p:txBody>
      </p:sp>
      <p:sp>
        <p:nvSpPr>
          <p:cNvPr id="3" name="Subtitle 2"/>
          <p:cNvSpPr>
            <a:spLocks noGrp="1"/>
          </p:cNvSpPr>
          <p:nvPr>
            <p:ph type="subTitle" idx="1"/>
          </p:nvPr>
        </p:nvSpPr>
        <p:spPr/>
        <p:txBody>
          <a:bodyPr>
            <a:normAutofit fontScale="55000" lnSpcReduction="20000"/>
          </a:bodyPr>
          <a:lstStyle/>
          <a:p>
            <a:r>
              <a:rPr lang="en-US" b="1" dirty="0" smtClean="0">
                <a:solidFill>
                  <a:schemeClr val="tx1">
                    <a:lumMod val="75000"/>
                    <a:lumOff val="25000"/>
                  </a:schemeClr>
                </a:solidFill>
              </a:rPr>
              <a:t>Daniel Aguiar da Silva </a:t>
            </a:r>
            <a:r>
              <a:rPr lang="en-US" b="1" dirty="0" smtClean="0">
                <a:solidFill>
                  <a:schemeClr val="tx1">
                    <a:lumMod val="75000"/>
                    <a:lumOff val="25000"/>
                  </a:schemeClr>
                </a:solidFill>
              </a:rPr>
              <a:t>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endParaRPr lang="en-US" dirty="0" smtClean="0">
              <a:solidFill>
                <a:schemeClr val="tx1">
                  <a:lumMod val="75000"/>
                  <a:lumOff val="25000"/>
                </a:schemeClr>
              </a:solidFill>
            </a:endParaRPr>
          </a:p>
          <a:p>
            <a:r>
              <a:rPr lang="en-US" dirty="0" smtClean="0">
                <a:solidFill>
                  <a:schemeClr val="tx1">
                    <a:lumMod val="50000"/>
                    <a:lumOff val="50000"/>
                  </a:schemeClr>
                </a:solidFill>
              </a:rPr>
              <a:t>Chirine Ghedira-</a:t>
            </a:r>
            <a:r>
              <a:rPr lang="en-US" dirty="0" smtClean="0">
                <a:solidFill>
                  <a:schemeClr val="tx1">
                    <a:lumMod val="50000"/>
                    <a:lumOff val="50000"/>
                  </a:schemeClr>
                </a:solidFill>
              </a:rPr>
              <a:t>Guegan, Magellan, IAE, Univ. J. Moulin Lyon 3, France</a:t>
            </a:r>
            <a:endParaRPr lang="en-US" dirty="0" smtClean="0">
              <a:solidFill>
                <a:schemeClr val="tx1">
                  <a:lumMod val="50000"/>
                  <a:lumOff val="50000"/>
                </a:schemeClr>
              </a:solidFill>
            </a:endParaRPr>
          </a:p>
          <a:p>
            <a:r>
              <a:rPr lang="en-US" dirty="0" smtClean="0">
                <a:solidFill>
                  <a:schemeClr val="tx1">
                    <a:lumMod val="50000"/>
                    <a:lumOff val="50000"/>
                  </a:schemeClr>
                </a:solidFill>
              </a:rPr>
              <a:t>Nadia </a:t>
            </a:r>
            <a:r>
              <a:rPr lang="en-US" dirty="0" smtClean="0">
                <a:solidFill>
                  <a:schemeClr val="tx1">
                    <a:lumMod val="50000"/>
                    <a:lumOff val="50000"/>
                  </a:schemeClr>
                </a:solidFill>
              </a:rPr>
              <a:t>Benani, LIRIS-CNRS, INSA-Lyon, Univ. Lyon, France</a:t>
            </a:r>
            <a:endParaRPr lang="en-US" dirty="0" smtClean="0">
              <a:solidFill>
                <a:schemeClr val="tx1">
                  <a:lumMod val="50000"/>
                  <a:lumOff val="50000"/>
                </a:schemeClr>
              </a:solidFill>
            </a:endParaRPr>
          </a:p>
          <a:p>
            <a:r>
              <a:rPr lang="en-US" dirty="0" smtClean="0">
                <a:solidFill>
                  <a:schemeClr val="tx1">
                    <a:lumMod val="50000"/>
                    <a:lumOff val="50000"/>
                  </a:schemeClr>
                </a:solidFill>
              </a:rPr>
              <a:t>Genoveva Vargas-</a:t>
            </a:r>
            <a:r>
              <a:rPr lang="en-US" dirty="0" smtClean="0">
                <a:solidFill>
                  <a:schemeClr val="tx1">
                    <a:lumMod val="50000"/>
                    <a:lumOff val="50000"/>
                  </a:schemeClr>
                </a:solidFill>
              </a:rPr>
              <a:t>Solar, CRNS, LIG-LAFMIA, France</a:t>
            </a:r>
            <a:endParaRPr lang="en-US"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r</a:t>
            </a:r>
            <a:r>
              <a:rPr lang="en-US" dirty="0" smtClean="0"/>
              <a:t>esearch </a:t>
            </a:r>
            <a:r>
              <a:rPr lang="en-US" dirty="0" smtClean="0"/>
              <a:t>questions</a:t>
            </a:r>
            <a:endParaRPr lang="en-US"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rgbClr val="000000"/>
                </a:solidFill>
              </a:rPr>
              <a:t>Which </a:t>
            </a:r>
            <a:r>
              <a:rPr lang="en-US" dirty="0">
                <a:solidFill>
                  <a:srgbClr val="000000"/>
                </a:solidFill>
              </a:rPr>
              <a:t>are the SLA measures that have been mostly applied in the cloud? </a:t>
            </a:r>
            <a:endParaRPr lang="en-US" dirty="0" smtClean="0">
              <a:solidFill>
                <a:srgbClr val="000000"/>
              </a:solidFill>
            </a:endParaRPr>
          </a:p>
          <a:p>
            <a:pPr algn="just"/>
            <a:endParaRPr lang="en-US" dirty="0">
              <a:solidFill>
                <a:srgbClr val="000000"/>
              </a:solidFill>
            </a:endParaRPr>
          </a:p>
          <a:p>
            <a:pPr algn="just"/>
            <a:r>
              <a:rPr lang="en-US" dirty="0">
                <a:solidFill>
                  <a:srgbClr val="000000"/>
                </a:solidFill>
              </a:rPr>
              <a:t>How have published papers on data integration evolved towards cloud topics</a:t>
            </a:r>
            <a:r>
              <a:rPr lang="en-US" dirty="0" smtClean="0">
                <a:solidFill>
                  <a:srgbClr val="000000"/>
                </a:solidFill>
              </a:rPr>
              <a:t>?</a:t>
            </a:r>
          </a:p>
          <a:p>
            <a:pPr algn="just"/>
            <a:endParaRPr lang="en-US" dirty="0">
              <a:solidFill>
                <a:srgbClr val="000000"/>
              </a:solidFill>
            </a:endParaRPr>
          </a:p>
          <a:p>
            <a:pPr algn="just"/>
            <a:r>
              <a:rPr lang="en-US" dirty="0">
                <a:solidFill>
                  <a:srgbClr val="000000"/>
                </a:solidFill>
              </a:rPr>
              <a:t>In which way and in which context </a:t>
            </a:r>
            <a:r>
              <a:rPr lang="en-US" dirty="0" smtClean="0">
                <a:solidFill>
                  <a:srgbClr val="000000"/>
                </a:solidFill>
              </a:rPr>
              <a:t>data </a:t>
            </a:r>
            <a:r>
              <a:rPr lang="en-US" dirty="0">
                <a:solidFill>
                  <a:srgbClr val="000000"/>
                </a:solidFill>
              </a:rPr>
              <a:t>integration </a:t>
            </a:r>
            <a:r>
              <a:rPr lang="en-US" dirty="0" smtClean="0">
                <a:solidFill>
                  <a:srgbClr val="000000"/>
                </a:solidFill>
              </a:rPr>
              <a:t>has been </a:t>
            </a:r>
            <a:r>
              <a:rPr lang="en-US" dirty="0">
                <a:solidFill>
                  <a:srgbClr val="000000"/>
                </a:solidFill>
              </a:rPr>
              <a:t>linked to Quality of Service (QoS) measures in the literature? </a:t>
            </a:r>
          </a:p>
          <a:p>
            <a:endParaRPr lang="en-US" dirty="0">
              <a:solidFill>
                <a:srgbClr val="000000"/>
              </a:solidFill>
            </a:endParaRPr>
          </a:p>
        </p:txBody>
      </p:sp>
    </p:spTree>
    <p:extLst>
      <p:ext uri="{BB962C8B-B14F-4D97-AF65-F5344CB8AC3E}">
        <p14:creationId xmlns:p14="http://schemas.microsoft.com/office/powerpoint/2010/main" val="2647851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 and screening of papers</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rgbClr val="000000"/>
                </a:solidFill>
              </a:rPr>
              <a:t>(“Service </a:t>
            </a:r>
            <a:r>
              <a:rPr lang="en-US" dirty="0">
                <a:solidFill>
                  <a:srgbClr val="000000"/>
                </a:solidFill>
              </a:rPr>
              <a:t>level agreement” AND </a:t>
            </a:r>
            <a:r>
              <a:rPr lang="en-US" dirty="0" smtClean="0">
                <a:solidFill>
                  <a:srgbClr val="000000"/>
                </a:solidFill>
              </a:rPr>
              <a:t>“Data </a:t>
            </a:r>
            <a:r>
              <a:rPr lang="en-US" dirty="0">
                <a:solidFill>
                  <a:srgbClr val="000000"/>
                </a:solidFill>
              </a:rPr>
              <a:t>integration” AND </a:t>
            </a:r>
            <a:r>
              <a:rPr lang="en-US" dirty="0" smtClean="0">
                <a:solidFill>
                  <a:srgbClr val="000000"/>
                </a:solidFill>
              </a:rPr>
              <a:t>“Database </a:t>
            </a:r>
            <a:r>
              <a:rPr lang="en-US" dirty="0">
                <a:solidFill>
                  <a:srgbClr val="000000"/>
                </a:solidFill>
              </a:rPr>
              <a:t>integration” AND </a:t>
            </a:r>
            <a:r>
              <a:rPr lang="en-US" dirty="0" smtClean="0">
                <a:solidFill>
                  <a:srgbClr val="000000"/>
                </a:solidFill>
              </a:rPr>
              <a:t>“Cloud</a:t>
            </a:r>
            <a:r>
              <a:rPr lang="en-US" dirty="0">
                <a:solidFill>
                  <a:srgbClr val="000000"/>
                </a:solidFill>
              </a:rPr>
              <a:t>” AND </a:t>
            </a:r>
            <a:r>
              <a:rPr lang="en-US" dirty="0" smtClean="0">
                <a:solidFill>
                  <a:srgbClr val="000000"/>
                </a:solidFill>
              </a:rPr>
              <a:t>“Multi</a:t>
            </a:r>
            <a:r>
              <a:rPr lang="en-US" dirty="0">
                <a:solidFill>
                  <a:srgbClr val="000000"/>
                </a:solidFill>
              </a:rPr>
              <a:t>-cloud ”) </a:t>
            </a:r>
          </a:p>
          <a:p>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75997545"/>
              </p:ext>
            </p:extLst>
          </p:nvPr>
        </p:nvGraphicFramePr>
        <p:xfrm>
          <a:off x="823860" y="3020355"/>
          <a:ext cx="7828612" cy="3193230"/>
        </p:xfrm>
        <a:graphic>
          <a:graphicData uri="http://schemas.openxmlformats.org/drawingml/2006/table">
            <a:tbl>
              <a:tblPr firstRow="1" bandRow="1">
                <a:tableStyleId>{5C22544A-7EE6-4342-B048-85BDC9FD1C3A}</a:tableStyleId>
              </a:tblPr>
              <a:tblGrid>
                <a:gridCol w="1957153"/>
                <a:gridCol w="1957153"/>
                <a:gridCol w="1957153"/>
                <a:gridCol w="1957153"/>
              </a:tblGrid>
              <a:tr h="532205">
                <a:tc>
                  <a:txBody>
                    <a:bodyPr/>
                    <a:lstStyle/>
                    <a:p>
                      <a:pPr algn="ctr"/>
                      <a:r>
                        <a:rPr lang="en-US" noProof="0" dirty="0" smtClean="0">
                          <a:solidFill>
                            <a:schemeClr val="tx1"/>
                          </a:solidFill>
                        </a:rPr>
                        <a:t>Database</a:t>
                      </a:r>
                      <a:endParaRPr lang="en-US" noProof="0" dirty="0">
                        <a:solidFill>
                          <a:schemeClr val="tx1"/>
                        </a:solidFill>
                      </a:endParaRPr>
                    </a:p>
                  </a:txBody>
                  <a:tcPr anchor="ctr"/>
                </a:tc>
                <a:tc>
                  <a:txBody>
                    <a:bodyPr/>
                    <a:lstStyle/>
                    <a:p>
                      <a:pPr algn="ctr"/>
                      <a:r>
                        <a:rPr lang="en-US" noProof="0" dirty="0" smtClean="0">
                          <a:solidFill>
                            <a:schemeClr val="tx1"/>
                          </a:solidFill>
                        </a:rPr>
                        <a:t>Amount</a:t>
                      </a:r>
                      <a:endParaRPr lang="en-US" noProof="0" dirty="0">
                        <a:solidFill>
                          <a:schemeClr val="tx1"/>
                        </a:solidFill>
                      </a:endParaRPr>
                    </a:p>
                  </a:txBody>
                  <a:tcPr anchor="ctr"/>
                </a:tc>
                <a:tc>
                  <a:txBody>
                    <a:bodyPr/>
                    <a:lstStyle/>
                    <a:p>
                      <a:pPr algn="ctr"/>
                      <a:r>
                        <a:rPr lang="en-US" noProof="0" dirty="0" smtClean="0">
                          <a:solidFill>
                            <a:schemeClr val="tx1"/>
                          </a:solidFill>
                        </a:rPr>
                        <a:t>Included</a:t>
                      </a:r>
                      <a:endParaRPr lang="en-US" noProof="0" dirty="0">
                        <a:solidFill>
                          <a:schemeClr val="tx1"/>
                        </a:solidFill>
                      </a:endParaRPr>
                    </a:p>
                  </a:txBody>
                  <a:tcPr anchor="ctr"/>
                </a:tc>
                <a:tc>
                  <a:txBody>
                    <a:bodyPr/>
                    <a:lstStyle/>
                    <a:p>
                      <a:pPr algn="ctr"/>
                      <a:r>
                        <a:rPr lang="en-US" noProof="0" dirty="0" smtClean="0">
                          <a:solidFill>
                            <a:schemeClr val="tx1"/>
                          </a:solidFill>
                        </a:rPr>
                        <a:t>Excluded</a:t>
                      </a:r>
                      <a:endParaRPr lang="en-US" noProof="0" dirty="0">
                        <a:solidFill>
                          <a:schemeClr val="tx1"/>
                        </a:solidFill>
                      </a:endParaRPr>
                    </a:p>
                  </a:txBody>
                  <a:tcPr anchor="ctr"/>
                </a:tc>
              </a:tr>
              <a:tr h="532205">
                <a:tc>
                  <a:txBody>
                    <a:bodyPr/>
                    <a:lstStyle/>
                    <a:p>
                      <a:pPr algn="ctr"/>
                      <a:r>
                        <a:rPr lang="en-US" noProof="0" dirty="0" smtClean="0">
                          <a:solidFill>
                            <a:schemeClr val="tx1"/>
                          </a:solidFill>
                        </a:rPr>
                        <a:t>IEEE</a:t>
                      </a:r>
                      <a:endParaRPr lang="en-US" noProof="0" dirty="0">
                        <a:solidFill>
                          <a:schemeClr val="tx1"/>
                        </a:solidFill>
                      </a:endParaRPr>
                    </a:p>
                  </a:txBody>
                  <a:tcPr anchor="ctr"/>
                </a:tc>
                <a:tc>
                  <a:txBody>
                    <a:bodyPr/>
                    <a:lstStyle/>
                    <a:p>
                      <a:pPr algn="ctr"/>
                      <a:r>
                        <a:rPr lang="en-US" noProof="0" dirty="0" smtClean="0">
                          <a:solidFill>
                            <a:schemeClr val="tx1"/>
                          </a:solidFill>
                        </a:rPr>
                        <a:t>658</a:t>
                      </a:r>
                      <a:endParaRPr lang="en-US" noProof="0" dirty="0">
                        <a:solidFill>
                          <a:schemeClr val="tx1"/>
                        </a:solidFill>
                      </a:endParaRPr>
                    </a:p>
                  </a:txBody>
                  <a:tcPr anchor="ctr"/>
                </a:tc>
                <a:tc>
                  <a:txBody>
                    <a:bodyPr/>
                    <a:lstStyle/>
                    <a:p>
                      <a:pPr algn="ctr"/>
                      <a:r>
                        <a:rPr lang="en-US" noProof="0" dirty="0" smtClean="0">
                          <a:solidFill>
                            <a:schemeClr val="tx1"/>
                          </a:solidFill>
                        </a:rPr>
                        <a:t>56</a:t>
                      </a:r>
                      <a:endParaRPr lang="en-US" noProof="0" dirty="0">
                        <a:solidFill>
                          <a:schemeClr val="tx1"/>
                        </a:solidFill>
                      </a:endParaRPr>
                    </a:p>
                  </a:txBody>
                  <a:tcPr anchor="ctr"/>
                </a:tc>
                <a:tc>
                  <a:txBody>
                    <a:bodyPr/>
                    <a:lstStyle/>
                    <a:p>
                      <a:pPr algn="ctr"/>
                      <a:r>
                        <a:rPr lang="en-US" noProof="0" dirty="0" smtClean="0">
                          <a:solidFill>
                            <a:schemeClr val="tx1"/>
                          </a:solidFill>
                        </a:rPr>
                        <a:t>602</a:t>
                      </a:r>
                      <a:endParaRPr lang="en-US" noProof="0" dirty="0">
                        <a:solidFill>
                          <a:schemeClr val="tx1"/>
                        </a:solidFill>
                      </a:endParaRPr>
                    </a:p>
                  </a:txBody>
                  <a:tcPr anchor="ctr"/>
                </a:tc>
              </a:tr>
              <a:tr h="532205">
                <a:tc>
                  <a:txBody>
                    <a:bodyPr/>
                    <a:lstStyle/>
                    <a:p>
                      <a:pPr algn="ctr"/>
                      <a:r>
                        <a:rPr lang="en-US" noProof="0" dirty="0" smtClean="0">
                          <a:solidFill>
                            <a:schemeClr val="tx1"/>
                          </a:solidFill>
                        </a:rPr>
                        <a:t>ACM</a:t>
                      </a:r>
                      <a:endParaRPr lang="en-US" noProof="0" dirty="0">
                        <a:solidFill>
                          <a:schemeClr val="tx1"/>
                        </a:solidFill>
                      </a:endParaRPr>
                    </a:p>
                  </a:txBody>
                  <a:tcPr anchor="ctr"/>
                </a:tc>
                <a:tc>
                  <a:txBody>
                    <a:bodyPr/>
                    <a:lstStyle/>
                    <a:p>
                      <a:pPr algn="ctr"/>
                      <a:r>
                        <a:rPr lang="en-US" noProof="0" dirty="0" smtClean="0">
                          <a:solidFill>
                            <a:schemeClr val="tx1"/>
                          </a:solidFill>
                        </a:rPr>
                        <a:t>649</a:t>
                      </a:r>
                      <a:endParaRPr lang="en-US" noProof="0" dirty="0">
                        <a:solidFill>
                          <a:schemeClr val="tx1"/>
                        </a:solidFill>
                      </a:endParaRPr>
                    </a:p>
                  </a:txBody>
                  <a:tcPr anchor="ctr"/>
                </a:tc>
                <a:tc>
                  <a:txBody>
                    <a:bodyPr/>
                    <a:lstStyle/>
                    <a:p>
                      <a:pPr algn="ctr"/>
                      <a:r>
                        <a:rPr lang="en-US" noProof="0" dirty="0" smtClean="0">
                          <a:solidFill>
                            <a:schemeClr val="tx1"/>
                          </a:solidFill>
                        </a:rPr>
                        <a:t>31</a:t>
                      </a:r>
                      <a:endParaRPr lang="en-US" noProof="0" dirty="0">
                        <a:solidFill>
                          <a:schemeClr val="tx1"/>
                        </a:solidFill>
                      </a:endParaRPr>
                    </a:p>
                  </a:txBody>
                  <a:tcPr anchor="ctr"/>
                </a:tc>
                <a:tc>
                  <a:txBody>
                    <a:bodyPr/>
                    <a:lstStyle/>
                    <a:p>
                      <a:pPr algn="ctr"/>
                      <a:r>
                        <a:rPr lang="en-US" noProof="0" dirty="0" smtClean="0">
                          <a:solidFill>
                            <a:schemeClr val="tx1"/>
                          </a:solidFill>
                        </a:rPr>
                        <a:t>618</a:t>
                      </a:r>
                      <a:endParaRPr lang="en-US" noProof="0" dirty="0">
                        <a:solidFill>
                          <a:schemeClr val="tx1"/>
                        </a:solidFill>
                      </a:endParaRPr>
                    </a:p>
                  </a:txBody>
                  <a:tcPr anchor="ctr"/>
                </a:tc>
              </a:tr>
              <a:tr h="532205">
                <a:tc>
                  <a:txBody>
                    <a:bodyPr/>
                    <a:lstStyle/>
                    <a:p>
                      <a:pPr algn="ctr"/>
                      <a:r>
                        <a:rPr lang="en-US" noProof="0" dirty="0" smtClean="0">
                          <a:solidFill>
                            <a:schemeClr val="tx1"/>
                          </a:solidFill>
                        </a:rPr>
                        <a:t>Science</a:t>
                      </a:r>
                      <a:r>
                        <a:rPr lang="en-US" baseline="0" noProof="0" dirty="0" smtClean="0">
                          <a:solidFill>
                            <a:schemeClr val="tx1"/>
                          </a:solidFill>
                        </a:rPr>
                        <a:t> Direct</a:t>
                      </a:r>
                      <a:endParaRPr lang="en-US" noProof="0" dirty="0">
                        <a:solidFill>
                          <a:schemeClr val="tx1"/>
                        </a:solidFill>
                      </a:endParaRPr>
                    </a:p>
                  </a:txBody>
                  <a:tcPr anchor="ctr"/>
                </a:tc>
                <a:tc>
                  <a:txBody>
                    <a:bodyPr/>
                    <a:lstStyle/>
                    <a:p>
                      <a:pPr algn="ctr"/>
                      <a:r>
                        <a:rPr lang="en-US" noProof="0" dirty="0" smtClean="0">
                          <a:solidFill>
                            <a:schemeClr val="tx1"/>
                          </a:solidFill>
                        </a:rPr>
                        <a:t>106</a:t>
                      </a:r>
                      <a:endParaRPr lang="en-US" noProof="0" dirty="0">
                        <a:solidFill>
                          <a:schemeClr val="tx1"/>
                        </a:solidFill>
                      </a:endParaRPr>
                    </a:p>
                  </a:txBody>
                  <a:tcPr anchor="ctr"/>
                </a:tc>
                <a:tc>
                  <a:txBody>
                    <a:bodyPr/>
                    <a:lstStyle/>
                    <a:p>
                      <a:pPr algn="ctr"/>
                      <a:r>
                        <a:rPr lang="en-US" noProof="0" dirty="0" smtClean="0">
                          <a:solidFill>
                            <a:schemeClr val="tx1"/>
                          </a:solidFill>
                        </a:rPr>
                        <a:t>6</a:t>
                      </a:r>
                      <a:endParaRPr lang="en-US" noProof="0" dirty="0">
                        <a:solidFill>
                          <a:schemeClr val="tx1"/>
                        </a:solidFill>
                      </a:endParaRPr>
                    </a:p>
                  </a:txBody>
                  <a:tcPr anchor="ctr"/>
                </a:tc>
                <a:tc>
                  <a:txBody>
                    <a:bodyPr/>
                    <a:lstStyle/>
                    <a:p>
                      <a:pPr algn="ctr"/>
                      <a:r>
                        <a:rPr lang="en-US" noProof="0" dirty="0" smtClean="0">
                          <a:solidFill>
                            <a:schemeClr val="tx1"/>
                          </a:solidFill>
                        </a:rPr>
                        <a:t>100</a:t>
                      </a:r>
                      <a:endParaRPr lang="en-US" noProof="0" dirty="0">
                        <a:solidFill>
                          <a:schemeClr val="tx1"/>
                        </a:solidFill>
                      </a:endParaRPr>
                    </a:p>
                  </a:txBody>
                  <a:tcPr anchor="ctr"/>
                </a:tc>
              </a:tr>
              <a:tr h="532205">
                <a:tc>
                  <a:txBody>
                    <a:bodyPr/>
                    <a:lstStyle/>
                    <a:p>
                      <a:pPr algn="ctr"/>
                      <a:r>
                        <a:rPr lang="en-US" noProof="0" dirty="0" smtClean="0">
                          <a:solidFill>
                            <a:schemeClr val="tx1"/>
                          </a:solidFill>
                        </a:rPr>
                        <a:t>CiteSeerX</a:t>
                      </a:r>
                      <a:endParaRPr lang="en-US" noProof="0" dirty="0">
                        <a:solidFill>
                          <a:schemeClr val="tx1"/>
                        </a:solidFill>
                      </a:endParaRPr>
                    </a:p>
                  </a:txBody>
                  <a:tcPr anchor="ctr"/>
                </a:tc>
                <a:tc>
                  <a:txBody>
                    <a:bodyPr/>
                    <a:lstStyle/>
                    <a:p>
                      <a:pPr algn="ctr"/>
                      <a:r>
                        <a:rPr lang="en-US" noProof="0" dirty="0" smtClean="0">
                          <a:solidFill>
                            <a:schemeClr val="tx1"/>
                          </a:solidFill>
                        </a:rPr>
                        <a:t>419</a:t>
                      </a:r>
                      <a:endParaRPr lang="en-US" noProof="0" dirty="0">
                        <a:solidFill>
                          <a:schemeClr val="tx1"/>
                        </a:solidFill>
                      </a:endParaRPr>
                    </a:p>
                  </a:txBody>
                  <a:tcPr anchor="ctr"/>
                </a:tc>
                <a:tc>
                  <a:txBody>
                    <a:bodyPr/>
                    <a:lstStyle/>
                    <a:p>
                      <a:pPr algn="ctr"/>
                      <a:r>
                        <a:rPr lang="en-US" noProof="0" dirty="0" smtClean="0">
                          <a:solidFill>
                            <a:schemeClr val="tx1"/>
                          </a:solidFill>
                        </a:rPr>
                        <a:t>21</a:t>
                      </a:r>
                      <a:endParaRPr lang="en-US" noProof="0" dirty="0">
                        <a:solidFill>
                          <a:schemeClr val="tx1"/>
                        </a:solidFill>
                      </a:endParaRPr>
                    </a:p>
                  </a:txBody>
                  <a:tcPr anchor="ctr"/>
                </a:tc>
                <a:tc>
                  <a:txBody>
                    <a:bodyPr/>
                    <a:lstStyle/>
                    <a:p>
                      <a:pPr algn="ctr"/>
                      <a:r>
                        <a:rPr lang="en-US" noProof="0" dirty="0" smtClean="0">
                          <a:solidFill>
                            <a:schemeClr val="tx1"/>
                          </a:solidFill>
                        </a:rPr>
                        <a:t>398</a:t>
                      </a:r>
                      <a:endParaRPr lang="en-US" noProof="0" dirty="0">
                        <a:solidFill>
                          <a:schemeClr val="tx1"/>
                        </a:solidFill>
                      </a:endParaRPr>
                    </a:p>
                  </a:txBody>
                  <a:tcPr anchor="ctr"/>
                </a:tc>
              </a:tr>
              <a:tr h="532205">
                <a:tc>
                  <a:txBody>
                    <a:bodyPr/>
                    <a:lstStyle/>
                    <a:p>
                      <a:pPr algn="ctr"/>
                      <a:r>
                        <a:rPr lang="en-US" noProof="0" dirty="0" smtClean="0">
                          <a:solidFill>
                            <a:schemeClr val="tx1"/>
                          </a:solidFill>
                        </a:rPr>
                        <a:t>Total </a:t>
                      </a:r>
                      <a:endParaRPr lang="en-US" noProof="0" dirty="0">
                        <a:solidFill>
                          <a:schemeClr val="tx1"/>
                        </a:solidFill>
                      </a:endParaRPr>
                    </a:p>
                  </a:txBody>
                  <a:tcPr anchor="ctr"/>
                </a:tc>
                <a:tc>
                  <a:txBody>
                    <a:bodyPr/>
                    <a:lstStyle/>
                    <a:p>
                      <a:pPr algn="ctr"/>
                      <a:r>
                        <a:rPr lang="en-US" noProof="0" dirty="0" smtClean="0">
                          <a:solidFill>
                            <a:schemeClr val="tx1"/>
                          </a:solidFill>
                        </a:rPr>
                        <a:t>1832</a:t>
                      </a:r>
                      <a:endParaRPr lang="en-US" noProof="0" dirty="0">
                        <a:solidFill>
                          <a:schemeClr val="tx1"/>
                        </a:solidFill>
                      </a:endParaRPr>
                    </a:p>
                  </a:txBody>
                  <a:tcPr anchor="ctr"/>
                </a:tc>
                <a:tc>
                  <a:txBody>
                    <a:bodyPr/>
                    <a:lstStyle/>
                    <a:p>
                      <a:pPr algn="ctr"/>
                      <a:r>
                        <a:rPr lang="en-US" b="1" u="sng" noProof="0" dirty="0" smtClean="0">
                          <a:solidFill>
                            <a:schemeClr val="tx1"/>
                          </a:solidFill>
                        </a:rPr>
                        <a:t>114</a:t>
                      </a:r>
                      <a:endParaRPr lang="en-US" b="1" u="sng" noProof="0" dirty="0">
                        <a:solidFill>
                          <a:schemeClr val="tx1"/>
                        </a:solidFill>
                      </a:endParaRPr>
                    </a:p>
                  </a:txBody>
                  <a:tcPr anchor="ctr">
                    <a:solidFill>
                      <a:srgbClr val="FF6600"/>
                    </a:solidFill>
                  </a:tcPr>
                </a:tc>
                <a:tc>
                  <a:txBody>
                    <a:bodyPr/>
                    <a:lstStyle/>
                    <a:p>
                      <a:pPr algn="ctr"/>
                      <a:r>
                        <a:rPr lang="en-US" noProof="0" dirty="0" smtClean="0">
                          <a:solidFill>
                            <a:schemeClr val="tx1"/>
                          </a:solidFill>
                        </a:rPr>
                        <a:t>1718</a:t>
                      </a:r>
                      <a:endParaRPr lang="en-US" noProof="0" dirty="0">
                        <a:solidFill>
                          <a:schemeClr val="tx1"/>
                        </a:solidFill>
                      </a:endParaRPr>
                    </a:p>
                  </a:txBody>
                  <a:tcPr anchor="ctr"/>
                </a:tc>
              </a:tr>
            </a:tbl>
          </a:graphicData>
        </a:graphic>
      </p:graphicFrame>
    </p:spTree>
    <p:extLst>
      <p:ext uri="{BB962C8B-B14F-4D97-AF65-F5344CB8AC3E}">
        <p14:creationId xmlns:p14="http://schemas.microsoft.com/office/powerpoint/2010/main" val="3212042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 and screening of papers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8921345"/>
              </p:ext>
            </p:extLst>
          </p:nvPr>
        </p:nvGraphicFramePr>
        <p:xfrm>
          <a:off x="457200" y="2184724"/>
          <a:ext cx="8229600" cy="3606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noProof="0" dirty="0" smtClean="0">
                          <a:solidFill>
                            <a:srgbClr val="000000"/>
                          </a:solidFill>
                        </a:rPr>
                        <a:t>Inclusion</a:t>
                      </a:r>
                      <a:r>
                        <a:rPr lang="en-US" baseline="0" noProof="0" dirty="0" smtClean="0">
                          <a:solidFill>
                            <a:srgbClr val="000000"/>
                          </a:solidFill>
                        </a:rPr>
                        <a:t> criteria</a:t>
                      </a:r>
                      <a:endParaRPr lang="en-US" noProof="0" dirty="0">
                        <a:solidFill>
                          <a:srgbClr val="000000"/>
                        </a:solidFill>
                      </a:endParaRPr>
                    </a:p>
                  </a:txBody>
                  <a:tcPr/>
                </a:tc>
                <a:tc>
                  <a:txBody>
                    <a:bodyPr/>
                    <a:lstStyle/>
                    <a:p>
                      <a:pPr algn="ctr"/>
                      <a:r>
                        <a:rPr lang="en-US" noProof="0" dirty="0" smtClean="0">
                          <a:solidFill>
                            <a:srgbClr val="000000"/>
                          </a:solidFill>
                        </a:rPr>
                        <a:t>Exclusion criteria</a:t>
                      </a:r>
                      <a:endParaRPr lang="en-US" noProof="0" dirty="0">
                        <a:solidFill>
                          <a:srgbClr val="000000"/>
                        </a:solidFill>
                      </a:endParaRPr>
                    </a:p>
                  </a:txBody>
                  <a:tcPr/>
                </a:tc>
              </a:tr>
              <a:tr h="370840">
                <a:tc>
                  <a:txBody>
                    <a:bodyPr/>
                    <a:lstStyle/>
                    <a:p>
                      <a:r>
                        <a:rPr lang="en-US" noProof="0" dirty="0" smtClean="0">
                          <a:solidFill>
                            <a:srgbClr val="000000"/>
                          </a:solidFill>
                        </a:rPr>
                        <a:t>Text</a:t>
                      </a:r>
                      <a:r>
                        <a:rPr lang="en-US" baseline="0" noProof="0" dirty="0" smtClean="0">
                          <a:solidFill>
                            <a:srgbClr val="000000"/>
                          </a:solidFill>
                        </a:rPr>
                        <a:t> in English</a:t>
                      </a:r>
                      <a:endParaRPr lang="en-US" noProof="0" dirty="0">
                        <a:solidFill>
                          <a:srgbClr val="000000"/>
                        </a:solidFill>
                      </a:endParaRPr>
                    </a:p>
                  </a:txBody>
                  <a:tcPr/>
                </a:tc>
                <a:tc>
                  <a:txBody>
                    <a:bodyPr/>
                    <a:lstStyle/>
                    <a:p>
                      <a:r>
                        <a:rPr lang="en-US" noProof="0" dirty="0" smtClean="0">
                          <a:solidFill>
                            <a:srgbClr val="000000"/>
                          </a:solidFill>
                        </a:rPr>
                        <a:t>No pdf version available</a:t>
                      </a:r>
                      <a:endParaRPr lang="en-US" noProof="0" dirty="0">
                        <a:solidFill>
                          <a:srgbClr val="000000"/>
                        </a:solidFill>
                      </a:endParaRPr>
                    </a:p>
                  </a:txBody>
                  <a:tcPr/>
                </a:tc>
              </a:tr>
              <a:tr h="370840">
                <a:tc>
                  <a:txBody>
                    <a:bodyPr/>
                    <a:lstStyle/>
                    <a:p>
                      <a:r>
                        <a:rPr lang="en-US" noProof="0" dirty="0" smtClean="0">
                          <a:solidFill>
                            <a:srgbClr val="000000"/>
                          </a:solidFill>
                        </a:rPr>
                        <a:t>SLA and Data integration</a:t>
                      </a:r>
                      <a:endParaRPr lang="en-US" noProof="0" dirty="0">
                        <a:solidFill>
                          <a:srgbClr val="000000"/>
                        </a:solidFill>
                      </a:endParaRPr>
                    </a:p>
                  </a:txBody>
                  <a:tcPr/>
                </a:tc>
                <a:tc>
                  <a:txBody>
                    <a:bodyPr/>
                    <a:lstStyle/>
                    <a:p>
                      <a:r>
                        <a:rPr lang="en-US" noProof="0" dirty="0" smtClean="0">
                          <a:solidFill>
                            <a:srgbClr val="000000"/>
                          </a:solidFill>
                        </a:rPr>
                        <a:t>SLA and Resource</a:t>
                      </a:r>
                      <a:r>
                        <a:rPr lang="en-US" baseline="0" noProof="0" dirty="0" smtClean="0">
                          <a:solidFill>
                            <a:srgbClr val="000000"/>
                          </a:solidFill>
                        </a:rPr>
                        <a:t> allocation</a:t>
                      </a:r>
                      <a:endParaRPr lang="en-US" noProof="0" dirty="0">
                        <a:solidFill>
                          <a:srgbClr val="000000"/>
                        </a:solidFill>
                      </a:endParaRPr>
                    </a:p>
                  </a:txBody>
                  <a:tcPr/>
                </a:tc>
              </a:tr>
              <a:tr h="370840">
                <a:tc>
                  <a:txBody>
                    <a:bodyPr/>
                    <a:lstStyle/>
                    <a:p>
                      <a:r>
                        <a:rPr lang="en-US" noProof="0" dirty="0" smtClean="0">
                          <a:solidFill>
                            <a:srgbClr val="000000"/>
                          </a:solidFill>
                        </a:rPr>
                        <a:t>SLA and Multi-cloud</a:t>
                      </a:r>
                      <a:endParaRPr lang="en-US" noProof="0" dirty="0">
                        <a:solidFill>
                          <a:srgbClr val="000000"/>
                        </a:solidFill>
                      </a:endParaRPr>
                    </a:p>
                  </a:txBody>
                  <a:tcPr/>
                </a:tc>
                <a:tc>
                  <a:txBody>
                    <a:bodyPr/>
                    <a:lstStyle/>
                    <a:p>
                      <a:r>
                        <a:rPr lang="en-US" noProof="0" dirty="0" smtClean="0">
                          <a:solidFill>
                            <a:srgbClr val="000000"/>
                          </a:solidFill>
                        </a:rPr>
                        <a:t>Paper out of our inclusion criteria</a:t>
                      </a:r>
                      <a:endParaRPr lang="en-US" noProof="0" dirty="0">
                        <a:solidFill>
                          <a:srgbClr val="000000"/>
                        </a:solidFill>
                      </a:endParaRPr>
                    </a:p>
                  </a:txBody>
                  <a:tcPr/>
                </a:tc>
              </a:tr>
              <a:tr h="370840">
                <a:tc>
                  <a:txBody>
                    <a:bodyPr/>
                    <a:lstStyle/>
                    <a:p>
                      <a:r>
                        <a:rPr lang="en-US" noProof="0" dirty="0" smtClean="0">
                          <a:solidFill>
                            <a:srgbClr val="000000"/>
                          </a:solidFill>
                        </a:rPr>
                        <a:t>Models, languages or security aspects treated in SLA contracts</a:t>
                      </a:r>
                      <a:endParaRPr lang="en-US" noProof="0" dirty="0">
                        <a:solidFill>
                          <a:srgbClr val="000000"/>
                        </a:solidFill>
                      </a:endParaRPr>
                    </a:p>
                  </a:txBody>
                  <a:tcPr/>
                </a:tc>
                <a:tc>
                  <a:txBody>
                    <a:bodyPr/>
                    <a:lstStyle/>
                    <a:p>
                      <a:endParaRPr lang="en-US" noProof="0" dirty="0">
                        <a:solidFill>
                          <a:srgbClr val="000000"/>
                        </a:solidFill>
                      </a:endParaRPr>
                    </a:p>
                  </a:txBody>
                  <a:tcPr/>
                </a:tc>
              </a:tr>
              <a:tr h="370840">
                <a:tc>
                  <a:txBody>
                    <a:bodyPr/>
                    <a:lstStyle/>
                    <a:p>
                      <a:r>
                        <a:rPr lang="en-US" noProof="0" dirty="0" smtClean="0">
                          <a:solidFill>
                            <a:srgbClr val="000000"/>
                          </a:solidFill>
                        </a:rPr>
                        <a:t>Improvements to SLA</a:t>
                      </a:r>
                      <a:endParaRPr lang="en-US" noProof="0" dirty="0">
                        <a:solidFill>
                          <a:srgbClr val="000000"/>
                        </a:solidFill>
                      </a:endParaRPr>
                    </a:p>
                  </a:txBody>
                  <a:tcPr/>
                </a:tc>
                <a:tc>
                  <a:txBody>
                    <a:bodyPr/>
                    <a:lstStyle/>
                    <a:p>
                      <a:endParaRPr lang="en-US" noProof="0" dirty="0">
                        <a:solidFill>
                          <a:srgbClr val="000000"/>
                        </a:solidFill>
                      </a:endParaRPr>
                    </a:p>
                  </a:txBody>
                  <a:tcPr/>
                </a:tc>
              </a:tr>
              <a:tr h="370840">
                <a:tc>
                  <a:txBody>
                    <a:bodyPr/>
                    <a:lstStyle/>
                    <a:p>
                      <a:r>
                        <a:rPr lang="en-US" noProof="0" dirty="0" smtClean="0">
                          <a:solidFill>
                            <a:srgbClr val="000000"/>
                          </a:solidFill>
                        </a:rPr>
                        <a:t>Data integration</a:t>
                      </a:r>
                      <a:r>
                        <a:rPr lang="en-US" baseline="0" noProof="0" dirty="0" smtClean="0">
                          <a:solidFill>
                            <a:srgbClr val="000000"/>
                          </a:solidFill>
                        </a:rPr>
                        <a:t> and Cloud</a:t>
                      </a:r>
                      <a:endParaRPr lang="en-US" noProof="0" dirty="0">
                        <a:solidFill>
                          <a:srgbClr val="000000"/>
                        </a:solidFill>
                      </a:endParaRPr>
                    </a:p>
                  </a:txBody>
                  <a:tcPr/>
                </a:tc>
                <a:tc>
                  <a:txBody>
                    <a:bodyPr/>
                    <a:lstStyle/>
                    <a:p>
                      <a:endParaRPr lang="en-US" noProof="0" dirty="0">
                        <a:solidFill>
                          <a:srgbClr val="000000"/>
                        </a:solidFill>
                      </a:endParaRPr>
                    </a:p>
                  </a:txBody>
                  <a:tcPr/>
                </a:tc>
              </a:tr>
              <a:tr h="370840">
                <a:tc>
                  <a:txBody>
                    <a:bodyPr/>
                    <a:lstStyle/>
                    <a:p>
                      <a:r>
                        <a:rPr lang="en-US" noProof="0" dirty="0" smtClean="0">
                          <a:solidFill>
                            <a:srgbClr val="000000"/>
                          </a:solidFill>
                        </a:rPr>
                        <a:t>Data integration</a:t>
                      </a:r>
                      <a:r>
                        <a:rPr lang="en-US" baseline="0" noProof="0" dirty="0" smtClean="0">
                          <a:solidFill>
                            <a:srgbClr val="000000"/>
                          </a:solidFill>
                        </a:rPr>
                        <a:t> and </a:t>
                      </a:r>
                      <a:r>
                        <a:rPr lang="en-US" baseline="0" noProof="0" dirty="0" smtClean="0">
                          <a:solidFill>
                            <a:srgbClr val="000000"/>
                          </a:solidFill>
                        </a:rPr>
                        <a:t>Multi-Cloud</a:t>
                      </a:r>
                      <a:endParaRPr lang="en-US" noProof="0" dirty="0">
                        <a:solidFill>
                          <a:srgbClr val="000000"/>
                        </a:solidFill>
                      </a:endParaRPr>
                    </a:p>
                  </a:txBody>
                  <a:tcPr/>
                </a:tc>
                <a:tc>
                  <a:txBody>
                    <a:bodyPr/>
                    <a:lstStyle/>
                    <a:p>
                      <a:endParaRPr lang="en-US" noProof="0" dirty="0">
                        <a:solidFill>
                          <a:srgbClr val="000000"/>
                        </a:solidFill>
                      </a:endParaRPr>
                    </a:p>
                  </a:txBody>
                  <a:tcPr/>
                </a:tc>
              </a:tr>
              <a:tr h="370840">
                <a:tc>
                  <a:txBody>
                    <a:bodyPr/>
                    <a:lstStyle/>
                    <a:p>
                      <a:r>
                        <a:rPr lang="en-US" noProof="0" dirty="0" smtClean="0">
                          <a:solidFill>
                            <a:srgbClr val="000000"/>
                          </a:solidFill>
                        </a:rPr>
                        <a:t>Data integration and QoS</a:t>
                      </a:r>
                      <a:endParaRPr lang="en-US" noProof="0" dirty="0">
                        <a:solidFill>
                          <a:srgbClr val="000000"/>
                        </a:solidFill>
                      </a:endParaRPr>
                    </a:p>
                  </a:txBody>
                  <a:tcPr/>
                </a:tc>
                <a:tc>
                  <a:txBody>
                    <a:bodyPr/>
                    <a:lstStyle/>
                    <a:p>
                      <a:endParaRPr lang="en-US" noProof="0" dirty="0">
                        <a:solidFill>
                          <a:srgbClr val="000000"/>
                        </a:solidFill>
                      </a:endParaRPr>
                    </a:p>
                  </a:txBody>
                  <a:tcPr/>
                </a:tc>
              </a:tr>
            </a:tbl>
          </a:graphicData>
        </a:graphic>
      </p:graphicFrame>
    </p:spTree>
    <p:extLst>
      <p:ext uri="{BB962C8B-B14F-4D97-AF65-F5344CB8AC3E}">
        <p14:creationId xmlns:p14="http://schemas.microsoft.com/office/powerpoint/2010/main" val="2305600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scheme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solidFill>
                <a:srgbClr val="000000"/>
              </a:solidFill>
            </a:endParaRPr>
          </a:p>
          <a:p>
            <a:r>
              <a:rPr lang="en-US" dirty="0" smtClean="0">
                <a:solidFill>
                  <a:srgbClr val="000000"/>
                </a:solidFill>
              </a:rPr>
              <a:t>Data </a:t>
            </a:r>
            <a:r>
              <a:rPr lang="en-US" dirty="0" smtClean="0">
                <a:solidFill>
                  <a:srgbClr val="000000"/>
                </a:solidFill>
              </a:rPr>
              <a:t>integration environment</a:t>
            </a:r>
          </a:p>
          <a:p>
            <a:pPr lvl="1"/>
            <a:r>
              <a:rPr lang="en-US" dirty="0" smtClean="0">
                <a:solidFill>
                  <a:srgbClr val="000000"/>
                </a:solidFill>
              </a:rPr>
              <a:t>data warehouse, federated database, cloud and multi-</a:t>
            </a:r>
            <a:r>
              <a:rPr lang="en-US" dirty="0" smtClean="0">
                <a:solidFill>
                  <a:srgbClr val="000000"/>
                </a:solidFill>
              </a:rPr>
              <a:t>cloud</a:t>
            </a:r>
          </a:p>
          <a:p>
            <a:r>
              <a:rPr lang="en-US" dirty="0" smtClean="0">
                <a:solidFill>
                  <a:srgbClr val="000000"/>
                </a:solidFill>
              </a:rPr>
              <a:t>Data </a:t>
            </a:r>
            <a:r>
              <a:rPr lang="en-US" dirty="0" smtClean="0">
                <a:solidFill>
                  <a:srgbClr val="000000"/>
                </a:solidFill>
              </a:rPr>
              <a:t>integration description</a:t>
            </a:r>
          </a:p>
          <a:p>
            <a:pPr lvl="1"/>
            <a:r>
              <a:rPr lang="en-US" dirty="0" smtClean="0">
                <a:solidFill>
                  <a:srgbClr val="000000"/>
                </a:solidFill>
              </a:rPr>
              <a:t>Knowledge, meta-data and </a:t>
            </a:r>
            <a:r>
              <a:rPr lang="en-US" dirty="0" smtClean="0">
                <a:solidFill>
                  <a:srgbClr val="000000"/>
                </a:solidFill>
              </a:rPr>
              <a:t>schema</a:t>
            </a:r>
          </a:p>
          <a:p>
            <a:r>
              <a:rPr lang="en-US" dirty="0" smtClean="0">
                <a:solidFill>
                  <a:srgbClr val="000000"/>
                </a:solidFill>
              </a:rPr>
              <a:t>Data </a:t>
            </a:r>
            <a:r>
              <a:rPr lang="en-US" dirty="0" smtClean="0">
                <a:solidFill>
                  <a:srgbClr val="000000"/>
                </a:solidFill>
              </a:rPr>
              <a:t>quality</a:t>
            </a:r>
          </a:p>
          <a:p>
            <a:pPr lvl="1"/>
            <a:r>
              <a:rPr lang="en-US" dirty="0" smtClean="0">
                <a:solidFill>
                  <a:srgbClr val="000000"/>
                </a:solidFill>
              </a:rPr>
              <a:t>Confidentiality, privacy, security, SLA, </a:t>
            </a:r>
            <a:r>
              <a:rPr lang="en-US" dirty="0">
                <a:solidFill>
                  <a:srgbClr val="000000"/>
                </a:solidFill>
              </a:rPr>
              <a:t>d</a:t>
            </a:r>
            <a:r>
              <a:rPr lang="en-US" dirty="0" smtClean="0">
                <a:solidFill>
                  <a:srgbClr val="000000"/>
                </a:solidFill>
              </a:rPr>
              <a:t>ata protection and provenance and </a:t>
            </a:r>
            <a:r>
              <a:rPr lang="en-US" dirty="0" smtClean="0">
                <a:solidFill>
                  <a:srgbClr val="000000"/>
                </a:solidFill>
              </a:rPr>
              <a:t>others</a:t>
            </a:r>
          </a:p>
          <a:p>
            <a:r>
              <a:rPr lang="en-US" dirty="0" smtClean="0">
                <a:solidFill>
                  <a:srgbClr val="000000"/>
                </a:solidFill>
              </a:rPr>
              <a:t>SLA </a:t>
            </a:r>
          </a:p>
          <a:p>
            <a:pPr lvl="1"/>
            <a:r>
              <a:rPr lang="en-US" dirty="0" smtClean="0">
                <a:solidFill>
                  <a:srgbClr val="000000"/>
                </a:solidFill>
              </a:rPr>
              <a:t>Language, model, resources and security</a:t>
            </a:r>
          </a:p>
          <a:p>
            <a:r>
              <a:rPr lang="en-US" dirty="0" smtClean="0">
                <a:solidFill>
                  <a:srgbClr val="000000"/>
                </a:solidFill>
              </a:rPr>
              <a:t>Contribution</a:t>
            </a:r>
          </a:p>
          <a:p>
            <a:pPr lvl="1"/>
            <a:r>
              <a:rPr lang="en-US" dirty="0" smtClean="0">
                <a:solidFill>
                  <a:srgbClr val="000000"/>
                </a:solidFill>
              </a:rPr>
              <a:t>Tool, literature analysis, method, model, process and extended study</a:t>
            </a:r>
          </a:p>
          <a:p>
            <a:r>
              <a:rPr lang="en-US" dirty="0" smtClean="0">
                <a:solidFill>
                  <a:srgbClr val="000000"/>
                </a:solidFill>
              </a:rPr>
              <a:t>Paper type</a:t>
            </a:r>
          </a:p>
          <a:p>
            <a:pPr lvl="1"/>
            <a:r>
              <a:rPr lang="en-US" dirty="0" smtClean="0">
                <a:solidFill>
                  <a:srgbClr val="000000"/>
                </a:solidFill>
              </a:rPr>
              <a:t>Evaluation, validation, solution proposal and opinion paper</a:t>
            </a:r>
            <a:endParaRPr lang="en-US" dirty="0" smtClean="0">
              <a:solidFill>
                <a:srgbClr val="000000"/>
              </a:solidFill>
            </a:endParaRPr>
          </a:p>
        </p:txBody>
      </p:sp>
    </p:spTree>
    <p:extLst>
      <p:ext uri="{BB962C8B-B14F-4D97-AF65-F5344CB8AC3E}">
        <p14:creationId xmlns:p14="http://schemas.microsoft.com/office/powerpoint/2010/main" val="3725120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The </a:t>
            </a:r>
            <a:r>
              <a:rPr lang="en-US" sz="4400" dirty="0" smtClean="0"/>
              <a:t>Mapping results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Tree>
    <p:extLst>
      <p:ext uri="{BB962C8B-B14F-4D97-AF65-F5344CB8AC3E}">
        <p14:creationId xmlns:p14="http://schemas.microsoft.com/office/powerpoint/2010/main" val="1384353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The </a:t>
            </a:r>
            <a:r>
              <a:rPr lang="en-US" sz="4400" dirty="0" smtClean="0"/>
              <a:t>Mapping results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60" y="1090104"/>
            <a:ext cx="8495879" cy="5389858"/>
          </a:xfrm>
          <a:prstGeom prst="rect">
            <a:avLst/>
          </a:prstGeom>
        </p:spPr>
      </p:pic>
    </p:spTree>
    <p:extLst>
      <p:ext uri="{BB962C8B-B14F-4D97-AF65-F5344CB8AC3E}">
        <p14:creationId xmlns:p14="http://schemas.microsoft.com/office/powerpoint/2010/main" val="3344272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The </a:t>
            </a:r>
            <a:r>
              <a:rPr lang="en-US" sz="4400" dirty="0" smtClean="0"/>
              <a:t>Mapping results</a:t>
            </a:r>
            <a:endParaRPr lang="en-US" sz="4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2079442"/>
            <a:ext cx="8943283" cy="3593282"/>
          </a:xfrm>
          <a:prstGeom prst="rect">
            <a:avLst/>
          </a:prstGeom>
        </p:spPr>
      </p:pic>
    </p:spTree>
    <p:extLst>
      <p:ext uri="{BB962C8B-B14F-4D97-AF65-F5344CB8AC3E}">
        <p14:creationId xmlns:p14="http://schemas.microsoft.com/office/powerpoint/2010/main" val="3768743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The </a:t>
            </a:r>
            <a:r>
              <a:rPr lang="en-US" sz="4400" dirty="0" smtClean="0"/>
              <a:t>Mapping results</a:t>
            </a:r>
            <a:endParaRPr lang="en-US" sz="4400" dirty="0"/>
          </a:p>
        </p:txBody>
      </p:sp>
      <p:pic>
        <p:nvPicPr>
          <p:cNvPr id="7" name="Picture 6" descr="Data-Quality-DI.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0686"/>
            <a:ext cx="9144000" cy="5949942"/>
          </a:xfrm>
          <a:prstGeom prst="rect">
            <a:avLst/>
          </a:prstGeom>
        </p:spPr>
      </p:pic>
    </p:spTree>
    <p:extLst>
      <p:ext uri="{BB962C8B-B14F-4D97-AF65-F5344CB8AC3E}">
        <p14:creationId xmlns:p14="http://schemas.microsoft.com/office/powerpoint/2010/main" val="1001845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 in progress and Future works</a:t>
            </a:r>
            <a:endParaRPr lang="en-US"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rgbClr val="000000"/>
                </a:solidFill>
              </a:rPr>
              <a:t>D</a:t>
            </a:r>
            <a:r>
              <a:rPr lang="en-US" dirty="0">
                <a:solidFill>
                  <a:srgbClr val="000000"/>
                </a:solidFill>
              </a:rPr>
              <a:t>. A. S. Carvalho, N. Benani, C. Ghedira-Guegan, P. A. Souza Neto and G. Vargas-Solar. </a:t>
            </a:r>
            <a:r>
              <a:rPr lang="en-US" b="1" i="1" dirty="0" smtClean="0">
                <a:solidFill>
                  <a:srgbClr val="000000"/>
                </a:solidFill>
              </a:rPr>
              <a:t>Can Data Integration Quality be enhanced on Multi-cloud using SLA?</a:t>
            </a:r>
            <a:r>
              <a:rPr lang="en-US" dirty="0" smtClean="0">
                <a:solidFill>
                  <a:srgbClr val="000000"/>
                </a:solidFill>
              </a:rPr>
              <a:t>. </a:t>
            </a:r>
            <a:r>
              <a:rPr lang="en-US" dirty="0">
                <a:solidFill>
                  <a:srgbClr val="000000"/>
                </a:solidFill>
              </a:rPr>
              <a:t>To be submitted in 26</a:t>
            </a:r>
            <a:r>
              <a:rPr lang="en-US" baseline="30000" dirty="0">
                <a:solidFill>
                  <a:srgbClr val="000000"/>
                </a:solidFill>
              </a:rPr>
              <a:t>th</a:t>
            </a:r>
            <a:r>
              <a:rPr lang="en-US" dirty="0">
                <a:solidFill>
                  <a:srgbClr val="000000"/>
                </a:solidFill>
              </a:rPr>
              <a:t> International Conference on Database and Expert Systems applications (DEXA 2015).</a:t>
            </a:r>
            <a:endParaRPr lang="pt-BR" dirty="0">
              <a:solidFill>
                <a:srgbClr val="000000"/>
              </a:solidFill>
            </a:endParaRPr>
          </a:p>
          <a:p>
            <a:endParaRPr lang="en-US" dirty="0" smtClean="0">
              <a:solidFill>
                <a:srgbClr val="000000"/>
              </a:solidFill>
            </a:endParaRPr>
          </a:p>
          <a:p>
            <a:pPr algn="just"/>
            <a:r>
              <a:rPr lang="en-US" dirty="0" smtClean="0">
                <a:solidFill>
                  <a:srgbClr val="000000"/>
                </a:solidFill>
              </a:rPr>
              <a:t>Based on papers retrieved in the SM, we will </a:t>
            </a:r>
            <a:r>
              <a:rPr lang="en-US" dirty="0">
                <a:solidFill>
                  <a:srgbClr val="000000"/>
                </a:solidFill>
              </a:rPr>
              <a:t>p</a:t>
            </a:r>
            <a:r>
              <a:rPr lang="en-US" dirty="0" smtClean="0">
                <a:solidFill>
                  <a:srgbClr val="000000"/>
                </a:solidFill>
              </a:rPr>
              <a:t>roceed </a:t>
            </a:r>
            <a:r>
              <a:rPr lang="en-US" dirty="0" smtClean="0">
                <a:solidFill>
                  <a:srgbClr val="000000"/>
                </a:solidFill>
              </a:rPr>
              <a:t>with an </a:t>
            </a:r>
            <a:r>
              <a:rPr lang="en-US" b="1" i="1" dirty="0" smtClean="0">
                <a:solidFill>
                  <a:srgbClr val="000000"/>
                </a:solidFill>
              </a:rPr>
              <a:t>in-depth </a:t>
            </a:r>
            <a:r>
              <a:rPr lang="en-US" b="1" i="1" dirty="0">
                <a:solidFill>
                  <a:srgbClr val="000000"/>
                </a:solidFill>
              </a:rPr>
              <a:t>analysis of the current state of the art </a:t>
            </a:r>
            <a:r>
              <a:rPr lang="en-US" dirty="0">
                <a:solidFill>
                  <a:srgbClr val="000000"/>
                </a:solidFill>
              </a:rPr>
              <a:t>in order to formalize our proposal</a:t>
            </a:r>
            <a:r>
              <a:rPr lang="pt-BR" dirty="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1699980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7830"/>
            <a:ext cx="8229600" cy="1143000"/>
          </a:xfrm>
        </p:spPr>
        <p:txBody>
          <a:bodyPr>
            <a:normAutofit fontScale="90000"/>
          </a:bodyPr>
          <a:lstStyle/>
          <a:p>
            <a:r>
              <a:rPr lang="en-US" dirty="0" smtClean="0"/>
              <a:t>Questions?</a:t>
            </a:r>
            <a:br>
              <a:rPr lang="en-US" dirty="0" smtClean="0"/>
            </a:br>
            <a:r>
              <a:rPr lang="en-US" dirty="0"/>
              <a:t/>
            </a:r>
            <a:br>
              <a:rPr lang="en-US" dirty="0"/>
            </a:br>
            <a:r>
              <a:rPr lang="en-US" dirty="0" smtClean="0"/>
              <a:t>Merci </a:t>
            </a:r>
            <a:br>
              <a:rPr lang="en-US" dirty="0" smtClean="0"/>
            </a:br>
            <a:r>
              <a:rPr lang="en-US" dirty="0" smtClean="0"/>
              <a:t>;-)</a:t>
            </a:r>
            <a:endParaRPr lang="en-US" dirty="0"/>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r>
              <a:rPr lang="en-US" dirty="0" smtClean="0">
                <a:solidFill>
                  <a:schemeClr val="tx1"/>
                </a:solidFill>
              </a:rPr>
              <a:t>Context</a:t>
            </a:r>
            <a:endParaRPr lang="en-US" dirty="0" smtClean="0">
              <a:solidFill>
                <a:schemeClr val="tx1"/>
              </a:solidFill>
            </a:endParaRPr>
          </a:p>
          <a:p>
            <a:r>
              <a:rPr lang="en-US" dirty="0" smtClean="0">
                <a:solidFill>
                  <a:schemeClr val="tx1"/>
                </a:solidFill>
              </a:rPr>
              <a:t>Problem statement</a:t>
            </a:r>
          </a:p>
          <a:p>
            <a:r>
              <a:rPr lang="en-US" dirty="0" smtClean="0">
                <a:solidFill>
                  <a:schemeClr val="tx1"/>
                </a:solidFill>
              </a:rPr>
              <a:t>Objective</a:t>
            </a:r>
          </a:p>
          <a:p>
            <a:r>
              <a:rPr lang="en-US" dirty="0" smtClean="0">
                <a:solidFill>
                  <a:schemeClr val="tx1"/>
                </a:solidFill>
              </a:rPr>
              <a:t>Thesis status</a:t>
            </a:r>
          </a:p>
          <a:p>
            <a:r>
              <a:rPr lang="en-US" dirty="0" smtClean="0">
                <a:solidFill>
                  <a:schemeClr val="tx1"/>
                </a:solidFill>
              </a:rPr>
              <a:t>Our Systematic Mapping</a:t>
            </a:r>
          </a:p>
          <a:p>
            <a:r>
              <a:rPr lang="en-US" dirty="0" smtClean="0">
                <a:solidFill>
                  <a:schemeClr val="tx1"/>
                </a:solidFill>
              </a:rPr>
              <a:t>Work in progress and Future works</a:t>
            </a:r>
          </a:p>
          <a:p>
            <a:endParaRPr lang="en-US" dirty="0" smtClean="0">
              <a:solidFill>
                <a:schemeClr val="tx1"/>
              </a:solidFill>
            </a:endParaRPr>
          </a:p>
          <a:p>
            <a:endParaRPr lang="pt-BR"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normAutofit/>
          </a:bodyPr>
          <a:lstStyle/>
          <a:p>
            <a:endParaRPr lang="en-US" b="1" dirty="0" smtClean="0">
              <a:solidFill>
                <a:srgbClr val="000000"/>
              </a:solidFill>
            </a:endParaRPr>
          </a:p>
          <a:p>
            <a:r>
              <a:rPr lang="en-US" b="1" dirty="0" smtClean="0">
                <a:solidFill>
                  <a:srgbClr val="000000"/>
                </a:solidFill>
              </a:rPr>
              <a:t>Data </a:t>
            </a:r>
            <a:r>
              <a:rPr lang="en-US" b="1" dirty="0" smtClean="0">
                <a:solidFill>
                  <a:srgbClr val="000000"/>
                </a:solidFill>
              </a:rPr>
              <a:t>integration </a:t>
            </a:r>
            <a:r>
              <a:rPr lang="en-US" dirty="0" smtClean="0">
                <a:solidFill>
                  <a:srgbClr val="000000"/>
                </a:solidFill>
              </a:rPr>
              <a:t>consists in merging data from different sources and provide to the user a unified view of these data</a:t>
            </a:r>
          </a:p>
          <a:p>
            <a:endParaRPr lang="en-US" dirty="0">
              <a:solidFill>
                <a:srgbClr val="000000"/>
              </a:solidFill>
            </a:endParaRPr>
          </a:p>
          <a:p>
            <a:r>
              <a:rPr lang="en-US" dirty="0" smtClean="0">
                <a:solidFill>
                  <a:srgbClr val="000000"/>
                </a:solidFill>
              </a:rPr>
              <a:t>Cloud computing opens new opportunities to data processing</a:t>
            </a:r>
          </a:p>
          <a:p>
            <a:pPr lvl="1"/>
            <a:r>
              <a:rPr lang="en-US" dirty="0" smtClean="0">
                <a:solidFill>
                  <a:srgbClr val="000000"/>
                </a:solidFill>
              </a:rPr>
              <a:t>Unlimited access to resources and “pay as you go” model</a:t>
            </a:r>
          </a:p>
          <a:p>
            <a:pPr lvl="1"/>
            <a:r>
              <a:rPr lang="en-US" dirty="0" smtClean="0">
                <a:solidFill>
                  <a:srgbClr val="000000"/>
                </a:solidFill>
              </a:rPr>
              <a:t>User requirements specified by contracts </a:t>
            </a:r>
            <a:endParaRPr lang="en-US" dirty="0" smtClean="0">
              <a:solidFill>
                <a:srgbClr val="000000"/>
              </a:solidFill>
            </a:endParaRPr>
          </a:p>
          <a:p>
            <a:pPr lvl="2"/>
            <a:r>
              <a:rPr lang="en-US" dirty="0" smtClean="0">
                <a:solidFill>
                  <a:srgbClr val="000000"/>
                </a:solidFill>
              </a:rPr>
              <a:t>Service level agreement (SLA) are an example of contracts</a:t>
            </a:r>
            <a:endParaRPr lang="en-US" dirty="0" smtClean="0">
              <a:solidFill>
                <a:srgbClr val="000000"/>
              </a:solidFill>
            </a:endParaRPr>
          </a:p>
          <a:p>
            <a:pPr lvl="1"/>
            <a:r>
              <a:rPr lang="en-US" b="1" dirty="0" smtClean="0">
                <a:solidFill>
                  <a:srgbClr val="000000"/>
                </a:solidFill>
              </a:rPr>
              <a:t>Collaboration </a:t>
            </a:r>
            <a:r>
              <a:rPr lang="en-US" b="1" dirty="0" smtClean="0">
                <a:solidFill>
                  <a:srgbClr val="000000"/>
                </a:solidFill>
              </a:rPr>
              <a:t>between </a:t>
            </a:r>
            <a:r>
              <a:rPr lang="en-US" b="1" dirty="0" smtClean="0">
                <a:solidFill>
                  <a:srgbClr val="000000"/>
                </a:solidFill>
              </a:rPr>
              <a:t>clouds</a:t>
            </a:r>
            <a:endParaRPr lang="en-US" b="1" dirty="0">
              <a:solidFill>
                <a:srgbClr val="000000"/>
              </a:solidFill>
            </a:endParaRPr>
          </a:p>
        </p:txBody>
      </p:sp>
    </p:spTree>
    <p:extLst>
      <p:ext uri="{BB962C8B-B14F-4D97-AF65-F5344CB8AC3E}">
        <p14:creationId xmlns:p14="http://schemas.microsoft.com/office/powerpoint/2010/main" val="3415149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normAutofit/>
          </a:bodyPr>
          <a:lstStyle/>
          <a:p>
            <a:endParaRPr lang="en-US" dirty="0" smtClean="0">
              <a:solidFill>
                <a:srgbClr val="000000"/>
              </a:solidFill>
            </a:endParaRPr>
          </a:p>
          <a:p>
            <a:r>
              <a:rPr lang="en-US" dirty="0" smtClean="0">
                <a:solidFill>
                  <a:srgbClr val="000000"/>
                </a:solidFill>
              </a:rPr>
              <a:t>Cloud collaboration is mentioned as:</a:t>
            </a:r>
          </a:p>
          <a:p>
            <a:pPr lvl="1"/>
            <a:endParaRPr lang="en-US" dirty="0" smtClean="0">
              <a:solidFill>
                <a:srgbClr val="000000"/>
              </a:solidFill>
            </a:endParaRPr>
          </a:p>
          <a:p>
            <a:pPr lvl="1"/>
            <a:r>
              <a:rPr lang="en-US" dirty="0" smtClean="0">
                <a:solidFill>
                  <a:srgbClr val="000000"/>
                </a:solidFill>
              </a:rPr>
              <a:t>Interconnect cloud or Intercloud or Inter-Cloud</a:t>
            </a:r>
          </a:p>
          <a:p>
            <a:pPr lvl="1"/>
            <a:endParaRPr lang="en-US" dirty="0">
              <a:solidFill>
                <a:srgbClr val="000000"/>
              </a:solidFill>
            </a:endParaRPr>
          </a:p>
          <a:p>
            <a:pPr lvl="1"/>
            <a:r>
              <a:rPr lang="en-US" dirty="0" smtClean="0">
                <a:solidFill>
                  <a:srgbClr val="000000"/>
                </a:solidFill>
              </a:rPr>
              <a:t>Federated cloud or Cloud federation</a:t>
            </a:r>
          </a:p>
          <a:p>
            <a:pPr lvl="1"/>
            <a:endParaRPr lang="en-US" dirty="0">
              <a:solidFill>
                <a:srgbClr val="000000"/>
              </a:solidFill>
            </a:endParaRPr>
          </a:p>
          <a:p>
            <a:pPr lvl="1"/>
            <a:r>
              <a:rPr lang="en-US" b="1" dirty="0" smtClean="0">
                <a:solidFill>
                  <a:srgbClr val="000000"/>
                </a:solidFill>
              </a:rPr>
              <a:t>Hybrid Cloud</a:t>
            </a:r>
          </a:p>
          <a:p>
            <a:pPr lvl="2"/>
            <a:endParaRPr lang="en-US" b="1" dirty="0">
              <a:solidFill>
                <a:srgbClr val="000000"/>
              </a:solidFill>
            </a:endParaRPr>
          </a:p>
          <a:p>
            <a:pPr lvl="2"/>
            <a:r>
              <a:rPr lang="en-US" dirty="0" smtClean="0">
                <a:solidFill>
                  <a:srgbClr val="000000"/>
                </a:solidFill>
              </a:rPr>
              <a:t>Private Clouds: high degree of security and </a:t>
            </a:r>
            <a:r>
              <a:rPr lang="en-US" dirty="0">
                <a:solidFill>
                  <a:srgbClr val="000000"/>
                </a:solidFill>
              </a:rPr>
              <a:t>c</a:t>
            </a:r>
            <a:r>
              <a:rPr lang="en-US" dirty="0" smtClean="0">
                <a:solidFill>
                  <a:srgbClr val="000000"/>
                </a:solidFill>
              </a:rPr>
              <a:t>ontrol</a:t>
            </a:r>
          </a:p>
          <a:p>
            <a:pPr lvl="2"/>
            <a:endParaRPr lang="en-US" dirty="0">
              <a:solidFill>
                <a:srgbClr val="000000"/>
              </a:solidFill>
            </a:endParaRPr>
          </a:p>
          <a:p>
            <a:pPr lvl="2"/>
            <a:r>
              <a:rPr lang="en-US" dirty="0" smtClean="0">
                <a:solidFill>
                  <a:srgbClr val="000000"/>
                </a:solidFill>
              </a:rPr>
              <a:t>Public Clouds: high efficiency</a:t>
            </a:r>
          </a:p>
          <a:p>
            <a:pPr lvl="3"/>
            <a:r>
              <a:rPr lang="en-US" dirty="0" smtClean="0">
                <a:solidFill>
                  <a:srgbClr val="000000"/>
                </a:solidFill>
              </a:rPr>
              <a:t>Lack of security aspects</a:t>
            </a:r>
            <a:endParaRPr lang="en-US" dirty="0">
              <a:solidFill>
                <a:srgbClr val="000000"/>
              </a:solidFill>
            </a:endParaRPr>
          </a:p>
        </p:txBody>
      </p:sp>
      <p:sp>
        <p:nvSpPr>
          <p:cNvPr id="5" name="Rectangle 4"/>
          <p:cNvSpPr/>
          <p:nvPr/>
        </p:nvSpPr>
        <p:spPr>
          <a:xfrm>
            <a:off x="624885" y="3829595"/>
            <a:ext cx="6732645" cy="2096200"/>
          </a:xfrm>
          <a:prstGeom prst="rect">
            <a:avLst/>
          </a:prstGeom>
          <a:noFill/>
          <a:ln w="28575" cmpd="sng">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21415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1" smtClean="0"/>
              <a:t>Problem statement</a:t>
            </a:r>
            <a:endParaRPr lang="en-GB" noProof="1"/>
          </a:p>
        </p:txBody>
      </p:sp>
      <p:sp>
        <p:nvSpPr>
          <p:cNvPr id="3" name="Content Placeholder 2"/>
          <p:cNvSpPr>
            <a:spLocks noGrp="1"/>
          </p:cNvSpPr>
          <p:nvPr>
            <p:ph idx="1"/>
          </p:nvPr>
        </p:nvSpPr>
        <p:spPr/>
        <p:txBody>
          <a:bodyPr/>
          <a:lstStyle/>
          <a:p>
            <a:endParaRPr lang="en-GB" noProof="1" smtClean="0">
              <a:solidFill>
                <a:srgbClr val="000000"/>
              </a:solidFill>
            </a:endParaRPr>
          </a:p>
          <a:p>
            <a:r>
              <a:rPr lang="en-GB" noProof="1" smtClean="0">
                <a:solidFill>
                  <a:srgbClr val="000000"/>
                </a:solidFill>
              </a:rPr>
              <a:t>Multi</a:t>
            </a:r>
            <a:r>
              <a:rPr lang="en-GB" noProof="1" smtClean="0">
                <a:solidFill>
                  <a:srgbClr val="000000"/>
                </a:solidFill>
              </a:rPr>
              <a:t>-cloud </a:t>
            </a:r>
            <a:r>
              <a:rPr lang="en-GB" noProof="1" smtClean="0">
                <a:solidFill>
                  <a:srgbClr val="000000"/>
                </a:solidFill>
              </a:rPr>
              <a:t>hybrid environment </a:t>
            </a:r>
            <a:r>
              <a:rPr lang="en-GB" noProof="1" smtClean="0">
                <a:solidFill>
                  <a:srgbClr val="000000"/>
                </a:solidFill>
              </a:rPr>
              <a:t>brings new challenges to data integration</a:t>
            </a:r>
          </a:p>
          <a:p>
            <a:pPr lvl="1"/>
            <a:r>
              <a:rPr lang="en-GB" noProof="1" smtClean="0">
                <a:solidFill>
                  <a:srgbClr val="000000"/>
                </a:solidFill>
              </a:rPr>
              <a:t>Security problems, data provenance, trust, consistency, etc.</a:t>
            </a:r>
          </a:p>
          <a:p>
            <a:pPr lvl="1"/>
            <a:endParaRPr lang="en-GB" noProof="1">
              <a:solidFill>
                <a:srgbClr val="000000"/>
              </a:solidFill>
            </a:endParaRPr>
          </a:p>
          <a:p>
            <a:r>
              <a:rPr lang="en-GB" noProof="1" smtClean="0">
                <a:solidFill>
                  <a:srgbClr val="000000"/>
                </a:solidFill>
              </a:rPr>
              <a:t>The challenge of integrating different contracts exported by different providers in a hybrid cloud</a:t>
            </a:r>
          </a:p>
          <a:p>
            <a:endParaRPr lang="en-GB" noProof="1">
              <a:solidFill>
                <a:srgbClr val="000000"/>
              </a:solidFill>
            </a:endParaRPr>
          </a:p>
          <a:p>
            <a:r>
              <a:rPr lang="en-GB" noProof="1" smtClean="0">
                <a:solidFill>
                  <a:srgbClr val="000000"/>
                </a:solidFill>
              </a:rPr>
              <a:t>We </a:t>
            </a:r>
            <a:r>
              <a:rPr lang="en-GB" noProof="1" smtClean="0">
                <a:solidFill>
                  <a:srgbClr val="000000"/>
                </a:solidFill>
              </a:rPr>
              <a:t>believe SLA can be used for achieving better user </a:t>
            </a:r>
            <a:r>
              <a:rPr lang="en-GB" noProof="1" smtClean="0">
                <a:solidFill>
                  <a:srgbClr val="000000"/>
                </a:solidFill>
              </a:rPr>
              <a:t>requirements in this context</a:t>
            </a:r>
            <a:endParaRPr lang="en-GB" noProof="1" smtClean="0">
              <a:solidFill>
                <a:srgbClr val="000000"/>
              </a:solidFill>
            </a:endParaRPr>
          </a:p>
          <a:p>
            <a:pPr lvl="1"/>
            <a:r>
              <a:rPr lang="en-GB" noProof="1" smtClean="0">
                <a:solidFill>
                  <a:srgbClr val="000000"/>
                </a:solidFill>
              </a:rPr>
              <a:t>It has not been yet enough considered</a:t>
            </a:r>
            <a:endParaRPr lang="en-GB" noProof="1">
              <a:solidFill>
                <a:srgbClr val="000000"/>
              </a:solidFill>
            </a:endParaRPr>
          </a:p>
        </p:txBody>
      </p:sp>
    </p:spTree>
    <p:extLst>
      <p:ext uri="{BB962C8B-B14F-4D97-AF65-F5344CB8AC3E}">
        <p14:creationId xmlns:p14="http://schemas.microsoft.com/office/powerpoint/2010/main" val="3492234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1" smtClean="0"/>
              <a:t>Problem statement</a:t>
            </a:r>
            <a:endParaRPr lang="en-GB" noProof="1"/>
          </a:p>
        </p:txBody>
      </p:sp>
      <p:grpSp>
        <p:nvGrpSpPr>
          <p:cNvPr id="35" name="Group 34"/>
          <p:cNvGrpSpPr/>
          <p:nvPr/>
        </p:nvGrpSpPr>
        <p:grpSpPr>
          <a:xfrm>
            <a:off x="1651000" y="3619498"/>
            <a:ext cx="6138334" cy="3090325"/>
            <a:chOff x="1651000" y="3619498"/>
            <a:chExt cx="6138334" cy="3090325"/>
          </a:xfrm>
        </p:grpSpPr>
        <p:grpSp>
          <p:nvGrpSpPr>
            <p:cNvPr id="31" name="Group 30"/>
            <p:cNvGrpSpPr/>
            <p:nvPr/>
          </p:nvGrpSpPr>
          <p:grpSpPr>
            <a:xfrm>
              <a:off x="1651000" y="3619498"/>
              <a:ext cx="6138334" cy="3090325"/>
              <a:chOff x="1651000" y="3619498"/>
              <a:chExt cx="6138334" cy="3090325"/>
            </a:xfrm>
          </p:grpSpPr>
          <p:sp>
            <p:nvSpPr>
              <p:cNvPr id="5" name="TextBox 4"/>
              <p:cNvSpPr txBox="1"/>
              <p:nvPr/>
            </p:nvSpPr>
            <p:spPr>
              <a:xfrm>
                <a:off x="4064768" y="6232284"/>
                <a:ext cx="1376757" cy="331531"/>
              </a:xfrm>
              <a:prstGeom prst="rect">
                <a:avLst/>
              </a:prstGeom>
              <a:noFill/>
            </p:spPr>
            <p:txBody>
              <a:bodyPr wrap="none" rtlCol="0">
                <a:spAutoFit/>
              </a:bodyPr>
              <a:lstStyle/>
              <a:p>
                <a:r>
                  <a:rPr lang="en-US" i="1" dirty="0" smtClean="0"/>
                  <a:t>Hybrid Cloud</a:t>
                </a:r>
                <a:endParaRPr lang="en-US" i="1" dirty="0"/>
              </a:p>
            </p:txBody>
          </p:sp>
          <p:sp>
            <p:nvSpPr>
              <p:cNvPr id="6" name="Cloud 5"/>
              <p:cNvSpPr/>
              <p:nvPr/>
            </p:nvSpPr>
            <p:spPr>
              <a:xfrm>
                <a:off x="2127632" y="4410707"/>
                <a:ext cx="2266904" cy="1210185"/>
              </a:xfrm>
              <a:prstGeom prst="cloud">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loud 7"/>
              <p:cNvSpPr/>
              <p:nvPr/>
            </p:nvSpPr>
            <p:spPr>
              <a:xfrm>
                <a:off x="4979686" y="4410707"/>
                <a:ext cx="2266904" cy="1210185"/>
              </a:xfrm>
              <a:prstGeom prst="cloud">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TextBox 8"/>
              <p:cNvSpPr txBox="1"/>
              <p:nvPr/>
            </p:nvSpPr>
            <p:spPr>
              <a:xfrm>
                <a:off x="2539258" y="5132117"/>
                <a:ext cx="1311397" cy="331531"/>
              </a:xfrm>
              <a:prstGeom prst="rect">
                <a:avLst/>
              </a:prstGeom>
              <a:noFill/>
            </p:spPr>
            <p:txBody>
              <a:bodyPr wrap="none" rtlCol="0">
                <a:spAutoFit/>
              </a:bodyPr>
              <a:lstStyle/>
              <a:p>
                <a:r>
                  <a:rPr lang="en-US" i="1" dirty="0" smtClean="0"/>
                  <a:t>Public Cloud</a:t>
                </a:r>
                <a:endParaRPr lang="en-US" i="1" dirty="0"/>
              </a:p>
            </p:txBody>
          </p:sp>
          <p:sp>
            <p:nvSpPr>
              <p:cNvPr id="10" name="TextBox 9"/>
              <p:cNvSpPr txBox="1"/>
              <p:nvPr/>
            </p:nvSpPr>
            <p:spPr>
              <a:xfrm>
                <a:off x="5353022" y="5116318"/>
                <a:ext cx="1438649" cy="331531"/>
              </a:xfrm>
              <a:prstGeom prst="rect">
                <a:avLst/>
              </a:prstGeom>
              <a:noFill/>
            </p:spPr>
            <p:txBody>
              <a:bodyPr wrap="none" rtlCol="0">
                <a:spAutoFit/>
              </a:bodyPr>
              <a:lstStyle/>
              <a:p>
                <a:r>
                  <a:rPr lang="en-US" i="1" dirty="0" smtClean="0"/>
                  <a:t>Private Cloud</a:t>
                </a:r>
                <a:endParaRPr lang="en-US" i="1" dirty="0"/>
              </a:p>
            </p:txBody>
          </p:sp>
          <p:grpSp>
            <p:nvGrpSpPr>
              <p:cNvPr id="20" name="Group 19"/>
              <p:cNvGrpSpPr/>
              <p:nvPr/>
            </p:nvGrpSpPr>
            <p:grpSpPr>
              <a:xfrm>
                <a:off x="2799398" y="4337309"/>
                <a:ext cx="887853" cy="836010"/>
                <a:chOff x="8224308" y="1841500"/>
                <a:chExt cx="1150938" cy="1083733"/>
              </a:xfrm>
            </p:grpSpPr>
            <p:sp>
              <p:nvSpPr>
                <p:cNvPr id="17" name="Cube 16"/>
                <p:cNvSpPr/>
                <p:nvPr/>
              </p:nvSpPr>
              <p:spPr>
                <a:xfrm>
                  <a:off x="8224308" y="1841500"/>
                  <a:ext cx="462492" cy="931333"/>
                </a:xfrm>
                <a:prstGeom prst="cub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Cube 17"/>
                <p:cNvSpPr/>
                <p:nvPr/>
              </p:nvSpPr>
              <p:spPr>
                <a:xfrm>
                  <a:off x="8912754" y="1841500"/>
                  <a:ext cx="462492" cy="931333"/>
                </a:xfrm>
                <a:prstGeom prst="cub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ube 18"/>
                <p:cNvSpPr/>
                <p:nvPr/>
              </p:nvSpPr>
              <p:spPr>
                <a:xfrm>
                  <a:off x="8533341" y="1993900"/>
                  <a:ext cx="462492" cy="931333"/>
                </a:xfrm>
                <a:prstGeom prst="cub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grpSp>
            <p:nvGrpSpPr>
              <p:cNvPr id="21" name="Group 20"/>
              <p:cNvGrpSpPr/>
              <p:nvPr/>
            </p:nvGrpSpPr>
            <p:grpSpPr>
              <a:xfrm>
                <a:off x="5672235" y="4337309"/>
                <a:ext cx="887853" cy="836010"/>
                <a:chOff x="8224308" y="1841500"/>
                <a:chExt cx="1150938" cy="1083733"/>
              </a:xfrm>
            </p:grpSpPr>
            <p:sp>
              <p:nvSpPr>
                <p:cNvPr id="22" name="Cube 21"/>
                <p:cNvSpPr/>
                <p:nvPr/>
              </p:nvSpPr>
              <p:spPr>
                <a:xfrm>
                  <a:off x="8224308" y="1841500"/>
                  <a:ext cx="462492" cy="931333"/>
                </a:xfrm>
                <a:prstGeom prst="cub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3" name="Cube 22"/>
                <p:cNvSpPr/>
                <p:nvPr/>
              </p:nvSpPr>
              <p:spPr>
                <a:xfrm>
                  <a:off x="8912754" y="1841500"/>
                  <a:ext cx="462492" cy="931333"/>
                </a:xfrm>
                <a:prstGeom prst="cub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4" name="Cube 23"/>
                <p:cNvSpPr/>
                <p:nvPr/>
              </p:nvSpPr>
              <p:spPr>
                <a:xfrm>
                  <a:off x="8533341" y="1993900"/>
                  <a:ext cx="462492" cy="931333"/>
                </a:xfrm>
                <a:prstGeom prst="cube">
                  <a:avLst/>
                </a:prstGeom>
                <a:solidFill>
                  <a:srgbClr val="7F7F7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30" name="Oval 29"/>
              <p:cNvSpPr/>
              <p:nvPr/>
            </p:nvSpPr>
            <p:spPr>
              <a:xfrm>
                <a:off x="1651000" y="3619498"/>
                <a:ext cx="6138334" cy="3090325"/>
              </a:xfrm>
              <a:prstGeom prst="ellipse">
                <a:avLst/>
              </a:prstGeom>
              <a:noFill/>
              <a:ln w="12700" cmpd="sng">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cxnSp>
          <p:nvCxnSpPr>
            <p:cNvPr id="33" name="Straight Arrow Connector 32"/>
            <p:cNvCxnSpPr/>
            <p:nvPr/>
          </p:nvCxnSpPr>
          <p:spPr>
            <a:xfrm flipH="1">
              <a:off x="4394536" y="4614333"/>
              <a:ext cx="5851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flipH="1">
              <a:off x="4398767" y="5295908"/>
              <a:ext cx="5851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457200" y="1600200"/>
            <a:ext cx="1371277" cy="1592498"/>
            <a:chOff x="457200" y="1600200"/>
            <a:chExt cx="1371277" cy="1592498"/>
          </a:xfrm>
        </p:grpSpPr>
        <p:pic>
          <p:nvPicPr>
            <p:cNvPr id="29" name="Picture 28"/>
            <p:cNvPicPr>
              <a:picLocks noChangeAspect="1"/>
            </p:cNvPicPr>
            <p:nvPr/>
          </p:nvPicPr>
          <p:blipFill>
            <a:blip r:embed="rId3"/>
            <a:stretch>
              <a:fillRect/>
            </a:stretch>
          </p:blipFill>
          <p:spPr>
            <a:xfrm>
              <a:off x="457200" y="1600200"/>
              <a:ext cx="1371277" cy="1592498"/>
            </a:xfrm>
            <a:prstGeom prst="rect">
              <a:avLst/>
            </a:prstGeom>
          </p:spPr>
        </p:pic>
        <p:sp>
          <p:nvSpPr>
            <p:cNvPr id="36" name="TextBox 35"/>
            <p:cNvSpPr txBox="1"/>
            <p:nvPr/>
          </p:nvSpPr>
          <p:spPr>
            <a:xfrm>
              <a:off x="719661" y="1883828"/>
              <a:ext cx="835460" cy="369332"/>
            </a:xfrm>
            <a:prstGeom prst="rect">
              <a:avLst/>
            </a:prstGeom>
            <a:noFill/>
          </p:spPr>
          <p:txBody>
            <a:bodyPr wrap="none" rtlCol="0">
              <a:spAutoFit/>
            </a:bodyPr>
            <a:lstStyle/>
            <a:p>
              <a:r>
                <a:rPr lang="pt-BR" dirty="0" smtClean="0"/>
                <a:t>Query</a:t>
              </a:r>
              <a:endParaRPr lang="pt-BR" dirty="0"/>
            </a:p>
          </p:txBody>
        </p:sp>
      </p:grpSp>
      <p:sp>
        <p:nvSpPr>
          <p:cNvPr id="38" name="TextBox 37"/>
          <p:cNvSpPr txBox="1"/>
          <p:nvPr/>
        </p:nvSpPr>
        <p:spPr>
          <a:xfrm>
            <a:off x="516156" y="2126156"/>
            <a:ext cx="1236486" cy="276999"/>
          </a:xfrm>
          <a:prstGeom prst="rect">
            <a:avLst/>
          </a:prstGeom>
          <a:noFill/>
        </p:spPr>
        <p:txBody>
          <a:bodyPr wrap="none" rtlCol="0">
            <a:spAutoFit/>
          </a:bodyPr>
          <a:lstStyle/>
          <a:p>
            <a:r>
              <a:rPr lang="en-US" sz="1200" dirty="0" smtClean="0"/>
              <a:t>(Requirements)</a:t>
            </a:r>
            <a:endParaRPr lang="en-US" sz="1200" dirty="0"/>
          </a:p>
        </p:txBody>
      </p:sp>
      <p:grpSp>
        <p:nvGrpSpPr>
          <p:cNvPr id="42" name="Group 41"/>
          <p:cNvGrpSpPr/>
          <p:nvPr/>
        </p:nvGrpSpPr>
        <p:grpSpPr>
          <a:xfrm>
            <a:off x="1828477" y="1935655"/>
            <a:ext cx="3766991" cy="519327"/>
            <a:chOff x="1828477" y="1935655"/>
            <a:chExt cx="3766991" cy="519327"/>
          </a:xfrm>
        </p:grpSpPr>
        <p:sp>
          <p:nvSpPr>
            <p:cNvPr id="39" name="Rectangle 38"/>
            <p:cNvSpPr/>
            <p:nvPr/>
          </p:nvSpPr>
          <p:spPr>
            <a:xfrm>
              <a:off x="3740190" y="1935655"/>
              <a:ext cx="1855278" cy="519327"/>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Query rewriting</a:t>
              </a:r>
              <a:endParaRPr lang="en-US" dirty="0">
                <a:solidFill>
                  <a:srgbClr val="000000"/>
                </a:solidFill>
              </a:endParaRPr>
            </a:p>
          </p:txBody>
        </p:sp>
        <p:cxnSp>
          <p:nvCxnSpPr>
            <p:cNvPr id="41" name="Straight Arrow Connector 40"/>
            <p:cNvCxnSpPr/>
            <p:nvPr/>
          </p:nvCxnSpPr>
          <p:spPr>
            <a:xfrm>
              <a:off x="1828477" y="2189657"/>
              <a:ext cx="18587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3306649" y="2454982"/>
            <a:ext cx="2722360" cy="1697630"/>
            <a:chOff x="3306649" y="2454982"/>
            <a:chExt cx="2722360" cy="1697630"/>
          </a:xfrm>
        </p:grpSpPr>
        <p:cxnSp>
          <p:nvCxnSpPr>
            <p:cNvPr id="44" name="Elbow Connector 43"/>
            <p:cNvCxnSpPr>
              <a:stCxn id="39" idx="2"/>
            </p:cNvCxnSpPr>
            <p:nvPr/>
          </p:nvCxnSpPr>
          <p:spPr>
            <a:xfrm rot="16200000" flipH="1">
              <a:off x="4499866" y="2622945"/>
              <a:ext cx="1697106" cy="136118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p:nvPr/>
          </p:nvCxnSpPr>
          <p:spPr>
            <a:xfrm rot="5400000">
              <a:off x="3138686" y="2623469"/>
              <a:ext cx="1697106" cy="136118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2127632" y="3953191"/>
            <a:ext cx="5118958" cy="722700"/>
            <a:chOff x="2127632" y="3953191"/>
            <a:chExt cx="5118958" cy="722700"/>
          </a:xfrm>
        </p:grpSpPr>
        <p:grpSp>
          <p:nvGrpSpPr>
            <p:cNvPr id="52" name="Group 51"/>
            <p:cNvGrpSpPr/>
            <p:nvPr/>
          </p:nvGrpSpPr>
          <p:grpSpPr>
            <a:xfrm>
              <a:off x="2127632" y="3998727"/>
              <a:ext cx="653643" cy="677164"/>
              <a:chOff x="8033157" y="2955432"/>
              <a:chExt cx="809035" cy="838148"/>
            </a:xfrm>
          </p:grpSpPr>
          <p:sp>
            <p:nvSpPr>
              <p:cNvPr id="49" name="Vertical Scroll 48"/>
              <p:cNvSpPr/>
              <p:nvPr/>
            </p:nvSpPr>
            <p:spPr>
              <a:xfrm>
                <a:off x="8033157" y="2955432"/>
                <a:ext cx="653643" cy="664066"/>
              </a:xfrm>
              <a:prstGeom prst="verticalScroll">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400"/>
              </a:p>
            </p:txBody>
          </p:sp>
          <p:sp>
            <p:nvSpPr>
              <p:cNvPr id="50" name="Vertical Scroll 49"/>
              <p:cNvSpPr/>
              <p:nvPr/>
            </p:nvSpPr>
            <p:spPr>
              <a:xfrm>
                <a:off x="8110853" y="3033136"/>
                <a:ext cx="653643" cy="664066"/>
              </a:xfrm>
              <a:prstGeom prst="verticalScroll">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400"/>
              </a:p>
            </p:txBody>
          </p:sp>
          <p:sp>
            <p:nvSpPr>
              <p:cNvPr id="51" name="Vertical Scroll 50"/>
              <p:cNvSpPr/>
              <p:nvPr/>
            </p:nvSpPr>
            <p:spPr>
              <a:xfrm>
                <a:off x="8188549" y="3129514"/>
                <a:ext cx="653643" cy="664066"/>
              </a:xfrm>
              <a:prstGeom prst="verticalScroll">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900" dirty="0" smtClean="0">
                    <a:solidFill>
                      <a:srgbClr val="000000"/>
                    </a:solidFill>
                  </a:rPr>
                  <a:t>SLA</a:t>
                </a:r>
                <a:endParaRPr lang="pt-BR" sz="1100" dirty="0">
                  <a:solidFill>
                    <a:srgbClr val="000000"/>
                  </a:solidFill>
                </a:endParaRPr>
              </a:p>
            </p:txBody>
          </p:sp>
        </p:grpSp>
        <p:grpSp>
          <p:nvGrpSpPr>
            <p:cNvPr id="53" name="Group 52"/>
            <p:cNvGrpSpPr/>
            <p:nvPr/>
          </p:nvGrpSpPr>
          <p:grpSpPr>
            <a:xfrm>
              <a:off x="6592947" y="3953191"/>
              <a:ext cx="653643" cy="677164"/>
              <a:chOff x="8033157" y="2955432"/>
              <a:chExt cx="809035" cy="838148"/>
            </a:xfrm>
          </p:grpSpPr>
          <p:sp>
            <p:nvSpPr>
              <p:cNvPr id="54" name="Vertical Scroll 53"/>
              <p:cNvSpPr/>
              <p:nvPr/>
            </p:nvSpPr>
            <p:spPr>
              <a:xfrm>
                <a:off x="8033157" y="2955432"/>
                <a:ext cx="653643" cy="664066"/>
              </a:xfrm>
              <a:prstGeom prst="verticalScroll">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400"/>
              </a:p>
            </p:txBody>
          </p:sp>
          <p:sp>
            <p:nvSpPr>
              <p:cNvPr id="55" name="Vertical Scroll 54"/>
              <p:cNvSpPr/>
              <p:nvPr/>
            </p:nvSpPr>
            <p:spPr>
              <a:xfrm>
                <a:off x="8110853" y="3033136"/>
                <a:ext cx="653643" cy="664066"/>
              </a:xfrm>
              <a:prstGeom prst="verticalScroll">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400"/>
              </a:p>
            </p:txBody>
          </p:sp>
          <p:sp>
            <p:nvSpPr>
              <p:cNvPr id="56" name="Vertical Scroll 55"/>
              <p:cNvSpPr/>
              <p:nvPr/>
            </p:nvSpPr>
            <p:spPr>
              <a:xfrm>
                <a:off x="8188549" y="3129514"/>
                <a:ext cx="653643" cy="664066"/>
              </a:xfrm>
              <a:prstGeom prst="verticalScroll">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900" dirty="0" smtClean="0">
                    <a:solidFill>
                      <a:srgbClr val="000000"/>
                    </a:solidFill>
                  </a:rPr>
                  <a:t>SLA</a:t>
                </a:r>
                <a:endParaRPr lang="pt-BR" sz="1100" dirty="0">
                  <a:solidFill>
                    <a:srgbClr val="000000"/>
                  </a:solidFill>
                </a:endParaRPr>
              </a:p>
            </p:txBody>
          </p:sp>
        </p:grpSp>
      </p:grpSp>
      <p:grpSp>
        <p:nvGrpSpPr>
          <p:cNvPr id="61" name="Group 60"/>
          <p:cNvGrpSpPr/>
          <p:nvPr/>
        </p:nvGrpSpPr>
        <p:grpSpPr>
          <a:xfrm>
            <a:off x="475876" y="3986810"/>
            <a:ext cx="1295442" cy="1177851"/>
            <a:chOff x="475876" y="3986810"/>
            <a:chExt cx="1295442" cy="1177851"/>
          </a:xfrm>
        </p:grpSpPr>
        <p:sp>
          <p:nvSpPr>
            <p:cNvPr id="58" name="Rectangle 57"/>
            <p:cNvSpPr/>
            <p:nvPr/>
          </p:nvSpPr>
          <p:spPr>
            <a:xfrm>
              <a:off x="475876" y="3986810"/>
              <a:ext cx="1295442" cy="428203"/>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Integration</a:t>
              </a:r>
              <a:endParaRPr lang="en-US" sz="1600" dirty="0">
                <a:solidFill>
                  <a:srgbClr val="000000"/>
                </a:solidFill>
              </a:endParaRPr>
            </a:p>
          </p:txBody>
        </p:sp>
        <p:cxnSp>
          <p:nvCxnSpPr>
            <p:cNvPr id="60" name="Curved Connector 59"/>
            <p:cNvCxnSpPr>
              <a:stCxn id="30" idx="2"/>
              <a:endCxn id="58" idx="2"/>
            </p:cNvCxnSpPr>
            <p:nvPr/>
          </p:nvCxnSpPr>
          <p:spPr>
            <a:xfrm rot="10800000">
              <a:off x="1123598" y="4415013"/>
              <a:ext cx="527403" cy="74964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 name="Vertical Scroll 61"/>
          <p:cNvSpPr/>
          <p:nvPr/>
        </p:nvSpPr>
        <p:spPr>
          <a:xfrm>
            <a:off x="37352" y="3568504"/>
            <a:ext cx="915100" cy="536518"/>
          </a:xfrm>
          <a:prstGeom prst="verticalScroll">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900" dirty="0" smtClean="0">
                <a:solidFill>
                  <a:srgbClr val="000000"/>
                </a:solidFill>
              </a:rPr>
              <a:t>Integrated SLA</a:t>
            </a:r>
            <a:endParaRPr lang="pt-BR" sz="1100" dirty="0">
              <a:solidFill>
                <a:srgbClr val="000000"/>
              </a:solidFill>
            </a:endParaRPr>
          </a:p>
        </p:txBody>
      </p:sp>
      <p:cxnSp>
        <p:nvCxnSpPr>
          <p:cNvPr id="64" name="Straight Arrow Connector 63"/>
          <p:cNvCxnSpPr/>
          <p:nvPr/>
        </p:nvCxnSpPr>
        <p:spPr>
          <a:xfrm flipV="1">
            <a:off x="1123598" y="3192698"/>
            <a:ext cx="0" cy="76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2398566" y="2855938"/>
            <a:ext cx="4544220" cy="369332"/>
          </a:xfrm>
          <a:prstGeom prst="rect">
            <a:avLst/>
          </a:prstGeom>
          <a:solidFill>
            <a:schemeClr val="bg1"/>
          </a:solidFill>
          <a:ln>
            <a:solidFill>
              <a:srgbClr val="FF0000"/>
            </a:solidFill>
            <a:prstDash val="dot"/>
          </a:ln>
        </p:spPr>
        <p:txBody>
          <a:bodyPr wrap="none" rtlCol="0">
            <a:spAutoFit/>
          </a:bodyPr>
          <a:lstStyle/>
          <a:p>
            <a:r>
              <a:rPr lang="en-US" b="1" dirty="0" smtClean="0">
                <a:solidFill>
                  <a:srgbClr val="FF0000"/>
                </a:solidFill>
              </a:rPr>
              <a:t>Challenge: monitoring user requirements</a:t>
            </a:r>
            <a:endParaRPr lang="en-US" b="1" dirty="0">
              <a:solidFill>
                <a:srgbClr val="FF0000"/>
              </a:solidFill>
            </a:endParaRPr>
          </a:p>
        </p:txBody>
      </p:sp>
      <p:sp>
        <p:nvSpPr>
          <p:cNvPr id="66" name="TextBox 65"/>
          <p:cNvSpPr txBox="1"/>
          <p:nvPr/>
        </p:nvSpPr>
        <p:spPr>
          <a:xfrm>
            <a:off x="2124117" y="3340479"/>
            <a:ext cx="5178003" cy="369332"/>
          </a:xfrm>
          <a:prstGeom prst="rect">
            <a:avLst/>
          </a:prstGeom>
          <a:solidFill>
            <a:schemeClr val="bg1"/>
          </a:solidFill>
          <a:ln>
            <a:solidFill>
              <a:srgbClr val="FF0000"/>
            </a:solidFill>
            <a:prstDash val="dot"/>
          </a:ln>
        </p:spPr>
        <p:txBody>
          <a:bodyPr wrap="square" rtlCol="0">
            <a:spAutoFit/>
          </a:bodyPr>
          <a:lstStyle/>
          <a:p>
            <a:r>
              <a:rPr lang="en-US" b="1" dirty="0" smtClean="0">
                <a:solidFill>
                  <a:srgbClr val="FF0000"/>
                </a:solidFill>
              </a:rPr>
              <a:t>Challenge: identifying the better composition</a:t>
            </a:r>
            <a:endParaRPr lang="en-US" b="1" dirty="0">
              <a:solidFill>
                <a:srgbClr val="FF0000"/>
              </a:solidFill>
            </a:endParaRPr>
          </a:p>
        </p:txBody>
      </p:sp>
      <p:sp>
        <p:nvSpPr>
          <p:cNvPr id="68" name="TextBox 67"/>
          <p:cNvSpPr txBox="1"/>
          <p:nvPr/>
        </p:nvSpPr>
        <p:spPr>
          <a:xfrm>
            <a:off x="91363" y="5708554"/>
            <a:ext cx="2627139" cy="646331"/>
          </a:xfrm>
          <a:prstGeom prst="rect">
            <a:avLst/>
          </a:prstGeom>
          <a:solidFill>
            <a:schemeClr val="bg1"/>
          </a:solidFill>
          <a:ln>
            <a:solidFill>
              <a:srgbClr val="FF0000"/>
            </a:solidFill>
            <a:prstDash val="dot"/>
          </a:ln>
        </p:spPr>
        <p:txBody>
          <a:bodyPr wrap="square" rtlCol="0">
            <a:spAutoFit/>
          </a:bodyPr>
          <a:lstStyle/>
          <a:p>
            <a:pPr algn="ctr"/>
            <a:r>
              <a:rPr lang="en-US" b="1" dirty="0" smtClean="0">
                <a:solidFill>
                  <a:srgbClr val="FF0000"/>
                </a:solidFill>
              </a:rPr>
              <a:t>Challenge: integrating different contracts</a:t>
            </a:r>
            <a:endParaRPr lang="en-US" b="1" dirty="0">
              <a:solidFill>
                <a:srgbClr val="FF0000"/>
              </a:solidFill>
            </a:endParaRPr>
          </a:p>
        </p:txBody>
      </p:sp>
    </p:spTree>
    <p:extLst>
      <p:ext uri="{BB962C8B-B14F-4D97-AF65-F5344CB8AC3E}">
        <p14:creationId xmlns:p14="http://schemas.microsoft.com/office/powerpoint/2010/main" val="708027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ssolv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ssolve">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dissolve">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dissolve">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dissolve">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dissolve">
                                      <p:cBhvr>
                                        <p:cTn id="6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62" grpId="0" animBg="1"/>
      <p:bldP spid="65" grpId="0" animBg="1"/>
      <p:bldP spid="66" grpId="0" animBg="1"/>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a:t>
            </a:r>
            <a:endParaRPr lang="en-US"/>
          </a:p>
        </p:txBody>
      </p:sp>
      <p:sp>
        <p:nvSpPr>
          <p:cNvPr id="3" name="Content Placeholder 2"/>
          <p:cNvSpPr>
            <a:spLocks noGrp="1"/>
          </p:cNvSpPr>
          <p:nvPr>
            <p:ph idx="1"/>
          </p:nvPr>
        </p:nvSpPr>
        <p:spPr/>
        <p:txBody>
          <a:bodyPr anchor="ctr"/>
          <a:lstStyle/>
          <a:p>
            <a:pPr marL="0" indent="0" algn="just">
              <a:buNone/>
            </a:pPr>
            <a:r>
              <a:rPr lang="en-US" dirty="0" smtClean="0">
                <a:solidFill>
                  <a:srgbClr val="000000"/>
                </a:solidFill>
              </a:rPr>
              <a:t>The </a:t>
            </a:r>
            <a:r>
              <a:rPr lang="en-US" dirty="0" smtClean="0">
                <a:solidFill>
                  <a:srgbClr val="000000"/>
                </a:solidFill>
              </a:rPr>
              <a:t>objective is to propose a data integration approach adapted </a:t>
            </a:r>
            <a:r>
              <a:rPr lang="en-US" dirty="0" smtClean="0">
                <a:solidFill>
                  <a:srgbClr val="000000"/>
                </a:solidFill>
              </a:rPr>
              <a:t>to the </a:t>
            </a:r>
            <a:r>
              <a:rPr lang="en-US" dirty="0" smtClean="0">
                <a:solidFill>
                  <a:srgbClr val="000000"/>
                </a:solidFill>
              </a:rPr>
              <a:t>multi-</a:t>
            </a:r>
            <a:r>
              <a:rPr lang="en-US" dirty="0" smtClean="0">
                <a:solidFill>
                  <a:srgbClr val="000000"/>
                </a:solidFill>
              </a:rPr>
              <a:t>cloud hybrid </a:t>
            </a:r>
            <a:r>
              <a:rPr lang="en-US" dirty="0" smtClean="0">
                <a:solidFill>
                  <a:srgbClr val="000000"/>
                </a:solidFill>
              </a:rPr>
              <a:t>context guided by user preferences specified by SLAs</a:t>
            </a:r>
            <a:endParaRPr lang="en-US" dirty="0">
              <a:solidFill>
                <a:srgbClr val="000000"/>
              </a:solidFill>
            </a:endParaRPr>
          </a:p>
        </p:txBody>
      </p:sp>
    </p:spTree>
    <p:extLst>
      <p:ext uri="{BB962C8B-B14F-4D97-AF65-F5344CB8AC3E}">
        <p14:creationId xmlns:p14="http://schemas.microsoft.com/office/powerpoint/2010/main" val="2583197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Thesis status</a:t>
            </a:r>
            <a:endParaRPr lang="en-US"/>
          </a:p>
        </p:txBody>
      </p:sp>
      <p:sp>
        <p:nvSpPr>
          <p:cNvPr id="3" name="Content Placeholder 2"/>
          <p:cNvSpPr>
            <a:spLocks noGrp="1"/>
          </p:cNvSpPr>
          <p:nvPr>
            <p:ph idx="1"/>
          </p:nvPr>
        </p:nvSpPr>
        <p:spPr/>
        <p:txBody>
          <a:bodyPr/>
          <a:lstStyle/>
          <a:p>
            <a:endParaRPr lang="en-US" dirty="0" smtClean="0">
              <a:solidFill>
                <a:srgbClr val="000000"/>
              </a:solidFill>
            </a:endParaRPr>
          </a:p>
          <a:p>
            <a:r>
              <a:rPr lang="en-US" dirty="0" smtClean="0">
                <a:solidFill>
                  <a:srgbClr val="000000"/>
                </a:solidFill>
              </a:rPr>
              <a:t>Working </a:t>
            </a:r>
            <a:r>
              <a:rPr lang="en-US" dirty="0" smtClean="0">
                <a:solidFill>
                  <a:srgbClr val="000000"/>
                </a:solidFill>
              </a:rPr>
              <a:t>on the background necessary to develop the proposal</a:t>
            </a:r>
          </a:p>
          <a:p>
            <a:endParaRPr lang="en-US" dirty="0">
              <a:solidFill>
                <a:srgbClr val="000000"/>
              </a:solidFill>
            </a:endParaRPr>
          </a:p>
          <a:p>
            <a:r>
              <a:rPr lang="en-US" dirty="0" smtClean="0">
                <a:solidFill>
                  <a:srgbClr val="000000"/>
                </a:solidFill>
              </a:rPr>
              <a:t>To help in this step, we are taking the advantages of the </a:t>
            </a:r>
            <a:r>
              <a:rPr lang="en-US" b="1" dirty="0" smtClean="0">
                <a:solidFill>
                  <a:srgbClr val="000000"/>
                </a:solidFill>
              </a:rPr>
              <a:t>Systematic Mapping </a:t>
            </a:r>
            <a:r>
              <a:rPr lang="en-US" b="1" dirty="0" smtClean="0">
                <a:solidFill>
                  <a:srgbClr val="000000"/>
                </a:solidFill>
              </a:rPr>
              <a:t>methodology</a:t>
            </a:r>
            <a:r>
              <a:rPr lang="en-US" b="1" baseline="30000" dirty="0" smtClean="0">
                <a:solidFill>
                  <a:srgbClr val="000000"/>
                </a:solidFill>
              </a:rPr>
              <a:t>1</a:t>
            </a:r>
            <a:endParaRPr lang="en-US" b="1" baseline="30000" dirty="0" smtClean="0">
              <a:solidFill>
                <a:srgbClr val="000000"/>
              </a:solidFill>
            </a:endParaRPr>
          </a:p>
          <a:p>
            <a:pPr lvl="1"/>
            <a:r>
              <a:rPr lang="en-US" dirty="0" smtClean="0">
                <a:solidFill>
                  <a:srgbClr val="000000"/>
                </a:solidFill>
              </a:rPr>
              <a:t>it helps to create a </a:t>
            </a:r>
            <a:r>
              <a:rPr lang="en-US" b="1" dirty="0" smtClean="0">
                <a:solidFill>
                  <a:srgbClr val="000000"/>
                </a:solidFill>
              </a:rPr>
              <a:t>classification scheme </a:t>
            </a:r>
            <a:r>
              <a:rPr lang="en-US" dirty="0" smtClean="0">
                <a:solidFill>
                  <a:srgbClr val="000000"/>
                </a:solidFill>
              </a:rPr>
              <a:t>of the interested field</a:t>
            </a:r>
            <a:endParaRPr lang="en-US" dirty="0">
              <a:solidFill>
                <a:srgbClr val="000000"/>
              </a:solidFill>
            </a:endParaRPr>
          </a:p>
        </p:txBody>
      </p:sp>
      <p:sp>
        <p:nvSpPr>
          <p:cNvPr id="4" name="Content Placeholder 2"/>
          <p:cNvSpPr txBox="1">
            <a:spLocks/>
          </p:cNvSpPr>
          <p:nvPr/>
        </p:nvSpPr>
        <p:spPr>
          <a:xfrm>
            <a:off x="457200" y="5875945"/>
            <a:ext cx="8229600" cy="152988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400" dirty="0" smtClean="0"/>
              <a:t>1. Kai </a:t>
            </a:r>
            <a:r>
              <a:rPr lang="en-US" sz="1400" dirty="0"/>
              <a:t>Petersen, Robert </a:t>
            </a:r>
            <a:r>
              <a:rPr lang="en-US" sz="1400" dirty="0" err="1"/>
              <a:t>Feldt</a:t>
            </a:r>
            <a:r>
              <a:rPr lang="en-US" sz="1400" dirty="0"/>
              <a:t>, </a:t>
            </a:r>
            <a:r>
              <a:rPr lang="en-US" sz="1400" dirty="0" err="1"/>
              <a:t>Shahid</a:t>
            </a:r>
            <a:r>
              <a:rPr lang="en-US" sz="1400" dirty="0"/>
              <a:t> </a:t>
            </a:r>
            <a:r>
              <a:rPr lang="en-US" sz="1400" dirty="0" err="1"/>
              <a:t>Mujtaba</a:t>
            </a:r>
            <a:r>
              <a:rPr lang="en-US" sz="1400" dirty="0"/>
              <a:t>, and Michael </a:t>
            </a:r>
            <a:r>
              <a:rPr lang="en-US" sz="1400" dirty="0" err="1"/>
              <a:t>Mattsson</a:t>
            </a:r>
            <a:r>
              <a:rPr lang="en-US" sz="1400" dirty="0"/>
              <a:t>. Systematic mapping studies in software engineering. In Proceedings of the 12th International Conference on Evaluation and Assessment in Software Engineering, EASE’08, pages 68–77, </a:t>
            </a:r>
            <a:r>
              <a:rPr lang="en-US" sz="1400" dirty="0" err="1"/>
              <a:t>Swinton</a:t>
            </a:r>
            <a:r>
              <a:rPr lang="en-US" sz="1400" dirty="0"/>
              <a:t>, UK, UK, 2008. British Computer Society. </a:t>
            </a:r>
          </a:p>
        </p:txBody>
      </p:sp>
    </p:spTree>
    <p:extLst>
      <p:ext uri="{BB962C8B-B14F-4D97-AF65-F5344CB8AC3E}">
        <p14:creationId xmlns:p14="http://schemas.microsoft.com/office/powerpoint/2010/main" val="2908183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Systematic Mapping</a:t>
            </a:r>
            <a:endParaRPr lang="en-US"/>
          </a:p>
        </p:txBody>
      </p:sp>
      <p:sp>
        <p:nvSpPr>
          <p:cNvPr id="3" name="Content Placeholder 2"/>
          <p:cNvSpPr>
            <a:spLocks noGrp="1"/>
          </p:cNvSpPr>
          <p:nvPr>
            <p:ph idx="1"/>
          </p:nvPr>
        </p:nvSpPr>
        <p:spPr/>
        <p:txBody>
          <a:bodyPr/>
          <a:lstStyle/>
          <a:p>
            <a:endParaRPr lang="en-US" dirty="0" smtClean="0">
              <a:solidFill>
                <a:srgbClr val="000000"/>
              </a:solidFill>
            </a:endParaRPr>
          </a:p>
          <a:p>
            <a:r>
              <a:rPr lang="en-US" dirty="0" smtClean="0">
                <a:solidFill>
                  <a:srgbClr val="000000"/>
                </a:solidFill>
              </a:rPr>
              <a:t>The </a:t>
            </a:r>
            <a:r>
              <a:rPr lang="en-US" dirty="0" smtClean="0">
                <a:solidFill>
                  <a:srgbClr val="000000"/>
                </a:solidFill>
              </a:rPr>
              <a:t>SM </a:t>
            </a:r>
            <a:r>
              <a:rPr lang="en-US" dirty="0" smtClean="0">
                <a:solidFill>
                  <a:srgbClr val="000000"/>
                </a:solidFill>
              </a:rPr>
              <a:t>methodology </a:t>
            </a:r>
            <a:r>
              <a:rPr lang="en-US" dirty="0" smtClean="0">
                <a:solidFill>
                  <a:srgbClr val="000000"/>
                </a:solidFill>
              </a:rPr>
              <a:t>proposes 5-steps:</a:t>
            </a:r>
          </a:p>
          <a:p>
            <a:pPr lvl="1"/>
            <a:endParaRPr lang="en-US" dirty="0" smtClean="0">
              <a:solidFill>
                <a:srgbClr val="000000"/>
              </a:solidFill>
            </a:endParaRPr>
          </a:p>
          <a:p>
            <a:pPr lvl="1"/>
            <a:r>
              <a:rPr lang="en-US" dirty="0" smtClean="0">
                <a:solidFill>
                  <a:srgbClr val="000000"/>
                </a:solidFill>
              </a:rPr>
              <a:t>Definition </a:t>
            </a:r>
            <a:r>
              <a:rPr lang="en-US" dirty="0" smtClean="0">
                <a:solidFill>
                  <a:srgbClr val="000000"/>
                </a:solidFill>
              </a:rPr>
              <a:t>of the research questions (Scope</a:t>
            </a:r>
            <a:r>
              <a:rPr lang="en-US" dirty="0" smtClean="0">
                <a:solidFill>
                  <a:srgbClr val="000000"/>
                </a:solidFill>
              </a:rPr>
              <a:t>)</a:t>
            </a:r>
          </a:p>
          <a:p>
            <a:pPr lvl="1"/>
            <a:endParaRPr lang="en-US" dirty="0" smtClean="0">
              <a:solidFill>
                <a:srgbClr val="000000"/>
              </a:solidFill>
            </a:endParaRPr>
          </a:p>
          <a:p>
            <a:pPr lvl="1"/>
            <a:r>
              <a:rPr lang="en-US" dirty="0" smtClean="0">
                <a:solidFill>
                  <a:srgbClr val="000000"/>
                </a:solidFill>
              </a:rPr>
              <a:t>Retrieving candidate </a:t>
            </a:r>
            <a:r>
              <a:rPr lang="en-US" dirty="0" smtClean="0">
                <a:solidFill>
                  <a:srgbClr val="000000"/>
                </a:solidFill>
              </a:rPr>
              <a:t>papers</a:t>
            </a:r>
          </a:p>
          <a:p>
            <a:pPr lvl="1"/>
            <a:endParaRPr lang="en-US" dirty="0" smtClean="0">
              <a:solidFill>
                <a:srgbClr val="000000"/>
              </a:solidFill>
            </a:endParaRPr>
          </a:p>
          <a:p>
            <a:pPr lvl="1"/>
            <a:r>
              <a:rPr lang="en-US" dirty="0" smtClean="0">
                <a:solidFill>
                  <a:srgbClr val="000000"/>
                </a:solidFill>
              </a:rPr>
              <a:t>Selecting relevant papers using an inclusion and exclusion </a:t>
            </a:r>
            <a:r>
              <a:rPr lang="en-US" dirty="0" smtClean="0">
                <a:solidFill>
                  <a:srgbClr val="000000"/>
                </a:solidFill>
              </a:rPr>
              <a:t>criteria</a:t>
            </a:r>
          </a:p>
          <a:p>
            <a:pPr lvl="1"/>
            <a:endParaRPr lang="en-US" dirty="0" smtClean="0">
              <a:solidFill>
                <a:srgbClr val="000000"/>
              </a:solidFill>
            </a:endParaRPr>
          </a:p>
          <a:p>
            <a:pPr lvl="1"/>
            <a:r>
              <a:rPr lang="en-US" dirty="0" smtClean="0">
                <a:solidFill>
                  <a:srgbClr val="000000"/>
                </a:solidFill>
              </a:rPr>
              <a:t>Defining the classification </a:t>
            </a:r>
            <a:r>
              <a:rPr lang="en-US" dirty="0" smtClean="0">
                <a:solidFill>
                  <a:srgbClr val="000000"/>
                </a:solidFill>
              </a:rPr>
              <a:t>scheme</a:t>
            </a:r>
          </a:p>
          <a:p>
            <a:pPr lvl="1"/>
            <a:endParaRPr lang="en-US" dirty="0" smtClean="0">
              <a:solidFill>
                <a:srgbClr val="000000"/>
              </a:solidFill>
            </a:endParaRPr>
          </a:p>
          <a:p>
            <a:pPr lvl="1"/>
            <a:r>
              <a:rPr lang="en-US" dirty="0" smtClean="0">
                <a:solidFill>
                  <a:srgbClr val="000000"/>
                </a:solidFill>
              </a:rPr>
              <a:t>Producing the mapping by sorting papers in the scheme</a:t>
            </a:r>
          </a:p>
          <a:p>
            <a:pPr lvl="1"/>
            <a:endParaRPr lang="en-US" dirty="0">
              <a:solidFill>
                <a:srgbClr val="000000"/>
              </a:solidFill>
            </a:endParaRPr>
          </a:p>
        </p:txBody>
      </p:sp>
    </p:spTree>
    <p:extLst>
      <p:ext uri="{BB962C8B-B14F-4D97-AF65-F5344CB8AC3E}">
        <p14:creationId xmlns:p14="http://schemas.microsoft.com/office/powerpoint/2010/main" val="2945733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Executive.thmx</Template>
  <TotalTime>2934</TotalTime>
  <Words>1573</Words>
  <Application>Microsoft Macintosh PowerPoint</Application>
  <PresentationFormat>On-screen Show (4:3)</PresentationFormat>
  <Paragraphs>178</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SLA-Guided Data Integration on Multi-Cloud Environments</vt:lpstr>
      <vt:lpstr>Agenda</vt:lpstr>
      <vt:lpstr>Context</vt:lpstr>
      <vt:lpstr>Context</vt:lpstr>
      <vt:lpstr>Problem statement</vt:lpstr>
      <vt:lpstr>Problem statement</vt:lpstr>
      <vt:lpstr>Objective</vt:lpstr>
      <vt:lpstr>Thesis status</vt:lpstr>
      <vt:lpstr>Systematic Mapping</vt:lpstr>
      <vt:lpstr>Our research questions</vt:lpstr>
      <vt:lpstr>Search and screening of papers</vt:lpstr>
      <vt:lpstr>Search and screening of papers</vt:lpstr>
      <vt:lpstr>Classification scheme</vt:lpstr>
      <vt:lpstr>The Mapping results</vt:lpstr>
      <vt:lpstr>The Mapping results</vt:lpstr>
      <vt:lpstr>The Mapping results</vt:lpstr>
      <vt:lpstr>The Mapping results</vt:lpstr>
      <vt:lpstr>Work in progress and Future works</vt:lpstr>
      <vt:lpstr>Questions?  Merci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Daniel Aguiar</cp:lastModifiedBy>
  <cp:revision>93</cp:revision>
  <dcterms:created xsi:type="dcterms:W3CDTF">2010-04-12T23:12:02Z</dcterms:created>
  <dcterms:modified xsi:type="dcterms:W3CDTF">2015-03-05T14:02:15Z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