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0"/>
  </p:notesMasterIdLst>
  <p:handoutMasterIdLst>
    <p:handoutMasterId r:id="rId31"/>
  </p:handoutMasterIdLst>
  <p:sldIdLst>
    <p:sldId id="256" r:id="rId5"/>
    <p:sldId id="257" r:id="rId6"/>
    <p:sldId id="294" r:id="rId7"/>
    <p:sldId id="369" r:id="rId8"/>
    <p:sldId id="350" r:id="rId9"/>
    <p:sldId id="351" r:id="rId10"/>
    <p:sldId id="353" r:id="rId11"/>
    <p:sldId id="352" r:id="rId12"/>
    <p:sldId id="349" r:id="rId13"/>
    <p:sldId id="368" r:id="rId14"/>
    <p:sldId id="367" r:id="rId15"/>
    <p:sldId id="360" r:id="rId16"/>
    <p:sldId id="361" r:id="rId17"/>
    <p:sldId id="356" r:id="rId18"/>
    <p:sldId id="362" r:id="rId19"/>
    <p:sldId id="363" r:id="rId20"/>
    <p:sldId id="357" r:id="rId21"/>
    <p:sldId id="358" r:id="rId22"/>
    <p:sldId id="346" r:id="rId23"/>
    <p:sldId id="359" r:id="rId24"/>
    <p:sldId id="370" r:id="rId25"/>
    <p:sldId id="314" r:id="rId26"/>
    <p:sldId id="364" r:id="rId27"/>
    <p:sldId id="264" r:id="rId28"/>
    <p:sldId id="27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A62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7" autoAdjust="0"/>
    <p:restoredTop sz="54303" autoAdjust="0"/>
  </p:normalViewPr>
  <p:slideViewPr>
    <p:cSldViewPr snapToGrid="0" snapToObjects="1">
      <p:cViewPr varScale="1">
        <p:scale>
          <a:sx n="54" d="100"/>
          <a:sy n="54" d="100"/>
        </p:scale>
        <p:origin x="1800" y="66"/>
      </p:cViewPr>
      <p:guideLst>
        <p:guide orient="horz" pos="1620"/>
        <p:guide pos="2880"/>
      </p:guideLst>
    </p:cSldViewPr>
  </p:slideViewPr>
  <p:outlineViewPr>
    <p:cViewPr>
      <p:scale>
        <a:sx n="33" d="100"/>
        <a:sy n="33" d="100"/>
      </p:scale>
      <p:origin x="0" y="-313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8/30/2016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8/30/2016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smtClean="0">
                <a:solidFill>
                  <a:schemeClr val="tx1"/>
                </a:solidFill>
                <a:latin typeface="+mn-lt"/>
                <a:ea typeface="+mn-ea"/>
                <a:cs typeface="+mn-cs"/>
              </a:rPr>
              <a:t>Daniel Aguiar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Jean </a:t>
            </a:r>
            <a:r>
              <a:rPr lang="es-ES_tradnl" sz="1200" kern="1200" baseline="0" dirty="0" err="1" smtClean="0">
                <a:solidFill>
                  <a:schemeClr val="tx1"/>
                </a:solidFill>
                <a:latin typeface="+mn-lt"/>
                <a:ea typeface="+mn-ea"/>
                <a:cs typeface="+mn-cs"/>
              </a:rPr>
              <a:t>Moulin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University</a:t>
            </a:r>
            <a:r>
              <a:rPr lang="es-ES_tradnl" sz="1200" kern="1200" baseline="0" dirty="0" smtClean="0">
                <a:solidFill>
                  <a:schemeClr val="tx1"/>
                </a:solidFill>
                <a:latin typeface="+mn-lt"/>
                <a:ea typeface="+mn-ea"/>
                <a:cs typeface="+mn-cs"/>
              </a:rPr>
              <a:t>, Lyon ,France…</a:t>
            </a:r>
          </a:p>
          <a:p>
            <a:endParaRPr lang="es-ES_tradnl" sz="1200" kern="1200" baseline="0" dirty="0" smtClean="0">
              <a:solidFill>
                <a:schemeClr val="tx1"/>
              </a:solidFill>
              <a:latin typeface="+mn-lt"/>
              <a:ea typeface="+mn-ea"/>
              <a:cs typeface="+mn-cs"/>
            </a:endParaRPr>
          </a:p>
          <a:p>
            <a:r>
              <a:rPr lang="es-ES_tradnl" sz="1200" kern="1200" baseline="0" dirty="0" smtClean="0">
                <a:solidFill>
                  <a:schemeClr val="tx1"/>
                </a:solidFill>
                <a:latin typeface="+mn-lt"/>
                <a:ea typeface="+mn-ea"/>
                <a:cs typeface="+mn-cs"/>
              </a:rPr>
              <a:t>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t>
            </a:r>
            <a:r>
              <a:rPr lang="es-ES_tradnl" sz="1200" kern="1200" baseline="0" dirty="0" err="1" smtClean="0">
                <a:solidFill>
                  <a:schemeClr val="tx1"/>
                </a:solidFill>
                <a:latin typeface="+mn-lt"/>
                <a:ea typeface="+mn-ea"/>
                <a:cs typeface="+mn-cs"/>
              </a:rPr>
              <a:t>will</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present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our</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designing</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quality-based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rewriting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algorithm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for</a:t>
            </a:r>
            <a:r>
              <a:rPr lang="es-ES_tradnl" sz="1200" kern="1200" baseline="0" dirty="0" smtClean="0">
                <a:solidFill>
                  <a:schemeClr val="tx1"/>
                </a:solidFill>
                <a:latin typeface="+mn-lt"/>
                <a:ea typeface="+mn-ea"/>
                <a:cs typeface="+mn-cs"/>
              </a:rPr>
              <a:t>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called</a:t>
            </a:r>
            <a:r>
              <a:rPr lang="es-ES_tradnl" sz="1200" kern="1200" baseline="0" dirty="0" smtClean="0">
                <a:solidFill>
                  <a:schemeClr val="tx1"/>
                </a:solidFill>
                <a:latin typeface="+mn-lt"/>
                <a:ea typeface="+mn-ea"/>
                <a:cs typeface="+mn-cs"/>
              </a:rPr>
              <a:t> Rhone.</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fr-FR" dirty="0" smtClean="0"/>
              <a:t>Considering this</a:t>
            </a:r>
            <a:r>
              <a:rPr lang="fr-FR" baseline="0" dirty="0" smtClean="0"/>
              <a:t> context, in our vision, data integration deals</a:t>
            </a:r>
            <a:r>
              <a:rPr lang="fr-FR" u="none" baseline="0" dirty="0" smtClean="0"/>
              <a:t> with a combinatorial problem</a:t>
            </a:r>
            <a:r>
              <a:rPr lang="fr-FR" baseline="0" dirty="0" smtClean="0"/>
              <a:t> </a:t>
            </a:r>
            <a:r>
              <a:rPr lang="en-US" dirty="0" smtClean="0">
                <a:solidFill>
                  <a:schemeClr val="bg1"/>
                </a:solidFill>
              </a:rPr>
              <a:t>where a query result is a data collection integrated by composing different data providers and data processing (cloud) services that fulfill quality constraints and SLAs specified by a data consumer.</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2135786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In consequence, our objective is to </a:t>
            </a:r>
            <a:r>
              <a:rPr lang="en-US" baseline="0" dirty="0" smtClean="0"/>
              <a:t>guide the integration process explicitly considering data providers quality and infrastructure properties such as reliability, computing, storage and memory capacity,  and cost.</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204426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In orther to achieve our</a:t>
            </a:r>
            <a:r>
              <a:rPr lang="fr-FR" baseline="0" dirty="0" smtClean="0">
                <a:latin typeface="Calibri"/>
              </a:rPr>
              <a:t> objective we propose to</a:t>
            </a:r>
            <a:r>
              <a:rPr lang="fr-FR" dirty="0" smtClean="0">
                <a:latin typeface="Calibri"/>
              </a:rPr>
              <a:t> </a:t>
            </a:r>
            <a:r>
              <a:rPr lang="en-US" dirty="0" smtClean="0">
                <a:latin typeface="+mn-lt"/>
              </a:rPr>
              <a:t>address data integration considering data quality (freshness, provenance, cost, availability) properties and service level agreements (SLA)</a:t>
            </a:r>
            <a:endParaRPr lang="fr-FR" dirty="0" smtClean="0">
              <a:latin typeface="Calibri"/>
            </a:endParaRPr>
          </a:p>
          <a:p>
            <a:endParaRPr lang="fr-FR" dirty="0" smtClean="0">
              <a:latin typeface="Calibri"/>
            </a:endParaRPr>
          </a:p>
          <a:p>
            <a:r>
              <a:rPr lang="fr-FR" dirty="0" smtClean="0">
                <a:latin typeface="Calibri"/>
              </a:rPr>
              <a:t>Assuming</a:t>
            </a:r>
            <a:r>
              <a:rPr lang="fr-FR" baseline="0" dirty="0" smtClean="0">
                <a:latin typeface="Calibri"/>
              </a:rPr>
              <a:t> two important hypotesis:</a:t>
            </a:r>
          </a:p>
          <a:p>
            <a:r>
              <a:rPr lang="fr-FR" sz="2000" baseline="0" dirty="0" smtClean="0">
                <a:solidFill>
                  <a:schemeClr val="tx1"/>
                </a:solidFill>
                <a:latin typeface="Calibri"/>
              </a:rPr>
              <a:t>First, t</a:t>
            </a:r>
            <a:r>
              <a:rPr lang="en-US" sz="2000" dirty="0" smtClean="0">
                <a:solidFill>
                  <a:schemeClr val="tx1"/>
                </a:solidFill>
              </a:rPr>
              <a:t>he data integration process is totally or partially externalized on different clouds that provide necessary resources under different conditions (SLA)</a:t>
            </a:r>
          </a:p>
          <a:p>
            <a:r>
              <a:rPr lang="en-US" sz="2000" dirty="0" smtClean="0">
                <a:solidFill>
                  <a:schemeClr val="tx1"/>
                </a:solidFill>
              </a:rPr>
              <a:t>and</a:t>
            </a:r>
            <a:r>
              <a:rPr lang="en-US" sz="2000" baseline="0" dirty="0" smtClean="0">
                <a:solidFill>
                  <a:schemeClr val="tx1"/>
                </a:solidFill>
              </a:rPr>
              <a:t> second </a:t>
            </a:r>
            <a:r>
              <a:rPr lang="en-US" sz="2000" dirty="0" smtClean="0">
                <a:solidFill>
                  <a:schemeClr val="tx1"/>
                </a:solidFill>
              </a:rPr>
              <a:t>data can be retrieved from several data providers (i.e., services) with different quality properties</a:t>
            </a:r>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452875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algorithm customizes:</a:t>
            </a: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 (e.g., mobile devices with few physical capacities, critical decision making)</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179073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candidate concrete services are selected.</a:t>
            </a:r>
          </a:p>
          <a:p>
            <a:r>
              <a:rPr lang="fr-FR" baseline="0" dirty="0" smtClean="0">
                <a:latin typeface="Calibri"/>
              </a:rPr>
              <a:t>These services </a:t>
            </a:r>
            <a:r>
              <a:rPr lang="en-US" baseline="0" dirty="0" smtClean="0">
                <a:latin typeface="+mn-lt"/>
              </a:rPr>
              <a:t>are selected considering their characteristics (expressed in the SLAs) and services that can produce results that are useless to the user query are discarded in the first step.</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While selecting candidate</a:t>
            </a:r>
            <a:r>
              <a:rPr lang="fr-FR" baseline="0" dirty="0" smtClean="0">
                <a:latin typeface="Calibri"/>
              </a:rPr>
              <a:t> concrete services we deal with a concrete service matching.</a:t>
            </a:r>
          </a:p>
          <a:p>
            <a:endParaRPr lang="fr-FR" dirty="0" smtClean="0">
              <a:latin typeface="Calibri"/>
            </a:endParaRPr>
          </a:p>
          <a:p>
            <a:r>
              <a:rPr lang="fr-FR" dirty="0" smtClean="0">
                <a:latin typeface="Calibri"/>
              </a:rPr>
              <a:t>For</a:t>
            </a:r>
            <a:r>
              <a:rPr lang="fr-FR" baseline="0" dirty="0" smtClean="0">
                <a:latin typeface="Calibri"/>
              </a:rPr>
              <a:t> instance, in this step considering a query with preferences and a set of concrete services.</a:t>
            </a:r>
          </a:p>
          <a:p>
            <a:endParaRPr lang="fr-FR" baseline="0" dirty="0" smtClean="0">
              <a:latin typeface="Calibri"/>
            </a:endParaRPr>
          </a:p>
          <a:p>
            <a:r>
              <a:rPr lang="fr-FR" baseline="0" dirty="0" smtClean="0">
                <a:latin typeface="Calibri"/>
              </a:rPr>
              <a:t>We have to choose those services that match data required with data produced.</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And, consequently, the service S7 is discarded once it can not produce a result to the query.</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we</a:t>
            </a:r>
            <a:r>
              <a:rPr lang="es-ES_tradnl" dirty="0" smtClean="0"/>
              <a:t> </a:t>
            </a:r>
            <a:r>
              <a:rPr lang="es-ES_tradnl" dirty="0" err="1" smtClean="0"/>
              <a:t>also</a:t>
            </a:r>
            <a:r>
              <a:rPr lang="es-ES_tradnl" dirty="0" smtClean="0"/>
              <a:t> </a:t>
            </a:r>
            <a:r>
              <a:rPr lang="es-ES_tradnl" dirty="0" err="1" smtClean="0"/>
              <a:t>deal</a:t>
            </a:r>
            <a:r>
              <a:rPr lang="es-ES_tradnl" dirty="0" smtClean="0"/>
              <a:t> </a:t>
            </a:r>
            <a:r>
              <a:rPr lang="es-ES_tradnl" dirty="0" err="1" smtClean="0"/>
              <a:t>with</a:t>
            </a:r>
            <a:r>
              <a:rPr lang="es-ES_tradnl" dirty="0" smtClean="0"/>
              <a:t> a </a:t>
            </a:r>
            <a:r>
              <a:rPr lang="es-ES_tradnl" dirty="0" err="1" smtClean="0"/>
              <a:t>matching</a:t>
            </a:r>
            <a:r>
              <a:rPr lang="es-ES_tradnl" dirty="0" smtClean="0"/>
              <a:t> of </a:t>
            </a:r>
            <a:r>
              <a:rPr lang="es-ES_tradnl" dirty="0" err="1" smtClean="0"/>
              <a:t>quality</a:t>
            </a:r>
            <a:r>
              <a:rPr lang="es-ES_tradnl" dirty="0" smtClean="0"/>
              <a:t> </a:t>
            </a:r>
            <a:r>
              <a:rPr lang="es-ES_tradnl" dirty="0" err="1" smtClean="0"/>
              <a:t>features</a:t>
            </a:r>
            <a:r>
              <a:rPr lang="es-ES_tradnl" baseline="0" dirty="0" smtClean="0"/>
              <a:t> </a:t>
            </a:r>
            <a:r>
              <a:rPr lang="es-ES_tradnl" baseline="0" dirty="0" err="1" smtClean="0"/>
              <a:t>according</a:t>
            </a:r>
            <a:r>
              <a:rPr lang="es-ES_tradnl" baseline="0" dirty="0" smtClean="0"/>
              <a:t> to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preferences</a:t>
            </a:r>
            <a:r>
              <a:rPr lang="es-ES_tradnl" baseline="0" dirty="0" smtClean="0"/>
              <a:t> and </a:t>
            </a:r>
            <a:r>
              <a:rPr lang="es-ES_tradnl" baseline="0" dirty="0" err="1" smtClean="0"/>
              <a:t>requirements</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do </a:t>
            </a:r>
            <a:r>
              <a:rPr lang="es-ES_tradnl" baseline="0" dirty="0" err="1" smtClean="0"/>
              <a:t>not</a:t>
            </a:r>
            <a:r>
              <a:rPr lang="es-ES_tradnl" baseline="0" dirty="0" smtClean="0"/>
              <a:t> </a:t>
            </a:r>
            <a:r>
              <a:rPr lang="es-ES_tradnl" baseline="0" dirty="0" err="1" smtClean="0"/>
              <a:t>cover</a:t>
            </a:r>
            <a:r>
              <a:rPr lang="es-ES_tradnl" baseline="0" dirty="0" smtClean="0"/>
              <a:t>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requirement</a:t>
            </a:r>
            <a:r>
              <a:rPr lang="es-ES_tradnl" baseline="0" dirty="0" smtClean="0"/>
              <a:t>. </a:t>
            </a:r>
            <a:r>
              <a:rPr lang="es-ES_tradnl" baseline="0" dirty="0" err="1" smtClean="0"/>
              <a:t>Thus</a:t>
            </a:r>
            <a:r>
              <a:rPr lang="es-ES_tradnl" baseline="0" dirty="0" smtClean="0"/>
              <a:t>, </a:t>
            </a:r>
            <a:r>
              <a:rPr lang="es-ES_tradnl" baseline="0" dirty="0" err="1" smtClean="0"/>
              <a:t>they</a:t>
            </a:r>
            <a:r>
              <a:rPr lang="es-ES_tradnl" baseline="0" dirty="0" smtClean="0"/>
              <a:t> are </a:t>
            </a:r>
            <a:r>
              <a:rPr lang="es-ES_tradnl" baseline="0" dirty="0" err="1" smtClean="0"/>
              <a:t>discarded</a:t>
            </a:r>
            <a:r>
              <a:rPr lang="es-ES_tradnl" baseline="0" dirty="0" smtClean="0"/>
              <a:t>.</a:t>
            </a:r>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 (</a:t>
            </a:r>
            <a:r>
              <a:rPr lang="es-ES_tradnl" baseline="0" dirty="0" err="1" smtClean="0"/>
              <a:t>These</a:t>
            </a:r>
            <a:r>
              <a:rPr lang="es-ES_tradnl" baseline="0" dirty="0" smtClean="0"/>
              <a:t> </a:t>
            </a:r>
            <a:r>
              <a:rPr lang="es-ES_tradnl" baseline="0" dirty="0" err="1" smtClean="0"/>
              <a:t>mapping</a:t>
            </a:r>
            <a:r>
              <a:rPr lang="es-ES_tradnl" baseline="0" dirty="0" smtClean="0"/>
              <a:t> are </a:t>
            </a:r>
            <a:r>
              <a:rPr lang="es-ES_tradnl" baseline="0" dirty="0" err="1" smtClean="0"/>
              <a:t>represented</a:t>
            </a:r>
            <a:r>
              <a:rPr lang="es-ES_tradnl" baseline="0" dirty="0" smtClean="0"/>
              <a:t> in a data </a:t>
            </a:r>
            <a:r>
              <a:rPr lang="es-ES_tradnl" baseline="0" dirty="0" err="1" smtClean="0"/>
              <a:t>structure</a:t>
            </a:r>
            <a:r>
              <a:rPr lang="es-ES_tradnl" baseline="0" dirty="0" smtClean="0"/>
              <a:t> </a:t>
            </a:r>
            <a:r>
              <a:rPr lang="es-ES_tradnl" baseline="0" dirty="0" err="1" smtClean="0"/>
              <a:t>that</a:t>
            </a:r>
            <a:r>
              <a:rPr lang="es-ES_tradnl" baseline="0" dirty="0" smtClean="0"/>
              <a:t> </a:t>
            </a:r>
            <a:r>
              <a:rPr lang="es-ES_tradnl" baseline="0" dirty="0" err="1" smtClean="0"/>
              <a:t>we</a:t>
            </a:r>
            <a:r>
              <a:rPr lang="es-ES_tradnl" baseline="0" dirty="0" smtClean="0"/>
              <a:t> </a:t>
            </a:r>
            <a:r>
              <a:rPr lang="es-ES_tradnl" baseline="0" dirty="0" err="1" smtClean="0"/>
              <a:t>call</a:t>
            </a:r>
            <a:r>
              <a:rPr lang="es-ES_tradnl" baseline="0" dirty="0" smtClean="0"/>
              <a:t> CSD).</a:t>
            </a:r>
          </a:p>
          <a:p>
            <a:endParaRPr lang="es-ES_tradnl"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Differently from the other algorithms, the mapping are created considering the concrete service definition and not each abstract service that compose it. </a:t>
            </a:r>
            <a:r>
              <a:rPr lang="fr-FR" dirty="0" smtClean="0">
                <a:solidFill>
                  <a:schemeClr val="tx1"/>
                </a:solidFill>
              </a:rPr>
              <a:t>This </a:t>
            </a:r>
            <a:r>
              <a:rPr lang="es-ES_tradnl" baseline="0" dirty="0" err="1" smtClean="0"/>
              <a:t>fact</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r>
              <a:rPr lang="en-US" dirty="0" smtClean="0">
                <a:solidFill>
                  <a:schemeClr val="tx1"/>
                </a:solidFill>
              </a:rPr>
              <a:t>Combinations are produced according to the part of the query that a given concrete service covers like the combinations in the Bucket algorithm.</a:t>
            </a:r>
          </a:p>
          <a:p>
            <a:endParaRPr lang="es-ES_tradnl" baseline="0" dirty="0" smtClean="0"/>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the variables mapping is not possible. </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This</a:t>
            </a:r>
            <a:r>
              <a:rPr lang="en-US" baseline="0" noProof="0" dirty="0" smtClean="0"/>
              <a:t> presentation is organized in three parts.</a:t>
            </a:r>
          </a:p>
          <a:p>
            <a:pPr marL="171450" indent="-171450">
              <a:buFontTx/>
              <a:buChar char="-"/>
            </a:pPr>
            <a:r>
              <a:rPr lang="en-US" dirty="0" smtClean="0"/>
              <a:t>I </a:t>
            </a:r>
            <a:r>
              <a:rPr lang="en-US" dirty="0"/>
              <a:t>will begin by introducing </a:t>
            </a:r>
            <a:r>
              <a:rPr lang="en-US" dirty="0" smtClean="0"/>
              <a:t>the</a:t>
            </a:r>
            <a:r>
              <a:rPr lang="en-US" baseline="0" dirty="0" smtClean="0"/>
              <a:t> context of our work which is data integration from services. I will precise our vision about data integration and the general principles of our approach.</a:t>
            </a:r>
            <a:endParaRPr lang="en-US" baseline="0" dirty="0"/>
          </a:p>
          <a:p>
            <a:pPr marL="171450" indent="-171450">
              <a:buFontTx/>
              <a:buChar char="-"/>
            </a:pPr>
            <a:r>
              <a:rPr lang="en-US" dirty="0" smtClean="0"/>
              <a:t>Then </a:t>
            </a:r>
            <a:r>
              <a:rPr lang="en-US" dirty="0"/>
              <a:t>i will </a:t>
            </a:r>
            <a:r>
              <a:rPr lang="en-US" dirty="0" smtClean="0"/>
              <a:t>introduce</a:t>
            </a:r>
            <a:r>
              <a:rPr lang="en-US" baseline="0" dirty="0" smtClean="0"/>
              <a:t> our </a:t>
            </a:r>
            <a:r>
              <a:rPr lang="en-US" dirty="0" smtClean="0"/>
              <a:t>query</a:t>
            </a:r>
            <a:r>
              <a:rPr lang="en-US" baseline="0" dirty="0" smtClean="0"/>
              <a:t> rewriting algorithm named Rhone. </a:t>
            </a:r>
          </a:p>
          <a:p>
            <a:pPr marL="628650" lvl="1" indent="-171450">
              <a:buFontTx/>
              <a:buChar char="-"/>
            </a:pPr>
            <a:r>
              <a:rPr lang="en-US" baseline="0" dirty="0" smtClean="0"/>
              <a:t>I will explain the general principle focusing on the original aspects illustrated with examples.</a:t>
            </a:r>
          </a:p>
          <a:p>
            <a:pPr marL="628650" lvl="1" indent="-171450">
              <a:buFontTx/>
              <a:buChar char="-"/>
            </a:pPr>
            <a:r>
              <a:rPr lang="en-US" baseline="0" dirty="0" smtClean="0"/>
              <a:t>I will also talk about the way we designed its experimental validation and which aspects we measured</a:t>
            </a:r>
            <a:endParaRPr lang="en-US" dirty="0" smtClean="0"/>
          </a:p>
          <a:p>
            <a:r>
              <a:rPr lang="en-US" baseline="0" dirty="0" smtClean="0"/>
              <a:t>	</a:t>
            </a:r>
          </a:p>
          <a:p>
            <a:r>
              <a:rPr lang="en-US" baseline="0" dirty="0" smtClean="0"/>
              <a:t>- Finally I will conclude with </a:t>
            </a:r>
            <a:r>
              <a:rPr lang="en-US" dirty="0" smtClean="0"/>
              <a:t>lessons learned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in which we</a:t>
            </a:r>
            <a:r>
              <a:rPr lang="fr-FR" baseline="0" dirty="0" smtClean="0">
                <a:latin typeface="Calibri"/>
              </a:rPr>
              <a:t> have to check if the combination produced is a valid rewriting or not. </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Looking</a:t>
            </a:r>
            <a:r>
              <a:rPr lang="fr-FR" baseline="0" dirty="0" smtClean="0">
                <a:latin typeface="Calibri"/>
              </a:rPr>
              <a:t> to the combination produced. We have to verify if they cover the entire query and exactly what the user expects.  </a:t>
            </a:r>
          </a:p>
          <a:p>
            <a:endParaRPr lang="fr-FR" baseline="0" dirty="0" smtClean="0">
              <a:latin typeface="Calibri"/>
            </a:endParaRPr>
          </a:p>
          <a:p>
            <a:r>
              <a:rPr lang="fr-FR" baseline="0" dirty="0" smtClean="0">
                <a:latin typeface="Calibri"/>
              </a:rPr>
              <a:t>Click</a:t>
            </a:r>
          </a:p>
          <a:p>
            <a:r>
              <a:rPr lang="fr-FR" baseline="0" dirty="0" smtClean="0">
                <a:latin typeface="Calibri"/>
              </a:rPr>
              <a:t>In this sense, only p3 is a valid rewrite of the query. Why?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2700231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is implemented in Java.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idea behind the experiments is to evaluate the </a:t>
            </a:r>
            <a:r>
              <a:rPr lang="en-US" sz="1200" dirty="0" smtClean="0">
                <a:solidFill>
                  <a:schemeClr val="tx1"/>
                </a:solidFill>
              </a:rPr>
              <a:t>algorithm’s behavior.</a:t>
            </a:r>
          </a:p>
          <a:p>
            <a:r>
              <a:rPr lang="en-US" baseline="0" noProof="0" dirty="0" smtClean="0"/>
              <a:t>To do so, the experiments were executed in a local environment including a service registry of 100 concrete services.</a:t>
            </a:r>
          </a:p>
          <a:p>
            <a:r>
              <a:rPr lang="en-US" baseline="0" noProof="0" dirty="0" smtClean="0"/>
              <a:t>And we have compared two approaches: a traditional (without considering preferences and SLA) versus a preference-guided.</a:t>
            </a:r>
          </a:p>
          <a:p>
            <a:endParaRPr lang="en-US" baseline="0" noProof="0" dirty="0" smtClean="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2168373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t>And that’s the end of my speech. Thank</a:t>
            </a:r>
            <a:r>
              <a:rPr lang="fr-FR" baseline="0" dirty="0" smtClean="0"/>
              <a:t> you for your attention.</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Here</a:t>
            </a:r>
            <a:r>
              <a:rPr lang="pt-BR" baseline="0" dirty="0" smtClean="0"/>
              <a:t> are </a:t>
            </a:r>
            <a:r>
              <a:rPr lang="pt-BR" baseline="0" dirty="0" err="1" smtClean="0"/>
              <a:t>the</a:t>
            </a:r>
            <a:r>
              <a:rPr lang="pt-BR" baseline="0" dirty="0" smtClean="0"/>
              <a:t> </a:t>
            </a:r>
            <a:r>
              <a:rPr lang="pt-BR" baseline="0" dirty="0" err="1" smtClean="0"/>
              <a:t>references</a:t>
            </a:r>
            <a:r>
              <a:rPr lang="pt-BR" baseline="0" dirty="0" smtClean="0"/>
              <a:t> </a:t>
            </a:r>
            <a:r>
              <a:rPr lang="pt-BR" baseline="0" dirty="0" err="1" smtClean="0"/>
              <a:t>we</a:t>
            </a:r>
            <a:r>
              <a:rPr lang="pt-BR" baseline="0" dirty="0" smtClean="0"/>
              <a:t> </a:t>
            </a:r>
            <a:r>
              <a:rPr lang="pt-BR" baseline="0" dirty="0" err="1" smtClean="0"/>
              <a:t>have</a:t>
            </a:r>
            <a:r>
              <a:rPr lang="pt-BR" baseline="0" dirty="0" smtClean="0"/>
              <a:t> </a:t>
            </a:r>
            <a:r>
              <a:rPr lang="pt-BR" baseline="0" dirty="0" err="1" smtClean="0"/>
              <a:t>used</a:t>
            </a:r>
            <a:r>
              <a:rPr lang="pt-BR" baseline="0" dirty="0" smtClean="0"/>
              <a:t>. </a:t>
            </a:r>
          </a:p>
          <a:p>
            <a:endParaRPr lang="pt-BR" baseline="0" dirty="0" smtClean="0"/>
          </a:p>
          <a:p>
            <a:r>
              <a:rPr lang="pt-BR" baseline="0" dirty="0" err="1" smtClean="0"/>
              <a:t>If</a:t>
            </a:r>
            <a:r>
              <a:rPr lang="pt-BR" baseline="0" dirty="0" smtClean="0"/>
              <a:t> </a:t>
            </a:r>
            <a:r>
              <a:rPr lang="pt-BR" baseline="0" dirty="0" err="1" smtClean="0"/>
              <a:t>you</a:t>
            </a:r>
            <a:r>
              <a:rPr lang="pt-BR" baseline="0" dirty="0" smtClean="0"/>
              <a:t> </a:t>
            </a:r>
            <a:r>
              <a:rPr lang="pt-BR" baseline="0" dirty="0" err="1" smtClean="0"/>
              <a:t>have</a:t>
            </a:r>
            <a:r>
              <a:rPr lang="pt-BR" baseline="0" dirty="0" smtClean="0"/>
              <a:t> </a:t>
            </a:r>
            <a:r>
              <a:rPr lang="pt-BR" baseline="0" dirty="0" err="1" smtClean="0"/>
              <a:t>any</a:t>
            </a:r>
            <a:r>
              <a:rPr lang="pt-BR" baseline="0" dirty="0" smtClean="0"/>
              <a:t> </a:t>
            </a:r>
            <a:r>
              <a:rPr lang="pt-BR" baseline="0" dirty="0" err="1" smtClean="0"/>
              <a:t>question</a:t>
            </a:r>
            <a:r>
              <a:rPr lang="pt-BR" baseline="0" dirty="0" smtClean="0"/>
              <a:t> I </a:t>
            </a:r>
            <a:r>
              <a:rPr lang="pt-BR" baseline="0" dirty="0" err="1" smtClean="0"/>
              <a:t>am</a:t>
            </a:r>
            <a:r>
              <a:rPr lang="pt-BR" baseline="0" dirty="0" smtClean="0"/>
              <a:t> </a:t>
            </a:r>
            <a:r>
              <a:rPr lang="pt-BR" baseline="0" dirty="0" err="1" smtClean="0"/>
              <a:t>here</a:t>
            </a:r>
            <a:r>
              <a:rPr lang="pt-BR" baseline="0" dirty="0" smtClean="0"/>
              <a:t> </a:t>
            </a:r>
            <a:r>
              <a:rPr lang="pt-BR" baseline="0" dirty="0" err="1" smtClean="0"/>
              <a:t>to</a:t>
            </a:r>
            <a:r>
              <a:rPr lang="pt-BR" baseline="0" dirty="0" smtClean="0"/>
              <a:t> </a:t>
            </a:r>
            <a:r>
              <a:rPr lang="pt-BR" baseline="0" dirty="0" err="1" smtClean="0"/>
              <a:t>answer</a:t>
            </a:r>
            <a:r>
              <a:rPr lang="pt-BR" baseline="0" dirty="0" smtClean="0"/>
              <a:t> it.</a:t>
            </a: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l"/>
            <a:r>
              <a:rPr lang="en-US" b="1" dirty="0" smtClean="0">
                <a:solidFill>
                  <a:schemeClr val="tx1"/>
                </a:solidFill>
                <a:latin typeface="Calibri"/>
              </a:rPr>
              <a:t>The very classic vision</a:t>
            </a:r>
            <a:r>
              <a:rPr lang="en-US" b="1" baseline="0" dirty="0" smtClean="0">
                <a:solidFill>
                  <a:schemeClr val="tx1"/>
                </a:solidFill>
                <a:latin typeface="Calibri"/>
              </a:rPr>
              <a:t> of data integration is defined as fallows: </a:t>
            </a:r>
          </a:p>
          <a:p>
            <a:pPr lvl="1" algn="l"/>
            <a:r>
              <a:rPr lang="en-US" b="1" baseline="0" dirty="0" smtClean="0">
                <a:solidFill>
                  <a:schemeClr val="tx1"/>
                </a:solidFill>
                <a:latin typeface="Calibri"/>
              </a:rPr>
              <a:t>Given a set of heterogeneous data sources known in advance, provide solutions for retrieving data and answering queries </a:t>
            </a:r>
          </a:p>
          <a:p>
            <a:pPr lvl="1" algn="l"/>
            <a:r>
              <a:rPr lang="en-US" b="1" baseline="0" dirty="0" smtClean="0">
                <a:solidFill>
                  <a:schemeClr val="tx1"/>
                </a:solidFill>
                <a:latin typeface="Calibri"/>
              </a:rPr>
              <a:t>This problem is well known in the database domain It has been declined into many cases and associated results have been proposed. </a:t>
            </a:r>
          </a:p>
          <a:p>
            <a:pPr lvl="1" algn="l"/>
            <a:r>
              <a:rPr lang="en-US" b="1" baseline="0" dirty="0" smtClean="0">
                <a:solidFill>
                  <a:schemeClr val="tx1"/>
                </a:solidFill>
                <a:latin typeface="Calibri"/>
              </a:rPr>
              <a:t>For example, </a:t>
            </a:r>
          </a:p>
          <a:p>
            <a:pPr marL="685800" lvl="1" indent="-228600" algn="l">
              <a:buAutoNum type="arabicPeriod"/>
            </a:pPr>
            <a:r>
              <a:rPr lang="en-US" b="1" baseline="0" dirty="0" smtClean="0">
                <a:solidFill>
                  <a:schemeClr val="tx1"/>
                </a:solidFill>
                <a:latin typeface="Calibri"/>
              </a:rPr>
              <a:t>the case where data sources share or not the same data model leading to works that reasoned about data models equivalence and transformation, </a:t>
            </a:r>
          </a:p>
          <a:p>
            <a:pPr lvl="1" algn="l"/>
            <a:r>
              <a:rPr lang="en-US" b="1" baseline="0" dirty="0" smtClean="0">
                <a:solidFill>
                  <a:schemeClr val="tx1"/>
                </a:solidFill>
                <a:latin typeface="Calibri"/>
              </a:rPr>
              <a:t>2. The case when they export or not schemata describing their content and whether a global schema is derived </a:t>
            </a:r>
          </a:p>
          <a:p>
            <a:pPr lvl="1" algn="l"/>
            <a:r>
              <a:rPr lang="en-US" b="1" baseline="0" dirty="0" smtClean="0">
                <a:solidFill>
                  <a:schemeClr val="tx1"/>
                </a:solidFill>
                <a:latin typeface="Calibri"/>
              </a:rPr>
              <a:t>3. The case where only a pivot model and language exist and queries must explicitly express which data from which sources to retrieve.</a:t>
            </a:r>
          </a:p>
          <a:p>
            <a:pPr lvl="1" algn="l"/>
            <a:endParaRPr lang="en-US" b="1" dirty="0" smtClean="0">
              <a:solidFill>
                <a:schemeClr val="tx1"/>
              </a:solidFill>
              <a:latin typeface="Calibri"/>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b="1" baseline="0" dirty="0" smtClean="0">
                <a:solidFill>
                  <a:schemeClr val="tx1"/>
                </a:solidFill>
                <a:latin typeface="+mn-lt"/>
              </a:rPr>
              <a:t>This cases lead to plenty of important results that I will not detail here for time reasons.</a:t>
            </a:r>
          </a:p>
          <a:p>
            <a:pPr lvl="1" algn="l"/>
            <a:endParaRPr lang="en-US" b="1" dirty="0" smtClean="0">
              <a:solidFill>
                <a:schemeClr val="tx1"/>
              </a:solidFill>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just"/>
            <a:r>
              <a:rPr lang="en-US" b="1" dirty="0">
                <a:solidFill>
                  <a:schemeClr val="tx1"/>
                </a:solidFill>
                <a:latin typeface="Calibri"/>
              </a:rPr>
              <a:t/>
            </a:r>
            <a:br>
              <a:rPr lang="en-US" b="1" dirty="0">
                <a:solidFill>
                  <a:schemeClr val="tx1"/>
                </a:solidFill>
                <a:latin typeface="Calibri"/>
              </a:rPr>
            </a:br>
            <a:r>
              <a:rPr lang="en-US" b="1" dirty="0" smtClean="0">
                <a:solidFill>
                  <a:schemeClr val="tx1"/>
                </a:solidFill>
                <a:latin typeface="Calibri"/>
              </a:rPr>
              <a:t>The</a:t>
            </a:r>
            <a:r>
              <a:rPr lang="en-US" b="1" baseline="0" dirty="0" smtClean="0">
                <a:solidFill>
                  <a:schemeClr val="tx1"/>
                </a:solidFill>
                <a:latin typeface="Calibri"/>
              </a:rPr>
              <a:t> emergence of data services changed the data integration problem. </a:t>
            </a:r>
            <a:r>
              <a:rPr lang="en-US" b="0" baseline="0" dirty="0" smtClean="0">
                <a:solidFill>
                  <a:schemeClr val="tx1"/>
                </a:solidFill>
                <a:latin typeface="Calibri"/>
              </a:rPr>
              <a:t>Particularly, the hypothesis that assumed that data sources were </a:t>
            </a:r>
            <a:r>
              <a:rPr lang="en-US" b="1" baseline="0" dirty="0" smtClean="0">
                <a:solidFill>
                  <a:schemeClr val="tx1"/>
                </a:solidFill>
                <a:latin typeface="Calibri"/>
              </a:rPr>
              <a:t>known in advance</a:t>
            </a:r>
            <a:r>
              <a:rPr lang="en-US" b="0" baseline="0" dirty="0" smtClean="0">
                <a:solidFill>
                  <a:schemeClr val="tx1"/>
                </a:solidFill>
                <a:latin typeface="Calibri"/>
              </a:rPr>
              <a:t>.</a:t>
            </a:r>
          </a:p>
          <a:p>
            <a:pPr lvl="1" algn="just"/>
            <a:endParaRPr lang="en-US" b="0" baseline="0" dirty="0" smtClean="0">
              <a:solidFill>
                <a:schemeClr val="tx1"/>
              </a:solidFill>
              <a:latin typeface="Calibri"/>
            </a:endParaRPr>
          </a:p>
          <a:p>
            <a:pPr lvl="1" algn="just"/>
            <a:r>
              <a:rPr lang="en-US" b="1" baseline="0" dirty="0" smtClean="0">
                <a:solidFill>
                  <a:schemeClr val="tx1"/>
                </a:solidFill>
                <a:latin typeface="Calibri"/>
              </a:rPr>
              <a:t>The data integration problem in the presence of services as data providers redefined the problem as follows: Given a query expressing data requirements, look up data services that can fulfill those requirements. </a:t>
            </a:r>
            <a:r>
              <a:rPr lang="en-US" b="0" baseline="0" dirty="0" smtClean="0">
                <a:solidFill>
                  <a:schemeClr val="tx1"/>
                </a:solidFill>
                <a:latin typeface="Calibri"/>
              </a:rPr>
              <a:t>The assumptions were that services exported their API and that they can export data under a pivot model that can be used for integrating results.</a:t>
            </a:r>
          </a:p>
          <a:p>
            <a:pPr lvl="1" algn="just"/>
            <a:endParaRPr lang="en-US" b="1" baseline="0" dirty="0" smtClean="0">
              <a:solidFill>
                <a:schemeClr val="tx1"/>
              </a:solidFill>
              <a:latin typeface="Calibri"/>
            </a:endParaRPr>
          </a:p>
          <a:p>
            <a:pPr lvl="1" algn="just"/>
            <a:r>
              <a:rPr lang="en-US" b="1" baseline="0" dirty="0" smtClean="0">
                <a:solidFill>
                  <a:schemeClr val="tx1"/>
                </a:solidFill>
                <a:latin typeface="Calibri"/>
              </a:rPr>
              <a:t>Click 2x</a:t>
            </a:r>
          </a:p>
          <a:p>
            <a:pPr lvl="1" algn="just"/>
            <a:endParaRPr lang="en-US" b="1" baseline="0" dirty="0" smtClean="0">
              <a:solidFill>
                <a:schemeClr val="tx1"/>
              </a:solidFill>
              <a:latin typeface="Calibri"/>
            </a:endParaRPr>
          </a:p>
          <a:p>
            <a:pPr lvl="1" algn="just"/>
            <a:r>
              <a:rPr lang="en-US" b="0" baseline="0" dirty="0" smtClean="0">
                <a:solidFill>
                  <a:schemeClr val="tx1"/>
                </a:solidFill>
                <a:latin typeface="Calibri"/>
              </a:rPr>
              <a:t>The query rewriting problem was redefined as </a:t>
            </a:r>
            <a:r>
              <a:rPr lang="en-US" b="1" baseline="0" dirty="0" smtClean="0">
                <a:solidFill>
                  <a:schemeClr val="tx1"/>
                </a:solidFill>
                <a:latin typeface="Calibri"/>
              </a:rPr>
              <a:t>a matching and a service composition problem </a:t>
            </a:r>
            <a:r>
              <a:rPr lang="en-US" b="0" baseline="0" dirty="0" smtClean="0">
                <a:solidFill>
                  <a:schemeClr val="tx1"/>
                </a:solidFill>
                <a:latin typeface="Calibri"/>
              </a:rPr>
              <a:t>and has led to fruitful results on query rewriting and service matching.</a:t>
            </a:r>
            <a:endParaRPr lang="en-US" b="0" dirty="0">
              <a:solidFill>
                <a:schemeClr val="tx1"/>
              </a:solidFill>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56499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Consider the following example consisting of services that provide biological</a:t>
            </a:r>
            <a:r>
              <a:rPr lang="en-US" baseline="0" dirty="0" smtClean="0">
                <a:latin typeface="Calibri"/>
              </a:rPr>
              <a:t> data to Health professionals</a:t>
            </a:r>
          </a:p>
          <a:p>
            <a:endParaRPr lang="en-US" baseline="0" dirty="0" smtClean="0">
              <a:latin typeface="Calibri"/>
            </a:endParaRPr>
          </a:p>
          <a:p>
            <a:r>
              <a:rPr lang="is-IS" baseline="0" dirty="0" smtClean="0">
                <a:latin typeface="Calibri"/>
              </a:rPr>
              <a:t>… </a:t>
            </a:r>
            <a:r>
              <a:rPr lang="en-US" baseline="0" dirty="0" smtClean="0">
                <a:latin typeface="Calibri"/>
              </a:rPr>
              <a:t>data 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the availability and the price per call for each service. Thus data provider A is available 97% of the time and the price per call costs 0,15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Whereas data provider C is 99,9% of the time available and the price per call is 0,5 cents</a:t>
            </a: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A data</a:t>
            </a:r>
            <a:r>
              <a:rPr lang="en-US" baseline="0" dirty="0" smtClean="0">
                <a:latin typeface="Calibri"/>
              </a:rPr>
              <a:t> consumer could define her data requirements with associated restrictions as follows</a:t>
            </a:r>
          </a:p>
          <a:p>
            <a:r>
              <a:rPr lang="en-US" dirty="0">
                <a:latin typeface="Calibri"/>
              </a:rPr>
              <a:t/>
            </a:r>
            <a:br>
              <a:rPr lang="en-US" dirty="0">
                <a:latin typeface="Calibri"/>
              </a:rPr>
            </a:br>
            <a:endParaRPr lang="en-US" baseline="0" noProof="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rPr>
              <a:t>Retrieve personal and DNA information from patients that were infected by flu, </a:t>
            </a:r>
            <a:r>
              <a:rPr lang="en-US" sz="1200" i="1" dirty="0" smtClean="0">
                <a:solidFill>
                  <a:schemeClr val="bg1"/>
                </a:solidFill>
                <a:effectLst>
                  <a:outerShdw blurRad="38100" dist="38100" dir="2700000" algn="tl">
                    <a:srgbClr val="000000">
                      <a:alpha val="43137"/>
                    </a:srgbClr>
                  </a:outerShdw>
                </a:effectLst>
              </a:rPr>
              <a:t>using services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effectLst>
                  <a:outerShdw blurRad="38100" dist="38100" dir="2700000" algn="tl">
                    <a:srgbClr val="000000">
                      <a:alpha val="43137"/>
                    </a:srgbClr>
                  </a:outerShdw>
                </a:effectLst>
              </a:rPr>
              <a:t>with </a:t>
            </a:r>
            <a:r>
              <a:rPr lang="en-US" sz="1200" b="1" i="1" dirty="0" smtClean="0">
                <a:solidFill>
                  <a:schemeClr val="tx2">
                    <a:lumMod val="40000"/>
                    <a:lumOff val="60000"/>
                  </a:schemeClr>
                </a:solidFill>
                <a:effectLst>
                  <a:outerShdw blurRad="38100" dist="38100" dir="2700000" algn="tl">
                    <a:srgbClr val="000000">
                      <a:alpha val="43137"/>
                    </a:srgbClr>
                  </a:outerShdw>
                </a:effectLst>
              </a:rPr>
              <a:t>availability higher than 98%</a:t>
            </a:r>
            <a:r>
              <a:rPr lang="en-US" sz="1200" i="1" dirty="0" smtClean="0">
                <a:solidFill>
                  <a:schemeClr val="bg1"/>
                </a:solidFill>
                <a:effectLst>
                  <a:outerShdw blurRad="38100" dist="38100" dir="2700000" algn="tl">
                    <a:srgbClr val="000000">
                      <a:alpha val="43137"/>
                    </a:srgbClr>
                  </a:outerShdw>
                </a:effectLst>
              </a:rPr>
              <a:t>, </a:t>
            </a:r>
            <a:r>
              <a:rPr lang="en-US" sz="1200" b="1" i="1" dirty="0" smtClean="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1200" i="1" dirty="0" smtClean="0">
                <a:solidFill>
                  <a:schemeClr val="bg1"/>
                </a:solidFill>
                <a:effectLst>
                  <a:outerShdw blurRad="38100" dist="38100" dir="2700000" algn="tl">
                    <a:srgbClr val="000000">
                      <a:alpha val="43137"/>
                    </a:srgbClr>
                  </a:outerShdw>
                </a:effectLst>
              </a:rPr>
              <a:t>&amp; </a:t>
            </a:r>
            <a:r>
              <a:rPr lang="en-US" sz="1200" b="1" i="1" dirty="0" smtClean="0">
                <a:solidFill>
                  <a:schemeClr val="accent5">
                    <a:lumMod val="40000"/>
                    <a:lumOff val="60000"/>
                  </a:schemeClr>
                </a:solidFill>
                <a:effectLst>
                  <a:outerShdw blurRad="38100" dist="38100" dir="2700000" algn="tl">
                    <a:srgbClr val="000000">
                      <a:alpha val="43137"/>
                    </a:srgbClr>
                  </a:outerShdw>
                </a:effectLst>
              </a:rPr>
              <a:t>total cost less than 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1" dirty="0" smtClean="0">
              <a:solidFill>
                <a:schemeClr val="accent5">
                  <a:lumMod val="40000"/>
                  <a:lumOff val="60000"/>
                </a:schemeClr>
              </a:solidFill>
              <a:effectLst>
                <a:outerShdw blurRad="38100" dist="38100" dir="2700000" algn="tl">
                  <a:srgbClr val="000000">
                    <a:alpha val="43137"/>
                  </a:srgbClr>
                </a:outerShdw>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dirty="0" smtClean="0">
                <a:solidFill>
                  <a:schemeClr val="accent5">
                    <a:lumMod val="40000"/>
                    <a:lumOff val="60000"/>
                  </a:schemeClr>
                </a:solidFill>
                <a:effectLst>
                  <a:outerShdw blurRad="38100" dist="38100" dir="2700000" algn="tl">
                    <a:srgbClr val="000000">
                      <a:alpha val="43137"/>
                    </a:srgbClr>
                  </a:outerShdw>
                </a:effectLst>
              </a:rPr>
              <a:t>In order to express</a:t>
            </a: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 the query the consumer has an abstract view of services and this abstract view has associated a list of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Concrete services definitions that the consumer does not need to know. Particularly because there can be a lot and it could be painful to manually choose them</a:t>
            </a:r>
            <a:endParaRPr lang="en-US" sz="1200" b="1" i="1" dirty="0" smtClean="0">
              <a:solidFill>
                <a:schemeClr val="accent5">
                  <a:lumMod val="40000"/>
                  <a:lumOff val="60000"/>
                </a:schemeClr>
              </a:solidFill>
            </a:endParaRP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latin typeface="Calibri"/>
              </a:rPr>
              <a:t>We use the following declarative expressions for formally describing this abstract – concrete services association</a:t>
            </a:r>
          </a:p>
          <a:p>
            <a:endParaRPr lang="en-US" baseline="0" noProof="0" dirty="0" smtClean="0">
              <a:latin typeface="Calibri"/>
            </a:endParaRPr>
          </a:p>
          <a:p>
            <a:r>
              <a:rPr lang="en-US" baseline="0" noProof="0" dirty="0" smtClean="0">
                <a:latin typeface="Calibri"/>
              </a:rPr>
              <a:t>In our example, given these 7 concrete services, the abstract service A1 returns infected patients given a disease, A2 returns the DNA information and A3 the patient personal information… between brackets we can also see the quality features associated to each concrete service</a:t>
            </a:r>
            <a:endParaRPr lang="en-US" baseline="0" noProof="0" dirty="0"/>
          </a:p>
          <a:p>
            <a:r>
              <a:rPr lang="en-US" dirty="0" smtClean="0">
                <a:latin typeface="Calibri"/>
              </a:rPr>
              <a:t> A4??</a:t>
            </a:r>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t>Similarly, the query can be also expressed in terms of abstract services and it user preferences can be associated to them</a:t>
            </a:r>
          </a:p>
          <a:p>
            <a:endParaRPr lang="en-US" baseline="0" noProof="0" dirty="0" smtClean="0"/>
          </a:p>
          <a:p>
            <a:r>
              <a:rPr lang="en-US" baseline="0" noProof="0" dirty="0" smtClean="0"/>
              <a:t>For instance, our previous query example can be expressed in the following </a:t>
            </a:r>
            <a:r>
              <a:rPr lang="en-US" baseline="0" noProof="0" dirty="0" err="1" smtClean="0"/>
              <a:t>datalog</a:t>
            </a:r>
            <a:r>
              <a:rPr lang="en-US" baseline="0" noProof="0" dirty="0" smtClean="0"/>
              <a:t> like manner:</a:t>
            </a:r>
          </a:p>
          <a:p>
            <a:endParaRPr lang="en-US" baseline="0" noProof="0" dirty="0" smtClean="0"/>
          </a:p>
          <a:p>
            <a:r>
              <a:rPr lang="en-US" b="0" baseline="0" noProof="0" dirty="0" smtClean="0"/>
              <a:t>The left-side is called the head and the right-side is the body. In the head definition, there are a set of comma-separated input variables (identified by the question mark) and output variables (identified by exclamation mark). These variables are called head variables and they can be used by any abstract service in the body definition. In the body definition, the query is expressed as a sequence of abstract services, a set of constraints and user preferences. Abstract services (such as A1, A2 and A3) also have input and output variables. Variables that appear only in abstract services are called local variables (such as ‘p’). ‘Dis’ is a constraint used while executing the query. Between brackets are the user preferences.</a:t>
            </a:r>
          </a:p>
        </p:txBody>
      </p:sp>
      <p:sp>
        <p:nvSpPr>
          <p:cNvPr id="4" name="Slide Number Placeholder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1" dirty="0" smtClean="0">
                <a:latin typeface="Calibri"/>
              </a:rPr>
              <a:t>Given the query</a:t>
            </a:r>
            <a:r>
              <a:rPr lang="fr-FR" b="1" baseline="0" dirty="0" smtClean="0">
                <a:latin typeface="Calibri"/>
              </a:rPr>
              <a:t>, the different concrete services can be combined in order to produce results</a:t>
            </a:r>
            <a:r>
              <a:rPr lang="fr-FR" baseline="0" dirty="0" smtClean="0">
                <a:latin typeface="Calibri"/>
              </a:rPr>
              <a:t>. Such as composing:</a:t>
            </a:r>
          </a:p>
          <a:p>
            <a:endParaRPr lang="fr-FR" baseline="0" dirty="0" smtClean="0">
              <a:latin typeface="Calibri"/>
            </a:endParaRPr>
          </a:p>
          <a:p>
            <a:r>
              <a:rPr lang="fr-FR" baseline="0" dirty="0" smtClean="0">
                <a:latin typeface="Calibri"/>
              </a:rPr>
              <a:t>...S1 (which retrieves infected patients), S3 (which retrieves DNA) and S5 (which retrieves personal information)</a:t>
            </a:r>
          </a:p>
          <a:p>
            <a:r>
              <a:rPr lang="fr-FR" baseline="0" dirty="0" smtClean="0">
                <a:latin typeface="+mn-lt"/>
              </a:rPr>
              <a:t>...S2 (which retrieves infected patients), S3 (which retrieves DNA) and S5 (which retrieves personal information)</a:t>
            </a:r>
          </a:p>
          <a:p>
            <a:r>
              <a:rPr lang="fr-FR" baseline="0" dirty="0" smtClean="0">
                <a:latin typeface="+mn-lt"/>
              </a:rPr>
              <a:t>...S4 (which retrieves infected patients and DNA) and S5 (which retrieves personal information) or</a:t>
            </a:r>
          </a:p>
          <a:p>
            <a:r>
              <a:rPr lang="fr-FR" baseline="0" dirty="0" smtClean="0">
                <a:latin typeface="+mn-lt"/>
              </a:rPr>
              <a:t>...S6 (which returns all desired data)</a:t>
            </a:r>
          </a:p>
          <a:p>
            <a:endParaRPr lang="fr-FR" baseline="0" dirty="0" smtClean="0">
              <a:latin typeface="+mn-lt"/>
            </a:endParaRPr>
          </a:p>
          <a:p>
            <a:r>
              <a:rPr lang="fr-FR" baseline="0" dirty="0" smtClean="0">
                <a:latin typeface="+mn-lt"/>
              </a:rPr>
              <a:t>Here, it is interesting to highlight that a filtering process is necessary to guarantee that the user preferences and requirements are satisfied.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404908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8/30/2016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8/30/2016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8/30/2016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900114" y="3301959"/>
            <a:ext cx="7443786" cy="1339614"/>
          </a:xfrm>
        </p:spPr>
        <p:txBody>
          <a:bodyPr vert="horz" lIns="68580" tIns="34290" rIns="68580" bIns="34290" rtlCol="0" anchor="t">
            <a:noAutofit/>
          </a:bodyPr>
          <a:lstStyle/>
          <a:p>
            <a:pPr algn="l"/>
            <a:r>
              <a:rPr lang="en-US" sz="1400" b="1" cap="none" dirty="0">
                <a:solidFill>
                  <a:schemeClr val="tx1"/>
                </a:solidFill>
              </a:rPr>
              <a:t>Daniel Aguiar da Silva Carvalho</a:t>
            </a:r>
            <a:r>
              <a:rPr lang="en-US" sz="14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a:t>
            </a:r>
            <a:endParaRPr lang="en-GB" dirty="0"/>
          </a:p>
        </p:txBody>
      </p:sp>
      <p:sp>
        <p:nvSpPr>
          <p:cNvPr id="3" name="Rectangle 2"/>
          <p:cNvSpPr/>
          <p:nvPr/>
        </p:nvSpPr>
        <p:spPr>
          <a:xfrm>
            <a:off x="822960" y="2050847"/>
            <a:ext cx="7632271"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052584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822960" y="2049076"/>
            <a:ext cx="75438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8969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3200" dirty="0"/>
              <a:t>A</a:t>
            </a:r>
            <a:r>
              <a:rPr lang="en-GB" sz="3200" dirty="0" smtClean="0"/>
              <a:t>pproach</a:t>
            </a:r>
            <a:endParaRPr lang="en-GB" sz="32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822960" y="149883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S7</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A4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50"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p:txBody>
          <a:bodyPr/>
          <a:lstStyle/>
          <a:p>
            <a:pPr>
              <a:buFont typeface="Wingdings" charset="2"/>
              <a:buChar char="§"/>
            </a:pPr>
            <a:r>
              <a:rPr lang="en-GB" dirty="0" smtClean="0"/>
              <a:t> </a:t>
            </a:r>
            <a:r>
              <a:rPr lang="en-GB" dirty="0"/>
              <a:t>A </a:t>
            </a:r>
            <a:r>
              <a:rPr lang="en-GB" b="1" dirty="0"/>
              <a:t>query with preferences</a:t>
            </a:r>
          </a:p>
          <a:p>
            <a:pPr>
              <a:buFont typeface="Wingdings" charset="2"/>
              <a:buChar char="§"/>
            </a:pPr>
            <a:r>
              <a:rPr lang="en-GB" dirty="0" smtClean="0"/>
              <a:t> A set of </a:t>
            </a:r>
            <a:r>
              <a:rPr lang="en-GB" b="1" dirty="0" smtClean="0"/>
              <a:t>concrete services </a:t>
            </a:r>
            <a:r>
              <a:rPr lang="en-GB" dirty="0" smtClean="0"/>
              <a:t>&amp;</a:t>
            </a:r>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17" name="Retângulo 16"/>
          <p:cNvSpPr/>
          <p:nvPr/>
        </p:nvSpPr>
        <p:spPr>
          <a:xfrm>
            <a:off x="782023" y="4307559"/>
            <a:ext cx="1346036" cy="2034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2">
                  <a:lumMod val="75000"/>
                </a:schemeClr>
              </a:solidFill>
            </a:endParaRPr>
          </a:p>
        </p:txBody>
      </p:sp>
      <p:cxnSp>
        <p:nvCxnSpPr>
          <p:cNvPr id="19" name="Conector em curva 18"/>
          <p:cNvCxnSpPr>
            <a:stCxn id="17" idx="0"/>
            <a:endCxn id="44" idx="1"/>
          </p:cNvCxnSpPr>
          <p:nvPr/>
        </p:nvCxnSpPr>
        <p:spPr>
          <a:xfrm rot="5400000" flipH="1" flipV="1">
            <a:off x="1731517" y="1658805"/>
            <a:ext cx="2372279"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175777" y="2103065"/>
            <a:ext cx="148375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202577" y="4303778"/>
            <a:ext cx="1331966" cy="19493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33" name="Conector em curva 32"/>
          <p:cNvCxnSpPr>
            <a:stCxn id="31" idx="0"/>
            <a:endCxn id="46" idx="1"/>
          </p:cNvCxnSpPr>
          <p:nvPr/>
        </p:nvCxnSpPr>
        <p:spPr>
          <a:xfrm rot="5400000" flipH="1" flipV="1">
            <a:off x="2652330" y="2575836"/>
            <a:ext cx="1944172" cy="1511713"/>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2884428" y="2807934"/>
            <a:ext cx="1479977" cy="1511712"/>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3690555" y="4292492"/>
            <a:ext cx="1413460" cy="18683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45" name="Conector em curva 44"/>
          <p:cNvCxnSpPr>
            <a:endCxn id="49" idx="1"/>
          </p:cNvCxnSpPr>
          <p:nvPr/>
        </p:nvCxnSpPr>
        <p:spPr>
          <a:xfrm rot="16200000" flipV="1">
            <a:off x="4114743" y="3469559"/>
            <a:ext cx="1123262" cy="592206"/>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1543092" y="1470380"/>
            <a:ext cx="274912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2575551" y="2502839"/>
            <a:ext cx="684210" cy="2925230"/>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3284201" y="3207709"/>
            <a:ext cx="680429" cy="1511711"/>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endCxn id="50" idx="1"/>
          </p:cNvCxnSpPr>
          <p:nvPr/>
        </p:nvCxnSpPr>
        <p:spPr>
          <a:xfrm rot="16200000" flipV="1">
            <a:off x="4324402" y="3679218"/>
            <a:ext cx="703944" cy="592206"/>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11">
                                            <p:txEl>
                                              <p:pRg st="1" end="1"/>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1">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grpId="1" nodeType="clickEffect">
                                  <p:stCondLst>
                                    <p:cond delay="0"/>
                                  </p:stCondLst>
                                  <p:iterate type="lt">
                                    <p:tmPct val="0"/>
                                  </p:iterate>
                                  <p:childTnLst>
                                    <p:animClr clrSpc="rgb" dir="cw">
                                      <p:cBhvr override="childStyle">
                                        <p:cTn id="61" dur="2000" fill="hold"/>
                                        <p:tgtEl>
                                          <p:spTgt spid="52"/>
                                        </p:tgtEl>
                                        <p:attrNameLst>
                                          <p:attrName>style.color</p:attrName>
                                        </p:attrNameLst>
                                      </p:cBhvr>
                                      <p:to>
                                        <a:srgbClr val="D6D6D6"/>
                                      </p:to>
                                    </p:animClr>
                                  </p:childTnLst>
                                </p:cTn>
                              </p:par>
                              <p:par>
                                <p:cTn id="62" presetID="41" presetClass="exit" presetSubtype="0" fill="hold" grpId="2" nodeType="withEffect">
                                  <p:stCondLst>
                                    <p:cond delay="0"/>
                                  </p:stCondLst>
                                  <p:iterate type="lt">
                                    <p:tmPct val="10000"/>
                                  </p:iterate>
                                  <p:childTnLst>
                                    <p:anim calcmode="lin" valueType="num">
                                      <p:cBhvr>
                                        <p:cTn id="63" dur="500"/>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64" dur="500"/>
                                        <p:tgtEl>
                                          <p:spTgt spid="52"/>
                                        </p:tgtEl>
                                        <p:attrNameLst>
                                          <p:attrName>ppt_y</p:attrName>
                                        </p:attrNameLst>
                                      </p:cBhvr>
                                      <p:tavLst>
                                        <p:tav tm="0">
                                          <p:val>
                                            <p:strVal val="ppt_y"/>
                                          </p:val>
                                        </p:tav>
                                        <p:tav tm="100000">
                                          <p:val>
                                            <p:strVal val="ppt_y"/>
                                          </p:val>
                                        </p:tav>
                                      </p:tavLst>
                                    </p:anim>
                                    <p:anim calcmode="lin" valueType="num">
                                      <p:cBhvr>
                                        <p:cTn id="65" dur="500"/>
                                        <p:tgtEl>
                                          <p:spTgt spid="52"/>
                                        </p:tgtEl>
                                        <p:attrNameLst>
                                          <p:attrName>ppt_h</p:attrName>
                                        </p:attrNameLst>
                                      </p:cBhvr>
                                      <p:tavLst>
                                        <p:tav tm="0">
                                          <p:val>
                                            <p:strVal val="ppt_h"/>
                                          </p:val>
                                        </p:tav>
                                        <p:tav tm="50000">
                                          <p:val>
                                            <p:strVal val="ppt_h+.01"/>
                                          </p:val>
                                        </p:tav>
                                        <p:tav tm="100000">
                                          <p:val>
                                            <p:strVal val="ppt_h/10"/>
                                          </p:val>
                                        </p:tav>
                                      </p:tavLst>
                                    </p:anim>
                                    <p:anim calcmode="lin" valueType="num">
                                      <p:cBhvr>
                                        <p:cTn id="66" dur="500"/>
                                        <p:tgtEl>
                                          <p:spTgt spid="52"/>
                                        </p:tgtEl>
                                        <p:attrNameLst>
                                          <p:attrName>ppt_w</p:attrName>
                                        </p:attrNameLst>
                                      </p:cBhvr>
                                      <p:tavLst>
                                        <p:tav tm="0">
                                          <p:val>
                                            <p:strVal val="ppt_w"/>
                                          </p:val>
                                        </p:tav>
                                        <p:tav tm="50000">
                                          <p:val>
                                            <p:strVal val="ppt_w+.01"/>
                                          </p:val>
                                        </p:tav>
                                        <p:tav tm="100000">
                                          <p:val>
                                            <p:strVal val="ppt_w/10"/>
                                          </p:val>
                                        </p:tav>
                                      </p:tavLst>
                                    </p:anim>
                                    <p:animEffect transition="out" filter="fade">
                                      <p:cBhvr>
                                        <p:cTn id="67" dur="500" tmFilter="0,0; .5, 0; 1, 1"/>
                                        <p:tgtEl>
                                          <p:spTgt spid="52"/>
                                        </p:tgtEl>
                                      </p:cBhvr>
                                    </p:animEffect>
                                    <p:set>
                                      <p:cBhvr>
                                        <p:cTn id="68"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p:bldP spid="52" grpId="2"/>
      <p:bldP spid="111" grpId="0" build="allAtOnce"/>
      <p:bldP spid="13" grpId="0"/>
      <p:bldP spid="17" grpId="0" animBg="1"/>
      <p:bldP spid="31"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7" name="Retângulo 16"/>
          <p:cNvSpPr/>
          <p:nvPr/>
        </p:nvSpPr>
        <p:spPr>
          <a:xfrm>
            <a:off x="4618736" y="4567892"/>
            <a:ext cx="1648714" cy="151836"/>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4447134" y="1556246"/>
            <a:ext cx="1938918" cy="2135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dirty="0"/>
          </a:p>
        </p:txBody>
      </p:sp>
      <p:sp>
        <p:nvSpPr>
          <p:cNvPr id="37" name="Retângulo 36"/>
          <p:cNvSpPr/>
          <p:nvPr/>
        </p:nvSpPr>
        <p:spPr>
          <a:xfrm>
            <a:off x="6540481" y="3511428"/>
            <a:ext cx="1868881" cy="26692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chemeClr val="bg1">
                    <a:lumMod val="85000"/>
                  </a:schemeClr>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25" name="Rectangle 24"/>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
        <p:nvSpPr>
          <p:cNvPr id="27"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bg1">
                    <a:lumMod val="75000"/>
                  </a:schemeClr>
                </a:solidFill>
                <a:latin typeface="Consolas" charset="0"/>
                <a:ea typeface="Consolas" charset="0"/>
                <a:cs typeface="Consolas" charset="0"/>
              </a:rPr>
              <a:t>S7</a:t>
            </a:r>
            <a:r>
              <a:rPr lang="en-US" sz="1200" dirty="0" smtClean="0">
                <a:solidFill>
                  <a:schemeClr val="bg1">
                    <a:lumMod val="75000"/>
                  </a:schemeClr>
                </a:solidFill>
                <a:latin typeface="Consolas" charset="0"/>
                <a:ea typeface="Consolas" charset="0"/>
                <a:cs typeface="Consolas" charset="0"/>
              </a:rPr>
              <a:t> </a:t>
            </a:r>
            <a:r>
              <a:rPr lang="en-US" sz="1200" dirty="0">
                <a:solidFill>
                  <a:schemeClr val="bg1">
                    <a:lumMod val="75000"/>
                  </a:schemeClr>
                </a:solidFill>
                <a:latin typeface="Consolas" charset="0"/>
                <a:ea typeface="Consolas" charset="0"/>
                <a:cs typeface="Consolas" charset="0"/>
              </a:rPr>
              <a:t>(a?; b!) := </a:t>
            </a:r>
            <a:r>
              <a:rPr lang="en-US" sz="1200" dirty="0" smtClean="0">
                <a:solidFill>
                  <a:schemeClr val="bg1">
                    <a:lumMod val="75000"/>
                  </a:schemeClr>
                </a:solidFill>
                <a:latin typeface="Consolas" charset="0"/>
                <a:ea typeface="Consolas" charset="0"/>
                <a:cs typeface="Consolas" charset="0"/>
              </a:rPr>
              <a:t>A4 </a:t>
            </a:r>
            <a:r>
              <a:rPr lang="en-US" sz="1200" dirty="0">
                <a:solidFill>
                  <a:schemeClr val="bg1">
                    <a:lumMod val="75000"/>
                  </a:schemeClr>
                </a:solidFill>
                <a:latin typeface="Consolas" charset="0"/>
                <a:ea typeface="Consolas" charset="0"/>
                <a:cs typeface="Consolas" charset="0"/>
              </a:rPr>
              <a:t>(a?; b!) [availability &gt; </a:t>
            </a:r>
            <a:r>
              <a:rPr lang="en-US" sz="1200" dirty="0" smtClean="0">
                <a:solidFill>
                  <a:schemeClr val="bg1">
                    <a:lumMod val="75000"/>
                  </a:schemeClr>
                </a:solidFill>
                <a:latin typeface="Consolas" charset="0"/>
                <a:ea typeface="Consolas" charset="0"/>
                <a:cs typeface="Consolas" charset="0"/>
              </a:rPr>
              <a:t>99%, </a:t>
            </a:r>
            <a:r>
              <a:rPr lang="en-US" sz="1200" dirty="0">
                <a:solidFill>
                  <a:schemeClr val="bg1">
                    <a:lumMod val="75000"/>
                  </a:schemeClr>
                </a:solidFill>
                <a:latin typeface="Consolas" charset="0"/>
                <a:ea typeface="Consolas" charset="0"/>
                <a:cs typeface="Consolas" charset="0"/>
              </a:rPr>
              <a:t>price per call = </a:t>
            </a:r>
            <a:r>
              <a:rPr lang="en-US" sz="1200" dirty="0" smtClean="0">
                <a:solidFill>
                  <a:schemeClr val="bg1">
                    <a:lumMod val="75000"/>
                  </a:schemeClr>
                </a:solidFill>
                <a:latin typeface="Consolas" charset="0"/>
                <a:ea typeface="Consolas" charset="0"/>
                <a:cs typeface="Consolas" charset="0"/>
              </a:rPr>
              <a:t>0,2$]</a:t>
            </a: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smtClean="0">
              <a:solidFill>
                <a:schemeClr val="bg1">
                  <a:lumMod val="75000"/>
                </a:schemeClr>
              </a:solidFill>
              <a:latin typeface="Consolas" charset="0"/>
              <a:ea typeface="Consolas" charset="0"/>
              <a:cs typeface="Consolas" charset="0"/>
            </a:endParaRPr>
          </a:p>
        </p:txBody>
      </p:sp>
      <p:sp>
        <p:nvSpPr>
          <p:cNvPr id="32"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822959" y="1384301"/>
            <a:ext cx="3703320" cy="301752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dirty="0" smtClean="0"/>
              <a:t> A </a:t>
            </a:r>
            <a:r>
              <a:rPr lang="en-GB" b="1" dirty="0" smtClean="0"/>
              <a:t>query with preferences</a:t>
            </a:r>
          </a:p>
          <a:p>
            <a:pPr>
              <a:buFont typeface="Wingdings" charset="2"/>
              <a:buChar char="§"/>
            </a:pPr>
            <a:r>
              <a:rPr lang="en-GB" dirty="0" smtClean="0"/>
              <a:t> A set of </a:t>
            </a:r>
            <a:r>
              <a:rPr lang="en-GB" b="1" dirty="0" smtClean="0"/>
              <a:t>concrete services </a:t>
            </a:r>
            <a:r>
              <a:rPr lang="en-GB" dirty="0" smtClean="0"/>
              <a:t>that </a:t>
            </a:r>
            <a:r>
              <a:rPr lang="en-GB" b="1" dirty="0" smtClean="0"/>
              <a:t>match data required with data produced</a:t>
            </a:r>
          </a:p>
          <a:p>
            <a:pPr>
              <a:buFont typeface="Wingdings" charset="2"/>
              <a:buChar char="§"/>
            </a:pPr>
            <a:r>
              <a:rPr lang="en-GB" b="1" dirty="0"/>
              <a:t> </a:t>
            </a:r>
            <a:r>
              <a:rPr lang="en-GB" dirty="0" smtClean="0"/>
              <a:t>Choose services tha</a:t>
            </a:r>
            <a:r>
              <a:rPr lang="en-GB" b="1" dirty="0" smtClean="0"/>
              <a:t>t match preferences</a:t>
            </a:r>
            <a:endParaRPr lang="en-GB" b="1" dirty="0"/>
          </a:p>
        </p:txBody>
      </p: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xit" presetSubtype="0" fill="hold" grpId="0" nodeType="clickEffect">
                                  <p:stCondLst>
                                    <p:cond delay="0"/>
                                  </p:stCondLst>
                                  <p:iterate type="lt">
                                    <p:tmPct val="10000"/>
                                  </p:iterate>
                                  <p:childTnLst>
                                    <p:anim calcmode="lin" valueType="num">
                                      <p:cBhvr>
                                        <p:cTn id="25" dur="500"/>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6" dur="500"/>
                                        <p:tgtEl>
                                          <p:spTgt spid="27"/>
                                        </p:tgtEl>
                                        <p:attrNameLst>
                                          <p:attrName>ppt_y</p:attrName>
                                        </p:attrNameLst>
                                      </p:cBhvr>
                                      <p:tavLst>
                                        <p:tav tm="0">
                                          <p:val>
                                            <p:strVal val="ppt_y"/>
                                          </p:val>
                                        </p:tav>
                                        <p:tav tm="100000">
                                          <p:val>
                                            <p:strVal val="ppt_y"/>
                                          </p:val>
                                        </p:tav>
                                      </p:tavLst>
                                    </p:anim>
                                    <p:anim calcmode="lin" valueType="num">
                                      <p:cBhvr>
                                        <p:cTn id="27" dur="500"/>
                                        <p:tgtEl>
                                          <p:spTgt spid="27"/>
                                        </p:tgtEl>
                                        <p:attrNameLst>
                                          <p:attrName>ppt_h</p:attrName>
                                        </p:attrNameLst>
                                      </p:cBhvr>
                                      <p:tavLst>
                                        <p:tav tm="0">
                                          <p:val>
                                            <p:strVal val="ppt_h"/>
                                          </p:val>
                                        </p:tav>
                                        <p:tav tm="50000">
                                          <p:val>
                                            <p:strVal val="ppt_h+.01"/>
                                          </p:val>
                                        </p:tav>
                                        <p:tav tm="100000">
                                          <p:val>
                                            <p:strVal val="ppt_h/10"/>
                                          </p:val>
                                        </p:tav>
                                      </p:tavLst>
                                    </p:anim>
                                    <p:anim calcmode="lin" valueType="num">
                                      <p:cBhvr>
                                        <p:cTn id="28" dur="500"/>
                                        <p:tgtEl>
                                          <p:spTgt spid="27"/>
                                        </p:tgtEl>
                                        <p:attrNameLst>
                                          <p:attrName>ppt_w</p:attrName>
                                        </p:attrNameLst>
                                      </p:cBhvr>
                                      <p:tavLst>
                                        <p:tav tm="0">
                                          <p:val>
                                            <p:strVal val="ppt_w"/>
                                          </p:val>
                                        </p:tav>
                                        <p:tav tm="50000">
                                          <p:val>
                                            <p:strVal val="ppt_w+.01"/>
                                          </p:val>
                                        </p:tav>
                                        <p:tav tm="100000">
                                          <p:val>
                                            <p:strVal val="ppt_w/10"/>
                                          </p:val>
                                        </p:tav>
                                      </p:tavLst>
                                    </p:anim>
                                    <p:animEffect transition="out" filter="fade">
                                      <p:cBhvr>
                                        <p:cTn id="29" dur="500" tmFilter="0,0; .5, 0; 1, 1"/>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41" presetClass="exit" presetSubtype="0" fill="hold" grpId="0" nodeType="withEffect">
                                  <p:stCondLst>
                                    <p:cond delay="0"/>
                                  </p:stCondLst>
                                  <p:iterate type="lt">
                                    <p:tmPct val="10000"/>
                                  </p:iterate>
                                  <p:childTnLst>
                                    <p:anim calcmode="lin" valueType="num">
                                      <p:cBhvr>
                                        <p:cTn id="32" dur="500"/>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3" dur="500"/>
                                        <p:tgtEl>
                                          <p:spTgt spid="32"/>
                                        </p:tgtEl>
                                        <p:attrNameLst>
                                          <p:attrName>ppt_y</p:attrName>
                                        </p:attrNameLst>
                                      </p:cBhvr>
                                      <p:tavLst>
                                        <p:tav tm="0">
                                          <p:val>
                                            <p:strVal val="ppt_y"/>
                                          </p:val>
                                        </p:tav>
                                        <p:tav tm="100000">
                                          <p:val>
                                            <p:strVal val="ppt_y"/>
                                          </p:val>
                                        </p:tav>
                                      </p:tavLst>
                                    </p:anim>
                                    <p:anim calcmode="lin" valueType="num">
                                      <p:cBhvr>
                                        <p:cTn id="34" dur="500"/>
                                        <p:tgtEl>
                                          <p:spTgt spid="32"/>
                                        </p:tgtEl>
                                        <p:attrNameLst>
                                          <p:attrName>ppt_h</p:attrName>
                                        </p:attrNameLst>
                                      </p:cBhvr>
                                      <p:tavLst>
                                        <p:tav tm="0">
                                          <p:val>
                                            <p:strVal val="ppt_h"/>
                                          </p:val>
                                        </p:tav>
                                        <p:tav tm="50000">
                                          <p:val>
                                            <p:strVal val="ppt_h+.01"/>
                                          </p:val>
                                        </p:tav>
                                        <p:tav tm="100000">
                                          <p:val>
                                            <p:strVal val="ppt_h/10"/>
                                          </p:val>
                                        </p:tav>
                                      </p:tavLst>
                                    </p:anim>
                                    <p:anim calcmode="lin" valueType="num">
                                      <p:cBhvr>
                                        <p:cTn id="35" dur="500"/>
                                        <p:tgtEl>
                                          <p:spTgt spid="32"/>
                                        </p:tgtEl>
                                        <p:attrNameLst>
                                          <p:attrName>ppt_w</p:attrName>
                                        </p:attrNameLst>
                                      </p:cBhvr>
                                      <p:tavLst>
                                        <p:tav tm="0">
                                          <p:val>
                                            <p:strVal val="ppt_w"/>
                                          </p:val>
                                        </p:tav>
                                        <p:tav tm="50000">
                                          <p:val>
                                            <p:strVal val="ppt_w+.01"/>
                                          </p:val>
                                        </p:tav>
                                        <p:tav tm="100000">
                                          <p:val>
                                            <p:strVal val="ppt_w/10"/>
                                          </p:val>
                                        </p:tav>
                                      </p:tavLst>
                                    </p:anim>
                                    <p:animEffect transition="out" filter="fade">
                                      <p:cBhvr>
                                        <p:cTn id="36" dur="500" tmFilter="0,0; .5, 0; 1, 1"/>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41" presetClass="exit" presetSubtype="0" fill="hold" grpId="0" nodeType="withEffect">
                                  <p:stCondLst>
                                    <p:cond delay="0"/>
                                  </p:stCondLst>
                                  <p:iterate type="lt">
                                    <p:tmPct val="10000"/>
                                  </p:iterate>
                                  <p:childTnLst>
                                    <p:anim calcmode="lin" valueType="num">
                                      <p:cBhvr>
                                        <p:cTn id="39" dur="500"/>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0" dur="500"/>
                                        <p:tgtEl>
                                          <p:spTgt spid="41"/>
                                        </p:tgtEl>
                                        <p:attrNameLst>
                                          <p:attrName>ppt_y</p:attrName>
                                        </p:attrNameLst>
                                      </p:cBhvr>
                                      <p:tavLst>
                                        <p:tav tm="0">
                                          <p:val>
                                            <p:strVal val="ppt_y"/>
                                          </p:val>
                                        </p:tav>
                                        <p:tav tm="100000">
                                          <p:val>
                                            <p:strVal val="ppt_y"/>
                                          </p:val>
                                        </p:tav>
                                      </p:tavLst>
                                    </p:anim>
                                    <p:anim calcmode="lin" valueType="num">
                                      <p:cBhvr>
                                        <p:cTn id="41" dur="500"/>
                                        <p:tgtEl>
                                          <p:spTgt spid="41"/>
                                        </p:tgtEl>
                                        <p:attrNameLst>
                                          <p:attrName>ppt_h</p:attrName>
                                        </p:attrNameLst>
                                      </p:cBhvr>
                                      <p:tavLst>
                                        <p:tav tm="0">
                                          <p:val>
                                            <p:strVal val="ppt_h"/>
                                          </p:val>
                                        </p:tav>
                                        <p:tav tm="50000">
                                          <p:val>
                                            <p:strVal val="ppt_h+.01"/>
                                          </p:val>
                                        </p:tav>
                                        <p:tav tm="100000">
                                          <p:val>
                                            <p:strVal val="ppt_h/10"/>
                                          </p:val>
                                        </p:tav>
                                      </p:tavLst>
                                    </p:anim>
                                    <p:anim calcmode="lin" valueType="num">
                                      <p:cBhvr>
                                        <p:cTn id="42" dur="500"/>
                                        <p:tgtEl>
                                          <p:spTgt spid="41"/>
                                        </p:tgtEl>
                                        <p:attrNameLst>
                                          <p:attrName>ppt_w</p:attrName>
                                        </p:attrNameLst>
                                      </p:cBhvr>
                                      <p:tavLst>
                                        <p:tav tm="0">
                                          <p:val>
                                            <p:strVal val="ppt_w"/>
                                          </p:val>
                                        </p:tav>
                                        <p:tav tm="50000">
                                          <p:val>
                                            <p:strVal val="ppt_w+.01"/>
                                          </p:val>
                                        </p:tav>
                                        <p:tav tm="100000">
                                          <p:val>
                                            <p:strVal val="ppt_w/10"/>
                                          </p:val>
                                        </p:tav>
                                      </p:tavLst>
                                    </p:anim>
                                    <p:animEffect transition="out" filter="fade">
                                      <p:cBhvr>
                                        <p:cTn id="43" dur="500" tmFilter="0,0; .5, 0; 1, 1"/>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3" presetClass="emph" presetSubtype="2" fill="hold" grpId="0" nodeType="withEffect">
                                  <p:stCondLst>
                                    <p:cond delay="0"/>
                                  </p:stCondLst>
                                  <p:childTnLst>
                                    <p:animClr clrSpc="rgb" dir="cw">
                                      <p:cBhvr override="childStyle">
                                        <p:cTn id="50" dur="2000" fill="hold"/>
                                        <p:tgtEl>
                                          <p:spTgt spid="42"/>
                                        </p:tgtEl>
                                        <p:attrNameLst>
                                          <p:attrName>style.color</p:attrName>
                                        </p:attrNameLst>
                                      </p:cBhvr>
                                      <p:to>
                                        <a:srgbClr val="0432FF"/>
                                      </p:to>
                                    </p:animClr>
                                  </p:childTnLst>
                                </p:cTn>
                              </p:par>
                              <p:par>
                                <p:cTn id="51" presetID="3" presetClass="emph" presetSubtype="2" fill="hold" grpId="0" nodeType="withEffect">
                                  <p:stCondLst>
                                    <p:cond delay="0"/>
                                  </p:stCondLst>
                                  <p:childTnLst>
                                    <p:animClr clrSpc="rgb" dir="cw">
                                      <p:cBhvr override="childStyle">
                                        <p:cTn id="52" dur="2000" fill="hold"/>
                                        <p:tgtEl>
                                          <p:spTgt spid="43"/>
                                        </p:tgtEl>
                                        <p:attrNameLst>
                                          <p:attrName>style.color</p:attrName>
                                        </p:attrNameLst>
                                      </p:cBhvr>
                                      <p:to>
                                        <a:srgbClr val="0432FF"/>
                                      </p:to>
                                    </p:animClr>
                                  </p:childTnLst>
                                </p:cTn>
                              </p:par>
                              <p:par>
                                <p:cTn id="53" presetID="3" presetClass="emph" presetSubtype="2" fill="hold" grpId="0" nodeType="withEffect">
                                  <p:stCondLst>
                                    <p:cond delay="0"/>
                                  </p:stCondLst>
                                  <p:childTnLst>
                                    <p:animClr clrSpc="rgb" dir="cw">
                                      <p:cBhvr override="childStyle">
                                        <p:cTn id="54" dur="2000" fill="hold"/>
                                        <p:tgtEl>
                                          <p:spTgt spid="44"/>
                                        </p:tgtEl>
                                        <p:attrNameLst>
                                          <p:attrName>style.color</p:attrName>
                                        </p:attrNameLst>
                                      </p:cBhvr>
                                      <p:to>
                                        <a:srgbClr val="0432FF"/>
                                      </p:to>
                                    </p:animClr>
                                  </p:childTnLst>
                                </p:cTn>
                              </p:par>
                              <p:par>
                                <p:cTn id="55" presetID="3" presetClass="emph" presetSubtype="2" fill="hold" grpId="0" nodeType="withEffect">
                                  <p:stCondLst>
                                    <p:cond delay="0"/>
                                  </p:stCondLst>
                                  <p:childTnLst>
                                    <p:animClr clrSpc="rgb" dir="cw">
                                      <p:cBhvr override="childStyle">
                                        <p:cTn id="56" dur="2000" fill="hold"/>
                                        <p:tgtEl>
                                          <p:spTgt spid="45"/>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6" grpId="1" animBg="1"/>
      <p:bldP spid="37" grpId="0" animBg="1"/>
      <p:bldP spid="37" grpId="1" animBg="1"/>
      <p:bldP spid="27" grpId="0"/>
      <p:bldP spid="32" grpId="0"/>
      <p:bldP spid="41" grpId="0"/>
      <p:bldP spid="42" grpId="0"/>
      <p:bldP spid="43" grpId="0"/>
      <p:bldP spid="44" grpId="0"/>
      <p:bldP spid="45" grpId="0"/>
      <p:bldP spid="46"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2" name="Titre 4"/>
          <p:cNvSpPr txBox="1">
            <a:spLocks/>
          </p:cNvSpPr>
          <p:nvPr/>
        </p:nvSpPr>
        <p:spPr>
          <a:xfrm>
            <a:off x="843455" y="150169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023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104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46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905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2814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sz="4000" dirty="0" smtClean="0"/>
              <a:t>Matching &amp; combining concrete services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24" name="Titre 4"/>
          <p:cNvSpPr txBox="1">
            <a:spLocks/>
          </p:cNvSpPr>
          <p:nvPr/>
        </p:nvSpPr>
        <p:spPr>
          <a:xfrm>
            <a:off x="1080985" y="2145952"/>
            <a:ext cx="2679854"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1 </a:t>
            </a:r>
            <a:r>
              <a:rPr lang="en-GB" sz="1400" b="1" i="1" dirty="0" smtClean="0">
                <a:solidFill>
                  <a:srgbClr val="0A6212"/>
                </a:solidFill>
                <a:latin typeface="Consolas" charset="0"/>
                <a:ea typeface="Consolas" charset="0"/>
                <a:cs typeface="Consolas" charset="0"/>
              </a:rPr>
              <a:t>=  { CSD</a:t>
            </a:r>
            <a:r>
              <a:rPr lang="en-GB" sz="1400" b="1" i="1" baseline="-25000" dirty="0" smtClean="0">
                <a:solidFill>
                  <a:srgbClr val="0A6212"/>
                </a:solidFill>
                <a:latin typeface="Consolas" charset="0"/>
                <a:ea typeface="Consolas" charset="0"/>
                <a:cs typeface="Consolas" charset="0"/>
              </a:rPr>
              <a:t>2</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2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3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 </a:t>
            </a:r>
            <a:r>
              <a:rPr lang="en-GB" sz="1400" b="1" i="1" dirty="0" smtClean="0">
                <a:solidFill>
                  <a:srgbClr val="0A6212"/>
                </a:solidFill>
                <a:latin typeface="Consolas" charset="0"/>
                <a:ea typeface="Consolas" charset="0"/>
                <a:cs typeface="Consolas" charset="0"/>
              </a:rPr>
              <a:t>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5  </a:t>
            </a:r>
            <a:r>
              <a:rPr lang="en-GB" sz="1400" b="1" i="1" dirty="0" smtClean="0">
                <a:solidFill>
                  <a:srgbClr val="0A6212"/>
                </a:solidFill>
                <a:latin typeface="Consolas" charset="0"/>
                <a:ea typeface="Consolas" charset="0"/>
                <a:cs typeface="Consolas" charset="0"/>
              </a:rPr>
              <a:t>} </a:t>
            </a:r>
            <a:endParaRPr lang="en-GB" sz="1400" b="1" dirty="0">
              <a:solidFill>
                <a:srgbClr val="0A6212"/>
              </a:solidFill>
              <a:latin typeface="Consolas" charset="0"/>
              <a:ea typeface="Consolas" charset="0"/>
              <a:cs typeface="Consolas" charset="0"/>
            </a:endParaRPr>
          </a:p>
          <a:p>
            <a:endParaRPr lang="en-GB" sz="1400" b="1" dirty="0">
              <a:solidFill>
                <a:srgbClr val="0A6212"/>
              </a:solidFill>
              <a:latin typeface="Consolas" charset="0"/>
              <a:ea typeface="Consolas" charset="0"/>
              <a:cs typeface="Consolas" charset="0"/>
            </a:endParaRPr>
          </a:p>
        </p:txBody>
      </p:sp>
      <p:sp>
        <p:nvSpPr>
          <p:cNvPr id="25" name="Titre 4"/>
          <p:cNvSpPr txBox="1">
            <a:spLocks/>
          </p:cNvSpPr>
          <p:nvPr/>
        </p:nvSpPr>
        <p:spPr>
          <a:xfrm>
            <a:off x="822959" y="1817312"/>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3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S2</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b!) [availability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S3</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A2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99%,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S4</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a:t>
            </a:r>
            <a:r>
              <a:rPr lang="en-US" sz="1200" dirty="0" smtClean="0">
                <a:solidFill>
                  <a:srgbClr val="0432FF"/>
                </a:solidFill>
                <a:latin typeface="Consolas" charset="0"/>
                <a:ea typeface="Consolas" charset="0"/>
                <a:cs typeface="Consolas" charset="0"/>
              </a:rPr>
              <a:t>p!), A2 (p?; b!) [</a:t>
            </a:r>
            <a:r>
              <a:rPr lang="en-US" sz="1200" dirty="0">
                <a:solidFill>
                  <a:srgbClr val="0432FF"/>
                </a:solidFill>
                <a:latin typeface="Consolas" charset="0"/>
                <a:ea typeface="Consolas" charset="0"/>
                <a:cs typeface="Consolas" charset="0"/>
              </a:rPr>
              <a:t>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S5</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A3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98%,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0,0$]</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mtClean="0"/>
              <a:pPr/>
              <a:t>19</a:t>
            </a:fld>
            <a:endParaRPr lang="en-GB" dirty="0"/>
          </a:p>
        </p:txBody>
      </p:sp>
      <p:sp>
        <p:nvSpPr>
          <p:cNvPr id="57" name="Espace réservé du contenu 4"/>
          <p:cNvSpPr txBox="1">
            <a:spLocks/>
          </p:cNvSpPr>
          <p:nvPr/>
        </p:nvSpPr>
        <p:spPr>
          <a:xfrm>
            <a:off x="4384171" y="3595084"/>
            <a:ext cx="4759829" cy="116852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dis= “flu”,  [ 	availability &gt; 98%, </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		price per call &lt; 0,2$, </a:t>
            </a:r>
          </a:p>
          <a:p>
            <a:pPr marL="0" indent="0">
              <a:lnSpc>
                <a:spcPct val="100000"/>
              </a:lnSpc>
              <a:spcBef>
                <a:spcPts val="300"/>
              </a:spcBef>
              <a:buNone/>
            </a:pPr>
            <a:r>
              <a:rPr lang="en-US" sz="1400" dirty="0">
                <a:solidFill>
                  <a:srgbClr val="0070C0"/>
                </a:solidFill>
                <a:latin typeface="Consolas" charset="0"/>
                <a:ea typeface="Consolas" charset="0"/>
                <a:cs typeface="Consolas" charset="0"/>
              </a:rPr>
              <a:t>	</a:t>
            </a:r>
            <a:r>
              <a:rPr lang="en-US" sz="1400" dirty="0" smtClean="0">
                <a:solidFill>
                  <a:srgbClr val="0070C0"/>
                </a:solidFill>
                <a:latin typeface="Consolas" charset="0"/>
                <a:ea typeface="Consolas" charset="0"/>
                <a:cs typeface="Consolas" charset="0"/>
              </a:rPr>
              <a:t>	total cost &lt; 5$]</a:t>
            </a: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58" name="Rectangle 57"/>
          <p:cNvSpPr/>
          <p:nvPr/>
        </p:nvSpPr>
        <p:spPr>
          <a:xfrm>
            <a:off x="4380271" y="3441196"/>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grpSp>
        <p:nvGrpSpPr>
          <p:cNvPr id="6" name="Grouper 5"/>
          <p:cNvGrpSpPr/>
          <p:nvPr/>
        </p:nvGrpSpPr>
        <p:grpSpPr>
          <a:xfrm>
            <a:off x="4326797" y="2147043"/>
            <a:ext cx="4657757" cy="416134"/>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re 4"/>
            <p:cNvSpPr txBox="1">
              <a:spLocks/>
            </p:cNvSpPr>
            <p:nvPr/>
          </p:nvSpPr>
          <p:spPr>
            <a:xfrm>
              <a:off x="4326797" y="211686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3</a:t>
              </a:r>
              <a:endParaRPr lang="en-GB" sz="18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4326793" y="1719278"/>
            <a:ext cx="4657761" cy="459507"/>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re 4"/>
            <p:cNvSpPr txBox="1">
              <a:spLocks/>
            </p:cNvSpPr>
            <p:nvPr/>
          </p:nvSpPr>
          <p:spPr>
            <a:xfrm>
              <a:off x="4326793" y="171927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2</a:t>
              </a:r>
              <a:endParaRPr lang="en-GB" sz="18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4343400" y="2939676"/>
            <a:ext cx="4663276" cy="473590"/>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re 4"/>
            <p:cNvSpPr txBox="1">
              <a:spLocks/>
            </p:cNvSpPr>
            <p:nvPr/>
          </p:nvSpPr>
          <p:spPr>
            <a:xfrm>
              <a:off x="4345970" y="290829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5</a:t>
              </a:r>
              <a:endParaRPr lang="en-GB" sz="18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 presetClass="entr" presetSubtype="0" fill="hold" grpId="1"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uiExpand="1" build="allAtOnce"/>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1725" b="1" dirty="0" smtClean="0">
                <a:solidFill>
                  <a:schemeClr val="tx1"/>
                </a:solidFill>
              </a:rPr>
              <a:t>Data integration from services</a:t>
            </a:r>
          </a:p>
          <a:p>
            <a:pPr>
              <a:lnSpc>
                <a:spcPct val="200000"/>
              </a:lnSpc>
              <a:buFont typeface="Wingdings" charset="2"/>
              <a:buChar char="§"/>
            </a:pPr>
            <a:r>
              <a:rPr lang="en-GB" sz="1800" b="1" dirty="0" smtClean="0"/>
              <a:t>Rhone Service-Based Query Rewriting Algorithm</a:t>
            </a:r>
          </a:p>
          <a:p>
            <a:pPr lvl="1">
              <a:lnSpc>
                <a:spcPct val="200000"/>
              </a:lnSpc>
              <a:buFont typeface="Wingdings" charset="2"/>
              <a:buChar char="§"/>
            </a:pPr>
            <a:r>
              <a:rPr lang="en-GB" sz="1575" dirty="0" smtClean="0">
                <a:solidFill>
                  <a:schemeClr val="tx1"/>
                </a:solidFill>
              </a:rPr>
              <a:t>Principle &amp; example</a:t>
            </a:r>
          </a:p>
          <a:p>
            <a:pPr lvl="1">
              <a:lnSpc>
                <a:spcPct val="200000"/>
              </a:lnSpc>
              <a:buFont typeface="Wingdings" charset="2"/>
              <a:buChar char="§"/>
            </a:pPr>
            <a:r>
              <a:rPr lang="en-GB" sz="1575" dirty="0" smtClean="0">
                <a:solidFill>
                  <a:schemeClr val="tx1"/>
                </a:solidFill>
              </a:rPr>
              <a:t>Experimental validation</a:t>
            </a:r>
          </a:p>
          <a:p>
            <a:pPr>
              <a:lnSpc>
                <a:spcPct val="200000"/>
              </a:lnSpc>
              <a:buFont typeface="Wingdings" charset="2"/>
              <a:buChar char="§"/>
            </a:pPr>
            <a:r>
              <a:rPr lang="en-GB" sz="1725" b="1" dirty="0" smtClean="0">
                <a:solidFill>
                  <a:schemeClr val="tx1"/>
                </a:solidFill>
              </a:rPr>
              <a:t>Lessons learned</a:t>
            </a:r>
            <a:endParaRPr lang="en-US" sz="1725" dirty="0" smtClean="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2218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3026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14467"/>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9" name="Espace réservé du contenu 4"/>
          <p:cNvSpPr txBox="1">
            <a:spLocks/>
          </p:cNvSpPr>
          <p:nvPr/>
        </p:nvSpPr>
        <p:spPr>
          <a:xfrm>
            <a:off x="822960" y="3910403"/>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301306"/>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smtClean="0"/>
              <a:t>Validating combinations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sp>
        <p:nvSpPr>
          <p:cNvPr id="24" name="Titre 4"/>
          <p:cNvSpPr txBox="1">
            <a:spLocks/>
          </p:cNvSpPr>
          <p:nvPr/>
        </p:nvSpPr>
        <p:spPr>
          <a:xfrm>
            <a:off x="1080985" y="2145952"/>
            <a:ext cx="2679854"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1 </a:t>
            </a:r>
            <a:r>
              <a:rPr lang="en-GB" sz="1400" b="1" i="1" dirty="0" smtClean="0">
                <a:solidFill>
                  <a:srgbClr val="0A6212"/>
                </a:solidFill>
                <a:latin typeface="Consolas" charset="0"/>
                <a:ea typeface="Consolas" charset="0"/>
                <a:cs typeface="Consolas" charset="0"/>
              </a:rPr>
              <a:t>=  { CSD</a:t>
            </a:r>
            <a:r>
              <a:rPr lang="en-GB" sz="1400" b="1" i="1" baseline="-25000" dirty="0" smtClean="0">
                <a:solidFill>
                  <a:srgbClr val="0A6212"/>
                </a:solidFill>
                <a:latin typeface="Consolas" charset="0"/>
                <a:ea typeface="Consolas" charset="0"/>
                <a:cs typeface="Consolas" charset="0"/>
              </a:rPr>
              <a:t>2</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2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3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 </a:t>
            </a:r>
            <a:r>
              <a:rPr lang="en-GB" sz="1400" b="1" i="1" dirty="0" smtClean="0">
                <a:solidFill>
                  <a:srgbClr val="0A6212"/>
                </a:solidFill>
                <a:latin typeface="Consolas" charset="0"/>
                <a:ea typeface="Consolas" charset="0"/>
                <a:cs typeface="Consolas" charset="0"/>
              </a:rPr>
              <a:t>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5  </a:t>
            </a:r>
            <a:r>
              <a:rPr lang="en-GB" sz="1400" b="1" i="1" dirty="0" smtClean="0">
                <a:solidFill>
                  <a:srgbClr val="0A6212"/>
                </a:solidFill>
                <a:latin typeface="Consolas" charset="0"/>
                <a:ea typeface="Consolas" charset="0"/>
                <a:cs typeface="Consolas" charset="0"/>
              </a:rPr>
              <a:t>} </a:t>
            </a:r>
            <a:endParaRPr lang="en-GB" sz="1400" b="1" dirty="0">
              <a:solidFill>
                <a:srgbClr val="0A6212"/>
              </a:solidFill>
              <a:latin typeface="Consolas" charset="0"/>
              <a:ea typeface="Consolas" charset="0"/>
              <a:cs typeface="Consolas" charset="0"/>
            </a:endParaRPr>
          </a:p>
          <a:p>
            <a:endParaRPr lang="en-GB" sz="1400" b="1" dirty="0">
              <a:solidFill>
                <a:srgbClr val="0A6212"/>
              </a:solidFill>
              <a:latin typeface="Consolas" charset="0"/>
              <a:ea typeface="Consolas" charset="0"/>
              <a:cs typeface="Consolas" charset="0"/>
            </a:endParaRPr>
          </a:p>
        </p:txBody>
      </p:sp>
      <p:sp>
        <p:nvSpPr>
          <p:cNvPr id="25" name="Titre 4"/>
          <p:cNvSpPr txBox="1">
            <a:spLocks/>
          </p:cNvSpPr>
          <p:nvPr/>
        </p:nvSpPr>
        <p:spPr>
          <a:xfrm>
            <a:off x="822959" y="1817312"/>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3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S2</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b!) [availability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S3</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A2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99%,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S4</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a:t>
            </a:r>
            <a:r>
              <a:rPr lang="en-US" sz="1200" dirty="0" smtClean="0">
                <a:solidFill>
                  <a:srgbClr val="0432FF"/>
                </a:solidFill>
                <a:latin typeface="Consolas" charset="0"/>
                <a:ea typeface="Consolas" charset="0"/>
                <a:cs typeface="Consolas" charset="0"/>
              </a:rPr>
              <a:t>p!), A2 (p?; b!) [</a:t>
            </a:r>
            <a:r>
              <a:rPr lang="en-US" sz="1200" dirty="0">
                <a:solidFill>
                  <a:srgbClr val="0432FF"/>
                </a:solidFill>
                <a:latin typeface="Consolas" charset="0"/>
                <a:ea typeface="Consolas" charset="0"/>
                <a:cs typeface="Consolas" charset="0"/>
              </a:rPr>
              <a:t>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S5</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A3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98%,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0,0$]</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mtClean="0"/>
              <a:pPr/>
              <a:t>21</a:t>
            </a:fld>
            <a:endParaRPr lang="en-GB" dirty="0"/>
          </a:p>
        </p:txBody>
      </p:sp>
      <p:sp>
        <p:nvSpPr>
          <p:cNvPr id="57" name="Espace réservé du contenu 4"/>
          <p:cNvSpPr txBox="1">
            <a:spLocks/>
          </p:cNvSpPr>
          <p:nvPr/>
        </p:nvSpPr>
        <p:spPr>
          <a:xfrm>
            <a:off x="4384171" y="3595084"/>
            <a:ext cx="4759829" cy="116852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dis= “flu”,  [ 	availability &gt; 98%, </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		price per call &lt; 0,2$, </a:t>
            </a:r>
          </a:p>
          <a:p>
            <a:pPr marL="0" indent="0">
              <a:lnSpc>
                <a:spcPct val="100000"/>
              </a:lnSpc>
              <a:spcBef>
                <a:spcPts val="300"/>
              </a:spcBef>
              <a:buNone/>
            </a:pPr>
            <a:r>
              <a:rPr lang="en-US" sz="1400" dirty="0">
                <a:solidFill>
                  <a:srgbClr val="0070C0"/>
                </a:solidFill>
                <a:latin typeface="Consolas" charset="0"/>
                <a:ea typeface="Consolas" charset="0"/>
                <a:cs typeface="Consolas" charset="0"/>
              </a:rPr>
              <a:t>	</a:t>
            </a:r>
            <a:r>
              <a:rPr lang="en-US" sz="1400" dirty="0" smtClean="0">
                <a:solidFill>
                  <a:srgbClr val="0070C0"/>
                </a:solidFill>
                <a:latin typeface="Consolas" charset="0"/>
                <a:ea typeface="Consolas" charset="0"/>
                <a:cs typeface="Consolas" charset="0"/>
              </a:rPr>
              <a:t>	total cost &lt; 5$]</a:t>
            </a: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58" name="Rectangle 57"/>
          <p:cNvSpPr/>
          <p:nvPr/>
        </p:nvSpPr>
        <p:spPr>
          <a:xfrm>
            <a:off x="4380271" y="3441196"/>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grpSp>
        <p:nvGrpSpPr>
          <p:cNvPr id="6" name="Grouper 5"/>
          <p:cNvGrpSpPr/>
          <p:nvPr/>
        </p:nvGrpSpPr>
        <p:grpSpPr>
          <a:xfrm>
            <a:off x="4326797" y="2147043"/>
            <a:ext cx="4657757" cy="416134"/>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re 4"/>
            <p:cNvSpPr txBox="1">
              <a:spLocks/>
            </p:cNvSpPr>
            <p:nvPr/>
          </p:nvSpPr>
          <p:spPr>
            <a:xfrm>
              <a:off x="4326797" y="211686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3</a:t>
              </a:r>
              <a:endParaRPr lang="en-GB" sz="18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4326793" y="1719278"/>
            <a:ext cx="4657761" cy="459507"/>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re 4"/>
            <p:cNvSpPr txBox="1">
              <a:spLocks/>
            </p:cNvSpPr>
            <p:nvPr/>
          </p:nvSpPr>
          <p:spPr>
            <a:xfrm>
              <a:off x="4326793" y="171927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2</a:t>
              </a:r>
              <a:endParaRPr lang="en-GB" sz="18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4343400" y="2939676"/>
            <a:ext cx="4663276" cy="473590"/>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re 4"/>
            <p:cNvSpPr txBox="1">
              <a:spLocks/>
            </p:cNvSpPr>
            <p:nvPr/>
          </p:nvSpPr>
          <p:spPr>
            <a:xfrm>
              <a:off x="4345970" y="290829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5</a:t>
              </a:r>
              <a:endParaRPr lang="en-GB" sz="18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6273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000" dirty="0">
                <a:solidFill>
                  <a:schemeClr val="tx1"/>
                </a:solidFill>
              </a:rPr>
              <a:t> </a:t>
            </a:r>
            <a:r>
              <a:rPr lang="en-GB" sz="2000" dirty="0" smtClean="0">
                <a:solidFill>
                  <a:schemeClr val="tx1"/>
                </a:solidFill>
              </a:rPr>
              <a:t>The </a:t>
            </a:r>
            <a:r>
              <a:rPr lang="en-GB" sz="2000" i="1" dirty="0">
                <a:solidFill>
                  <a:schemeClr val="tx1"/>
                </a:solidFill>
              </a:rPr>
              <a:t>Rhone</a:t>
            </a:r>
            <a:r>
              <a:rPr lang="en-GB" sz="2000" dirty="0">
                <a:solidFill>
                  <a:schemeClr val="tx1"/>
                </a:solidFill>
              </a:rPr>
              <a:t> first version is implemented in </a:t>
            </a:r>
            <a:r>
              <a:rPr lang="en-GB" sz="2000" dirty="0" smtClean="0">
                <a:solidFill>
                  <a:schemeClr val="tx1"/>
                </a:solidFill>
              </a:rPr>
              <a:t>Java</a:t>
            </a:r>
            <a:endParaRPr lang="en-US" sz="2000" dirty="0" smtClean="0">
              <a:solidFill>
                <a:schemeClr val="tx1"/>
              </a:solidFill>
            </a:endParaRPr>
          </a:p>
          <a:p>
            <a:pPr algn="just">
              <a:buFont typeface="Wingdings" charset="2"/>
              <a:buChar char="§"/>
            </a:pPr>
            <a:r>
              <a:rPr lang="en-US" sz="2000" dirty="0" smtClean="0">
                <a:solidFill>
                  <a:schemeClr val="tx1"/>
                </a:solidFill>
              </a:rPr>
              <a:t> Evaluate the algorithm’s behavior</a:t>
            </a:r>
          </a:p>
          <a:p>
            <a:pPr lvl="1" algn="just">
              <a:buFont typeface="Wingdings" charset="2"/>
              <a:buChar char="§"/>
            </a:pPr>
            <a:r>
              <a:rPr lang="en-US" sz="1800" dirty="0" smtClean="0">
                <a:solidFill>
                  <a:schemeClr val="tx1"/>
                </a:solidFill>
              </a:rPr>
              <a:t>performance, quality and cost</a:t>
            </a:r>
          </a:p>
          <a:p>
            <a:pPr algn="just">
              <a:buFont typeface="Wingdings" charset="2"/>
              <a:buChar char="§"/>
            </a:pPr>
            <a:r>
              <a:rPr lang="en-US" sz="2000" dirty="0" smtClean="0">
                <a:solidFill>
                  <a:schemeClr val="tx1"/>
                </a:solidFill>
              </a:rPr>
              <a:t> Local environment simulating a mono-cloud</a:t>
            </a:r>
          </a:p>
          <a:p>
            <a:pPr lvl="1" algn="just">
              <a:buFont typeface="Wingdings" charset="2"/>
              <a:buChar char="§"/>
            </a:pPr>
            <a:r>
              <a:rPr lang="en-US" sz="1800" dirty="0" smtClean="0">
                <a:solidFill>
                  <a:schemeClr val="tx1"/>
                </a:solidFill>
              </a:rPr>
              <a:t>including a registry of 100 services</a:t>
            </a:r>
          </a:p>
          <a:p>
            <a:pPr algn="just">
              <a:buFont typeface="Wingdings" charset="2"/>
              <a:buChar char="§"/>
            </a:pPr>
            <a:r>
              <a:rPr lang="en-GB" sz="2000" dirty="0" smtClean="0">
                <a:solidFill>
                  <a:schemeClr val="tx1"/>
                </a:solidFill>
              </a:rPr>
              <a:t> Two approaches compared </a:t>
            </a:r>
          </a:p>
          <a:p>
            <a:pPr lvl="1" algn="just">
              <a:buFont typeface="Wingdings" charset="2"/>
              <a:buChar char="§"/>
            </a:pPr>
            <a:r>
              <a:rPr lang="en-GB" sz="1800" dirty="0" smtClean="0">
                <a:solidFill>
                  <a:schemeClr val="tx1"/>
                </a:solidFill>
              </a:rPr>
              <a:t>Traditional (without considering preferences and SLA) versus </a:t>
            </a:r>
          </a:p>
          <a:p>
            <a:pPr lvl="1" algn="just">
              <a:buFont typeface="Wingdings" charset="2"/>
              <a:buChar char="§"/>
            </a:pPr>
            <a:r>
              <a:rPr lang="en-GB" sz="1800" dirty="0" smtClean="0">
                <a:solidFill>
                  <a:schemeClr val="tx1"/>
                </a:solidFill>
              </a:rPr>
              <a:t>Preference-guided (i.e., Rhone)</a:t>
            </a:r>
            <a:endParaRPr lang="en-US" sz="1800"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Lessons learned</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1600" b="1" dirty="0" smtClean="0"/>
              <a:t> Rewriting solutions quality </a:t>
            </a:r>
            <a:r>
              <a:rPr lang="en-US" sz="1600" dirty="0" smtClean="0"/>
              <a:t>enhanced</a:t>
            </a:r>
          </a:p>
          <a:p>
            <a:pPr marL="0">
              <a:buFont typeface="Wingdings" charset="2"/>
              <a:buChar char="§"/>
            </a:pPr>
            <a:r>
              <a:rPr lang="en-US" sz="1600" dirty="0" smtClean="0"/>
              <a:t> Integration </a:t>
            </a:r>
            <a:r>
              <a:rPr lang="en-US" sz="1600" b="1" dirty="0" smtClean="0"/>
              <a:t>economic cost </a:t>
            </a:r>
            <a:r>
              <a:rPr lang="en-US" sz="1600" dirty="0" smtClean="0"/>
              <a:t>potentially reduced</a:t>
            </a:r>
          </a:p>
        </p:txBody>
      </p:sp>
      <p:pic>
        <p:nvPicPr>
          <p:cNvPr id="7" name="Imagem 11"/>
          <p:cNvPicPr>
            <a:picLocks noChangeAspect="1"/>
          </p:cNvPicPr>
          <p:nvPr/>
        </p:nvPicPr>
        <p:blipFill>
          <a:blip r:embed="rId3"/>
          <a:stretch>
            <a:fillRect/>
          </a:stretch>
        </p:blipFill>
        <p:spPr>
          <a:xfrm>
            <a:off x="685798" y="2924365"/>
            <a:ext cx="3584920" cy="1892468"/>
          </a:xfrm>
          <a:prstGeom prst="rect">
            <a:avLst/>
          </a:prstGeom>
        </p:spPr>
      </p:pic>
      <p:pic>
        <p:nvPicPr>
          <p:cNvPr id="8" name="Imagem 2"/>
          <p:cNvPicPr>
            <a:picLocks noChangeAspect="1"/>
          </p:cNvPicPr>
          <p:nvPr/>
        </p:nvPicPr>
        <p:blipFill>
          <a:blip r:embed="rId4"/>
          <a:stretch>
            <a:fillRect/>
          </a:stretch>
        </p:blipFill>
        <p:spPr>
          <a:xfrm>
            <a:off x="4754516" y="3026462"/>
            <a:ext cx="3334931" cy="1790371"/>
          </a:xfrm>
          <a:prstGeom prst="rect">
            <a:avLst/>
          </a:prstGeom>
        </p:spPr>
      </p:pic>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629393" y="1979613"/>
            <a:ext cx="7743486" cy="2651764"/>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2000" b="1" dirty="0">
                <a:solidFill>
                  <a:schemeClr val="tx1"/>
                </a:solidFill>
              </a:rPr>
              <a:t>Daniel </a:t>
            </a:r>
            <a:r>
              <a:rPr lang="en-US" sz="2000" b="1" dirty="0" err="1">
                <a:solidFill>
                  <a:schemeClr val="tx1"/>
                </a:solidFill>
              </a:rPr>
              <a:t>Aguiar</a:t>
            </a:r>
            <a:r>
              <a:rPr lang="en-US" sz="2000" b="1" dirty="0">
                <a:solidFill>
                  <a:schemeClr val="tx1"/>
                </a:solidFill>
              </a:rPr>
              <a:t> da Silva </a:t>
            </a:r>
            <a:r>
              <a:rPr lang="en-US" sz="2000" b="1" dirty="0" err="1">
                <a:solidFill>
                  <a:schemeClr val="tx1"/>
                </a:solidFill>
              </a:rPr>
              <a:t>Carvalho</a:t>
            </a:r>
            <a:r>
              <a:rPr lang="en-US" sz="2000" b="1" dirty="0">
                <a:solidFill>
                  <a:schemeClr val="tx1"/>
                </a:solidFill>
              </a:rPr>
              <a:t>, </a:t>
            </a:r>
            <a:endParaRPr lang="en-US" sz="2000" b="1" dirty="0" smtClean="0">
              <a:solidFill>
                <a:schemeClr val="tx1"/>
              </a:solidFill>
            </a:endParaRPr>
          </a:p>
          <a:p>
            <a:pPr marL="0" indent="0" algn="r">
              <a:buNone/>
            </a:pPr>
            <a:r>
              <a:rPr lang="en-US" sz="2000" b="1" dirty="0" smtClean="0">
                <a:solidFill>
                  <a:schemeClr val="tx1"/>
                </a:solidFill>
              </a:rPr>
              <a:t>Magellan</a:t>
            </a:r>
            <a:r>
              <a:rPr lang="en-US" sz="2000" b="1" dirty="0">
                <a:solidFill>
                  <a:schemeClr val="tx1"/>
                </a:solidFill>
              </a:rPr>
              <a:t>, IAE, Univ. J. Moulin Lyon 3, </a:t>
            </a:r>
            <a:r>
              <a:rPr lang="en-US" sz="2000" b="1" dirty="0" smtClean="0">
                <a:solidFill>
                  <a:schemeClr val="tx1"/>
                </a:solidFill>
              </a:rPr>
              <a:t>France</a:t>
            </a:r>
          </a:p>
          <a:p>
            <a:pPr marL="0" indent="0">
              <a:buNone/>
            </a:pPr>
            <a:endParaRPr lang="en-US" sz="2000" b="1" dirty="0" smtClean="0">
              <a:solidFill>
                <a:schemeClr val="tx1"/>
              </a:solidFill>
            </a:endParaRPr>
          </a:p>
          <a:p>
            <a:pPr marL="0" indent="0">
              <a:buNone/>
            </a:pPr>
            <a:endParaRPr lang="en-US" sz="1400" dirty="0">
              <a:solidFill>
                <a:schemeClr val="tx1"/>
              </a:solidFill>
            </a:endParaRPr>
          </a:p>
          <a:p>
            <a:pPr marL="0" indent="0" algn="r">
              <a:buNone/>
            </a:pPr>
            <a:r>
              <a:rPr lang="en-US" sz="1800" dirty="0" err="1">
                <a:solidFill>
                  <a:schemeClr val="tx1"/>
                </a:solidFill>
              </a:rPr>
              <a:t>Plácido</a:t>
            </a:r>
            <a:r>
              <a:rPr lang="en-US" sz="1800" dirty="0">
                <a:solidFill>
                  <a:schemeClr val="tx1"/>
                </a:solidFill>
              </a:rPr>
              <a:t> Antonio de Souza </a:t>
            </a:r>
            <a:r>
              <a:rPr lang="en-US" sz="1800" dirty="0" err="1">
                <a:solidFill>
                  <a:schemeClr val="tx1"/>
                </a:solidFill>
              </a:rPr>
              <a:t>Neto</a:t>
            </a:r>
            <a:r>
              <a:rPr lang="en-US" sz="1800" dirty="0">
                <a:solidFill>
                  <a:schemeClr val="tx1"/>
                </a:solidFill>
              </a:rPr>
              <a:t>, DIATINF, IFRN, Brazil</a:t>
            </a:r>
          </a:p>
          <a:p>
            <a:pPr marL="0" indent="0" algn="r">
              <a:buNone/>
            </a:pPr>
            <a:r>
              <a:rPr lang="en-US" sz="1800" dirty="0" err="1">
                <a:solidFill>
                  <a:schemeClr val="tx1"/>
                </a:solidFill>
              </a:rPr>
              <a:t>Chirine</a:t>
            </a:r>
            <a:r>
              <a:rPr lang="en-US" sz="1800" dirty="0">
                <a:solidFill>
                  <a:schemeClr val="tx1"/>
                </a:solidFill>
              </a:rPr>
              <a:t> </a:t>
            </a:r>
            <a:r>
              <a:rPr lang="en-US" sz="1800" dirty="0" err="1">
                <a:solidFill>
                  <a:schemeClr val="tx1"/>
                </a:solidFill>
              </a:rPr>
              <a:t>Ghedira-Guegan</a:t>
            </a:r>
            <a:r>
              <a:rPr lang="en-US" sz="1800" dirty="0">
                <a:solidFill>
                  <a:schemeClr val="tx1"/>
                </a:solidFill>
              </a:rPr>
              <a:t>, Magellan, IAE, Univ. J. Moulin Lyon 3, France</a:t>
            </a:r>
          </a:p>
          <a:p>
            <a:pPr marL="0" indent="0" algn="r">
              <a:buNone/>
            </a:pPr>
            <a:r>
              <a:rPr lang="en-US" sz="1800" dirty="0">
                <a:solidFill>
                  <a:schemeClr val="tx1"/>
                </a:solidFill>
              </a:rPr>
              <a:t>Nadia </a:t>
            </a:r>
            <a:r>
              <a:rPr lang="en-US" sz="1800" dirty="0" err="1">
                <a:solidFill>
                  <a:schemeClr val="tx1"/>
                </a:solidFill>
              </a:rPr>
              <a:t>Bennani</a:t>
            </a:r>
            <a:r>
              <a:rPr lang="en-US" sz="1800" dirty="0">
                <a:solidFill>
                  <a:schemeClr val="tx1"/>
                </a:solidFill>
              </a:rPr>
              <a:t>, LIRIS-CNRS, INSA-Lyon, Univ. Lyon, France</a:t>
            </a:r>
          </a:p>
          <a:p>
            <a:pPr marL="0" indent="0" algn="r">
              <a:buNone/>
            </a:pPr>
            <a:r>
              <a:rPr lang="en-US" sz="1800" dirty="0" err="1">
                <a:solidFill>
                  <a:schemeClr val="tx1"/>
                </a:solidFill>
              </a:rPr>
              <a:t>Genoveva</a:t>
            </a:r>
            <a:r>
              <a:rPr lang="en-US" sz="18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3" name="Groupe 2"/>
          <p:cNvGrpSpPr/>
          <p:nvPr/>
        </p:nvGrpSpPr>
        <p:grpSpPr>
          <a:xfrm>
            <a:off x="2858934" y="3548183"/>
            <a:ext cx="3308241" cy="651348"/>
            <a:chOff x="1087168" y="4519613"/>
            <a:chExt cx="6781406" cy="1216025"/>
          </a:xfrm>
        </p:grpSpPr>
        <p:sp>
          <p:nvSpPr>
            <p:cNvPr id="4" name="Cylindre 3"/>
            <p:cNvSpPr/>
            <p:nvPr/>
          </p:nvSpPr>
          <p:spPr>
            <a:xfrm>
              <a:off x="1741338"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49" name="Cylindre 48"/>
            <p:cNvSpPr/>
            <p:nvPr/>
          </p:nvSpPr>
          <p:spPr>
            <a:xfrm>
              <a:off x="3743572"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50" name="Cylindre 49"/>
            <p:cNvSpPr/>
            <p:nvPr/>
          </p:nvSpPr>
          <p:spPr>
            <a:xfrm>
              <a:off x="5750789"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33" name="ZoneTexte 32"/>
            <p:cNvSpPr txBox="1"/>
            <p:nvPr/>
          </p:nvSpPr>
          <p:spPr>
            <a:xfrm>
              <a:off x="1087168"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A</a:t>
              </a:r>
            </a:p>
          </p:txBody>
        </p:sp>
        <p:sp>
          <p:nvSpPr>
            <p:cNvPr id="52" name="ZoneTexte 51"/>
            <p:cNvSpPr txBox="1"/>
            <p:nvPr/>
          </p:nvSpPr>
          <p:spPr>
            <a:xfrm>
              <a:off x="313253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B</a:t>
              </a:r>
            </a:p>
          </p:txBody>
        </p:sp>
        <p:sp>
          <p:nvSpPr>
            <p:cNvPr id="55" name="ZoneTexte 54"/>
            <p:cNvSpPr txBox="1"/>
            <p:nvPr/>
          </p:nvSpPr>
          <p:spPr>
            <a:xfrm>
              <a:off x="512537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C</a:t>
              </a:r>
            </a:p>
          </p:txBody>
        </p:sp>
      </p:grpSp>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5989235" y="2687327"/>
            <a:ext cx="2761782" cy="738664"/>
          </a:xfrm>
          <a:prstGeom prst="rect">
            <a:avLst/>
          </a:prstGeom>
          <a:noFill/>
        </p:spPr>
        <p:txBody>
          <a:bodyPr wrap="none" rtlCol="0">
            <a:spAutoFit/>
          </a:bodyPr>
          <a:lstStyle/>
          <a:p>
            <a:r>
              <a:rPr lang="en-GB" sz="1400" i="1" dirty="0" smtClean="0"/>
              <a:t>Pivot data model &amp; query language</a:t>
            </a:r>
          </a:p>
          <a:p>
            <a:r>
              <a:rPr lang="en-GB" sz="1400" i="1" dirty="0" smtClean="0"/>
              <a:t>(</a:t>
            </a:r>
            <a:r>
              <a:rPr lang="en-GB" sz="1400" i="1" dirty="0" err="1" smtClean="0"/>
              <a:t>GaV</a:t>
            </a:r>
            <a:r>
              <a:rPr lang="en-GB" sz="1400" i="1" dirty="0" smtClean="0"/>
              <a:t>, </a:t>
            </a:r>
            <a:r>
              <a:rPr lang="en-GB" sz="1400" i="1" dirty="0" err="1" smtClean="0"/>
              <a:t>LaV</a:t>
            </a:r>
            <a:r>
              <a:rPr lang="en-GB" sz="1400" i="1" dirty="0" smtClean="0"/>
              <a:t>, ontologies)</a:t>
            </a:r>
          </a:p>
          <a:p>
            <a:endParaRPr lang="en-GB" sz="1400" i="1" dirty="0" smtClean="0"/>
          </a:p>
        </p:txBody>
      </p:sp>
      <p:sp>
        <p:nvSpPr>
          <p:cNvPr id="26" name="ZoneTexte 25"/>
          <p:cNvSpPr txBox="1"/>
          <p:nvPr/>
        </p:nvSpPr>
        <p:spPr>
          <a:xfrm>
            <a:off x="5989235" y="3443834"/>
            <a:ext cx="3224472" cy="738664"/>
          </a:xfrm>
          <a:prstGeom prst="rect">
            <a:avLst/>
          </a:prstGeom>
          <a:noFill/>
        </p:spPr>
        <p:txBody>
          <a:bodyPr wrap="non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27" name="ZoneTexte 26"/>
          <p:cNvSpPr txBox="1"/>
          <p:nvPr/>
        </p:nvSpPr>
        <p:spPr>
          <a:xfrm>
            <a:off x="2588528" y="4294951"/>
            <a:ext cx="3837910"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Heterogeneous</a:t>
            </a:r>
            <a:r>
              <a:rPr lang="fr-FR" sz="1200" dirty="0" smtClean="0">
                <a:solidFill>
                  <a:schemeClr val="tx1">
                    <a:lumMod val="65000"/>
                    <a:lumOff val="35000"/>
                  </a:schemeClr>
                </a:solidFill>
                <a:latin typeface="Consolas" charset="0"/>
                <a:ea typeface="Consolas" charset="0"/>
                <a:cs typeface="Consolas" charset="0"/>
              </a:rPr>
              <a:t> data sources </a:t>
            </a:r>
            <a:r>
              <a:rPr lang="en-GB" sz="1200" dirty="0" smtClean="0">
                <a:solidFill>
                  <a:schemeClr val="tx1">
                    <a:lumMod val="65000"/>
                    <a:lumOff val="35000"/>
                  </a:schemeClr>
                </a:solidFill>
                <a:latin typeface="Consolas" charset="0"/>
                <a:ea typeface="Consolas" charset="0"/>
                <a:cs typeface="Consolas" charset="0"/>
              </a:rPr>
              <a:t>known in advance</a:t>
            </a:r>
            <a:endParaRPr lang="fr-FR" sz="1200" dirty="0" smtClean="0">
              <a:solidFill>
                <a:schemeClr val="tx1">
                  <a:lumMod val="65000"/>
                  <a:lumOff val="35000"/>
                </a:schemeClr>
              </a:solidFill>
              <a:latin typeface="Consolas" charset="0"/>
              <a:ea typeface="Consolas" charset="0"/>
              <a:cs typeface="Consolas" charset="0"/>
            </a:endParaRPr>
          </a:p>
        </p:txBody>
      </p:sp>
      <p:sp>
        <p:nvSpPr>
          <p:cNvPr id="9" name="Rectangle 8"/>
          <p:cNvSpPr/>
          <p:nvPr/>
        </p:nvSpPr>
        <p:spPr>
          <a:xfrm>
            <a:off x="830304" y="2275253"/>
            <a:ext cx="136428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29" name="ZoneTexte 28"/>
          <p:cNvSpPr txBox="1"/>
          <p:nvPr/>
        </p:nvSpPr>
        <p:spPr>
          <a:xfrm>
            <a:off x="3696514" y="3267831"/>
            <a:ext cx="1628972"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t>
            </a:r>
            <a:r>
              <a:rPr lang="fr-FR" sz="1200" i="1" dirty="0" err="1" smtClean="0">
                <a:solidFill>
                  <a:schemeClr val="tx1">
                    <a:lumMod val="65000"/>
                    <a:lumOff val="35000"/>
                  </a:schemeClr>
                </a:solidFill>
                <a:latin typeface="Consolas" charset="0"/>
                <a:ea typeface="Consolas" charset="0"/>
                <a:cs typeface="Consolas" charset="0"/>
              </a:rPr>
              <a:t>schemata</a:t>
            </a:r>
            <a:endParaRPr lang="fr-FR" sz="1200" i="1" dirty="0" smtClean="0">
              <a:solidFill>
                <a:schemeClr val="tx1">
                  <a:lumMod val="65000"/>
                  <a:lumOff val="35000"/>
                </a:schemeClr>
              </a:solidFill>
              <a:latin typeface="Consolas" charset="0"/>
              <a:ea typeface="Consolas" charset="0"/>
              <a:cs typeface="Consolas" charset="0"/>
            </a:endParaRPr>
          </a:p>
        </p:txBody>
      </p:sp>
      <p:sp>
        <p:nvSpPr>
          <p:cNvPr id="30" name="ZoneTexte 29"/>
          <p:cNvSpPr txBox="1"/>
          <p:nvPr/>
        </p:nvSpPr>
        <p:spPr>
          <a:xfrm>
            <a:off x="5174188" y="1894431"/>
            <a:ext cx="779381" cy="461665"/>
          </a:xfrm>
          <a:prstGeom prst="rect">
            <a:avLst/>
          </a:prstGeom>
          <a:noFill/>
        </p:spPr>
        <p:txBody>
          <a:bodyPr wrap="none" rtlCol="0">
            <a:spAutoFit/>
          </a:bodyPr>
          <a:lstStyle/>
          <a:p>
            <a:pPr algn="ctr"/>
            <a:r>
              <a:rPr lang="fr-FR" sz="1200" smtClean="0">
                <a:solidFill>
                  <a:schemeClr val="tx1">
                    <a:lumMod val="65000"/>
                    <a:lumOff val="35000"/>
                  </a:schemeClr>
                </a:solidFill>
                <a:latin typeface="Consolas" charset="0"/>
                <a:ea typeface="Consolas" charset="0"/>
                <a:cs typeface="Consolas" charset="0"/>
              </a:rPr>
              <a:t>Global </a:t>
            </a:r>
          </a:p>
          <a:p>
            <a:pPr algn="ctr"/>
            <a:r>
              <a:rPr lang="fr-FR" sz="1200" dirty="0" err="1" smtClean="0">
                <a:solidFill>
                  <a:schemeClr val="tx1">
                    <a:lumMod val="65000"/>
                    <a:lumOff val="35000"/>
                  </a:schemeClr>
                </a:solidFill>
                <a:latin typeface="Consolas" charset="0"/>
                <a:ea typeface="Consolas" charset="0"/>
                <a:cs typeface="Consolas" charset="0"/>
              </a:rPr>
              <a:t>schema</a:t>
            </a:r>
            <a:endParaRPr lang="fr-FR" sz="1200" dirty="0" smtClean="0">
              <a:solidFill>
                <a:schemeClr val="tx1">
                  <a:lumMod val="65000"/>
                  <a:lumOff val="35000"/>
                </a:schemeClr>
              </a:solidFill>
              <a:latin typeface="Consolas" charset="0"/>
              <a:ea typeface="Consolas" charset="0"/>
              <a:cs typeface="Consolas" charset="0"/>
            </a:endParaRPr>
          </a:p>
        </p:txBody>
      </p:sp>
      <p:sp>
        <p:nvSpPr>
          <p:cNvPr id="10" name="Rectangle 9"/>
          <p:cNvSpPr/>
          <p:nvPr/>
        </p:nvSpPr>
        <p:spPr>
          <a:xfrm>
            <a:off x="830304" y="2512653"/>
            <a:ext cx="2979377"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12" name="Rectangle 11"/>
          <p:cNvSpPr/>
          <p:nvPr/>
        </p:nvSpPr>
        <p:spPr>
          <a:xfrm>
            <a:off x="830304" y="1388482"/>
            <a:ext cx="2934825" cy="738664"/>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Data integration: the teenage </a:t>
            </a:r>
            <a:r>
              <a:rPr lang="en-GB" sz="1400" b="1" dirty="0" smtClean="0">
                <a:solidFill>
                  <a:srgbClr val="1A1A1A"/>
                </a:solidFill>
                <a:latin typeface="Calibri" charset="0"/>
                <a:ea typeface="Calibri" charset="0"/>
                <a:cs typeface="Calibri" charset="0"/>
              </a:rPr>
              <a:t>years</a:t>
            </a:r>
            <a:r>
              <a:rPr lang="en-GB" sz="1400" dirty="0" smtClean="0">
                <a:solidFill>
                  <a:srgbClr val="1A1A1A"/>
                </a:solidFill>
                <a:latin typeface="Calibri" charset="0"/>
                <a:ea typeface="Calibri" charset="0"/>
                <a:cs typeface="Calibri" charset="0"/>
              </a:rPr>
              <a:t>.</a:t>
            </a:r>
            <a:r>
              <a:rPr lang="en-GB" sz="1400" dirty="0" smtClean="0">
                <a:latin typeface="Calibri" charset="0"/>
                <a:ea typeface="Calibri" charset="0"/>
                <a:cs typeface="Calibri" charset="0"/>
              </a:rPr>
              <a:t> </a:t>
            </a:r>
            <a:r>
              <a:rPr lang="en-GB" sz="1400" dirty="0" smtClean="0">
                <a:solidFill>
                  <a:srgbClr val="1A1A1A"/>
                </a:solidFill>
                <a:latin typeface="Calibri" charset="0"/>
                <a:ea typeface="Calibri" charset="0"/>
                <a:cs typeface="Calibri" charset="0"/>
              </a:rPr>
              <a:t>Halevy</a:t>
            </a:r>
            <a:r>
              <a:rPr lang="en-GB" sz="1400" dirty="0">
                <a:solidFill>
                  <a:srgbClr val="1A1A1A"/>
                </a:solidFill>
                <a:latin typeface="Calibri" charset="0"/>
                <a:ea typeface="Calibri" charset="0"/>
                <a:cs typeface="Calibri" charset="0"/>
              </a:rPr>
              <a:t>, A., </a:t>
            </a:r>
            <a:r>
              <a:rPr lang="en-GB" sz="1400" dirty="0" err="1">
                <a:solidFill>
                  <a:srgbClr val="1A1A1A"/>
                </a:solidFill>
                <a:latin typeface="Calibri" charset="0"/>
                <a:ea typeface="Calibri" charset="0"/>
                <a:cs typeface="Calibri" charset="0"/>
              </a:rPr>
              <a:t>Rajaraman</a:t>
            </a:r>
            <a:r>
              <a:rPr lang="en-GB" sz="1400" dirty="0">
                <a:solidFill>
                  <a:srgbClr val="1A1A1A"/>
                </a:solidFill>
                <a:latin typeface="Calibri" charset="0"/>
                <a:ea typeface="Calibri" charset="0"/>
                <a:cs typeface="Calibri" charset="0"/>
              </a:rPr>
              <a:t>, A., &amp; </a:t>
            </a:r>
            <a:r>
              <a:rPr lang="en-GB" sz="1400" dirty="0" err="1">
                <a:solidFill>
                  <a:srgbClr val="1A1A1A"/>
                </a:solidFill>
                <a:latin typeface="Calibri" charset="0"/>
                <a:ea typeface="Calibri" charset="0"/>
                <a:cs typeface="Calibri" charset="0"/>
              </a:rPr>
              <a:t>Ordille</a:t>
            </a:r>
            <a:r>
              <a:rPr lang="en-GB" sz="1400" dirty="0">
                <a:solidFill>
                  <a:srgbClr val="1A1A1A"/>
                </a:solidFill>
                <a:latin typeface="Calibri" charset="0"/>
                <a:ea typeface="Calibri" charset="0"/>
                <a:cs typeface="Calibri" charset="0"/>
              </a:rPr>
              <a:t>, J. </a:t>
            </a:r>
            <a:r>
              <a:rPr lang="en-GB" sz="1400" dirty="0" smtClean="0">
                <a:solidFill>
                  <a:srgbClr val="1A1A1A"/>
                </a:solidFill>
                <a:latin typeface="Calibri" charset="0"/>
                <a:ea typeface="Calibri" charset="0"/>
                <a:cs typeface="Calibri" charset="0"/>
              </a:rPr>
              <a:t>(VLDB 2006</a:t>
            </a:r>
            <a:r>
              <a:rPr lang="en-GB" sz="1400" dirty="0">
                <a:solidFill>
                  <a:srgbClr val="1A1A1A"/>
                </a:solidFill>
                <a:latin typeface="Calibri" charset="0"/>
                <a:ea typeface="Calibri" charset="0"/>
                <a:cs typeface="Calibri" charset="0"/>
              </a:rPr>
              <a:t>, September</a:t>
            </a:r>
            <a:r>
              <a:rPr lang="en-GB" sz="1400" dirty="0" smtClean="0">
                <a:solidFill>
                  <a:srgbClr val="1A1A1A"/>
                </a:solidFill>
                <a:latin typeface="Calibri" charset="0"/>
                <a:ea typeface="Calibri" charset="0"/>
                <a:cs typeface="Calibri" charset="0"/>
              </a:rPr>
              <a:t>)</a:t>
            </a:r>
            <a:endParaRPr lang="en-GB" sz="1400" dirty="0">
              <a:latin typeface="Calibri" charset="0"/>
              <a:ea typeface="Calibri" charset="0"/>
              <a:cs typeface="Calibri" charset="0"/>
            </a:endParaRPr>
          </a:p>
        </p:txBody>
      </p:sp>
      <p:sp>
        <p:nvSpPr>
          <p:cNvPr id="13" name="Rectangle 12"/>
          <p:cNvSpPr/>
          <p:nvPr/>
        </p:nvSpPr>
        <p:spPr>
          <a:xfrm>
            <a:off x="5989235" y="2251454"/>
            <a:ext cx="3417871" cy="523220"/>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Schema integration: Past, present, and future</a:t>
            </a:r>
            <a:r>
              <a:rPr lang="en-GB" sz="1400" dirty="0">
                <a:solidFill>
                  <a:srgbClr val="1A1A1A"/>
                </a:solidFill>
                <a:latin typeface="Calibri" charset="0"/>
                <a:ea typeface="Calibri" charset="0"/>
                <a:cs typeface="Calibri" charset="0"/>
              </a:rPr>
              <a:t> </a:t>
            </a:r>
            <a:r>
              <a:rPr lang="en-GB" sz="1400" dirty="0" smtClean="0">
                <a:latin typeface="Calibri" charset="0"/>
                <a:ea typeface="Calibri" charset="0"/>
                <a:cs typeface="Calibri" charset="0"/>
              </a:rPr>
              <a:t>(</a:t>
            </a:r>
            <a:r>
              <a:rPr lang="en-GB" sz="1400" dirty="0" smtClean="0">
                <a:solidFill>
                  <a:srgbClr val="1A1A1A"/>
                </a:solidFill>
                <a:latin typeface="Calibri" charset="0"/>
                <a:ea typeface="Calibri" charset="0"/>
                <a:cs typeface="Calibri" charset="0"/>
              </a:rPr>
              <a:t>Ram</a:t>
            </a:r>
            <a:r>
              <a:rPr lang="en-GB" sz="1400" dirty="0">
                <a:solidFill>
                  <a:srgbClr val="1A1A1A"/>
                </a:solidFill>
                <a:latin typeface="Calibri" charset="0"/>
                <a:ea typeface="Calibri" charset="0"/>
                <a:cs typeface="Calibri" charset="0"/>
              </a:rPr>
              <a:t>, S., &amp; Ramesh, V. </a:t>
            </a:r>
            <a:r>
              <a:rPr lang="en-GB" sz="1400" dirty="0" smtClean="0">
                <a:solidFill>
                  <a:srgbClr val="1A1A1A"/>
                </a:solidFill>
                <a:latin typeface="Calibri" charset="0"/>
                <a:ea typeface="Calibri" charset="0"/>
                <a:cs typeface="Calibri" charset="0"/>
              </a:rPr>
              <a:t>1999)</a:t>
            </a:r>
            <a:endParaRPr lang="en-GB" sz="1400" dirty="0">
              <a:latin typeface="Calibri" charset="0"/>
              <a:ea typeface="Calibri" charset="0"/>
              <a:cs typeface="Calibri" charset="0"/>
            </a:endParaRPr>
          </a:p>
        </p:txBody>
      </p: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11" name="Grouper 10"/>
          <p:cNvGrpSpPr/>
          <p:nvPr/>
        </p:nvGrpSpPr>
        <p:grpSpPr>
          <a:xfrm>
            <a:off x="3089239" y="1431978"/>
            <a:ext cx="3342353" cy="3125223"/>
            <a:chOff x="3000745" y="1446727"/>
            <a:chExt cx="3342353" cy="3125223"/>
          </a:xfrm>
        </p:grpSpPr>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3353164" y="4294951"/>
              <a:ext cx="2308645"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Distributed</a:t>
              </a:r>
              <a:r>
                <a:rPr lang="fr-FR" sz="1200" dirty="0" smtClean="0">
                  <a:solidFill>
                    <a:schemeClr val="tx1">
                      <a:lumMod val="65000"/>
                      <a:lumOff val="35000"/>
                    </a:schemeClr>
                  </a:solidFill>
                  <a:latin typeface="Consolas" charset="0"/>
                  <a:ea typeface="Consolas" charset="0"/>
                  <a:cs typeface="Consolas" charset="0"/>
                </a:rPr>
                <a:t> data services</a:t>
              </a:r>
            </a:p>
          </p:txBody>
        </p:sp>
        <p:sp>
          <p:nvSpPr>
            <p:cNvPr id="29" name="ZoneTexte 28"/>
            <p:cNvSpPr txBox="1"/>
            <p:nvPr/>
          </p:nvSpPr>
          <p:spPr>
            <a:xfrm>
              <a:off x="3908911" y="3267831"/>
              <a:ext cx="1204177"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API</a:t>
              </a:r>
            </a:p>
          </p:txBody>
        </p:sp>
        <p:grpSp>
          <p:nvGrpSpPr>
            <p:cNvPr id="36" name="DATA SERVICES"/>
            <p:cNvGrpSpPr/>
            <p:nvPr/>
          </p:nvGrpSpPr>
          <p:grpSpPr>
            <a:xfrm>
              <a:off x="3000745" y="3535464"/>
              <a:ext cx="3342353" cy="663778"/>
              <a:chOff x="3810000" y="4313310"/>
              <a:chExt cx="3677411" cy="792090"/>
            </a:xfrm>
          </p:grpSpPr>
          <p:pic>
            <p:nvPicPr>
              <p:cNvPr id="3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26" name="Grouper 25"/>
          <p:cNvGrpSpPr/>
          <p:nvPr/>
        </p:nvGrpSpPr>
        <p:grpSpPr>
          <a:xfrm>
            <a:off x="779116" y="2873835"/>
            <a:ext cx="7587644" cy="1671085"/>
            <a:chOff x="779116" y="2873835"/>
            <a:chExt cx="7587644" cy="1671085"/>
          </a:xfrm>
        </p:grpSpPr>
        <p:sp>
          <p:nvSpPr>
            <p:cNvPr id="28" name="Rectangle 27"/>
            <p:cNvSpPr/>
            <p:nvPr/>
          </p:nvSpPr>
          <p:spPr>
            <a:xfrm>
              <a:off x="779116" y="2873835"/>
              <a:ext cx="2651468" cy="954107"/>
            </a:xfrm>
            <a:prstGeom prst="rect">
              <a:avLst/>
            </a:prstGeom>
          </p:spPr>
          <p:txBody>
            <a:bodyPr wrap="square">
              <a:spAutoFit/>
            </a:bodyPr>
            <a:lstStyle/>
            <a:p>
              <a:r>
                <a:rPr lang="fr-FR" sz="1400" dirty="0" err="1">
                  <a:solidFill>
                    <a:srgbClr val="000000"/>
                  </a:solidFill>
                </a:rPr>
                <a:t>Query</a:t>
              </a:r>
              <a:r>
                <a:rPr lang="fr-FR" sz="1400" dirty="0">
                  <a:solidFill>
                    <a:srgbClr val="000000"/>
                  </a:solidFill>
                </a:rPr>
                <a:t> rewriting techniques </a:t>
              </a:r>
              <a:endParaRPr lang="fr-FR" sz="1400" dirty="0" smtClean="0">
                <a:solidFill>
                  <a:srgbClr val="000000"/>
                </a:solidFill>
              </a:endParaRPr>
            </a:p>
            <a:p>
              <a:r>
                <a:rPr lang="fr-FR" sz="1400" b="1" i="1" dirty="0" err="1" smtClean="0">
                  <a:solidFill>
                    <a:srgbClr val="000000"/>
                  </a:solidFill>
                </a:rPr>
                <a:t>adapted</a:t>
              </a:r>
              <a:r>
                <a:rPr lang="fr-FR" sz="1400" dirty="0" smtClean="0">
                  <a:solidFill>
                    <a:srgbClr val="000000"/>
                  </a:solidFill>
                </a:rPr>
                <a:t> </a:t>
              </a:r>
              <a:r>
                <a:rPr lang="fr-FR" sz="1400" dirty="0">
                  <a:solidFill>
                    <a:srgbClr val="000000"/>
                  </a:solidFill>
                </a:rPr>
                <a:t>to </a:t>
              </a:r>
              <a:r>
                <a:rPr lang="fr-FR" sz="1400" b="1" i="1" dirty="0">
                  <a:solidFill>
                    <a:srgbClr val="000000"/>
                  </a:solidFill>
                </a:rPr>
                <a:t>service composition</a:t>
              </a: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30" name="Rectangle 29"/>
            <p:cNvSpPr/>
            <p:nvPr/>
          </p:nvSpPr>
          <p:spPr>
            <a:xfrm>
              <a:off x="779116" y="3436924"/>
              <a:ext cx="7587644" cy="1107996"/>
            </a:xfrm>
            <a:prstGeom prst="rect">
              <a:avLst/>
            </a:prstGeom>
            <a:solidFill>
              <a:schemeClr val="bg1"/>
            </a:solidFill>
          </p:spPr>
          <p:txBody>
            <a:bodyPr wrap="square">
              <a:spAutoFit/>
            </a:bodyPr>
            <a:lstStyle/>
            <a:p>
              <a:r>
                <a:rPr lang="fr-FR" sz="1100" dirty="0" smtClean="0"/>
                <a:t>[2] </a:t>
              </a:r>
              <a:r>
                <a:rPr lang="fr-FR" sz="1100" dirty="0" err="1" smtClean="0"/>
                <a:t>Barhamgi</a:t>
              </a:r>
              <a:r>
                <a:rPr lang="fr-FR" sz="1100" dirty="0"/>
                <a:t>, M., </a:t>
              </a:r>
              <a:r>
                <a:rPr lang="fr-FR" sz="1100" dirty="0" err="1"/>
                <a:t>Benslimane</a:t>
              </a:r>
              <a:r>
                <a:rPr lang="fr-FR" sz="1100" dirty="0"/>
                <a:t>, D., and </a:t>
              </a:r>
              <a:r>
                <a:rPr lang="fr-FR" sz="1100" dirty="0" err="1"/>
                <a:t>Medjahed</a:t>
              </a:r>
              <a:r>
                <a:rPr lang="fr-FR" sz="1100" dirty="0"/>
                <a:t>, B. (2010). A </a:t>
              </a:r>
              <a:r>
                <a:rPr lang="fr-FR" sz="1100" dirty="0" err="1"/>
                <a:t>query</a:t>
              </a:r>
              <a:r>
                <a:rPr lang="fr-FR" sz="1100" dirty="0"/>
                <a:t> rewriting </a:t>
              </a:r>
              <a:r>
                <a:rPr lang="fr-FR" sz="1100" dirty="0" err="1"/>
                <a:t>approach</a:t>
              </a:r>
              <a:r>
                <a:rPr lang="fr-FR" sz="1100" dirty="0"/>
                <a:t> for web service </a:t>
              </a:r>
              <a:r>
                <a:rPr lang="fr-FR" sz="1100" dirty="0" smtClean="0"/>
                <a:t>composition</a:t>
              </a:r>
              <a:r>
                <a:rPr lang="fr-FR" sz="1100" dirty="0"/>
                <a:t>. </a:t>
              </a:r>
              <a:r>
                <a:rPr lang="fr-FR" sz="1100" i="1" dirty="0"/>
                <a:t>IEEE </a:t>
              </a:r>
              <a:r>
                <a:rPr lang="fr-FR" sz="1100" i="1" dirty="0" err="1"/>
                <a:t>T</a:t>
              </a:r>
              <a:r>
                <a:rPr lang="fr-FR" sz="1100" i="1" dirty="0"/>
                <a:t>. Services </a:t>
              </a:r>
              <a:r>
                <a:rPr lang="fr-FR" sz="1100" i="1" dirty="0" err="1"/>
                <a:t>Computing</a:t>
              </a:r>
              <a:r>
                <a:rPr lang="fr-FR" sz="1100" dirty="0"/>
                <a:t>, 3(3):206–222. </a:t>
              </a:r>
              <a:endParaRPr lang="fr-FR" sz="1100" dirty="0" smtClean="0"/>
            </a:p>
            <a:p>
              <a:r>
                <a:rPr lang="fr-FR" sz="1100" dirty="0" smtClean="0"/>
                <a:t>[3] da </a:t>
              </a:r>
              <a:r>
                <a:rPr lang="fr-FR" sz="1100" dirty="0"/>
                <a:t>Costa, U. S., Alves, M. H. F., </a:t>
              </a:r>
              <a:r>
                <a:rPr lang="fr-FR" sz="1100" dirty="0" err="1"/>
                <a:t>Musicante</a:t>
              </a:r>
              <a:r>
                <a:rPr lang="fr-FR" sz="1100" dirty="0"/>
                <a:t>, M. A., and Robert, S. (2013). </a:t>
              </a:r>
              <a:r>
                <a:rPr lang="fr-FR" sz="1100" dirty="0" err="1"/>
                <a:t>Automatic</a:t>
              </a:r>
              <a:r>
                <a:rPr lang="fr-FR" sz="1100" dirty="0"/>
                <a:t> </a:t>
              </a:r>
              <a:r>
                <a:rPr lang="fr-FR" sz="1100" dirty="0" err="1"/>
                <a:t>refinement</a:t>
              </a:r>
              <a:r>
                <a:rPr lang="fr-FR" sz="1100" dirty="0"/>
                <a:t> of service compositions. In Daniel, F., </a:t>
              </a:r>
              <a:r>
                <a:rPr lang="fr-FR" sz="1100" dirty="0" err="1"/>
                <a:t>Dolog</a:t>
              </a:r>
              <a:r>
                <a:rPr lang="fr-FR" sz="1100" dirty="0"/>
                <a:t>, P., and Li, Q., </a:t>
              </a:r>
              <a:r>
                <a:rPr lang="fr-FR" sz="1100" dirty="0" smtClean="0"/>
                <a:t>editors</a:t>
              </a:r>
              <a:r>
                <a:rPr lang="fr-FR" sz="1100" dirty="0"/>
                <a:t>, ICWE, volume 7977 of Lecture Notes in Com- </a:t>
              </a:r>
              <a:r>
                <a:rPr lang="fr-FR" sz="1100" dirty="0" err="1"/>
                <a:t>puter</a:t>
              </a:r>
              <a:r>
                <a:rPr lang="fr-FR" sz="1100" dirty="0"/>
                <a:t> Science, pages 400–407. Springer.</a:t>
              </a:r>
            </a:p>
            <a:p>
              <a:r>
                <a:rPr lang="fr-FR" sz="1100" dirty="0" smtClean="0"/>
                <a:t>[4] Zhao</a:t>
              </a:r>
              <a:r>
                <a:rPr lang="fr-FR" sz="1100" dirty="0"/>
                <a:t>, W., Liu, C., and Chen, J. (2011). </a:t>
              </a:r>
              <a:r>
                <a:rPr lang="fr-FR" sz="1100" dirty="0" err="1"/>
                <a:t>Automatic</a:t>
              </a:r>
              <a:r>
                <a:rPr lang="fr-FR" sz="1100" dirty="0"/>
                <a:t> compo- </a:t>
              </a:r>
              <a:r>
                <a:rPr lang="fr-FR" sz="1100" dirty="0" err="1"/>
                <a:t>sition</a:t>
              </a:r>
              <a:r>
                <a:rPr lang="fr-FR" sz="1100" dirty="0"/>
                <a:t> of information-</a:t>
              </a:r>
              <a:r>
                <a:rPr lang="fr-FR" sz="1100" dirty="0" err="1"/>
                <a:t>providing</a:t>
              </a:r>
              <a:r>
                <a:rPr lang="fr-FR" sz="1100" dirty="0"/>
                <a:t> web services </a:t>
              </a:r>
              <a:r>
                <a:rPr lang="fr-FR" sz="1100" dirty="0" err="1"/>
                <a:t>based</a:t>
              </a:r>
              <a:r>
                <a:rPr lang="fr-FR" sz="1100" dirty="0"/>
                <a:t> on </a:t>
              </a:r>
              <a:r>
                <a:rPr lang="fr-FR" sz="1100" dirty="0" err="1"/>
                <a:t>query</a:t>
              </a:r>
              <a:r>
                <a:rPr lang="fr-FR" sz="1100" dirty="0"/>
                <a:t> rewriting. Science China Information Sciences, pages 1–17.</a:t>
              </a:r>
            </a:p>
          </p:txBody>
        </p:sp>
      </p:grpSp>
      <p:grpSp>
        <p:nvGrpSpPr>
          <p:cNvPr id="31" name="Grouper 30"/>
          <p:cNvGrpSpPr/>
          <p:nvPr/>
        </p:nvGrpSpPr>
        <p:grpSpPr>
          <a:xfrm>
            <a:off x="779117" y="1329857"/>
            <a:ext cx="7587644" cy="1391178"/>
            <a:chOff x="779117" y="1329857"/>
            <a:chExt cx="7587644" cy="1391178"/>
          </a:xfrm>
        </p:grpSpPr>
        <p:sp>
          <p:nvSpPr>
            <p:cNvPr id="32" name="Rectangle 31"/>
            <p:cNvSpPr/>
            <p:nvPr/>
          </p:nvSpPr>
          <p:spPr>
            <a:xfrm>
              <a:off x="779117" y="1329857"/>
              <a:ext cx="2651468" cy="738664"/>
            </a:xfrm>
            <a:prstGeom prst="rect">
              <a:avLst/>
            </a:prstGeom>
          </p:spPr>
          <p:txBody>
            <a:bodyPr wrap="square">
              <a:spAutoFit/>
            </a:bodyPr>
            <a:lstStyle/>
            <a:p>
              <a:r>
                <a:rPr lang="fr-FR" sz="1400" b="1" i="1" dirty="0" smtClean="0">
                  <a:solidFill>
                    <a:srgbClr val="000000"/>
                  </a:solidFill>
                </a:rPr>
                <a:t>Services </a:t>
              </a:r>
              <a:r>
                <a:rPr lang="fr-FR" sz="1400" b="1" i="1" dirty="0" err="1" smtClean="0">
                  <a:solidFill>
                    <a:srgbClr val="000000"/>
                  </a:solidFill>
                </a:rPr>
                <a:t>lookup</a:t>
              </a:r>
              <a:r>
                <a:rPr lang="fr-FR" sz="1400" b="1" i="1" dirty="0" smtClean="0">
                  <a:solidFill>
                    <a:srgbClr val="000000"/>
                  </a:solidFill>
                </a:rPr>
                <a:t> and </a:t>
              </a:r>
              <a:r>
                <a:rPr lang="fr-FR" sz="1400" b="1" i="1" dirty="0" err="1" smtClean="0">
                  <a:solidFill>
                    <a:srgbClr val="000000"/>
                  </a:solidFill>
                </a:rPr>
                <a:t>matching</a:t>
              </a:r>
              <a:endParaRPr lang="fr-FR" sz="1400" b="1" i="1" dirty="0">
                <a:solidFill>
                  <a:srgbClr val="000000"/>
                </a:solidFill>
              </a:endParaRP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33" name="ZoneTexte 32"/>
            <p:cNvSpPr txBox="1"/>
            <p:nvPr/>
          </p:nvSpPr>
          <p:spPr>
            <a:xfrm>
              <a:off x="779117" y="1613039"/>
              <a:ext cx="7587644" cy="1107996"/>
            </a:xfrm>
            <a:prstGeom prst="rect">
              <a:avLst/>
            </a:prstGeom>
            <a:solidFill>
              <a:schemeClr val="bg1"/>
            </a:solidFill>
          </p:spPr>
          <p:txBody>
            <a:bodyPr wrap="square" rtlCol="0">
              <a:spAutoFit/>
            </a:bodyPr>
            <a:lstStyle/>
            <a:p>
              <a:pPr algn="just"/>
              <a:r>
                <a:rPr lang="en-GB" sz="1100" dirty="0" smtClean="0">
                  <a:ea typeface="Calibri" charset="0"/>
                  <a:cs typeface="Calibri" charset="0"/>
                </a:rPr>
                <a:t>[1] </a:t>
              </a:r>
              <a:r>
                <a:rPr lang="en-GB" sz="1100" dirty="0" err="1" smtClean="0">
                  <a:ea typeface="Calibri" charset="0"/>
                  <a:cs typeface="Calibri" charset="0"/>
                </a:rPr>
                <a:t>Paolucci</a:t>
              </a:r>
              <a:r>
                <a:rPr lang="en-GB" sz="1100" dirty="0">
                  <a:ea typeface="Calibri" charset="0"/>
                  <a:cs typeface="Calibri" charset="0"/>
                </a:rPr>
                <a:t>, M., Kawamura, T., Payne, T. R., &amp; </a:t>
              </a:r>
              <a:r>
                <a:rPr lang="en-GB" sz="1100" dirty="0" err="1">
                  <a:ea typeface="Calibri" charset="0"/>
                  <a:cs typeface="Calibri" charset="0"/>
                </a:rPr>
                <a:t>Sycara</a:t>
              </a:r>
              <a:r>
                <a:rPr lang="en-GB" sz="1100" dirty="0">
                  <a:ea typeface="Calibri" charset="0"/>
                  <a:cs typeface="Calibri" charset="0"/>
                </a:rPr>
                <a:t>, K. (2002, June). Semantic matching of web services capabilities. In International Semantic Web Conference (pp. 333-347). Springer Berlin Heidelberg</a:t>
              </a:r>
              <a:r>
                <a:rPr lang="en-GB" sz="1100" dirty="0" smtClean="0">
                  <a:ea typeface="Calibri" charset="0"/>
                  <a:cs typeface="Calibri" charset="0"/>
                </a:rPr>
                <a:t>.</a:t>
              </a:r>
            </a:p>
            <a:p>
              <a:pPr algn="just"/>
              <a:r>
                <a:rPr lang="en-GB" sz="1100" dirty="0" smtClean="0">
                  <a:ea typeface="Calibri" charset="0"/>
                  <a:cs typeface="Calibri" charset="0"/>
                </a:rPr>
                <a:t>[</a:t>
              </a:r>
              <a:r>
                <a:rPr lang="en-GB" sz="1100" dirty="0">
                  <a:ea typeface="Calibri" charset="0"/>
                  <a:cs typeface="Calibri" charset="0"/>
                </a:rPr>
                <a:t>2} </a:t>
              </a:r>
              <a:r>
                <a:rPr lang="en-GB" sz="1100" dirty="0" err="1">
                  <a:ea typeface="Calibri" charset="0"/>
                  <a:cs typeface="Calibri" charset="0"/>
                </a:rPr>
                <a:t>Bramantoro</a:t>
              </a:r>
              <a:r>
                <a:rPr lang="en-GB" sz="1100" dirty="0">
                  <a:ea typeface="Calibri" charset="0"/>
                  <a:cs typeface="Calibri" charset="0"/>
                </a:rPr>
                <a:t>, A., </a:t>
              </a:r>
              <a:r>
                <a:rPr lang="en-GB" sz="1100" dirty="0" err="1">
                  <a:ea typeface="Calibri" charset="0"/>
                  <a:cs typeface="Calibri" charset="0"/>
                </a:rPr>
                <a:t>Krishnaswamy</a:t>
              </a:r>
              <a:r>
                <a:rPr lang="en-GB" sz="1100" dirty="0">
                  <a:ea typeface="Calibri" charset="0"/>
                  <a:cs typeface="Calibri" charset="0"/>
                </a:rPr>
                <a:t>, S., &amp; </a:t>
              </a:r>
              <a:r>
                <a:rPr lang="en-GB" sz="1100" dirty="0" err="1">
                  <a:ea typeface="Calibri" charset="0"/>
                  <a:cs typeface="Calibri" charset="0"/>
                </a:rPr>
                <a:t>Indrawan</a:t>
              </a:r>
              <a:r>
                <a:rPr lang="en-GB" sz="1100" dirty="0">
                  <a:ea typeface="Calibri" charset="0"/>
                  <a:cs typeface="Calibri" charset="0"/>
                </a:rPr>
                <a:t>, M. (2005, November). A semantic distance measure for matching web services. In International Conference on Web Information Systems Engineering (pp. 217-226). Springer Berlin Heidelberg</a:t>
              </a:r>
              <a:r>
                <a:rPr lang="en-GB" sz="1100" dirty="0" smtClean="0">
                  <a:ea typeface="Calibri" charset="0"/>
                  <a:cs typeface="Calibri" charset="0"/>
                </a:rPr>
                <a:t>.</a:t>
              </a:r>
            </a:p>
            <a:p>
              <a:pPr algn="just"/>
              <a:r>
                <a:rPr lang="en-GB" sz="1100" dirty="0">
                  <a:ea typeface="Calibri" charset="0"/>
                  <a:cs typeface="Calibri" charset="0"/>
                </a:rPr>
                <a:t>[3} APA	</a:t>
              </a:r>
              <a:r>
                <a:rPr lang="en-GB" sz="1100" dirty="0" err="1">
                  <a:ea typeface="Calibri" charset="0"/>
                  <a:cs typeface="Calibri" charset="0"/>
                </a:rPr>
                <a:t>Maximilien</a:t>
              </a:r>
              <a:r>
                <a:rPr lang="en-GB" sz="11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46825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127297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901300"/>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304800" y="2260866"/>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86" y="128632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5679" y="191464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272656" y="2203220"/>
            <a:ext cx="8644407" cy="15113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smtClean="0">
                <a:latin typeface="Consolas" charset="0"/>
                <a:ea typeface="Consolas" charset="0"/>
                <a:cs typeface="Consolas" charset="0"/>
              </a:rPr>
              <a:t>S1 </a:t>
            </a:r>
            <a:r>
              <a:rPr lang="en-US" sz="1200" dirty="0">
                <a:latin typeface="Consolas" charset="0"/>
                <a:ea typeface="Consolas" charset="0"/>
                <a:cs typeface="Consolas" charset="0"/>
              </a:rPr>
              <a:t>(a?; b!) := A1 (a?; b!) [availability &gt; 98%, price per call = 0,2$]</a:t>
            </a:r>
          </a:p>
          <a:p>
            <a:pPr algn="just"/>
            <a:r>
              <a:rPr lang="en-US" sz="1200" dirty="0">
                <a:latin typeface="Consolas" charset="0"/>
                <a:ea typeface="Consolas" charset="0"/>
                <a:cs typeface="Consolas" charset="0"/>
              </a:rPr>
              <a:t>S2 (a?; b!) := A1 (a?;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S3 (a?; b!) := A2 (a?; b!) [availability &gt; 99%, price per call = 0,1$]</a:t>
            </a:r>
          </a:p>
          <a:p>
            <a:pPr algn="just"/>
            <a:r>
              <a:rPr lang="en-US" sz="1200" dirty="0">
                <a:latin typeface="Consolas" charset="0"/>
                <a:ea typeface="Consolas" charset="0"/>
                <a:cs typeface="Consolas" charset="0"/>
              </a:rPr>
              <a:t>S4 (a?; b!) := A1 (a?; p!), A2 (p?;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S5 (a?; b!) := A3 (a?; b!) [availability &gt; 98%, price per call = 0,0$]</a:t>
            </a:r>
          </a:p>
          <a:p>
            <a:pPr algn="just"/>
            <a:r>
              <a:rPr lang="en-US" sz="1200" dirty="0">
                <a:latin typeface="Consolas" charset="0"/>
                <a:ea typeface="Consolas" charset="0"/>
                <a:cs typeface="Consolas" charset="0"/>
              </a:rPr>
              <a:t>S6 (a?; b!, c!) := A1 (a?; p!), A2 (p?; b!), A3 (p?; c!) [availability &gt; 99%, </a:t>
            </a:r>
            <a:r>
              <a:rPr lang="en-US" sz="1200" dirty="0" smtClean="0">
                <a:latin typeface="Consolas" charset="0"/>
                <a:ea typeface="Consolas" charset="0"/>
                <a:cs typeface="Consolas" charset="0"/>
              </a:rPr>
              <a:t>price </a:t>
            </a:r>
            <a:r>
              <a:rPr lang="en-US" sz="1200" dirty="0">
                <a:latin typeface="Consolas" charset="0"/>
                <a:ea typeface="Consolas" charset="0"/>
                <a:cs typeface="Consolas" charset="0"/>
              </a:rPr>
              <a:t>per call = 0,2$]</a:t>
            </a:r>
          </a:p>
          <a:p>
            <a:pPr algn="just"/>
            <a:r>
              <a:rPr lang="en-US" sz="1200" dirty="0">
                <a:latin typeface="Consolas" charset="0"/>
                <a:ea typeface="Consolas" charset="0"/>
                <a:cs typeface="Consolas" charset="0"/>
              </a:rPr>
              <a:t>S7 (a?; b!) := A4 (a?; b!) [availability &gt; 99%, price per call = 0,2</a:t>
            </a:r>
            <a:r>
              <a:rPr lang="en-US" sz="12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measures</a:t>
            </a:r>
            <a:endParaRPr lang="en-GB"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06571" y="2900974"/>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05486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884361"/>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1647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1272510"/>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272656" y="2296375"/>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44" name="Retângulo 1"/>
          <p:cNvSpPr/>
          <p:nvPr/>
        </p:nvSpPr>
        <p:spPr>
          <a:xfrm>
            <a:off x="272656" y="2303743"/>
            <a:ext cx="8644407" cy="9872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i="1" dirty="0">
                <a:solidFill>
                  <a:schemeClr val="bg1"/>
                </a:solidFill>
                <a:latin typeface="Consolas" charset="0"/>
                <a:ea typeface="Consolas" charset="0"/>
                <a:cs typeface="Consolas" charset="0"/>
              </a:rPr>
              <a:t>Q(dis?;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info!) :=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A1 </a:t>
            </a:r>
            <a:r>
              <a:rPr lang="en-US" sz="1600" i="1" dirty="0">
                <a:solidFill>
                  <a:schemeClr val="bg1"/>
                </a:solidFill>
                <a:latin typeface="Consolas" charset="0"/>
                <a:ea typeface="Consolas" charset="0"/>
                <a:cs typeface="Consolas" charset="0"/>
              </a:rPr>
              <a:t>(dis?; p!), A2 (p?;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A3 (p?; info!),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dis= </a:t>
            </a:r>
            <a:r>
              <a:rPr lang="en-US" sz="1600" i="1" dirty="0">
                <a:solidFill>
                  <a:schemeClr val="bg1"/>
                </a:solidFill>
                <a:latin typeface="Consolas" charset="0"/>
                <a:ea typeface="Consolas" charset="0"/>
                <a:cs typeface="Consolas" charset="0"/>
              </a:rPr>
              <a:t>“</a:t>
            </a:r>
            <a:r>
              <a:rPr lang="en-US" sz="1600" i="1" dirty="0" smtClean="0">
                <a:solidFill>
                  <a:schemeClr val="bg1"/>
                </a:solidFill>
                <a:latin typeface="Consolas" charset="0"/>
                <a:ea typeface="Consolas" charset="0"/>
                <a:cs typeface="Consolas" charset="0"/>
              </a:rPr>
              <a:t>flu” </a:t>
            </a:r>
            <a:r>
              <a:rPr lang="en-US" sz="1600" i="1" dirty="0">
                <a:solidFill>
                  <a:schemeClr val="bg1"/>
                </a:solidFill>
                <a:latin typeface="Consolas" charset="0"/>
                <a:ea typeface="Consolas" charset="0"/>
                <a:cs typeface="Consolas" charset="0"/>
              </a:rPr>
              <a:t>, </a:t>
            </a:r>
            <a:r>
              <a:rPr lang="en-US" sz="1600" b="1" i="1" dirty="0" smtClean="0">
                <a:solidFill>
                  <a:schemeClr val="bg1"/>
                </a:solidFill>
                <a:latin typeface="Consolas" charset="0"/>
                <a:ea typeface="Consolas" charset="0"/>
                <a:cs typeface="Consolas" charset="0"/>
              </a:rPr>
              <a:t>[</a:t>
            </a:r>
            <a:r>
              <a:rPr lang="en-US" sz="1600" b="1" i="1" dirty="0" smtClean="0">
                <a:solidFill>
                  <a:schemeClr val="accent5">
                    <a:lumMod val="40000"/>
                    <a:lumOff val="60000"/>
                  </a:schemeClr>
                </a:solidFill>
                <a:latin typeface="Consolas" charset="0"/>
                <a:ea typeface="Consolas" charset="0"/>
                <a:cs typeface="Consolas" charset="0"/>
              </a:rPr>
              <a:t>availability </a:t>
            </a:r>
            <a:r>
              <a:rPr lang="en-US" sz="1600" b="1" i="1" dirty="0">
                <a:solidFill>
                  <a:schemeClr val="accent5">
                    <a:lumMod val="40000"/>
                    <a:lumOff val="60000"/>
                  </a:schemeClr>
                </a:solidFill>
                <a:latin typeface="Consolas" charset="0"/>
                <a:ea typeface="Consolas" charset="0"/>
                <a:cs typeface="Consolas" charset="0"/>
              </a:rPr>
              <a:t>&gt; 99%</a:t>
            </a:r>
            <a:r>
              <a:rPr lang="en-US" sz="1600" b="1" i="1" dirty="0">
                <a:solidFill>
                  <a:schemeClr val="bg1"/>
                </a:solidFill>
                <a:latin typeface="Consolas" charset="0"/>
                <a:ea typeface="Consolas" charset="0"/>
                <a:cs typeface="Consolas" charset="0"/>
              </a:rPr>
              <a:t>, </a:t>
            </a:r>
            <a:r>
              <a:rPr lang="en-US" sz="1600" b="1" i="1" dirty="0">
                <a:solidFill>
                  <a:schemeClr val="accent3">
                    <a:lumMod val="60000"/>
                    <a:lumOff val="40000"/>
                  </a:schemeClr>
                </a:solidFill>
                <a:latin typeface="Consolas" charset="0"/>
                <a:ea typeface="Consolas" charset="0"/>
                <a:cs typeface="Consolas" charset="0"/>
              </a:rPr>
              <a:t>price per call &lt; 0,2$</a:t>
            </a:r>
            <a:r>
              <a:rPr lang="en-US" sz="1600" b="1" i="1" dirty="0">
                <a:solidFill>
                  <a:schemeClr val="bg1"/>
                </a:solidFill>
                <a:latin typeface="Consolas" charset="0"/>
                <a:ea typeface="Consolas" charset="0"/>
                <a:cs typeface="Consolas" charset="0"/>
              </a:rPr>
              <a:t>, </a:t>
            </a:r>
            <a:r>
              <a:rPr lang="en-US" sz="1600" b="1" i="1" dirty="0">
                <a:solidFill>
                  <a:schemeClr val="accent5">
                    <a:lumMod val="60000"/>
                    <a:lumOff val="40000"/>
                  </a:schemeClr>
                </a:solidFill>
                <a:latin typeface="Consolas" charset="0"/>
                <a:ea typeface="Consolas" charset="0"/>
                <a:cs typeface="Consolas" charset="0"/>
              </a:rPr>
              <a:t>total cost &lt; 5$</a:t>
            </a:r>
            <a:r>
              <a:rPr lang="en-US" sz="1600"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4000" dirty="0" smtClean="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822961" y="1355095"/>
            <a:ext cx="8321040"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smtClean="0">
              <a:solidFill>
                <a:schemeClr val="bg2">
                  <a:lumMod val="50000"/>
                </a:schemeClr>
              </a:solidFill>
            </a:endParaRPr>
          </a:p>
        </p:txBody>
      </p:sp>
      <p:sp>
        <p:nvSpPr>
          <p:cNvPr id="16" name="Espace réservé du contenu 4"/>
          <p:cNvSpPr txBox="1">
            <a:spLocks/>
          </p:cNvSpPr>
          <p:nvPr/>
        </p:nvSpPr>
        <p:spPr>
          <a:xfrm>
            <a:off x="1411761" y="1704089"/>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20948</TotalTime>
  <Words>4635</Words>
  <Application>Microsoft Office PowerPoint</Application>
  <PresentationFormat>Apresentação na tela (16:9)</PresentationFormat>
  <Paragraphs>486</Paragraphs>
  <Slides>25</Slides>
  <Notes>25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Arial</vt:lpstr>
      <vt:lpstr>Calibri</vt:lpstr>
      <vt:lpstr>Calibri Light</vt:lpstr>
      <vt:lpstr>Consolas</vt:lpstr>
      <vt:lpstr>Corbel</vt:lpstr>
      <vt:lpstr>Wingdings</vt:lpstr>
      <vt:lpstr>ヒラギノ角ゴ Pro W3</vt:lpstr>
      <vt:lpstr>Rétrospection</vt:lpstr>
      <vt:lpstr>Rhone: Quality-Based Query Rewriting Algorithm for Data Integration</vt:lpstr>
      <vt:lpstr>Agenda</vt:lpstr>
      <vt:lpstr>Data integration: existing work</vt:lpstr>
      <vt:lpstr>Data integration: existing work</vt:lpstr>
      <vt:lpstr>Data integration from data services</vt:lpstr>
      <vt:lpstr>Data integration from data services</vt:lpstr>
      <vt:lpstr>Abstract service &amp; quality measures</vt:lpstr>
      <vt:lpstr>Query with associated preferences</vt:lpstr>
      <vt:lpstr>Combining services for answering queries</vt:lpstr>
      <vt:lpstr>Vision</vt:lpstr>
      <vt:lpstr>Objective</vt:lpstr>
      <vt:lpstr>Approach</vt:lpstr>
      <vt:lpstr>Rhone Service-Based Query Rewriting Algorithm</vt:lpstr>
      <vt:lpstr>Rhone Service-Based Query Rewriting Algorithm</vt:lpstr>
      <vt:lpstr>Concrete service matching</vt:lpstr>
      <vt:lpstr>Matching quality features</vt:lpstr>
      <vt:lpstr>Rhone Service-Based Query Rewriting Algorithm</vt:lpstr>
      <vt:lpstr>Rhone Service-Based Query Rewriting Algorithm</vt:lpstr>
      <vt:lpstr>Matching &amp; combining concrete services</vt:lpstr>
      <vt:lpstr>Rhone Service-Based Query Rewriting Algorithm</vt:lpstr>
      <vt:lpstr>Validating combinations</vt:lpstr>
      <vt:lpstr>Experimental validation</vt:lpstr>
      <vt:lpstr>Lessons learned</vt:lpstr>
      <vt:lpstr>  Thank you for your attention!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476</cp:revision>
  <dcterms:created xsi:type="dcterms:W3CDTF">2010-04-12T23:12:02Z</dcterms:created>
  <dcterms:modified xsi:type="dcterms:W3CDTF">2016-08-30T12:37:47Z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