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76" r:id="rId4"/>
    <p:sldId id="264" r:id="rId5"/>
    <p:sldId id="268" r:id="rId6"/>
    <p:sldId id="269" r:id="rId7"/>
    <p:sldId id="257" r:id="rId8"/>
    <p:sldId id="265" r:id="rId9"/>
    <p:sldId id="270" r:id="rId10"/>
    <p:sldId id="266" r:id="rId11"/>
    <p:sldId id="258" r:id="rId12"/>
    <p:sldId id="271" r:id="rId13"/>
    <p:sldId id="262" r:id="rId14"/>
    <p:sldId id="259" r:id="rId15"/>
    <p:sldId id="267" r:id="rId16"/>
    <p:sldId id="272" r:id="rId17"/>
    <p:sldId id="273" r:id="rId18"/>
    <p:sldId id="260" r:id="rId19"/>
    <p:sldId id="261" r:id="rId20"/>
    <p:sldId id="274"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9068"/>
    <p:restoredTop sz="94671"/>
  </p:normalViewPr>
  <p:slideViewPr>
    <p:cSldViewPr>
      <p:cViewPr>
        <p:scale>
          <a:sx n="70" d="100"/>
          <a:sy n="70" d="100"/>
        </p:scale>
        <p:origin x="-1134" y="-18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p:txBody>
          <a:bodyPr/>
          <a:lstStyle/>
          <a:p>
            <a:fld id="{13FC77A5-C74F-4F4F-9CE4-1D62494BCE7A}" type="datetimeFigureOut">
              <a:rPr lang="en-US" smtClean="0"/>
              <a:t>11/6/2015</a:t>
            </a:fld>
            <a:endParaRPr lang="en-US"/>
          </a:p>
        </p:txBody>
      </p:sp>
      <p:sp>
        <p:nvSpPr>
          <p:cNvPr id="17" name="Espace réservé du pied de page 16"/>
          <p:cNvSpPr>
            <a:spLocks noGrp="1"/>
          </p:cNvSpPr>
          <p:nvPr>
            <p:ph type="ftr" sz="quarter" idx="11"/>
          </p:nvPr>
        </p:nvSpPr>
        <p:spPr/>
        <p:txBody>
          <a:bodyPr/>
          <a:lstStyle/>
          <a:p>
            <a:endParaRPr lang="en-US"/>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fld id="{30A9D8AE-3BBF-40B5-B7E3-CBDBF9DE209D}" type="slidenum">
              <a:rPr lang="en-US" smtClean="0"/>
              <a:t>‹N°›</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3FC77A5-C74F-4F4F-9CE4-1D62494BCE7A}" type="datetimeFigureOut">
              <a:rPr lang="en-US" smtClean="0"/>
              <a:t>11/6/2015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0A9D8AE-3BBF-40B5-B7E3-CBDBF9DE209D}" type="slidenum">
              <a:rPr lang="en-US" smtClean="0"/>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3FC77A5-C74F-4F4F-9CE4-1D62494BCE7A}" type="datetimeFigureOut">
              <a:rPr lang="en-US" smtClean="0"/>
              <a:t>11/6/2015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0A9D8AE-3BBF-40B5-B7E3-CBDBF9DE209D}" type="slidenum">
              <a:rPr lang="en-US" smtClean="0"/>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4" name="Espace réservé de la date 3"/>
          <p:cNvSpPr>
            <a:spLocks noGrp="1"/>
          </p:cNvSpPr>
          <p:nvPr>
            <p:ph type="dt" sz="half" idx="10"/>
          </p:nvPr>
        </p:nvSpPr>
        <p:spPr/>
        <p:txBody>
          <a:bodyPr/>
          <a:lstStyle/>
          <a:p>
            <a:fld id="{13FC77A5-C74F-4F4F-9CE4-1D62494BCE7A}" type="datetimeFigureOut">
              <a:rPr lang="en-US" smtClean="0"/>
              <a:t>11/6/2015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0A9D8AE-3BBF-40B5-B7E3-CBDBF9DE209D}" type="slidenum">
              <a:rPr lang="en-US" smtClean="0"/>
              <a:t>‹N°›</a:t>
            </a:fld>
            <a:endParaRPr lang="en-US"/>
          </a:p>
        </p:txBody>
      </p:sp>
      <p:sp>
        <p:nvSpPr>
          <p:cNvPr id="8" name="Espace réservé du contenu 7"/>
          <p:cNvSpPr>
            <a:spLocks noGrp="1"/>
          </p:cNvSpPr>
          <p:nvPr>
            <p:ph sz="quarter" idx="1"/>
          </p:nvPr>
        </p:nvSpPr>
        <p:spPr>
          <a:xfrm>
            <a:off x="914400" y="1447800"/>
            <a:ext cx="7772400" cy="45720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p>
            <a:fld id="{13FC77A5-C74F-4F4F-9CE4-1D62494BCE7A}" type="datetimeFigureOut">
              <a:rPr lang="en-US" smtClean="0"/>
              <a:t>11/6/2015</a:t>
            </a:fld>
            <a:endParaRPr lang="en-US"/>
          </a:p>
        </p:txBody>
      </p:sp>
      <p:sp>
        <p:nvSpPr>
          <p:cNvPr id="5" name="Espace réservé du pied de page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46304" y="6208776"/>
            <a:ext cx="457200" cy="457200"/>
          </a:xfrm>
        </p:spPr>
        <p:txBody>
          <a:bodyPr/>
          <a:lstStyle/>
          <a:p>
            <a:fld id="{30A9D8AE-3BBF-40B5-B7E3-CBDBF9DE209D}" type="slidenum">
              <a:rPr lang="en-US" smtClean="0"/>
              <a:t>‹N°›</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p>
            <a:fld id="{13FC77A5-C74F-4F4F-9CE4-1D62494BCE7A}" type="datetimeFigureOut">
              <a:rPr lang="en-US" smtClean="0"/>
              <a:t>11/6/2015</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30A9D8AE-3BBF-40B5-B7E3-CBDBF9DE209D}" type="slidenum">
              <a:rPr lang="en-US" smtClean="0"/>
              <a:t>‹N°›</a:t>
            </a:fld>
            <a:endParaRPr lang="en-US"/>
          </a:p>
        </p:txBody>
      </p:sp>
      <p:sp>
        <p:nvSpPr>
          <p:cNvPr id="9" name="Espace réservé du contenu 8"/>
          <p:cNvSpPr>
            <a:spLocks noGrp="1"/>
          </p:cNvSpPr>
          <p:nvPr>
            <p:ph sz="quarter" idx="1"/>
          </p:nvPr>
        </p:nvSpPr>
        <p:spPr>
          <a:xfrm>
            <a:off x="914400" y="1447800"/>
            <a:ext cx="3749040" cy="45720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933950" y="1447800"/>
            <a:ext cx="3749040" cy="45720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nchor="b" anchorCtr="0"/>
          <a:lstStyle>
            <a:lvl1pPr>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7" name="Espace réservé de la date 6"/>
          <p:cNvSpPr>
            <a:spLocks noGrp="1"/>
          </p:cNvSpPr>
          <p:nvPr>
            <p:ph type="dt" sz="half" idx="10"/>
          </p:nvPr>
        </p:nvSpPr>
        <p:spPr/>
        <p:txBody>
          <a:bodyPr/>
          <a:lstStyle/>
          <a:p>
            <a:fld id="{13FC77A5-C74F-4F4F-9CE4-1D62494BCE7A}" type="datetimeFigureOut">
              <a:rPr lang="en-US" smtClean="0"/>
              <a:t>11/6/2015</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30A9D8AE-3BBF-40B5-B7E3-CBDBF9DE209D}" type="slidenum">
              <a:rPr lang="en-US" smtClean="0"/>
              <a:t>‹N°›</a:t>
            </a:fld>
            <a:endParaRPr lang="en-US"/>
          </a:p>
        </p:txBody>
      </p:sp>
      <p:sp>
        <p:nvSpPr>
          <p:cNvPr id="11" name="Espace réservé du contenu 10"/>
          <p:cNvSpPr>
            <a:spLocks noGrp="1"/>
          </p:cNvSpPr>
          <p:nvPr>
            <p:ph sz="half" idx="2"/>
          </p:nvPr>
        </p:nvSpPr>
        <p:spPr>
          <a:xfrm>
            <a:off x="914400" y="2247900"/>
            <a:ext cx="3733800" cy="38862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4"/>
          </p:nvPr>
        </p:nvSpPr>
        <p:spPr>
          <a:xfrm>
            <a:off x="4953000" y="2247900"/>
            <a:ext cx="3733800" cy="38862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p>
            <a:fld id="{13FC77A5-C74F-4F4F-9CE4-1D62494BCE7A}" type="datetimeFigureOut">
              <a:rPr lang="en-US" smtClean="0"/>
              <a:t>11/6/2015</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30A9D8AE-3BBF-40B5-B7E3-CBDBF9DE209D}" type="slidenum">
              <a:rPr lang="en-US" smtClean="0"/>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3FC77A5-C74F-4F4F-9CE4-1D62494BCE7A}" type="datetimeFigureOut">
              <a:rPr lang="en-US" smtClean="0"/>
              <a:t>11/6/2015</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30A9D8AE-3BBF-40B5-B7E3-CBDBF9DE209D}" type="slidenum">
              <a:rPr lang="en-US" smtClean="0"/>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14400" y="273050"/>
            <a:ext cx="7772400" cy="1143000"/>
          </a:xfrm>
        </p:spPr>
        <p:txBody>
          <a:bodyPr anchor="b" anchorCtr="0"/>
          <a:lstStyle>
            <a:lvl1pPr algn="l">
              <a:buNone/>
              <a:defRPr sz="4000" b="0"/>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p:txBody>
          <a:bodyPr/>
          <a:lstStyle/>
          <a:p>
            <a:fld id="{13FC77A5-C74F-4F4F-9CE4-1D62494BCE7A}" type="datetimeFigureOut">
              <a:rPr lang="en-US" smtClean="0"/>
              <a:t>11/6/2015</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30A9D8AE-3BBF-40B5-B7E3-CBDBF9DE209D}" type="slidenum">
              <a:rPr lang="en-US" smtClean="0"/>
              <a:t>‹N°›</a:t>
            </a:fld>
            <a:endParaRPr lang="en-US"/>
          </a:p>
        </p:txBody>
      </p:sp>
      <p:sp>
        <p:nvSpPr>
          <p:cNvPr id="11" name="Espace réservé du contenu 10"/>
          <p:cNvSpPr>
            <a:spLocks noGrp="1"/>
          </p:cNvSpPr>
          <p:nvPr>
            <p:ph sz="quarter" idx="1"/>
          </p:nvPr>
        </p:nvSpPr>
        <p:spPr>
          <a:xfrm>
            <a:off x="2971800" y="1600200"/>
            <a:ext cx="5715000" cy="44958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fr-FR" smtClean="0"/>
              <a:t>Modifiez le style du titre</a:t>
            </a:r>
            <a:endParaRPr kumimoji="0"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p:txBody>
          <a:bodyPr/>
          <a:lstStyle/>
          <a:p>
            <a:fld id="{13FC77A5-C74F-4F4F-9CE4-1D62494BCE7A}" type="datetimeFigureOut">
              <a:rPr lang="en-US" smtClean="0"/>
              <a:t>11/6/2015</a:t>
            </a:fld>
            <a:endParaRPr lang="en-US"/>
          </a:p>
        </p:txBody>
      </p:sp>
      <p:sp>
        <p:nvSpPr>
          <p:cNvPr id="6" name="Espace réservé du pied de page 5"/>
          <p:cNvSpPr>
            <a:spLocks noGrp="1"/>
          </p:cNvSpPr>
          <p:nvPr>
            <p:ph type="ftr" sz="quarter" idx="11"/>
          </p:nvPr>
        </p:nvSpPr>
        <p:spPr>
          <a:xfrm>
            <a:off x="914400" y="6172200"/>
            <a:ext cx="3886200" cy="457200"/>
          </a:xfrm>
        </p:spPr>
        <p:txBody>
          <a:bodyPr/>
          <a:lstStyle/>
          <a:p>
            <a:endParaRPr lang="en-US"/>
          </a:p>
        </p:txBody>
      </p:sp>
      <p:sp>
        <p:nvSpPr>
          <p:cNvPr id="7" name="Espace réservé du numéro de diapositive 6"/>
          <p:cNvSpPr>
            <a:spLocks noGrp="1"/>
          </p:cNvSpPr>
          <p:nvPr>
            <p:ph type="sldNum" sz="quarter" idx="12"/>
          </p:nvPr>
        </p:nvSpPr>
        <p:spPr>
          <a:xfrm>
            <a:off x="146304" y="6208776"/>
            <a:ext cx="457200" cy="457200"/>
          </a:xfrm>
        </p:spPr>
        <p:txBody>
          <a:bodyPr/>
          <a:lstStyle/>
          <a:p>
            <a:fld id="{30A9D8AE-3BBF-40B5-B7E3-CBDBF9DE209D}" type="slidenum">
              <a:rPr lang="en-US" smtClean="0"/>
              <a:t>‹N°›</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smtClean="0"/>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914400" y="274638"/>
            <a:ext cx="7772400" cy="1143000"/>
          </a:xfrm>
          <a:prstGeom prst="rect">
            <a:avLst/>
          </a:prstGeom>
        </p:spPr>
        <p:txBody>
          <a:bodyPr bIns="91440" anchor="b" anchorCtr="0">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3FC77A5-C74F-4F4F-9CE4-1D62494BCE7A}" type="datetimeFigureOut">
              <a:rPr lang="en-US" smtClean="0"/>
              <a:t>11/6/2015</a:t>
            </a:fld>
            <a:endParaRPr lang="en-US"/>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Espace réservé du numéro de diapositive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0A9D8AE-3BBF-40B5-B7E3-CBDBF9DE209D}" type="slidenum">
              <a:rPr lang="en-US" smtClean="0"/>
              <a:t>‹N°›</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err="1" smtClean="0"/>
              <a:t>Including</a:t>
            </a:r>
            <a:r>
              <a:rPr lang="fr-FR" dirty="0" smtClean="0"/>
              <a:t> rewritings </a:t>
            </a:r>
            <a:r>
              <a:rPr lang="fr-FR" dirty="0" err="1" smtClean="0"/>
              <a:t>considering</a:t>
            </a:r>
            <a:r>
              <a:rPr lang="fr-FR" dirty="0" smtClean="0"/>
              <a:t> </a:t>
            </a:r>
            <a:r>
              <a:rPr lang="fr-FR" dirty="0" err="1" smtClean="0"/>
              <a:t>preferences</a:t>
            </a:r>
            <a:endParaRPr lang="en-US" dirty="0"/>
          </a:p>
        </p:txBody>
      </p:sp>
      <p:sp>
        <p:nvSpPr>
          <p:cNvPr id="2" name="Titre 1"/>
          <p:cNvSpPr>
            <a:spLocks noGrp="1"/>
          </p:cNvSpPr>
          <p:nvPr>
            <p:ph type="ctrTitle"/>
          </p:nvPr>
        </p:nvSpPr>
        <p:spPr/>
        <p:txBody>
          <a:bodyPr/>
          <a:lstStyle/>
          <a:p>
            <a:r>
              <a:rPr lang="fr-FR" dirty="0" err="1" smtClean="0"/>
              <a:t>Step</a:t>
            </a:r>
            <a:r>
              <a:rPr lang="fr-FR" dirty="0" smtClean="0"/>
              <a:t>-by-</a:t>
            </a:r>
            <a:r>
              <a:rPr lang="fr-FR" dirty="0" err="1" smtClean="0"/>
              <a:t>step</a:t>
            </a:r>
            <a:r>
              <a:rPr lang="fr-FR" dirty="0" smtClean="0"/>
              <a:t> in the </a:t>
            </a:r>
            <a:r>
              <a:rPr lang="fr-FR" dirty="0" err="1" smtClean="0"/>
              <a:t>implementation</a:t>
            </a:r>
            <a:endParaRPr lang="en-US" dirty="0"/>
          </a:p>
        </p:txBody>
      </p:sp>
    </p:spTree>
    <p:extLst>
      <p:ext uri="{BB962C8B-B14F-4D97-AF65-F5344CB8AC3E}">
        <p14:creationId xmlns:p14="http://schemas.microsoft.com/office/powerpoint/2010/main" val="16995556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Principle</a:t>
            </a:r>
            <a:endParaRPr lang="en-GB" dirty="0"/>
          </a:p>
        </p:txBody>
      </p:sp>
      <p:sp>
        <p:nvSpPr>
          <p:cNvPr id="3" name="Espace réservé du contenu 2"/>
          <p:cNvSpPr>
            <a:spLocks noGrp="1"/>
          </p:cNvSpPr>
          <p:nvPr>
            <p:ph sz="quarter" idx="1"/>
          </p:nvPr>
        </p:nvSpPr>
        <p:spPr/>
        <p:txBody>
          <a:bodyPr/>
          <a:lstStyle/>
          <a:p>
            <a:pPr marL="0" indent="0" algn="just">
              <a:buNone/>
            </a:pPr>
            <a:r>
              <a:rPr lang="en-GB" dirty="0" smtClean="0"/>
              <a:t>Given: (i) a query and user quality preferences; and (ii) a set of concrete services tagged with quality measures.</a:t>
            </a:r>
          </a:p>
          <a:p>
            <a:pPr algn="just"/>
            <a:r>
              <a:rPr lang="en-GB" dirty="0" smtClean="0"/>
              <a:t>Looks for </a:t>
            </a:r>
            <a:r>
              <a:rPr lang="en-GB" i="1" dirty="0" smtClean="0"/>
              <a:t>concrete services </a:t>
            </a:r>
            <a:r>
              <a:rPr lang="en-GB" dirty="0" smtClean="0"/>
              <a:t>which respect the matching rules</a:t>
            </a:r>
          </a:p>
          <a:p>
            <a:pPr algn="just"/>
            <a:endParaRPr lang="en-GB" dirty="0" smtClean="0"/>
          </a:p>
          <a:p>
            <a:pPr algn="just"/>
            <a:r>
              <a:rPr lang="en-GB" dirty="0" smtClean="0"/>
              <a:t>The concrete service that matches the rules is a </a:t>
            </a:r>
            <a:r>
              <a:rPr lang="en-GB" i="1" dirty="0" smtClean="0"/>
              <a:t>candidate concrete service</a:t>
            </a:r>
          </a:p>
          <a:p>
            <a:pPr algn="just"/>
            <a:endParaRPr lang="en-GB" dirty="0"/>
          </a:p>
          <a:p>
            <a:pPr algn="just"/>
            <a:r>
              <a:rPr lang="en-GB" dirty="0" smtClean="0"/>
              <a:t>As result we build list of </a:t>
            </a:r>
            <a:r>
              <a:rPr lang="en-GB" i="1" dirty="0" smtClean="0"/>
              <a:t>candidate concrete services </a:t>
            </a:r>
            <a:r>
              <a:rPr lang="en-GB" dirty="0" smtClean="0"/>
              <a:t>which may be used in the rewriting process</a:t>
            </a:r>
            <a:endParaRPr lang="en-GB" dirty="0"/>
          </a:p>
        </p:txBody>
      </p:sp>
      <p:sp>
        <p:nvSpPr>
          <p:cNvPr id="4" name="Rectangle 3"/>
          <p:cNvSpPr/>
          <p:nvPr/>
        </p:nvSpPr>
        <p:spPr>
          <a:xfrm>
            <a:off x="539552" y="1459681"/>
            <a:ext cx="8136904" cy="4849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600" b="1" dirty="0" smtClean="0"/>
              <a:t>References: </a:t>
            </a:r>
            <a:r>
              <a:rPr lang="en-US" sz="1600" b="1" u="sng" dirty="0" smtClean="0"/>
              <a:t>web service selection and composition considering QoS aspects</a:t>
            </a:r>
          </a:p>
          <a:p>
            <a:pPr marL="285750" indent="-285750" algn="just">
              <a:buFont typeface="Arial" panose="020B0604020202020204" pitchFamily="34" charset="0"/>
              <a:buChar char="•"/>
            </a:pPr>
            <a:r>
              <a:rPr lang="it-IT" sz="1600" dirty="0"/>
              <a:t>Valeria Cardellini, Emiliano Casalicchio, Vincenzo </a:t>
            </a:r>
            <a:r>
              <a:rPr lang="it-IT" sz="1600" dirty="0" smtClean="0"/>
              <a:t>Grassi and Francesco </a:t>
            </a:r>
            <a:r>
              <a:rPr lang="it-IT" sz="1600" dirty="0"/>
              <a:t>Lo </a:t>
            </a:r>
            <a:r>
              <a:rPr lang="it-IT" sz="1600" dirty="0" smtClean="0"/>
              <a:t>Presti. </a:t>
            </a:r>
            <a:r>
              <a:rPr lang="en-US" sz="1600" dirty="0"/>
              <a:t>Scalable Service Selection for Web Service </a:t>
            </a:r>
            <a:r>
              <a:rPr lang="en-US" sz="1600" dirty="0" smtClean="0"/>
              <a:t>Composition Supporting </a:t>
            </a:r>
            <a:r>
              <a:rPr lang="en-US" sz="1600" dirty="0"/>
              <a:t>Differentiated QoS </a:t>
            </a:r>
            <a:r>
              <a:rPr lang="en-US" sz="1600" dirty="0" smtClean="0"/>
              <a:t>Classes. Technical Report RR-07.59, Dip. di </a:t>
            </a:r>
            <a:r>
              <a:rPr lang="en-US" sz="1600" dirty="0" err="1" smtClean="0"/>
              <a:t>Informatica</a:t>
            </a:r>
            <a:r>
              <a:rPr lang="en-US" sz="1600" dirty="0" smtClean="0"/>
              <a:t>, </a:t>
            </a:r>
            <a:r>
              <a:rPr lang="en-US" sz="1600" dirty="0" err="1" smtClean="0"/>
              <a:t>Sistemi</a:t>
            </a:r>
            <a:r>
              <a:rPr lang="en-US" sz="1600" dirty="0" smtClean="0"/>
              <a:t> e </a:t>
            </a:r>
            <a:r>
              <a:rPr lang="en-US" sz="1600" dirty="0" err="1" smtClean="0"/>
              <a:t>Produzione</a:t>
            </a:r>
            <a:r>
              <a:rPr lang="en-US" sz="1600" dirty="0" smtClean="0"/>
              <a:t>, </a:t>
            </a:r>
            <a:r>
              <a:rPr lang="en-US" sz="1600" dirty="0" err="1" smtClean="0"/>
              <a:t>Università</a:t>
            </a:r>
            <a:r>
              <a:rPr lang="en-US" sz="1600" dirty="0" smtClean="0"/>
              <a:t> de Roma Tor </a:t>
            </a:r>
            <a:r>
              <a:rPr lang="en-US" sz="1600" dirty="0" err="1" smtClean="0"/>
              <a:t>Vergata</a:t>
            </a:r>
            <a:r>
              <a:rPr lang="en-US" sz="1600" dirty="0" smtClean="0"/>
              <a:t>, 2007.</a:t>
            </a:r>
          </a:p>
          <a:p>
            <a:pPr marL="285750" indent="-285750" algn="just">
              <a:buFont typeface="Arial" panose="020B0604020202020204" pitchFamily="34" charset="0"/>
              <a:buChar char="•"/>
            </a:pPr>
            <a:r>
              <a:rPr lang="en-US" sz="1600" dirty="0" err="1" smtClean="0"/>
              <a:t>Alrifai</a:t>
            </a:r>
            <a:r>
              <a:rPr lang="en-US" sz="1600" dirty="0"/>
              <a:t>, M., </a:t>
            </a:r>
            <a:r>
              <a:rPr lang="en-US" sz="1600" dirty="0" err="1"/>
              <a:t>Risse</a:t>
            </a:r>
            <a:r>
              <a:rPr lang="en-US" sz="1600" dirty="0"/>
              <a:t>, T., </a:t>
            </a:r>
            <a:r>
              <a:rPr lang="en-US" sz="1600" dirty="0" err="1"/>
              <a:t>Dolog</a:t>
            </a:r>
            <a:r>
              <a:rPr lang="en-US" sz="1600" dirty="0"/>
              <a:t>, P., and </a:t>
            </a:r>
            <a:r>
              <a:rPr lang="en-US" sz="1600" dirty="0" err="1"/>
              <a:t>Nejdl</a:t>
            </a:r>
            <a:r>
              <a:rPr lang="en-US" sz="1600" dirty="0"/>
              <a:t>, W. (2008). </a:t>
            </a:r>
            <a:r>
              <a:rPr lang="en-US" sz="1600" dirty="0" smtClean="0"/>
              <a:t>A scalable </a:t>
            </a:r>
            <a:r>
              <a:rPr lang="en-US" sz="1600" dirty="0"/>
              <a:t>approach for </a:t>
            </a:r>
            <a:r>
              <a:rPr lang="en-US" sz="1600" dirty="0" err="1"/>
              <a:t>qos</a:t>
            </a:r>
            <a:r>
              <a:rPr lang="en-US" sz="1600" dirty="0"/>
              <a:t>-based web service </a:t>
            </a:r>
            <a:r>
              <a:rPr lang="en-US" sz="1600" dirty="0" smtClean="0"/>
              <a:t>selection. In </a:t>
            </a:r>
            <a:r>
              <a:rPr lang="en-US" sz="1600" dirty="0"/>
              <a:t>ICSOC Workshops, pages 190–199</a:t>
            </a:r>
            <a:r>
              <a:rPr lang="en-US" sz="1600" dirty="0" smtClean="0"/>
              <a:t>.</a:t>
            </a:r>
          </a:p>
          <a:p>
            <a:pPr marL="285750" indent="-285750" algn="just">
              <a:buFont typeface="Arial" panose="020B0604020202020204" pitchFamily="34" charset="0"/>
              <a:buChar char="•"/>
            </a:pPr>
            <a:r>
              <a:rPr lang="en-US" sz="1600" dirty="0" err="1"/>
              <a:t>Alrifai</a:t>
            </a:r>
            <a:r>
              <a:rPr lang="en-US" sz="1600" dirty="0"/>
              <a:t>, M., </a:t>
            </a:r>
            <a:r>
              <a:rPr lang="en-US" sz="1600" dirty="0" err="1"/>
              <a:t>Skoutas</a:t>
            </a:r>
            <a:r>
              <a:rPr lang="en-US" sz="1600" dirty="0"/>
              <a:t>, D., and </a:t>
            </a:r>
            <a:r>
              <a:rPr lang="en-US" sz="1600" dirty="0" err="1"/>
              <a:t>Risse</a:t>
            </a:r>
            <a:r>
              <a:rPr lang="en-US" sz="1600" dirty="0"/>
              <a:t>, T. (2010). </a:t>
            </a:r>
            <a:r>
              <a:rPr lang="en-US" sz="1600" dirty="0" smtClean="0"/>
              <a:t>Selecting skyline </a:t>
            </a:r>
            <a:r>
              <a:rPr lang="en-US" sz="1600" dirty="0"/>
              <a:t>services for </a:t>
            </a:r>
            <a:r>
              <a:rPr lang="en-US" sz="1600" dirty="0" err="1"/>
              <a:t>qos</a:t>
            </a:r>
            <a:r>
              <a:rPr lang="en-US" sz="1600" dirty="0"/>
              <a:t>-based web service </a:t>
            </a:r>
            <a:r>
              <a:rPr lang="en-US" sz="1600" dirty="0" smtClean="0"/>
              <a:t>composition. In </a:t>
            </a:r>
            <a:r>
              <a:rPr lang="en-US" sz="1600" dirty="0"/>
              <a:t>WWW, pages 11–20.</a:t>
            </a:r>
          </a:p>
          <a:p>
            <a:pPr marL="285750" indent="-285750" algn="just">
              <a:buFont typeface="Arial" panose="020B0604020202020204" pitchFamily="34" charset="0"/>
              <a:buChar char="•"/>
            </a:pPr>
            <a:r>
              <a:rPr lang="en-US" sz="1600" dirty="0" smtClean="0"/>
              <a:t>Karim </a:t>
            </a:r>
            <a:r>
              <a:rPr lang="en-US" sz="1600" dirty="0" err="1"/>
              <a:t>Benouaret</a:t>
            </a:r>
            <a:r>
              <a:rPr lang="en-US" sz="1600" dirty="0"/>
              <a:t>, </a:t>
            </a:r>
            <a:r>
              <a:rPr lang="en-US" sz="1600" dirty="0" err="1"/>
              <a:t>Djamal</a:t>
            </a:r>
            <a:r>
              <a:rPr lang="en-US" sz="1600" dirty="0"/>
              <a:t> </a:t>
            </a:r>
            <a:r>
              <a:rPr lang="en-US" sz="1600" dirty="0" err="1"/>
              <a:t>Benslimane</a:t>
            </a:r>
            <a:r>
              <a:rPr lang="en-US" sz="1600" dirty="0"/>
              <a:t>, </a:t>
            </a:r>
            <a:r>
              <a:rPr lang="en-US" sz="1600" dirty="0" err="1"/>
              <a:t>Allel</a:t>
            </a:r>
            <a:r>
              <a:rPr lang="en-US" sz="1600" dirty="0"/>
              <a:t> </a:t>
            </a:r>
            <a:r>
              <a:rPr lang="en-US" sz="1600" dirty="0" err="1"/>
              <a:t>Hadjali</a:t>
            </a:r>
            <a:r>
              <a:rPr lang="en-US" sz="1600" dirty="0"/>
              <a:t>, and Mahmoud </a:t>
            </a:r>
            <a:r>
              <a:rPr lang="en-US" sz="1600" dirty="0" err="1"/>
              <a:t>Barhamgi</a:t>
            </a:r>
            <a:r>
              <a:rPr lang="en-US" sz="1600" dirty="0"/>
              <a:t>. </a:t>
            </a:r>
            <a:r>
              <a:rPr lang="en-US" sz="1600" dirty="0" err="1"/>
              <a:t>FuDoCS</a:t>
            </a:r>
            <a:r>
              <a:rPr lang="en-US" sz="1600" dirty="0"/>
              <a:t>: A Web Service Composition System Based on Fuzzy Dominance for Preference Query answering, September 2011. VLDB - 37th International Conference on Very Large Data Bases - Demo Paper.</a:t>
            </a:r>
          </a:p>
          <a:p>
            <a:pPr marL="285750" indent="-285750" algn="just">
              <a:buFont typeface="Arial" panose="020B0604020202020204" pitchFamily="34" charset="0"/>
              <a:buChar char="•"/>
            </a:pPr>
            <a:r>
              <a:rPr lang="en-US" sz="1600" dirty="0" err="1"/>
              <a:t>Benouaret</a:t>
            </a:r>
            <a:r>
              <a:rPr lang="en-US" sz="1600" dirty="0"/>
              <a:t>, K.; </a:t>
            </a:r>
            <a:r>
              <a:rPr lang="en-US" sz="1600" dirty="0" err="1"/>
              <a:t>Benslimane</a:t>
            </a:r>
            <a:r>
              <a:rPr lang="en-US" sz="1600" dirty="0"/>
              <a:t>, D.; </a:t>
            </a:r>
            <a:r>
              <a:rPr lang="en-US" sz="1600" dirty="0" err="1"/>
              <a:t>Hadjali</a:t>
            </a:r>
            <a:r>
              <a:rPr lang="en-US" sz="1600" dirty="0"/>
              <a:t>, A., "Selecting Skyline Web Services for Multiple Users Preferences," in </a:t>
            </a:r>
            <a:r>
              <a:rPr lang="en-US" sz="1600" i="1" dirty="0"/>
              <a:t>Web Services (ICWS), 2012 IEEE 19th International Conference on</a:t>
            </a:r>
            <a:r>
              <a:rPr lang="en-US" sz="1600" dirty="0"/>
              <a:t> , vol., no., pp.635-636, 24-29 June </a:t>
            </a:r>
            <a:r>
              <a:rPr lang="en-US" sz="1600" dirty="0" smtClean="0"/>
              <a:t>2012</a:t>
            </a:r>
          </a:p>
          <a:p>
            <a:pPr marL="285750" indent="-285750" algn="just">
              <a:buFont typeface="Arial" panose="020B0604020202020204" pitchFamily="34" charset="0"/>
              <a:buChar char="•"/>
            </a:pPr>
            <a:r>
              <a:rPr lang="en-US" sz="1600" dirty="0" err="1"/>
              <a:t>Cheikh</a:t>
            </a:r>
            <a:r>
              <a:rPr lang="en-US" sz="1600" dirty="0"/>
              <a:t> Ba, Umberto Costa, </a:t>
            </a:r>
            <a:r>
              <a:rPr lang="en-US" sz="1600" dirty="0" err="1"/>
              <a:t>Mirian</a:t>
            </a:r>
            <a:r>
              <a:rPr lang="en-US" sz="1600" dirty="0"/>
              <a:t> </a:t>
            </a:r>
            <a:r>
              <a:rPr lang="en-US" sz="1600" dirty="0" err="1"/>
              <a:t>Halfeld</a:t>
            </a:r>
            <a:r>
              <a:rPr lang="en-US" sz="1600" dirty="0"/>
              <a:t> Ferrari, </a:t>
            </a:r>
            <a:r>
              <a:rPr lang="en-US" sz="1600" dirty="0" err="1" smtClean="0"/>
              <a:t>Rémy</a:t>
            </a:r>
            <a:r>
              <a:rPr lang="en-US" sz="1600" dirty="0" smtClean="0"/>
              <a:t> </a:t>
            </a:r>
            <a:r>
              <a:rPr lang="en-US" sz="1600" dirty="0" err="1"/>
              <a:t>Ferre</a:t>
            </a:r>
            <a:r>
              <a:rPr lang="en-US" sz="1600" dirty="0"/>
              <a:t>, Martin A. </a:t>
            </a:r>
            <a:r>
              <a:rPr lang="en-US" sz="1600" dirty="0" err="1" smtClean="0"/>
              <a:t>Musicante</a:t>
            </a:r>
            <a:r>
              <a:rPr lang="en-US" sz="1600" dirty="0" smtClean="0"/>
              <a:t>, </a:t>
            </a:r>
            <a:r>
              <a:rPr lang="en-US" sz="1600" dirty="0" err="1" smtClean="0"/>
              <a:t>Veronika</a:t>
            </a:r>
            <a:r>
              <a:rPr lang="en-US" sz="1600" dirty="0" smtClean="0"/>
              <a:t> </a:t>
            </a:r>
            <a:r>
              <a:rPr lang="en-US" sz="1600" dirty="0"/>
              <a:t>Peralta, and Sophie Robert. Preference-Driven </a:t>
            </a:r>
            <a:r>
              <a:rPr lang="en-US" sz="1600" dirty="0" smtClean="0"/>
              <a:t>Refinement </a:t>
            </a:r>
            <a:r>
              <a:rPr lang="en-US" sz="1600" dirty="0"/>
              <a:t>of Service </a:t>
            </a:r>
            <a:r>
              <a:rPr lang="en-US" sz="1600" dirty="0" smtClean="0"/>
              <a:t>Compositions</a:t>
            </a:r>
            <a:r>
              <a:rPr lang="en-US" sz="1600" dirty="0"/>
              <a:t>. In CLOSER (4th International Conference on Cloud Computing and Services </a:t>
            </a:r>
            <a:r>
              <a:rPr lang="en-US" sz="1600" dirty="0" smtClean="0"/>
              <a:t>Science</a:t>
            </a:r>
            <a:r>
              <a:rPr lang="en-US" sz="1600" dirty="0"/>
              <a:t>), Proceedings of CLOSER 2014, page 8 pages, Barcelona, Spain, April 2014. </a:t>
            </a:r>
            <a:r>
              <a:rPr lang="en-US" sz="1600" dirty="0" smtClean="0"/>
              <a:t>POSTER presentation</a:t>
            </a:r>
            <a:r>
              <a:rPr lang="en-US" sz="1600" dirty="0"/>
              <a:t>.</a:t>
            </a:r>
          </a:p>
          <a:p>
            <a:pPr algn="just"/>
            <a:endParaRPr lang="en-US" sz="1600" dirty="0"/>
          </a:p>
          <a:p>
            <a:pPr algn="just"/>
            <a:endParaRPr lang="en-US" sz="1600" u="sng" dirty="0" smtClean="0"/>
          </a:p>
        </p:txBody>
      </p:sp>
    </p:spTree>
    <p:extLst>
      <p:ext uri="{BB962C8B-B14F-4D97-AF65-F5344CB8AC3E}">
        <p14:creationId xmlns:p14="http://schemas.microsoft.com/office/powerpoint/2010/main" val="175186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 Input data to the Rhône</a:t>
            </a:r>
            <a:endParaRPr lang="en-US" dirty="0"/>
          </a:p>
        </p:txBody>
      </p:sp>
      <p:sp>
        <p:nvSpPr>
          <p:cNvPr id="9" name="Espace réservé du contenu 2"/>
          <p:cNvSpPr txBox="1">
            <a:spLocks/>
          </p:cNvSpPr>
          <p:nvPr/>
        </p:nvSpPr>
        <p:spPr>
          <a:xfrm>
            <a:off x="914400" y="1447800"/>
            <a:ext cx="7772400" cy="45720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just">
              <a:buFont typeface="Wingdings 2"/>
              <a:buNone/>
            </a:pPr>
            <a:r>
              <a:rPr lang="en-GB" dirty="0" smtClean="0"/>
              <a:t>Considering the abstract services following abstract services:</a:t>
            </a:r>
          </a:p>
          <a:p>
            <a:pPr marL="0" indent="0" algn="just">
              <a:buFont typeface="Wingdings 2"/>
              <a:buNone/>
            </a:pPr>
            <a:endParaRPr lang="en-GB" dirty="0"/>
          </a:p>
          <a:p>
            <a:pPr marL="0" indent="0" algn="just">
              <a:buFont typeface="Wingdings 2"/>
              <a:buNone/>
            </a:pPr>
            <a:endParaRPr lang="en-GB" dirty="0" smtClean="0"/>
          </a:p>
          <a:p>
            <a:pPr marL="0" indent="0" algn="just">
              <a:buFont typeface="Wingdings 2"/>
              <a:buNone/>
            </a:pPr>
            <a:endParaRPr lang="en-GB" dirty="0"/>
          </a:p>
          <a:p>
            <a:pPr marL="0" indent="0" algn="just">
              <a:buFont typeface="Wingdings 2"/>
              <a:buNone/>
            </a:pPr>
            <a:endParaRPr lang="en-GB" dirty="0" smtClean="0"/>
          </a:p>
          <a:p>
            <a:pPr marL="0" indent="0" algn="just">
              <a:buFont typeface="Wingdings 2"/>
              <a:buNone/>
            </a:pPr>
            <a:endParaRPr lang="en-GB" dirty="0"/>
          </a:p>
          <a:p>
            <a:pPr marL="0" indent="0" algn="just">
              <a:buFont typeface="Wingdings 2"/>
              <a:buNone/>
            </a:pPr>
            <a:endParaRPr lang="en-GB" dirty="0" smtClean="0"/>
          </a:p>
          <a:p>
            <a:pPr marL="0" indent="0" algn="just">
              <a:buFont typeface="Wingdings 2"/>
              <a:buNone/>
            </a:pPr>
            <a:r>
              <a:rPr lang="en-GB" dirty="0" smtClean="0"/>
              <a:t>The input data is an XML file in the form:</a:t>
            </a:r>
          </a:p>
        </p:txBody>
      </p:sp>
      <p:graphicFrame>
        <p:nvGraphicFramePr>
          <p:cNvPr id="10" name="Tableau 9"/>
          <p:cNvGraphicFramePr>
            <a:graphicFrameLocks noGrp="1"/>
          </p:cNvGraphicFramePr>
          <p:nvPr>
            <p:extLst>
              <p:ext uri="{D42A27DB-BD31-4B8C-83A1-F6EECF244321}">
                <p14:modId xmlns:p14="http://schemas.microsoft.com/office/powerpoint/2010/main" val="3192473195"/>
              </p:ext>
            </p:extLst>
          </p:nvPr>
        </p:nvGraphicFramePr>
        <p:xfrm>
          <a:off x="179512" y="2034870"/>
          <a:ext cx="8856984" cy="2402242"/>
        </p:xfrm>
        <a:graphic>
          <a:graphicData uri="http://schemas.openxmlformats.org/drawingml/2006/table">
            <a:tbl>
              <a:tblPr firstRow="1" bandRow="1">
                <a:tableStyleId>{5C22544A-7EE6-4342-B048-85BDC9FD1C3A}</a:tableStyleId>
              </a:tblPr>
              <a:tblGrid>
                <a:gridCol w="3456384"/>
                <a:gridCol w="5400600"/>
              </a:tblGrid>
              <a:tr h="360516">
                <a:tc gridSpan="2">
                  <a:txBody>
                    <a:bodyPr/>
                    <a:lstStyle/>
                    <a:p>
                      <a:pPr algn="ctr"/>
                      <a:r>
                        <a:rPr lang="en-US" sz="1600" noProof="0" dirty="0" smtClean="0"/>
                        <a:t>Abstract Services Available</a:t>
                      </a:r>
                      <a:endParaRPr lang="en-US" sz="1600" noProof="0" dirty="0"/>
                    </a:p>
                  </a:txBody>
                  <a:tcPr/>
                </a:tc>
                <a:tc hMerge="1">
                  <a:txBody>
                    <a:bodyPr/>
                    <a:lstStyle/>
                    <a:p>
                      <a:endParaRPr lang="en-US" noProof="0" dirty="0"/>
                    </a:p>
                  </a:txBody>
                  <a:tcPr/>
                </a:tc>
              </a:tr>
              <a:tr h="309460">
                <a:tc>
                  <a:txBody>
                    <a:bodyPr/>
                    <a:lstStyle/>
                    <a:p>
                      <a:pPr algn="ctr"/>
                      <a:r>
                        <a:rPr lang="en-US" sz="1600" b="1" noProof="0" dirty="0" smtClean="0"/>
                        <a:t>Abstract Service</a:t>
                      </a:r>
                      <a:endParaRPr lang="en-US" sz="1600" b="1" noProof="0" dirty="0"/>
                    </a:p>
                  </a:txBody>
                  <a:tcPr/>
                </a:tc>
                <a:tc>
                  <a:txBody>
                    <a:bodyPr/>
                    <a:lstStyle/>
                    <a:p>
                      <a:pPr algn="ctr"/>
                      <a:r>
                        <a:rPr lang="en-US" sz="1600" b="1" noProof="0" dirty="0" smtClean="0"/>
                        <a:t>Description</a:t>
                      </a:r>
                      <a:endParaRPr lang="en-US" sz="1600" b="1" noProof="0" dirty="0"/>
                    </a:p>
                  </a:txBody>
                  <a:tcPr/>
                </a:tc>
              </a:tr>
              <a:tr h="360516">
                <a:tc>
                  <a:txBody>
                    <a:bodyPr/>
                    <a:lstStyle/>
                    <a:p>
                      <a:r>
                        <a:rPr lang="en-US" sz="1600" noProof="0" dirty="0" err="1" smtClean="0"/>
                        <a:t>DiseaseInfectedPatient</a:t>
                      </a:r>
                      <a:r>
                        <a:rPr lang="en-US" sz="1600" baseline="0" noProof="0" dirty="0" smtClean="0"/>
                        <a:t> (d?, p!)</a:t>
                      </a:r>
                      <a:endParaRPr lang="en-US" sz="1600" noProof="0" dirty="0"/>
                    </a:p>
                  </a:txBody>
                  <a:tcPr/>
                </a:tc>
                <a:tc>
                  <a:txBody>
                    <a:bodyPr/>
                    <a:lstStyle/>
                    <a:p>
                      <a:r>
                        <a:rPr lang="en-US" sz="1600" noProof="0" dirty="0" smtClean="0"/>
                        <a:t>Given a disease </a:t>
                      </a:r>
                      <a:r>
                        <a:rPr lang="en-US" sz="1600" i="1" noProof="0" dirty="0" smtClean="0"/>
                        <a:t>d</a:t>
                      </a:r>
                      <a:r>
                        <a:rPr lang="en-US" sz="1600" noProof="0" dirty="0" smtClean="0"/>
                        <a:t>,</a:t>
                      </a:r>
                      <a:r>
                        <a:rPr lang="en-US" sz="1600" baseline="0" noProof="0" dirty="0" smtClean="0"/>
                        <a:t> it retrieves patients </a:t>
                      </a:r>
                      <a:r>
                        <a:rPr lang="en-US" sz="1600" i="1" baseline="0" noProof="0" dirty="0" smtClean="0"/>
                        <a:t>p</a:t>
                      </a:r>
                      <a:endParaRPr lang="en-US" sz="1600" i="1" noProof="0" dirty="0"/>
                    </a:p>
                  </a:txBody>
                  <a:tcPr/>
                </a:tc>
              </a:tr>
              <a:tr h="6217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noProof="0" dirty="0" err="1" smtClean="0"/>
                        <a:t>DiseaseInfectedPatient</a:t>
                      </a:r>
                      <a:r>
                        <a:rPr lang="en-US" sz="1600" baseline="0" noProof="0" dirty="0" smtClean="0"/>
                        <a:t> (d?, p!, op!)</a:t>
                      </a:r>
                      <a:endParaRPr lang="en-US" sz="1600" noProof="0"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noProof="0" dirty="0" smtClean="0"/>
                        <a:t>Given a disease </a:t>
                      </a:r>
                      <a:r>
                        <a:rPr lang="en-US" sz="1600" i="1" noProof="0" dirty="0" smtClean="0"/>
                        <a:t>d</a:t>
                      </a:r>
                      <a:r>
                        <a:rPr lang="en-US" sz="1600" noProof="0" dirty="0" smtClean="0"/>
                        <a:t>,</a:t>
                      </a:r>
                      <a:r>
                        <a:rPr lang="en-US" sz="1600" baseline="0" noProof="0" dirty="0" smtClean="0"/>
                        <a:t> it retrieves patients </a:t>
                      </a:r>
                      <a:r>
                        <a:rPr lang="en-US" sz="1600" i="1" baseline="0" noProof="0" dirty="0" smtClean="0"/>
                        <a:t>p</a:t>
                      </a:r>
                      <a:r>
                        <a:rPr lang="en-US" sz="1600" i="0" baseline="0" noProof="0" dirty="0" smtClean="0"/>
                        <a:t>, and </a:t>
                      </a:r>
                      <a:r>
                        <a:rPr lang="en-US" sz="1600" i="1" baseline="0" noProof="0" dirty="0" smtClean="0"/>
                        <a:t>op </a:t>
                      </a:r>
                      <a:r>
                        <a:rPr lang="en-US" sz="1600" i="0" baseline="0" noProof="0" dirty="0" smtClean="0"/>
                        <a:t>is an optional boolean output indicating if the operation proceeded well or not.</a:t>
                      </a:r>
                      <a:endParaRPr lang="en-US" sz="1600" i="1" noProof="0" dirty="0" smtClean="0"/>
                    </a:p>
                  </a:txBody>
                  <a:tcPr/>
                </a:tc>
              </a:tr>
              <a:tr h="388874">
                <a:tc>
                  <a:txBody>
                    <a:bodyPr/>
                    <a:lstStyle/>
                    <a:p>
                      <a:r>
                        <a:rPr lang="en-US" sz="1600" noProof="0" dirty="0" err="1" smtClean="0"/>
                        <a:t>PatientDNA</a:t>
                      </a:r>
                      <a:r>
                        <a:rPr lang="en-US" sz="1600" noProof="0" dirty="0" smtClean="0"/>
                        <a:t> (p?, dna!)</a:t>
                      </a:r>
                      <a:endParaRPr lang="en-US" sz="1600"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noProof="0" dirty="0" smtClean="0"/>
                        <a:t>Given a patient </a:t>
                      </a:r>
                      <a:r>
                        <a:rPr lang="en-US" sz="1600" i="1" noProof="0" dirty="0" smtClean="0"/>
                        <a:t>p</a:t>
                      </a:r>
                      <a:r>
                        <a:rPr lang="en-US" sz="1600" noProof="0" dirty="0" smtClean="0"/>
                        <a:t>,</a:t>
                      </a:r>
                      <a:r>
                        <a:rPr lang="en-US" sz="1600" baseline="0" noProof="0" dirty="0" smtClean="0"/>
                        <a:t> it retrieves DNA </a:t>
                      </a:r>
                      <a:r>
                        <a:rPr lang="en-US" sz="1600" i="1" baseline="0" noProof="0" dirty="0" smtClean="0"/>
                        <a:t>dna</a:t>
                      </a:r>
                      <a:endParaRPr lang="en-US" sz="1600" i="1" noProof="0" dirty="0" smtClean="0"/>
                    </a:p>
                  </a:txBody>
                  <a:tcPr/>
                </a:tc>
              </a:tr>
              <a:tr h="119256">
                <a:tc>
                  <a:txBody>
                    <a:bodyPr/>
                    <a:lstStyle/>
                    <a:p>
                      <a:r>
                        <a:rPr lang="en-US" sz="1600" noProof="0" dirty="0" err="1" smtClean="0"/>
                        <a:t>PatientPersonalInformation</a:t>
                      </a:r>
                      <a:r>
                        <a:rPr lang="en-US" sz="1600" baseline="0" noProof="0" dirty="0" smtClean="0"/>
                        <a:t> (p?, info!)</a:t>
                      </a:r>
                      <a:endParaRPr lang="en-US" sz="1600" noProof="0" dirty="0"/>
                    </a:p>
                  </a:txBody>
                  <a:tcPr/>
                </a:tc>
                <a:tc>
                  <a:txBody>
                    <a:bodyPr/>
                    <a:lstStyle/>
                    <a:p>
                      <a:r>
                        <a:rPr lang="en-US" sz="1600" noProof="0" dirty="0" smtClean="0"/>
                        <a:t>Given a patient </a:t>
                      </a:r>
                      <a:r>
                        <a:rPr lang="en-US" sz="1600" i="1" noProof="0" dirty="0" smtClean="0"/>
                        <a:t>p</a:t>
                      </a:r>
                      <a:r>
                        <a:rPr lang="en-US" sz="1600" noProof="0" dirty="0" smtClean="0"/>
                        <a:t>,</a:t>
                      </a:r>
                      <a:r>
                        <a:rPr lang="en-US" sz="1600" baseline="0" noProof="0" dirty="0" smtClean="0"/>
                        <a:t> it retrieves patient’s personal information </a:t>
                      </a:r>
                      <a:r>
                        <a:rPr lang="en-US" sz="1600" i="1" baseline="0" noProof="0" dirty="0" smtClean="0"/>
                        <a:t>info</a:t>
                      </a:r>
                      <a:endParaRPr lang="en-US" sz="1600" noProof="0" dirty="0"/>
                    </a:p>
                  </a:txBody>
                  <a:tcPr/>
                </a:tc>
              </a:tr>
            </a:tbl>
          </a:graphicData>
        </a:graphic>
      </p:graphicFrame>
    </p:spTree>
    <p:extLst>
      <p:ext uri="{BB962C8B-B14F-4D97-AF65-F5344CB8AC3E}">
        <p14:creationId xmlns:p14="http://schemas.microsoft.com/office/powerpoint/2010/main" val="276270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xEl>
                                              <p:pRg st="7" end="7"/>
                                            </p:txEl>
                                          </p:spTgt>
                                        </p:tgtEl>
                                        <p:attrNameLst>
                                          <p:attrName>style.visibility</p:attrName>
                                        </p:attrNameLst>
                                      </p:cBhvr>
                                      <p:to>
                                        <p:strVal val="visible"/>
                                      </p:to>
                                    </p:set>
                                    <p:animEffect transition="in" filter="randombar(horizontal)">
                                      <p:cBhvr>
                                        <p:cTn id="12"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Example: Input data to the Rhône</a:t>
            </a:r>
          </a:p>
        </p:txBody>
      </p:sp>
      <p:pic>
        <p:nvPicPr>
          <p:cNvPr id="4" name="Espace réservé du conten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3066352"/>
            <a:ext cx="8512880" cy="1672488"/>
          </a:xfrm>
          <a:prstGeom prst="rect">
            <a:avLst/>
          </a:prstGeom>
        </p:spPr>
      </p:pic>
      <p:sp>
        <p:nvSpPr>
          <p:cNvPr id="5" name="Rectangle 4"/>
          <p:cNvSpPr/>
          <p:nvPr/>
        </p:nvSpPr>
        <p:spPr>
          <a:xfrm>
            <a:off x="179512" y="2538769"/>
            <a:ext cx="885698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Query</a:t>
            </a:r>
            <a:endParaRPr lang="en-US" dirty="0"/>
          </a:p>
        </p:txBody>
      </p:sp>
      <p:sp>
        <p:nvSpPr>
          <p:cNvPr id="6" name="Rectangle 5"/>
          <p:cNvSpPr/>
          <p:nvPr/>
        </p:nvSpPr>
        <p:spPr>
          <a:xfrm>
            <a:off x="323528" y="3042825"/>
            <a:ext cx="8496944" cy="36004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3528" y="3474873"/>
            <a:ext cx="8496944" cy="122413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9512" y="4797152"/>
            <a:ext cx="885698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set of concrete services</a:t>
            </a:r>
            <a:endParaRPr lang="en-US" dirty="0"/>
          </a:p>
        </p:txBody>
      </p:sp>
    </p:spTree>
    <p:extLst>
      <p:ext uri="{BB962C8B-B14F-4D97-AF65-F5344CB8AC3E}">
        <p14:creationId xmlns:p14="http://schemas.microsoft.com/office/powerpoint/2010/main" val="342212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en-GB" sz="2800" dirty="0" smtClean="0"/>
              <a:t>Table associating abstract service with a concrete service</a:t>
            </a:r>
            <a:endParaRPr lang="en-GB" sz="2800" dirty="0"/>
          </a:p>
        </p:txBody>
      </p:sp>
      <p:graphicFrame>
        <p:nvGraphicFramePr>
          <p:cNvPr id="2" name="Tableau 1"/>
          <p:cNvGraphicFramePr>
            <a:graphicFrameLocks noGrp="1"/>
          </p:cNvGraphicFramePr>
          <p:nvPr>
            <p:extLst>
              <p:ext uri="{D42A27DB-BD31-4B8C-83A1-F6EECF244321}">
                <p14:modId xmlns:p14="http://schemas.microsoft.com/office/powerpoint/2010/main" val="2141216593"/>
              </p:ext>
            </p:extLst>
          </p:nvPr>
        </p:nvGraphicFramePr>
        <p:xfrm>
          <a:off x="179512" y="1846988"/>
          <a:ext cx="8784976" cy="4096038"/>
        </p:xfrm>
        <a:graphic>
          <a:graphicData uri="http://schemas.openxmlformats.org/drawingml/2006/table">
            <a:tbl>
              <a:tblPr firstRow="1" bandRow="1">
                <a:tableStyleId>{5C22544A-7EE6-4342-B048-85BDC9FD1C3A}</a:tableStyleId>
              </a:tblPr>
              <a:tblGrid>
                <a:gridCol w="3384376"/>
                <a:gridCol w="5400600"/>
              </a:tblGrid>
              <a:tr h="362633">
                <a:tc>
                  <a:txBody>
                    <a:bodyPr/>
                    <a:lstStyle/>
                    <a:p>
                      <a:pPr algn="ctr"/>
                      <a:r>
                        <a:rPr lang="en-US" noProof="0" dirty="0" smtClean="0"/>
                        <a:t>Abstract service</a:t>
                      </a:r>
                      <a:endParaRPr lang="en-US" noProof="0" dirty="0"/>
                    </a:p>
                  </a:txBody>
                  <a:tcPr/>
                </a:tc>
                <a:tc>
                  <a:txBody>
                    <a:bodyPr/>
                    <a:lstStyle/>
                    <a:p>
                      <a:pPr algn="ctr"/>
                      <a:r>
                        <a:rPr lang="en-US" noProof="0" dirty="0" smtClean="0"/>
                        <a:t>Concrete service</a:t>
                      </a:r>
                      <a:endParaRPr lang="en-US" noProof="0" dirty="0"/>
                    </a:p>
                  </a:txBody>
                  <a:tcPr/>
                </a:tc>
              </a:tr>
              <a:tr h="362633">
                <a:tc row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noProof="0" dirty="0" err="1" smtClean="0"/>
                        <a:t>DiseaseInfectedPatient</a:t>
                      </a:r>
                      <a:r>
                        <a:rPr lang="en-US" sz="1800" baseline="0" noProof="0" dirty="0" smtClean="0"/>
                        <a:t> (d?, p!)</a:t>
                      </a:r>
                      <a:endParaRPr lang="en-US" sz="1800" noProof="0" dirty="0" smtClean="0"/>
                    </a:p>
                  </a:txBody>
                  <a:tcPr anchor="ctr"/>
                </a:tc>
                <a:tc>
                  <a:txBody>
                    <a:bodyPr/>
                    <a:lstStyle/>
                    <a:p>
                      <a:r>
                        <a:rPr lang="en-US" sz="1400" noProof="0" dirty="0" smtClean="0"/>
                        <a:t>S1(</a:t>
                      </a:r>
                      <a:r>
                        <a:rPr lang="en-US" sz="1400" noProof="0" dirty="0" err="1" smtClean="0"/>
                        <a:t>a?,b</a:t>
                      </a:r>
                      <a:r>
                        <a:rPr lang="en-US" sz="1400" noProof="0" dirty="0" smtClean="0"/>
                        <a:t>!) := </a:t>
                      </a:r>
                      <a:r>
                        <a:rPr lang="en-US" sz="1400" noProof="0" dirty="0" err="1" smtClean="0"/>
                        <a:t>DiseaseInfectedPatients</a:t>
                      </a:r>
                      <a:r>
                        <a:rPr lang="en-US" sz="1400" noProof="0" dirty="0" smtClean="0"/>
                        <a:t>(</a:t>
                      </a:r>
                      <a:r>
                        <a:rPr lang="en-US" sz="1400" noProof="0" dirty="0" err="1" smtClean="0"/>
                        <a:t>a?,b</a:t>
                      </a:r>
                      <a:r>
                        <a:rPr lang="en-US" sz="1400" noProof="0" dirty="0" smtClean="0"/>
                        <a:t>!)[availability &gt; 99, price per call = 0.1]</a:t>
                      </a:r>
                      <a:endParaRPr lang="en-US" sz="1400" noProof="0" dirty="0"/>
                    </a:p>
                  </a:txBody>
                  <a:tcPr/>
                </a:tc>
              </a:tr>
              <a:tr h="362633">
                <a:tc vMerge="1">
                  <a:txBody>
                    <a:bodyPr/>
                    <a:lstStyle/>
                    <a:p>
                      <a:endParaRPr lang="en-US" noProof="0" dirty="0"/>
                    </a:p>
                  </a:txBody>
                  <a:tcPr/>
                </a:tc>
                <a:tc>
                  <a:txBody>
                    <a:bodyPr/>
                    <a:lstStyle/>
                    <a:p>
                      <a:r>
                        <a:rPr lang="en-US" sz="1400" noProof="0" dirty="0" smtClean="0"/>
                        <a:t>S2(</a:t>
                      </a:r>
                      <a:r>
                        <a:rPr lang="en-US" sz="1400" noProof="0" dirty="0" err="1" smtClean="0"/>
                        <a:t>a?,b</a:t>
                      </a:r>
                      <a:r>
                        <a:rPr lang="en-US" sz="1400" noProof="0" dirty="0" smtClean="0"/>
                        <a:t>!) := </a:t>
                      </a:r>
                      <a:r>
                        <a:rPr lang="en-US" sz="1400" noProof="0" dirty="0" err="1" smtClean="0"/>
                        <a:t>DiseaseInfectedPatients</a:t>
                      </a:r>
                      <a:r>
                        <a:rPr lang="en-US" sz="1400" noProof="0" dirty="0" smtClean="0"/>
                        <a:t>(</a:t>
                      </a:r>
                      <a:r>
                        <a:rPr lang="en-US" sz="1400" noProof="0" dirty="0" err="1" smtClean="0"/>
                        <a:t>a?,b</a:t>
                      </a:r>
                      <a:r>
                        <a:rPr lang="en-US" sz="1400" noProof="0" dirty="0" smtClean="0"/>
                        <a:t>!)[availability &gt; 98, price per call = 0.2]</a:t>
                      </a:r>
                      <a:endParaRPr lang="en-US" sz="1400" noProof="0" dirty="0"/>
                    </a:p>
                  </a:txBody>
                  <a:tcPr/>
                </a:tc>
              </a:tr>
              <a:tr h="35766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noProof="0" dirty="0" err="1" smtClean="0"/>
                        <a:t>DiseaseInfectedPatient</a:t>
                      </a:r>
                      <a:r>
                        <a:rPr lang="en-US" sz="1800" baseline="0" noProof="0" dirty="0" smtClean="0"/>
                        <a:t> (d?, p!, op!)</a:t>
                      </a:r>
                      <a:endParaRPr lang="en-US" sz="1800" noProof="0" dirty="0" smtClean="0"/>
                    </a:p>
                  </a:txBody>
                  <a:tcPr/>
                </a:tc>
                <a:tc>
                  <a:txBody>
                    <a:bodyPr/>
                    <a:lstStyle/>
                    <a:p>
                      <a:r>
                        <a:rPr lang="en-US" sz="1400" noProof="0" dirty="0" smtClean="0"/>
                        <a:t>S3(</a:t>
                      </a:r>
                      <a:r>
                        <a:rPr lang="en-US" sz="1400" noProof="0" dirty="0" err="1" smtClean="0"/>
                        <a:t>a?,b!,c</a:t>
                      </a:r>
                      <a:r>
                        <a:rPr lang="en-US" sz="1400" noProof="0" dirty="0" smtClean="0"/>
                        <a:t>!) := </a:t>
                      </a:r>
                      <a:r>
                        <a:rPr lang="en-US" sz="1400" noProof="0" dirty="0" err="1" smtClean="0"/>
                        <a:t>DiseaseInfectedPatients</a:t>
                      </a:r>
                      <a:r>
                        <a:rPr lang="en-US" sz="1400" noProof="0" dirty="0" smtClean="0"/>
                        <a:t>(</a:t>
                      </a:r>
                      <a:r>
                        <a:rPr lang="en-US" sz="1400" noProof="0" dirty="0" err="1" smtClean="0"/>
                        <a:t>a?,b!,c</a:t>
                      </a:r>
                      <a:r>
                        <a:rPr lang="en-US" sz="1400" noProof="0" dirty="0" smtClean="0"/>
                        <a:t>!)[availability &gt; 99, price per call = 0.1]</a:t>
                      </a:r>
                      <a:endParaRPr lang="en-US" sz="1400" noProof="0" dirty="0"/>
                    </a:p>
                  </a:txBody>
                  <a:tcPr/>
                </a:tc>
              </a:tr>
              <a:tr h="362633">
                <a:tc rowSpan="3">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noProof="0" dirty="0" err="1" smtClean="0"/>
                        <a:t>PatientDNA</a:t>
                      </a:r>
                      <a:r>
                        <a:rPr lang="en-US" sz="1800" noProof="0" dirty="0" smtClean="0"/>
                        <a:t> (p?, dna!)</a:t>
                      </a:r>
                    </a:p>
                  </a:txBody>
                  <a:tcPr anchor="ctr"/>
                </a:tc>
                <a:tc>
                  <a:txBody>
                    <a:bodyPr/>
                    <a:lstStyle/>
                    <a:p>
                      <a:r>
                        <a:rPr lang="en-US" sz="1600" noProof="0" dirty="0" smtClean="0"/>
                        <a:t>S4(</a:t>
                      </a:r>
                      <a:r>
                        <a:rPr lang="en-US" sz="1600" noProof="0" dirty="0" err="1" smtClean="0"/>
                        <a:t>a?,b</a:t>
                      </a:r>
                      <a:r>
                        <a:rPr lang="en-US" sz="1600" noProof="0" dirty="0" smtClean="0"/>
                        <a:t>!) := </a:t>
                      </a:r>
                      <a:r>
                        <a:rPr lang="en-US" sz="1600" noProof="0" dirty="0" err="1" smtClean="0"/>
                        <a:t>PatientDNA</a:t>
                      </a:r>
                      <a:r>
                        <a:rPr lang="en-US" sz="1600" noProof="0" dirty="0" smtClean="0"/>
                        <a:t>(</a:t>
                      </a:r>
                      <a:r>
                        <a:rPr lang="en-US" sz="1600" noProof="0" dirty="0" err="1" smtClean="0"/>
                        <a:t>a?,b</a:t>
                      </a:r>
                      <a:r>
                        <a:rPr lang="en-US" sz="1600" noProof="0" dirty="0" smtClean="0"/>
                        <a:t>!)[availability &gt; 98, price per call = 0.1]</a:t>
                      </a:r>
                      <a:endParaRPr lang="en-US" sz="1600" noProof="0" dirty="0"/>
                    </a:p>
                  </a:txBody>
                  <a:tcPr/>
                </a:tc>
              </a:tr>
              <a:tr h="362633">
                <a:tc vMerge="1">
                  <a:txBody>
                    <a:bodyPr/>
                    <a:lstStyle/>
                    <a:p>
                      <a:pPr algn="ctr"/>
                      <a:endParaRPr lang="en-US" noProof="0" dirty="0"/>
                    </a:p>
                  </a:txBody>
                  <a:tcPr anchor="ctr"/>
                </a:tc>
                <a:tc>
                  <a:txBody>
                    <a:bodyPr/>
                    <a:lstStyle/>
                    <a:p>
                      <a:r>
                        <a:rPr lang="en-US" sz="1600" noProof="0" dirty="0" smtClean="0"/>
                        <a:t>S5(</a:t>
                      </a:r>
                      <a:r>
                        <a:rPr lang="en-US" sz="1600" noProof="0" dirty="0" err="1" smtClean="0"/>
                        <a:t>a?,b</a:t>
                      </a:r>
                      <a:r>
                        <a:rPr lang="en-US" sz="1600" noProof="0" dirty="0" smtClean="0"/>
                        <a:t>!) := </a:t>
                      </a:r>
                      <a:r>
                        <a:rPr lang="en-US" sz="1600" noProof="0" dirty="0" err="1" smtClean="0"/>
                        <a:t>PatientDNA</a:t>
                      </a:r>
                      <a:r>
                        <a:rPr lang="en-US" sz="1600" noProof="0" dirty="0" smtClean="0"/>
                        <a:t>(</a:t>
                      </a:r>
                      <a:r>
                        <a:rPr lang="en-US" sz="1600" noProof="0" dirty="0" err="1" smtClean="0"/>
                        <a:t>a?,b</a:t>
                      </a:r>
                      <a:r>
                        <a:rPr lang="en-US" sz="1600" noProof="0" dirty="0" smtClean="0"/>
                        <a:t>!)[availability &gt; 96, price per call = 0.1]</a:t>
                      </a:r>
                      <a:endParaRPr lang="en-US" sz="1600" noProof="0" dirty="0"/>
                    </a:p>
                  </a:txBody>
                  <a:tcPr/>
                </a:tc>
              </a:tr>
              <a:tr h="362633">
                <a:tc vMerge="1">
                  <a:txBody>
                    <a:bodyPr/>
                    <a:lstStyle/>
                    <a:p>
                      <a:pPr algn="ctr"/>
                      <a:endParaRPr lang="en-US" noProof="0" dirty="0"/>
                    </a:p>
                  </a:txBody>
                  <a:tcPr anchor="ctr"/>
                </a:tc>
                <a:tc>
                  <a:txBody>
                    <a:bodyPr/>
                    <a:lstStyle/>
                    <a:p>
                      <a:r>
                        <a:rPr lang="en-US" sz="1400" noProof="0" dirty="0" smtClean="0"/>
                        <a:t>S9(</a:t>
                      </a:r>
                      <a:r>
                        <a:rPr lang="en-US" sz="1400" noProof="0" dirty="0" err="1" smtClean="0"/>
                        <a:t>a?,c!,b</a:t>
                      </a:r>
                      <a:r>
                        <a:rPr lang="en-US" sz="1400" noProof="0" dirty="0" smtClean="0"/>
                        <a:t>!) := </a:t>
                      </a:r>
                      <a:r>
                        <a:rPr lang="en-US" sz="1400" noProof="0" dirty="0" err="1" smtClean="0"/>
                        <a:t>PatientPersonalInfo</a:t>
                      </a:r>
                      <a:r>
                        <a:rPr lang="en-US" sz="1400" noProof="0" dirty="0" smtClean="0"/>
                        <a:t>(</a:t>
                      </a:r>
                      <a:r>
                        <a:rPr lang="en-US" sz="1400" noProof="0" dirty="0" err="1" smtClean="0"/>
                        <a:t>a?,b</a:t>
                      </a:r>
                      <a:r>
                        <a:rPr lang="en-US" sz="1400" noProof="0" dirty="0" smtClean="0"/>
                        <a:t>!),</a:t>
                      </a:r>
                      <a:r>
                        <a:rPr lang="en-US" sz="1400" noProof="0" dirty="0" err="1" smtClean="0"/>
                        <a:t>PatientDNA</a:t>
                      </a:r>
                      <a:r>
                        <a:rPr lang="en-US" sz="1400" noProof="0" dirty="0" smtClean="0"/>
                        <a:t>(</a:t>
                      </a:r>
                      <a:r>
                        <a:rPr lang="en-US" sz="1400" noProof="0" dirty="0" err="1" smtClean="0"/>
                        <a:t>a?,c</a:t>
                      </a:r>
                      <a:r>
                        <a:rPr lang="en-US" sz="1400" noProof="0" dirty="0" smtClean="0"/>
                        <a:t>!)[availability &gt; 98, price per call = 0.1]</a:t>
                      </a:r>
                      <a:endParaRPr lang="en-US" sz="1400" noProof="0" dirty="0"/>
                    </a:p>
                  </a:txBody>
                  <a:tcPr/>
                </a:tc>
              </a:tr>
              <a:tr h="362633">
                <a:tc rowSpan="3">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noProof="0" dirty="0" err="1" smtClean="0"/>
                        <a:t>PatientPersonalInformation</a:t>
                      </a:r>
                      <a:r>
                        <a:rPr lang="en-US" sz="1800" baseline="0" noProof="0" dirty="0" smtClean="0"/>
                        <a:t> (p?, info!)</a:t>
                      </a:r>
                      <a:endParaRPr lang="en-US" sz="1800" noProof="0" dirty="0" smtClean="0"/>
                    </a:p>
                  </a:txBody>
                  <a:tcPr anchor="ctr"/>
                </a:tc>
                <a:tc>
                  <a:txBody>
                    <a:bodyPr/>
                    <a:lstStyle/>
                    <a:p>
                      <a:r>
                        <a:rPr lang="en-US" sz="1400" noProof="0" dirty="0" smtClean="0"/>
                        <a:t>S7(</a:t>
                      </a:r>
                      <a:r>
                        <a:rPr lang="en-US" sz="1400" noProof="0" dirty="0" err="1" smtClean="0"/>
                        <a:t>a?,b</a:t>
                      </a:r>
                      <a:r>
                        <a:rPr lang="en-US" sz="1400" noProof="0" dirty="0" smtClean="0"/>
                        <a:t>!) := </a:t>
                      </a:r>
                      <a:r>
                        <a:rPr lang="en-US" sz="1400" noProof="0" dirty="0" err="1" smtClean="0"/>
                        <a:t>PatientPersonalInfo</a:t>
                      </a:r>
                      <a:r>
                        <a:rPr lang="en-US" sz="1400" noProof="0" dirty="0" smtClean="0"/>
                        <a:t>(</a:t>
                      </a:r>
                      <a:r>
                        <a:rPr lang="en-US" sz="1400" noProof="0" dirty="0" err="1" smtClean="0"/>
                        <a:t>a?,b</a:t>
                      </a:r>
                      <a:r>
                        <a:rPr lang="en-US" sz="1400" noProof="0" dirty="0" smtClean="0"/>
                        <a:t>!)[availability &gt; 99, price per call = 0.1]</a:t>
                      </a:r>
                      <a:endParaRPr lang="en-US" sz="1400" noProof="0" dirty="0"/>
                    </a:p>
                  </a:txBody>
                  <a:tcPr/>
                </a:tc>
              </a:tr>
              <a:tr h="362633">
                <a:tc vMerge="1">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800" noProof="0" dirty="0" smtClean="0"/>
                    </a:p>
                  </a:txBody>
                  <a:tcPr/>
                </a:tc>
                <a:tc>
                  <a:txBody>
                    <a:bodyPr/>
                    <a:lstStyle/>
                    <a:p>
                      <a:r>
                        <a:rPr lang="en-US" sz="1400" noProof="0" dirty="0" smtClean="0"/>
                        <a:t>S8(</a:t>
                      </a:r>
                      <a:r>
                        <a:rPr lang="en-US" sz="1400" noProof="0" dirty="0" err="1" smtClean="0"/>
                        <a:t>a?,b</a:t>
                      </a:r>
                      <a:r>
                        <a:rPr lang="en-US" sz="1400" noProof="0" dirty="0" smtClean="0"/>
                        <a:t>!) := </a:t>
                      </a:r>
                      <a:r>
                        <a:rPr lang="en-US" sz="1400" noProof="0" dirty="0" err="1" smtClean="0"/>
                        <a:t>PatientPersonalInfo</a:t>
                      </a:r>
                      <a:r>
                        <a:rPr lang="en-US" sz="1400" noProof="0" dirty="0" smtClean="0"/>
                        <a:t>(</a:t>
                      </a:r>
                      <a:r>
                        <a:rPr lang="en-US" sz="1400" noProof="0" dirty="0" err="1" smtClean="0"/>
                        <a:t>a?,b</a:t>
                      </a:r>
                      <a:r>
                        <a:rPr lang="en-US" sz="1400" noProof="0" dirty="0" smtClean="0"/>
                        <a:t>!)[availability &gt; 98, price per call = 0.1]</a:t>
                      </a:r>
                      <a:endParaRPr lang="en-US" sz="1400" noProof="0" dirty="0"/>
                    </a:p>
                  </a:txBody>
                  <a:tcPr/>
                </a:tc>
              </a:tr>
              <a:tr h="362633">
                <a:tc vMerge="1">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800" noProof="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noProof="0" dirty="0" smtClean="0"/>
                        <a:t>S9(</a:t>
                      </a:r>
                      <a:r>
                        <a:rPr lang="en-US" sz="1400" noProof="0" dirty="0" err="1" smtClean="0"/>
                        <a:t>a?,c!,b</a:t>
                      </a:r>
                      <a:r>
                        <a:rPr lang="en-US" sz="1400" noProof="0" dirty="0" smtClean="0"/>
                        <a:t>!) := </a:t>
                      </a:r>
                      <a:r>
                        <a:rPr lang="en-US" sz="1400" noProof="0" dirty="0" err="1" smtClean="0"/>
                        <a:t>PatientPersonalInfo</a:t>
                      </a:r>
                      <a:r>
                        <a:rPr lang="en-US" sz="1400" noProof="0" dirty="0" smtClean="0"/>
                        <a:t>(</a:t>
                      </a:r>
                      <a:r>
                        <a:rPr lang="en-US" sz="1400" noProof="0" dirty="0" err="1" smtClean="0"/>
                        <a:t>a?,b</a:t>
                      </a:r>
                      <a:r>
                        <a:rPr lang="en-US" sz="1400" noProof="0" dirty="0" smtClean="0"/>
                        <a:t>!),</a:t>
                      </a:r>
                      <a:r>
                        <a:rPr lang="en-US" sz="1400" noProof="0" dirty="0" err="1" smtClean="0"/>
                        <a:t>PatientDNA</a:t>
                      </a:r>
                      <a:r>
                        <a:rPr lang="en-US" sz="1400" noProof="0" dirty="0" smtClean="0"/>
                        <a:t>(</a:t>
                      </a:r>
                      <a:r>
                        <a:rPr lang="en-US" sz="1400" noProof="0" dirty="0" err="1" smtClean="0"/>
                        <a:t>a?,c</a:t>
                      </a:r>
                      <a:r>
                        <a:rPr lang="en-US" sz="1400" noProof="0" dirty="0" smtClean="0"/>
                        <a:t>!)[availability &gt; 98, price per call = 0.1]</a:t>
                      </a:r>
                    </a:p>
                  </a:txBody>
                  <a:tcPr/>
                </a:tc>
              </a:tr>
            </a:tbl>
          </a:graphicData>
        </a:graphic>
      </p:graphicFrame>
    </p:spTree>
    <p:extLst>
      <p:ext uri="{BB962C8B-B14F-4D97-AF65-F5344CB8AC3E}">
        <p14:creationId xmlns:p14="http://schemas.microsoft.com/office/powerpoint/2010/main" val="111505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smtClean="0"/>
              <a:t>Example: selecting candidate concrete services</a:t>
            </a:r>
            <a:endParaRPr lang="en-US" dirty="0"/>
          </a:p>
        </p:txBody>
      </p:sp>
      <p:pic>
        <p:nvPicPr>
          <p:cNvPr id="4" name="Espace réservé du conten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972536"/>
            <a:ext cx="8512880" cy="1672488"/>
          </a:xfrm>
          <a:prstGeom prst="rect">
            <a:avLst/>
          </a:prstGeom>
        </p:spPr>
      </p:pic>
      <p:sp>
        <p:nvSpPr>
          <p:cNvPr id="6" name="Rectangle 5"/>
          <p:cNvSpPr/>
          <p:nvPr/>
        </p:nvSpPr>
        <p:spPr>
          <a:xfrm>
            <a:off x="179512" y="1660977"/>
            <a:ext cx="885698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Concrete services S2, S5 and S6 can not be selected as candidate concrete services since they violate user preferences</a:t>
            </a:r>
            <a:endParaRPr lang="en-US" dirty="0"/>
          </a:p>
        </p:txBody>
      </p:sp>
      <p:sp>
        <p:nvSpPr>
          <p:cNvPr id="7" name="Rectangle 6"/>
          <p:cNvSpPr/>
          <p:nvPr/>
        </p:nvSpPr>
        <p:spPr>
          <a:xfrm>
            <a:off x="4788024" y="2511218"/>
            <a:ext cx="1440160" cy="1945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99792" y="2906572"/>
            <a:ext cx="1440160" cy="1945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644008" y="3029129"/>
            <a:ext cx="1440160" cy="1945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Espace réservé du conten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4708840"/>
            <a:ext cx="8512880" cy="1672488"/>
          </a:xfrm>
          <a:prstGeom prst="rect">
            <a:avLst/>
          </a:prstGeom>
        </p:spPr>
      </p:pic>
      <p:sp>
        <p:nvSpPr>
          <p:cNvPr id="11" name="Rectangle 10"/>
          <p:cNvSpPr/>
          <p:nvPr/>
        </p:nvSpPr>
        <p:spPr>
          <a:xfrm>
            <a:off x="337382" y="5380820"/>
            <a:ext cx="6898913" cy="1945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79512" y="4437112"/>
            <a:ext cx="885698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Now the algorithm accepts services with the same name, but different parameters.</a:t>
            </a:r>
            <a:endParaRPr lang="en-US" dirty="0"/>
          </a:p>
        </p:txBody>
      </p:sp>
    </p:spTree>
    <p:extLst>
      <p:ext uri="{BB962C8B-B14F-4D97-AF65-F5344CB8AC3E}">
        <p14:creationId xmlns:p14="http://schemas.microsoft.com/office/powerpoint/2010/main" val="339306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r>
              <a:rPr lang="en-GB" sz="2800" dirty="0" smtClean="0"/>
              <a:t>Problem: creating concrete service description</a:t>
            </a:r>
            <a:endParaRPr lang="en-GB" sz="2800" dirty="0"/>
          </a:p>
        </p:txBody>
      </p:sp>
      <p:sp>
        <p:nvSpPr>
          <p:cNvPr id="3" name="Espace réservé du contenu 2"/>
          <p:cNvSpPr>
            <a:spLocks noGrp="1"/>
          </p:cNvSpPr>
          <p:nvPr>
            <p:ph sz="quarter" idx="1"/>
          </p:nvPr>
        </p:nvSpPr>
        <p:spPr/>
        <p:txBody>
          <a:bodyPr/>
          <a:lstStyle/>
          <a:p>
            <a:pPr marL="0" indent="0" algn="just">
              <a:buNone/>
            </a:pPr>
            <a:r>
              <a:rPr lang="en-GB" dirty="0" smtClean="0"/>
              <a:t>Given a set of candidate concrete services selected by using the matching rules discussed before</a:t>
            </a:r>
          </a:p>
          <a:p>
            <a:pPr algn="just"/>
            <a:endParaRPr lang="en-GB" dirty="0"/>
          </a:p>
          <a:p>
            <a:pPr algn="just"/>
            <a:r>
              <a:rPr lang="en-GB" dirty="0" smtClean="0"/>
              <a:t>Create </a:t>
            </a:r>
            <a:r>
              <a:rPr lang="en-GB" i="1" dirty="0" smtClean="0"/>
              <a:t>concrete service description (CSD) </a:t>
            </a:r>
            <a:r>
              <a:rPr lang="en-GB" dirty="0" smtClean="0"/>
              <a:t>to used in the rewriting process. CSD maps abstract services and variables of a concrete service to abstract services and variables in the query</a:t>
            </a:r>
          </a:p>
          <a:p>
            <a:pPr marL="0" indent="0" algn="just">
              <a:buNone/>
            </a:pPr>
            <a:r>
              <a:rPr lang="en-GB" dirty="0" smtClean="0"/>
              <a:t> </a:t>
            </a:r>
          </a:p>
          <a:p>
            <a:pPr algn="just"/>
            <a:r>
              <a:rPr lang="en-GB" dirty="0" smtClean="0"/>
              <a:t>A CSD is created if the mapping of variables is possible</a:t>
            </a:r>
          </a:p>
          <a:p>
            <a:pPr algn="just"/>
            <a:endParaRPr lang="en-GB" dirty="0"/>
          </a:p>
        </p:txBody>
      </p:sp>
      <p:sp>
        <p:nvSpPr>
          <p:cNvPr id="4" name="ZoneTexte 3"/>
          <p:cNvSpPr txBox="1"/>
          <p:nvPr/>
        </p:nvSpPr>
        <p:spPr>
          <a:xfrm>
            <a:off x="4688732" y="2315183"/>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11952233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r>
              <a:rPr lang="en-GB" sz="2800" dirty="0" smtClean="0"/>
              <a:t>Problem: creating concrete service description</a:t>
            </a:r>
            <a:endParaRPr lang="en-GB" sz="2800" dirty="0"/>
          </a:p>
        </p:txBody>
      </p:sp>
      <p:sp>
        <p:nvSpPr>
          <p:cNvPr id="3" name="Espace réservé du contenu 2"/>
          <p:cNvSpPr>
            <a:spLocks noGrp="1"/>
          </p:cNvSpPr>
          <p:nvPr>
            <p:ph sz="quarter" idx="1"/>
          </p:nvPr>
        </p:nvSpPr>
        <p:spPr/>
        <p:txBody>
          <a:bodyPr>
            <a:normAutofit fontScale="92500" lnSpcReduction="10000"/>
          </a:bodyPr>
          <a:lstStyle/>
          <a:p>
            <a:pPr marL="0" indent="0" algn="just">
              <a:buNone/>
            </a:pPr>
            <a:r>
              <a:rPr lang="en-GB" dirty="0" smtClean="0"/>
              <a:t>Mapping rules: </a:t>
            </a:r>
          </a:p>
          <a:p>
            <a:pPr algn="just"/>
            <a:r>
              <a:rPr lang="en-GB" i="1" dirty="0" smtClean="0"/>
              <a:t>Rule 1</a:t>
            </a:r>
            <a:r>
              <a:rPr lang="en-GB" dirty="0" smtClean="0"/>
              <a:t>: </a:t>
            </a:r>
            <a:r>
              <a:rPr lang="en-GB" i="1" dirty="0" smtClean="0"/>
              <a:t>head</a:t>
            </a:r>
            <a:r>
              <a:rPr lang="en-GB" dirty="0" smtClean="0"/>
              <a:t> variables in the concrete service can be mapped to </a:t>
            </a:r>
            <a:r>
              <a:rPr lang="en-GB" i="1" dirty="0" smtClean="0"/>
              <a:t>head</a:t>
            </a:r>
            <a:r>
              <a:rPr lang="en-GB" dirty="0" smtClean="0"/>
              <a:t> or </a:t>
            </a:r>
            <a:r>
              <a:rPr lang="en-GB" i="1" dirty="0" smtClean="0"/>
              <a:t>local</a:t>
            </a:r>
            <a:r>
              <a:rPr lang="en-GB" dirty="0" smtClean="0"/>
              <a:t> variables in the query if they are from the same type</a:t>
            </a:r>
          </a:p>
          <a:p>
            <a:pPr marL="0" indent="0" algn="just">
              <a:buNone/>
            </a:pPr>
            <a:r>
              <a:rPr lang="en-GB" dirty="0" smtClean="0"/>
              <a:t> </a:t>
            </a:r>
          </a:p>
          <a:p>
            <a:pPr algn="just"/>
            <a:r>
              <a:rPr lang="en-GB" i="1" dirty="0" smtClean="0"/>
              <a:t>Rule 2</a:t>
            </a:r>
            <a:r>
              <a:rPr lang="en-GB" dirty="0" smtClean="0"/>
              <a:t>: </a:t>
            </a:r>
            <a:r>
              <a:rPr lang="en-GB" i="1" dirty="0" smtClean="0"/>
              <a:t>local</a:t>
            </a:r>
            <a:r>
              <a:rPr lang="en-GB" dirty="0" smtClean="0"/>
              <a:t> variables in the concrete service can be mapped to </a:t>
            </a:r>
            <a:r>
              <a:rPr lang="en-GB" i="1" dirty="0" smtClean="0"/>
              <a:t>head</a:t>
            </a:r>
            <a:r>
              <a:rPr lang="en-GB" dirty="0" smtClean="0"/>
              <a:t> variables in the query if they are from the same type</a:t>
            </a:r>
          </a:p>
          <a:p>
            <a:pPr algn="just"/>
            <a:endParaRPr lang="en-GB" dirty="0" smtClean="0"/>
          </a:p>
          <a:p>
            <a:pPr algn="just"/>
            <a:r>
              <a:rPr lang="en-GB" i="1" dirty="0" smtClean="0"/>
              <a:t>Rule 3</a:t>
            </a:r>
            <a:r>
              <a:rPr lang="en-GB" dirty="0" smtClean="0"/>
              <a:t>: </a:t>
            </a:r>
            <a:r>
              <a:rPr lang="en-GB" i="1" dirty="0" smtClean="0"/>
              <a:t>local</a:t>
            </a:r>
            <a:r>
              <a:rPr lang="en-GB" dirty="0" smtClean="0"/>
              <a:t> variable in the concrete service can be mapped to a </a:t>
            </a:r>
            <a:r>
              <a:rPr lang="en-GB" i="1" dirty="0" smtClean="0"/>
              <a:t>local</a:t>
            </a:r>
            <a:r>
              <a:rPr lang="en-GB" dirty="0" smtClean="0"/>
              <a:t> variable in the query if: (i) </a:t>
            </a:r>
            <a:r>
              <a:rPr lang="en-GB" dirty="0"/>
              <a:t>t</a:t>
            </a:r>
            <a:r>
              <a:rPr lang="en-GB" dirty="0" smtClean="0"/>
              <a:t>hey are from the same type; and (ii) the concrete service cover all abstract service in the query that depends on this variable. Depends here means that this local variable is used as input in another abstract service.</a:t>
            </a:r>
          </a:p>
        </p:txBody>
      </p:sp>
      <p:sp>
        <p:nvSpPr>
          <p:cNvPr id="4" name="ZoneTexte 3"/>
          <p:cNvSpPr txBox="1"/>
          <p:nvPr/>
        </p:nvSpPr>
        <p:spPr>
          <a:xfrm>
            <a:off x="4688732" y="2315183"/>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35540971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Principle</a:t>
            </a:r>
            <a:endParaRPr lang="en-US" dirty="0"/>
          </a:p>
        </p:txBody>
      </p:sp>
      <p:sp>
        <p:nvSpPr>
          <p:cNvPr id="3" name="Espace réservé du contenu 2"/>
          <p:cNvSpPr>
            <a:spLocks noGrp="1"/>
          </p:cNvSpPr>
          <p:nvPr>
            <p:ph sz="quarter" idx="1"/>
          </p:nvPr>
        </p:nvSpPr>
        <p:spPr/>
        <p:txBody>
          <a:bodyPr/>
          <a:lstStyle/>
          <a:p>
            <a:pPr marL="0" indent="0" algn="just">
              <a:buNone/>
            </a:pPr>
            <a:r>
              <a:rPr lang="en-US" dirty="0" smtClean="0"/>
              <a:t>Given a list of candidate concrete services</a:t>
            </a:r>
          </a:p>
          <a:p>
            <a:pPr algn="just"/>
            <a:endParaRPr lang="en-US" dirty="0" smtClean="0"/>
          </a:p>
          <a:p>
            <a:pPr algn="just"/>
            <a:r>
              <a:rPr lang="en-US" dirty="0" smtClean="0"/>
              <a:t>Look for candidate concrete services that satisfy the variable mapping rules explained before</a:t>
            </a:r>
          </a:p>
          <a:p>
            <a:pPr algn="just"/>
            <a:endParaRPr lang="en-US" dirty="0" smtClean="0"/>
          </a:p>
          <a:p>
            <a:pPr algn="just"/>
            <a:r>
              <a:rPr lang="en-US" dirty="0" smtClean="0"/>
              <a:t>Create a CSD for each concrete service that matches the rules</a:t>
            </a:r>
          </a:p>
          <a:p>
            <a:pPr algn="just"/>
            <a:endParaRPr lang="en-US" dirty="0" smtClean="0"/>
          </a:p>
          <a:p>
            <a:pPr algn="just"/>
            <a:r>
              <a:rPr lang="en-US" dirty="0" smtClean="0"/>
              <a:t>Resulting in a list of CSDs that will be used for rewriting the query</a:t>
            </a:r>
            <a:endParaRPr lang="en-US" dirty="0"/>
          </a:p>
        </p:txBody>
      </p:sp>
    </p:spTree>
    <p:extLst>
      <p:ext uri="{BB962C8B-B14F-4D97-AF65-F5344CB8AC3E}">
        <p14:creationId xmlns:p14="http://schemas.microsoft.com/office/powerpoint/2010/main" val="3103043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 creating CSDs</a:t>
            </a:r>
            <a:endParaRPr lang="en-US" dirty="0"/>
          </a:p>
        </p:txBody>
      </p:sp>
      <p:sp>
        <p:nvSpPr>
          <p:cNvPr id="3" name="Espace réservé du contenu 2"/>
          <p:cNvSpPr>
            <a:spLocks noGrp="1"/>
          </p:cNvSpPr>
          <p:nvPr>
            <p:ph sz="quarter" idx="1"/>
          </p:nvPr>
        </p:nvSpPr>
        <p:spPr/>
        <p:txBody>
          <a:bodyPr/>
          <a:lstStyle/>
          <a:p>
            <a:pPr marL="0" indent="0" algn="just">
              <a:buNone/>
            </a:pPr>
            <a:r>
              <a:rPr lang="en-US" dirty="0" smtClean="0"/>
              <a:t>Once we have the selected candidate concrete services, the algorithm tries to create CSDs using these concrete services. </a:t>
            </a:r>
            <a:endParaRPr lang="en-US" dirty="0"/>
          </a:p>
        </p:txBody>
      </p:sp>
      <p:pic>
        <p:nvPicPr>
          <p:cNvPr id="5" name="Espace réservé du conten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702460"/>
            <a:ext cx="8815448" cy="987495"/>
          </a:xfrm>
          <a:prstGeom prst="rect">
            <a:avLst/>
          </a:prstGeom>
        </p:spPr>
      </p:pic>
      <p:sp>
        <p:nvSpPr>
          <p:cNvPr id="7" name="Rectangle 6"/>
          <p:cNvSpPr/>
          <p:nvPr/>
        </p:nvSpPr>
        <p:spPr>
          <a:xfrm>
            <a:off x="110237" y="4005064"/>
            <a:ext cx="8856984" cy="576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CSDS for all candidate services are created since they does not violate rules to create CSDs.</a:t>
            </a:r>
            <a:endParaRPr lang="en-US" dirty="0"/>
          </a:p>
        </p:txBody>
      </p:sp>
    </p:spTree>
    <p:extLst>
      <p:ext uri="{BB962C8B-B14F-4D97-AF65-F5344CB8AC3E}">
        <p14:creationId xmlns:p14="http://schemas.microsoft.com/office/powerpoint/2010/main" val="3672776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 combining all CSDs</a:t>
            </a:r>
            <a:endParaRPr lang="en-US" dirty="0"/>
          </a:p>
        </p:txBody>
      </p:sp>
      <p:sp>
        <p:nvSpPr>
          <p:cNvPr id="3" name="Espace réservé du contenu 2"/>
          <p:cNvSpPr>
            <a:spLocks noGrp="1"/>
          </p:cNvSpPr>
          <p:nvPr>
            <p:ph sz="quarter" idx="1"/>
          </p:nvPr>
        </p:nvSpPr>
        <p:spPr/>
        <p:txBody>
          <a:bodyPr/>
          <a:lstStyle/>
          <a:p>
            <a:pPr marL="0" indent="0">
              <a:buNone/>
            </a:pPr>
            <a:r>
              <a:rPr lang="en-US" dirty="0" smtClean="0"/>
              <a:t>Given a list of CSDs, produce all possible combinations of them</a:t>
            </a:r>
          </a:p>
          <a:p>
            <a:pPr marL="0" indent="0">
              <a:buNone/>
            </a:pPr>
            <a:endParaRPr lang="en-US" dirty="0" smtClean="0"/>
          </a:p>
          <a:p>
            <a:pPr marL="0" indent="0">
              <a:buNone/>
            </a:pPr>
            <a:r>
              <a:rPr lang="en-US" dirty="0" smtClean="0"/>
              <a:t>Considering that we have the CSDs: A, B and C, the algorithm generates all combinations as follows</a:t>
            </a:r>
          </a:p>
          <a:p>
            <a:pPr marL="0" indent="0">
              <a:buNone/>
            </a:pPr>
            <a:endParaRPr lang="en-US" dirty="0" smtClean="0"/>
          </a:p>
          <a:p>
            <a:pPr marL="0" indent="0">
              <a:buNone/>
            </a:pPr>
            <a:r>
              <a:rPr lang="en-US" dirty="0" smtClean="0"/>
              <a:t>		A		B		C</a:t>
            </a:r>
          </a:p>
          <a:p>
            <a:pPr marL="0" indent="0">
              <a:buNone/>
            </a:pPr>
            <a:r>
              <a:rPr lang="en-US" dirty="0" smtClean="0"/>
              <a:t>		A B		B C</a:t>
            </a:r>
          </a:p>
          <a:p>
            <a:pPr marL="0" indent="0">
              <a:buNone/>
            </a:pPr>
            <a:r>
              <a:rPr lang="en-US" dirty="0" smtClean="0"/>
              <a:t>		A C		</a:t>
            </a:r>
          </a:p>
          <a:p>
            <a:pPr marL="0" indent="0">
              <a:buNone/>
            </a:pPr>
            <a:r>
              <a:rPr lang="en-US" dirty="0" smtClean="0"/>
              <a:t>		A B C</a:t>
            </a:r>
          </a:p>
        </p:txBody>
      </p:sp>
    </p:spTree>
    <p:extLst>
      <p:ext uri="{BB962C8B-B14F-4D97-AF65-F5344CB8AC3E}">
        <p14:creationId xmlns:p14="http://schemas.microsoft.com/office/powerpoint/2010/main" val="2758060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Problem</a:t>
            </a:r>
            <a:endParaRPr lang="en-GB" dirty="0"/>
          </a:p>
        </p:txBody>
      </p:sp>
      <p:sp>
        <p:nvSpPr>
          <p:cNvPr id="3" name="Espace réservé du contenu 2"/>
          <p:cNvSpPr>
            <a:spLocks noGrp="1"/>
          </p:cNvSpPr>
          <p:nvPr>
            <p:ph sz="quarter" idx="1"/>
          </p:nvPr>
        </p:nvSpPr>
        <p:spPr/>
        <p:txBody>
          <a:bodyPr/>
          <a:lstStyle/>
          <a:p>
            <a:pPr marL="0" indent="0" algn="just">
              <a:buNone/>
            </a:pPr>
            <a:r>
              <a:rPr lang="en-GB" dirty="0" smtClean="0"/>
              <a:t>Given:</a:t>
            </a:r>
          </a:p>
          <a:p>
            <a:pPr algn="just"/>
            <a:r>
              <a:rPr lang="en-GB" dirty="0" smtClean="0"/>
              <a:t>A set of </a:t>
            </a:r>
            <a:r>
              <a:rPr lang="en-GB" b="1" dirty="0" smtClean="0"/>
              <a:t>abstract services </a:t>
            </a:r>
            <a:r>
              <a:rPr lang="en-GB" dirty="0" smtClean="0"/>
              <a:t>and </a:t>
            </a:r>
            <a:r>
              <a:rPr lang="en-GB" b="1" dirty="0" smtClean="0"/>
              <a:t>concrete services</a:t>
            </a:r>
            <a:r>
              <a:rPr lang="en-GB" dirty="0" smtClean="0"/>
              <a:t> </a:t>
            </a:r>
          </a:p>
          <a:p>
            <a:pPr algn="just"/>
            <a:r>
              <a:rPr lang="en-GB" dirty="0" smtClean="0"/>
              <a:t>A </a:t>
            </a:r>
            <a:r>
              <a:rPr lang="en-GB" b="1" i="1" dirty="0" smtClean="0"/>
              <a:t>Query</a:t>
            </a:r>
            <a:r>
              <a:rPr lang="en-GB" dirty="0" smtClean="0"/>
              <a:t> and a set of </a:t>
            </a:r>
            <a:r>
              <a:rPr lang="en-GB" b="1" dirty="0" smtClean="0"/>
              <a:t>quality preferences</a:t>
            </a:r>
          </a:p>
          <a:p>
            <a:pPr marL="0" indent="0" algn="just">
              <a:buNone/>
            </a:pPr>
            <a:endParaRPr lang="en-GB" dirty="0" smtClean="0"/>
          </a:p>
          <a:p>
            <a:pPr marL="0" indent="0" algn="just">
              <a:buNone/>
            </a:pPr>
            <a:r>
              <a:rPr lang="en-GB" dirty="0" smtClean="0"/>
              <a:t>Derive a  set of service compositions that answer the query and fulfil the quality requirements.</a:t>
            </a:r>
            <a:endParaRPr lang="en-GB" dirty="0"/>
          </a:p>
        </p:txBody>
      </p:sp>
      <p:sp>
        <p:nvSpPr>
          <p:cNvPr id="4" name="Rectangle 3"/>
          <p:cNvSpPr/>
          <p:nvPr/>
        </p:nvSpPr>
        <p:spPr>
          <a:xfrm>
            <a:off x="503548" y="1412776"/>
            <a:ext cx="8136904" cy="4849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t>References: </a:t>
            </a:r>
            <a:r>
              <a:rPr lang="en-US" sz="1600" b="1" u="sng" dirty="0" smtClean="0"/>
              <a:t>Query rewriting algorithms in the service composition domain</a:t>
            </a:r>
            <a:endParaRPr lang="en-US" sz="1600" u="sng" dirty="0" smtClean="0"/>
          </a:p>
          <a:p>
            <a:pPr marL="285750" indent="-285750" algn="just">
              <a:buFont typeface="Arial" panose="020B0604020202020204" pitchFamily="34" charset="0"/>
              <a:buChar char="•"/>
            </a:pPr>
            <a:r>
              <a:rPr lang="en-US" sz="1600" dirty="0" err="1"/>
              <a:t>Linhua</a:t>
            </a:r>
            <a:r>
              <a:rPr lang="en-US" sz="1600" dirty="0"/>
              <a:t> Zhou and </a:t>
            </a:r>
            <a:r>
              <a:rPr lang="en-US" sz="1600" dirty="0" err="1"/>
              <a:t>Huajun</a:t>
            </a:r>
            <a:r>
              <a:rPr lang="en-US" sz="1600" dirty="0"/>
              <a:t> Chen and Yu Tong and Jun Ma and </a:t>
            </a:r>
            <a:r>
              <a:rPr lang="en-US" sz="1600" dirty="0" err="1"/>
              <a:t>Zhaohui</a:t>
            </a:r>
            <a:r>
              <a:rPr lang="en-US" sz="1600" dirty="0"/>
              <a:t> </a:t>
            </a:r>
            <a:r>
              <a:rPr lang="en-US" sz="1600" dirty="0" smtClean="0"/>
              <a:t>Wu. </a:t>
            </a:r>
            <a:r>
              <a:rPr lang="en-US" sz="1600" dirty="0"/>
              <a:t>Ontology-based Scientific Data Service Composition: A Query Rewriting-based </a:t>
            </a:r>
            <a:r>
              <a:rPr lang="en-US" sz="1600" dirty="0" smtClean="0"/>
              <a:t>Approach. 2008.</a:t>
            </a:r>
          </a:p>
          <a:p>
            <a:pPr marL="285750" indent="-285750" algn="just">
              <a:buFont typeface="Arial" panose="020B0604020202020204" pitchFamily="34" charset="0"/>
              <a:buChar char="•"/>
            </a:pPr>
            <a:r>
              <a:rPr lang="en-US" sz="1600" dirty="0" smtClean="0"/>
              <a:t>M</a:t>
            </a:r>
            <a:r>
              <a:rPr lang="en-US" sz="1600" dirty="0"/>
              <a:t>. </a:t>
            </a:r>
            <a:r>
              <a:rPr lang="en-US" sz="1600" dirty="0" err="1"/>
              <a:t>Barhamgi</a:t>
            </a:r>
            <a:r>
              <a:rPr lang="en-US" sz="1600" dirty="0"/>
              <a:t>, D. </a:t>
            </a:r>
            <a:r>
              <a:rPr lang="en-US" sz="1600" dirty="0" err="1"/>
              <a:t>Benslimane</a:t>
            </a:r>
            <a:r>
              <a:rPr lang="en-US" sz="1600" dirty="0"/>
              <a:t>, and B. </a:t>
            </a:r>
            <a:r>
              <a:rPr lang="en-US" sz="1600" dirty="0" err="1"/>
              <a:t>Medjahed</a:t>
            </a:r>
            <a:r>
              <a:rPr lang="en-US" sz="1600" dirty="0"/>
              <a:t>. A query rewriting approach for web </a:t>
            </a:r>
            <a:r>
              <a:rPr lang="en-US" sz="1600" dirty="0" smtClean="0"/>
              <a:t>service composition</a:t>
            </a:r>
            <a:r>
              <a:rPr lang="en-US" sz="1600" dirty="0"/>
              <a:t>. Services Computing, IEEE Transactions on, 3(3):</a:t>
            </a:r>
            <a:r>
              <a:rPr lang="en-US" sz="1600" dirty="0" smtClean="0"/>
              <a:t>206-222</a:t>
            </a:r>
            <a:r>
              <a:rPr lang="en-US" sz="1600" dirty="0"/>
              <a:t>, July 2010</a:t>
            </a:r>
            <a:r>
              <a:rPr lang="en-US" sz="1600" dirty="0" smtClean="0"/>
              <a:t>.</a:t>
            </a:r>
          </a:p>
          <a:p>
            <a:pPr marL="285750" indent="-285750" algn="just">
              <a:buFont typeface="Arial" panose="020B0604020202020204" pitchFamily="34" charset="0"/>
              <a:buChar char="•"/>
            </a:pPr>
            <a:r>
              <a:rPr lang="en-US" sz="1600" dirty="0" smtClean="0"/>
              <a:t>Zhao</a:t>
            </a:r>
            <a:r>
              <a:rPr lang="en-US" sz="1600" dirty="0"/>
              <a:t>, W., Liu, C., and Chen, J</a:t>
            </a:r>
            <a:r>
              <a:rPr lang="en-US" sz="1600" dirty="0" smtClean="0"/>
              <a:t>. </a:t>
            </a:r>
            <a:r>
              <a:rPr lang="en-US" sz="1600" dirty="0"/>
              <a:t>Automatic </a:t>
            </a:r>
            <a:r>
              <a:rPr lang="en-US" sz="1600" dirty="0" smtClean="0"/>
              <a:t>composition </a:t>
            </a:r>
            <a:r>
              <a:rPr lang="en-US" sz="1600" dirty="0"/>
              <a:t>of information-providing web services based on query rewriting. Science China Information Sciences, pages </a:t>
            </a:r>
            <a:r>
              <a:rPr lang="en-US" sz="1600" dirty="0" smtClean="0"/>
              <a:t>1–17, 2011.</a:t>
            </a:r>
          </a:p>
          <a:p>
            <a:pPr marL="285750" indent="-285750" algn="just">
              <a:buFont typeface="Arial" panose="020B0604020202020204" pitchFamily="34" charset="0"/>
              <a:buChar char="•"/>
            </a:pPr>
            <a:r>
              <a:rPr lang="en-US" sz="1600" dirty="0" err="1"/>
              <a:t>Mesmoudi</a:t>
            </a:r>
            <a:r>
              <a:rPr lang="en-US" sz="1600" dirty="0"/>
              <a:t>, A., </a:t>
            </a:r>
            <a:r>
              <a:rPr lang="en-US" sz="1600" dirty="0" err="1"/>
              <a:t>Mrissa</a:t>
            </a:r>
            <a:r>
              <a:rPr lang="en-US" sz="1600" dirty="0"/>
              <a:t>, M., and </a:t>
            </a:r>
            <a:r>
              <a:rPr lang="en-US" sz="1600" dirty="0" err="1"/>
              <a:t>Hacid</a:t>
            </a:r>
            <a:r>
              <a:rPr lang="en-US" sz="1600" dirty="0"/>
              <a:t>, M.-S. (2011). </a:t>
            </a:r>
            <a:r>
              <a:rPr lang="en-US" sz="1600" dirty="0" smtClean="0"/>
              <a:t>Combining configuration </a:t>
            </a:r>
            <a:r>
              <a:rPr lang="en-US" sz="1600" dirty="0"/>
              <a:t>and query rewriting for web </a:t>
            </a:r>
            <a:r>
              <a:rPr lang="en-US" sz="1600" dirty="0" smtClean="0"/>
              <a:t>service composition</a:t>
            </a:r>
            <a:r>
              <a:rPr lang="en-US" sz="1600" dirty="0"/>
              <a:t>. In ICWS, pages 113–120.</a:t>
            </a:r>
          </a:p>
          <a:p>
            <a:pPr marL="285750" indent="-285750" algn="just">
              <a:buFont typeface="Arial" panose="020B0604020202020204" pitchFamily="34" charset="0"/>
              <a:buChar char="•"/>
            </a:pPr>
            <a:r>
              <a:rPr lang="en-US" sz="1600" dirty="0" err="1" smtClean="0"/>
              <a:t>Paiva</a:t>
            </a:r>
            <a:r>
              <a:rPr lang="en-US" sz="1600" dirty="0" smtClean="0"/>
              <a:t> </a:t>
            </a:r>
            <a:r>
              <a:rPr lang="en-US" sz="1600" dirty="0" err="1"/>
              <a:t>Tizzo</a:t>
            </a:r>
            <a:r>
              <a:rPr lang="en-US" sz="1600" dirty="0"/>
              <a:t>, N.; </a:t>
            </a:r>
            <a:r>
              <a:rPr lang="en-US" sz="1600" dirty="0" err="1"/>
              <a:t>Coello</a:t>
            </a:r>
            <a:r>
              <a:rPr lang="en-US" sz="1600" dirty="0"/>
              <a:t>, J.M.A.; Cardozo, E., "Improving dynamic Web service selection in WS-BPEL using SPARQL," in Systems, Man, and Cybernetics (SMC), 2011 IEEE International Conference on , vol., no., pp.864-871, 9-12 Oct. 2011</a:t>
            </a:r>
            <a:endParaRPr lang="en-US" sz="1600" dirty="0" smtClean="0"/>
          </a:p>
          <a:p>
            <a:pPr marL="285750" indent="-285750" algn="just">
              <a:buFont typeface="Arial" panose="020B0604020202020204" pitchFamily="34" charset="0"/>
              <a:buChar char="•"/>
            </a:pPr>
            <a:r>
              <a:rPr lang="en-US" sz="1600" dirty="0" err="1"/>
              <a:t>Oulmakhzoune</a:t>
            </a:r>
            <a:r>
              <a:rPr lang="en-US" sz="1600" dirty="0"/>
              <a:t>, S.; </a:t>
            </a:r>
            <a:r>
              <a:rPr lang="en-US" sz="1600" dirty="0" err="1"/>
              <a:t>Cuppens-Boulahia</a:t>
            </a:r>
            <a:r>
              <a:rPr lang="en-US" sz="1600" dirty="0"/>
              <a:t>, N.; </a:t>
            </a:r>
            <a:r>
              <a:rPr lang="en-US" sz="1600" dirty="0" err="1"/>
              <a:t>Cuppens</a:t>
            </a:r>
            <a:r>
              <a:rPr lang="en-US" sz="1600" dirty="0"/>
              <a:t>, F.; </a:t>
            </a:r>
            <a:r>
              <a:rPr lang="en-US" sz="1600" dirty="0" err="1"/>
              <a:t>Morucci</a:t>
            </a:r>
            <a:r>
              <a:rPr lang="en-US" sz="1600" dirty="0"/>
              <a:t>, S., "Privacy Policy Preferences Enforced by SPARQL Query Rewriting," in Availability, Reliability and Security (ARES), 2012 Seventh International Conference on , vol., no., pp.335-342, 20-24 Aug. 2012</a:t>
            </a:r>
            <a:endParaRPr lang="en-US" sz="1600" dirty="0" smtClean="0"/>
          </a:p>
          <a:p>
            <a:pPr marL="285750" indent="-285750" algn="just">
              <a:buFont typeface="Arial" panose="020B0604020202020204" pitchFamily="34" charset="0"/>
              <a:buChar char="•"/>
            </a:pPr>
            <a:r>
              <a:rPr lang="en-US" sz="1600" dirty="0" smtClean="0"/>
              <a:t>Umberto S</a:t>
            </a:r>
            <a:r>
              <a:rPr lang="en-US" sz="1600" dirty="0"/>
              <a:t>. Costa, </a:t>
            </a:r>
            <a:r>
              <a:rPr lang="en-US" sz="1600" dirty="0" err="1" smtClean="0"/>
              <a:t>Mirian</a:t>
            </a:r>
            <a:r>
              <a:rPr lang="en-US" sz="1600" dirty="0" smtClean="0"/>
              <a:t> </a:t>
            </a:r>
            <a:r>
              <a:rPr lang="en-US" sz="1600" dirty="0" err="1" smtClean="0"/>
              <a:t>Halfeld</a:t>
            </a:r>
            <a:r>
              <a:rPr lang="en-US" sz="1600" dirty="0" smtClean="0"/>
              <a:t> </a:t>
            </a:r>
            <a:r>
              <a:rPr lang="en-US" sz="1600" dirty="0"/>
              <a:t>Ferrari, </a:t>
            </a:r>
            <a:r>
              <a:rPr lang="en-US" sz="1600" dirty="0" smtClean="0"/>
              <a:t>Martin A</a:t>
            </a:r>
            <a:r>
              <a:rPr lang="en-US" sz="1600" dirty="0"/>
              <a:t>. </a:t>
            </a:r>
            <a:r>
              <a:rPr lang="en-US" sz="1600" dirty="0" err="1"/>
              <a:t>Musicante</a:t>
            </a:r>
            <a:r>
              <a:rPr lang="en-US" sz="1600" dirty="0"/>
              <a:t>, and Sophie Robert. </a:t>
            </a:r>
            <a:r>
              <a:rPr lang="en-US" sz="1600" dirty="0" smtClean="0"/>
              <a:t>Automatic refinement </a:t>
            </a:r>
            <a:r>
              <a:rPr lang="en-US" sz="1600" dirty="0"/>
              <a:t>of service compositions. In Florian Daniel, Peter </a:t>
            </a:r>
            <a:r>
              <a:rPr lang="en-US" sz="1600" dirty="0" err="1"/>
              <a:t>Dolog</a:t>
            </a:r>
            <a:r>
              <a:rPr lang="en-US" sz="1600" dirty="0"/>
              <a:t>, and Qing </a:t>
            </a:r>
            <a:r>
              <a:rPr lang="en-US" sz="1600" dirty="0" smtClean="0"/>
              <a:t>Li, editors</a:t>
            </a:r>
            <a:r>
              <a:rPr lang="en-US" sz="1600" dirty="0"/>
              <a:t>, Web Engineering, volume 7977 of Lecture Notes in Computer Science, pages </a:t>
            </a:r>
            <a:r>
              <a:rPr lang="en-US" sz="1600" dirty="0" smtClean="0"/>
              <a:t>400-407</a:t>
            </a:r>
            <a:r>
              <a:rPr lang="en-US" sz="1600" dirty="0"/>
              <a:t>. Springer Berlin Heidelberg, 2013.</a:t>
            </a:r>
          </a:p>
        </p:txBody>
      </p:sp>
    </p:spTree>
    <p:extLst>
      <p:ext uri="{BB962C8B-B14F-4D97-AF65-F5344CB8AC3E}">
        <p14:creationId xmlns:p14="http://schemas.microsoft.com/office/powerpoint/2010/main" val="79001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a:t>
            </a:r>
            <a:r>
              <a:rPr lang="en-US" dirty="0"/>
              <a:t>: finding valid rewritings</a:t>
            </a:r>
          </a:p>
        </p:txBody>
      </p:sp>
      <p:sp>
        <p:nvSpPr>
          <p:cNvPr id="3" name="Espace réservé du contenu 2"/>
          <p:cNvSpPr>
            <a:spLocks noGrp="1"/>
          </p:cNvSpPr>
          <p:nvPr>
            <p:ph sz="quarter" idx="1"/>
          </p:nvPr>
        </p:nvSpPr>
        <p:spPr/>
        <p:txBody>
          <a:bodyPr>
            <a:normAutofit fontScale="92500" lnSpcReduction="10000"/>
          </a:bodyPr>
          <a:lstStyle/>
          <a:p>
            <a:pPr marL="0" indent="0" algn="just">
              <a:buNone/>
            </a:pPr>
            <a:r>
              <a:rPr lang="en-US" dirty="0" smtClean="0"/>
              <a:t>Given a list of combinations of CSDs (a list of lists), identify which of them is a valid rewriting of the original query.</a:t>
            </a:r>
          </a:p>
          <a:p>
            <a:pPr marL="0" indent="0" algn="just">
              <a:buNone/>
            </a:pPr>
            <a:endParaRPr lang="en-US" dirty="0" smtClean="0"/>
          </a:p>
          <a:p>
            <a:pPr marL="0" indent="0" algn="just">
              <a:buNone/>
            </a:pPr>
            <a:r>
              <a:rPr lang="en-US" dirty="0" smtClean="0"/>
              <a:t>A combination of CSDs is a valid rewriting if:</a:t>
            </a:r>
          </a:p>
          <a:p>
            <a:pPr lvl="1" algn="just"/>
            <a:r>
              <a:rPr lang="en-US" dirty="0" smtClean="0"/>
              <a:t>The number of abstract services in the query is equal to the result of adding the number of abstract services of each CSD</a:t>
            </a:r>
          </a:p>
          <a:p>
            <a:pPr lvl="1" algn="just"/>
            <a:r>
              <a:rPr lang="en-US" dirty="0" smtClean="0"/>
              <a:t>There is no duplicity/redundancy of abstract services in the list of CSD</a:t>
            </a:r>
          </a:p>
          <a:p>
            <a:pPr lvl="1" algn="just"/>
            <a:r>
              <a:rPr lang="en-US" dirty="0" smtClean="0"/>
              <a:t>All </a:t>
            </a:r>
            <a:r>
              <a:rPr lang="en-US" i="1" dirty="0" smtClean="0"/>
              <a:t>head</a:t>
            </a:r>
            <a:r>
              <a:rPr lang="en-US" dirty="0" smtClean="0"/>
              <a:t> variables in the query must be mapped to a variable in one of the concrete services in the list of CSDs</a:t>
            </a:r>
          </a:p>
          <a:p>
            <a:pPr lvl="1" algn="just"/>
            <a:r>
              <a:rPr lang="en-US" dirty="0" smtClean="0"/>
              <a:t>If the query has a composite measure, this measure is updated for each rewriting produced, and this measure can not be violated</a:t>
            </a:r>
          </a:p>
          <a:p>
            <a:pPr marL="0" indent="0" algn="just">
              <a:buNone/>
            </a:pPr>
            <a:endParaRPr lang="en-US" dirty="0" smtClean="0"/>
          </a:p>
          <a:p>
            <a:pPr marL="0" indent="0" algn="just">
              <a:buNone/>
            </a:pPr>
            <a:endParaRPr lang="en-US" dirty="0" smtClean="0"/>
          </a:p>
        </p:txBody>
      </p:sp>
    </p:spTree>
    <p:extLst>
      <p:ext uri="{BB962C8B-B14F-4D97-AF65-F5344CB8AC3E}">
        <p14:creationId xmlns:p14="http://schemas.microsoft.com/office/powerpoint/2010/main" val="34573352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a:t>
            </a:r>
            <a:r>
              <a:rPr lang="en-US" dirty="0"/>
              <a:t>: finding valid rewritings</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4536416"/>
            <a:ext cx="8113216" cy="970812"/>
          </a:xfrm>
          <a:prstGeom prst="rect">
            <a:avLst/>
          </a:prstGeom>
        </p:spPr>
      </p:pic>
      <p:sp>
        <p:nvSpPr>
          <p:cNvPr id="6" name="Rectangle 5"/>
          <p:cNvSpPr/>
          <p:nvPr/>
        </p:nvSpPr>
        <p:spPr>
          <a:xfrm>
            <a:off x="110237" y="1772816"/>
            <a:ext cx="8856984" cy="627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our query we have a preference which is associated to the rewritings (composite measure) and not to a single service. Considering this preference, we have to update its value while producing the rewritings.</a:t>
            </a:r>
            <a:endParaRPr lang="en-US"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14" y="2471883"/>
            <a:ext cx="9107172" cy="381053"/>
          </a:xfrm>
          <a:prstGeom prst="rect">
            <a:avLst/>
          </a:prstGeom>
        </p:spPr>
      </p:pic>
      <p:sp>
        <p:nvSpPr>
          <p:cNvPr id="8" name="Rectangle 7"/>
          <p:cNvSpPr/>
          <p:nvPr/>
        </p:nvSpPr>
        <p:spPr>
          <a:xfrm>
            <a:off x="3923928" y="2616806"/>
            <a:ext cx="1440160" cy="1945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7504" y="3524754"/>
            <a:ext cx="8856984" cy="912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t>The value of </a:t>
            </a:r>
            <a:r>
              <a:rPr lang="en-US" i="1" u="sng" dirty="0" smtClean="0"/>
              <a:t>total cost </a:t>
            </a:r>
            <a:r>
              <a:rPr lang="en-US" dirty="0" smtClean="0"/>
              <a:t>is this example is updated by aggregating the value of </a:t>
            </a:r>
            <a:r>
              <a:rPr lang="en-US" i="1" u="sng" dirty="0" smtClean="0"/>
              <a:t>price per call</a:t>
            </a:r>
            <a:r>
              <a:rPr lang="en-US" dirty="0" smtClean="0"/>
              <a:t> of each service. The rewritings produced that can satisfy the user preference while aggregating these values are below. Note that more than three rewritings can be produced that composite measure did not exists.</a:t>
            </a:r>
            <a:endParaRPr lang="en-US" dirty="0"/>
          </a:p>
        </p:txBody>
      </p:sp>
      <p:sp>
        <p:nvSpPr>
          <p:cNvPr id="10" name="Rectangle 9"/>
          <p:cNvSpPr/>
          <p:nvPr/>
        </p:nvSpPr>
        <p:spPr>
          <a:xfrm>
            <a:off x="107504" y="5558669"/>
            <a:ext cx="8856984" cy="685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t>The rewrintgs are listed in the lexicographical order considering the concrete services</a:t>
            </a:r>
            <a:endParaRPr lang="en-US" dirty="0"/>
          </a:p>
        </p:txBody>
      </p:sp>
    </p:spTree>
    <p:extLst>
      <p:ext uri="{BB962C8B-B14F-4D97-AF65-F5344CB8AC3E}">
        <p14:creationId xmlns:p14="http://schemas.microsoft.com/office/powerpoint/2010/main" val="282381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par>
                                <p:cTn id="19" presetID="14"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Problem</a:t>
            </a:r>
            <a:endParaRPr lang="en-GB" dirty="0"/>
          </a:p>
        </p:txBody>
      </p:sp>
      <p:sp>
        <p:nvSpPr>
          <p:cNvPr id="6" name="Rectangle 5"/>
          <p:cNvSpPr/>
          <p:nvPr/>
        </p:nvSpPr>
        <p:spPr>
          <a:xfrm>
            <a:off x="503548" y="1412776"/>
            <a:ext cx="8136904" cy="4849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t>References: </a:t>
            </a:r>
            <a:r>
              <a:rPr lang="en-US" b="1" u="sng" dirty="0" smtClean="0"/>
              <a:t>Query rewriting algorithms in the database domain</a:t>
            </a:r>
            <a:r>
              <a:rPr lang="en-US" dirty="0" smtClean="0"/>
              <a:t>:</a:t>
            </a:r>
          </a:p>
          <a:p>
            <a:endParaRPr lang="en-US" dirty="0" smtClean="0"/>
          </a:p>
          <a:p>
            <a:pPr marL="285750" indent="-285750" algn="just">
              <a:buFont typeface="Arial" panose="020B0604020202020204" pitchFamily="34" charset="0"/>
              <a:buChar char="•"/>
            </a:pPr>
            <a:r>
              <a:rPr lang="en-US" dirty="0"/>
              <a:t>Levy A.Y., </a:t>
            </a:r>
            <a:r>
              <a:rPr lang="en-US" dirty="0" err="1"/>
              <a:t>Rajaraman</a:t>
            </a:r>
            <a:r>
              <a:rPr lang="en-US" dirty="0"/>
              <a:t> A., </a:t>
            </a:r>
            <a:r>
              <a:rPr lang="en-US" dirty="0" err="1"/>
              <a:t>Ordille</a:t>
            </a:r>
            <a:r>
              <a:rPr lang="en-US" dirty="0"/>
              <a:t> J.J. Querying </a:t>
            </a:r>
            <a:r>
              <a:rPr lang="en-US" dirty="0" smtClean="0"/>
              <a:t>heterogeneous information </a:t>
            </a:r>
            <a:r>
              <a:rPr lang="en-US" dirty="0"/>
              <a:t>sources using source </a:t>
            </a:r>
            <a:r>
              <a:rPr lang="en-US" dirty="0" smtClean="0"/>
              <a:t>descriptions. In</a:t>
            </a:r>
            <a:r>
              <a:rPr lang="en-US" dirty="0"/>
              <a:t>: VLDB, pp. 251–262, </a:t>
            </a:r>
            <a:r>
              <a:rPr lang="en-US" dirty="0" smtClean="0"/>
              <a:t>1996</a:t>
            </a:r>
          </a:p>
          <a:p>
            <a:pPr marL="285750" indent="-285750" algn="just">
              <a:buFont typeface="Arial" panose="020B0604020202020204" pitchFamily="34" charset="0"/>
              <a:buChar char="•"/>
            </a:pPr>
            <a:r>
              <a:rPr lang="en-US" dirty="0" err="1"/>
              <a:t>Duschka</a:t>
            </a:r>
            <a:r>
              <a:rPr lang="en-US" dirty="0"/>
              <a:t> O.M., </a:t>
            </a:r>
            <a:r>
              <a:rPr lang="en-US" dirty="0" err="1"/>
              <a:t>Genesereth</a:t>
            </a:r>
            <a:r>
              <a:rPr lang="en-US" dirty="0"/>
              <a:t> M.R. Answering </a:t>
            </a:r>
            <a:r>
              <a:rPr lang="en-US" dirty="0" smtClean="0"/>
              <a:t>recursive queries </a:t>
            </a:r>
            <a:r>
              <a:rPr lang="en-US" dirty="0"/>
              <a:t>using views. In: PODS, pp. 109–116, 1997</a:t>
            </a:r>
          </a:p>
          <a:p>
            <a:pPr marL="285750" indent="-285750" algn="just">
              <a:buFont typeface="Arial" panose="020B0604020202020204" pitchFamily="34" charset="0"/>
              <a:buChar char="•"/>
            </a:pPr>
            <a:r>
              <a:rPr lang="en-US" dirty="0" err="1" smtClean="0"/>
              <a:t>Prasenjit</a:t>
            </a:r>
            <a:r>
              <a:rPr lang="en-US" dirty="0" smtClean="0"/>
              <a:t> </a:t>
            </a:r>
            <a:r>
              <a:rPr lang="en-US" dirty="0" err="1" smtClean="0"/>
              <a:t>Mitra</a:t>
            </a:r>
            <a:r>
              <a:rPr lang="en-US" dirty="0" smtClean="0"/>
              <a:t>. An </a:t>
            </a:r>
            <a:r>
              <a:rPr lang="en-US" dirty="0"/>
              <a:t>Algorithm for Answering Queries Efficiently Using </a:t>
            </a:r>
            <a:r>
              <a:rPr lang="en-US" dirty="0" smtClean="0"/>
              <a:t>Views. Stanford </a:t>
            </a:r>
            <a:r>
              <a:rPr lang="en-US" dirty="0"/>
              <a:t>University Technical </a:t>
            </a:r>
            <a:r>
              <a:rPr lang="en-US" dirty="0" smtClean="0"/>
              <a:t>Report. </a:t>
            </a:r>
            <a:r>
              <a:rPr lang="en-US" dirty="0"/>
              <a:t>I</a:t>
            </a:r>
            <a:r>
              <a:rPr lang="en-US" dirty="0" smtClean="0"/>
              <a:t>n </a:t>
            </a:r>
            <a:r>
              <a:rPr lang="en-US" dirty="0"/>
              <a:t>Proceedings of the Australasian Database Conference, Jan 2001.</a:t>
            </a:r>
          </a:p>
          <a:p>
            <a:pPr marL="285750" indent="-285750" algn="just">
              <a:buFont typeface="Arial" panose="020B0604020202020204" pitchFamily="34" charset="0"/>
              <a:buChar char="•"/>
            </a:pPr>
            <a:r>
              <a:rPr lang="en-US" dirty="0" smtClean="0"/>
              <a:t>Rachel </a:t>
            </a:r>
            <a:r>
              <a:rPr lang="en-US" dirty="0" err="1"/>
              <a:t>Pottinger</a:t>
            </a:r>
            <a:r>
              <a:rPr lang="en-US" dirty="0"/>
              <a:t> and </a:t>
            </a:r>
            <a:r>
              <a:rPr lang="en-US" dirty="0" err="1"/>
              <a:t>Alon</a:t>
            </a:r>
            <a:r>
              <a:rPr lang="en-US" dirty="0"/>
              <a:t> Halevy. </a:t>
            </a:r>
            <a:r>
              <a:rPr lang="en-US" dirty="0" smtClean="0"/>
              <a:t>MiniCon</a:t>
            </a:r>
            <a:r>
              <a:rPr lang="en-US" dirty="0"/>
              <a:t>: A scalable algorithm for answering queries using views. </a:t>
            </a:r>
            <a:r>
              <a:rPr lang="en-US" i="1" dirty="0"/>
              <a:t>The VLDB Journal</a:t>
            </a:r>
            <a:r>
              <a:rPr lang="en-US" dirty="0"/>
              <a:t> 10, 2-3 (September 2001), </a:t>
            </a:r>
            <a:r>
              <a:rPr lang="en-US" dirty="0" smtClean="0"/>
              <a:t>182-198, 2001.</a:t>
            </a:r>
          </a:p>
          <a:p>
            <a:pPr marL="285750" indent="-285750" algn="just">
              <a:buFont typeface="Arial" panose="020B0604020202020204" pitchFamily="34" charset="0"/>
              <a:buChar char="•"/>
            </a:pPr>
            <a:r>
              <a:rPr lang="en-US" dirty="0"/>
              <a:t>Chen </a:t>
            </a:r>
            <a:r>
              <a:rPr lang="en-US" dirty="0" smtClean="0"/>
              <a:t>Li. Rewriting </a:t>
            </a:r>
            <a:r>
              <a:rPr lang="en-US" dirty="0"/>
              <a:t>Queries using </a:t>
            </a:r>
            <a:r>
              <a:rPr lang="en-US" dirty="0" smtClean="0"/>
              <a:t>Views</a:t>
            </a:r>
            <a:r>
              <a:rPr lang="en-US" dirty="0"/>
              <a:t>.</a:t>
            </a:r>
            <a:r>
              <a:rPr lang="en-US" dirty="0" smtClean="0"/>
              <a:t> </a:t>
            </a:r>
            <a:r>
              <a:rPr lang="en-US" dirty="0"/>
              <a:t>Encyclopedia of Database Systems 2009: 2438-2441.</a:t>
            </a:r>
            <a:endParaRPr lang="en-US" dirty="0" smtClean="0"/>
          </a:p>
          <a:p>
            <a:pPr marL="285750" indent="-285750" algn="just">
              <a:buFont typeface="Arial" panose="020B0604020202020204" pitchFamily="34" charset="0"/>
              <a:buChar char="•"/>
            </a:pPr>
            <a:r>
              <a:rPr lang="en-US" dirty="0" smtClean="0"/>
              <a:t>George </a:t>
            </a:r>
            <a:r>
              <a:rPr lang="en-US" dirty="0" err="1"/>
              <a:t>Konstantinidis</a:t>
            </a:r>
            <a:r>
              <a:rPr lang="en-US" dirty="0"/>
              <a:t> and José Luis </a:t>
            </a:r>
            <a:r>
              <a:rPr lang="en-US" dirty="0" err="1"/>
              <a:t>Ambite</a:t>
            </a:r>
            <a:r>
              <a:rPr lang="en-US" dirty="0"/>
              <a:t>. </a:t>
            </a:r>
            <a:r>
              <a:rPr lang="en-US" dirty="0" smtClean="0"/>
              <a:t>Optimizing </a:t>
            </a:r>
            <a:r>
              <a:rPr lang="en-US" dirty="0"/>
              <a:t>query rewriting for multiple queries. In Proceedings of the Ninth International Workshop on Information Integration on the Web (</a:t>
            </a:r>
            <a:r>
              <a:rPr lang="en-US" dirty="0" err="1"/>
              <a:t>IIWeb</a:t>
            </a:r>
            <a:r>
              <a:rPr lang="en-US" dirty="0"/>
              <a:t> '12). ACM, New York, NY, USA, , Article 7 , 6 </a:t>
            </a:r>
            <a:r>
              <a:rPr lang="en-US" dirty="0" smtClean="0"/>
              <a:t>pages, 2012.</a:t>
            </a:r>
          </a:p>
        </p:txBody>
      </p:sp>
    </p:spTree>
    <p:extLst>
      <p:ext uri="{BB962C8B-B14F-4D97-AF65-F5344CB8AC3E}">
        <p14:creationId xmlns:p14="http://schemas.microsoft.com/office/powerpoint/2010/main" val="3627274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Hypothesis</a:t>
            </a:r>
            <a:endParaRPr lang="en-GB" dirty="0"/>
          </a:p>
        </p:txBody>
      </p:sp>
      <p:sp>
        <p:nvSpPr>
          <p:cNvPr id="3" name="Espace réservé du contenu 2"/>
          <p:cNvSpPr>
            <a:spLocks noGrp="1"/>
          </p:cNvSpPr>
          <p:nvPr>
            <p:ph sz="quarter" idx="1"/>
          </p:nvPr>
        </p:nvSpPr>
        <p:spPr/>
        <p:txBody>
          <a:bodyPr>
            <a:normAutofit fontScale="92500"/>
          </a:bodyPr>
          <a:lstStyle/>
          <a:p>
            <a:pPr marL="0" indent="0" algn="just">
              <a:buNone/>
            </a:pPr>
            <a:r>
              <a:rPr lang="en-GB" dirty="0" smtClean="0"/>
              <a:t>We assume that:</a:t>
            </a:r>
          </a:p>
          <a:p>
            <a:pPr algn="just"/>
            <a:r>
              <a:rPr lang="en-GB" dirty="0" smtClean="0"/>
              <a:t>The query expresses an abstract composition that describes the requirements of a user. It is expressed with respect to a catalogue of abstract services</a:t>
            </a:r>
          </a:p>
          <a:p>
            <a:pPr algn="just"/>
            <a:r>
              <a:rPr lang="en-GB" dirty="0" smtClean="0"/>
              <a:t>A concrete service is defined in terms of an abstract composition. </a:t>
            </a:r>
            <a:r>
              <a:rPr lang="en-GB" dirty="0"/>
              <a:t>It can be associated to </a:t>
            </a:r>
            <a:r>
              <a:rPr lang="en-GB" dirty="0" smtClean="0"/>
              <a:t>a single abstract service or to a composition of abstract services</a:t>
            </a:r>
          </a:p>
          <a:p>
            <a:pPr algn="just"/>
            <a:r>
              <a:rPr lang="en-GB" dirty="0" smtClean="0"/>
              <a:t>Concrete services are tagged quality measures. Not all services are tagged with the same measures. Every measure is defined in a catalogue</a:t>
            </a:r>
          </a:p>
          <a:p>
            <a:pPr algn="just"/>
            <a:r>
              <a:rPr lang="en-GB" dirty="0" smtClean="0"/>
              <a:t>Each measure is written in the form: </a:t>
            </a:r>
            <a:r>
              <a:rPr lang="en-GB" i="1" dirty="0" smtClean="0"/>
              <a:t>constant</a:t>
            </a:r>
            <a:r>
              <a:rPr lang="en-GB" dirty="0" smtClean="0"/>
              <a:t> </a:t>
            </a:r>
            <a:r>
              <a:rPr lang="en-GB" b="1" dirty="0" smtClean="0"/>
              <a:t>operation</a:t>
            </a:r>
            <a:r>
              <a:rPr lang="en-GB" dirty="0" smtClean="0"/>
              <a:t> </a:t>
            </a:r>
            <a:r>
              <a:rPr lang="en-GB" i="1" dirty="0" smtClean="0"/>
              <a:t>value</a:t>
            </a:r>
          </a:p>
        </p:txBody>
      </p:sp>
      <p:sp>
        <p:nvSpPr>
          <p:cNvPr id="5" name="Ellipse 4"/>
          <p:cNvSpPr/>
          <p:nvPr/>
        </p:nvSpPr>
        <p:spPr>
          <a:xfrm>
            <a:off x="5364654" y="5373216"/>
            <a:ext cx="851004" cy="5040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ZoneTexte 5"/>
          <p:cNvSpPr txBox="1"/>
          <p:nvPr/>
        </p:nvSpPr>
        <p:spPr>
          <a:xfrm>
            <a:off x="3973568" y="5949280"/>
            <a:ext cx="1391086" cy="369332"/>
          </a:xfrm>
          <a:prstGeom prst="rect">
            <a:avLst/>
          </a:prstGeom>
          <a:noFill/>
        </p:spPr>
        <p:txBody>
          <a:bodyPr wrap="none" rtlCol="0">
            <a:spAutoFit/>
          </a:bodyPr>
          <a:lstStyle/>
          <a:p>
            <a:r>
              <a:rPr lang="en-US" dirty="0" smtClean="0"/>
              <a:t>Measure name</a:t>
            </a:r>
            <a:endParaRPr lang="en-US" dirty="0"/>
          </a:p>
        </p:txBody>
      </p:sp>
      <p:cxnSp>
        <p:nvCxnSpPr>
          <p:cNvPr id="8" name="Connecteur droit avec flèche 7"/>
          <p:cNvCxnSpPr>
            <a:stCxn id="5" idx="3"/>
            <a:endCxn id="3" idx="2"/>
          </p:cNvCxnSpPr>
          <p:nvPr/>
        </p:nvCxnSpPr>
        <p:spPr>
          <a:xfrm flipH="1">
            <a:off x="4800600" y="5803455"/>
            <a:ext cx="688681" cy="216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Ellipse 8"/>
          <p:cNvSpPr/>
          <p:nvPr/>
        </p:nvSpPr>
        <p:spPr>
          <a:xfrm>
            <a:off x="6243944" y="5373216"/>
            <a:ext cx="1245954" cy="5040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ZoneTexte 9"/>
          <p:cNvSpPr txBox="1"/>
          <p:nvPr/>
        </p:nvSpPr>
        <p:spPr>
          <a:xfrm>
            <a:off x="5489281" y="6239352"/>
            <a:ext cx="1699440" cy="369332"/>
          </a:xfrm>
          <a:prstGeom prst="rect">
            <a:avLst/>
          </a:prstGeom>
          <a:noFill/>
        </p:spPr>
        <p:txBody>
          <a:bodyPr wrap="none" rtlCol="0">
            <a:spAutoFit/>
          </a:bodyPr>
          <a:lstStyle/>
          <a:p>
            <a:r>
              <a:rPr lang="fr-FR" dirty="0" smtClean="0"/>
              <a:t>&lt;, &gt;, =, &lt;=, &gt;=</a:t>
            </a:r>
            <a:endParaRPr lang="en-US" dirty="0"/>
          </a:p>
        </p:txBody>
      </p:sp>
      <p:cxnSp>
        <p:nvCxnSpPr>
          <p:cNvPr id="12" name="Connecteur droit avec flèche 11"/>
          <p:cNvCxnSpPr>
            <a:stCxn id="9" idx="4"/>
            <a:endCxn id="10" idx="0"/>
          </p:cNvCxnSpPr>
          <p:nvPr/>
        </p:nvCxnSpPr>
        <p:spPr>
          <a:xfrm flipH="1">
            <a:off x="6339001" y="5877272"/>
            <a:ext cx="527920" cy="362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Ellipse 12"/>
          <p:cNvSpPr/>
          <p:nvPr/>
        </p:nvSpPr>
        <p:spPr>
          <a:xfrm>
            <a:off x="7562091" y="5396128"/>
            <a:ext cx="581247" cy="4582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ZoneTexte 13"/>
          <p:cNvSpPr txBox="1"/>
          <p:nvPr/>
        </p:nvSpPr>
        <p:spPr>
          <a:xfrm>
            <a:off x="7380312" y="5890046"/>
            <a:ext cx="1728192" cy="923330"/>
          </a:xfrm>
          <a:prstGeom prst="rect">
            <a:avLst/>
          </a:prstGeom>
          <a:noFill/>
        </p:spPr>
        <p:txBody>
          <a:bodyPr wrap="square" rtlCol="0">
            <a:spAutoFit/>
          </a:bodyPr>
          <a:lstStyle/>
          <a:p>
            <a:pPr algn="just"/>
            <a:r>
              <a:rPr lang="en-US" dirty="0" smtClean="0"/>
              <a:t>The static value associated to the measure</a:t>
            </a:r>
            <a:endParaRPr lang="en-US" dirty="0"/>
          </a:p>
        </p:txBody>
      </p:sp>
      <p:cxnSp>
        <p:nvCxnSpPr>
          <p:cNvPr id="17" name="Connecteur droit avec flèche 16"/>
          <p:cNvCxnSpPr>
            <a:stCxn id="13" idx="5"/>
          </p:cNvCxnSpPr>
          <p:nvPr/>
        </p:nvCxnSpPr>
        <p:spPr>
          <a:xfrm>
            <a:off x="8058216" y="5787254"/>
            <a:ext cx="85122" cy="1620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02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par>
                                <p:cTn id="19" presetID="14" presetClass="entr" presetSubtype="1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randombar(horizont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randombar(horizontal)">
                                      <p:cBhvr>
                                        <p:cTn id="29" dur="500"/>
                                        <p:tgtEl>
                                          <p:spTgt spid="13"/>
                                        </p:tgtEl>
                                      </p:cBhvr>
                                    </p:animEffect>
                                  </p:childTnLst>
                                </p:cTn>
                              </p:par>
                              <p:par>
                                <p:cTn id="30" presetID="14" presetClass="entr" presetSubtype="1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randombar(horizontal)">
                                      <p:cBhvr>
                                        <p:cTn id="32" dur="500"/>
                                        <p:tgtEl>
                                          <p:spTgt spid="17"/>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randombar(horizontal)">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animBg="1"/>
      <p:bldP spid="10" grpId="0"/>
      <p:bldP spid="13" grpId="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Hypothesis</a:t>
            </a:r>
            <a:endParaRPr lang="en-GB" dirty="0"/>
          </a:p>
        </p:txBody>
      </p:sp>
      <p:sp>
        <p:nvSpPr>
          <p:cNvPr id="3" name="Espace réservé du contenu 2"/>
          <p:cNvSpPr>
            <a:spLocks noGrp="1"/>
          </p:cNvSpPr>
          <p:nvPr>
            <p:ph sz="quarter" idx="1"/>
          </p:nvPr>
        </p:nvSpPr>
        <p:spPr/>
        <p:txBody>
          <a:bodyPr>
            <a:normAutofit/>
          </a:bodyPr>
          <a:lstStyle/>
          <a:p>
            <a:pPr marL="0" indent="0" algn="just">
              <a:buNone/>
            </a:pPr>
            <a:r>
              <a:rPr lang="en-GB" dirty="0" smtClean="0"/>
              <a:t>We assume that:</a:t>
            </a:r>
          </a:p>
          <a:p>
            <a:pPr algn="just"/>
            <a:r>
              <a:rPr lang="en-GB" dirty="0" smtClean="0"/>
              <a:t>There are two types of measures: single and composite measures</a:t>
            </a:r>
          </a:p>
          <a:p>
            <a:pPr marL="0" indent="0" algn="just">
              <a:buNone/>
            </a:pPr>
            <a:r>
              <a:rPr lang="en-GB" i="1" dirty="0" smtClean="0"/>
              <a:t>Single measure </a:t>
            </a:r>
            <a:r>
              <a:rPr lang="en-GB" dirty="0" smtClean="0"/>
              <a:t>is the simplest type. It is a static measure which has a name associated with an operation and a value.</a:t>
            </a:r>
          </a:p>
          <a:p>
            <a:pPr marL="0" indent="0" algn="just">
              <a:buNone/>
            </a:pPr>
            <a:r>
              <a:rPr lang="en-GB" i="1" dirty="0" smtClean="0"/>
              <a:t>Composite measure</a:t>
            </a:r>
            <a:r>
              <a:rPr lang="en-GB" dirty="0" smtClean="0"/>
              <a:t> is dynamically computed measure. It is defined as aggregations of </a:t>
            </a:r>
            <a:r>
              <a:rPr lang="en-GB" i="1" dirty="0" smtClean="0"/>
              <a:t>single measures</a:t>
            </a:r>
            <a:r>
              <a:rPr lang="en-GB" dirty="0" smtClean="0"/>
              <a:t>.</a:t>
            </a:r>
          </a:p>
          <a:p>
            <a:pPr algn="just"/>
            <a:endParaRPr lang="en-GB" dirty="0" smtClean="0"/>
          </a:p>
          <a:p>
            <a:pPr algn="just"/>
            <a:r>
              <a:rPr lang="en-GB" dirty="0" smtClean="0"/>
              <a:t>All measures we are using are in a pre-defined catalogue</a:t>
            </a:r>
          </a:p>
        </p:txBody>
      </p:sp>
      <p:sp>
        <p:nvSpPr>
          <p:cNvPr id="4" name="Rectangle 3"/>
          <p:cNvSpPr/>
          <p:nvPr/>
        </p:nvSpPr>
        <p:spPr>
          <a:xfrm>
            <a:off x="157608" y="1887308"/>
            <a:ext cx="8856984" cy="1829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smtClean="0"/>
              <a:t>Example</a:t>
            </a:r>
            <a:r>
              <a:rPr lang="en-US" dirty="0" smtClean="0"/>
              <a:t>:</a:t>
            </a:r>
          </a:p>
          <a:p>
            <a:pPr algn="just"/>
            <a:r>
              <a:rPr lang="en-US" b="1" dirty="0" smtClean="0"/>
              <a:t>Single measure</a:t>
            </a:r>
            <a:r>
              <a:rPr lang="en-US" dirty="0" smtClean="0"/>
              <a:t>: availability, price per call, price per request, response time, location, provenance, etc.</a:t>
            </a:r>
          </a:p>
          <a:p>
            <a:pPr algn="just"/>
            <a:r>
              <a:rPr lang="en-US" b="1" dirty="0" smtClean="0"/>
              <a:t>Composite measure</a:t>
            </a:r>
            <a:r>
              <a:rPr lang="en-US" dirty="0" smtClean="0"/>
              <a:t>: </a:t>
            </a:r>
            <a:r>
              <a:rPr lang="en-US" i="1" dirty="0" smtClean="0"/>
              <a:t>total price </a:t>
            </a:r>
            <a:r>
              <a:rPr lang="en-US" dirty="0" smtClean="0"/>
              <a:t>or </a:t>
            </a:r>
            <a:r>
              <a:rPr lang="en-US" i="1" dirty="0" smtClean="0"/>
              <a:t>cost</a:t>
            </a:r>
            <a:r>
              <a:rPr lang="en-US" dirty="0" smtClean="0"/>
              <a:t> which are computed by adding price per call and price per request values of all services included in the service composition</a:t>
            </a:r>
            <a:r>
              <a:rPr lang="en-US" i="1" dirty="0" smtClean="0"/>
              <a:t>. Total response time </a:t>
            </a:r>
            <a:r>
              <a:rPr lang="en-US" dirty="0" smtClean="0"/>
              <a:t>is computed by adding the response time </a:t>
            </a:r>
            <a:r>
              <a:rPr lang="en-US" dirty="0"/>
              <a:t>of all services included in the service </a:t>
            </a:r>
            <a:r>
              <a:rPr lang="en-US" dirty="0" smtClean="0"/>
              <a:t>composition.</a:t>
            </a:r>
            <a:endParaRPr lang="en-US" dirty="0"/>
          </a:p>
        </p:txBody>
      </p:sp>
      <p:sp>
        <p:nvSpPr>
          <p:cNvPr id="5" name="Rectangle 4"/>
          <p:cNvSpPr/>
          <p:nvPr/>
        </p:nvSpPr>
        <p:spPr>
          <a:xfrm>
            <a:off x="166986" y="3789040"/>
            <a:ext cx="8856984" cy="2678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smtClean="0"/>
              <a:t>Measure catalogue structure</a:t>
            </a:r>
            <a:r>
              <a:rPr lang="en-US" dirty="0" smtClean="0"/>
              <a:t>:</a:t>
            </a:r>
          </a:p>
          <a:p>
            <a:pPr algn="just"/>
            <a:r>
              <a:rPr lang="en-US" dirty="0" smtClean="0"/>
              <a:t>&lt;measures&gt;</a:t>
            </a:r>
          </a:p>
          <a:p>
            <a:pPr algn="just"/>
            <a:r>
              <a:rPr lang="en-US" dirty="0" smtClean="0"/>
              <a:t>	&lt;singlemeasure name=‘‘price per request’’ type=‘‘double’’/&gt;</a:t>
            </a:r>
          </a:p>
          <a:p>
            <a:pPr algn="just"/>
            <a:r>
              <a:rPr lang="en-US" dirty="0" smtClean="0"/>
              <a:t>	&lt;singlemeasure name=‘‘price per call’’ type=‘‘double’’/&gt;</a:t>
            </a:r>
          </a:p>
          <a:p>
            <a:pPr algn="just"/>
            <a:r>
              <a:rPr lang="en-US" dirty="0" smtClean="0"/>
              <a:t>	&lt;compositemeasure name=‘‘total price’’ type=‘‘double’’ action=‘‘sum’’&gt;</a:t>
            </a:r>
          </a:p>
          <a:p>
            <a:pPr algn="just"/>
            <a:r>
              <a:rPr lang="en-US" dirty="0" smtClean="0"/>
              <a:t>		&lt;singlemeasure name=‘‘price per request’’ type=‘‘double’’/&gt;</a:t>
            </a:r>
          </a:p>
          <a:p>
            <a:pPr algn="just"/>
            <a:r>
              <a:rPr lang="en-US" dirty="0" smtClean="0"/>
              <a:t>		&lt;singlemeasure name=‘‘price per call’’ type=‘‘double’’/&gt;</a:t>
            </a:r>
          </a:p>
          <a:p>
            <a:pPr algn="just"/>
            <a:r>
              <a:rPr lang="en-US" dirty="0" smtClean="0"/>
              <a:t>	&lt;/compositemeasure&gt;</a:t>
            </a:r>
          </a:p>
          <a:p>
            <a:pPr algn="just"/>
            <a:r>
              <a:rPr lang="en-US" dirty="0" smtClean="0"/>
              <a:t>&lt;/measures&gt;</a:t>
            </a:r>
            <a:endParaRPr lang="en-US" dirty="0"/>
          </a:p>
        </p:txBody>
      </p:sp>
      <p:sp>
        <p:nvSpPr>
          <p:cNvPr id="6" name="Ellipse 5"/>
          <p:cNvSpPr/>
          <p:nvPr/>
        </p:nvSpPr>
        <p:spPr>
          <a:xfrm>
            <a:off x="5822491" y="4941168"/>
            <a:ext cx="1341797" cy="344277"/>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ZoneTexte 6"/>
          <p:cNvSpPr txBox="1"/>
          <p:nvPr/>
        </p:nvSpPr>
        <p:spPr>
          <a:xfrm>
            <a:off x="6876256" y="3933056"/>
            <a:ext cx="2053511" cy="923330"/>
          </a:xfrm>
          <a:prstGeom prst="rect">
            <a:avLst/>
          </a:prstGeom>
          <a:solidFill>
            <a:schemeClr val="bg1"/>
          </a:solidFill>
          <a:ln w="38100">
            <a:solidFill>
              <a:srgbClr val="FFFF00"/>
            </a:solidFill>
          </a:ln>
        </p:spPr>
        <p:txBody>
          <a:bodyPr wrap="none" rtlCol="0">
            <a:spAutoFit/>
          </a:bodyPr>
          <a:lstStyle/>
          <a:p>
            <a:pPr algn="just"/>
            <a:r>
              <a:rPr lang="en-US" dirty="0" smtClean="0"/>
              <a:t>Represents how the </a:t>
            </a:r>
          </a:p>
          <a:p>
            <a:pPr algn="just"/>
            <a:r>
              <a:rPr lang="en-US" dirty="0" smtClean="0"/>
              <a:t>measure is computed: </a:t>
            </a:r>
          </a:p>
          <a:p>
            <a:pPr algn="just"/>
            <a:r>
              <a:rPr lang="en-US" dirty="0" smtClean="0"/>
              <a:t>Adding, average, etc.</a:t>
            </a:r>
            <a:endParaRPr lang="en-US" dirty="0"/>
          </a:p>
        </p:txBody>
      </p:sp>
      <p:cxnSp>
        <p:nvCxnSpPr>
          <p:cNvPr id="9" name="Connecteur droit avec flèche 8"/>
          <p:cNvCxnSpPr>
            <a:stCxn id="6" idx="0"/>
          </p:cNvCxnSpPr>
          <p:nvPr/>
        </p:nvCxnSpPr>
        <p:spPr>
          <a:xfrm flipV="1">
            <a:off x="6493390" y="4394721"/>
            <a:ext cx="382866" cy="546447"/>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7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par>
                                <p:cTn id="18" presetID="14" presetClass="entr" presetSubtype="1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a:t>
            </a:r>
            <a:endParaRPr lang="en-US" dirty="0"/>
          </a:p>
        </p:txBody>
      </p:sp>
      <p:sp>
        <p:nvSpPr>
          <p:cNvPr id="3" name="Espace réservé du contenu 2"/>
          <p:cNvSpPr>
            <a:spLocks noGrp="1"/>
          </p:cNvSpPr>
          <p:nvPr>
            <p:ph sz="quarter" idx="1"/>
          </p:nvPr>
        </p:nvSpPr>
        <p:spPr/>
        <p:txBody>
          <a:bodyPr/>
          <a:lstStyle/>
          <a:p>
            <a:pPr marL="0" indent="0">
              <a:buNone/>
            </a:pPr>
            <a:r>
              <a:rPr lang="en-US" dirty="0" smtClean="0"/>
              <a:t>Considering that we have the following pre-defined abstract services:</a:t>
            </a:r>
            <a:endParaRPr lang="en-US" dirty="0"/>
          </a:p>
        </p:txBody>
      </p:sp>
      <p:graphicFrame>
        <p:nvGraphicFramePr>
          <p:cNvPr id="4" name="Tableau 3"/>
          <p:cNvGraphicFramePr>
            <a:graphicFrameLocks noGrp="1"/>
          </p:cNvGraphicFramePr>
          <p:nvPr>
            <p:extLst>
              <p:ext uri="{D42A27DB-BD31-4B8C-83A1-F6EECF244321}">
                <p14:modId xmlns:p14="http://schemas.microsoft.com/office/powerpoint/2010/main" val="723019561"/>
              </p:ext>
            </p:extLst>
          </p:nvPr>
        </p:nvGraphicFramePr>
        <p:xfrm>
          <a:off x="1103784" y="2369530"/>
          <a:ext cx="6936432" cy="3363726"/>
        </p:xfrm>
        <a:graphic>
          <a:graphicData uri="http://schemas.openxmlformats.org/drawingml/2006/table">
            <a:tbl>
              <a:tblPr firstRow="1" bandRow="1">
                <a:tableStyleId>{5C22544A-7EE6-4342-B048-85BDC9FD1C3A}</a:tableStyleId>
              </a:tblPr>
              <a:tblGrid>
                <a:gridCol w="3468216"/>
                <a:gridCol w="3468216"/>
              </a:tblGrid>
              <a:tr h="334171">
                <a:tc gridSpan="2">
                  <a:txBody>
                    <a:bodyPr/>
                    <a:lstStyle/>
                    <a:p>
                      <a:pPr algn="ctr"/>
                      <a:r>
                        <a:rPr lang="en-US" noProof="0" dirty="0" smtClean="0"/>
                        <a:t>Abstract Services Available</a:t>
                      </a:r>
                      <a:endParaRPr lang="en-US" noProof="0" dirty="0"/>
                    </a:p>
                  </a:txBody>
                  <a:tcPr/>
                </a:tc>
                <a:tc hMerge="1">
                  <a:txBody>
                    <a:bodyPr/>
                    <a:lstStyle/>
                    <a:p>
                      <a:endParaRPr lang="en-US" noProof="0" dirty="0"/>
                    </a:p>
                  </a:txBody>
                  <a:tcPr/>
                </a:tc>
              </a:tr>
              <a:tr h="334171">
                <a:tc>
                  <a:txBody>
                    <a:bodyPr/>
                    <a:lstStyle/>
                    <a:p>
                      <a:pPr algn="ctr"/>
                      <a:r>
                        <a:rPr lang="en-US" b="1" noProof="0" dirty="0" smtClean="0"/>
                        <a:t>Abstract Service</a:t>
                      </a:r>
                      <a:endParaRPr lang="en-US" b="1" noProof="0" dirty="0"/>
                    </a:p>
                  </a:txBody>
                  <a:tcPr/>
                </a:tc>
                <a:tc>
                  <a:txBody>
                    <a:bodyPr/>
                    <a:lstStyle/>
                    <a:p>
                      <a:pPr algn="ctr"/>
                      <a:r>
                        <a:rPr lang="en-US" b="1" noProof="0" dirty="0" smtClean="0"/>
                        <a:t>Description</a:t>
                      </a:r>
                      <a:endParaRPr lang="en-US" b="1" noProof="0" dirty="0"/>
                    </a:p>
                  </a:txBody>
                  <a:tcPr/>
                </a:tc>
              </a:tr>
              <a:tr h="334171">
                <a:tc>
                  <a:txBody>
                    <a:bodyPr/>
                    <a:lstStyle/>
                    <a:p>
                      <a:r>
                        <a:rPr lang="en-US" noProof="0" dirty="0" err="1" smtClean="0"/>
                        <a:t>DiseaseInfectedPatient</a:t>
                      </a:r>
                      <a:r>
                        <a:rPr lang="en-US" baseline="0" noProof="0" dirty="0" smtClean="0"/>
                        <a:t> (d?, p!)</a:t>
                      </a:r>
                      <a:endParaRPr lang="en-US" noProof="0" dirty="0"/>
                    </a:p>
                  </a:txBody>
                  <a:tcPr/>
                </a:tc>
                <a:tc>
                  <a:txBody>
                    <a:bodyPr/>
                    <a:lstStyle/>
                    <a:p>
                      <a:r>
                        <a:rPr lang="en-US" noProof="0" dirty="0" smtClean="0"/>
                        <a:t>Given a disease </a:t>
                      </a:r>
                      <a:r>
                        <a:rPr lang="en-US" i="1" noProof="0" dirty="0" smtClean="0"/>
                        <a:t>d</a:t>
                      </a:r>
                      <a:r>
                        <a:rPr lang="en-US" noProof="0" dirty="0" smtClean="0"/>
                        <a:t>,</a:t>
                      </a:r>
                      <a:r>
                        <a:rPr lang="en-US" baseline="0" noProof="0" dirty="0" smtClean="0"/>
                        <a:t> it retrieves patients </a:t>
                      </a:r>
                      <a:r>
                        <a:rPr lang="en-US" i="1" baseline="0" noProof="0" dirty="0" smtClean="0"/>
                        <a:t>p</a:t>
                      </a:r>
                      <a:endParaRPr lang="en-US" i="1" noProof="0" dirty="0"/>
                    </a:p>
                  </a:txBody>
                  <a:tcPr/>
                </a:tc>
              </a:tr>
              <a:tr h="3341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err="1" smtClean="0"/>
                        <a:t>DiseaseInfectedPatient</a:t>
                      </a:r>
                      <a:r>
                        <a:rPr lang="en-US" baseline="0" noProof="0" dirty="0" smtClean="0"/>
                        <a:t> (d?, p!, op!)</a:t>
                      </a:r>
                      <a:endParaRPr lang="en-US" noProof="0"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noProof="0" dirty="0" smtClean="0"/>
                        <a:t>Given a disease </a:t>
                      </a:r>
                      <a:r>
                        <a:rPr lang="en-US" i="1" noProof="0" dirty="0" smtClean="0"/>
                        <a:t>d</a:t>
                      </a:r>
                      <a:r>
                        <a:rPr lang="en-US" noProof="0" dirty="0" smtClean="0"/>
                        <a:t>,</a:t>
                      </a:r>
                      <a:r>
                        <a:rPr lang="en-US" baseline="0" noProof="0" dirty="0" smtClean="0"/>
                        <a:t> it retrieves patients </a:t>
                      </a:r>
                      <a:r>
                        <a:rPr lang="en-US" i="1" baseline="0" noProof="0" dirty="0" smtClean="0"/>
                        <a:t>p</a:t>
                      </a:r>
                      <a:r>
                        <a:rPr lang="en-US" i="0" baseline="0" noProof="0" dirty="0" smtClean="0"/>
                        <a:t>, and </a:t>
                      </a:r>
                      <a:r>
                        <a:rPr lang="en-US" i="1" baseline="0" noProof="0" dirty="0" smtClean="0"/>
                        <a:t>op </a:t>
                      </a:r>
                      <a:r>
                        <a:rPr lang="en-US" i="0" baseline="0" noProof="0" dirty="0" smtClean="0"/>
                        <a:t>is an optional boolean output indicating if the operation proceeded well or not.</a:t>
                      </a:r>
                      <a:endParaRPr lang="en-US" i="1" noProof="0" dirty="0" smtClean="0"/>
                    </a:p>
                  </a:txBody>
                  <a:tcPr/>
                </a:tc>
              </a:tr>
              <a:tr h="437646">
                <a:tc>
                  <a:txBody>
                    <a:bodyPr/>
                    <a:lstStyle/>
                    <a:p>
                      <a:r>
                        <a:rPr lang="en-US" noProof="0" dirty="0" err="1" smtClean="0"/>
                        <a:t>PatientDNA</a:t>
                      </a:r>
                      <a:r>
                        <a:rPr lang="en-US" noProof="0" dirty="0" smtClean="0"/>
                        <a:t> (p?, dna!)</a:t>
                      </a:r>
                      <a:endParaRPr lang="en-US"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Given a patient </a:t>
                      </a:r>
                      <a:r>
                        <a:rPr lang="en-US" i="1" noProof="0" dirty="0" smtClean="0"/>
                        <a:t>p</a:t>
                      </a:r>
                      <a:r>
                        <a:rPr lang="en-US" noProof="0" dirty="0" smtClean="0"/>
                        <a:t>,</a:t>
                      </a:r>
                      <a:r>
                        <a:rPr lang="en-US" baseline="0" noProof="0" dirty="0" smtClean="0"/>
                        <a:t> it retrieves DNA </a:t>
                      </a:r>
                      <a:r>
                        <a:rPr lang="en-US" i="1" baseline="0" noProof="0" dirty="0" smtClean="0"/>
                        <a:t>dna</a:t>
                      </a:r>
                      <a:endParaRPr lang="en-US" i="1" noProof="0" dirty="0" smtClean="0"/>
                    </a:p>
                  </a:txBody>
                  <a:tcPr/>
                </a:tc>
              </a:tr>
              <a:tr h="437646">
                <a:tc>
                  <a:txBody>
                    <a:bodyPr/>
                    <a:lstStyle/>
                    <a:p>
                      <a:r>
                        <a:rPr lang="en-US" noProof="0" dirty="0" err="1" smtClean="0"/>
                        <a:t>PatientPersonalInformation</a:t>
                      </a:r>
                      <a:r>
                        <a:rPr lang="en-US" baseline="0" noProof="0" dirty="0" smtClean="0"/>
                        <a:t> (p?, info!)</a:t>
                      </a:r>
                      <a:endParaRPr lang="en-US" noProof="0" dirty="0"/>
                    </a:p>
                  </a:txBody>
                  <a:tcPr/>
                </a:tc>
                <a:tc>
                  <a:txBody>
                    <a:bodyPr/>
                    <a:lstStyle/>
                    <a:p>
                      <a:r>
                        <a:rPr lang="en-US" noProof="0" dirty="0" smtClean="0"/>
                        <a:t>Given a patient </a:t>
                      </a:r>
                      <a:r>
                        <a:rPr lang="en-US" i="1" noProof="0" dirty="0" smtClean="0"/>
                        <a:t>p</a:t>
                      </a:r>
                      <a:r>
                        <a:rPr lang="en-US" noProof="0" dirty="0" smtClean="0"/>
                        <a:t>,</a:t>
                      </a:r>
                      <a:r>
                        <a:rPr lang="en-US" baseline="0" noProof="0" dirty="0" smtClean="0"/>
                        <a:t> it retrieves patient’s personal information </a:t>
                      </a:r>
                      <a:r>
                        <a:rPr lang="en-US" i="1" baseline="0" noProof="0" dirty="0" smtClean="0"/>
                        <a:t>info</a:t>
                      </a:r>
                      <a:endParaRPr lang="en-US" noProof="0" dirty="0"/>
                    </a:p>
                  </a:txBody>
                  <a:tcPr/>
                </a:tc>
              </a:tr>
            </a:tbl>
          </a:graphicData>
        </a:graphic>
      </p:graphicFrame>
    </p:spTree>
    <p:extLst>
      <p:ext uri="{BB962C8B-B14F-4D97-AF65-F5344CB8AC3E}">
        <p14:creationId xmlns:p14="http://schemas.microsoft.com/office/powerpoint/2010/main" val="353895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a:t>
            </a:r>
            <a:endParaRPr lang="en-US" dirty="0"/>
          </a:p>
        </p:txBody>
      </p:sp>
      <p:sp>
        <p:nvSpPr>
          <p:cNvPr id="3" name="Espace réservé du contenu 2"/>
          <p:cNvSpPr>
            <a:spLocks noGrp="1"/>
          </p:cNvSpPr>
          <p:nvPr>
            <p:ph sz="quarter" idx="1"/>
          </p:nvPr>
        </p:nvSpPr>
        <p:spPr/>
        <p:txBody>
          <a:bodyPr/>
          <a:lstStyle/>
          <a:p>
            <a:pPr algn="just"/>
            <a:r>
              <a:rPr lang="en-US" dirty="0" smtClean="0"/>
              <a:t>The user wants to retrieve patient’s personal and DNA information of patients who were infected by a disease «K»	 using services that have availability higher than 98%, price per call less than 0.2 dollars, and total cost less then 1 dollar.</a:t>
            </a:r>
            <a:endParaRPr lang="en-US" dirty="0"/>
          </a:p>
          <a:p>
            <a:pPr algn="just"/>
            <a:endParaRPr lang="en-US" dirty="0"/>
          </a:p>
          <a:p>
            <a:pPr algn="just"/>
            <a:endParaRPr lang="en-US" dirty="0"/>
          </a:p>
        </p:txBody>
      </p:sp>
      <p:sp>
        <p:nvSpPr>
          <p:cNvPr id="5" name="Espace réservé du contenu 2"/>
          <p:cNvSpPr txBox="1">
            <a:spLocks/>
          </p:cNvSpPr>
          <p:nvPr/>
        </p:nvSpPr>
        <p:spPr>
          <a:xfrm>
            <a:off x="539552" y="3393504"/>
            <a:ext cx="8568952" cy="755576"/>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Font typeface="Wingdings 2"/>
              <a:buNone/>
            </a:pPr>
            <a:r>
              <a:rPr lang="fr-FR" sz="1600" dirty="0" smtClean="0"/>
              <a:t>Q(</a:t>
            </a:r>
            <a:r>
              <a:rPr lang="fr-FR" sz="1600" dirty="0" err="1" smtClean="0"/>
              <a:t>disease</a:t>
            </a:r>
            <a:r>
              <a:rPr lang="fr-FR" sz="1600" dirty="0" smtClean="0"/>
              <a:t>?, </a:t>
            </a:r>
            <a:r>
              <a:rPr lang="fr-FR" sz="1600" dirty="0" err="1" smtClean="0"/>
              <a:t>patientInfo</a:t>
            </a:r>
            <a:r>
              <a:rPr lang="fr-FR" sz="1600" dirty="0" smtClean="0"/>
              <a:t>!, dna!) := </a:t>
            </a:r>
            <a:r>
              <a:rPr lang="en-US" sz="1600" dirty="0" err="1" smtClean="0"/>
              <a:t>DiseaseInfectedPatient</a:t>
            </a:r>
            <a:r>
              <a:rPr lang="en-US" sz="1600" dirty="0" smtClean="0"/>
              <a:t> (d?, p!), </a:t>
            </a:r>
            <a:r>
              <a:rPr lang="en-US" sz="1600" dirty="0" err="1" smtClean="0"/>
              <a:t>PatientPersonalInformation</a:t>
            </a:r>
            <a:r>
              <a:rPr lang="en-US" sz="1600" dirty="0" smtClean="0"/>
              <a:t> (p?, info!), </a:t>
            </a:r>
            <a:r>
              <a:rPr lang="en-US" sz="1600" dirty="0" err="1" smtClean="0"/>
              <a:t>PatientDNA</a:t>
            </a:r>
            <a:r>
              <a:rPr lang="en-US" sz="1600" dirty="0" smtClean="0"/>
              <a:t> (p?, dna!){p=“K”}[availability &gt; 98, price per call &lt; 0.2, total cost &lt; 1]</a:t>
            </a:r>
          </a:p>
          <a:p>
            <a:pPr algn="just"/>
            <a:endParaRPr lang="en-US" dirty="0" smtClean="0"/>
          </a:p>
          <a:p>
            <a:pPr algn="just"/>
            <a:endParaRPr lang="en-US" dirty="0" smtClean="0"/>
          </a:p>
          <a:p>
            <a:pPr algn="just"/>
            <a:endParaRPr lang="en-US" dirty="0"/>
          </a:p>
        </p:txBody>
      </p:sp>
      <p:sp>
        <p:nvSpPr>
          <p:cNvPr id="6" name="Rectangle 5"/>
          <p:cNvSpPr/>
          <p:nvPr/>
        </p:nvSpPr>
        <p:spPr>
          <a:xfrm>
            <a:off x="179512" y="4005064"/>
            <a:ext cx="8856984"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query expressed in terms of abstract services including its constraints and preferences. In the current implementation braces ({}) and brackets ([]) are used to distinguish constraints from preferences.</a:t>
            </a:r>
            <a:endParaRPr lang="en-US" dirty="0"/>
          </a:p>
        </p:txBody>
      </p:sp>
    </p:spTree>
    <p:extLst>
      <p:ext uri="{BB962C8B-B14F-4D97-AF65-F5344CB8AC3E}">
        <p14:creationId xmlns:p14="http://schemas.microsoft.com/office/powerpoint/2010/main" val="286042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Problem</a:t>
            </a:r>
            <a:endParaRPr lang="en-GB" dirty="0"/>
          </a:p>
        </p:txBody>
      </p:sp>
      <p:sp>
        <p:nvSpPr>
          <p:cNvPr id="3" name="Espace réservé du contenu 2"/>
          <p:cNvSpPr>
            <a:spLocks noGrp="1"/>
          </p:cNvSpPr>
          <p:nvPr>
            <p:ph sz="quarter" idx="1"/>
          </p:nvPr>
        </p:nvSpPr>
        <p:spPr>
          <a:xfrm>
            <a:off x="832048" y="1447800"/>
            <a:ext cx="7772400" cy="4572000"/>
          </a:xfrm>
        </p:spPr>
        <p:txBody>
          <a:bodyPr/>
          <a:lstStyle/>
          <a:p>
            <a:pPr algn="just"/>
            <a:r>
              <a:rPr lang="en-GB" dirty="0" smtClean="0"/>
              <a:t>Given a </a:t>
            </a:r>
            <a:r>
              <a:rPr lang="en-GB" b="1" i="1" dirty="0"/>
              <a:t>q</a:t>
            </a:r>
            <a:r>
              <a:rPr lang="en-GB" b="1" i="1" dirty="0" smtClean="0"/>
              <a:t>uery</a:t>
            </a:r>
            <a:r>
              <a:rPr lang="en-GB" dirty="0" smtClean="0"/>
              <a:t> expressing a service composition and set of quality preferences, </a:t>
            </a:r>
            <a:r>
              <a:rPr lang="en-GB" i="1" dirty="0" smtClean="0"/>
              <a:t>find concrete services</a:t>
            </a:r>
            <a:r>
              <a:rPr lang="en-GB" dirty="0" smtClean="0"/>
              <a:t> that can be matched with the query</a:t>
            </a:r>
          </a:p>
          <a:p>
            <a:pPr lvl="1" algn="just"/>
            <a:r>
              <a:rPr lang="en-GB" i="1" dirty="0" smtClean="0"/>
              <a:t>Concrete service matching</a:t>
            </a:r>
            <a:r>
              <a:rPr lang="en-GB" dirty="0" smtClean="0"/>
              <a:t>: one concrete service can be matched with the query if it has only abstract services which are also used in the query</a:t>
            </a:r>
          </a:p>
          <a:p>
            <a:pPr lvl="1" algn="just"/>
            <a:endParaRPr lang="en-GB" dirty="0"/>
          </a:p>
          <a:p>
            <a:pPr lvl="1" algn="just"/>
            <a:r>
              <a:rPr lang="en-GB" i="1" dirty="0"/>
              <a:t>Measures matching</a:t>
            </a:r>
            <a:r>
              <a:rPr lang="en-GB" dirty="0"/>
              <a:t>: all </a:t>
            </a:r>
            <a:r>
              <a:rPr lang="en-GB" i="1" dirty="0"/>
              <a:t>single measures </a:t>
            </a:r>
            <a:r>
              <a:rPr lang="en-GB" dirty="0"/>
              <a:t>in the query must also exist in the concrete service, and all </a:t>
            </a:r>
            <a:r>
              <a:rPr lang="en-GB" i="1" dirty="0"/>
              <a:t>single measures </a:t>
            </a:r>
            <a:r>
              <a:rPr lang="en-GB" dirty="0"/>
              <a:t>in concrete service can not violate the measures in the query.</a:t>
            </a:r>
          </a:p>
          <a:p>
            <a:pPr lvl="1" algn="just"/>
            <a:endParaRPr lang="en-GB" dirty="0" smtClean="0"/>
          </a:p>
          <a:p>
            <a:pPr lvl="1" algn="just"/>
            <a:endParaRPr lang="en-GB" dirty="0" smtClean="0"/>
          </a:p>
        </p:txBody>
      </p:sp>
      <p:sp>
        <p:nvSpPr>
          <p:cNvPr id="4" name="Rectangle 3"/>
          <p:cNvSpPr/>
          <p:nvPr/>
        </p:nvSpPr>
        <p:spPr>
          <a:xfrm>
            <a:off x="154460" y="1412776"/>
            <a:ext cx="8856984" cy="4176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b="1" dirty="0" smtClean="0"/>
              <a:t>Examples</a:t>
            </a:r>
            <a:r>
              <a:rPr lang="en-US" dirty="0" smtClean="0"/>
              <a:t>: Q(</a:t>
            </a:r>
            <a:r>
              <a:rPr lang="en-US" dirty="0" err="1" smtClean="0"/>
              <a:t>x?,y</a:t>
            </a:r>
            <a:r>
              <a:rPr lang="en-US" dirty="0" smtClean="0"/>
              <a:t>!) = A1(</a:t>
            </a:r>
            <a:r>
              <a:rPr lang="en-US" dirty="0" err="1" smtClean="0"/>
              <a:t>x?,c</a:t>
            </a:r>
            <a:r>
              <a:rPr lang="en-US" dirty="0" smtClean="0"/>
              <a:t>!), A2(</a:t>
            </a:r>
            <a:r>
              <a:rPr lang="en-US" dirty="0" err="1" smtClean="0"/>
              <a:t>c?,y</a:t>
            </a:r>
            <a:r>
              <a:rPr lang="en-US" dirty="0" smtClean="0"/>
              <a:t>!)[availability &gt; 98, price per call &lt; 0.2, total price &lt; 1]</a:t>
            </a:r>
          </a:p>
          <a:p>
            <a:pPr algn="just"/>
            <a:r>
              <a:rPr lang="fr-FR" dirty="0"/>
              <a:t>	</a:t>
            </a:r>
            <a:endParaRPr lang="fr-FR" dirty="0" smtClean="0"/>
          </a:p>
          <a:p>
            <a:pPr algn="just"/>
            <a:r>
              <a:rPr lang="en-US" dirty="0" smtClean="0"/>
              <a:t>S1(</a:t>
            </a:r>
            <a:r>
              <a:rPr lang="en-US" dirty="0" err="1" smtClean="0"/>
              <a:t>a?,b</a:t>
            </a:r>
            <a:r>
              <a:rPr lang="en-US" dirty="0" smtClean="0"/>
              <a:t>!) </a:t>
            </a:r>
            <a:r>
              <a:rPr lang="en-US" dirty="0"/>
              <a:t>= </a:t>
            </a:r>
            <a:r>
              <a:rPr lang="en-US" dirty="0" smtClean="0"/>
              <a:t>A1(</a:t>
            </a:r>
            <a:r>
              <a:rPr lang="en-US" dirty="0" err="1" smtClean="0"/>
              <a:t>a?,b</a:t>
            </a:r>
            <a:r>
              <a:rPr lang="en-US" dirty="0" smtClean="0"/>
              <a:t>!) [</a:t>
            </a:r>
            <a:r>
              <a:rPr lang="en-US" dirty="0"/>
              <a:t>availability &gt; </a:t>
            </a:r>
            <a:r>
              <a:rPr lang="en-US" dirty="0" smtClean="0"/>
              <a:t>98]</a:t>
            </a:r>
          </a:p>
          <a:p>
            <a:pPr algn="just"/>
            <a:endParaRPr lang="fr-FR" dirty="0"/>
          </a:p>
          <a:p>
            <a:pPr algn="just"/>
            <a:r>
              <a:rPr lang="en-US" dirty="0" smtClean="0"/>
              <a:t>S2(</a:t>
            </a:r>
            <a:r>
              <a:rPr lang="en-US" dirty="0" err="1" smtClean="0"/>
              <a:t>a</a:t>
            </a:r>
            <a:r>
              <a:rPr lang="en-US" dirty="0" err="1"/>
              <a:t>?,b</a:t>
            </a:r>
            <a:r>
              <a:rPr lang="en-US" dirty="0"/>
              <a:t>!) = A1(</a:t>
            </a:r>
            <a:r>
              <a:rPr lang="en-US" dirty="0" err="1"/>
              <a:t>a?,b</a:t>
            </a:r>
            <a:r>
              <a:rPr lang="en-US" dirty="0"/>
              <a:t>!) [availability &gt; </a:t>
            </a:r>
            <a:r>
              <a:rPr lang="en-US" dirty="0" smtClean="0"/>
              <a:t>98, price </a:t>
            </a:r>
            <a:r>
              <a:rPr lang="en-US" dirty="0"/>
              <a:t>per call </a:t>
            </a:r>
            <a:r>
              <a:rPr lang="en-US" dirty="0" smtClean="0"/>
              <a:t>= </a:t>
            </a:r>
            <a:r>
              <a:rPr lang="en-US" dirty="0"/>
              <a:t>0.2</a:t>
            </a:r>
            <a:r>
              <a:rPr lang="en-US" dirty="0" smtClean="0"/>
              <a:t>]</a:t>
            </a:r>
          </a:p>
          <a:p>
            <a:pPr algn="just"/>
            <a:endParaRPr lang="fr-FR" dirty="0"/>
          </a:p>
          <a:p>
            <a:pPr algn="just"/>
            <a:r>
              <a:rPr lang="en-US" dirty="0" smtClean="0"/>
              <a:t>S3(</a:t>
            </a:r>
            <a:r>
              <a:rPr lang="en-US" dirty="0" err="1" smtClean="0"/>
              <a:t>a</a:t>
            </a:r>
            <a:r>
              <a:rPr lang="en-US" dirty="0" err="1"/>
              <a:t>?,b</a:t>
            </a:r>
            <a:r>
              <a:rPr lang="en-US" dirty="0"/>
              <a:t>!) = A1(</a:t>
            </a:r>
            <a:r>
              <a:rPr lang="en-US" dirty="0" err="1"/>
              <a:t>a</a:t>
            </a:r>
            <a:r>
              <a:rPr lang="en-US" dirty="0" err="1" smtClean="0"/>
              <a:t>?,c</a:t>
            </a:r>
            <a:r>
              <a:rPr lang="en-US" dirty="0" smtClean="0"/>
              <a:t>!), A3(</a:t>
            </a:r>
            <a:r>
              <a:rPr lang="en-US" dirty="0" err="1" smtClean="0"/>
              <a:t>c?,b</a:t>
            </a:r>
            <a:r>
              <a:rPr lang="en-US" dirty="0" smtClean="0"/>
              <a:t>!) </a:t>
            </a:r>
            <a:r>
              <a:rPr lang="en-US" dirty="0"/>
              <a:t>[availability &gt; 98, price per call = </a:t>
            </a:r>
            <a:r>
              <a:rPr lang="en-US" dirty="0" smtClean="0"/>
              <a:t>0.1]</a:t>
            </a:r>
          </a:p>
          <a:p>
            <a:pPr algn="just"/>
            <a:endParaRPr lang="fr-FR" dirty="0"/>
          </a:p>
          <a:p>
            <a:pPr algn="just"/>
            <a:r>
              <a:rPr lang="en-US" dirty="0" smtClean="0"/>
              <a:t>S4(</a:t>
            </a:r>
            <a:r>
              <a:rPr lang="en-US" dirty="0" err="1" smtClean="0"/>
              <a:t>a</a:t>
            </a:r>
            <a:r>
              <a:rPr lang="en-US" dirty="0" err="1"/>
              <a:t>?,b</a:t>
            </a:r>
            <a:r>
              <a:rPr lang="en-US" dirty="0"/>
              <a:t>!) = A1(</a:t>
            </a:r>
            <a:r>
              <a:rPr lang="en-US" dirty="0" err="1"/>
              <a:t>a?,b</a:t>
            </a:r>
            <a:r>
              <a:rPr lang="en-US" dirty="0"/>
              <a:t>!) [availability &gt; 98, price per call = </a:t>
            </a:r>
            <a:r>
              <a:rPr lang="en-US" dirty="0" smtClean="0"/>
              <a:t>0.1]</a:t>
            </a:r>
          </a:p>
          <a:p>
            <a:pPr algn="just"/>
            <a:endParaRPr lang="fr-FR" dirty="0"/>
          </a:p>
          <a:p>
            <a:pPr algn="just"/>
            <a:r>
              <a:rPr lang="en-US" dirty="0" smtClean="0"/>
              <a:t>S5(</a:t>
            </a:r>
            <a:r>
              <a:rPr lang="en-US" dirty="0" err="1" smtClean="0"/>
              <a:t>a</a:t>
            </a:r>
            <a:r>
              <a:rPr lang="en-US" dirty="0" err="1"/>
              <a:t>?,b</a:t>
            </a:r>
            <a:r>
              <a:rPr lang="en-US" dirty="0"/>
              <a:t>!) = A1(</a:t>
            </a:r>
            <a:r>
              <a:rPr lang="en-US" dirty="0" err="1"/>
              <a:t>a</a:t>
            </a:r>
            <a:r>
              <a:rPr lang="en-US" dirty="0" err="1" smtClean="0"/>
              <a:t>?,c</a:t>
            </a:r>
            <a:r>
              <a:rPr lang="en-US" dirty="0" smtClean="0"/>
              <a:t>!), A2(</a:t>
            </a:r>
            <a:r>
              <a:rPr lang="en-US" dirty="0" err="1" smtClean="0"/>
              <a:t>c</a:t>
            </a:r>
            <a:r>
              <a:rPr lang="en-US" dirty="0" err="1"/>
              <a:t>?,b</a:t>
            </a:r>
            <a:r>
              <a:rPr lang="en-US" dirty="0"/>
              <a:t>!)</a:t>
            </a:r>
            <a:r>
              <a:rPr lang="en-US" dirty="0" smtClean="0"/>
              <a:t> </a:t>
            </a:r>
            <a:r>
              <a:rPr lang="en-US" dirty="0"/>
              <a:t>[availability &gt; </a:t>
            </a:r>
            <a:r>
              <a:rPr lang="en-US" dirty="0" smtClean="0"/>
              <a:t>99, </a:t>
            </a:r>
            <a:r>
              <a:rPr lang="en-US" dirty="0"/>
              <a:t>price per call = 0.1</a:t>
            </a:r>
            <a:r>
              <a:rPr lang="en-US" dirty="0" smtClean="0"/>
              <a:t>]</a:t>
            </a:r>
          </a:p>
          <a:p>
            <a:pPr algn="just"/>
            <a:endParaRPr lang="fr-FR" dirty="0"/>
          </a:p>
          <a:p>
            <a:pPr algn="just"/>
            <a:r>
              <a:rPr lang="en-US" dirty="0" smtClean="0"/>
              <a:t>S5(</a:t>
            </a:r>
            <a:r>
              <a:rPr lang="en-US" dirty="0" err="1" smtClean="0"/>
              <a:t>a</a:t>
            </a:r>
            <a:r>
              <a:rPr lang="en-US" dirty="0" err="1"/>
              <a:t>?,b</a:t>
            </a:r>
            <a:r>
              <a:rPr lang="en-US" dirty="0"/>
              <a:t>!) = A1(</a:t>
            </a:r>
            <a:r>
              <a:rPr lang="en-US" dirty="0" err="1"/>
              <a:t>a?,c</a:t>
            </a:r>
            <a:r>
              <a:rPr lang="en-US" dirty="0"/>
              <a:t>!), A2(</a:t>
            </a:r>
            <a:r>
              <a:rPr lang="en-US" dirty="0" err="1"/>
              <a:t>c?,b</a:t>
            </a:r>
            <a:r>
              <a:rPr lang="en-US" dirty="0"/>
              <a:t>!) [availability &gt; 99, price per call = </a:t>
            </a:r>
            <a:r>
              <a:rPr lang="en-US" dirty="0" smtClean="0"/>
              <a:t>0.1, location = “close”]</a:t>
            </a:r>
            <a:endParaRPr lang="en-US" dirty="0"/>
          </a:p>
          <a:p>
            <a:pPr algn="just"/>
            <a:endParaRPr lang="en-US" dirty="0"/>
          </a:p>
          <a:p>
            <a:pPr algn="just"/>
            <a:endParaRPr lang="en-US" dirty="0"/>
          </a:p>
          <a:p>
            <a:pPr algn="just"/>
            <a:endParaRPr lang="en-US" dirty="0"/>
          </a:p>
        </p:txBody>
      </p:sp>
      <p:sp>
        <p:nvSpPr>
          <p:cNvPr id="5" name="ZoneTexte 4"/>
          <p:cNvSpPr txBox="1"/>
          <p:nvPr/>
        </p:nvSpPr>
        <p:spPr>
          <a:xfrm>
            <a:off x="3583751" y="1988840"/>
            <a:ext cx="3220497" cy="307777"/>
          </a:xfrm>
          <a:prstGeom prst="rect">
            <a:avLst/>
          </a:prstGeom>
          <a:solidFill>
            <a:schemeClr val="bg1"/>
          </a:solidFill>
          <a:ln w="28575">
            <a:solidFill>
              <a:srgbClr val="FFFF00"/>
            </a:solidFill>
          </a:ln>
        </p:spPr>
        <p:txBody>
          <a:bodyPr wrap="none" rtlCol="0">
            <a:spAutoFit/>
          </a:bodyPr>
          <a:lstStyle/>
          <a:p>
            <a:r>
              <a:rPr lang="en-US" sz="1400" dirty="0" smtClean="0"/>
              <a:t>It can not be matched. Price per call is missing.</a:t>
            </a:r>
            <a:endParaRPr lang="en-US" sz="1400" dirty="0"/>
          </a:p>
        </p:txBody>
      </p:sp>
      <p:sp>
        <p:nvSpPr>
          <p:cNvPr id="6" name="ZoneTexte 5"/>
          <p:cNvSpPr txBox="1"/>
          <p:nvPr/>
        </p:nvSpPr>
        <p:spPr>
          <a:xfrm>
            <a:off x="5220072" y="2420888"/>
            <a:ext cx="3258969" cy="523220"/>
          </a:xfrm>
          <a:prstGeom prst="rect">
            <a:avLst/>
          </a:prstGeom>
          <a:solidFill>
            <a:schemeClr val="bg1"/>
          </a:solidFill>
          <a:ln w="28575">
            <a:solidFill>
              <a:srgbClr val="FFFF00"/>
            </a:solidFill>
          </a:ln>
        </p:spPr>
        <p:txBody>
          <a:bodyPr wrap="none" rtlCol="0">
            <a:spAutoFit/>
          </a:bodyPr>
          <a:lstStyle/>
          <a:p>
            <a:r>
              <a:rPr lang="en-US" sz="1400" dirty="0" smtClean="0"/>
              <a:t>It can not be matched. Price per call is violating</a:t>
            </a:r>
          </a:p>
          <a:p>
            <a:r>
              <a:rPr lang="en-US" sz="1400" dirty="0"/>
              <a:t>t</a:t>
            </a:r>
            <a:r>
              <a:rPr lang="en-US" sz="1400" dirty="0" smtClean="0"/>
              <a:t>he query preference.</a:t>
            </a:r>
            <a:endParaRPr lang="en-US" sz="1400" dirty="0"/>
          </a:p>
        </p:txBody>
      </p:sp>
      <p:sp>
        <p:nvSpPr>
          <p:cNvPr id="7" name="ZoneTexte 6"/>
          <p:cNvSpPr txBox="1"/>
          <p:nvPr/>
        </p:nvSpPr>
        <p:spPr>
          <a:xfrm>
            <a:off x="6084168" y="3049796"/>
            <a:ext cx="2887714" cy="523220"/>
          </a:xfrm>
          <a:prstGeom prst="rect">
            <a:avLst/>
          </a:prstGeom>
          <a:solidFill>
            <a:schemeClr val="bg1"/>
          </a:solidFill>
          <a:ln w="28575">
            <a:solidFill>
              <a:srgbClr val="FFFF00"/>
            </a:solidFill>
          </a:ln>
        </p:spPr>
        <p:txBody>
          <a:bodyPr wrap="none" rtlCol="0">
            <a:spAutoFit/>
          </a:bodyPr>
          <a:lstStyle/>
          <a:p>
            <a:r>
              <a:rPr lang="en-US" sz="1400" dirty="0" smtClean="0"/>
              <a:t>It can not be matched. A3 is not a abstract</a:t>
            </a:r>
          </a:p>
          <a:p>
            <a:r>
              <a:rPr lang="en-US" sz="1400" dirty="0"/>
              <a:t>s</a:t>
            </a:r>
            <a:r>
              <a:rPr lang="en-US" sz="1400" dirty="0" smtClean="0"/>
              <a:t>ervice in the query.</a:t>
            </a:r>
            <a:endParaRPr lang="en-US" sz="1400" dirty="0"/>
          </a:p>
        </p:txBody>
      </p:sp>
      <p:cxnSp>
        <p:nvCxnSpPr>
          <p:cNvPr id="9" name="Connecteur droit 8"/>
          <p:cNvCxnSpPr/>
          <p:nvPr/>
        </p:nvCxnSpPr>
        <p:spPr>
          <a:xfrm>
            <a:off x="362482" y="2142728"/>
            <a:ext cx="3117537"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199247" y="2683868"/>
            <a:ext cx="5020825"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489252" y="3238028"/>
            <a:ext cx="5522908"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4522995" y="5065439"/>
            <a:ext cx="4441493" cy="307777"/>
          </a:xfrm>
          <a:prstGeom prst="rect">
            <a:avLst/>
          </a:prstGeom>
          <a:solidFill>
            <a:schemeClr val="bg1"/>
          </a:solidFill>
          <a:ln w="28575">
            <a:solidFill>
              <a:srgbClr val="FFFF00"/>
            </a:solidFill>
          </a:ln>
        </p:spPr>
        <p:txBody>
          <a:bodyPr wrap="square" rtlCol="0">
            <a:spAutoFit/>
          </a:bodyPr>
          <a:lstStyle/>
          <a:p>
            <a:r>
              <a:rPr lang="en-US" sz="1400" dirty="0" smtClean="0"/>
              <a:t>Even have more single measures than the query, it can be matched </a:t>
            </a:r>
            <a:endParaRPr lang="en-US" sz="1400" dirty="0"/>
          </a:p>
        </p:txBody>
      </p:sp>
      <p:sp>
        <p:nvSpPr>
          <p:cNvPr id="13" name="Ellipse 12"/>
          <p:cNvSpPr/>
          <p:nvPr/>
        </p:nvSpPr>
        <p:spPr>
          <a:xfrm>
            <a:off x="6084168" y="4653136"/>
            <a:ext cx="1571650" cy="41230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16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randombar(horizontal)">
                                      <p:cBhvr>
                                        <p:cTn id="30" dur="500"/>
                                        <p:tgtEl>
                                          <p:spTgt spid="10"/>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randombar(horizontal)">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randombar(horizontal)">
                                      <p:cBhvr>
                                        <p:cTn id="38" dur="500"/>
                                        <p:tgtEl>
                                          <p:spTgt spid="11"/>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randombar(horizontal)">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randombar(horizontal)">
                                      <p:cBhvr>
                                        <p:cTn id="46" dur="500"/>
                                        <p:tgtEl>
                                          <p:spTgt spid="13"/>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randombar(horizontal)">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Problem</a:t>
            </a:r>
            <a:endParaRPr lang="en-US" dirty="0"/>
          </a:p>
        </p:txBody>
      </p:sp>
      <p:sp>
        <p:nvSpPr>
          <p:cNvPr id="3" name="Espace réservé du contenu 2"/>
          <p:cNvSpPr>
            <a:spLocks noGrp="1"/>
          </p:cNvSpPr>
          <p:nvPr>
            <p:ph sz="quarter" idx="1"/>
          </p:nvPr>
        </p:nvSpPr>
        <p:spPr/>
        <p:txBody>
          <a:bodyPr/>
          <a:lstStyle/>
          <a:p>
            <a:pPr algn="just"/>
            <a:r>
              <a:rPr lang="en-US" i="1" dirty="0" smtClean="0"/>
              <a:t>Abstract service matching</a:t>
            </a:r>
            <a:r>
              <a:rPr lang="en-US" dirty="0" smtClean="0"/>
              <a:t>: a abstract service </a:t>
            </a:r>
            <a:r>
              <a:rPr lang="en-US" i="1" dirty="0" smtClean="0"/>
              <a:t>A</a:t>
            </a:r>
            <a:r>
              <a:rPr lang="en-US" dirty="0" smtClean="0"/>
              <a:t> can be mapped to </a:t>
            </a:r>
            <a:r>
              <a:rPr lang="en-US" i="1" dirty="0" smtClean="0"/>
              <a:t>B</a:t>
            </a:r>
            <a:r>
              <a:rPr lang="en-US" dirty="0" smtClean="0"/>
              <a:t> if: </a:t>
            </a:r>
          </a:p>
          <a:p>
            <a:pPr lvl="1" algn="just"/>
            <a:r>
              <a:rPr lang="en-US" dirty="0" smtClean="0"/>
              <a:t>They have the same </a:t>
            </a:r>
            <a:r>
              <a:rPr lang="en-US" i="1" dirty="0" smtClean="0"/>
              <a:t>name</a:t>
            </a:r>
            <a:r>
              <a:rPr lang="en-US" dirty="0" smtClean="0"/>
              <a:t>. In this case we are considering that they perform the same function</a:t>
            </a:r>
          </a:p>
          <a:p>
            <a:pPr lvl="1" algn="just"/>
            <a:endParaRPr lang="en-US" dirty="0" smtClean="0"/>
          </a:p>
          <a:p>
            <a:pPr lvl="1" algn="just"/>
            <a:r>
              <a:rPr lang="en-US" dirty="0" smtClean="0"/>
              <a:t>The number and type of variables should be compatible which means the number of input and output variables of </a:t>
            </a:r>
            <a:r>
              <a:rPr lang="en-US" i="1" dirty="0" smtClean="0"/>
              <a:t>A</a:t>
            </a:r>
            <a:r>
              <a:rPr lang="en-US" dirty="0" smtClean="0"/>
              <a:t> must be </a:t>
            </a:r>
            <a:r>
              <a:rPr lang="en-US" i="1" dirty="0" smtClean="0"/>
              <a:t>equal or higher </a:t>
            </a:r>
            <a:r>
              <a:rPr lang="en-US" dirty="0" smtClean="0"/>
              <a:t>than the number of input and output variables of </a:t>
            </a:r>
            <a:r>
              <a:rPr lang="en-US" i="1" dirty="0" smtClean="0"/>
              <a:t>B</a:t>
            </a:r>
            <a:endParaRPr lang="en-US" i="1" dirty="0"/>
          </a:p>
        </p:txBody>
      </p:sp>
      <p:sp>
        <p:nvSpPr>
          <p:cNvPr id="4" name="Rectangle 3"/>
          <p:cNvSpPr/>
          <p:nvPr/>
        </p:nvSpPr>
        <p:spPr>
          <a:xfrm>
            <a:off x="154460" y="2348880"/>
            <a:ext cx="8856984"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b="1" dirty="0" smtClean="0"/>
              <a:t>Example</a:t>
            </a:r>
            <a:r>
              <a:rPr lang="en-US" dirty="0" smtClean="0"/>
              <a:t>: </a:t>
            </a:r>
          </a:p>
          <a:p>
            <a:pPr algn="just"/>
            <a:r>
              <a:rPr lang="en-US" dirty="0" smtClean="0"/>
              <a:t>1) A1(</a:t>
            </a:r>
            <a:r>
              <a:rPr lang="en-US" dirty="0" err="1" smtClean="0"/>
              <a:t>x?,c</a:t>
            </a:r>
            <a:r>
              <a:rPr lang="en-US" dirty="0" smtClean="0"/>
              <a:t>!)</a:t>
            </a:r>
          </a:p>
          <a:p>
            <a:pPr algn="just"/>
            <a:r>
              <a:rPr lang="en-US" dirty="0" smtClean="0"/>
              <a:t>	</a:t>
            </a:r>
          </a:p>
          <a:p>
            <a:pPr algn="just"/>
            <a:r>
              <a:rPr lang="en-US" dirty="0" smtClean="0"/>
              <a:t>2) A1(</a:t>
            </a:r>
            <a:r>
              <a:rPr lang="en-US" dirty="0" err="1" smtClean="0"/>
              <a:t>a?,b!,c</a:t>
            </a:r>
            <a:r>
              <a:rPr lang="en-US" dirty="0" smtClean="0"/>
              <a:t>!)</a:t>
            </a:r>
          </a:p>
          <a:p>
            <a:pPr algn="just"/>
            <a:endParaRPr lang="en-US" dirty="0" smtClean="0"/>
          </a:p>
          <a:p>
            <a:pPr algn="just"/>
            <a:r>
              <a:rPr lang="en-US" dirty="0" smtClean="0"/>
              <a:t>In this example, 2 can be mapped to 1, because the number of input and output variables of 2 is higher than the number of input and output variables of 1.</a:t>
            </a:r>
          </a:p>
          <a:p>
            <a:pPr algn="just"/>
            <a:endParaRPr lang="en-US" dirty="0" smtClean="0"/>
          </a:p>
          <a:p>
            <a:pPr algn="just"/>
            <a:r>
              <a:rPr lang="en-US" dirty="0" smtClean="0"/>
              <a:t>However 1 can not be mapped to 2, because the number of input and output variables of 1 is less than the number of input and output variables of 2.</a:t>
            </a:r>
          </a:p>
          <a:p>
            <a:pPr algn="just"/>
            <a:endParaRPr lang="en-US" dirty="0" smtClean="0"/>
          </a:p>
          <a:p>
            <a:pPr algn="just"/>
            <a:endParaRPr lang="en-US" dirty="0"/>
          </a:p>
        </p:txBody>
      </p:sp>
    </p:spTree>
    <p:extLst>
      <p:ext uri="{BB962C8B-B14F-4D97-AF65-F5344CB8AC3E}">
        <p14:creationId xmlns:p14="http://schemas.microsoft.com/office/powerpoint/2010/main" val="181296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2571</TotalTime>
  <Words>2353</Words>
  <Application>Microsoft Office PowerPoint</Application>
  <PresentationFormat>Affichage à l'écran (4:3)</PresentationFormat>
  <Paragraphs>213</Paragraphs>
  <Slides>21</Slides>
  <Notes>0</Notes>
  <HiddenSlides>0</HiddenSlides>
  <MMClips>0</MMClips>
  <ScaleCrop>false</ScaleCrop>
  <HeadingPairs>
    <vt:vector size="4" baseType="variant">
      <vt:variant>
        <vt:lpstr>Thème</vt:lpstr>
      </vt:variant>
      <vt:variant>
        <vt:i4>1</vt:i4>
      </vt:variant>
      <vt:variant>
        <vt:lpstr>Titres des diapositives</vt:lpstr>
      </vt:variant>
      <vt:variant>
        <vt:i4>21</vt:i4>
      </vt:variant>
    </vt:vector>
  </HeadingPairs>
  <TitlesOfParts>
    <vt:vector size="22" baseType="lpstr">
      <vt:lpstr>Capitaux</vt:lpstr>
      <vt:lpstr>Step-by-step in the implementation</vt:lpstr>
      <vt:lpstr>Problem</vt:lpstr>
      <vt:lpstr>Problem</vt:lpstr>
      <vt:lpstr>Hypothesis</vt:lpstr>
      <vt:lpstr>Hypothesis</vt:lpstr>
      <vt:lpstr>Example</vt:lpstr>
      <vt:lpstr>Example</vt:lpstr>
      <vt:lpstr>Problem</vt:lpstr>
      <vt:lpstr>Problem</vt:lpstr>
      <vt:lpstr>Principle</vt:lpstr>
      <vt:lpstr>Example: Input data to the Rhône</vt:lpstr>
      <vt:lpstr>Example: Input data to the Rhône</vt:lpstr>
      <vt:lpstr>Table associating abstract service with a concrete service</vt:lpstr>
      <vt:lpstr>Example: selecting candidate concrete services</vt:lpstr>
      <vt:lpstr>Problem: creating concrete service description</vt:lpstr>
      <vt:lpstr>Problem: creating concrete service description</vt:lpstr>
      <vt:lpstr>Principle</vt:lpstr>
      <vt:lpstr>Example: creating CSDs</vt:lpstr>
      <vt:lpstr>Example: combining all CSDs</vt:lpstr>
      <vt:lpstr>Example: finding valid rewritings</vt:lpstr>
      <vt:lpstr>Example: finding valid rewritings</vt:lpstr>
    </vt:vector>
  </TitlesOfParts>
  <Company>UJML3</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admin</dc:creator>
  <cp:lastModifiedBy>admin</cp:lastModifiedBy>
  <cp:revision>87</cp:revision>
  <dcterms:created xsi:type="dcterms:W3CDTF">2015-10-20T14:07:01Z</dcterms:created>
  <dcterms:modified xsi:type="dcterms:W3CDTF">2015-11-06T16:08:47Z</dcterms:modified>
</cp:coreProperties>
</file>