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6" r:id="rId7"/>
    <p:sldId id="263" r:id="rId8"/>
    <p:sldId id="264" r:id="rId9"/>
    <p:sldId id="268" r:id="rId10"/>
    <p:sldId id="257" r:id="rId11"/>
    <p:sldId id="267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1A1-5DCC-4791-BF34-E8E043C2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E30AC-CCBC-4DCD-BFB1-9CC152C1B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F7AD-C579-453E-A9B9-F9AEEE03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10BA-43FA-428D-B0D6-502BF2E9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C138-09A7-4C79-950D-1784D54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2DBE-18B1-4823-90C8-0A3D966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4A98-8445-4FED-89AF-038B515C3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31DD-722F-42E4-8220-2B9BE307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F7DD-F429-4529-B941-EEDEFCCD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1ED1-5B81-4994-BA0F-2F5DBE08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8C768-6A27-4408-996F-93DEDA651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B1392-C078-4141-8C85-B173620D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70127-3D50-43C3-8849-3028DF27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25E5-6550-4AC3-BBD9-04A98AFB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6DC-E5EB-4203-B09E-B67CF846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9935-7FD6-41E0-9FFB-9CD31822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E413-E7F2-4FEB-BF4E-19572C6C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E4AB-F0CE-4DAA-9330-2504DCF7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309B-7B1A-4DDE-874B-6B04AD21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911A-15B0-4018-9F74-848B453C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C5C-6F40-4B0D-8158-7DFCF15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1D81-858A-4382-BB56-B77EAED0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6FAE-ACC3-4E2E-8412-4C0A28D0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8881-6450-446F-B343-FA3A2ADA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F0CD-CF3B-4D16-848F-C6EA8034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EB7A-2FB7-4996-A61F-85462218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71D-AAB7-4A7E-83DE-AD2EF1EB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918F-DF4F-4E18-980C-C7B61E55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E10B-E79C-49C7-9C2E-30B85C0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DBBD-323C-4BA5-8578-D83A718C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237B-7BE7-4F17-9E2E-7C61688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65F9-E0F5-43A1-87BC-EFB18994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752E1-A7D0-4257-A665-31BDAECA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D3B5-5441-443D-B05A-2907F67D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B695-7C13-4ACF-96D4-AA61BDB5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8E166-B98B-4E33-86E6-162ADF796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1B0D8-7AB9-4399-B1B8-A8F4B8E4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CDAE5-0FD5-4FAF-ACE0-0A1B8A94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51E8A-ED6A-4735-B55E-785BFE7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A363-8255-4EAC-822A-13E41035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2420F-E06D-479F-A20E-D05E73F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BCFF-5F15-406F-99E8-D9D2C5AD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1E8F3-A751-47FF-8F32-9447014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45108-BCBC-4A55-84BE-610B33E9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A68AE-2F45-4767-A11D-935AC48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5B8C-22DB-4FAA-84B9-82BF6035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748-B50D-44CA-95B0-34331A0D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6AE5-5012-4F2A-9CC3-F756D7E3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66DF-B921-42DF-B761-7C17BE3F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36E62-7AA5-4D4F-86A3-8FC9BA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6E26-13D1-4AE3-9077-C8C9ED0E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5B91-A5A3-438A-A6BC-6B84421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F8E5-ED6A-4A47-8267-52EE7622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30299-72C6-4CC9-97B8-3F65F6B9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00AC-85F2-4FE4-9477-88122018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91D4-FDCD-491E-A43D-D2CCDDBB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54131-6C1B-4C7E-818F-E31E5131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3D26-6A71-40DA-B33D-EB294BF2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t="-8000" r="-5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06295-7836-4B34-AD75-EB33377A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CCB07-97A4-47B8-949E-A3BA916C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3876-3A3A-445F-947B-CBEA977D5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6B9B-1CB2-44CE-8B82-BBBD463067E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EC52-74DB-4A01-8FD7-ACFEAB1C0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C121-09A4-4D54-A0B4-6F7575A04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EAF5-D405-4452-AE40-79635916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estoohigh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acherspayteachers.com/Store/Empower-Healthy-Studen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9876AB-C018-4D8C-9AE8-6D5A9094D623}"/>
              </a:ext>
            </a:extLst>
          </p:cNvPr>
          <p:cNvSpPr txBox="1"/>
          <p:nvPr/>
        </p:nvSpPr>
        <p:spPr>
          <a:xfrm>
            <a:off x="5640355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8B2EA-2293-4CE0-9972-3B467867AE07}"/>
              </a:ext>
            </a:extLst>
          </p:cNvPr>
          <p:cNvSpPr txBox="1"/>
          <p:nvPr/>
        </p:nvSpPr>
        <p:spPr>
          <a:xfrm>
            <a:off x="236738" y="856686"/>
            <a:ext cx="117185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Social Emotional Learning</a:t>
            </a:r>
            <a:br>
              <a:rPr lang="en-US" sz="6000" dirty="0">
                <a:latin typeface="Century Gothic" panose="020B0502020202020204" pitchFamily="34" charset="0"/>
              </a:rPr>
            </a:br>
            <a:r>
              <a:rPr lang="en-US" sz="6000" dirty="0">
                <a:latin typeface="Century Gothic" panose="020B0502020202020204" pitchFamily="34" charset="0"/>
              </a:rPr>
              <a:t>Journal Prompts</a:t>
            </a:r>
            <a:br>
              <a:rPr lang="en-US" sz="5400" dirty="0">
                <a:latin typeface="Century Gothic" panose="020B0502020202020204" pitchFamily="34" charset="0"/>
              </a:rPr>
            </a:br>
            <a:r>
              <a:rPr lang="en-US" sz="3200" dirty="0">
                <a:latin typeface="Ink Free" panose="03080402000500000000" pitchFamily="66" charset="0"/>
              </a:rPr>
              <a:t>Thoughtful Journal Prompts to Inspire Meaningful Discussion</a:t>
            </a:r>
            <a:endParaRPr lang="en-US" sz="5400" dirty="0">
              <a:latin typeface="Ink Free" panose="03080402000500000000" pitchFamily="66" charset="0"/>
            </a:endParaRPr>
          </a:p>
          <a:p>
            <a:pPr algn="ctr"/>
            <a:endParaRPr lang="en-US" sz="6000" dirty="0">
              <a:latin typeface="Century Gothic" panose="020B0502020202020204" pitchFamily="34" charset="0"/>
            </a:endParaRPr>
          </a:p>
          <a:p>
            <a:pPr algn="ctr"/>
            <a:r>
              <a:rPr lang="en-US" sz="6000" dirty="0">
                <a:latin typeface="Century Gothic" panose="020B0502020202020204" pitchFamily="34" charset="0"/>
              </a:rPr>
              <a:t>Unit 2: Conflict 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4400" b="1" dirty="0">
              <a:latin typeface="NegativeSpace" panose="02000603000000000000" pitchFamily="2" charset="0"/>
            </a:endParaRPr>
          </a:p>
          <a:p>
            <a:endParaRPr lang="en-US" sz="4400" b="1" dirty="0">
              <a:latin typeface="Clementine Sketc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9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3CA28-FAED-42CF-BAFC-1C5F3F6C5068}"/>
              </a:ext>
            </a:extLst>
          </p:cNvPr>
          <p:cNvSpPr txBox="1"/>
          <p:nvPr/>
        </p:nvSpPr>
        <p:spPr>
          <a:xfrm>
            <a:off x="515996" y="426128"/>
            <a:ext cx="113712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“Forget mistakes. Forget failures. Forget everything except what you are going to do right now, and do it. Today is your lucky day.” –Will Durant</a:t>
            </a:r>
            <a:br>
              <a:rPr lang="en-US" sz="4800" dirty="0">
                <a:latin typeface="Ink Free" panose="03080402000500000000" pitchFamily="66" charset="0"/>
              </a:rPr>
            </a:br>
            <a:endParaRPr lang="en-US" sz="4000" dirty="0">
              <a:latin typeface="Century Gothic" panose="020B0502020202020204" pitchFamily="34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How might focusing on the present instead of the past help you build resilience? How might you practice focusing on the present today?</a:t>
            </a:r>
          </a:p>
        </p:txBody>
      </p:sp>
    </p:spTree>
    <p:extLst>
      <p:ext uri="{BB962C8B-B14F-4D97-AF65-F5344CB8AC3E}">
        <p14:creationId xmlns:p14="http://schemas.microsoft.com/office/powerpoint/2010/main" val="404598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230819" y="186431"/>
            <a:ext cx="117984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  </a:t>
            </a:r>
            <a:r>
              <a:rPr lang="en-US" sz="8800" dirty="0">
                <a:latin typeface="Century Gothic" panose="020B0502020202020204" pitchFamily="34" charset="0"/>
              </a:rPr>
              <a:t>RESILIENCE</a:t>
            </a:r>
            <a:endParaRPr lang="en-US" sz="5400" dirty="0">
              <a:latin typeface="Ink Free" panose="03080402000500000000" pitchFamily="66" charset="0"/>
            </a:endParaRPr>
          </a:p>
          <a:p>
            <a:r>
              <a:rPr lang="en-US" sz="3600" dirty="0">
                <a:latin typeface="Century Gothic" panose="020B0502020202020204" pitchFamily="34" charset="0"/>
              </a:rPr>
              <a:t>Using each letter of the word resilience, write down at least one thing you can do to help build your own resilience.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Example: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   </a:t>
            </a:r>
            <a:r>
              <a:rPr lang="en-US" sz="3600" b="1" dirty="0">
                <a:latin typeface="Century Gothic" panose="020B0502020202020204" pitchFamily="34" charset="0"/>
              </a:rPr>
              <a:t>R</a:t>
            </a:r>
            <a:r>
              <a:rPr lang="en-US" sz="3600" dirty="0">
                <a:latin typeface="Century Gothic" panose="020B0502020202020204" pitchFamily="34" charset="0"/>
              </a:rPr>
              <a:t>emind myself that I can learn from hard things.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   </a:t>
            </a:r>
            <a:r>
              <a:rPr lang="en-US" sz="3600" b="1" dirty="0">
                <a:latin typeface="Century Gothic" panose="020B0502020202020204" pitchFamily="34" charset="0"/>
              </a:rPr>
              <a:t>E</a:t>
            </a:r>
            <a:r>
              <a:rPr lang="en-US" sz="3600" dirty="0">
                <a:latin typeface="Century Gothic" panose="020B0502020202020204" pitchFamily="34" charset="0"/>
              </a:rPr>
              <a:t>mpower myself with positive self talk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   </a:t>
            </a:r>
            <a:r>
              <a:rPr lang="en-US" sz="3600" b="1" dirty="0">
                <a:latin typeface="Century Gothic" panose="020B0502020202020204" pitchFamily="34" charset="0"/>
              </a:rPr>
              <a:t>S</a:t>
            </a:r>
            <a:r>
              <a:rPr lang="en-US" sz="3600" dirty="0">
                <a:latin typeface="Century Gothic" panose="020B0502020202020204" pitchFamily="34" charset="0"/>
              </a:rPr>
              <a:t>eek advice from someone I trust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   </a:t>
            </a:r>
            <a:r>
              <a:rPr lang="en-US" sz="3600" b="1" dirty="0">
                <a:latin typeface="Century Gothic" panose="020B0502020202020204" pitchFamily="34" charset="0"/>
              </a:rPr>
              <a:t>I</a:t>
            </a:r>
            <a:r>
              <a:rPr lang="en-US" sz="3600" dirty="0">
                <a:latin typeface="Century Gothic" panose="020B0502020202020204" pitchFamily="34" charset="0"/>
              </a:rPr>
              <a:t>nvest in myself and my future</a:t>
            </a:r>
          </a:p>
        </p:txBody>
      </p:sp>
    </p:spTree>
    <p:extLst>
      <p:ext uri="{BB962C8B-B14F-4D97-AF65-F5344CB8AC3E}">
        <p14:creationId xmlns:p14="http://schemas.microsoft.com/office/powerpoint/2010/main" val="261921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267070" y="230819"/>
            <a:ext cx="115158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nk Free" panose="03080402000500000000" pitchFamily="66" charset="0"/>
              </a:rPr>
              <a:t>  </a:t>
            </a:r>
            <a:r>
              <a:rPr lang="en-US" sz="5400" dirty="0">
                <a:latin typeface="Ink Free" panose="03080402000500000000" pitchFamily="66" charset="0"/>
              </a:rPr>
              <a:t>Bonus: Additional Resources and Discussion Starters</a:t>
            </a:r>
          </a:p>
          <a:p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100" dirty="0">
                <a:latin typeface="Century Gothic" panose="020B0502020202020204" pitchFamily="34" charset="0"/>
              </a:rPr>
              <a:t>American Psychological Association. (2020, February 1). </a:t>
            </a:r>
            <a:r>
              <a:rPr lang="en-US" sz="1100" i="1" dirty="0">
                <a:latin typeface="Century Gothic" panose="020B0502020202020204" pitchFamily="34" charset="0"/>
              </a:rPr>
              <a:t>Building your resilience.</a:t>
            </a:r>
            <a:r>
              <a:rPr lang="en-US" sz="1100" dirty="0">
                <a:latin typeface="Century Gothic" panose="020B0502020202020204" pitchFamily="34" charset="0"/>
              </a:rPr>
              <a:t> http://www.apa.org/topics/resilience</a:t>
            </a:r>
            <a:br>
              <a:rPr lang="en-US" sz="1100" dirty="0">
                <a:latin typeface="Century Gothic" panose="020B0502020202020204" pitchFamily="34" charset="0"/>
              </a:rPr>
            </a:br>
            <a:br>
              <a:rPr lang="en-US" sz="1100" dirty="0">
                <a:latin typeface="Century Gothic" panose="020B0502020202020204" pitchFamily="34" charset="0"/>
              </a:rPr>
            </a:br>
            <a:r>
              <a:rPr lang="en-US" sz="1100" dirty="0">
                <a:latin typeface="Century Gothic" panose="020B0502020202020204" pitchFamily="34" charset="0"/>
              </a:rPr>
              <a:t>Newman, K. M. (2016, November 6). Five Science-Backed Strategies to Build Resilience. Retrieved from https://greatergood.berkeley.edu/article/item/five_science_backed_strategies_to_build_resilience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>
                <a:latin typeface="Century Gothic" panose="020B0502020202020204" pitchFamily="34" charset="0"/>
                <a:hlinkClick r:id="rId2"/>
              </a:rPr>
              <a:t>http://www.acestoohigh.com</a:t>
            </a:r>
            <a:endParaRPr lang="en-US" sz="11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>
                <a:latin typeface="Century Gothic" panose="020B0502020202020204" pitchFamily="34" charset="0"/>
              </a:rPr>
              <a:t>Literature highlighting resilience: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>
                <a:latin typeface="Century Gothic" panose="020B0502020202020204" pitchFamily="34" charset="0"/>
              </a:rPr>
              <a:t>“Invictus” by Ernest Hemingway          </a:t>
            </a:r>
            <a:r>
              <a:rPr lang="en-US" sz="1100" i="1" dirty="0">
                <a:latin typeface="Century Gothic" panose="020B0502020202020204" pitchFamily="34" charset="0"/>
              </a:rPr>
              <a:t>The Fault in Our Stars</a:t>
            </a:r>
            <a:r>
              <a:rPr lang="en-US" sz="1100" dirty="0">
                <a:latin typeface="Century Gothic" panose="020B0502020202020204" pitchFamily="34" charset="0"/>
              </a:rPr>
              <a:t> by John Green          The </a:t>
            </a:r>
            <a:r>
              <a:rPr lang="en-US" sz="1100" i="1" dirty="0">
                <a:latin typeface="Century Gothic" panose="020B0502020202020204" pitchFamily="34" charset="0"/>
              </a:rPr>
              <a:t>Hunger Games</a:t>
            </a:r>
            <a:r>
              <a:rPr lang="en-US" sz="1100" dirty="0">
                <a:latin typeface="Century Gothic" panose="020B0502020202020204" pitchFamily="34" charset="0"/>
              </a:rPr>
              <a:t> Trilogy by Suzanne Collins          “Still I Rise” by Maya Angelou</a:t>
            </a:r>
            <a:br>
              <a:rPr lang="en-US" sz="1100" dirty="0">
                <a:latin typeface="Century Gothic" panose="020B0502020202020204" pitchFamily="34" charset="0"/>
              </a:rPr>
            </a:br>
            <a:br>
              <a:rPr lang="en-US" sz="1100" dirty="0">
                <a:latin typeface="Century Gothic" panose="020B0502020202020204" pitchFamily="34" charset="0"/>
              </a:rPr>
            </a:br>
            <a:r>
              <a:rPr lang="en-US" sz="1100" i="1" dirty="0">
                <a:latin typeface="Century Gothic" panose="020B0502020202020204" pitchFamily="34" charset="0"/>
              </a:rPr>
              <a:t>Speak</a:t>
            </a:r>
            <a:r>
              <a:rPr lang="en-US" sz="1100" dirty="0">
                <a:latin typeface="Century Gothic" panose="020B0502020202020204" pitchFamily="34" charset="0"/>
              </a:rPr>
              <a:t> by Laurie </a:t>
            </a:r>
            <a:r>
              <a:rPr lang="en-US" sz="1100" dirty="0" err="1">
                <a:latin typeface="Century Gothic" panose="020B0502020202020204" pitchFamily="34" charset="0"/>
              </a:rPr>
              <a:t>Halse</a:t>
            </a:r>
            <a:r>
              <a:rPr lang="en-US" sz="1100" dirty="0">
                <a:latin typeface="Century Gothic" panose="020B0502020202020204" pitchFamily="34" charset="0"/>
              </a:rPr>
              <a:t> Anderson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br>
              <a:rPr lang="en-US" sz="1100" dirty="0">
                <a:latin typeface="Century Gothic" panose="020B0502020202020204" pitchFamily="34" charset="0"/>
              </a:rPr>
            </a:br>
            <a:endParaRPr lang="en-US" sz="11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F5F72-2396-472C-93A3-2468BB8EF727}"/>
              </a:ext>
            </a:extLst>
          </p:cNvPr>
          <p:cNvSpPr txBox="1"/>
          <p:nvPr/>
        </p:nvSpPr>
        <p:spPr>
          <a:xfrm>
            <a:off x="861873" y="4164968"/>
            <a:ext cx="115158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Additional Discussion Starters: 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1. Who in your life has shown resilience? 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2. Why do you think resilience in important?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3. Do you think resilience is a trait that you are born with, or can you grow it?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4. What advice would you give someone who doesn’t think they can practice resilience?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5. What causes you to use negative self talk or positive self talk? 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6. What are some positive statements about yourself you can use daily to build resilience?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7. What are your barriers to resilience?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8. Do you ever feel like resilience isn’t worth it? Why or why not?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9. When have you felt the most resilient? When have you felt the least resilient?</a:t>
            </a:r>
            <a:br>
              <a:rPr lang="en-US" sz="1400" dirty="0">
                <a:latin typeface="Century Gothic" panose="020B0502020202020204" pitchFamily="34" charset="0"/>
              </a:rPr>
            </a:br>
            <a:r>
              <a:rPr lang="en-US" sz="1400" dirty="0">
                <a:latin typeface="Century Gothic" panose="020B0502020202020204" pitchFamily="34" charset="0"/>
              </a:rPr>
              <a:t>10. Who might you encourage in your life to practice resilience?</a:t>
            </a:r>
          </a:p>
        </p:txBody>
      </p:sp>
    </p:spTree>
    <p:extLst>
      <p:ext uri="{BB962C8B-B14F-4D97-AF65-F5344CB8AC3E}">
        <p14:creationId xmlns:p14="http://schemas.microsoft.com/office/powerpoint/2010/main" val="2086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D6595-F4A3-4498-9E45-E0D488429D73}"/>
              </a:ext>
            </a:extLst>
          </p:cNvPr>
          <p:cNvSpPr txBox="1"/>
          <p:nvPr/>
        </p:nvSpPr>
        <p:spPr>
          <a:xfrm>
            <a:off x="498241" y="1447060"/>
            <a:ext cx="113712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Thank you for purchasing this resource!</a:t>
            </a:r>
            <a:br>
              <a:rPr lang="en-US" sz="4800" dirty="0">
                <a:latin typeface="Ink Free" panose="03080402000500000000" pitchFamily="66" charset="0"/>
              </a:rPr>
            </a:br>
            <a:r>
              <a:rPr lang="en-US" sz="3200" dirty="0">
                <a:latin typeface="Ink Free" panose="03080402000500000000" pitchFamily="66" charset="0"/>
              </a:rPr>
              <a:t>I’d love to hear about your experience with these prompts. Please remember to leave feedback and let me know!</a:t>
            </a:r>
          </a:p>
          <a:p>
            <a:pPr algn="ctr"/>
            <a:endParaRPr lang="en-US" sz="3200" dirty="0">
              <a:latin typeface="Ink Free" panose="03080402000500000000" pitchFamily="66" charset="0"/>
            </a:endParaRPr>
          </a:p>
          <a:p>
            <a:pPr algn="ctr"/>
            <a:r>
              <a:rPr lang="en-US" sz="3200" dirty="0">
                <a:latin typeface="Ink Free" panose="03080402000500000000" pitchFamily="66" charset="0"/>
              </a:rPr>
              <a:t>Thank you! </a:t>
            </a:r>
          </a:p>
          <a:p>
            <a:pPr algn="ctr"/>
            <a:endParaRPr lang="en-US" sz="3200" dirty="0">
              <a:latin typeface="Ink Free" panose="03080402000500000000" pitchFamily="66" charset="0"/>
            </a:endParaRPr>
          </a:p>
          <a:p>
            <a:pPr algn="ctr"/>
            <a:r>
              <a:rPr lang="en-US" sz="3200" dirty="0">
                <a:latin typeface="Ink Free" panose="03080402000500000000" pitchFamily="66" charset="0"/>
              </a:rPr>
              <a:t>-April</a:t>
            </a:r>
          </a:p>
          <a:p>
            <a:pPr algn="ctr"/>
            <a:endParaRPr lang="en-US" sz="3200" dirty="0">
              <a:latin typeface="Ink Free" panose="03080402000500000000" pitchFamily="66" charset="0"/>
              <a:hlinkClick r:id="rId2"/>
            </a:endParaRPr>
          </a:p>
          <a:p>
            <a:pPr algn="ctr"/>
            <a:endParaRPr lang="en-US" sz="3200" dirty="0">
              <a:latin typeface="Ink Free" panose="03080402000500000000" pitchFamily="66" charset="0"/>
              <a:hlinkClick r:id="rId2"/>
            </a:endParaRPr>
          </a:p>
          <a:p>
            <a:pPr algn="ctr"/>
            <a:r>
              <a:rPr lang="en-US" sz="2000" dirty="0">
                <a:hlinkClick r:id="rId2"/>
              </a:rPr>
              <a:t>https://www.teacherspayteachers.com/Store/Empower-Healthy-Students</a:t>
            </a:r>
            <a:endParaRPr lang="en-US" sz="2000" dirty="0">
              <a:latin typeface="Ink Free" panose="03080402000500000000" pitchFamily="66" charset="0"/>
            </a:endParaRPr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0479108-00CD-4CA3-8B1E-26231F27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" y="3753747"/>
            <a:ext cx="3281040" cy="24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370448" y="346121"/>
            <a:ext cx="114511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4400" b="1" dirty="0">
                <a:latin typeface="Ink Free" panose="03080402000500000000" pitchFamily="66" charset="0"/>
              </a:rPr>
            </a:br>
            <a:endParaRPr lang="en-US" sz="4400" b="1" dirty="0">
              <a:latin typeface="Ink Free" panose="03080402000500000000" pitchFamily="66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When have you shown resilience? 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Who or what helped you to show resilience?</a:t>
            </a:r>
          </a:p>
        </p:txBody>
      </p:sp>
    </p:spTree>
    <p:extLst>
      <p:ext uri="{BB962C8B-B14F-4D97-AF65-F5344CB8AC3E}">
        <p14:creationId xmlns:p14="http://schemas.microsoft.com/office/powerpoint/2010/main" val="160199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515996" y="408373"/>
            <a:ext cx="113712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“Do not judge me by my successes, judge me by how many times I fell down and got back up again.” Nelson Mandela</a:t>
            </a:r>
          </a:p>
          <a:p>
            <a:endParaRPr lang="en-US" sz="4800" dirty="0">
              <a:latin typeface="Ink Free" panose="03080402000500000000" pitchFamily="66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When did you fall down and get back up? </a:t>
            </a:r>
            <a:br>
              <a:rPr lang="en-US" sz="4000" dirty="0">
                <a:latin typeface="Century Gothic" panose="020B0502020202020204" pitchFamily="34" charset="0"/>
              </a:rPr>
            </a:b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Why did you make this choice? </a:t>
            </a:r>
            <a:br>
              <a:rPr lang="en-US" sz="4000" dirty="0">
                <a:latin typeface="Century Gothic" panose="020B0502020202020204" pitchFamily="34" charset="0"/>
              </a:rPr>
            </a:b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What helped you to make this choice?</a:t>
            </a:r>
            <a:br>
              <a:rPr lang="en-US" sz="4000" dirty="0">
                <a:latin typeface="Century Gothic" panose="020B0502020202020204" pitchFamily="34" charset="0"/>
              </a:rPr>
            </a:b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453851" y="488272"/>
            <a:ext cx="113623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“Reminding yourself of your strengths can help chip away at your core belief that you aren’t good enough to be successful”. –Amy Morin</a:t>
            </a:r>
          </a:p>
          <a:p>
            <a:br>
              <a:rPr lang="en-US" sz="4800" dirty="0">
                <a:latin typeface="Ink Free" panose="03080402000500000000" pitchFamily="66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List ten of your strengths that are not tied to your appearance. </a:t>
            </a:r>
          </a:p>
        </p:txBody>
      </p:sp>
    </p:spTree>
    <p:extLst>
      <p:ext uri="{BB962C8B-B14F-4D97-AF65-F5344CB8AC3E}">
        <p14:creationId xmlns:p14="http://schemas.microsoft.com/office/powerpoint/2010/main" val="3469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408374" y="679361"/>
            <a:ext cx="116297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Positive self-talk can increase resilience. Negative self-talk can decrease resilience. </a:t>
            </a:r>
          </a:p>
          <a:p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How does your self-talk sound? </a:t>
            </a:r>
            <a:br>
              <a:rPr lang="en-US" sz="4000" dirty="0">
                <a:latin typeface="Century Gothic" panose="020B0502020202020204" pitchFamily="34" charset="0"/>
              </a:rPr>
            </a:b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Do you talk negatively about yourself or positively about yourself in your mind?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8AEC9-CD6F-4449-86F6-AC368833608B}"/>
              </a:ext>
            </a:extLst>
          </p:cNvPr>
          <p:cNvSpPr txBox="1"/>
          <p:nvPr/>
        </p:nvSpPr>
        <p:spPr>
          <a:xfrm>
            <a:off x="560384" y="337351"/>
            <a:ext cx="113712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“No one in the world was ever you before, with your particular gifts and abilities and possibilities.” Joseph Campbell</a:t>
            </a:r>
            <a:br>
              <a:rPr lang="en-US" sz="4800" dirty="0">
                <a:latin typeface="Ink Free" panose="03080402000500000000" pitchFamily="66" charset="0"/>
              </a:rPr>
            </a:br>
            <a:endParaRPr lang="en-US" sz="4800" dirty="0">
              <a:latin typeface="Ink Free" panose="03080402000500000000" pitchFamily="66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Do you believe that you have unique gifts, abilities, and possibilities?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12405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560384" y="337351"/>
            <a:ext cx="113712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“Persistence and resilience only come from having been given the chance to work through difficult problems.”-</a:t>
            </a:r>
            <a:r>
              <a:rPr lang="en-US" sz="4800" dirty="0" err="1">
                <a:latin typeface="Ink Free" panose="03080402000500000000" pitchFamily="66" charset="0"/>
              </a:rPr>
              <a:t>Gever</a:t>
            </a:r>
            <a:r>
              <a:rPr lang="en-US" sz="4800" dirty="0">
                <a:latin typeface="Ink Free" panose="03080402000500000000" pitchFamily="66" charset="0"/>
              </a:rPr>
              <a:t> </a:t>
            </a:r>
            <a:r>
              <a:rPr lang="en-US" sz="4800" dirty="0" err="1">
                <a:latin typeface="Ink Free" panose="03080402000500000000" pitchFamily="66" charset="0"/>
              </a:rPr>
              <a:t>Tulley</a:t>
            </a:r>
            <a:br>
              <a:rPr lang="en-US" sz="4800" dirty="0">
                <a:latin typeface="Ink Free" panose="03080402000500000000" pitchFamily="66" charset="0"/>
              </a:rPr>
            </a:br>
            <a:endParaRPr lang="en-US" sz="4800" dirty="0">
              <a:latin typeface="Ink Free" panose="03080402000500000000" pitchFamily="66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When you face difficult tasks at school, what does your self-talk look like? 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Do you tell yourself you can’t do it, that you can, or something else? 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02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6C522-CF97-43D0-A28A-DFDA1BEF5B70}"/>
              </a:ext>
            </a:extLst>
          </p:cNvPr>
          <p:cNvSpPr txBox="1"/>
          <p:nvPr/>
        </p:nvSpPr>
        <p:spPr>
          <a:xfrm>
            <a:off x="338443" y="355107"/>
            <a:ext cx="1177069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  </a:t>
            </a:r>
            <a:r>
              <a:rPr lang="en-US" sz="4800" dirty="0">
                <a:latin typeface="Century Gothic" panose="020B0502020202020204" pitchFamily="34" charset="0"/>
              </a:rPr>
              <a:t>Having positive relationships with others can build resilience. </a:t>
            </a:r>
            <a:endParaRPr lang="en-US" sz="4800" dirty="0">
              <a:latin typeface="Ink Free" panose="03080402000500000000" pitchFamily="66" charset="0"/>
            </a:endParaRPr>
          </a:p>
          <a:p>
            <a:endParaRPr lang="en-US" sz="4000" dirty="0">
              <a:latin typeface="Century Gothic" panose="020B0502020202020204" pitchFamily="34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Do you have a positive relationship with anyone in your life? 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If so, who? 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How does this person help you build resilience?</a:t>
            </a:r>
            <a:br>
              <a:rPr lang="en-US" sz="4000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If not, what qualities would you for in such a relationship?</a:t>
            </a:r>
          </a:p>
        </p:txBody>
      </p:sp>
    </p:spTree>
    <p:extLst>
      <p:ext uri="{BB962C8B-B14F-4D97-AF65-F5344CB8AC3E}">
        <p14:creationId xmlns:p14="http://schemas.microsoft.com/office/powerpoint/2010/main" val="39797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3CA28-FAED-42CF-BAFC-1C5F3F6C5068}"/>
              </a:ext>
            </a:extLst>
          </p:cNvPr>
          <p:cNvSpPr txBox="1"/>
          <p:nvPr/>
        </p:nvSpPr>
        <p:spPr>
          <a:xfrm>
            <a:off x="515996" y="426128"/>
            <a:ext cx="1137120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Ink Free" panose="03080402000500000000" pitchFamily="66" charset="0"/>
              </a:rPr>
              <a:t>“You don’t have to see the whole staircase, just take the first step.” Martin Luther King, Jr.</a:t>
            </a:r>
            <a:br>
              <a:rPr lang="en-US" sz="4800" dirty="0">
                <a:latin typeface="Ink Free" panose="03080402000500000000" pitchFamily="66" charset="0"/>
              </a:rPr>
            </a:br>
            <a:endParaRPr lang="en-US" sz="4000" dirty="0">
              <a:latin typeface="Century Gothic" panose="020B0502020202020204" pitchFamily="34" charset="0"/>
            </a:endParaRPr>
          </a:p>
          <a:p>
            <a:r>
              <a:rPr lang="en-US" sz="4000" dirty="0">
                <a:latin typeface="Century Gothic" panose="020B0502020202020204" pitchFamily="34" charset="0"/>
              </a:rPr>
              <a:t>What is something that seems overwhelming right now? How can you break it down and focus on the next step instead of the whole staircase?</a:t>
            </a:r>
          </a:p>
        </p:txBody>
      </p:sp>
    </p:spTree>
    <p:extLst>
      <p:ext uri="{BB962C8B-B14F-4D97-AF65-F5344CB8AC3E}">
        <p14:creationId xmlns:p14="http://schemas.microsoft.com/office/powerpoint/2010/main" val="356387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3162</TotalTime>
  <Words>824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Clementine Sketch</vt:lpstr>
      <vt:lpstr>Ink Free</vt:lpstr>
      <vt:lpstr>NegativeSpace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Crenshaw</dc:creator>
  <cp:lastModifiedBy>April Crenshaw</cp:lastModifiedBy>
  <cp:revision>34</cp:revision>
  <dcterms:created xsi:type="dcterms:W3CDTF">2020-04-22T23:46:47Z</dcterms:created>
  <dcterms:modified xsi:type="dcterms:W3CDTF">2020-04-25T04:30:28Z</dcterms:modified>
</cp:coreProperties>
</file>