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08"/>
    <p:restoredTop sz="94700"/>
  </p:normalViewPr>
  <p:slideViewPr>
    <p:cSldViewPr snapToGrid="0">
      <p:cViewPr varScale="1">
        <p:scale>
          <a:sx n="106" d="100"/>
          <a:sy n="106" d="100"/>
        </p:scale>
        <p:origin x="192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E7D24-A05A-7343-83CB-D64E27440952}" type="datetimeFigureOut">
              <a:t>06.10.22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9D61E-383B-4A4B-A158-4F5B53B15558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80137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rcoma#cite_note-:0-4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Cell_division" TargetMode="External"/><Relationship Id="rId5" Type="http://schemas.openxmlformats.org/officeDocument/2006/relationships/hyperlink" Target="https://en.wikipedia.org/wiki/Cell_(biology)" TargetMode="External"/><Relationship Id="rId4" Type="http://schemas.openxmlformats.org/officeDocument/2006/relationships/hyperlink" Target="https://en.wikipedia.org/wiki/Mitosi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non-epithelial; bones, muscles, fat, ..  I  different classification systems  I  diagnosis: find lump, analyze lump</a:t>
            </a:r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D61E-383B-4A4B-A158-4F5B53B15558}" type="slidenum"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072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AJCC has identified several factors that affect prognosis of </a:t>
            </a:r>
            <a:r>
              <a:rPr lang="en-US" b="1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bone sarcomas</a:t>
            </a:r>
            <a:r>
              <a:rPr lang="en-US" b="0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b="0" i="0" u="none" strike="noStrike" baseline="3000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/>
              </a:rPr>
              <a:t>[4]</a:t>
            </a:r>
            <a:endParaRPr lang="en-US" b="0" i="0" u="none" strike="noStrike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Size of the tumor</a:t>
            </a:r>
            <a:r>
              <a:rPr lang="en-US" b="0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larger tumors tend to have a worse prognosis compared to smaller tumors.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Spread of tumor to surrounding tissues</a:t>
            </a:r>
            <a:r>
              <a:rPr lang="en-US" b="0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tumors that have spread locally to surrounding tissues tend to have a worse prognosis compared to tumors that have not spread beyond their place of origin.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Stage and presence of metastases</a:t>
            </a:r>
            <a:r>
              <a:rPr lang="en-US" b="0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tumors that have spread ("metastasized") to the lymph nodes (which is rare for bone sarcomas) or other organs or tissues (for example, to the lungs) have a worse prognosis compared to tumors that have not metastasized.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Tumor grade</a:t>
            </a:r>
            <a:r>
              <a:rPr lang="en-US" b="0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higher grade tumors (grades 2 and 3) tend to have a worse prognosis compared to low grade (grade 1) tumors.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Skeletal location</a:t>
            </a:r>
            <a:r>
              <a:rPr lang="en-US" b="0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tumors originating in the spine or pelvic bones tend to have a worse prognosis compared to tumors originating in arm or leg bones.</a:t>
            </a:r>
          </a:p>
          <a:p>
            <a:pPr algn="l"/>
            <a:r>
              <a:rPr lang="en-US" b="0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 </a:t>
            </a:r>
            <a:r>
              <a:rPr lang="en-US" b="1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soft tissue sarcomas other than GISTs,</a:t>
            </a:r>
            <a:r>
              <a:rPr lang="en-US" b="0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factors that affect prognosis include:</a:t>
            </a:r>
            <a:r>
              <a:rPr lang="en-US" b="0" i="0" u="none" strike="noStrike" baseline="3000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/>
              </a:rPr>
              <a:t>[4]</a:t>
            </a:r>
            <a:endParaRPr lang="en-US" b="0" i="0" u="none" strike="noStrike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Stage</a:t>
            </a:r>
            <a:r>
              <a:rPr lang="en-US" b="0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as with bone sarcomas, tumors that have metastasized have a worse prognosis compared to tumors that have not metastasized.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Grade</a:t>
            </a:r>
            <a:r>
              <a:rPr lang="en-US" b="0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the AJCC recommends using a grading system called the French Federation of Cancer Centers Sarcoma Group (FNCLCC) Grade for soft tissue sarcomas, with high-grade tumors having a worse prognosis compared to low-grade tumors.</a:t>
            </a:r>
          </a:p>
          <a:p>
            <a:pPr algn="l"/>
            <a:r>
              <a:rPr lang="en-US" b="0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 </a:t>
            </a:r>
            <a:r>
              <a:rPr lang="en-US" b="1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GISTs</a:t>
            </a:r>
            <a:r>
              <a:rPr lang="en-US" b="0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the key factor that affects prognosis is:</a:t>
            </a:r>
            <a:r>
              <a:rPr lang="en-US" b="0" i="0" u="none" strike="noStrike" baseline="3000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/>
              </a:rPr>
              <a:t>[4]</a:t>
            </a:r>
            <a:endParaRPr lang="en-US" b="0" i="0" u="none" strike="noStrike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Mitotic rate</a:t>
            </a:r>
            <a:r>
              <a:rPr lang="en-US" b="0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0" u="none" strike="noStrike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Mitosis"/>
              </a:rPr>
              <a:t>mitotic</a:t>
            </a:r>
            <a:r>
              <a:rPr lang="en-US" b="0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rate refers to the fraction of </a:t>
            </a:r>
            <a:r>
              <a:rPr lang="en-US" b="0" i="0" u="none" strike="noStrike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Cell (biology)"/>
              </a:rPr>
              <a:t>cells</a:t>
            </a:r>
            <a:r>
              <a:rPr lang="en-US" b="0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are actively </a:t>
            </a:r>
            <a:r>
              <a:rPr lang="en-US" b="0" i="0" u="none" strike="noStrike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Cell division"/>
              </a:rPr>
              <a:t>dividing</a:t>
            </a:r>
            <a:r>
              <a:rPr lang="en-US" b="0" i="0" u="none" strike="noStrike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within the tumor; GISTs that have a high mitotic rate have a worse prognosis compared to GISTs that have a low mitotic rate.</a:t>
            </a:r>
          </a:p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D61E-383B-4A4B-A158-4F5B53B15558}" type="slidenum"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73731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697E-D290-8F23-4379-B9AF7504E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8BB47-A0CC-FEBA-AEFA-62024AD3C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3D01F-C1D5-1110-FCC2-DE88C1BD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3D97-C108-4141-97B3-51449D232EA5}" type="datetimeFigureOut">
              <a:rPr lang="en-CH" smtClean="0"/>
              <a:t>06.10.22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C1F88-41CA-687E-8A82-A9300E51B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27027-E1EB-797D-7398-30EF6ECC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82AB-BD6B-9F45-8605-9739C5E696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198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C624-CC7C-1A91-1483-4E05D3BD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488BA-9878-83B5-C22F-6A4301001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3C733-3484-F525-499F-444240AC8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3D97-C108-4141-97B3-51449D232EA5}" type="datetimeFigureOut">
              <a:rPr lang="en-CH" smtClean="0"/>
              <a:t>06.10.22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1EE21-9285-65BF-FEA3-74075A20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F4D76-A820-4B16-A605-19A6A5B2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82AB-BD6B-9F45-8605-9739C5E696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9225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3078D-E9EA-3AC0-4757-0B4CAC909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CFD31-89A0-23FC-7E6D-8D55751D3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0086E-6063-9614-8CEC-A15C844C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3D97-C108-4141-97B3-51449D232EA5}" type="datetimeFigureOut">
              <a:rPr lang="en-CH" smtClean="0"/>
              <a:t>06.10.22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4FBF1-B412-FED7-C37C-96C1E3D4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3CE7A-CB7F-C113-9113-7FC37D65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82AB-BD6B-9F45-8605-9739C5E696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4467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3979-10A2-C919-1884-FC10FD67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F4BA2-EA3B-C2A9-EA8B-AE7E167EE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8A7C3-36DD-86DD-24D5-92E357E8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3D97-C108-4141-97B3-51449D232EA5}" type="datetimeFigureOut">
              <a:rPr lang="en-CH" smtClean="0"/>
              <a:t>06.10.22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555A9-A625-5A93-581A-FAF97143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1EC45-6E67-E9C9-17F5-745149C8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82AB-BD6B-9F45-8605-9739C5E696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118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0558-0624-F4DD-9B5B-7ABA8817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F61FD-AF2B-30FB-A874-182DAA572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F31E5-55BA-4E3A-BC8F-786DCB04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3D97-C108-4141-97B3-51449D232EA5}" type="datetimeFigureOut">
              <a:rPr lang="en-CH" smtClean="0"/>
              <a:t>06.10.22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970E2-016F-5579-5267-DDB72206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615DC-D9F8-3C66-E351-A340BCC4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82AB-BD6B-9F45-8605-9739C5E696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948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8F98-1349-80FD-3852-9AA4CDB4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7527C-DEFE-6EB4-1B0D-9BB924086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157C4-B6E6-0ACB-AE8E-769D21435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DE3BE-A6A4-C4D2-45B1-455A946D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3D97-C108-4141-97B3-51449D232EA5}" type="datetimeFigureOut">
              <a:rPr lang="en-CH" smtClean="0"/>
              <a:t>06.10.22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F427F-449E-59D6-08C6-0A028509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5872C-AE55-0FC7-8F8A-0D4D250A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82AB-BD6B-9F45-8605-9739C5E696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8916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2A45-5805-0D1F-99C2-05865BE3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863CB-F911-7FCC-E39E-2BFEB468C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9E224-D3EA-B618-89C2-42E210C3B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4CB57-A7FF-0BD5-6CA6-0E9FE5C89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A9959-B5F8-F763-CB58-7EFE201E1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9FD20D-DB6E-C881-6C07-552D46E0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3D97-C108-4141-97B3-51449D232EA5}" type="datetimeFigureOut">
              <a:rPr lang="en-CH" smtClean="0"/>
              <a:t>06.10.22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DF816-6C2A-4BBF-04B5-87BFCDD7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6C51F-A6A7-B626-4725-27852EA5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82AB-BD6B-9F45-8605-9739C5E696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4975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C0CB5-9A2D-16DF-514A-B2DFD1BD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C6D6E-FB6E-D1EF-2426-E05FA996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3D97-C108-4141-97B3-51449D232EA5}" type="datetimeFigureOut">
              <a:rPr lang="en-CH" smtClean="0"/>
              <a:t>06.10.22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9A10A-36FB-D2DC-F729-AC39C85E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4AF47-ABBD-2EDF-A3FF-2AB1B24B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82AB-BD6B-9F45-8605-9739C5E696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5824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678FD-C224-1A5F-1B3A-D543B981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3D97-C108-4141-97B3-51449D232EA5}" type="datetimeFigureOut">
              <a:rPr lang="en-CH" smtClean="0"/>
              <a:t>06.10.22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7CC6F8-4A92-1554-599F-B94DAF57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06A1E-D738-EC0E-D3F8-7BE664D9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82AB-BD6B-9F45-8605-9739C5E696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925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8E92-971B-9578-DDEC-67F55902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9EF9-0EDF-F14D-2893-E6C3A9EE2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2DAC4-B80E-8259-9ED7-7CB7829EE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C85A2-40D5-956B-9C92-8ED76F7A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3D97-C108-4141-97B3-51449D232EA5}" type="datetimeFigureOut">
              <a:rPr lang="en-CH" smtClean="0"/>
              <a:t>06.10.22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47652-1ACE-859D-0C27-33430671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63504-0F24-3A9A-8D6D-BC65A047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82AB-BD6B-9F45-8605-9739C5E696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1697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D83D-03EC-B779-9265-92770EB88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A922B-99D6-FD1D-F19E-8F6E8A3E7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0B1D0-2D3B-0596-7F9F-0A21678E2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53D0F-C1F0-389F-4282-26410A58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3D97-C108-4141-97B3-51449D232EA5}" type="datetimeFigureOut">
              <a:rPr lang="en-CH" smtClean="0"/>
              <a:t>06.10.22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6F7DD-41EA-442E-5920-1E0E4991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AE2CA-05AB-17AB-2F75-50AFF14F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82AB-BD6B-9F45-8605-9739C5E696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522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47C115-B7B2-2BDB-5736-5F588660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DF478-D82E-E4A2-9BCF-140F429CA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28CE-B39D-FE00-7B0D-3704E8E00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03D97-C108-4141-97B3-51449D232EA5}" type="datetimeFigureOut">
              <a:rPr lang="en-CH" smtClean="0"/>
              <a:t>06.10.22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98937-0364-1F1D-E534-542442B63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A1B05-6F8E-896E-AE7E-18394088D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682AB-BD6B-9F45-8605-9739C5E696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2690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6757-C5B5-3E0A-A820-81CD3D65A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2406"/>
            <a:ext cx="9144000" cy="2387600"/>
          </a:xfrm>
        </p:spPr>
        <p:txBody>
          <a:bodyPr>
            <a:normAutofit/>
          </a:bodyPr>
          <a:lstStyle/>
          <a:p>
            <a:r>
              <a:rPr lang="en-CH" sz="8000" dirty="0"/>
              <a:t>Sarcoma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11E28-9B53-AEE3-54DA-61F502103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374" y="4267960"/>
            <a:ext cx="9144000" cy="165576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CH" sz="3600" dirty="0"/>
              <a:t>Flurin Läuchli</a:t>
            </a:r>
          </a:p>
          <a:p>
            <a:pPr algn="l"/>
            <a:r>
              <a:rPr lang="en-CH" sz="3600" dirty="0"/>
              <a:t>Daniel Breitenmoser</a:t>
            </a:r>
          </a:p>
          <a:p>
            <a:pPr algn="l"/>
            <a:endParaRPr lang="en-CH" dirty="0"/>
          </a:p>
          <a:p>
            <a:pPr algn="l"/>
            <a:endParaRPr lang="en-CH" dirty="0"/>
          </a:p>
          <a:p>
            <a:pPr algn="l"/>
            <a:r>
              <a:rPr lang="en-CH" dirty="0"/>
              <a:t>2022-06-10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3A566C-949E-AD74-DE67-3A6B91D96AAF}"/>
              </a:ext>
            </a:extLst>
          </p:cNvPr>
          <p:cNvSpPr txBox="1"/>
          <p:nvPr/>
        </p:nvSpPr>
        <p:spPr>
          <a:xfrm>
            <a:off x="3637721" y="684216"/>
            <a:ext cx="7692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BIO392 survival project</a:t>
            </a:r>
          </a:p>
        </p:txBody>
      </p:sp>
    </p:spTree>
    <p:extLst>
      <p:ext uri="{BB962C8B-B14F-4D97-AF65-F5344CB8AC3E}">
        <p14:creationId xmlns:p14="http://schemas.microsoft.com/office/powerpoint/2010/main" val="12573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3A34EB9-1B88-B022-1882-3B21E0A0FCA4}"/>
              </a:ext>
            </a:extLst>
          </p:cNvPr>
          <p:cNvSpPr txBox="1"/>
          <p:nvPr/>
        </p:nvSpPr>
        <p:spPr>
          <a:xfrm>
            <a:off x="808383" y="6488668"/>
            <a:ext cx="1190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/>
              <a:t> </a:t>
            </a:r>
            <a:r>
              <a:rPr lang="en-US" b="0" i="0" u="none" strike="noStrike">
                <a:solidFill>
                  <a:srgbClr val="222222"/>
                </a:solidFill>
                <a:effectLst/>
                <a:latin typeface="-apple-system"/>
              </a:rPr>
              <a:t>Damerell, V. et al., Molecular mechanisms underpinning sarcomas and implications for current and future therapy, 2021.</a:t>
            </a:r>
            <a:endParaRPr lang="en-CH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E71CF4-657F-8399-FEFF-53EA3C40B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89502"/>
            <a:ext cx="7772400" cy="531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0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46B0-E101-B074-F09E-226D07E6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sarcoma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24A3C-CE18-8ECF-7AC5-A7691F2B7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1" u="none" strike="noStrike" dirty="0">
                <a:solidFill>
                  <a:srgbClr val="000000"/>
                </a:solidFill>
                <a:effectLst/>
                <a:latin typeface="-apple-system"/>
              </a:rPr>
              <a:t>malignant tumor of mesenchymal origin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-apple-system"/>
              </a:rPr>
              <a:t>bone sarcoma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soft tissue sarcoma</a:t>
            </a:r>
          </a:p>
          <a:p>
            <a:r>
              <a:rPr lang="en-CH" b="1" dirty="0"/>
              <a:t>symptoms</a:t>
            </a:r>
            <a:r>
              <a:rPr lang="en-CH" dirty="0"/>
              <a:t> depend on tumor location</a:t>
            </a:r>
          </a:p>
          <a:p>
            <a:pPr lvl="1"/>
            <a:r>
              <a:rPr lang="en-CH" dirty="0"/>
              <a:t>generally: local swelling &amp; pain</a:t>
            </a:r>
          </a:p>
          <a:p>
            <a:r>
              <a:rPr lang="en-CH" b="1" dirty="0"/>
              <a:t>diagnosis</a:t>
            </a:r>
            <a:r>
              <a:rPr lang="en-CH" dirty="0"/>
              <a:t>: X-ray, CT, MRI, biopsy + analysis, ..</a:t>
            </a:r>
          </a:p>
          <a:p>
            <a:r>
              <a:rPr lang="en-CH" b="1" dirty="0"/>
              <a:t>treatment</a:t>
            </a:r>
            <a:r>
              <a:rPr lang="en-CH" dirty="0"/>
              <a:t>: depends on grade and location</a:t>
            </a:r>
          </a:p>
          <a:p>
            <a:pPr lvl="1"/>
            <a:r>
              <a:rPr lang="en-CH" dirty="0"/>
              <a:t>surgery, chemotherapy, radiation therapy, ..</a:t>
            </a:r>
          </a:p>
          <a:p>
            <a:pPr marL="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65304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36B3-42A6-3E80-08B3-6EB179F2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prognosis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41930-E70A-AB4F-82F5-65B497008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b="1" dirty="0"/>
              <a:t>factors</a:t>
            </a:r>
            <a:r>
              <a:rPr lang="en-CH" dirty="0"/>
              <a:t>: tumor size, local tumor spread, metastases, tumor grade, tumor location, mitotic rate</a:t>
            </a:r>
          </a:p>
          <a:p>
            <a:endParaRPr lang="en-CH" dirty="0"/>
          </a:p>
          <a:p>
            <a:r>
              <a:rPr lang="en-CH" b="1" dirty="0"/>
              <a:t>5-year survival:</a:t>
            </a:r>
          </a:p>
          <a:p>
            <a:pPr lvl="1"/>
            <a:r>
              <a:rPr lang="en-CH" dirty="0"/>
              <a:t>bone sarcomas: 67.4% </a:t>
            </a:r>
          </a:p>
          <a:p>
            <a:pPr lvl="1"/>
            <a:r>
              <a:rPr lang="en-CH" dirty="0"/>
              <a:t>soft tissue sarcomas: 65.4%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AE1A7-EA04-AF5A-07F5-58962713531D}"/>
              </a:ext>
            </a:extLst>
          </p:cNvPr>
          <p:cNvSpPr txBox="1"/>
          <p:nvPr/>
        </p:nvSpPr>
        <p:spPr>
          <a:xfrm>
            <a:off x="4018548" y="6181726"/>
            <a:ext cx="7736305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seer.cancer.gov, retrieved 2022</a:t>
            </a:r>
          </a:p>
        </p:txBody>
      </p:sp>
    </p:spTree>
    <p:extLst>
      <p:ext uri="{BB962C8B-B14F-4D97-AF65-F5344CB8AC3E}">
        <p14:creationId xmlns:p14="http://schemas.microsoft.com/office/powerpoint/2010/main" val="316459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418FC-016A-CB8C-A48B-E6E42E77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D0CDC6-5FDD-28FE-1774-62E8AD512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141" y="637674"/>
            <a:ext cx="7168827" cy="52703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AB7A0F-6C93-3542-2B69-38A89C4024CF}"/>
              </a:ext>
            </a:extLst>
          </p:cNvPr>
          <p:cNvSpPr txBox="1"/>
          <p:nvPr/>
        </p:nvSpPr>
        <p:spPr>
          <a:xfrm>
            <a:off x="2971800" y="6169709"/>
            <a:ext cx="914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dirty="0"/>
              <a:t>Borden et al.,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Soft tissue sarcomas of adults: State of the translational science, 2003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106962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466</Words>
  <Application>Microsoft Macintosh PowerPoint</Application>
  <PresentationFormat>Widescreen</PresentationFormat>
  <Paragraphs>39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Sarcoma</vt:lpstr>
      <vt:lpstr>PowerPoint Presentation</vt:lpstr>
      <vt:lpstr>sarcoma</vt:lpstr>
      <vt:lpstr>prognosis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sarcoma</dc:title>
  <dc:creator>Flurin Läuchli (flaeuc)</dc:creator>
  <cp:lastModifiedBy>Daniel Breitenmoser (danbre)</cp:lastModifiedBy>
  <cp:revision>10</cp:revision>
  <dcterms:created xsi:type="dcterms:W3CDTF">2022-10-05T11:40:33Z</dcterms:created>
  <dcterms:modified xsi:type="dcterms:W3CDTF">2022-10-06T13:20:12Z</dcterms:modified>
</cp:coreProperties>
</file>