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6"/>
    <p:restoredTop sz="93604"/>
  </p:normalViewPr>
  <p:slideViewPr>
    <p:cSldViewPr snapToGrid="0" snapToObjects="1">
      <p:cViewPr>
        <p:scale>
          <a:sx n="120" d="100"/>
          <a:sy n="120" d="100"/>
        </p:scale>
        <p:origin x="1176" y="-440"/>
      </p:cViewPr>
      <p:guideLst>
        <p:guide orient="horz" pos="3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8682"/>
            <a:ext cx="7772400" cy="23520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17920"/>
            <a:ext cx="64008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C142-7BF2-064A-9215-096DFB2B560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EA0-32E6-7B41-81EB-56F263E8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7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C142-7BF2-064A-9215-096DFB2B560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EA0-32E6-7B41-81EB-56F263E8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9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9422"/>
            <a:ext cx="2057400" cy="9362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9422"/>
            <a:ext cx="6019800" cy="9362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C142-7BF2-064A-9215-096DFB2B560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EA0-32E6-7B41-81EB-56F263E8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C142-7BF2-064A-9215-096DFB2B560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EA0-32E6-7B41-81EB-56F263E8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0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51041"/>
            <a:ext cx="77724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50741"/>
            <a:ext cx="77724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C142-7BF2-064A-9215-096DFB2B560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EA0-32E6-7B41-81EB-56F263E8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6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0322"/>
            <a:ext cx="4038600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0322"/>
            <a:ext cx="4038600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C142-7BF2-064A-9215-096DFB2B560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EA0-32E6-7B41-81EB-56F263E8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6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56181"/>
            <a:ext cx="4040188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79801"/>
            <a:ext cx="4040188" cy="6322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2456181"/>
            <a:ext cx="4041775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3479801"/>
            <a:ext cx="4041775" cy="6322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C142-7BF2-064A-9215-096DFB2B560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EA0-32E6-7B41-81EB-56F263E8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3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C142-7BF2-064A-9215-096DFB2B560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EA0-32E6-7B41-81EB-56F263E8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C142-7BF2-064A-9215-096DFB2B560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EA0-32E6-7B41-81EB-56F263E8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36880"/>
            <a:ext cx="3008313" cy="18592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6882"/>
            <a:ext cx="511175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296161"/>
            <a:ext cx="3008313" cy="7505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C142-7BF2-064A-9215-096DFB2B560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EA0-32E6-7B41-81EB-56F263E8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680960"/>
            <a:ext cx="54864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0441"/>
            <a:ext cx="54864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587741"/>
            <a:ext cx="54864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C142-7BF2-064A-9215-096DFB2B560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EA0-32E6-7B41-81EB-56F263E8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0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942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0322"/>
            <a:ext cx="822960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170161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C142-7BF2-064A-9215-096DFB2B560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170161"/>
            <a:ext cx="2895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170161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D0EA0-32E6-7B41-81EB-56F263E8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1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38375" y="791618"/>
            <a:ext cx="7431325" cy="8353868"/>
            <a:chOff x="338373" y="-1265782"/>
            <a:chExt cx="7431325" cy="8353868"/>
          </a:xfrm>
        </p:grpSpPr>
        <p:grpSp>
          <p:nvGrpSpPr>
            <p:cNvPr id="9" name="Group 8"/>
            <p:cNvGrpSpPr/>
            <p:nvPr/>
          </p:nvGrpSpPr>
          <p:grpSpPr>
            <a:xfrm>
              <a:off x="339552" y="-1265782"/>
              <a:ext cx="7430146" cy="8353868"/>
              <a:chOff x="331628" y="-1265782"/>
              <a:chExt cx="7430146" cy="835386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31628" y="-1022015"/>
                <a:ext cx="7430146" cy="8110101"/>
                <a:chOff x="247545" y="-1768249"/>
                <a:chExt cx="7430146" cy="8110101"/>
              </a:xfrm>
            </p:grpSpPr>
            <p:sp>
              <p:nvSpPr>
                <p:cNvPr id="7" name="Decision 6"/>
                <p:cNvSpPr/>
                <p:nvPr/>
              </p:nvSpPr>
              <p:spPr>
                <a:xfrm>
                  <a:off x="2300221" y="-612038"/>
                  <a:ext cx="1689423" cy="843674"/>
                </a:xfrm>
                <a:prstGeom prst="flowChartDecision">
                  <a:avLst/>
                </a:prstGeom>
                <a:solidFill>
                  <a:srgbClr val="B9CEE6"/>
                </a:solidFill>
                <a:ln w="25400">
                  <a:solidFill>
                    <a:schemeClr val="tx1"/>
                  </a:solidFill>
                </a:ln>
                <a:effectLst>
                  <a:outerShdw blurRad="40005" dist="22987" dir="5400000" algn="tl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Create new storm catalog?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300221" y="598287"/>
                  <a:ext cx="1689423" cy="314530"/>
                </a:xfrm>
                <a:prstGeom prst="rect">
                  <a:avLst/>
                </a:prstGeom>
                <a:solidFill>
                  <a:srgbClr val="B9CEE6"/>
                </a:solidFill>
                <a:ln w="25400">
                  <a:solidFill>
                    <a:schemeClr val="tx1"/>
                  </a:solidFill>
                </a:ln>
                <a:effectLst>
                  <a:outerShdw blurRad="40005" dist="22987" dir="5400000" algn="tl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Generate storm catalog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308862" y="-432389"/>
                  <a:ext cx="1689423" cy="468951"/>
                </a:xfrm>
                <a:prstGeom prst="rect">
                  <a:avLst/>
                </a:prstGeom>
                <a:solidFill>
                  <a:srgbClr val="B9CEE6"/>
                </a:solidFill>
                <a:ln w="25400">
                  <a:solidFill>
                    <a:schemeClr val="tx1"/>
                  </a:solidFill>
                </a:ln>
                <a:effectLst>
                  <a:outerShdw blurRad="40005" dist="22987" dir="5400000" algn="tl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Read existing storm catalog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289726" y="2521346"/>
                  <a:ext cx="1689423" cy="411778"/>
                </a:xfrm>
                <a:prstGeom prst="rect">
                  <a:avLst/>
                </a:prstGeom>
                <a:solidFill>
                  <a:srgbClr val="B9CEE6"/>
                </a:solidFill>
                <a:ln w="25400">
                  <a:solidFill>
                    <a:schemeClr val="tx1"/>
                  </a:solidFill>
                </a:ln>
                <a:effectLst>
                  <a:outerShdw blurRad="40005" dist="22987" dir="5400000" algn="tl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Generate storm counts and numbers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319357" y="1627164"/>
                  <a:ext cx="1689423" cy="319033"/>
                </a:xfrm>
                <a:prstGeom prst="rect">
                  <a:avLst/>
                </a:prstGeom>
                <a:solidFill>
                  <a:srgbClr val="B9CEE6"/>
                </a:solidFill>
                <a:ln w="25400">
                  <a:solidFill>
                    <a:schemeClr val="tx1"/>
                  </a:solidFill>
                </a:ln>
                <a:effectLst>
                  <a:outerShdw blurRad="40005" dist="22987" dir="5400000" algn="tl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Trim storm duration if necessary*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289726" y="3215765"/>
                  <a:ext cx="1689423" cy="409733"/>
                </a:xfrm>
                <a:prstGeom prst="rect">
                  <a:avLst/>
                </a:prstGeom>
                <a:solidFill>
                  <a:srgbClr val="B9CEE6"/>
                </a:solidFill>
                <a:ln w="25400">
                  <a:solidFill>
                    <a:schemeClr val="tx1"/>
                  </a:solidFill>
                </a:ln>
                <a:effectLst>
                  <a:outerShdw blurRad="40005" dist="22987" dir="5400000" algn="tl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Transpose storms</a:t>
                  </a:r>
                </a:p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and compute rainfall over </a:t>
                  </a:r>
                  <a:r>
                    <a:rPr lang="en-US" sz="900" i="1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A</a:t>
                  </a:r>
                  <a:r>
                    <a:rPr lang="en-US" sz="900" i="1" baseline="-250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w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289726" y="3940765"/>
                  <a:ext cx="1689423" cy="367370"/>
                </a:xfrm>
                <a:prstGeom prst="rect">
                  <a:avLst/>
                </a:prstGeom>
                <a:solidFill>
                  <a:srgbClr val="B9CEE6"/>
                </a:solidFill>
                <a:ln w="25400">
                  <a:solidFill>
                    <a:schemeClr val="tx1"/>
                  </a:solidFill>
                </a:ln>
                <a:effectLst>
                  <a:outerShdw blurRad="40005" dist="22987" dir="5400000" algn="tl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Do rainfall frequency analysis</a:t>
                  </a:r>
                </a:p>
              </p:txBody>
            </p:sp>
            <p:sp>
              <p:nvSpPr>
                <p:cNvPr id="17" name="Decision 16"/>
                <p:cNvSpPr/>
                <p:nvPr/>
              </p:nvSpPr>
              <p:spPr>
                <a:xfrm>
                  <a:off x="2277099" y="1290310"/>
                  <a:ext cx="1736028" cy="989425"/>
                </a:xfrm>
                <a:prstGeom prst="flowChartDecision">
                  <a:avLst/>
                </a:prstGeom>
                <a:solidFill>
                  <a:srgbClr val="B9CEE6"/>
                </a:solidFill>
                <a:ln w="25400">
                  <a:solidFill>
                    <a:schemeClr val="tx1"/>
                  </a:solidFill>
                </a:ln>
                <a:effectLst>
                  <a:outerShdw blurRad="40005" dist="22987" dir="5400000" algn="tl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Create diagnostic plots?</a:t>
                  </a:r>
                </a:p>
              </p:txBody>
            </p:sp>
            <p:sp>
              <p:nvSpPr>
                <p:cNvPr id="19" name="Decision 18"/>
                <p:cNvSpPr/>
                <p:nvPr/>
              </p:nvSpPr>
              <p:spPr>
                <a:xfrm>
                  <a:off x="2266925" y="4617852"/>
                  <a:ext cx="1736028" cy="989425"/>
                </a:xfrm>
                <a:prstGeom prst="flowChartDecision">
                  <a:avLst/>
                </a:prstGeom>
                <a:solidFill>
                  <a:srgbClr val="B9CEE6"/>
                </a:solidFill>
                <a:ln w="25400">
                  <a:solidFill>
                    <a:schemeClr val="tx1"/>
                  </a:solidFill>
                </a:ln>
                <a:effectLst>
                  <a:outerShdw blurRad="40005" dist="22987" dir="5400000" algn="tl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Create rainfall scenario files?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289726" y="5902031"/>
                  <a:ext cx="1689423" cy="439821"/>
                </a:xfrm>
                <a:prstGeom prst="rect">
                  <a:avLst/>
                </a:prstGeom>
                <a:solidFill>
                  <a:srgbClr val="B9CEE6"/>
                </a:solidFill>
                <a:ln w="25400">
                  <a:solidFill>
                    <a:schemeClr val="tx1"/>
                  </a:solidFill>
                </a:ln>
                <a:effectLst>
                  <a:outerShdw blurRad="40005" dist="22987" dir="5400000" algn="tl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Create scenario files for rainfall-runoff modeling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288840" y="5902031"/>
                  <a:ext cx="958794" cy="439821"/>
                </a:xfrm>
                <a:prstGeom prst="rect">
                  <a:avLst/>
                </a:prstGeom>
                <a:solidFill>
                  <a:srgbClr val="B9CEE6"/>
                </a:solidFill>
                <a:ln w="25400">
                  <a:solidFill>
                    <a:schemeClr val="tx1"/>
                  </a:solidFill>
                </a:ln>
                <a:effectLst>
                  <a:outerShdw blurRad="40005" dist="22987" dir="5400000" algn="tl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Finish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277419" y="-1322529"/>
                  <a:ext cx="1736029" cy="487534"/>
                </a:xfrm>
                <a:prstGeom prst="rect">
                  <a:avLst/>
                </a:prstGeom>
                <a:solidFill>
                  <a:srgbClr val="B9CEE6"/>
                </a:solidFill>
                <a:ln w="25400">
                  <a:solidFill>
                    <a:schemeClr val="tx1"/>
                  </a:solidFill>
                </a:ln>
                <a:effectLst>
                  <a:outerShdw blurRad="40005" dist="22987" dir="5400000" algn="tl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RainyDay parses input file with user-defined parameters and options</a:t>
                  </a:r>
                </a:p>
              </p:txBody>
            </p:sp>
            <p:cxnSp>
              <p:nvCxnSpPr>
                <p:cNvPr id="24" name="Straight Arrow Connector 23"/>
                <p:cNvCxnSpPr>
                  <a:stCxn id="22" idx="2"/>
                  <a:endCxn id="7" idx="0"/>
                </p:cNvCxnSpPr>
                <p:nvPr/>
              </p:nvCxnSpPr>
              <p:spPr>
                <a:xfrm flipH="1">
                  <a:off x="3144933" y="-834995"/>
                  <a:ext cx="501" cy="2229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7" idx="2"/>
                  <a:endCxn id="8" idx="0"/>
                </p:cNvCxnSpPr>
                <p:nvPr/>
              </p:nvCxnSpPr>
              <p:spPr>
                <a:xfrm>
                  <a:off x="3144933" y="231636"/>
                  <a:ext cx="0" cy="3666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8" idx="2"/>
                  <a:endCxn id="17" idx="0"/>
                </p:cNvCxnSpPr>
                <p:nvPr/>
              </p:nvCxnSpPr>
              <p:spPr>
                <a:xfrm>
                  <a:off x="3144933" y="912817"/>
                  <a:ext cx="180" cy="3774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0" idx="2"/>
                  <a:endCxn id="123" idx="0"/>
                </p:cNvCxnSpPr>
                <p:nvPr/>
              </p:nvCxnSpPr>
              <p:spPr>
                <a:xfrm>
                  <a:off x="5153574" y="36562"/>
                  <a:ext cx="12807" cy="2265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7" idx="3"/>
                  <a:endCxn id="10" idx="1"/>
                </p:cNvCxnSpPr>
                <p:nvPr/>
              </p:nvCxnSpPr>
              <p:spPr>
                <a:xfrm flipV="1">
                  <a:off x="3989644" y="-197913"/>
                  <a:ext cx="319218" cy="77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17" idx="2"/>
                  <a:endCxn id="11" idx="0"/>
                </p:cNvCxnSpPr>
                <p:nvPr/>
              </p:nvCxnSpPr>
              <p:spPr>
                <a:xfrm flipH="1">
                  <a:off x="3134438" y="2279735"/>
                  <a:ext cx="10675" cy="2416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14" idx="2"/>
                  <a:endCxn id="16" idx="0"/>
                </p:cNvCxnSpPr>
                <p:nvPr/>
              </p:nvCxnSpPr>
              <p:spPr>
                <a:xfrm>
                  <a:off x="3134438" y="3625498"/>
                  <a:ext cx="0" cy="3152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/>
                <p:cNvSpPr txBox="1"/>
                <p:nvPr/>
              </p:nvSpPr>
              <p:spPr>
                <a:xfrm>
                  <a:off x="3134618" y="220416"/>
                  <a:ext cx="3434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Yes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906906" y="-433646"/>
                  <a:ext cx="32003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No</a:t>
                  </a:r>
                </a:p>
              </p:txBody>
            </p:sp>
            <p:cxnSp>
              <p:nvCxnSpPr>
                <p:cNvPr id="70" name="Straight Arrow Connector 69"/>
                <p:cNvCxnSpPr>
                  <a:stCxn id="17" idx="1"/>
                </p:cNvCxnSpPr>
                <p:nvPr/>
              </p:nvCxnSpPr>
              <p:spPr>
                <a:xfrm flipH="1" flipV="1">
                  <a:off x="1983573" y="1784141"/>
                  <a:ext cx="293526" cy="8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3134438" y="2933124"/>
                  <a:ext cx="0" cy="2826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>
                  <a:stCxn id="16" idx="2"/>
                  <a:endCxn id="19" idx="0"/>
                </p:cNvCxnSpPr>
                <p:nvPr/>
              </p:nvCxnSpPr>
              <p:spPr>
                <a:xfrm>
                  <a:off x="3134438" y="4308135"/>
                  <a:ext cx="501" cy="3097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Elbow Connector 92"/>
                <p:cNvCxnSpPr>
                  <a:stCxn id="19" idx="3"/>
                  <a:endCxn id="21" idx="0"/>
                </p:cNvCxnSpPr>
                <p:nvPr/>
              </p:nvCxnSpPr>
              <p:spPr>
                <a:xfrm>
                  <a:off x="4002953" y="5112565"/>
                  <a:ext cx="765284" cy="789466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>
                  <a:stCxn id="19" idx="2"/>
                  <a:endCxn id="20" idx="0"/>
                </p:cNvCxnSpPr>
                <p:nvPr/>
              </p:nvCxnSpPr>
              <p:spPr>
                <a:xfrm flipH="1">
                  <a:off x="3134438" y="5607277"/>
                  <a:ext cx="501" cy="2947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>
                  <a:stCxn id="20" idx="3"/>
                  <a:endCxn id="21" idx="1"/>
                </p:cNvCxnSpPr>
                <p:nvPr/>
              </p:nvCxnSpPr>
              <p:spPr>
                <a:xfrm>
                  <a:off x="3979149" y="6121942"/>
                  <a:ext cx="30969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Elbow Connector 109"/>
                <p:cNvCxnSpPr>
                  <a:stCxn id="54" idx="0"/>
                  <a:endCxn id="49" idx="1"/>
                </p:cNvCxnSpPr>
                <p:nvPr/>
              </p:nvCxnSpPr>
              <p:spPr>
                <a:xfrm rot="5400000" flipH="1" flipV="1">
                  <a:off x="1046097" y="-1699965"/>
                  <a:ext cx="1297100" cy="1160533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1956745" y="1535185"/>
                  <a:ext cx="3434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Yes</a:t>
                  </a: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134618" y="2235981"/>
                  <a:ext cx="32003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No</a:t>
                  </a:r>
                </a:p>
              </p:txBody>
            </p:sp>
            <p:sp>
              <p:nvSpPr>
                <p:cNvPr id="123" name="Decision 122"/>
                <p:cNvSpPr/>
                <p:nvPr/>
              </p:nvSpPr>
              <p:spPr>
                <a:xfrm>
                  <a:off x="4298367" y="263124"/>
                  <a:ext cx="1736028" cy="1101413"/>
                </a:xfrm>
                <a:prstGeom prst="flowChartDecision">
                  <a:avLst/>
                </a:prstGeom>
                <a:solidFill>
                  <a:srgbClr val="B9CEE6"/>
                </a:solidFill>
                <a:ln w="25400">
                  <a:solidFill>
                    <a:schemeClr val="tx1"/>
                  </a:solidFill>
                </a:ln>
                <a:effectLst>
                  <a:outerShdw blurRad="40005" dist="22987" dir="5400000" algn="tl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Duration </a:t>
                  </a:r>
                  <a:r>
                    <a:rPr lang="en-US" sz="900" i="1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t</a:t>
                  </a:r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 exceeds storm catalog duration*</a:t>
                  </a:r>
                </a:p>
              </p:txBody>
            </p:sp>
            <p:cxnSp>
              <p:nvCxnSpPr>
                <p:cNvPr id="125" name="Straight Arrow Connector 124"/>
                <p:cNvCxnSpPr>
                  <a:stCxn id="123" idx="3"/>
                  <a:endCxn id="128" idx="1"/>
                </p:cNvCxnSpPr>
                <p:nvPr/>
              </p:nvCxnSpPr>
              <p:spPr>
                <a:xfrm>
                  <a:off x="6034395" y="813831"/>
                  <a:ext cx="283761" cy="3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Rectangle 127"/>
                <p:cNvSpPr/>
                <p:nvPr/>
              </p:nvSpPr>
              <p:spPr>
                <a:xfrm>
                  <a:off x="6318156" y="510825"/>
                  <a:ext cx="1359535" cy="612413"/>
                </a:xfrm>
                <a:prstGeom prst="rect">
                  <a:avLst/>
                </a:prstGeom>
                <a:solidFill>
                  <a:srgbClr val="B9CEE6"/>
                </a:solidFill>
                <a:ln w="25400">
                  <a:solidFill>
                    <a:schemeClr val="tx1"/>
                  </a:solidFill>
                </a:ln>
                <a:effectLst>
                  <a:outerShdw blurRad="40005" dist="22987" dir="5400000" algn="tl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Need to create new catalog with longer duration (change</a:t>
                  </a:r>
                  <a:r>
                    <a:rPr lang="en-US" sz="900" i="1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 t </a:t>
                  </a:r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in input file)</a:t>
                  </a:r>
                </a:p>
              </p:txBody>
            </p:sp>
            <p:cxnSp>
              <p:nvCxnSpPr>
                <p:cNvPr id="129" name="Elbow Connector 128"/>
                <p:cNvCxnSpPr>
                  <a:stCxn id="128" idx="0"/>
                  <a:endCxn id="49" idx="3"/>
                </p:cNvCxnSpPr>
                <p:nvPr/>
              </p:nvCxnSpPr>
              <p:spPr>
                <a:xfrm rot="16200000" flipV="1">
                  <a:off x="4364897" y="-2122203"/>
                  <a:ext cx="2279074" cy="2986981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TextBox 131"/>
                <p:cNvSpPr txBox="1"/>
                <p:nvPr/>
              </p:nvSpPr>
              <p:spPr>
                <a:xfrm>
                  <a:off x="5970314" y="561827"/>
                  <a:ext cx="3434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Yes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5153573" y="1358769"/>
                  <a:ext cx="32003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No</a:t>
                  </a:r>
                </a:p>
              </p:txBody>
            </p:sp>
            <p:cxnSp>
              <p:nvCxnSpPr>
                <p:cNvPr id="134" name="Straight Arrow Connector 133"/>
                <p:cNvCxnSpPr>
                  <a:stCxn id="123" idx="2"/>
                  <a:endCxn id="13" idx="0"/>
                </p:cNvCxnSpPr>
                <p:nvPr/>
              </p:nvCxnSpPr>
              <p:spPr>
                <a:xfrm flipH="1">
                  <a:off x="5164069" y="1364537"/>
                  <a:ext cx="2312" cy="2626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1600569" y="2495748"/>
                  <a:ext cx="32003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No</a:t>
                  </a:r>
                </a:p>
              </p:txBody>
            </p:sp>
            <p:sp>
              <p:nvSpPr>
                <p:cNvPr id="165" name="Decision 164"/>
                <p:cNvSpPr/>
                <p:nvPr/>
              </p:nvSpPr>
              <p:spPr>
                <a:xfrm>
                  <a:off x="247545" y="1289428"/>
                  <a:ext cx="1744134" cy="989425"/>
                </a:xfrm>
                <a:prstGeom prst="flowChartDecision">
                  <a:avLst/>
                </a:prstGeom>
                <a:solidFill>
                  <a:srgbClr val="B9CEE6"/>
                </a:solidFill>
                <a:ln w="25400">
                  <a:solidFill>
                    <a:schemeClr val="tx1"/>
                  </a:solidFill>
                </a:ln>
                <a:effectLst>
                  <a:outerShdw blurRad="40005" dist="22987" dir="5400000" algn="tl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Review plots for rainfall errors or unwanted storms</a:t>
                  </a: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1088731" y="610213"/>
                  <a:ext cx="3434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Yes</a:t>
                  </a:r>
                </a:p>
              </p:txBody>
            </p:sp>
            <p:cxnSp>
              <p:nvCxnSpPr>
                <p:cNvPr id="168" name="Elbow Connector 167"/>
                <p:cNvCxnSpPr>
                  <a:stCxn id="165" idx="2"/>
                  <a:endCxn id="11" idx="1"/>
                </p:cNvCxnSpPr>
                <p:nvPr/>
              </p:nvCxnSpPr>
              <p:spPr>
                <a:xfrm rot="16200000" flipH="1">
                  <a:off x="1480478" y="1917987"/>
                  <a:ext cx="448382" cy="1170114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>
                  <a:stCxn id="13" idx="1"/>
                  <a:endCxn id="17" idx="3"/>
                </p:cNvCxnSpPr>
                <p:nvPr/>
              </p:nvCxnSpPr>
              <p:spPr>
                <a:xfrm flipH="1" flipV="1">
                  <a:off x="4013127" y="1785023"/>
                  <a:ext cx="306230" cy="165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TextBox 178"/>
                <p:cNvSpPr txBox="1"/>
                <p:nvPr/>
              </p:nvSpPr>
              <p:spPr>
                <a:xfrm>
                  <a:off x="3115090" y="5577946"/>
                  <a:ext cx="3434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Yes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4226938" y="4914391"/>
                  <a:ext cx="32003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No</a:t>
                  </a: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2358997" y="-1265782"/>
                <a:ext cx="1736029" cy="487534"/>
              </a:xfrm>
              <a:prstGeom prst="rect">
                <a:avLst/>
              </a:prstGeom>
              <a:solidFill>
                <a:srgbClr val="B9CEE6"/>
              </a:solidFill>
              <a:ln w="25400">
                <a:solidFill>
                  <a:schemeClr val="tx1"/>
                </a:solidFill>
              </a:ln>
              <a:effectLst>
                <a:outerShdw blurRad="40005" dist="22987" dir="5400000" algn="tl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latin typeface="Arial"/>
                    <a:cs typeface="Arial"/>
                  </a:rPr>
                  <a:t>User launches RainyDay Python script, specify input filename</a:t>
                </a:r>
              </a:p>
            </p:txBody>
          </p:sp>
          <p:cxnSp>
            <p:nvCxnSpPr>
              <p:cNvPr id="50" name="Straight Arrow Connector 49"/>
              <p:cNvCxnSpPr>
                <a:stCxn id="49" idx="2"/>
                <a:endCxn id="22" idx="0"/>
              </p:cNvCxnSpPr>
              <p:nvPr/>
            </p:nvCxnSpPr>
            <p:spPr>
              <a:xfrm>
                <a:off x="3227012" y="-778248"/>
                <a:ext cx="2505" cy="2019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/>
            <p:cNvSpPr/>
            <p:nvPr/>
          </p:nvSpPr>
          <p:spPr>
            <a:xfrm>
              <a:off x="338373" y="275085"/>
              <a:ext cx="1736029" cy="487534"/>
            </a:xfrm>
            <a:prstGeom prst="rect">
              <a:avLst/>
            </a:prstGeom>
            <a:solidFill>
              <a:srgbClr val="B9CEE6"/>
            </a:solidFill>
            <a:ln w="25400"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Arial"/>
                  <a:cs typeface="Arial"/>
                </a:rPr>
                <a:t>Specify which storms to exclude</a:t>
              </a:r>
            </a:p>
          </p:txBody>
        </p:sp>
        <p:cxnSp>
          <p:nvCxnSpPr>
            <p:cNvPr id="57" name="Straight Arrow Connector 56"/>
            <p:cNvCxnSpPr>
              <a:stCxn id="165" idx="0"/>
              <a:endCxn id="54" idx="2"/>
            </p:cNvCxnSpPr>
            <p:nvPr/>
          </p:nvCxnSpPr>
          <p:spPr>
            <a:xfrm flipH="1" flipV="1">
              <a:off x="1206388" y="762619"/>
              <a:ext cx="5231" cy="12730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58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19215" y="4358128"/>
            <a:ext cx="1736029" cy="487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Arial"/>
                <a:cs typeface="Arial"/>
              </a:rPr>
              <a:t>Storm Catalog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m storms from n-year rainfall record 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4686729" y="4845664"/>
            <a:ext cx="501" cy="2229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819716" y="3482266"/>
            <a:ext cx="1736029" cy="6318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Arial"/>
                <a:cs typeface="Arial"/>
              </a:rPr>
              <a:t>Spatial Rainfall Information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Records of gage-based DAD; radar rainfall, satellite rainfall, NWP</a:t>
            </a:r>
          </a:p>
        </p:txBody>
      </p:sp>
      <p:cxnSp>
        <p:nvCxnSpPr>
          <p:cNvPr id="50" name="Straight Arrow Connector 49"/>
          <p:cNvCxnSpPr>
            <a:stCxn id="49" idx="2"/>
            <a:endCxn id="22" idx="0"/>
          </p:cNvCxnSpPr>
          <p:nvPr/>
        </p:nvCxnSpPr>
        <p:spPr>
          <a:xfrm flipH="1">
            <a:off x="4687230" y="4114082"/>
            <a:ext cx="501" cy="24404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819716" y="2761475"/>
            <a:ext cx="1736029" cy="487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Arial"/>
                <a:cs typeface="Arial"/>
              </a:rPr>
              <a:t>Meteorologically Homogeneous Transposition Domain</a:t>
            </a:r>
          </a:p>
        </p:txBody>
      </p:sp>
      <p:cxnSp>
        <p:nvCxnSpPr>
          <p:cNvPr id="58" name="Straight Arrow Connector 57"/>
          <p:cNvCxnSpPr>
            <a:endCxn id="49" idx="0"/>
          </p:cNvCxnSpPr>
          <p:nvPr/>
        </p:nvCxnSpPr>
        <p:spPr>
          <a:xfrm flipH="1">
            <a:off x="4687731" y="3238501"/>
            <a:ext cx="1" cy="2437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8714" y="5082488"/>
            <a:ext cx="1736029" cy="792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Arial"/>
                <a:cs typeface="Arial"/>
              </a:rPr>
              <a:t>Storm Resampling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Bernoulli or Poisson arrival models; random transposition of storms; stochastic storm generation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09716" y="6155481"/>
            <a:ext cx="1736029" cy="498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/>
                <a:cs typeface="Arial"/>
              </a:rPr>
              <a:t>Calculation of Rainfall </a:t>
            </a:r>
            <a:r>
              <a:rPr lang="en-US" sz="900" b="1" i="1" dirty="0">
                <a:solidFill>
                  <a:schemeClr val="tx1"/>
                </a:solidFill>
                <a:latin typeface="Arial"/>
                <a:cs typeface="Arial"/>
              </a:rPr>
              <a:t>AEP</a:t>
            </a:r>
            <a:r>
              <a:rPr lang="en-US" sz="900" b="1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/>
                <a:cs typeface="Arial"/>
              </a:rPr>
              <a:t>Spatial IDF curves, uncertainty estimates</a:t>
            </a:r>
          </a:p>
        </p:txBody>
      </p:sp>
      <p:cxnSp>
        <p:nvCxnSpPr>
          <p:cNvPr id="64" name="Straight Arrow Connector 63"/>
          <p:cNvCxnSpPr>
            <a:stCxn id="60" idx="2"/>
            <a:endCxn id="63" idx="0"/>
          </p:cNvCxnSpPr>
          <p:nvPr/>
        </p:nvCxnSpPr>
        <p:spPr>
          <a:xfrm flipH="1">
            <a:off x="3677729" y="5875255"/>
            <a:ext cx="1008998" cy="2802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801434" y="6155483"/>
            <a:ext cx="1736029" cy="710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/>
                <a:cs typeface="Arial"/>
              </a:rPr>
              <a:t>Event-Based Rainfall Runoff Modeling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/>
                <a:cs typeface="Arial"/>
              </a:rPr>
              <a:t>Fixed or randomized watershed initial conditions</a:t>
            </a:r>
          </a:p>
        </p:txBody>
      </p:sp>
      <p:cxnSp>
        <p:nvCxnSpPr>
          <p:cNvPr id="68" name="Straight Arrow Connector 67"/>
          <p:cNvCxnSpPr>
            <a:stCxn id="60" idx="2"/>
            <a:endCxn id="67" idx="0"/>
          </p:cNvCxnSpPr>
          <p:nvPr/>
        </p:nvCxnSpPr>
        <p:spPr>
          <a:xfrm>
            <a:off x="4686727" y="5875255"/>
            <a:ext cx="982720" cy="2802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801434" y="7102795"/>
            <a:ext cx="1736029" cy="576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/>
                <a:cs typeface="Arial"/>
              </a:rPr>
              <a:t>Calculation of Flood </a:t>
            </a:r>
            <a:r>
              <a:rPr lang="en-US" sz="900" b="1" i="1" dirty="0">
                <a:solidFill>
                  <a:schemeClr val="tx1"/>
                </a:solidFill>
                <a:latin typeface="Arial"/>
                <a:cs typeface="Arial"/>
              </a:rPr>
              <a:t>AEP</a:t>
            </a:r>
            <a:r>
              <a:rPr lang="en-US" sz="900" b="1" dirty="0">
                <a:solidFill>
                  <a:schemeClr val="tx1"/>
                </a:solidFill>
                <a:latin typeface="Arial"/>
                <a:cs typeface="Arial"/>
              </a:rPr>
              <a:t>s, </a:t>
            </a:r>
            <a:r>
              <a:rPr lang="en-US" sz="900" dirty="0">
                <a:solidFill>
                  <a:schemeClr val="tx1"/>
                </a:solidFill>
                <a:latin typeface="Arial"/>
                <a:cs typeface="Arial"/>
              </a:rPr>
              <a:t>Uncertainty estimates; multiscale and process-based FFA</a:t>
            </a:r>
            <a:endParaRPr lang="en-US" sz="9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5668948" y="6859031"/>
            <a:ext cx="501" cy="2229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09716" y="5983122"/>
            <a:ext cx="3727747" cy="162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809716" y="7745164"/>
            <a:ext cx="3727747" cy="162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822854" y="4937289"/>
            <a:ext cx="3727747" cy="162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822854" y="4213341"/>
            <a:ext cx="3727747" cy="162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22854" y="2645976"/>
            <a:ext cx="3727747" cy="162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48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188</Words>
  <Application>Microsoft Macintosh PowerPoint</Application>
  <PresentationFormat>Custom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NASA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Wright</dc:creator>
  <cp:lastModifiedBy>Daniel Wright</cp:lastModifiedBy>
  <cp:revision>49</cp:revision>
  <dcterms:created xsi:type="dcterms:W3CDTF">2015-05-19T21:39:04Z</dcterms:created>
  <dcterms:modified xsi:type="dcterms:W3CDTF">2022-05-24T14:22:52Z</dcterms:modified>
</cp:coreProperties>
</file>