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31"/>
  </p:notesMasterIdLst>
  <p:sldIdLst>
    <p:sldId id="256" r:id="rId3"/>
    <p:sldId id="282" r:id="rId4"/>
    <p:sldId id="283" r:id="rId5"/>
    <p:sldId id="257" r:id="rId6"/>
    <p:sldId id="261" r:id="rId7"/>
    <p:sldId id="262" r:id="rId8"/>
    <p:sldId id="258" r:id="rId9"/>
    <p:sldId id="263" r:id="rId10"/>
    <p:sldId id="266" r:id="rId11"/>
    <p:sldId id="272" r:id="rId12"/>
    <p:sldId id="267" r:id="rId13"/>
    <p:sldId id="268" r:id="rId14"/>
    <p:sldId id="269" r:id="rId15"/>
    <p:sldId id="271" r:id="rId16"/>
    <p:sldId id="274" r:id="rId17"/>
    <p:sldId id="275" r:id="rId18"/>
    <p:sldId id="264" r:id="rId19"/>
    <p:sldId id="276" r:id="rId20"/>
    <p:sldId id="285" r:id="rId21"/>
    <p:sldId id="278" r:id="rId22"/>
    <p:sldId id="287" r:id="rId23"/>
    <p:sldId id="286" r:id="rId24"/>
    <p:sldId id="279" r:id="rId25"/>
    <p:sldId id="280" r:id="rId26"/>
    <p:sldId id="281" r:id="rId27"/>
    <p:sldId id="265" r:id="rId28"/>
    <p:sldId id="273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32" autoAdjust="0"/>
  </p:normalViewPr>
  <p:slideViewPr>
    <p:cSldViewPr snapToGrid="0" snapToObjects="1">
      <p:cViewPr varScale="1">
        <p:scale>
          <a:sx n="88" d="100"/>
          <a:sy n="88" d="100"/>
        </p:scale>
        <p:origin x="-2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EF0D5-EC1B-4D40-B664-3CFF3DEB3CD6}" type="doc">
      <dgm:prSet loTypeId="urn:microsoft.com/office/officeart/2005/8/layout/venn1" loCatId="" qsTypeId="urn:microsoft.com/office/officeart/2005/8/quickstyle/3D3" qsCatId="3D" csTypeId="urn:microsoft.com/office/officeart/2005/8/colors/accent1_2" csCatId="accent1" phldr="1"/>
      <dgm:spPr/>
    </dgm:pt>
    <dgm:pt modelId="{AB5D8A7E-0C24-9143-9612-4CCD4D1EDAA1}">
      <dgm:prSet phldrT="[Text]"/>
      <dgm:spPr>
        <a:solidFill>
          <a:srgbClr val="516F93"/>
        </a:solidFill>
      </dgm:spPr>
      <dgm:t>
        <a:bodyPr/>
        <a:lstStyle/>
        <a:p>
          <a:r>
            <a:rPr lang="en-US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Documents</a:t>
          </a:r>
          <a:endParaRPr lang="en-US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889C5C1F-54AC-4144-ABB2-DA679C665CD1}" type="parTrans" cxnId="{099A686D-3D8A-3E4E-A7AB-421521E53A48}">
      <dgm:prSet/>
      <dgm:spPr/>
      <dgm:t>
        <a:bodyPr/>
        <a:lstStyle/>
        <a:p>
          <a:endParaRPr lang="en-US"/>
        </a:p>
      </dgm:t>
    </dgm:pt>
    <dgm:pt modelId="{B3EBAF61-DD6C-C744-A529-CD7BE283233E}" type="sibTrans" cxnId="{099A686D-3D8A-3E4E-A7AB-421521E53A48}">
      <dgm:prSet/>
      <dgm:spPr/>
      <dgm:t>
        <a:bodyPr/>
        <a:lstStyle/>
        <a:p>
          <a:endParaRPr lang="en-US"/>
        </a:p>
      </dgm:t>
    </dgm:pt>
    <dgm:pt modelId="{96B4A445-C19D-764C-81BA-0DD83F5487D6}">
      <dgm:prSet phldrT="[Text]"/>
      <dgm:spPr>
        <a:solidFill>
          <a:srgbClr val="516F93"/>
        </a:solidFill>
      </dgm:spPr>
      <dgm:t>
        <a:bodyPr/>
        <a:lstStyle/>
        <a:p>
          <a:r>
            <a:rPr lang="en-US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User Interaction</a:t>
          </a:r>
          <a:endParaRPr lang="en-US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94985024-BDEA-894B-8B36-B0E3E2E5D10D}" type="parTrans" cxnId="{FC29584A-93C3-DD44-B5A7-88F5C5563C63}">
      <dgm:prSet/>
      <dgm:spPr/>
      <dgm:t>
        <a:bodyPr/>
        <a:lstStyle/>
        <a:p>
          <a:endParaRPr lang="en-US"/>
        </a:p>
      </dgm:t>
    </dgm:pt>
    <dgm:pt modelId="{6CB5CFDB-7FE0-B64F-B2CE-A7CF1CB13F3A}" type="sibTrans" cxnId="{FC29584A-93C3-DD44-B5A7-88F5C5563C63}">
      <dgm:prSet/>
      <dgm:spPr/>
      <dgm:t>
        <a:bodyPr/>
        <a:lstStyle/>
        <a:p>
          <a:endParaRPr lang="en-US"/>
        </a:p>
      </dgm:t>
    </dgm:pt>
    <dgm:pt modelId="{C13D0D69-B061-7949-A0C5-0E4EBC1F3395}">
      <dgm:prSet phldrT="[Text]"/>
      <dgm:spPr>
        <a:solidFill>
          <a:srgbClr val="516F93"/>
        </a:solidFill>
      </dgm:spPr>
      <dgm:t>
        <a:bodyPr/>
        <a:lstStyle/>
        <a:p>
          <a:r>
            <a:rPr lang="en-US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Queries</a:t>
          </a:r>
          <a:endParaRPr lang="en-US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835B8087-7E0A-B54C-8D8A-D2ADDA696213}" type="parTrans" cxnId="{1E236AAF-9D69-834A-AD3C-80868D59A0DA}">
      <dgm:prSet/>
      <dgm:spPr/>
      <dgm:t>
        <a:bodyPr/>
        <a:lstStyle/>
        <a:p>
          <a:endParaRPr lang="en-US"/>
        </a:p>
      </dgm:t>
    </dgm:pt>
    <dgm:pt modelId="{F5674F82-D2F1-6C49-968A-1BBBB266C253}" type="sibTrans" cxnId="{1E236AAF-9D69-834A-AD3C-80868D59A0DA}">
      <dgm:prSet/>
      <dgm:spPr/>
      <dgm:t>
        <a:bodyPr/>
        <a:lstStyle/>
        <a:p>
          <a:endParaRPr lang="en-US"/>
        </a:p>
      </dgm:t>
    </dgm:pt>
    <dgm:pt modelId="{8DE34CCC-BDD9-814B-8E68-805BCE208079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9799EEFF-37A9-DE4E-A15A-03E4AAA2ED7C}" type="parTrans" cxnId="{8A359FB2-2CE4-584A-AA49-5E6DC38B591E}">
      <dgm:prSet/>
      <dgm:spPr/>
      <dgm:t>
        <a:bodyPr/>
        <a:lstStyle/>
        <a:p>
          <a:endParaRPr lang="en-US"/>
        </a:p>
      </dgm:t>
    </dgm:pt>
    <dgm:pt modelId="{2B552B60-98DE-DA49-B114-518CD235FAA9}" type="sibTrans" cxnId="{8A359FB2-2CE4-584A-AA49-5E6DC38B591E}">
      <dgm:prSet/>
      <dgm:spPr/>
      <dgm:t>
        <a:bodyPr/>
        <a:lstStyle/>
        <a:p>
          <a:endParaRPr lang="en-US"/>
        </a:p>
      </dgm:t>
    </dgm:pt>
    <dgm:pt modelId="{D761D8DF-8E93-8145-80F4-EFB78F2BDDA9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E7ED5C34-B371-0046-9C5B-A26E6D853BCE}" type="parTrans" cxnId="{7D7C7745-7AFB-D54F-95DF-9AF5F73475C2}">
      <dgm:prSet/>
      <dgm:spPr/>
      <dgm:t>
        <a:bodyPr/>
        <a:lstStyle/>
        <a:p>
          <a:endParaRPr lang="en-US"/>
        </a:p>
      </dgm:t>
    </dgm:pt>
    <dgm:pt modelId="{EB909997-5673-D944-9342-DE446DA58B80}" type="sibTrans" cxnId="{7D7C7745-7AFB-D54F-95DF-9AF5F73475C2}">
      <dgm:prSet/>
      <dgm:spPr/>
      <dgm:t>
        <a:bodyPr/>
        <a:lstStyle/>
        <a:p>
          <a:endParaRPr lang="en-US"/>
        </a:p>
      </dgm:t>
    </dgm:pt>
    <dgm:pt modelId="{D67C8CC0-CA52-4E4B-976E-B1CED713B9F8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Phrases</a:t>
          </a:r>
          <a:endParaRPr lang="en-US" dirty="0"/>
        </a:p>
      </dgm:t>
    </dgm:pt>
    <dgm:pt modelId="{0BC9D1E1-6BF1-EE40-91CD-5DCD875C166B}" type="parTrans" cxnId="{470E5E3E-BB8C-7E4B-91C6-B759924F0F6B}">
      <dgm:prSet/>
      <dgm:spPr/>
      <dgm:t>
        <a:bodyPr/>
        <a:lstStyle/>
        <a:p>
          <a:endParaRPr lang="en-US"/>
        </a:p>
      </dgm:t>
    </dgm:pt>
    <dgm:pt modelId="{DCD028D0-271B-AE40-823E-ABA453EE980C}" type="sibTrans" cxnId="{470E5E3E-BB8C-7E4B-91C6-B759924F0F6B}">
      <dgm:prSet/>
      <dgm:spPr/>
      <dgm:t>
        <a:bodyPr/>
        <a:lstStyle/>
        <a:p>
          <a:endParaRPr lang="en-US"/>
        </a:p>
      </dgm:t>
    </dgm:pt>
    <dgm:pt modelId="{09484C87-8066-F642-A2AA-BF72E3593597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Clicks</a:t>
          </a:r>
          <a:endParaRPr lang="en-US" dirty="0"/>
        </a:p>
      </dgm:t>
    </dgm:pt>
    <dgm:pt modelId="{D802A745-8132-6340-962D-5D0DE5248AD8}" type="parTrans" cxnId="{F32C340A-1AFC-304F-A4CB-90CC534FCC02}">
      <dgm:prSet/>
      <dgm:spPr/>
      <dgm:t>
        <a:bodyPr/>
        <a:lstStyle/>
        <a:p>
          <a:endParaRPr lang="en-US"/>
        </a:p>
      </dgm:t>
    </dgm:pt>
    <dgm:pt modelId="{19326FC8-B98C-8445-A495-54BA7139D5E6}" type="sibTrans" cxnId="{F32C340A-1AFC-304F-A4CB-90CC534FCC02}">
      <dgm:prSet/>
      <dgm:spPr/>
      <dgm:t>
        <a:bodyPr/>
        <a:lstStyle/>
        <a:p>
          <a:endParaRPr lang="en-US"/>
        </a:p>
      </dgm:t>
    </dgm:pt>
    <dgm:pt modelId="{04FAFB01-1C45-9A4A-A728-0AE8EE0A0E60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Ratings/Reviews</a:t>
          </a:r>
          <a:endParaRPr lang="en-US" dirty="0"/>
        </a:p>
      </dgm:t>
    </dgm:pt>
    <dgm:pt modelId="{AA4801EF-7D5A-5B40-A08C-5A4F276EC27C}" type="parTrans" cxnId="{8C1326E5-3126-F047-86E3-7B7A63DE7108}">
      <dgm:prSet/>
      <dgm:spPr/>
      <dgm:t>
        <a:bodyPr/>
        <a:lstStyle/>
        <a:p>
          <a:endParaRPr lang="en-US"/>
        </a:p>
      </dgm:t>
    </dgm:pt>
    <dgm:pt modelId="{0AE622F5-FED2-3442-B138-25B343E45228}" type="sibTrans" cxnId="{8C1326E5-3126-F047-86E3-7B7A63DE7108}">
      <dgm:prSet/>
      <dgm:spPr/>
      <dgm:t>
        <a:bodyPr/>
        <a:lstStyle/>
        <a:p>
          <a:endParaRPr lang="en-US"/>
        </a:p>
      </dgm:t>
    </dgm:pt>
    <dgm:pt modelId="{FCEA27D9-1621-E045-AD52-A3AC644823DF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NLP</a:t>
          </a:r>
          <a:endParaRPr lang="en-US" dirty="0"/>
        </a:p>
      </dgm:t>
    </dgm:pt>
    <dgm:pt modelId="{B6F45858-BB46-D44A-BF5B-974F4FB29A65}" type="parTrans" cxnId="{366B0252-2CEA-BD40-9A2D-D43DC9759630}">
      <dgm:prSet/>
      <dgm:spPr/>
      <dgm:t>
        <a:bodyPr/>
        <a:lstStyle/>
        <a:p>
          <a:endParaRPr lang="en-US"/>
        </a:p>
      </dgm:t>
    </dgm:pt>
    <dgm:pt modelId="{AA6D7F86-7AE1-5240-8E66-75FD6A99DF82}" type="sibTrans" cxnId="{366B0252-2CEA-BD40-9A2D-D43DC9759630}">
      <dgm:prSet/>
      <dgm:spPr/>
      <dgm:t>
        <a:bodyPr/>
        <a:lstStyle/>
        <a:p>
          <a:endParaRPr lang="en-US"/>
        </a:p>
      </dgm:t>
    </dgm:pt>
    <dgm:pt modelId="{FE34024B-1465-584F-9A23-C10C720AD4BC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Learning to Rank</a:t>
          </a:r>
          <a:endParaRPr lang="en-US" dirty="0"/>
        </a:p>
      </dgm:t>
    </dgm:pt>
    <dgm:pt modelId="{1E05DDB5-901E-7B43-BC3C-17BBD7945FDA}" type="parTrans" cxnId="{3BB1485B-FF05-E34E-B921-3320F9FADBFE}">
      <dgm:prSet/>
      <dgm:spPr/>
      <dgm:t>
        <a:bodyPr/>
        <a:lstStyle/>
        <a:p>
          <a:endParaRPr lang="en-US"/>
        </a:p>
      </dgm:t>
    </dgm:pt>
    <dgm:pt modelId="{DDA322A0-D401-0B4B-B8BA-11B36F6191EE}" type="sibTrans" cxnId="{3BB1485B-FF05-E34E-B921-3320F9FADBFE}">
      <dgm:prSet/>
      <dgm:spPr/>
      <dgm:t>
        <a:bodyPr/>
        <a:lstStyle/>
        <a:p>
          <a:endParaRPr lang="en-US"/>
        </a:p>
      </dgm:t>
    </dgm:pt>
    <dgm:pt modelId="{1F2C9EFA-8021-AD46-8F7B-CFE00D70F11F}">
      <dgm:prSet/>
      <dgm:spPr>
        <a:solidFill>
          <a:srgbClr val="516F93"/>
        </a:solidFill>
      </dgm:spPr>
      <dgm:t>
        <a:bodyPr/>
        <a:lstStyle/>
        <a:p>
          <a:r>
            <a:rPr lang="en-US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Content Relationships</a:t>
          </a:r>
          <a:endParaRPr lang="en-US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D31FAE2F-CA89-5944-A4FA-5D62FD3B715E}" type="parTrans" cxnId="{5EEF5228-5A58-2948-8950-D2951017EE44}">
      <dgm:prSet/>
      <dgm:spPr/>
      <dgm:t>
        <a:bodyPr/>
        <a:lstStyle/>
        <a:p>
          <a:endParaRPr lang="en-US"/>
        </a:p>
      </dgm:t>
    </dgm:pt>
    <dgm:pt modelId="{6EC2DB04-86CF-E541-8F88-0C069FAE5D47}" type="sibTrans" cxnId="{5EEF5228-5A58-2948-8950-D2951017EE44}">
      <dgm:prSet/>
      <dgm:spPr/>
      <dgm:t>
        <a:bodyPr/>
        <a:lstStyle/>
        <a:p>
          <a:endParaRPr lang="en-US"/>
        </a:p>
      </dgm:t>
    </dgm:pt>
    <dgm:pt modelId="{0204E7AC-9A54-0042-BD0C-C8189982985D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Page Rank, etc.</a:t>
          </a:r>
          <a:endParaRPr lang="en-US" dirty="0"/>
        </a:p>
      </dgm:t>
    </dgm:pt>
    <dgm:pt modelId="{56F8A0F8-AD04-F54F-8E96-829C1977C859}" type="parTrans" cxnId="{9835189D-E43D-3F45-9CF0-A8C38DBE855D}">
      <dgm:prSet/>
      <dgm:spPr/>
      <dgm:t>
        <a:bodyPr/>
        <a:lstStyle/>
        <a:p>
          <a:endParaRPr lang="en-US"/>
        </a:p>
      </dgm:t>
    </dgm:pt>
    <dgm:pt modelId="{78875C78-F650-CF41-9005-D6D9437DEFB4}" type="sibTrans" cxnId="{9835189D-E43D-3F45-9CF0-A8C38DBE855D}">
      <dgm:prSet/>
      <dgm:spPr/>
      <dgm:t>
        <a:bodyPr/>
        <a:lstStyle/>
        <a:p>
          <a:endParaRPr lang="en-US"/>
        </a:p>
      </dgm:t>
    </dgm:pt>
    <dgm:pt modelId="{97D3E352-DEC3-5C46-B014-EC052D61833F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Social Graph</a:t>
          </a:r>
          <a:endParaRPr lang="en-US" dirty="0"/>
        </a:p>
      </dgm:t>
    </dgm:pt>
    <dgm:pt modelId="{06784B41-3D00-E94D-B825-4F014517114E}" type="parTrans" cxnId="{71C0F5FA-84E8-4646-B6AB-FF80228AA047}">
      <dgm:prSet/>
      <dgm:spPr/>
      <dgm:t>
        <a:bodyPr/>
        <a:lstStyle/>
        <a:p>
          <a:endParaRPr lang="en-US"/>
        </a:p>
      </dgm:t>
    </dgm:pt>
    <dgm:pt modelId="{F0F73A76-AF25-6849-8CDC-E8DC3EB3F1FD}" type="sibTrans" cxnId="{71C0F5FA-84E8-4646-B6AB-FF80228AA047}">
      <dgm:prSet/>
      <dgm:spPr/>
      <dgm:t>
        <a:bodyPr/>
        <a:lstStyle/>
        <a:p>
          <a:endParaRPr lang="en-US"/>
        </a:p>
      </dgm:t>
    </dgm:pt>
    <dgm:pt modelId="{A92958FE-DBC1-8742-BE4F-407ECAE9E8BF}">
      <dgm:prSet/>
      <dgm:spPr>
        <a:solidFill>
          <a:srgbClr val="516F93"/>
        </a:solidFill>
      </dgm:spPr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2BC07D18-69BF-664C-A057-742610BB9D09}" type="parTrans" cxnId="{2268CB6F-4DC4-644D-8B54-C0D271AE6500}">
      <dgm:prSet/>
      <dgm:spPr/>
      <dgm:t>
        <a:bodyPr/>
        <a:lstStyle/>
        <a:p>
          <a:endParaRPr lang="en-US"/>
        </a:p>
      </dgm:t>
    </dgm:pt>
    <dgm:pt modelId="{154C3BC4-B5FA-FA41-8ED2-E2127569DBC2}" type="sibTrans" cxnId="{2268CB6F-4DC4-644D-8B54-C0D271AE6500}">
      <dgm:prSet/>
      <dgm:spPr/>
      <dgm:t>
        <a:bodyPr/>
        <a:lstStyle/>
        <a:p>
          <a:endParaRPr lang="en-US"/>
        </a:p>
      </dgm:t>
    </dgm:pt>
    <dgm:pt modelId="{5CD87DD1-05D2-7041-BBA1-C44608666C89}" type="pres">
      <dgm:prSet presAssocID="{6DBEF0D5-EC1B-4D40-B664-3CFF3DEB3CD6}" presName="compositeShape" presStyleCnt="0">
        <dgm:presLayoutVars>
          <dgm:chMax val="7"/>
          <dgm:dir/>
          <dgm:resizeHandles val="exact"/>
        </dgm:presLayoutVars>
      </dgm:prSet>
      <dgm:spPr/>
    </dgm:pt>
    <dgm:pt modelId="{1CE818BF-8A4A-344F-AC3E-F13AB1B51B4D}" type="pres">
      <dgm:prSet presAssocID="{AB5D8A7E-0C24-9143-9612-4CCD4D1EDAA1}" presName="circ1" presStyleLbl="vennNode1" presStyleIdx="0" presStyleCnt="4"/>
      <dgm:spPr/>
      <dgm:t>
        <a:bodyPr/>
        <a:lstStyle/>
        <a:p>
          <a:endParaRPr lang="en-US"/>
        </a:p>
      </dgm:t>
    </dgm:pt>
    <dgm:pt modelId="{649F54FF-6932-FB45-A6D5-4E4C25C14EDD}" type="pres">
      <dgm:prSet presAssocID="{AB5D8A7E-0C24-9143-9612-4CCD4D1EDA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432B3-74AA-6A4A-B16A-39BD8FB8FECD}" type="pres">
      <dgm:prSet presAssocID="{96B4A445-C19D-764C-81BA-0DD83F5487D6}" presName="circ2" presStyleLbl="vennNode1" presStyleIdx="1" presStyleCnt="4"/>
      <dgm:spPr/>
      <dgm:t>
        <a:bodyPr/>
        <a:lstStyle/>
        <a:p>
          <a:endParaRPr lang="en-US"/>
        </a:p>
      </dgm:t>
    </dgm:pt>
    <dgm:pt modelId="{11323D91-2340-C74C-9720-FCDF07AB3F6E}" type="pres">
      <dgm:prSet presAssocID="{96B4A445-C19D-764C-81BA-0DD83F5487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18A36-A0B8-A14F-8484-05B67E7C191F}" type="pres">
      <dgm:prSet presAssocID="{C13D0D69-B061-7949-A0C5-0E4EBC1F3395}" presName="circ3" presStyleLbl="vennNode1" presStyleIdx="2" presStyleCnt="4"/>
      <dgm:spPr/>
      <dgm:t>
        <a:bodyPr/>
        <a:lstStyle/>
        <a:p>
          <a:endParaRPr lang="en-US"/>
        </a:p>
      </dgm:t>
    </dgm:pt>
    <dgm:pt modelId="{728C0310-09CE-6347-BFDB-A7643BF64B21}" type="pres">
      <dgm:prSet presAssocID="{C13D0D69-B061-7949-A0C5-0E4EBC1F339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A8EF8-B77A-7F43-B7F6-18369F31F3EA}" type="pres">
      <dgm:prSet presAssocID="{1F2C9EFA-8021-AD46-8F7B-CFE00D70F11F}" presName="circ4" presStyleLbl="vennNode1" presStyleIdx="3" presStyleCnt="4"/>
      <dgm:spPr/>
      <dgm:t>
        <a:bodyPr/>
        <a:lstStyle/>
        <a:p>
          <a:endParaRPr lang="en-US"/>
        </a:p>
      </dgm:t>
    </dgm:pt>
    <dgm:pt modelId="{E63858FC-6CF2-374F-A092-1EEFCDBD0199}" type="pres">
      <dgm:prSet presAssocID="{1F2C9EFA-8021-AD46-8F7B-CFE00D70F11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2C340A-1AFC-304F-A4CB-90CC534FCC02}" srcId="{96B4A445-C19D-764C-81BA-0DD83F5487D6}" destId="{09484C87-8066-F642-A2AA-BF72E3593597}" srcOrd="0" destOrd="0" parTransId="{D802A745-8132-6340-962D-5D0DE5248AD8}" sibTransId="{19326FC8-B98C-8445-A495-54BA7139D5E6}"/>
    <dgm:cxn modelId="{7BCF1A49-56BE-0446-A7F0-DEB07E9B45AD}" type="presOf" srcId="{FE34024B-1465-584F-9A23-C10C720AD4BC}" destId="{C08432B3-74AA-6A4A-B16A-39BD8FB8FECD}" srcOrd="0" destOrd="3" presId="urn:microsoft.com/office/officeart/2005/8/layout/venn1"/>
    <dgm:cxn modelId="{366B0252-2CEA-BD40-9A2D-D43DC9759630}" srcId="{C13D0D69-B061-7949-A0C5-0E4EBC1F3395}" destId="{FCEA27D9-1621-E045-AD52-A3AC644823DF}" srcOrd="1" destOrd="0" parTransId="{B6F45858-BB46-D44A-BF5B-974F4FB29A65}" sibTransId="{AA6D7F86-7AE1-5240-8E66-75FD6A99DF82}"/>
    <dgm:cxn modelId="{D1730563-E1BB-2740-B51A-9155A5E21B7B}" type="presOf" srcId="{AB5D8A7E-0C24-9143-9612-4CCD4D1EDAA1}" destId="{649F54FF-6932-FB45-A6D5-4E4C25C14EDD}" srcOrd="1" destOrd="0" presId="urn:microsoft.com/office/officeart/2005/8/layout/venn1"/>
    <dgm:cxn modelId="{9612CE45-E54C-AE41-8A48-A3AEA7A43564}" type="presOf" srcId="{D761D8DF-8E93-8145-80F4-EFB78F2BDDA9}" destId="{1CE818BF-8A4A-344F-AC3E-F13AB1B51B4D}" srcOrd="0" destOrd="2" presId="urn:microsoft.com/office/officeart/2005/8/layout/venn1"/>
    <dgm:cxn modelId="{9B8518A3-49BC-414E-AA07-6DEEBE84694D}" type="presOf" srcId="{0204E7AC-9A54-0042-BD0C-C8189982985D}" destId="{223A8EF8-B77A-7F43-B7F6-18369F31F3EA}" srcOrd="0" destOrd="1" presId="urn:microsoft.com/office/officeart/2005/8/layout/venn1"/>
    <dgm:cxn modelId="{AA216105-223E-E943-B99D-E8E2EF2E41FE}" type="presOf" srcId="{97D3E352-DEC3-5C46-B014-EC052D61833F}" destId="{11323D91-2340-C74C-9720-FCDF07AB3F6E}" srcOrd="1" destOrd="4" presId="urn:microsoft.com/office/officeart/2005/8/layout/venn1"/>
    <dgm:cxn modelId="{0550B8E2-88F6-1A4A-96CA-9F0DD128C4F6}" type="presOf" srcId="{8DE34CCC-BDD9-814B-8E68-805BCE208079}" destId="{1CE818BF-8A4A-344F-AC3E-F13AB1B51B4D}" srcOrd="0" destOrd="1" presId="urn:microsoft.com/office/officeart/2005/8/layout/venn1"/>
    <dgm:cxn modelId="{174CF4A6-5477-D844-A7F0-DECD8BD23588}" type="presOf" srcId="{C13D0D69-B061-7949-A0C5-0E4EBC1F3395}" destId="{728C0310-09CE-6347-BFDB-A7643BF64B21}" srcOrd="1" destOrd="0" presId="urn:microsoft.com/office/officeart/2005/8/layout/venn1"/>
    <dgm:cxn modelId="{5EEF5228-5A58-2948-8950-D2951017EE44}" srcId="{6DBEF0D5-EC1B-4D40-B664-3CFF3DEB3CD6}" destId="{1F2C9EFA-8021-AD46-8F7B-CFE00D70F11F}" srcOrd="3" destOrd="0" parTransId="{D31FAE2F-CA89-5944-A4FA-5D62FD3B715E}" sibTransId="{6EC2DB04-86CF-E541-8F88-0C069FAE5D47}"/>
    <dgm:cxn modelId="{83C1E1BF-07A2-0D41-AC75-E03A051F9107}" type="presOf" srcId="{A92958FE-DBC1-8742-BE4F-407ECAE9E8BF}" destId="{223A8EF8-B77A-7F43-B7F6-18369F31F3EA}" srcOrd="0" destOrd="2" presId="urn:microsoft.com/office/officeart/2005/8/layout/venn1"/>
    <dgm:cxn modelId="{243AC354-EEA5-1A4F-8DDE-3B7E49556BF9}" type="presOf" srcId="{0204E7AC-9A54-0042-BD0C-C8189982985D}" destId="{E63858FC-6CF2-374F-A092-1EEFCDBD0199}" srcOrd="1" destOrd="1" presId="urn:microsoft.com/office/officeart/2005/8/layout/venn1"/>
    <dgm:cxn modelId="{9835189D-E43D-3F45-9CF0-A8C38DBE855D}" srcId="{1F2C9EFA-8021-AD46-8F7B-CFE00D70F11F}" destId="{0204E7AC-9A54-0042-BD0C-C8189982985D}" srcOrd="0" destOrd="0" parTransId="{56F8A0F8-AD04-F54F-8E96-829C1977C859}" sibTransId="{78875C78-F650-CF41-9005-D6D9437DEFB4}"/>
    <dgm:cxn modelId="{B0EE70FB-1C10-7244-9E0B-B2F3BD0B4BCD}" type="presOf" srcId="{D761D8DF-8E93-8145-80F4-EFB78F2BDDA9}" destId="{649F54FF-6932-FB45-A6D5-4E4C25C14EDD}" srcOrd="1" destOrd="2" presId="urn:microsoft.com/office/officeart/2005/8/layout/venn1"/>
    <dgm:cxn modelId="{71A2D550-3C3C-A04F-9AD4-CDE611451B65}" type="presOf" srcId="{1F2C9EFA-8021-AD46-8F7B-CFE00D70F11F}" destId="{223A8EF8-B77A-7F43-B7F6-18369F31F3EA}" srcOrd="0" destOrd="0" presId="urn:microsoft.com/office/officeart/2005/8/layout/venn1"/>
    <dgm:cxn modelId="{4ABC579E-CE6D-9049-98AD-0891DA307E65}" type="presOf" srcId="{8DE34CCC-BDD9-814B-8E68-805BCE208079}" destId="{649F54FF-6932-FB45-A6D5-4E4C25C14EDD}" srcOrd="1" destOrd="1" presId="urn:microsoft.com/office/officeart/2005/8/layout/venn1"/>
    <dgm:cxn modelId="{71C0F5FA-84E8-4646-B6AB-FF80228AA047}" srcId="{96B4A445-C19D-764C-81BA-0DD83F5487D6}" destId="{97D3E352-DEC3-5C46-B014-EC052D61833F}" srcOrd="3" destOrd="0" parTransId="{06784B41-3D00-E94D-B825-4F014517114E}" sibTransId="{F0F73A76-AF25-6849-8CDC-E8DC3EB3F1FD}"/>
    <dgm:cxn modelId="{FD41851A-5CE2-AE4C-B20A-67229EA43733}" type="presOf" srcId="{96B4A445-C19D-764C-81BA-0DD83F5487D6}" destId="{C08432B3-74AA-6A4A-B16A-39BD8FB8FECD}" srcOrd="0" destOrd="0" presId="urn:microsoft.com/office/officeart/2005/8/layout/venn1"/>
    <dgm:cxn modelId="{012FF78A-C11A-D549-85BE-62D60B950F9C}" type="presOf" srcId="{FE34024B-1465-584F-9A23-C10C720AD4BC}" destId="{11323D91-2340-C74C-9720-FCDF07AB3F6E}" srcOrd="1" destOrd="3" presId="urn:microsoft.com/office/officeart/2005/8/layout/venn1"/>
    <dgm:cxn modelId="{099A686D-3D8A-3E4E-A7AB-421521E53A48}" srcId="{6DBEF0D5-EC1B-4D40-B664-3CFF3DEB3CD6}" destId="{AB5D8A7E-0C24-9143-9612-4CCD4D1EDAA1}" srcOrd="0" destOrd="0" parTransId="{889C5C1F-54AC-4144-ABB2-DA679C665CD1}" sibTransId="{B3EBAF61-DD6C-C744-A529-CD7BE283233E}"/>
    <dgm:cxn modelId="{470E5E3E-BB8C-7E4B-91C6-B759924F0F6B}" srcId="{C13D0D69-B061-7949-A0C5-0E4EBC1F3395}" destId="{D67C8CC0-CA52-4E4B-976E-B1CED713B9F8}" srcOrd="0" destOrd="0" parTransId="{0BC9D1E1-6BF1-EE40-91CD-5DCD875C166B}" sibTransId="{DCD028D0-271B-AE40-823E-ABA453EE980C}"/>
    <dgm:cxn modelId="{E0E672BC-4414-9F44-8BBE-C8AA938F1AEE}" type="presOf" srcId="{A92958FE-DBC1-8742-BE4F-407ECAE9E8BF}" destId="{E63858FC-6CF2-374F-A092-1EEFCDBD0199}" srcOrd="1" destOrd="2" presId="urn:microsoft.com/office/officeart/2005/8/layout/venn1"/>
    <dgm:cxn modelId="{7D7C7745-7AFB-D54F-95DF-9AF5F73475C2}" srcId="{AB5D8A7E-0C24-9143-9612-4CCD4D1EDAA1}" destId="{D761D8DF-8E93-8145-80F4-EFB78F2BDDA9}" srcOrd="1" destOrd="0" parTransId="{E7ED5C34-B371-0046-9C5B-A26E6D853BCE}" sibTransId="{EB909997-5673-D944-9342-DE446DA58B80}"/>
    <dgm:cxn modelId="{8C1326E5-3126-F047-86E3-7B7A63DE7108}" srcId="{96B4A445-C19D-764C-81BA-0DD83F5487D6}" destId="{04FAFB01-1C45-9A4A-A728-0AE8EE0A0E60}" srcOrd="1" destOrd="0" parTransId="{AA4801EF-7D5A-5B40-A08C-5A4F276EC27C}" sibTransId="{0AE622F5-FED2-3442-B138-25B343E45228}"/>
    <dgm:cxn modelId="{15872EC0-C9DD-1C4A-9EF1-F52403BACDB0}" type="presOf" srcId="{D67C8CC0-CA52-4E4B-976E-B1CED713B9F8}" destId="{66F18A36-A0B8-A14F-8484-05B67E7C191F}" srcOrd="0" destOrd="1" presId="urn:microsoft.com/office/officeart/2005/8/layout/venn1"/>
    <dgm:cxn modelId="{A65D428A-39AD-F243-B1AB-04C22A4BD6E6}" type="presOf" srcId="{D67C8CC0-CA52-4E4B-976E-B1CED713B9F8}" destId="{728C0310-09CE-6347-BFDB-A7643BF64B21}" srcOrd="1" destOrd="1" presId="urn:microsoft.com/office/officeart/2005/8/layout/venn1"/>
    <dgm:cxn modelId="{B52D1F8B-99D7-D74E-833C-93DF263DFB93}" type="presOf" srcId="{FCEA27D9-1621-E045-AD52-A3AC644823DF}" destId="{728C0310-09CE-6347-BFDB-A7643BF64B21}" srcOrd="1" destOrd="2" presId="urn:microsoft.com/office/officeart/2005/8/layout/venn1"/>
    <dgm:cxn modelId="{9744C8E2-1FE4-6D49-BFE5-4B7E3E5045E3}" type="presOf" srcId="{FCEA27D9-1621-E045-AD52-A3AC644823DF}" destId="{66F18A36-A0B8-A14F-8484-05B67E7C191F}" srcOrd="0" destOrd="2" presId="urn:microsoft.com/office/officeart/2005/8/layout/venn1"/>
    <dgm:cxn modelId="{7F318DA5-76FA-2549-B547-0262899BADAF}" type="presOf" srcId="{96B4A445-C19D-764C-81BA-0DD83F5487D6}" destId="{11323D91-2340-C74C-9720-FCDF07AB3F6E}" srcOrd="1" destOrd="0" presId="urn:microsoft.com/office/officeart/2005/8/layout/venn1"/>
    <dgm:cxn modelId="{3BB1485B-FF05-E34E-B921-3320F9FADBFE}" srcId="{96B4A445-C19D-764C-81BA-0DD83F5487D6}" destId="{FE34024B-1465-584F-9A23-C10C720AD4BC}" srcOrd="2" destOrd="0" parTransId="{1E05DDB5-901E-7B43-BC3C-17BBD7945FDA}" sibTransId="{DDA322A0-D401-0B4B-B8BA-11B36F6191EE}"/>
    <dgm:cxn modelId="{0601566D-DA5B-1D44-8C7F-9D4771D00F1E}" type="presOf" srcId="{97D3E352-DEC3-5C46-B014-EC052D61833F}" destId="{C08432B3-74AA-6A4A-B16A-39BD8FB8FECD}" srcOrd="0" destOrd="4" presId="urn:microsoft.com/office/officeart/2005/8/layout/venn1"/>
    <dgm:cxn modelId="{4F5A7755-741A-B340-BC54-3B8ED9F2AB67}" type="presOf" srcId="{04FAFB01-1C45-9A4A-A728-0AE8EE0A0E60}" destId="{C08432B3-74AA-6A4A-B16A-39BD8FB8FECD}" srcOrd="0" destOrd="2" presId="urn:microsoft.com/office/officeart/2005/8/layout/venn1"/>
    <dgm:cxn modelId="{1B502AC3-10AE-F94F-9396-AA9462A31927}" type="presOf" srcId="{09484C87-8066-F642-A2AA-BF72E3593597}" destId="{11323D91-2340-C74C-9720-FCDF07AB3F6E}" srcOrd="1" destOrd="1" presId="urn:microsoft.com/office/officeart/2005/8/layout/venn1"/>
    <dgm:cxn modelId="{A6C580E1-534A-2E48-9C28-42C7DBC1E7A8}" type="presOf" srcId="{09484C87-8066-F642-A2AA-BF72E3593597}" destId="{C08432B3-74AA-6A4A-B16A-39BD8FB8FECD}" srcOrd="0" destOrd="1" presId="urn:microsoft.com/office/officeart/2005/8/layout/venn1"/>
    <dgm:cxn modelId="{1E236AAF-9D69-834A-AD3C-80868D59A0DA}" srcId="{6DBEF0D5-EC1B-4D40-B664-3CFF3DEB3CD6}" destId="{C13D0D69-B061-7949-A0C5-0E4EBC1F3395}" srcOrd="2" destOrd="0" parTransId="{835B8087-7E0A-B54C-8D8A-D2ADDA696213}" sibTransId="{F5674F82-D2F1-6C49-968A-1BBBB266C253}"/>
    <dgm:cxn modelId="{2268CB6F-4DC4-644D-8B54-C0D271AE6500}" srcId="{1F2C9EFA-8021-AD46-8F7B-CFE00D70F11F}" destId="{A92958FE-DBC1-8742-BE4F-407ECAE9E8BF}" srcOrd="1" destOrd="0" parTransId="{2BC07D18-69BF-664C-A057-742610BB9D09}" sibTransId="{154C3BC4-B5FA-FA41-8ED2-E2127569DBC2}"/>
    <dgm:cxn modelId="{8A359FB2-2CE4-584A-AA49-5E6DC38B591E}" srcId="{AB5D8A7E-0C24-9143-9612-4CCD4D1EDAA1}" destId="{8DE34CCC-BDD9-814B-8E68-805BCE208079}" srcOrd="0" destOrd="0" parTransId="{9799EEFF-37A9-DE4E-A15A-03E4AAA2ED7C}" sibTransId="{2B552B60-98DE-DA49-B114-518CD235FAA9}"/>
    <dgm:cxn modelId="{84E56930-CC9C-E54C-BF2A-F6A134FEBAF5}" type="presOf" srcId="{04FAFB01-1C45-9A4A-A728-0AE8EE0A0E60}" destId="{11323D91-2340-C74C-9720-FCDF07AB3F6E}" srcOrd="1" destOrd="2" presId="urn:microsoft.com/office/officeart/2005/8/layout/venn1"/>
    <dgm:cxn modelId="{1FC83F85-E69B-524B-9BD4-429E67FBD3E7}" type="presOf" srcId="{1F2C9EFA-8021-AD46-8F7B-CFE00D70F11F}" destId="{E63858FC-6CF2-374F-A092-1EEFCDBD0199}" srcOrd="1" destOrd="0" presId="urn:microsoft.com/office/officeart/2005/8/layout/venn1"/>
    <dgm:cxn modelId="{5023058C-E047-FD48-83C9-18092FC2D6B6}" type="presOf" srcId="{6DBEF0D5-EC1B-4D40-B664-3CFF3DEB3CD6}" destId="{5CD87DD1-05D2-7041-BBA1-C44608666C89}" srcOrd="0" destOrd="0" presId="urn:microsoft.com/office/officeart/2005/8/layout/venn1"/>
    <dgm:cxn modelId="{4068980C-86C5-7D45-A288-E3C9A69AF1B8}" type="presOf" srcId="{C13D0D69-B061-7949-A0C5-0E4EBC1F3395}" destId="{66F18A36-A0B8-A14F-8484-05B67E7C191F}" srcOrd="0" destOrd="0" presId="urn:microsoft.com/office/officeart/2005/8/layout/venn1"/>
    <dgm:cxn modelId="{FC29584A-93C3-DD44-B5A7-88F5C5563C63}" srcId="{6DBEF0D5-EC1B-4D40-B664-3CFF3DEB3CD6}" destId="{96B4A445-C19D-764C-81BA-0DD83F5487D6}" srcOrd="1" destOrd="0" parTransId="{94985024-BDEA-894B-8B36-B0E3E2E5D10D}" sibTransId="{6CB5CFDB-7FE0-B64F-B2CE-A7CF1CB13F3A}"/>
    <dgm:cxn modelId="{51AEC7CE-93EE-464A-83DC-C6158DB6AD56}" type="presOf" srcId="{AB5D8A7E-0C24-9143-9612-4CCD4D1EDAA1}" destId="{1CE818BF-8A4A-344F-AC3E-F13AB1B51B4D}" srcOrd="0" destOrd="0" presId="urn:microsoft.com/office/officeart/2005/8/layout/venn1"/>
    <dgm:cxn modelId="{89E435D9-106B-7E49-9BA0-0C8181595C97}" type="presParOf" srcId="{5CD87DD1-05D2-7041-BBA1-C44608666C89}" destId="{1CE818BF-8A4A-344F-AC3E-F13AB1B51B4D}" srcOrd="0" destOrd="0" presId="urn:microsoft.com/office/officeart/2005/8/layout/venn1"/>
    <dgm:cxn modelId="{ABFB5BCE-A694-6140-9D59-1DE0F56C89EF}" type="presParOf" srcId="{5CD87DD1-05D2-7041-BBA1-C44608666C89}" destId="{649F54FF-6932-FB45-A6D5-4E4C25C14EDD}" srcOrd="1" destOrd="0" presId="urn:microsoft.com/office/officeart/2005/8/layout/venn1"/>
    <dgm:cxn modelId="{A10F8F21-B650-8440-8782-FBD7CA88C355}" type="presParOf" srcId="{5CD87DD1-05D2-7041-BBA1-C44608666C89}" destId="{C08432B3-74AA-6A4A-B16A-39BD8FB8FECD}" srcOrd="2" destOrd="0" presId="urn:microsoft.com/office/officeart/2005/8/layout/venn1"/>
    <dgm:cxn modelId="{82E2983F-4825-4840-BA2D-1AB8AB03ED01}" type="presParOf" srcId="{5CD87DD1-05D2-7041-BBA1-C44608666C89}" destId="{11323D91-2340-C74C-9720-FCDF07AB3F6E}" srcOrd="3" destOrd="0" presId="urn:microsoft.com/office/officeart/2005/8/layout/venn1"/>
    <dgm:cxn modelId="{F55CF0E4-8998-FC4D-B7C9-F98BD09D3454}" type="presParOf" srcId="{5CD87DD1-05D2-7041-BBA1-C44608666C89}" destId="{66F18A36-A0B8-A14F-8484-05B67E7C191F}" srcOrd="4" destOrd="0" presId="urn:microsoft.com/office/officeart/2005/8/layout/venn1"/>
    <dgm:cxn modelId="{2D452FBF-8BFA-484C-A7BD-92CD3E4ABE94}" type="presParOf" srcId="{5CD87DD1-05D2-7041-BBA1-C44608666C89}" destId="{728C0310-09CE-6347-BFDB-A7643BF64B21}" srcOrd="5" destOrd="0" presId="urn:microsoft.com/office/officeart/2005/8/layout/venn1"/>
    <dgm:cxn modelId="{32AC73F9-4BAA-0645-B5FA-E7A88D3DB374}" type="presParOf" srcId="{5CD87DD1-05D2-7041-BBA1-C44608666C89}" destId="{223A8EF8-B77A-7F43-B7F6-18369F31F3EA}" srcOrd="6" destOrd="0" presId="urn:microsoft.com/office/officeart/2005/8/layout/venn1"/>
    <dgm:cxn modelId="{5635D64B-4042-404A-BE53-F7482B44280A}" type="presParOf" srcId="{5CD87DD1-05D2-7041-BBA1-C44608666C89}" destId="{E63858FC-6CF2-374F-A092-1EEFCDBD0199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44831-806E-6A4F-AC0E-3ECE0811D7B8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FFE78-CCBB-5042-9D06-F11DCE163818}">
      <dgm:prSet phldrT="[Text]"/>
      <dgm:spPr>
        <a:solidFill>
          <a:srgbClr val="516F93"/>
        </a:solidFill>
        <a:effectLst/>
        <a:scene3d>
          <a:camera prst="orthographicFront"/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/>
        <a:lstStyle/>
        <a:p>
          <a:r>
            <a:rPr lang="en-US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Search</a:t>
          </a:r>
          <a:endParaRPr lang="en-US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3BCBCF22-C2A9-EE43-852D-1F7E553106B9}" type="parTrans" cxnId="{60C08C38-5292-4A4E-A2B3-A6DA9FCC4413}">
      <dgm:prSet/>
      <dgm:spPr/>
      <dgm:t>
        <a:bodyPr/>
        <a:lstStyle/>
        <a:p>
          <a:endParaRPr lang="en-US"/>
        </a:p>
      </dgm:t>
    </dgm:pt>
    <dgm:pt modelId="{6454528B-5712-B24E-BAA1-35390A714180}" type="sibTrans" cxnId="{60C08C38-5292-4A4E-A2B3-A6DA9FCC4413}">
      <dgm:prSet/>
      <dgm:spPr>
        <a:solidFill>
          <a:srgbClr val="516F93"/>
        </a:solidFill>
      </dgm:spPr>
      <dgm:t>
        <a:bodyPr/>
        <a:lstStyle/>
        <a:p>
          <a:endParaRPr lang="en-US"/>
        </a:p>
      </dgm:t>
    </dgm:pt>
    <dgm:pt modelId="{65B57AEA-6AF8-E94B-B0CB-328A3335AACE}">
      <dgm:prSet phldrT="[Text]"/>
      <dgm:spPr>
        <a:solidFill>
          <a:srgbClr val="516F93">
            <a:alpha val="50000"/>
          </a:srgbClr>
        </a:solidFill>
        <a:effectLst/>
        <a:scene3d>
          <a:camera prst="orthographicFront"/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/>
        <a:lstStyle/>
        <a:p>
          <a:r>
            <a:rPr lang="en-US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Discovery</a:t>
          </a:r>
          <a:endParaRPr lang="en-US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30834A21-07F2-2D45-B8CF-C5AEAB7C3988}" type="parTrans" cxnId="{BC3D99A4-76FA-EB47-B711-2F701CC93351}">
      <dgm:prSet/>
      <dgm:spPr/>
      <dgm:t>
        <a:bodyPr/>
        <a:lstStyle/>
        <a:p>
          <a:endParaRPr lang="en-US"/>
        </a:p>
      </dgm:t>
    </dgm:pt>
    <dgm:pt modelId="{E0396682-DA5E-574E-A8EE-843CCE10D2F8}" type="sibTrans" cxnId="{BC3D99A4-76FA-EB47-B711-2F701CC93351}">
      <dgm:prSet/>
      <dgm:spPr>
        <a:solidFill>
          <a:srgbClr val="516F93"/>
        </a:solidFill>
      </dgm:spPr>
      <dgm:t>
        <a:bodyPr/>
        <a:lstStyle/>
        <a:p>
          <a:endParaRPr lang="en-US"/>
        </a:p>
      </dgm:t>
    </dgm:pt>
    <dgm:pt modelId="{56A1B0F3-95D4-8142-8CF8-F485A290F328}">
      <dgm:prSet phldrT="[Text]"/>
      <dgm:spPr>
        <a:solidFill>
          <a:srgbClr val="516F93">
            <a:alpha val="50000"/>
          </a:srgbClr>
        </a:solidFill>
        <a:effectLst/>
        <a:scene3d>
          <a:camera prst="orthographicFront"/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/>
        <a:lstStyle/>
        <a:p>
          <a:r>
            <a:rPr lang="en-US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Analytics</a:t>
          </a:r>
          <a:endParaRPr lang="en-US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21268B0A-5373-4648-9F6E-C1B81CC9DA05}" type="parTrans" cxnId="{D8B38589-D576-6A4D-BFC2-3D2981C5D8C0}">
      <dgm:prSet/>
      <dgm:spPr/>
      <dgm:t>
        <a:bodyPr/>
        <a:lstStyle/>
        <a:p>
          <a:endParaRPr lang="en-US"/>
        </a:p>
      </dgm:t>
    </dgm:pt>
    <dgm:pt modelId="{F67388AA-E3A6-6249-AFF9-58121B9705F1}" type="sibTrans" cxnId="{D8B38589-D576-6A4D-BFC2-3D2981C5D8C0}">
      <dgm:prSet/>
      <dgm:spPr>
        <a:solidFill>
          <a:srgbClr val="516F93"/>
        </a:solidFill>
      </dgm:spPr>
      <dgm:t>
        <a:bodyPr/>
        <a:lstStyle/>
        <a:p>
          <a:endParaRPr lang="en-US"/>
        </a:p>
      </dgm:t>
    </dgm:pt>
    <dgm:pt modelId="{5031AE20-ED6F-7946-B873-A25B3F47EC8D}" type="pres">
      <dgm:prSet presAssocID="{4AF44831-806E-6A4F-AC0E-3ECE0811D7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FF5DE8-60B8-8D40-ABED-4E15D22107FB}" type="pres">
      <dgm:prSet presAssocID="{189FFE78-CCBB-5042-9D06-F11DCE16381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F5FB-666F-AA4E-B1F4-A83ED5EAB7A2}" type="pres">
      <dgm:prSet presAssocID="{6454528B-5712-B24E-BAA1-35390A714180}" presName="sibTrans" presStyleLbl="sibTrans2D1" presStyleIdx="0" presStyleCnt="3" custLinFactNeighborX="1431" custLinFactNeighborY="5645"/>
      <dgm:spPr/>
      <dgm:t>
        <a:bodyPr/>
        <a:lstStyle/>
        <a:p>
          <a:endParaRPr lang="en-US"/>
        </a:p>
      </dgm:t>
    </dgm:pt>
    <dgm:pt modelId="{86C2ED5F-F913-F64E-8FBD-1B08D1A45A7C}" type="pres">
      <dgm:prSet presAssocID="{6454528B-5712-B24E-BAA1-35390A71418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F09C24-4573-0B4C-9627-EAA8AB40E450}" type="pres">
      <dgm:prSet presAssocID="{65B57AEA-6AF8-E94B-B0CB-328A3335AACE}" presName="node" presStyleLbl="node1" presStyleIdx="1" presStyleCnt="3" custRadScaleRad="99240" custRadScaleInc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4597D-3FF9-5548-99D1-1F4164378B93}" type="pres">
      <dgm:prSet presAssocID="{E0396682-DA5E-574E-A8EE-843CCE10D2F8}" presName="sibTrans" presStyleLbl="sibTrans2D1" presStyleIdx="1" presStyleCnt="3" custLinFactNeighborX="-7155"/>
      <dgm:spPr/>
      <dgm:t>
        <a:bodyPr/>
        <a:lstStyle/>
        <a:p>
          <a:endParaRPr lang="en-US"/>
        </a:p>
      </dgm:t>
    </dgm:pt>
    <dgm:pt modelId="{D9A52BA4-9BC5-CF41-8CBA-76537B4B4DB2}" type="pres">
      <dgm:prSet presAssocID="{E0396682-DA5E-574E-A8EE-843CCE10D2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1848D78-367C-8745-8B14-8C079A21A53B}" type="pres">
      <dgm:prSet presAssocID="{56A1B0F3-95D4-8142-8CF8-F485A290F3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F3456-E700-D241-88C8-3E9EDE27BAC0}" type="pres">
      <dgm:prSet presAssocID="{F67388AA-E3A6-6249-AFF9-58121B9705F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E70FC28-0BF0-1F41-9CE9-6C84B6326B47}" type="pres">
      <dgm:prSet presAssocID="{F67388AA-E3A6-6249-AFF9-58121B9705F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890B491-643F-0C47-9D94-52AFA78C8E49}" type="presOf" srcId="{F67388AA-E3A6-6249-AFF9-58121B9705F1}" destId="{6E70FC28-0BF0-1F41-9CE9-6C84B6326B47}" srcOrd="1" destOrd="0" presId="urn:microsoft.com/office/officeart/2005/8/layout/cycle2"/>
    <dgm:cxn modelId="{D8A521EC-4848-5642-9A04-F42212C931D0}" type="presOf" srcId="{65B57AEA-6AF8-E94B-B0CB-328A3335AACE}" destId="{6FF09C24-4573-0B4C-9627-EAA8AB40E450}" srcOrd="0" destOrd="0" presId="urn:microsoft.com/office/officeart/2005/8/layout/cycle2"/>
    <dgm:cxn modelId="{DAEF5D55-A719-034C-A1AE-61437500B5FF}" type="presOf" srcId="{E0396682-DA5E-574E-A8EE-843CCE10D2F8}" destId="{D9A52BA4-9BC5-CF41-8CBA-76537B4B4DB2}" srcOrd="1" destOrd="0" presId="urn:microsoft.com/office/officeart/2005/8/layout/cycle2"/>
    <dgm:cxn modelId="{BC3D99A4-76FA-EB47-B711-2F701CC93351}" srcId="{4AF44831-806E-6A4F-AC0E-3ECE0811D7B8}" destId="{65B57AEA-6AF8-E94B-B0CB-328A3335AACE}" srcOrd="1" destOrd="0" parTransId="{30834A21-07F2-2D45-B8CF-C5AEAB7C3988}" sibTransId="{E0396682-DA5E-574E-A8EE-843CCE10D2F8}"/>
    <dgm:cxn modelId="{4A1ADB80-9342-3C4A-9897-E6893C5C728B}" type="presOf" srcId="{56A1B0F3-95D4-8142-8CF8-F485A290F328}" destId="{51848D78-367C-8745-8B14-8C079A21A53B}" srcOrd="0" destOrd="0" presId="urn:microsoft.com/office/officeart/2005/8/layout/cycle2"/>
    <dgm:cxn modelId="{D8B38589-D576-6A4D-BFC2-3D2981C5D8C0}" srcId="{4AF44831-806E-6A4F-AC0E-3ECE0811D7B8}" destId="{56A1B0F3-95D4-8142-8CF8-F485A290F328}" srcOrd="2" destOrd="0" parTransId="{21268B0A-5373-4648-9F6E-C1B81CC9DA05}" sibTransId="{F67388AA-E3A6-6249-AFF9-58121B9705F1}"/>
    <dgm:cxn modelId="{73E2330D-0F98-0444-922F-B342A37F77C3}" type="presOf" srcId="{E0396682-DA5E-574E-A8EE-843CCE10D2F8}" destId="{0394597D-3FF9-5548-99D1-1F4164378B93}" srcOrd="0" destOrd="0" presId="urn:microsoft.com/office/officeart/2005/8/layout/cycle2"/>
    <dgm:cxn modelId="{5C34EF2F-D80B-454E-A2B6-33E5FC55ACAB}" type="presOf" srcId="{6454528B-5712-B24E-BAA1-35390A714180}" destId="{86C2ED5F-F913-F64E-8FBD-1B08D1A45A7C}" srcOrd="1" destOrd="0" presId="urn:microsoft.com/office/officeart/2005/8/layout/cycle2"/>
    <dgm:cxn modelId="{BFC65B02-53EC-1A4A-BBED-2ED31545516B}" type="presOf" srcId="{4AF44831-806E-6A4F-AC0E-3ECE0811D7B8}" destId="{5031AE20-ED6F-7946-B873-A25B3F47EC8D}" srcOrd="0" destOrd="0" presId="urn:microsoft.com/office/officeart/2005/8/layout/cycle2"/>
    <dgm:cxn modelId="{60C08C38-5292-4A4E-A2B3-A6DA9FCC4413}" srcId="{4AF44831-806E-6A4F-AC0E-3ECE0811D7B8}" destId="{189FFE78-CCBB-5042-9D06-F11DCE163818}" srcOrd="0" destOrd="0" parTransId="{3BCBCF22-C2A9-EE43-852D-1F7E553106B9}" sibTransId="{6454528B-5712-B24E-BAA1-35390A714180}"/>
    <dgm:cxn modelId="{E25D1736-FA92-1242-9943-B59F84595A7D}" type="presOf" srcId="{6454528B-5712-B24E-BAA1-35390A714180}" destId="{0A4CF5FB-666F-AA4E-B1F4-A83ED5EAB7A2}" srcOrd="0" destOrd="0" presId="urn:microsoft.com/office/officeart/2005/8/layout/cycle2"/>
    <dgm:cxn modelId="{81BAE230-BE63-E24B-BC86-B23467806E84}" type="presOf" srcId="{F67388AA-E3A6-6249-AFF9-58121B9705F1}" destId="{38DF3456-E700-D241-88C8-3E9EDE27BAC0}" srcOrd="0" destOrd="0" presId="urn:microsoft.com/office/officeart/2005/8/layout/cycle2"/>
    <dgm:cxn modelId="{FC10084A-5B3E-D044-BD43-850C12BA63FE}" type="presOf" srcId="{189FFE78-CCBB-5042-9D06-F11DCE163818}" destId="{EFFF5DE8-60B8-8D40-ABED-4E15D22107FB}" srcOrd="0" destOrd="0" presId="urn:microsoft.com/office/officeart/2005/8/layout/cycle2"/>
    <dgm:cxn modelId="{657DD1CA-AAE9-9F48-B713-EA3638167F29}" type="presParOf" srcId="{5031AE20-ED6F-7946-B873-A25B3F47EC8D}" destId="{EFFF5DE8-60B8-8D40-ABED-4E15D22107FB}" srcOrd="0" destOrd="0" presId="urn:microsoft.com/office/officeart/2005/8/layout/cycle2"/>
    <dgm:cxn modelId="{5F0AD71C-D390-2349-8BE3-6538B970F393}" type="presParOf" srcId="{5031AE20-ED6F-7946-B873-A25B3F47EC8D}" destId="{0A4CF5FB-666F-AA4E-B1F4-A83ED5EAB7A2}" srcOrd="1" destOrd="0" presId="urn:microsoft.com/office/officeart/2005/8/layout/cycle2"/>
    <dgm:cxn modelId="{6686F6DA-DBEE-5546-A337-90CC0A0F010B}" type="presParOf" srcId="{0A4CF5FB-666F-AA4E-B1F4-A83ED5EAB7A2}" destId="{86C2ED5F-F913-F64E-8FBD-1B08D1A45A7C}" srcOrd="0" destOrd="0" presId="urn:microsoft.com/office/officeart/2005/8/layout/cycle2"/>
    <dgm:cxn modelId="{E577F4B5-B3F1-2F4B-8514-C53A2A604BD8}" type="presParOf" srcId="{5031AE20-ED6F-7946-B873-A25B3F47EC8D}" destId="{6FF09C24-4573-0B4C-9627-EAA8AB40E450}" srcOrd="2" destOrd="0" presId="urn:microsoft.com/office/officeart/2005/8/layout/cycle2"/>
    <dgm:cxn modelId="{8A8E175D-B117-2D44-A2C5-5EE328EDD2CE}" type="presParOf" srcId="{5031AE20-ED6F-7946-B873-A25B3F47EC8D}" destId="{0394597D-3FF9-5548-99D1-1F4164378B93}" srcOrd="3" destOrd="0" presId="urn:microsoft.com/office/officeart/2005/8/layout/cycle2"/>
    <dgm:cxn modelId="{C98696D2-26F7-3B42-BE9A-2E0EE41B4AC3}" type="presParOf" srcId="{0394597D-3FF9-5548-99D1-1F4164378B93}" destId="{D9A52BA4-9BC5-CF41-8CBA-76537B4B4DB2}" srcOrd="0" destOrd="0" presId="urn:microsoft.com/office/officeart/2005/8/layout/cycle2"/>
    <dgm:cxn modelId="{3579A7DD-6516-2D49-81E9-2E6BC7A9F8E8}" type="presParOf" srcId="{5031AE20-ED6F-7946-B873-A25B3F47EC8D}" destId="{51848D78-367C-8745-8B14-8C079A21A53B}" srcOrd="4" destOrd="0" presId="urn:microsoft.com/office/officeart/2005/8/layout/cycle2"/>
    <dgm:cxn modelId="{20A514B9-7C23-A946-8FB2-C48FAECCE8EB}" type="presParOf" srcId="{5031AE20-ED6F-7946-B873-A25B3F47EC8D}" destId="{38DF3456-E700-D241-88C8-3E9EDE27BAC0}" srcOrd="5" destOrd="0" presId="urn:microsoft.com/office/officeart/2005/8/layout/cycle2"/>
    <dgm:cxn modelId="{F3808733-7963-7F44-A2E4-48525093AE12}" type="presParOf" srcId="{38DF3456-E700-D241-88C8-3E9EDE27BAC0}" destId="{6E70FC28-0BF0-1F41-9CE9-6C84B6326B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818BF-8A4A-344F-AC3E-F13AB1B51B4D}">
      <dsp:nvSpPr>
        <dsp:cNvPr id="0" name=""/>
        <dsp:cNvSpPr/>
      </dsp:nvSpPr>
      <dsp:spPr>
        <a:xfrm>
          <a:off x="2737076" y="54318"/>
          <a:ext cx="2824559" cy="2824559"/>
        </a:xfrm>
        <a:prstGeom prst="ellipse">
          <a:avLst/>
        </a:prstGeom>
        <a:solidFill>
          <a:srgbClr val="516F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Documents</a:t>
          </a:r>
          <a:endParaRPr lang="en-US" sz="1400" kern="1200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Models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Feature Selection</a:t>
          </a:r>
          <a:endParaRPr lang="en-US" sz="1100" kern="1200" dirty="0"/>
        </a:p>
      </dsp:txBody>
      <dsp:txXfrm>
        <a:off x="3062986" y="434547"/>
        <a:ext cx="2172738" cy="896254"/>
      </dsp:txXfrm>
    </dsp:sp>
    <dsp:sp modelId="{C08432B3-74AA-6A4A-B16A-39BD8FB8FECD}">
      <dsp:nvSpPr>
        <dsp:cNvPr id="0" name=""/>
        <dsp:cNvSpPr/>
      </dsp:nvSpPr>
      <dsp:spPr>
        <a:xfrm>
          <a:off x="3986400" y="1303643"/>
          <a:ext cx="2824559" cy="2824559"/>
        </a:xfrm>
        <a:prstGeom prst="ellipse">
          <a:avLst/>
        </a:prstGeom>
        <a:solidFill>
          <a:srgbClr val="516F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User Interaction</a:t>
          </a:r>
          <a:endParaRPr lang="en-US" sz="1400" kern="1200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Clicks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Ratings/Reviews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Learning to Rank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Social Graph</a:t>
          </a:r>
          <a:endParaRPr lang="en-US" sz="1100" kern="1200" dirty="0"/>
        </a:p>
      </dsp:txBody>
      <dsp:txXfrm>
        <a:off x="5507317" y="1629553"/>
        <a:ext cx="1086369" cy="2172738"/>
      </dsp:txXfrm>
    </dsp:sp>
    <dsp:sp modelId="{66F18A36-A0B8-A14F-8484-05B67E7C191F}">
      <dsp:nvSpPr>
        <dsp:cNvPr id="0" name=""/>
        <dsp:cNvSpPr/>
      </dsp:nvSpPr>
      <dsp:spPr>
        <a:xfrm>
          <a:off x="2737076" y="2552967"/>
          <a:ext cx="2824559" cy="2824559"/>
        </a:xfrm>
        <a:prstGeom prst="ellipse">
          <a:avLst/>
        </a:prstGeom>
        <a:solidFill>
          <a:srgbClr val="516F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Queries</a:t>
          </a:r>
          <a:endParaRPr lang="en-US" sz="1400" kern="1200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Phrases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NLP</a:t>
          </a:r>
          <a:endParaRPr lang="en-US" sz="1100" kern="1200" dirty="0"/>
        </a:p>
      </dsp:txBody>
      <dsp:txXfrm>
        <a:off x="3062986" y="4101043"/>
        <a:ext cx="2172738" cy="896254"/>
      </dsp:txXfrm>
    </dsp:sp>
    <dsp:sp modelId="{223A8EF8-B77A-7F43-B7F6-18369F31F3EA}">
      <dsp:nvSpPr>
        <dsp:cNvPr id="0" name=""/>
        <dsp:cNvSpPr/>
      </dsp:nvSpPr>
      <dsp:spPr>
        <a:xfrm>
          <a:off x="1487751" y="1303643"/>
          <a:ext cx="2824559" cy="2824559"/>
        </a:xfrm>
        <a:prstGeom prst="ellipse">
          <a:avLst/>
        </a:prstGeom>
        <a:solidFill>
          <a:srgbClr val="516F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Content Relationships</a:t>
          </a:r>
          <a:endParaRPr lang="en-US" sz="1400" kern="1200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Page Rank, etc.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Organization</a:t>
          </a:r>
          <a:endParaRPr lang="en-US" sz="1100" kern="1200" dirty="0"/>
        </a:p>
      </dsp:txBody>
      <dsp:txXfrm>
        <a:off x="1705025" y="1629553"/>
        <a:ext cx="1086369" cy="2172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F5DE8-60B8-8D40-ABED-4E15D22107FB}">
      <dsp:nvSpPr>
        <dsp:cNvPr id="0" name=""/>
        <dsp:cNvSpPr/>
      </dsp:nvSpPr>
      <dsp:spPr>
        <a:xfrm>
          <a:off x="2955987" y="516"/>
          <a:ext cx="2165225" cy="2165225"/>
        </a:xfrm>
        <a:prstGeom prst="ellipse">
          <a:avLst/>
        </a:prstGeom>
        <a:solidFill>
          <a:srgbClr val="516F93"/>
        </a:solidFill>
        <a:ln>
          <a:noFill/>
        </a:ln>
        <a:effectLst/>
        <a:scene3d>
          <a:camera prst="orthographicFront"/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Search</a:t>
          </a:r>
          <a:endParaRPr lang="en-US" sz="2600" kern="1200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sp:txBody>
      <dsp:txXfrm>
        <a:off x="3273077" y="317606"/>
        <a:ext cx="1531045" cy="1531045"/>
      </dsp:txXfrm>
    </dsp:sp>
    <dsp:sp modelId="{0A4CF5FB-666F-AA4E-B1F4-A83ED5EAB7A2}">
      <dsp:nvSpPr>
        <dsp:cNvPr id="0" name=""/>
        <dsp:cNvSpPr/>
      </dsp:nvSpPr>
      <dsp:spPr>
        <a:xfrm rot="3615128">
          <a:off x="4557680" y="2153389"/>
          <a:ext cx="571990" cy="730763"/>
        </a:xfrm>
        <a:prstGeom prst="rightArrow">
          <a:avLst>
            <a:gd name="adj1" fmla="val 60000"/>
            <a:gd name="adj2" fmla="val 50000"/>
          </a:avLst>
        </a:prstGeom>
        <a:solidFill>
          <a:srgbClr val="516F9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00907" y="2225050"/>
        <a:ext cx="400393" cy="438457"/>
      </dsp:txXfrm>
    </dsp:sp>
    <dsp:sp modelId="{6FF09C24-4573-0B4C-9627-EAA8AB40E450}">
      <dsp:nvSpPr>
        <dsp:cNvPr id="0" name=""/>
        <dsp:cNvSpPr/>
      </dsp:nvSpPr>
      <dsp:spPr>
        <a:xfrm>
          <a:off x="4565833" y="2817407"/>
          <a:ext cx="2165225" cy="2165225"/>
        </a:xfrm>
        <a:prstGeom prst="ellipse">
          <a:avLst/>
        </a:prstGeom>
        <a:solidFill>
          <a:srgbClr val="516F93">
            <a:alpha val="50000"/>
          </a:srgbClr>
        </a:solidFill>
        <a:ln>
          <a:noFill/>
        </a:ln>
        <a:effectLst/>
        <a:scene3d>
          <a:camera prst="orthographicFront"/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Discovery</a:t>
          </a:r>
          <a:endParaRPr lang="en-US" sz="2600" kern="1200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sp:txBody>
      <dsp:txXfrm>
        <a:off x="4882923" y="3134497"/>
        <a:ext cx="1531045" cy="1531045"/>
      </dsp:txXfrm>
    </dsp:sp>
    <dsp:sp modelId="{0394597D-3FF9-5548-99D1-1F4164378B93}">
      <dsp:nvSpPr>
        <dsp:cNvPr id="0" name=""/>
        <dsp:cNvSpPr/>
      </dsp:nvSpPr>
      <dsp:spPr>
        <a:xfrm rot="10799986">
          <a:off x="3722000" y="3534645"/>
          <a:ext cx="567609" cy="730763"/>
        </a:xfrm>
        <a:prstGeom prst="rightArrow">
          <a:avLst>
            <a:gd name="adj1" fmla="val 60000"/>
            <a:gd name="adj2" fmla="val 50000"/>
          </a:avLst>
        </a:prstGeom>
        <a:solidFill>
          <a:srgbClr val="516F9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892283" y="3680798"/>
        <a:ext cx="397326" cy="438457"/>
      </dsp:txXfrm>
    </dsp:sp>
    <dsp:sp modelId="{51848D78-367C-8745-8B14-8C079A21A53B}">
      <dsp:nvSpPr>
        <dsp:cNvPr id="0" name=""/>
        <dsp:cNvSpPr/>
      </dsp:nvSpPr>
      <dsp:spPr>
        <a:xfrm>
          <a:off x="1329646" y="2817420"/>
          <a:ext cx="2165225" cy="2165225"/>
        </a:xfrm>
        <a:prstGeom prst="ellipse">
          <a:avLst/>
        </a:prstGeom>
        <a:solidFill>
          <a:srgbClr val="516F93">
            <a:alpha val="50000"/>
          </a:srgbClr>
        </a:solidFill>
        <a:ln>
          <a:noFill/>
        </a:ln>
        <a:effectLst/>
        <a:scene3d>
          <a:camera prst="orthographicFront"/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516F93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rPr>
            <a:t>Analytics</a:t>
          </a:r>
          <a:endParaRPr lang="en-US" sz="2600" kern="1200" dirty="0">
            <a:solidFill>
              <a:srgbClr val="516F93"/>
            </a:solidFill>
            <a:effectLst>
              <a:outerShdw blurRad="25400" dist="25400" dir="2700000" algn="tl" rotWithShape="0">
                <a:srgbClr val="000000">
                  <a:alpha val="43000"/>
                </a:srgbClr>
              </a:outerShdw>
            </a:effectLst>
          </a:endParaRPr>
        </a:p>
      </dsp:txBody>
      <dsp:txXfrm>
        <a:off x="1646736" y="3134510"/>
        <a:ext cx="1531045" cy="1531045"/>
      </dsp:txXfrm>
    </dsp:sp>
    <dsp:sp modelId="{38DF3456-E700-D241-88C8-3E9EDE27BAC0}">
      <dsp:nvSpPr>
        <dsp:cNvPr id="0" name=""/>
        <dsp:cNvSpPr/>
      </dsp:nvSpPr>
      <dsp:spPr>
        <a:xfrm rot="18000000">
          <a:off x="2929098" y="2140326"/>
          <a:ext cx="576350" cy="730763"/>
        </a:xfrm>
        <a:prstGeom prst="rightArrow">
          <a:avLst>
            <a:gd name="adj1" fmla="val 60000"/>
            <a:gd name="adj2" fmla="val 50000"/>
          </a:avLst>
        </a:prstGeom>
        <a:solidFill>
          <a:srgbClr val="516F9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972324" y="2361349"/>
        <a:ext cx="403445" cy="438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8FD0B-F79F-5F44-99B8-C2C2D7F2160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45B2-B15F-8142-B748-6AD9FA76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s take a step back, when it comes to developing search applications, for a long time we merely looked at documents and then we proceeded to look at queries. 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Now, we can also look at user interaction w/ documents and across sessions and user groups and feedback improvements into the system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To build state of the art, you need to be at the intersection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Many people are still in the first two items.  We are seeing in our more advanced customers adopting these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BC402C-9F8B-E64A-A0EA-86AD371E8497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this</a:t>
            </a:r>
          </a:p>
          <a:p>
            <a:r>
              <a:rPr lang="en-US" dirty="0" smtClean="0"/>
              <a:t>Example Queries:</a:t>
            </a:r>
          </a:p>
          <a:p>
            <a:r>
              <a:rPr lang="en-US" dirty="0" err="1" smtClean="0"/>
              <a:t>ipod</a:t>
            </a:r>
            <a:endParaRPr lang="en-US" dirty="0" smtClean="0"/>
          </a:p>
          <a:p>
            <a:r>
              <a:rPr lang="en-US" dirty="0" smtClean="0"/>
              <a:t>184-pin DDR</a:t>
            </a:r>
          </a:p>
          <a:p>
            <a:endParaRPr lang="en-US" dirty="0" smtClean="0"/>
          </a:p>
          <a:p>
            <a:r>
              <a:rPr lang="en-US" dirty="0" smtClean="0"/>
              <a:t>Cover: Querying, scoring, faceting, clustering, function queries, spatial, grouping, more like this, indexing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68F07-F724-1240-99B9-6DDCBF63F3E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bin/mahout </a:t>
            </a:r>
            <a:r>
              <a:rPr lang="en-US" dirty="0" err="1" smtClean="0"/>
              <a:t>fpg</a:t>
            </a:r>
            <a:r>
              <a:rPr lang="en-US" dirty="0" smtClean="0"/>
              <a:t> --input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/output/ -o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/</a:t>
            </a:r>
            <a:r>
              <a:rPr lang="en-US" dirty="0" err="1" smtClean="0"/>
              <a:t>fim</a:t>
            </a:r>
            <a:r>
              <a:rPr lang="en-US" dirty="0" smtClean="0"/>
              <a:t>/output -k 25 -s 2 --method </a:t>
            </a:r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of this is changing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014E0-90A5-6247-9DAD-F2A71C95D3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45B2-B15F-8142-B748-6AD9FA76E6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Virtuous cycle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We know search + discovery fairly well, analytics is a bit newer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25D45E-B791-DC40-B24B-138030076C8D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Quickly </a:t>
            </a:r>
            <a:r>
              <a:rPr lang="en-US" smtClean="0"/>
              <a:t>through these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45B2-B15F-8142-B748-6AD9FA76E6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2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predict Bob’s rating</a:t>
            </a:r>
            <a:r>
              <a:rPr lang="en-US" baseline="0" dirty="0" smtClean="0"/>
              <a:t> of Frankenstein?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1:15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014E0-90A5-6247-9DAD-F2A71C95D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Collaborative Filtering uses preferences expressed between two things (often users and items or items and items, but it need not be) by a large group of people to provide recommendations for similar things to others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We will come back to user/item based later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562CFE-D892-44CB-A0F4-D7BB2459038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Meet user 1</a:t>
            </a:r>
          </a:p>
          <a:p>
            <a:endParaRPr lang="en-US" dirty="0" smtClean="0"/>
          </a:p>
          <a:p>
            <a:r>
              <a:rPr lang="en-US" dirty="0" smtClean="0"/>
              <a:t>2. Also other users</a:t>
            </a:r>
          </a:p>
          <a:p>
            <a:endParaRPr lang="en-US" dirty="0" smtClean="0"/>
          </a:p>
          <a:p>
            <a:r>
              <a:rPr lang="en-US" dirty="0" smtClean="0"/>
              <a:t>3, 4, 5, 6. See what each user has rated</a:t>
            </a:r>
          </a:p>
          <a:p>
            <a:endParaRPr lang="en-US" dirty="0" smtClean="0"/>
          </a:p>
          <a:p>
            <a:r>
              <a:rPr lang="en-US" dirty="0" smtClean="0"/>
              <a:t>7. What should we recommend</a:t>
            </a:r>
            <a:r>
              <a:rPr lang="en-US" baseline="0" dirty="0" smtClean="0"/>
              <a:t> for user 1?</a:t>
            </a:r>
          </a:p>
          <a:p>
            <a:endParaRPr lang="en-US" baseline="0" dirty="0" smtClean="0"/>
          </a:p>
          <a:p>
            <a:r>
              <a:rPr lang="en-US" baseline="0" dirty="0" smtClean="0"/>
              <a:t>8. Calculate the neighborhood of similar users based on </a:t>
            </a:r>
            <a:r>
              <a:rPr lang="en-US" baseline="0" dirty="0" err="1" smtClean="0"/>
              <a:t>coocurrences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9. What have they rated that user 1 hasn’t?  Calculate the score and return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MIA:</a:t>
            </a:r>
          </a:p>
          <a:p>
            <a:r>
              <a:rPr lang="en-US" dirty="0" smtClean="0"/>
              <a:t>User Based:</a:t>
            </a:r>
          </a:p>
          <a:p>
            <a:r>
              <a:rPr lang="en-US" dirty="0" smtClean="0"/>
              <a:t>For all other users</a:t>
            </a:r>
          </a:p>
          <a:p>
            <a:r>
              <a:rPr lang="en-US" dirty="0" smtClean="0"/>
              <a:t>	calculate </a:t>
            </a:r>
            <a:r>
              <a:rPr lang="en-US" dirty="0" err="1" smtClean="0"/>
              <a:t>sim</a:t>
            </a:r>
            <a:r>
              <a:rPr lang="en-US" dirty="0" smtClean="0"/>
              <a:t> between current user and all others, keep the best (the neighborhood)</a:t>
            </a:r>
          </a:p>
          <a:p>
            <a:r>
              <a:rPr lang="en-US" dirty="0" smtClean="0"/>
              <a:t>For ever item that current user has no </a:t>
            </a:r>
            <a:r>
              <a:rPr lang="en-US" dirty="0" err="1" smtClean="0"/>
              <a:t>pref</a:t>
            </a:r>
            <a:r>
              <a:rPr lang="en-US" dirty="0" smtClean="0"/>
              <a:t> for</a:t>
            </a:r>
            <a:r>
              <a:rPr lang="en-US" baseline="0" dirty="0" smtClean="0"/>
              <a:t> that some other user has a </a:t>
            </a:r>
            <a:r>
              <a:rPr lang="en-US" baseline="0" dirty="0" err="1" smtClean="0"/>
              <a:t>pref</a:t>
            </a:r>
            <a:r>
              <a:rPr lang="en-US" baseline="0" dirty="0" smtClean="0"/>
              <a:t> for</a:t>
            </a:r>
          </a:p>
          <a:p>
            <a:r>
              <a:rPr lang="en-US" baseline="0" dirty="0" smtClean="0"/>
              <a:t>	for every other user in the neighborhood that has a preference for the item</a:t>
            </a:r>
          </a:p>
          <a:p>
            <a:r>
              <a:rPr lang="en-US" baseline="0" dirty="0" smtClean="0"/>
              <a:t>		compute a similarity between the two users</a:t>
            </a:r>
          </a:p>
          <a:p>
            <a:r>
              <a:rPr lang="en-US" baseline="0" dirty="0" smtClean="0"/>
              <a:t>		add the score into a running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014E0-90A5-6247-9DAD-F2A71C95D3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Meet user 1</a:t>
            </a:r>
          </a:p>
          <a:p>
            <a:endParaRPr lang="en-US" dirty="0" smtClean="0"/>
          </a:p>
          <a:p>
            <a:r>
              <a:rPr lang="en-US" dirty="0" smtClean="0"/>
              <a:t>2. Also other users</a:t>
            </a:r>
          </a:p>
          <a:p>
            <a:endParaRPr lang="en-US" dirty="0" smtClean="0"/>
          </a:p>
          <a:p>
            <a:r>
              <a:rPr lang="en-US" dirty="0" smtClean="0"/>
              <a:t>3,</a:t>
            </a:r>
            <a:r>
              <a:rPr lang="en-US" baseline="0" dirty="0" smtClean="0"/>
              <a:t> 4</a:t>
            </a:r>
            <a:r>
              <a:rPr lang="en-US" dirty="0" smtClean="0"/>
              <a:t> See what each user has rated</a:t>
            </a:r>
          </a:p>
          <a:p>
            <a:endParaRPr lang="en-US" dirty="0" smtClean="0"/>
          </a:p>
          <a:p>
            <a:r>
              <a:rPr lang="en-US" dirty="0" smtClean="0"/>
              <a:t>5. What should we recommend</a:t>
            </a:r>
            <a:r>
              <a:rPr lang="en-US" baseline="0" dirty="0" smtClean="0"/>
              <a:t> for user 1?</a:t>
            </a:r>
          </a:p>
          <a:p>
            <a:endParaRPr lang="en-US" baseline="0" dirty="0" smtClean="0"/>
          </a:p>
          <a:p>
            <a:r>
              <a:rPr lang="en-US" baseline="0" dirty="0" smtClean="0"/>
              <a:t>6. Score all items that we don’t have a preference for and return the ranked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MIA: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Item Based</a:t>
            </a:r>
          </a:p>
          <a:p>
            <a:r>
              <a:rPr lang="en-US" baseline="0" dirty="0" smtClean="0"/>
              <a:t>For every item that the current user has no preference for</a:t>
            </a:r>
          </a:p>
          <a:p>
            <a:r>
              <a:rPr lang="en-US" baseline="0" dirty="0" smtClean="0"/>
              <a:t>	for every item that the current user does have a preference for</a:t>
            </a:r>
          </a:p>
          <a:p>
            <a:r>
              <a:rPr lang="en-US" baseline="0" dirty="0" smtClean="0"/>
              <a:t>		compute a similarity between the two items</a:t>
            </a:r>
          </a:p>
          <a:p>
            <a:r>
              <a:rPr lang="en-US" baseline="0" dirty="0" smtClean="0"/>
              <a:t>		add the score to a running average</a:t>
            </a:r>
          </a:p>
          <a:p>
            <a:r>
              <a:rPr lang="en-US" baseline="0" dirty="0" smtClean="0"/>
              <a:t>Return the top items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014E0-90A5-6247-9DAD-F2A71C95D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Rated is bold b/c slope</a:t>
            </a:r>
            <a:r>
              <a:rPr lang="en-US" baseline="0" dirty="0" smtClean="0"/>
              <a:t> one only works with items that are rated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Rating Y can be found by X +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014E0-90A5-6247-9DAD-F2A71C95D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2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Co-occurrence matrix X user preferences = Recs</a:t>
            </a:r>
          </a:p>
          <a:p>
            <a:endParaRPr lang="en-US" dirty="0" smtClean="0"/>
          </a:p>
          <a:p>
            <a:r>
              <a:rPr lang="en-US" dirty="0" smtClean="0"/>
              <a:t>Look at build-</a:t>
            </a:r>
            <a:r>
              <a:rPr lang="en-US" dirty="0" err="1" smtClean="0"/>
              <a:t>asf</a:t>
            </a:r>
            <a:r>
              <a:rPr lang="en-US" dirty="0" smtClean="0"/>
              <a:t>-</a:t>
            </a:r>
            <a:r>
              <a:rPr lang="en-US" dirty="0" err="1" smtClean="0"/>
              <a:t>email.sh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014E0-90A5-6247-9DAD-F2A71C95D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9"/>
          <p:cNvSpPr>
            <a:spLocks noChangeArrowheads="1"/>
          </p:cNvSpPr>
          <p:nvPr/>
        </p:nvSpPr>
        <p:spPr bwMode="gray">
          <a:xfrm>
            <a:off x="9144000" y="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8408988" y="6684963"/>
            <a:ext cx="36988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800">
                <a:latin typeface="Calibri" charset="0"/>
                <a:cs typeface="Calibri" charset="0"/>
              </a:rPr>
              <a:t> </a:t>
            </a:r>
            <a:fld id="{1CBBECA3-9F8D-8D46-88AC-08185C6FFE1C}" type="slidenum">
              <a:rPr lang="en-US" sz="800">
                <a:latin typeface="Calibri" charset="0"/>
                <a:cs typeface="Calibri" charset="0"/>
              </a:rPr>
              <a:pPr algn="r" eaLnBrk="1" hangingPunct="1"/>
              <a:t>‹#›</a:t>
            </a:fld>
            <a:r>
              <a:rPr lang="en-US" sz="800">
                <a:latin typeface="Calibri" charset="0"/>
                <a:cs typeface="Calibri" charset="0"/>
              </a:rPr>
              <a:t> 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477000" y="6684963"/>
            <a:ext cx="20081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800">
                <a:latin typeface="Calibri" charset="0"/>
                <a:cs typeface="Calibri" charset="0"/>
              </a:rPr>
              <a:t>CONFIDENTIAL      |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6" t="-1553" r="39285" b="-2"/>
          <a:stretch>
            <a:fillRect/>
          </a:stretch>
        </p:blipFill>
        <p:spPr bwMode="auto">
          <a:xfrm>
            <a:off x="5010150" y="1624013"/>
            <a:ext cx="23495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357563" y="1535113"/>
            <a:ext cx="3119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accent1"/>
                </a:solidFill>
                <a:latin typeface="Calibri" charset="0"/>
                <a:cs typeface="Calibri" charset="0"/>
              </a:rPr>
              <a:t>Thinking Lucene       Think Lucid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05400"/>
            <a:ext cx="4953000" cy="40011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3" charset="2"/>
              <a:buNone/>
              <a:defRPr sz="2000">
                <a:solidFill>
                  <a:schemeClr val="accent1"/>
                </a:solidFill>
                <a:latin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63389"/>
            <a:ext cx="4953000" cy="461665"/>
          </a:xfrm>
        </p:spPr>
        <p:txBody>
          <a:bodyPr anchor="ctr"/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599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cover pag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3657600" y="5181600"/>
            <a:ext cx="2209800" cy="18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Lucid Imagination, Inc.</a:t>
            </a:r>
          </a:p>
        </p:txBody>
      </p:sp>
      <p:sp>
        <p:nvSpPr>
          <p:cNvPr id="174084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085" name="Title Placeholder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172354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2" y="411927"/>
            <a:ext cx="746934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21266" y="6578348"/>
            <a:ext cx="237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Copyright</a:t>
            </a:r>
            <a:r>
              <a:rPr lang="en-US" sz="1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 Lucid Imagination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0470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62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62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191000" cy="1815882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4191000" cy="1815882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1266" y="6589204"/>
            <a:ext cx="237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Copyright</a:t>
            </a:r>
            <a:r>
              <a:rPr lang="en-US" sz="1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 Lucid Imagination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97024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740" y="1774765"/>
            <a:ext cx="4040188" cy="40011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40" y="2174875"/>
            <a:ext cx="4040188" cy="1815882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74765"/>
            <a:ext cx="4041775" cy="40011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815882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411927"/>
            <a:ext cx="746934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9507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456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72300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15925" y="2108200"/>
            <a:ext cx="8308975" cy="3478212"/>
          </a:xfrm>
          <a:prstGeom prst="rect">
            <a:avLst/>
          </a:prstGeom>
        </p:spPr>
        <p:txBody>
          <a:bodyPr/>
          <a:lstStyle>
            <a:lvl1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l slide with Bullets and 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1971676"/>
            <a:ext cx="3840480" cy="426327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611938"/>
            <a:ext cx="2133600" cy="182562"/>
          </a:xfrm>
          <a:prstGeom prst="rect">
            <a:avLst/>
          </a:prstGeom>
        </p:spPr>
        <p:txBody>
          <a:bodyPr/>
          <a:lstStyle/>
          <a:p>
            <a:fld id="{D151B328-0472-3C48-92AD-BC7D6C8F8985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43800" y="6611938"/>
            <a:ext cx="1143000" cy="1825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6400" y="6611938"/>
            <a:ext cx="2133600" cy="182562"/>
          </a:xfrm>
          <a:prstGeom prst="rect">
            <a:avLst/>
          </a:prstGeom>
        </p:spPr>
        <p:txBody>
          <a:bodyPr/>
          <a:lstStyle/>
          <a:p>
            <a:fld id="{11A316C3-E840-4F44-9DAD-7A3108ABA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09459" y="1971676"/>
            <a:ext cx="3840480" cy="426327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enera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611938"/>
            <a:ext cx="2133600" cy="182562"/>
          </a:xfrm>
          <a:prstGeom prst="rect">
            <a:avLst/>
          </a:prstGeom>
        </p:spPr>
        <p:txBody>
          <a:bodyPr/>
          <a:lstStyle/>
          <a:p>
            <a:fld id="{D151B328-0472-3C48-92AD-BC7D6C8F8985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43800" y="6611938"/>
            <a:ext cx="1143000" cy="1825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6400" y="6611938"/>
            <a:ext cx="2133600" cy="182562"/>
          </a:xfrm>
          <a:prstGeom prst="rect">
            <a:avLst/>
          </a:prstGeom>
        </p:spPr>
        <p:txBody>
          <a:bodyPr/>
          <a:lstStyle/>
          <a:p>
            <a:fld id="{11A316C3-E840-4F44-9DAD-7A3108ABA8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15925" y="2108200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buSzPct val="70000"/>
              <a:buFont typeface="Wingdings" pitchFamily="2" charset="2"/>
              <a:buChar char="l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4.jpeg"/><Relationship Id="rId14" Type="http://schemas.openxmlformats.org/officeDocument/2006/relationships/image" Target="../media/image5.png"/><Relationship Id="rId15" Type="http://schemas.openxmlformats.org/officeDocument/2006/relationships/image" Target="../media/image6.jpe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83820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Text Box 23"/>
          <p:cNvSpPr txBox="1">
            <a:spLocks noChangeArrowheads="1"/>
          </p:cNvSpPr>
          <p:nvPr/>
        </p:nvSpPr>
        <p:spPr bwMode="auto">
          <a:xfrm>
            <a:off x="8408988" y="6684963"/>
            <a:ext cx="36988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800">
                <a:latin typeface="Calibri" charset="0"/>
                <a:cs typeface="Calibri" charset="0"/>
              </a:rPr>
              <a:t> </a:t>
            </a:r>
            <a:fld id="{E580A2E0-390D-554F-9E3E-588D12B8CEEE}" type="slidenum">
              <a:rPr lang="en-US" sz="800">
                <a:latin typeface="Calibri" charset="0"/>
                <a:cs typeface="Calibri" charset="0"/>
              </a:rPr>
              <a:pPr algn="r" eaLnBrk="1" hangingPunct="1"/>
              <a:t>‹#›</a:t>
            </a:fld>
            <a:r>
              <a:rPr lang="en-US" sz="800">
                <a:latin typeface="Calibri" charset="0"/>
                <a:cs typeface="Calibri" charset="0"/>
              </a:rPr>
              <a:t> </a:t>
            </a:r>
          </a:p>
        </p:txBody>
      </p:sp>
      <p:sp>
        <p:nvSpPr>
          <p:cNvPr id="1028" name="Text Box 24"/>
          <p:cNvSpPr txBox="1">
            <a:spLocks noChangeArrowheads="1"/>
          </p:cNvSpPr>
          <p:nvPr/>
        </p:nvSpPr>
        <p:spPr bwMode="auto">
          <a:xfrm>
            <a:off x="6477000" y="6684963"/>
            <a:ext cx="20081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800">
                <a:latin typeface="Calibri" charset="0"/>
                <a:cs typeface="Calibri" charset="0"/>
              </a:rPr>
              <a:t>CONFIDENTIAL      |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411163"/>
            <a:ext cx="74691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1266" y="6578348"/>
            <a:ext cx="237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Copyright</a:t>
            </a:r>
            <a:r>
              <a:rPr lang="en-US" sz="1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 Lucid Imagination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/>
          <a:ea typeface="ＭＳ Ｐゴシック" charset="-128"/>
          <a:cs typeface="Calibri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Calibri" charset="0"/>
          <a:ea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Calibri" charset="0"/>
          <a:ea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Calibri" charset="0"/>
          <a:ea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Calibri" charset="0"/>
          <a:ea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65000"/>
        <a:buFont typeface="Wingdings" charset="0"/>
        <a:buChar char=""/>
        <a:defRPr sz="2000">
          <a:solidFill>
            <a:srgbClr val="595959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Char char="–"/>
        <a:defRPr>
          <a:solidFill>
            <a:srgbClr val="595959"/>
          </a:solidFill>
          <a:latin typeface="Calibri"/>
          <a:ea typeface="ＭＳ Ｐゴシック" pitchFamily="23" charset="-128"/>
          <a:cs typeface="Calibri"/>
        </a:defRPr>
      </a:lvl2pPr>
      <a:lvl3pPr marL="1143000" indent="-2286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Char char="•"/>
        <a:defRPr sz="1600">
          <a:solidFill>
            <a:srgbClr val="595959"/>
          </a:solidFill>
          <a:latin typeface="Calibri"/>
          <a:ea typeface="ＭＳ Ｐゴシック" pitchFamily="23" charset="-128"/>
          <a:cs typeface="Calibri"/>
        </a:defRPr>
      </a:lvl3pPr>
      <a:lvl4pPr marL="1600200" indent="-2286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Char char="–"/>
        <a:defRPr sz="1600">
          <a:solidFill>
            <a:srgbClr val="595959"/>
          </a:solidFill>
          <a:latin typeface="Calibri"/>
          <a:ea typeface="ＭＳ Ｐゴシック" pitchFamily="23" charset="-128"/>
          <a:cs typeface="Calibri"/>
        </a:defRPr>
      </a:lvl4pPr>
      <a:lvl5pPr marL="2057400" indent="-2286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Char char="»"/>
        <a:defRPr sz="1600">
          <a:solidFill>
            <a:srgbClr val="595959"/>
          </a:solidFill>
          <a:latin typeface="Calibri"/>
          <a:ea typeface="ＭＳ Ｐゴシック" pitchFamily="23" charset="-128"/>
          <a:cs typeface="Calibri"/>
        </a:defRPr>
      </a:lvl5pPr>
      <a:lvl6pPr marL="25146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3657600" y="5181600"/>
            <a:ext cx="2209800" cy="18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Lucid Imagination, Inc.</a:t>
            </a: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5638800" y="6400800"/>
            <a:ext cx="3505200" cy="457200"/>
            <a:chOff x="1344" y="4032"/>
            <a:chExt cx="4416" cy="288"/>
          </a:xfrm>
        </p:grpSpPr>
        <p:pic>
          <p:nvPicPr>
            <p:cNvPr id="1034" name="Picture 14" descr="LucidImagination_PPT_Bottom.jpg                                00589396Macintosh HD                   C346CA06:"/>
            <p:cNvPicPr preferRelativeResize="0">
              <a:picLocks noChangeArrowheads="1"/>
            </p:cNvPicPr>
            <p:nvPr/>
          </p:nvPicPr>
          <p:blipFill>
            <a:blip r:embed="rId13">
              <a:lum bright="6000"/>
            </a:blip>
            <a:srcRect/>
            <a:stretch>
              <a:fillRect/>
            </a:stretch>
          </p:blipFill>
          <p:spPr bwMode="auto">
            <a:xfrm>
              <a:off x="1344" y="4032"/>
              <a:ext cx="44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061" name="Text Box 5"/>
            <p:cNvSpPr txBox="1">
              <a:spLocks noChangeArrowheads="1"/>
            </p:cNvSpPr>
            <p:nvPr userDrawn="1"/>
          </p:nvSpPr>
          <p:spPr bwMode="auto">
            <a:xfrm>
              <a:off x="2256" y="4176"/>
              <a:ext cx="18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900"/>
                <a:t>Lucid Imagination, Inc.</a:t>
              </a:r>
            </a:p>
          </p:txBody>
        </p:sp>
      </p:grp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</a:t>
            </a:r>
          </a:p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1524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8" descr="lucid_logo_web_smal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01000" y="228600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838200" y="1447800"/>
            <a:ext cx="7848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pic>
        <p:nvPicPr>
          <p:cNvPr id="1032" name="Picture 10" descr="Tagline_72dpi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07200" y="685800"/>
            <a:ext cx="1879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457200" y="6491288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Page </a:t>
            </a:r>
            <a:fld id="{42F7EE8C-7BFC-44E7-9066-C42989A5B3FB}" type="slidenum">
              <a:rPr lang="en-US" sz="1400"/>
              <a:pPr algn="ctr">
                <a:spcBef>
                  <a:spcPct val="50000"/>
                </a:spcBef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marL="5334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+mj-lt"/>
          <a:ea typeface="Arial" charset="0"/>
          <a:cs typeface="+mj-cs"/>
        </a:defRPr>
      </a:lvl1pPr>
      <a:lvl2pPr marL="5334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ea typeface="Arial" charset="0"/>
          <a:cs typeface="Arial" charset="0"/>
        </a:defRPr>
      </a:lvl2pPr>
      <a:lvl3pPr marL="5334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ea typeface="Arial" charset="0"/>
          <a:cs typeface="Arial" charset="0"/>
        </a:defRPr>
      </a:lvl3pPr>
      <a:lvl4pPr marL="5334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ea typeface="Arial" charset="0"/>
          <a:cs typeface="Arial" charset="0"/>
        </a:defRPr>
      </a:lvl4pPr>
      <a:lvl5pPr marL="5334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ea typeface="Arial" charset="0"/>
          <a:cs typeface="Arial" charset="0"/>
        </a:defRPr>
      </a:lvl5pPr>
      <a:lvl6pPr marL="9906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cs typeface="Arial" charset="0"/>
        </a:defRPr>
      </a:lvl6pPr>
      <a:lvl7pPr marL="14478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cs typeface="Arial" charset="0"/>
        </a:defRPr>
      </a:lvl7pPr>
      <a:lvl8pPr marL="19050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cs typeface="Arial" charset="0"/>
        </a:defRPr>
      </a:lvl8pPr>
      <a:lvl9pPr marL="2362200" indent="-533400" algn="ctr" rtl="0" eaLnBrk="1" fontAlgn="base" hangingPunct="1">
        <a:spcBef>
          <a:spcPct val="0"/>
        </a:spcBef>
        <a:spcAft>
          <a:spcPct val="0"/>
        </a:spcAft>
        <a:buFont typeface="Arial" charset="0"/>
        <a:buChar char="‫"/>
        <a:defRPr sz="2400" b="1">
          <a:solidFill>
            <a:srgbClr val="1F497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bg1"/>
        </a:buClr>
        <a:buFont typeface="Arial" charset="0"/>
        <a:buChar char="‫"/>
        <a:defRPr sz="2400" b="1">
          <a:solidFill>
            <a:srgbClr val="5A5A5A"/>
          </a:solidFill>
          <a:latin typeface="+mn-lt"/>
          <a:ea typeface="Arial" charset="0"/>
          <a:cs typeface="+mn-cs"/>
        </a:defRPr>
      </a:lvl1pPr>
      <a:lvl2pPr marL="682625" indent="-334963" algn="l" rtl="0" eaLnBrk="1" fontAlgn="base" hangingPunct="1">
        <a:spcBef>
          <a:spcPct val="20000"/>
        </a:spcBef>
        <a:spcAft>
          <a:spcPts val="600"/>
        </a:spcAft>
        <a:buBlip>
          <a:blip r:embed="rId16"/>
        </a:buBlip>
        <a:defRPr sz="2200">
          <a:solidFill>
            <a:srgbClr val="5A5A5A"/>
          </a:solidFill>
          <a:latin typeface="+mn-lt"/>
          <a:ea typeface="Arial" charset="0"/>
          <a:cs typeface="+mn-cs"/>
        </a:defRPr>
      </a:lvl2pPr>
      <a:lvl3pPr marL="914400" indent="-231775" algn="l" rtl="0" eaLnBrk="1" fontAlgn="base" hangingPunct="1">
        <a:spcBef>
          <a:spcPct val="20000"/>
        </a:spcBef>
        <a:spcAft>
          <a:spcPts val="600"/>
        </a:spcAft>
        <a:buSzPct val="90000"/>
        <a:buBlip>
          <a:blip r:embed="rId17"/>
        </a:buBlip>
        <a:defRPr sz="2000">
          <a:solidFill>
            <a:srgbClr val="5A5A5A"/>
          </a:solidFill>
          <a:latin typeface="+mn-lt"/>
          <a:ea typeface="Arial" charset="0"/>
          <a:cs typeface="+mn-cs"/>
        </a:defRPr>
      </a:lvl3pPr>
      <a:lvl4pPr marL="1146175" indent="-231775" algn="l" rtl="0" eaLnBrk="1" fontAlgn="base" hangingPunct="1">
        <a:spcBef>
          <a:spcPct val="20000"/>
        </a:spcBef>
        <a:spcAft>
          <a:spcPts val="600"/>
        </a:spcAft>
        <a:buSzPct val="90000"/>
        <a:buBlip>
          <a:blip r:embed="rId16"/>
        </a:buBlip>
        <a:defRPr sz="2000">
          <a:solidFill>
            <a:srgbClr val="5A5A5A"/>
          </a:solidFill>
          <a:latin typeface="+mn-lt"/>
          <a:ea typeface="Arial" charset="0"/>
          <a:cs typeface="+mn-cs"/>
        </a:defRPr>
      </a:lvl4pPr>
      <a:lvl5pPr marL="1377950" indent="-231775" algn="l" rtl="0" eaLnBrk="1" fontAlgn="base" hangingPunct="1">
        <a:spcBef>
          <a:spcPct val="20000"/>
        </a:spcBef>
        <a:spcAft>
          <a:spcPts val="600"/>
        </a:spcAft>
        <a:buSzPct val="90000"/>
        <a:buBlip>
          <a:blip r:embed="rId17"/>
        </a:buBlip>
        <a:defRPr sz="1600">
          <a:solidFill>
            <a:srgbClr val="5A5A5A"/>
          </a:solidFill>
          <a:latin typeface="+mn-lt"/>
          <a:ea typeface="Arial" charset="0"/>
          <a:cs typeface="+mn-cs"/>
        </a:defRPr>
      </a:lvl5pPr>
      <a:lvl6pPr marL="1835150" indent="-231775" algn="l" rtl="0" eaLnBrk="1" fontAlgn="base" hangingPunct="1">
        <a:spcBef>
          <a:spcPct val="20000"/>
        </a:spcBef>
        <a:spcAft>
          <a:spcPts val="600"/>
        </a:spcAft>
        <a:buSzPct val="90000"/>
        <a:buBlip>
          <a:blip r:embed="rId17"/>
        </a:buBlip>
        <a:defRPr sz="1600">
          <a:solidFill>
            <a:srgbClr val="5A5A5A"/>
          </a:solidFill>
          <a:latin typeface="+mn-lt"/>
          <a:cs typeface="+mn-cs"/>
        </a:defRPr>
      </a:lvl6pPr>
      <a:lvl7pPr marL="2292350" indent="-231775" algn="l" rtl="0" eaLnBrk="1" fontAlgn="base" hangingPunct="1">
        <a:spcBef>
          <a:spcPct val="20000"/>
        </a:spcBef>
        <a:spcAft>
          <a:spcPts val="600"/>
        </a:spcAft>
        <a:buSzPct val="90000"/>
        <a:buBlip>
          <a:blip r:embed="rId17"/>
        </a:buBlip>
        <a:defRPr sz="1600">
          <a:solidFill>
            <a:srgbClr val="5A5A5A"/>
          </a:solidFill>
          <a:latin typeface="+mn-lt"/>
          <a:cs typeface="+mn-cs"/>
        </a:defRPr>
      </a:lvl7pPr>
      <a:lvl8pPr marL="2749550" indent="-231775" algn="l" rtl="0" eaLnBrk="1" fontAlgn="base" hangingPunct="1">
        <a:spcBef>
          <a:spcPct val="20000"/>
        </a:spcBef>
        <a:spcAft>
          <a:spcPts val="600"/>
        </a:spcAft>
        <a:buSzPct val="90000"/>
        <a:buBlip>
          <a:blip r:embed="rId17"/>
        </a:buBlip>
        <a:defRPr sz="1600">
          <a:solidFill>
            <a:srgbClr val="5A5A5A"/>
          </a:solidFill>
          <a:latin typeface="+mn-lt"/>
          <a:cs typeface="+mn-cs"/>
        </a:defRPr>
      </a:lvl8pPr>
      <a:lvl9pPr marL="3206750" indent="-231775" algn="l" rtl="0" eaLnBrk="1" fontAlgn="base" hangingPunct="1">
        <a:spcBef>
          <a:spcPct val="20000"/>
        </a:spcBef>
        <a:spcAft>
          <a:spcPts val="600"/>
        </a:spcAft>
        <a:buSzPct val="90000"/>
        <a:buBlip>
          <a:blip r:embed="rId17"/>
        </a:buBlip>
        <a:defRPr sz="1600">
          <a:solidFill>
            <a:srgbClr val="5A5A5A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apache.org/repos/asf/lucene/dev/trunk" TargetMode="External"/><Relationship Id="rId4" Type="http://schemas.openxmlformats.org/officeDocument/2006/relationships/hyperlink" Target="http://localhost:8983/solr/browse?q=&amp;debugQuery=true&amp;annotateBrowse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" TargetMode="External"/><Relationship Id="rId4" Type="http://schemas.openxmlformats.org/officeDocument/2006/relationships/hyperlink" Target="http://mahout.apache.org" TargetMode="External"/><Relationship Id="rId5" Type="http://schemas.openxmlformats.org/officeDocument/2006/relationships/hyperlink" Target="http://manning.com/owen" TargetMode="External"/><Relationship Id="rId6" Type="http://schemas.openxmlformats.org/officeDocument/2006/relationships/hyperlink" Target="http://manning.com/ingersoll" TargetMode="External"/><Relationship Id="rId7" Type="http://schemas.openxmlformats.org/officeDocument/2006/relationships/hyperlink" Target="mailto:grant@lucidimagination.com" TargetMode="Externa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java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mahout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4953000" cy="1015663"/>
          </a:xfrm>
        </p:spPr>
        <p:txBody>
          <a:bodyPr/>
          <a:lstStyle/>
          <a:p>
            <a:r>
              <a:rPr lang="en-US" dirty="0" smtClean="0"/>
              <a:t>Grant Ingersoll</a:t>
            </a:r>
          </a:p>
          <a:p>
            <a:r>
              <a:rPr lang="en-US" dirty="0" smtClean="0"/>
              <a:t>Chief Scientist</a:t>
            </a:r>
          </a:p>
          <a:p>
            <a:r>
              <a:rPr lang="en-US" dirty="0" smtClean="0"/>
              <a:t>Lucid Imagination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878723"/>
            <a:ext cx="4953000" cy="830997"/>
          </a:xfrm>
        </p:spPr>
        <p:txBody>
          <a:bodyPr/>
          <a:lstStyle/>
          <a:p>
            <a:r>
              <a:rPr lang="en-US" dirty="0" smtClean="0"/>
              <a:t>Enhancing Discovery with </a:t>
            </a:r>
            <a:r>
              <a:rPr lang="en-US" dirty="0" smtClean="0"/>
              <a:t>Solr and Mahout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087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86215"/>
              </p:ext>
            </p:extLst>
          </p:nvPr>
        </p:nvGraphicFramePr>
        <p:xfrm>
          <a:off x="483561" y="4293351"/>
          <a:ext cx="7564537" cy="169768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29756"/>
                <a:gridCol w="1245321"/>
                <a:gridCol w="1230840"/>
                <a:gridCol w="1711621"/>
                <a:gridCol w="2646999"/>
              </a:tblGrid>
              <a:tr h="528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 Eyre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Frankenstein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Programming</a:t>
                      </a:r>
                      <a:endParaRPr lang="en-US" dirty="0"/>
                    </a:p>
                  </a:txBody>
                  <a:tcPr/>
                </a:tc>
              </a:tr>
              <a:tr h="528801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28801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2308324"/>
          </a:xfrm>
        </p:spPr>
        <p:txBody>
          <a:bodyPr/>
          <a:lstStyle/>
          <a:p>
            <a:r>
              <a:rPr lang="en-US" dirty="0" smtClean="0"/>
              <a:t>In many instances, user’s don’t provide actual ratings</a:t>
            </a:r>
          </a:p>
          <a:p>
            <a:pPr lvl="1"/>
            <a:r>
              <a:rPr lang="en-US" dirty="0" smtClean="0"/>
              <a:t>Clicks, views, etc.</a:t>
            </a:r>
          </a:p>
          <a:p>
            <a:r>
              <a:rPr lang="en-US" dirty="0" smtClean="0"/>
              <a:t>Non-Boolean ratings can also often introduce unnecessary noise</a:t>
            </a:r>
          </a:p>
          <a:p>
            <a:pPr lvl="1"/>
            <a:r>
              <a:rPr lang="en-US" dirty="0" smtClean="0"/>
              <a:t>Even a low rating often has a positive correlation with highly rated items in the real world</a:t>
            </a:r>
            <a:endParaRPr lang="en-US" dirty="0"/>
          </a:p>
          <a:p>
            <a:r>
              <a:rPr lang="en-US" dirty="0" smtClean="0"/>
              <a:t>Example:  Should we recommend Frankenstein to Bob?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Rate or Not?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61922"/>
              </p:ext>
            </p:extLst>
          </p:nvPr>
        </p:nvGraphicFramePr>
        <p:xfrm>
          <a:off x="483561" y="4349803"/>
          <a:ext cx="7290581" cy="132631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45"/>
                <a:gridCol w="1897694"/>
                <a:gridCol w="2014903"/>
                <a:gridCol w="2265939"/>
              </a:tblGrid>
              <a:tr h="442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 Eyre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Frankenstein</a:t>
                      </a:r>
                      <a:endParaRPr lang="en-US" dirty="0"/>
                    </a:p>
                  </a:txBody>
                  <a:tcPr/>
                </a:tc>
              </a:tr>
              <a:tr h="442104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442104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888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Collaborative Filtering with Mahout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14350" y="1725613"/>
            <a:ext cx="4735513" cy="3046988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Extensive framework for collaborative filtering</a:t>
            </a:r>
          </a:p>
          <a:p>
            <a:r>
              <a:rPr lang="en-US" dirty="0" smtClean="0">
                <a:ea typeface="ＭＳ Ｐゴシック" pitchFamily="34" charset="-128"/>
              </a:rPr>
              <a:t>Recommenders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User based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Item based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Slope One</a:t>
            </a:r>
          </a:p>
          <a:p>
            <a:r>
              <a:rPr lang="en-US" dirty="0" smtClean="0">
                <a:ea typeface="ＭＳ Ｐゴシック" pitchFamily="34" charset="-128"/>
              </a:rPr>
              <a:t>Online and Offline support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Offline can utilize </a:t>
            </a:r>
            <a:r>
              <a:rPr lang="en-US" dirty="0" err="1" smtClean="0">
                <a:ea typeface="ＭＳ Ｐゴシック" pitchFamily="34" charset="-128"/>
              </a:rPr>
              <a:t>Hadoop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9495"/>
              </p:ext>
            </p:extLst>
          </p:nvPr>
        </p:nvGraphicFramePr>
        <p:xfrm>
          <a:off x="5080000" y="1627188"/>
          <a:ext cx="3943048" cy="27107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02937"/>
                <a:gridCol w="727549"/>
                <a:gridCol w="684618"/>
                <a:gridCol w="458672"/>
                <a:gridCol w="1169272"/>
              </a:tblGrid>
              <a:tr h="517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m</a:t>
                      </a:r>
                      <a:endParaRPr lang="en-US" dirty="0"/>
                    </a:p>
                  </a:txBody>
                  <a:tcPr/>
                </a:tc>
              </a:tr>
              <a:tr h="517676">
                <a:tc>
                  <a:txBody>
                    <a:bodyPr/>
                    <a:lstStyle/>
                    <a:p>
                      <a:r>
                        <a:rPr lang="en-US" dirty="0" smtClean="0"/>
                        <a:t>User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517676">
                <a:tc>
                  <a:txBody>
                    <a:bodyPr/>
                    <a:lstStyle/>
                    <a:p>
                      <a:r>
                        <a:rPr lang="en-US" dirty="0" smtClean="0"/>
                        <a:t>User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17676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7676">
                <a:tc>
                  <a:txBody>
                    <a:bodyPr/>
                    <a:lstStyle/>
                    <a:p>
                      <a:r>
                        <a:rPr lang="en-US" dirty="0" smtClean="0"/>
                        <a:t>User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6556375" y="4656138"/>
            <a:ext cx="822325" cy="823912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Double Brace 8"/>
          <p:cNvSpPr/>
          <p:nvPr/>
        </p:nvSpPr>
        <p:spPr>
          <a:xfrm>
            <a:off x="5926138" y="5611813"/>
            <a:ext cx="2322814" cy="822325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Recommendations for User X</a:t>
            </a:r>
          </a:p>
        </p:txBody>
      </p:sp>
    </p:spTree>
    <p:extLst>
      <p:ext uri="{BB962C8B-B14F-4D97-AF65-F5344CB8AC3E}">
        <p14:creationId xmlns:p14="http://schemas.microsoft.com/office/powerpoint/2010/main" val="2170226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Similarity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034975" y="5261277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1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3212513" y="5261278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2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4328849" y="5261874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3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5598189" y="5261874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617415" y="2702380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1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2937545" y="2576437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2</a:t>
            </a:r>
          </a:p>
        </p:txBody>
      </p:sp>
      <p:sp>
        <p:nvSpPr>
          <p:cNvPr id="11" name="Rounded Rectangle 10"/>
          <p:cNvSpPr/>
          <p:nvPr/>
        </p:nvSpPr>
        <p:spPr bwMode="gray">
          <a:xfrm>
            <a:off x="5140989" y="2993642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3</a:t>
            </a:r>
          </a:p>
        </p:txBody>
      </p:sp>
      <p:sp>
        <p:nvSpPr>
          <p:cNvPr id="12" name="Rounded Rectangle 11"/>
          <p:cNvSpPr/>
          <p:nvPr/>
        </p:nvSpPr>
        <p:spPr bwMode="gray">
          <a:xfrm>
            <a:off x="6969789" y="3228192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4</a:t>
            </a:r>
          </a:p>
        </p:txBody>
      </p:sp>
      <p:cxnSp>
        <p:nvCxnSpPr>
          <p:cNvPr id="14" name="Curved Connector 13"/>
          <p:cNvCxnSpPr>
            <a:stCxn id="10" idx="2"/>
            <a:endCxn id="7" idx="0"/>
          </p:cNvCxnSpPr>
          <p:nvPr/>
        </p:nvCxnSpPr>
        <p:spPr bwMode="auto">
          <a:xfrm rot="16200000" flipH="1">
            <a:off x="3204879" y="3680703"/>
            <a:ext cx="1771037" cy="1391304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>
            <a:stCxn id="11" idx="2"/>
            <a:endCxn id="7" idx="0"/>
          </p:cNvCxnSpPr>
          <p:nvPr/>
        </p:nvCxnSpPr>
        <p:spPr bwMode="auto">
          <a:xfrm rot="5400000">
            <a:off x="4515203" y="4178888"/>
            <a:ext cx="1353832" cy="812140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urved Connector 19"/>
          <p:cNvCxnSpPr>
            <a:stCxn id="12" idx="2"/>
            <a:endCxn id="8" idx="0"/>
          </p:cNvCxnSpPr>
          <p:nvPr/>
        </p:nvCxnSpPr>
        <p:spPr bwMode="auto">
          <a:xfrm rot="5400000">
            <a:off x="6181548" y="4016433"/>
            <a:ext cx="1119282" cy="137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urved Connector 27"/>
          <p:cNvCxnSpPr>
            <a:stCxn id="10" idx="2"/>
            <a:endCxn id="6" idx="0"/>
          </p:cNvCxnSpPr>
          <p:nvPr/>
        </p:nvCxnSpPr>
        <p:spPr bwMode="auto">
          <a:xfrm rot="16200000" flipH="1">
            <a:off x="2647009" y="4238573"/>
            <a:ext cx="1770441" cy="274968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>
            <a:stCxn id="9" idx="2"/>
            <a:endCxn id="7" idx="2"/>
          </p:cNvCxnSpPr>
          <p:nvPr/>
        </p:nvCxnSpPr>
        <p:spPr bwMode="auto">
          <a:xfrm rot="16200000" flipH="1">
            <a:off x="1872428" y="2818967"/>
            <a:ext cx="2115809" cy="3711434"/>
          </a:xfrm>
          <a:prstGeom prst="curvedConnector3">
            <a:avLst>
              <a:gd name="adj1" fmla="val 12825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Oval 38"/>
          <p:cNvSpPr/>
          <p:nvPr/>
        </p:nvSpPr>
        <p:spPr bwMode="gray">
          <a:xfrm>
            <a:off x="2259236" y="2185700"/>
            <a:ext cx="4134550" cy="217093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cxnSp>
        <p:nvCxnSpPr>
          <p:cNvPr id="42" name="Curved Connector 41"/>
          <p:cNvCxnSpPr>
            <a:stCxn id="11" idx="1"/>
            <a:endCxn id="5" idx="0"/>
          </p:cNvCxnSpPr>
          <p:nvPr/>
        </p:nvCxnSpPr>
        <p:spPr bwMode="auto">
          <a:xfrm rot="10800000" flipV="1">
            <a:off x="2492175" y="3450841"/>
            <a:ext cx="2648814" cy="1810435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820354" y="1535897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What should we recommend for User 1?</a:t>
            </a:r>
          </a:p>
        </p:txBody>
      </p:sp>
    </p:spTree>
    <p:extLst>
      <p:ext uri="{BB962C8B-B14F-4D97-AF65-F5344CB8AC3E}">
        <p14:creationId xmlns:p14="http://schemas.microsoft.com/office/powerpoint/2010/main" val="1246151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9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Similarity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034975" y="5261277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1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3212513" y="5261278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2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4328849" y="5261874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3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5598189" y="5261874"/>
            <a:ext cx="914400" cy="47071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Item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617415" y="2702380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1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2937545" y="2576437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2</a:t>
            </a:r>
          </a:p>
        </p:txBody>
      </p:sp>
      <p:sp>
        <p:nvSpPr>
          <p:cNvPr id="11" name="Rounded Rectangle 10"/>
          <p:cNvSpPr/>
          <p:nvPr/>
        </p:nvSpPr>
        <p:spPr bwMode="gray">
          <a:xfrm>
            <a:off x="5140989" y="2993642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3</a:t>
            </a:r>
          </a:p>
        </p:txBody>
      </p:sp>
      <p:sp>
        <p:nvSpPr>
          <p:cNvPr id="12" name="Rounded Rectangle 11"/>
          <p:cNvSpPr/>
          <p:nvPr/>
        </p:nvSpPr>
        <p:spPr bwMode="gray">
          <a:xfrm>
            <a:off x="6969789" y="3228192"/>
            <a:ext cx="914400" cy="9144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lIns="91440" rtlCol="0" anchor="ctr" anchorCtr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User 4</a:t>
            </a:r>
          </a:p>
        </p:txBody>
      </p:sp>
      <p:cxnSp>
        <p:nvCxnSpPr>
          <p:cNvPr id="16" name="Curved Connector 15"/>
          <p:cNvCxnSpPr>
            <a:stCxn id="11" idx="2"/>
            <a:endCxn id="7" idx="0"/>
          </p:cNvCxnSpPr>
          <p:nvPr/>
        </p:nvCxnSpPr>
        <p:spPr bwMode="auto">
          <a:xfrm rot="5400000">
            <a:off x="4515203" y="4178888"/>
            <a:ext cx="1353832" cy="812140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urved Connector 19"/>
          <p:cNvCxnSpPr>
            <a:stCxn id="12" idx="2"/>
            <a:endCxn id="8" idx="0"/>
          </p:cNvCxnSpPr>
          <p:nvPr/>
        </p:nvCxnSpPr>
        <p:spPr bwMode="auto">
          <a:xfrm rot="5400000">
            <a:off x="6181548" y="4016433"/>
            <a:ext cx="1119282" cy="137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 rot="16200000" flipH="1">
            <a:off x="1415228" y="2693026"/>
            <a:ext cx="2115809" cy="3711434"/>
          </a:xfrm>
          <a:prstGeom prst="curvedConnector3">
            <a:avLst>
              <a:gd name="adj1" fmla="val 12825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820354" y="1535897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What should we recommend for User 1?</a:t>
            </a:r>
          </a:p>
        </p:txBody>
      </p:sp>
      <p:cxnSp>
        <p:nvCxnSpPr>
          <p:cNvPr id="19" name="Curved Connector 18"/>
          <p:cNvCxnSpPr>
            <a:stCxn id="12" idx="2"/>
            <a:endCxn id="6" idx="0"/>
          </p:cNvCxnSpPr>
          <p:nvPr/>
        </p:nvCxnSpPr>
        <p:spPr bwMode="auto">
          <a:xfrm rot="5400000">
            <a:off x="4989008" y="2823297"/>
            <a:ext cx="1118686" cy="375727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>
            <a:stCxn id="10" idx="2"/>
            <a:endCxn id="8" idx="0"/>
          </p:cNvCxnSpPr>
          <p:nvPr/>
        </p:nvCxnSpPr>
        <p:spPr bwMode="auto">
          <a:xfrm rot="16200000" flipH="1">
            <a:off x="3839549" y="3046033"/>
            <a:ext cx="1771037" cy="2660644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>
            <a:stCxn id="11" idx="2"/>
            <a:endCxn id="8" idx="0"/>
          </p:cNvCxnSpPr>
          <p:nvPr/>
        </p:nvCxnSpPr>
        <p:spPr bwMode="auto">
          <a:xfrm rot="16200000" flipH="1">
            <a:off x="5149873" y="4356358"/>
            <a:ext cx="1353832" cy="457200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41567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2" y="3929032"/>
            <a:ext cx="8382000" cy="2288396"/>
          </a:xfrm>
        </p:spPr>
        <p:txBody>
          <a:bodyPr/>
          <a:lstStyle/>
          <a:p>
            <a:r>
              <a:rPr lang="en-US" dirty="0" smtClean="0"/>
              <a:t>Intuition: There is a linear relationship between </a:t>
            </a:r>
            <a:r>
              <a:rPr lang="en-US" b="1" dirty="0" smtClean="0"/>
              <a:t>rated</a:t>
            </a:r>
            <a:r>
              <a:rPr lang="en-US" dirty="0" smtClean="0"/>
              <a:t> items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  where m = 1</a:t>
            </a: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SzPct val="65000"/>
              <a:buFont typeface="Wingdings" charset="0"/>
              <a:buChar char=""/>
            </a:pPr>
            <a:r>
              <a:rPr lang="en-US" sz="2000" dirty="0"/>
              <a:t>Solve for b upfront based on existing </a:t>
            </a:r>
            <a:r>
              <a:rPr lang="en-US" sz="2000" dirty="0" smtClean="0"/>
              <a:t>ratings:  </a:t>
            </a:r>
            <a:r>
              <a:rPr lang="en-US" sz="2000" dirty="0"/>
              <a:t>b = (Y-X)</a:t>
            </a:r>
          </a:p>
          <a:p>
            <a:pPr lvl="1"/>
            <a:r>
              <a:rPr lang="en-US" dirty="0" smtClean="0"/>
              <a:t>Find the average difference in preference value for every pair of items</a:t>
            </a:r>
            <a:endParaRPr lang="en-US" dirty="0"/>
          </a:p>
          <a:p>
            <a:r>
              <a:rPr lang="en-US" dirty="0" smtClean="0"/>
              <a:t>Online can be very fast, but requires up front computation and memory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One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0787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1106" y="2835501"/>
            <a:ext cx="205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User A: 3.5 – 2 = 1.5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1106" y="3411463"/>
            <a:ext cx="2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Item 1 (User B) = 3 + 1.5 = 4.5 </a:t>
            </a:r>
          </a:p>
        </p:txBody>
      </p:sp>
    </p:spTree>
    <p:extLst>
      <p:ext uri="{BB962C8B-B14F-4D97-AF65-F5344CB8AC3E}">
        <p14:creationId xmlns:p14="http://schemas.microsoft.com/office/powerpoint/2010/main" val="2042358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3631764"/>
          </a:xfrm>
        </p:spPr>
        <p:txBody>
          <a:bodyPr/>
          <a:lstStyle/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Predates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Designed to run on a single node</a:t>
            </a:r>
          </a:p>
          <a:p>
            <a:pPr lvl="2"/>
            <a:r>
              <a:rPr lang="en-US" dirty="0" smtClean="0"/>
              <a:t>Matrix size of ~ 100M interactions</a:t>
            </a:r>
          </a:p>
          <a:p>
            <a:pPr lvl="1"/>
            <a:r>
              <a:rPr lang="en-US" dirty="0" smtClean="0"/>
              <a:t>API for integrating with your application</a:t>
            </a:r>
          </a:p>
          <a:p>
            <a:r>
              <a:rPr lang="en-US" dirty="0" smtClean="0"/>
              <a:t>Offline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based</a:t>
            </a:r>
          </a:p>
          <a:p>
            <a:pPr lvl="1"/>
            <a:r>
              <a:rPr lang="en-US" dirty="0" smtClean="0"/>
              <a:t>Designed to run on large cluster</a:t>
            </a:r>
          </a:p>
          <a:p>
            <a:pPr lvl="1"/>
            <a:r>
              <a:rPr lang="en-US" dirty="0" smtClean="0"/>
              <a:t>Several approaches:</a:t>
            </a:r>
          </a:p>
          <a:p>
            <a:pPr lvl="2"/>
            <a:r>
              <a:rPr lang="en-US" dirty="0" err="1" smtClean="0"/>
              <a:t>RecommenderJob</a:t>
            </a:r>
            <a:r>
              <a:rPr lang="en-US" dirty="0" smtClean="0"/>
              <a:t>, </a:t>
            </a:r>
            <a:r>
              <a:rPr lang="en-US" dirty="0" err="1" smtClean="0"/>
              <a:t>ItemSimilarityJob</a:t>
            </a:r>
            <a:r>
              <a:rPr lang="en-US" dirty="0"/>
              <a:t>, </a:t>
            </a:r>
            <a:r>
              <a:rPr lang="en-US" dirty="0" err="1" smtClean="0"/>
              <a:t>ParallelALSFactorizationJob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and Offline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606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5713"/>
            <a:ext cx="8382000" cy="861774"/>
          </a:xfrm>
        </p:spPr>
        <p:txBody>
          <a:bodyPr/>
          <a:lstStyle/>
          <a:p>
            <a:r>
              <a:rPr lang="en-US" dirty="0" smtClean="0"/>
              <a:t>Essentially does matrix multiplication using distributed techniques</a:t>
            </a:r>
          </a:p>
          <a:p>
            <a:r>
              <a:rPr lang="en-US" dirty="0" smtClean="0"/>
              <a:t>$MAHOUT_HOME/bin/examples/</a:t>
            </a:r>
            <a:r>
              <a:rPr lang="en-US" dirty="0" err="1" smtClean="0"/>
              <a:t>asf</a:t>
            </a:r>
            <a:r>
              <a:rPr lang="en-US" dirty="0" smtClean="0"/>
              <a:t>-email-</a:t>
            </a:r>
            <a:r>
              <a:rPr lang="en-US" dirty="0" err="1" smtClean="0"/>
              <a:t>examples.sh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RecommenderJob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55593"/>
              </p:ext>
            </p:extLst>
          </p:nvPr>
        </p:nvGraphicFramePr>
        <p:xfrm>
          <a:off x="304799" y="2636259"/>
          <a:ext cx="4866791" cy="3560040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571150"/>
                <a:gridCol w="622375"/>
                <a:gridCol w="712723"/>
                <a:gridCol w="616780"/>
                <a:gridCol w="726429"/>
                <a:gridCol w="1617334"/>
              </a:tblGrid>
              <a:tr h="593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</a:tr>
              <a:tr h="5933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933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933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933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933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59854"/>
              </p:ext>
            </p:extLst>
          </p:nvPr>
        </p:nvGraphicFramePr>
        <p:xfrm>
          <a:off x="5639851" y="2616214"/>
          <a:ext cx="1107697" cy="358008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7697"/>
              </a:tblGrid>
              <a:tr h="442224">
                <a:tc>
                  <a:txBody>
                    <a:bodyPr/>
                    <a:lstStyle/>
                    <a:p>
                      <a:r>
                        <a:rPr lang="en-US" dirty="0" smtClean="0"/>
                        <a:t>User A</a:t>
                      </a:r>
                      <a:endParaRPr lang="en-US" dirty="0"/>
                    </a:p>
                  </a:txBody>
                  <a:tcPr/>
                </a:tc>
              </a:tr>
              <a:tr h="627572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62757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27572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627572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627572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48860" y="420629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177" y="420629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=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1142"/>
              </p:ext>
            </p:extLst>
          </p:nvPr>
        </p:nvGraphicFramePr>
        <p:xfrm>
          <a:off x="7579103" y="2636258"/>
          <a:ext cx="1107697" cy="35600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7697"/>
              </a:tblGrid>
              <a:tr h="439748">
                <a:tc>
                  <a:txBody>
                    <a:bodyPr/>
                    <a:lstStyle/>
                    <a:p>
                      <a:r>
                        <a:rPr lang="en-US" dirty="0" smtClean="0"/>
                        <a:t>Recs</a:t>
                      </a:r>
                      <a:endParaRPr lang="en-US" dirty="0"/>
                    </a:p>
                  </a:txBody>
                  <a:tcPr/>
                </a:tc>
              </a:tr>
              <a:tr h="624058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624058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624058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624058"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  <a:tr h="624058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129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Discovery with Solr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48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27588"/>
            <a:ext cx="8382000" cy="5324535"/>
          </a:xfrm>
        </p:spPr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Guide users to results without having to guess at keywords</a:t>
            </a:r>
          </a:p>
          <a:p>
            <a:pPr lvl="1"/>
            <a:r>
              <a:rPr lang="en-US" dirty="0" smtClean="0"/>
              <a:t>Encourage serendipity</a:t>
            </a:r>
          </a:p>
          <a:p>
            <a:pPr lvl="1"/>
            <a:r>
              <a:rPr lang="en-US" dirty="0" smtClean="0"/>
              <a:t>Never show empty results</a:t>
            </a:r>
          </a:p>
          <a:p>
            <a:pPr lvl="1"/>
            <a:endParaRPr lang="en-US" dirty="0"/>
          </a:p>
          <a:p>
            <a:r>
              <a:rPr lang="en-US" dirty="0" smtClean="0"/>
              <a:t>Out of the Box:</a:t>
            </a:r>
          </a:p>
          <a:p>
            <a:pPr lvl="1"/>
            <a:r>
              <a:rPr lang="en-US" dirty="0" smtClean="0"/>
              <a:t>Faceting</a:t>
            </a:r>
          </a:p>
          <a:p>
            <a:pPr lvl="1"/>
            <a:r>
              <a:rPr lang="en-US" dirty="0" smtClean="0"/>
              <a:t>Spell Checking</a:t>
            </a:r>
          </a:p>
          <a:p>
            <a:pPr lvl="1"/>
            <a:r>
              <a:rPr lang="en-US" dirty="0" smtClean="0"/>
              <a:t>More Like This</a:t>
            </a:r>
          </a:p>
          <a:p>
            <a:pPr lvl="1"/>
            <a:r>
              <a:rPr lang="en-US" dirty="0" smtClean="0"/>
              <a:t>Clustering (Carrot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Extend</a:t>
            </a:r>
          </a:p>
          <a:p>
            <a:pPr lvl="1"/>
            <a:r>
              <a:rPr lang="en-US" dirty="0" smtClean="0"/>
              <a:t>Clustering (with Mahout)</a:t>
            </a:r>
          </a:p>
          <a:p>
            <a:pPr lvl="1"/>
            <a:r>
              <a:rPr lang="en-US" dirty="0" smtClean="0"/>
              <a:t>Frequent Item Mining (with Mahout)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with Solr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00" y="2406012"/>
            <a:ext cx="2540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5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3724097"/>
          </a:xfrm>
        </p:spPr>
        <p:txBody>
          <a:bodyPr/>
          <a:lstStyle/>
          <a:p>
            <a:r>
              <a:rPr lang="en-US" dirty="0" smtClean="0"/>
              <a:t>Automatically group similar content together to aid users in discovering related items and/or avoiding repetitive content</a:t>
            </a:r>
          </a:p>
          <a:p>
            <a:endParaRPr lang="en-US" dirty="0" smtClean="0"/>
          </a:p>
          <a:p>
            <a:r>
              <a:rPr lang="en-US" dirty="0" smtClean="0"/>
              <a:t>Solr has search result clustering</a:t>
            </a:r>
          </a:p>
          <a:p>
            <a:pPr lvl="1"/>
            <a:r>
              <a:rPr lang="en-US" dirty="0" smtClean="0"/>
              <a:t>Pluggable</a:t>
            </a:r>
          </a:p>
          <a:p>
            <a:pPr lvl="1"/>
            <a:r>
              <a:rPr lang="en-US" dirty="0" smtClean="0"/>
              <a:t>Default implementation uses Carrot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Mahout has </a:t>
            </a:r>
            <a:r>
              <a:rPr lang="en-US" dirty="0" err="1" smtClean="0"/>
              <a:t>Hadoop</a:t>
            </a:r>
            <a:r>
              <a:rPr lang="en-US" dirty="0" smtClean="0"/>
              <a:t> based large scale clustering</a:t>
            </a:r>
          </a:p>
          <a:p>
            <a:pPr lvl="1"/>
            <a:r>
              <a:rPr lang="en-US" dirty="0" smtClean="0"/>
              <a:t>K-Means, </a:t>
            </a:r>
            <a:r>
              <a:rPr lang="en-US" dirty="0" err="1" smtClean="0"/>
              <a:t>Minhash</a:t>
            </a:r>
            <a:r>
              <a:rPr lang="en-US" dirty="0" smtClean="0"/>
              <a:t>, </a:t>
            </a:r>
            <a:r>
              <a:rPr lang="en-US" dirty="0" err="1" smtClean="0"/>
              <a:t>Dirichlet</a:t>
            </a:r>
            <a:r>
              <a:rPr lang="en-US" dirty="0" smtClean="0"/>
              <a:t>, Canopy, Spectral,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54" y="2642465"/>
            <a:ext cx="3687646" cy="19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00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Evolution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539138" y="707832"/>
          <a:ext cx="8298712" cy="543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 bwMode="gray">
          <a:xfrm rot="2162588">
            <a:off x="1804988" y="2044700"/>
            <a:ext cx="3186112" cy="771525"/>
          </a:xfrm>
          <a:prstGeom prst="rightArrow">
            <a:avLst>
              <a:gd name="adj1" fmla="val 33957"/>
              <a:gd name="adj2" fmla="val 50000"/>
            </a:avLst>
          </a:prstGeom>
          <a:solidFill>
            <a:srgbClr val="516F9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90500" dir="2700000" algn="br">
              <a:srgbClr val="000000">
                <a:alpha val="70000"/>
              </a:srgbClr>
            </a:outerShdw>
          </a:effectLst>
        </p:spPr>
        <p:txBody>
          <a:bodyPr anchor="ctr" anchorCtr="1"/>
          <a:lstStyle/>
          <a:p>
            <a:pPr algn="ctr" eaLnBrk="0" hangingPunct="0">
              <a:defRPr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pitchFamily="-83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25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E818BF-8A4A-344F-AC3E-F13AB1B51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F18A36-A0B8-A14F-8484-05B67E7C1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3A8EF8-B77A-7F43-B7F6-18369F31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432B3-74AA-6A4A-B16A-39BD8FB8F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40" y="1152525"/>
            <a:ext cx="8335176" cy="5054285"/>
          </a:xfrm>
        </p:spPr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Apache Ant 1.7.x, Subversion (SVN)</a:t>
            </a:r>
          </a:p>
          <a:p>
            <a:r>
              <a:rPr lang="en-US" dirty="0" smtClean="0"/>
              <a:t>Command Line 1:</a:t>
            </a:r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co </a:t>
            </a:r>
            <a:r>
              <a:rPr lang="en-US" dirty="0" smtClean="0">
                <a:hlinkClick r:id="rId3"/>
              </a:rPr>
              <a:t>https://svn.apache.org/repos/asf/lucene/dev/trunk</a:t>
            </a:r>
            <a:r>
              <a:rPr lang="en-US" dirty="0" smtClean="0"/>
              <a:t> </a:t>
            </a:r>
            <a:r>
              <a:rPr lang="en-US" dirty="0" err="1" smtClean="0"/>
              <a:t>solr</a:t>
            </a:r>
            <a:r>
              <a:rPr lang="en-US" dirty="0" smtClean="0"/>
              <a:t>-trunk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solr-trunk/solr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ant example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java –</a:t>
            </a:r>
            <a:r>
              <a:rPr lang="en-US" dirty="0" err="1" smtClean="0"/>
              <a:t>Dsolr.clustering.enabled</a:t>
            </a:r>
            <a:r>
              <a:rPr lang="en-US" dirty="0" smtClean="0"/>
              <a:t>=true –jar </a:t>
            </a:r>
            <a:r>
              <a:rPr lang="en-US" dirty="0" err="1" smtClean="0"/>
              <a:t>start.jar</a:t>
            </a:r>
            <a:endParaRPr lang="en-US" dirty="0" smtClean="0"/>
          </a:p>
          <a:p>
            <a:r>
              <a:rPr lang="en-US" dirty="0" smtClean="0"/>
              <a:t>Command Line 2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exampledocs</a:t>
            </a:r>
            <a:r>
              <a:rPr lang="en-US" dirty="0" smtClean="0"/>
              <a:t>; java –jar </a:t>
            </a:r>
            <a:r>
              <a:rPr lang="en-US" dirty="0" err="1" smtClean="0"/>
              <a:t>post.jar</a:t>
            </a:r>
            <a:r>
              <a:rPr lang="en-US" dirty="0" smtClean="0"/>
              <a:t> *.xml</a:t>
            </a:r>
          </a:p>
          <a:p>
            <a:r>
              <a:rPr lang="pt-BR" dirty="0" smtClean="0">
                <a:hlinkClick r:id="rId4"/>
              </a:rPr>
              <a:t>http://localhost:8983/solr/browse?q=&amp;debugQuery=true&amp;annotateBrowse=true</a:t>
            </a:r>
            <a:endParaRPr lang="pt-BR" dirty="0" smtClean="0"/>
          </a:p>
          <a:p>
            <a:pPr marL="3476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68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 + Mahout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8906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3247043"/>
          </a:xfrm>
        </p:spPr>
        <p:txBody>
          <a:bodyPr/>
          <a:lstStyle/>
          <a:p>
            <a:r>
              <a:rPr lang="en-US" dirty="0" smtClean="0"/>
              <a:t>Most Mahout tasks are </a:t>
            </a:r>
            <a:r>
              <a:rPr lang="en-US" dirty="0" smtClean="0"/>
              <a:t>offline</a:t>
            </a:r>
            <a:endParaRPr lang="en-US" dirty="0"/>
          </a:p>
          <a:p>
            <a:r>
              <a:rPr lang="en-US" dirty="0" smtClean="0"/>
              <a:t>Solr provides many touch points for integration:</a:t>
            </a:r>
          </a:p>
          <a:p>
            <a:pPr lvl="1"/>
            <a:r>
              <a:rPr lang="en-US" dirty="0" err="1" smtClean="0"/>
              <a:t>ClusteringEngine</a:t>
            </a:r>
            <a:endParaRPr lang="en-US" dirty="0" smtClean="0"/>
          </a:p>
          <a:p>
            <a:pPr lvl="2"/>
            <a:r>
              <a:rPr lang="en-US" dirty="0" smtClean="0"/>
              <a:t>Clustering results</a:t>
            </a:r>
          </a:p>
          <a:p>
            <a:pPr lvl="1"/>
            <a:r>
              <a:rPr lang="en-US" dirty="0" err="1" smtClean="0"/>
              <a:t>SearchComponent</a:t>
            </a:r>
            <a:endParaRPr lang="en-US" dirty="0" smtClean="0"/>
          </a:p>
          <a:p>
            <a:pPr lvl="2"/>
            <a:r>
              <a:rPr lang="en-US" dirty="0" smtClean="0"/>
              <a:t>Suggestions – Related searches, clusters, MLT, spellchecking</a:t>
            </a:r>
          </a:p>
          <a:p>
            <a:pPr lvl="1"/>
            <a:r>
              <a:rPr lang="en-US" dirty="0" err="1" smtClean="0"/>
              <a:t>UpdateProcessor</a:t>
            </a:r>
            <a:endParaRPr lang="en-US" dirty="0" smtClean="0"/>
          </a:p>
          <a:p>
            <a:pPr lvl="2"/>
            <a:r>
              <a:rPr lang="en-US" dirty="0" smtClean="0"/>
              <a:t>Classification of documents</a:t>
            </a:r>
            <a:endParaRPr lang="en-US" dirty="0" smtClean="0"/>
          </a:p>
          <a:p>
            <a:pPr lvl="1"/>
            <a:r>
              <a:rPr lang="en-US" dirty="0" err="1" smtClean="0"/>
              <a:t>FunctionQuery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20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124206"/>
          </a:xfrm>
        </p:spPr>
        <p:txBody>
          <a:bodyPr/>
          <a:lstStyle/>
          <a:p>
            <a:r>
              <a:rPr lang="en-US" dirty="0" smtClean="0"/>
              <a:t>Discover frequently co-occurring items</a:t>
            </a:r>
          </a:p>
          <a:p>
            <a:endParaRPr lang="en-US" dirty="0" smtClean="0"/>
          </a:p>
          <a:p>
            <a:r>
              <a:rPr lang="en-US" dirty="0" smtClean="0"/>
              <a:t>Use Case: Related Searches from Solr Logs</a:t>
            </a:r>
          </a:p>
          <a:p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 and sequential versions</a:t>
            </a:r>
          </a:p>
          <a:p>
            <a:pPr lvl="1"/>
            <a:r>
              <a:rPr lang="en-US" dirty="0" smtClean="0"/>
              <a:t>Parallel FP Growth </a:t>
            </a:r>
          </a:p>
          <a:p>
            <a:pPr lvl="1"/>
            <a:endParaRPr lang="en-US" dirty="0"/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/>
              <a:t>&lt;optional document id&gt;TAB&lt;TOKEN1&gt;SPACE&lt;TOKEN2&gt;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Comma, pipe also allowed as delimiters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Frequent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Itemset</a:t>
            </a:r>
            <a:r>
              <a:rPr lang="en-US" baseline="0" dirty="0" smtClean="0"/>
              <a:t>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8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447372"/>
          </a:xfrm>
        </p:spPr>
        <p:txBody>
          <a:bodyPr/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Extract user queries from Solr logs</a:t>
            </a:r>
          </a:p>
          <a:p>
            <a:pPr lvl="1"/>
            <a:r>
              <a:rPr lang="en-US" dirty="0" smtClean="0"/>
              <a:t>Feed into FIM to generate Related Keyword Searches</a:t>
            </a:r>
          </a:p>
          <a:p>
            <a:pPr lvl="1"/>
            <a:endParaRPr lang="en-US" dirty="0"/>
          </a:p>
          <a:p>
            <a:r>
              <a:rPr lang="en-US" dirty="0" smtClean="0"/>
              <a:t>Context:</a:t>
            </a:r>
          </a:p>
          <a:p>
            <a:pPr lvl="1"/>
            <a:r>
              <a:rPr lang="en-US" dirty="0" smtClean="0"/>
              <a:t>Solr Query logs</a:t>
            </a:r>
          </a:p>
          <a:p>
            <a:pPr lvl="1"/>
            <a:r>
              <a:rPr lang="en-US" dirty="0"/>
              <a:t>bin/mahout </a:t>
            </a:r>
            <a:r>
              <a:rPr lang="en-US" dirty="0" err="1"/>
              <a:t>regexconverter</a:t>
            </a:r>
            <a:r>
              <a:rPr lang="en-US" dirty="0"/>
              <a:t> </a:t>
            </a:r>
            <a:r>
              <a:rPr lang="en-US" dirty="0" smtClean="0"/>
              <a:t>–input $PATH_TO_LOGS </a:t>
            </a:r>
            <a:r>
              <a:rPr lang="en-US" dirty="0"/>
              <a:t>--output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solr</a:t>
            </a:r>
            <a:r>
              <a:rPr lang="en-US" dirty="0"/>
              <a:t>/output --regex "(?&lt;=(\?|&amp;)q=).*?(?=&amp;|$)" --overwrite --</a:t>
            </a:r>
            <a:r>
              <a:rPr lang="en-US" dirty="0" err="1"/>
              <a:t>transformerClass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--</a:t>
            </a:r>
            <a:r>
              <a:rPr lang="en-US" dirty="0" err="1"/>
              <a:t>formatterClass</a:t>
            </a:r>
            <a:r>
              <a:rPr lang="en-US" dirty="0"/>
              <a:t> </a:t>
            </a:r>
            <a:r>
              <a:rPr lang="en-US" dirty="0" err="1" smtClean="0"/>
              <a:t>fpg</a:t>
            </a:r>
            <a:endParaRPr lang="en-US" dirty="0" smtClean="0"/>
          </a:p>
          <a:p>
            <a:pPr lvl="1"/>
            <a:r>
              <a:rPr lang="en-US" dirty="0"/>
              <a:t>bin/mahout </a:t>
            </a:r>
            <a:r>
              <a:rPr lang="en-US" dirty="0" err="1"/>
              <a:t>fpg</a:t>
            </a:r>
            <a:r>
              <a:rPr lang="en-US" dirty="0"/>
              <a:t> --input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solr</a:t>
            </a:r>
            <a:r>
              <a:rPr lang="en-US" dirty="0"/>
              <a:t>/output/ -o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solr</a:t>
            </a:r>
            <a:r>
              <a:rPr lang="en-US" dirty="0"/>
              <a:t>/</a:t>
            </a:r>
            <a:r>
              <a:rPr lang="en-US" dirty="0" err="1"/>
              <a:t>fim</a:t>
            </a:r>
            <a:r>
              <a:rPr lang="en-US" dirty="0"/>
              <a:t>/output -k 25 -s 2 --method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/>
              <a:t>bin/mahout </a:t>
            </a:r>
            <a:r>
              <a:rPr lang="en-US" dirty="0" err="1"/>
              <a:t>seqdumper</a:t>
            </a:r>
            <a:r>
              <a:rPr lang="en-US" dirty="0"/>
              <a:t> --</a:t>
            </a:r>
            <a:r>
              <a:rPr lang="en-US" dirty="0" err="1"/>
              <a:t>seqFile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/solr2/results/</a:t>
            </a:r>
            <a:r>
              <a:rPr lang="en-US" dirty="0" err="1"/>
              <a:t>frequentpatterns</a:t>
            </a:r>
            <a:r>
              <a:rPr lang="en-US" dirty="0"/>
              <a:t>/part-r-00000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FIM on Solr Query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83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2554545"/>
          </a:xfrm>
        </p:spPr>
        <p:txBody>
          <a:bodyPr/>
          <a:lstStyle/>
          <a:p>
            <a:r>
              <a:rPr lang="en-US" dirty="0"/>
              <a:t>Key: Chris: Value: ([Chris, </a:t>
            </a:r>
            <a:r>
              <a:rPr lang="en-US" dirty="0" err="1"/>
              <a:t>Hostetter</a:t>
            </a:r>
            <a:r>
              <a:rPr lang="en-US" dirty="0"/>
              <a:t>],870), ([Chris],870), ([Search, Faceted, Chris, </a:t>
            </a:r>
            <a:r>
              <a:rPr lang="en-US" dirty="0" err="1"/>
              <a:t>Hostetter</a:t>
            </a:r>
            <a:r>
              <a:rPr lang="en-US" dirty="0"/>
              <a:t>, Webcast, Power, Mastering],18), ([Search, Faceted, Chris, </a:t>
            </a:r>
            <a:r>
              <a:rPr lang="en-US" dirty="0" err="1"/>
              <a:t>Hostetter</a:t>
            </a:r>
            <a:r>
              <a:rPr lang="en-US" dirty="0"/>
              <a:t>, Webcast, Power],18), ([Search, Faceted, Chris, </a:t>
            </a:r>
            <a:r>
              <a:rPr lang="en-US" dirty="0" err="1"/>
              <a:t>Hostetter</a:t>
            </a:r>
            <a:r>
              <a:rPr lang="en-US" dirty="0"/>
              <a:t>],18), ([Solr, new, Chris, </a:t>
            </a:r>
            <a:r>
              <a:rPr lang="en-US" dirty="0" err="1"/>
              <a:t>Hostetter</a:t>
            </a:r>
            <a:r>
              <a:rPr lang="en-US" dirty="0"/>
              <a:t>, webcast, along, sponsors, </a:t>
            </a:r>
            <a:r>
              <a:rPr lang="en-US" dirty="0" err="1"/>
              <a:t>DZone</a:t>
            </a:r>
            <a:r>
              <a:rPr lang="en-US" dirty="0"/>
              <a:t>, QA, </a:t>
            </a:r>
            <a:r>
              <a:rPr lang="en-US" dirty="0" err="1"/>
              <a:t>Refcard</a:t>
            </a:r>
            <a:r>
              <a:rPr lang="en-US" dirty="0"/>
              <a:t>],12), ([Solr, new, Chris, </a:t>
            </a:r>
            <a:r>
              <a:rPr lang="en-US" dirty="0" err="1"/>
              <a:t>Hostetter</a:t>
            </a:r>
            <a:r>
              <a:rPr lang="en-US" dirty="0"/>
              <a:t>, webcast, along, sponsors, </a:t>
            </a:r>
            <a:r>
              <a:rPr lang="en-US" dirty="0" err="1"/>
              <a:t>DZone</a:t>
            </a:r>
            <a:r>
              <a:rPr lang="en-US" dirty="0"/>
              <a:t>],12), ([Solr, new, Chris, </a:t>
            </a:r>
            <a:r>
              <a:rPr lang="en-US" dirty="0" err="1"/>
              <a:t>Hostetter</a:t>
            </a:r>
            <a:r>
              <a:rPr lang="en-US" dirty="0"/>
              <a:t>, webcast, along, sponsors],12), ([Solr, new, Chris, </a:t>
            </a:r>
            <a:r>
              <a:rPr lang="en-US" dirty="0" err="1"/>
              <a:t>Hostetter</a:t>
            </a:r>
            <a:r>
              <a:rPr lang="en-US" dirty="0"/>
              <a:t>, webcast, along],12), ([Solr, new, Chris, </a:t>
            </a:r>
            <a:r>
              <a:rPr lang="en-US" dirty="0" err="1"/>
              <a:t>Hostetter</a:t>
            </a:r>
            <a:r>
              <a:rPr lang="en-US" dirty="0"/>
              <a:t>, webcast],12), ([Solr, new, Chris, </a:t>
            </a:r>
            <a:r>
              <a:rPr lang="en-US" dirty="0" err="1"/>
              <a:t>Hostetter</a:t>
            </a:r>
            <a:r>
              <a:rPr lang="en-US" dirty="0"/>
              <a:t>],12)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41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363176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http://lucene.apache.org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http://mahout.apache.org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http://manning.com/owen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http://manning.com/ingersoll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7"/>
              </a:rPr>
              <a:t>http://www.lucidimagination.com</a:t>
            </a:r>
          </a:p>
          <a:p>
            <a:r>
              <a:rPr lang="en-US" dirty="0" smtClean="0">
                <a:hlinkClick r:id="rId7"/>
              </a:rPr>
              <a:t>grant@lucidimagination.com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gsingers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4034" y="1244831"/>
            <a:ext cx="1776894" cy="2215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4034" y="3724324"/>
            <a:ext cx="1905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6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9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578" y="4668321"/>
            <a:ext cx="1995831" cy="1062463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Math</a:t>
            </a:r>
          </a:p>
          <a:p>
            <a:r>
              <a:rPr lang="en-US" dirty="0" smtClean="0"/>
              <a:t>Vectors/Matrices/SVD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00949" y="3537106"/>
            <a:ext cx="2017177" cy="1131215"/>
          </a:xfrm>
          <a:prstGeom prst="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Recommenders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56166" y="3537106"/>
            <a:ext cx="1344783" cy="113121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578" y="3537106"/>
            <a:ext cx="1579588" cy="1131215"/>
          </a:xfrm>
          <a:prstGeom prst="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31795" y="3537106"/>
            <a:ext cx="1344783" cy="113121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Freq. Pattern</a:t>
            </a:r>
          </a:p>
          <a:p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299" y="3537106"/>
            <a:ext cx="1419495" cy="1131215"/>
          </a:xfrm>
          <a:prstGeom prst="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Genetic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2299" y="4668321"/>
            <a:ext cx="2764278" cy="1062463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Utilities/Integration</a:t>
            </a:r>
          </a:p>
          <a:p>
            <a:r>
              <a:rPr lang="en-US" dirty="0" smtClean="0"/>
              <a:t>Lucene/</a:t>
            </a:r>
            <a:r>
              <a:rPr lang="en-US" dirty="0" err="1" smtClean="0"/>
              <a:t>Vectorizer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2408" y="4668321"/>
            <a:ext cx="1632953" cy="1062463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Collections (primitives)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05361" y="4668321"/>
            <a:ext cx="1312765" cy="1062463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Apache Hadoop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2486" y="1792871"/>
            <a:ext cx="6871174" cy="334416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72408" y="2907864"/>
            <a:ext cx="2847494" cy="349224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847004" y="2299171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832486" y="5940978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http://</a:t>
            </a:r>
            <a:r>
              <a:rPr lang="en-US" dirty="0" err="1" smtClean="0"/>
              <a:t>cwiki.apache.org</a:t>
            </a:r>
            <a:r>
              <a:rPr lang="en-US" dirty="0" smtClean="0"/>
              <a:t>/confluence/display/MAHOUT/Algorithms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Minding the Intersection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143000"/>
          <a:ext cx="80772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842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graphicEl>
                                              <a:dgm id="{EFFF5DE8-60B8-8D40-ABED-4E15D2210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EFFF5DE8-60B8-8D40-ABED-4E15D2210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EFFF5DE8-60B8-8D40-ABED-4E15D2210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EFFF5DE8-60B8-8D40-ABED-4E15D2210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FF5DE8-60B8-8D40-ABED-4E15D2210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0A4CF5FB-666F-AA4E-B1F4-A83ED5EA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0A4CF5FB-666F-AA4E-B1F4-A83ED5EA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A4CF5FB-666F-AA4E-B1F4-A83ED5EA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A4CF5FB-666F-AA4E-B1F4-A83ED5EA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4CF5FB-666F-AA4E-B1F4-A83ED5EA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0394597D-3FF9-5548-99D1-1F4164378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0394597D-3FF9-5548-99D1-1F4164378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0394597D-3FF9-5548-99D1-1F4164378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0394597D-3FF9-5548-99D1-1F4164378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94597D-3FF9-5548-99D1-1F4164378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51848D78-367C-8745-8B14-8C079A21A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51848D78-367C-8745-8B14-8C079A21A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51848D78-367C-8745-8B14-8C079A21A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51848D78-367C-8745-8B14-8C079A21A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848D78-367C-8745-8B14-8C079A21A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38DF3456-E700-D241-88C8-3E9EDE27B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38DF3456-E700-D241-88C8-3E9EDE27B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38DF3456-E700-D241-88C8-3E9EDE27B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38DF3456-E700-D241-88C8-3E9EDE27B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DF3456-E700-D241-88C8-3E9EDE27B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6FF09C24-4573-0B4C-9627-EAA8AB40E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6FF09C24-4573-0B4C-9627-EAA8AB40E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6FF09C24-4573-0B4C-9627-EAA8AB40E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6FF09C24-4573-0B4C-9627-EAA8AB40E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367 -0.18944 " pathEditMode="relative" ptsTypes="AA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graphicEl>
                                              <a:dgm id="{6FF09C24-4573-0B4C-9627-EAA8AB40E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5" grpId="1" uiExpand="1">
        <p:bldSub>
          <a:bldDgm bld="one"/>
        </p:bldSub>
      </p:bldGraphic>
      <p:bldGraphic spid="5" grpId="2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3877985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Apache Mahout</a:t>
            </a:r>
          </a:p>
          <a:p>
            <a:pPr lvl="1"/>
            <a:r>
              <a:rPr lang="en-US" dirty="0" smtClean="0"/>
              <a:t>Apache Solr and Lucene</a:t>
            </a:r>
          </a:p>
          <a:p>
            <a:endParaRPr lang="en-US" dirty="0"/>
          </a:p>
          <a:p>
            <a:r>
              <a:rPr lang="en-US" dirty="0" smtClean="0"/>
              <a:t>Recommendations with Mahout</a:t>
            </a:r>
          </a:p>
          <a:p>
            <a:pPr lvl="1"/>
            <a:r>
              <a:rPr lang="en-US" dirty="0" smtClean="0"/>
              <a:t>Collaborative Filtering</a:t>
            </a:r>
          </a:p>
          <a:p>
            <a:r>
              <a:rPr lang="en-US" dirty="0" smtClean="0"/>
              <a:t>Discovery with </a:t>
            </a:r>
            <a:r>
              <a:rPr lang="en-US" dirty="0" smtClean="0"/>
              <a:t>Solr and Mahout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9" y="4545960"/>
            <a:ext cx="3450670" cy="1457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59" y="1715663"/>
            <a:ext cx="38100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459" y="2872364"/>
            <a:ext cx="2673856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85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Lucene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http://lucene.apache.org/java</a:t>
            </a:r>
            <a:endParaRPr lang="en-US" dirty="0" smtClean="0"/>
          </a:p>
          <a:p>
            <a:r>
              <a:rPr lang="en-US" dirty="0" smtClean="0"/>
              <a:t>Java based Application Programming Interface (API) for adding search and indexing functionality to applications</a:t>
            </a:r>
          </a:p>
          <a:p>
            <a:r>
              <a:rPr lang="en-US" dirty="0" smtClean="0"/>
              <a:t>Fast and efficient scoring and indexing algorithms</a:t>
            </a:r>
          </a:p>
          <a:p>
            <a:r>
              <a:rPr lang="en-US" dirty="0" smtClean="0"/>
              <a:t>Lots of contributions to make common tasks easier:</a:t>
            </a:r>
          </a:p>
          <a:p>
            <a:pPr lvl="1"/>
            <a:r>
              <a:rPr lang="en-US" dirty="0" smtClean="0"/>
              <a:t>Highlighting, spatial, Query Parsers, Benchmarking tools, etc.</a:t>
            </a:r>
          </a:p>
          <a:p>
            <a:endParaRPr lang="en-US" dirty="0"/>
          </a:p>
          <a:p>
            <a:r>
              <a:rPr lang="en-US" dirty="0" smtClean="0"/>
              <a:t>Most widely deployed search library on the planet</a:t>
            </a:r>
          </a:p>
          <a:p>
            <a:pPr marL="347662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792" y="1282229"/>
            <a:ext cx="3810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3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Solr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3524042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lucene.apache.org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Lucene-based Search Server + other features and functionality</a:t>
            </a:r>
          </a:p>
          <a:p>
            <a:r>
              <a:rPr lang="en-US" dirty="0" smtClean="0"/>
              <a:t>Access Lucene over HTTP:</a:t>
            </a:r>
          </a:p>
          <a:p>
            <a:pPr lvl="1"/>
            <a:r>
              <a:rPr lang="en-US" dirty="0" smtClean="0"/>
              <a:t>Java, XML, Ruby, Python, .NET, JSON, PHP, etc.</a:t>
            </a:r>
          </a:p>
          <a:p>
            <a:r>
              <a:rPr lang="en-US" dirty="0" smtClean="0"/>
              <a:t>Most programming tasks in Lucene are </a:t>
            </a:r>
            <a:r>
              <a:rPr lang="en-US" dirty="0" smtClean="0"/>
              <a:t>taken care of </a:t>
            </a:r>
            <a:r>
              <a:rPr lang="en-US" dirty="0" smtClean="0"/>
              <a:t>in Solr</a:t>
            </a:r>
          </a:p>
          <a:p>
            <a:r>
              <a:rPr lang="en-US" dirty="0" smtClean="0"/>
              <a:t>Faceting (guided navigation, filters, etc.)</a:t>
            </a:r>
          </a:p>
          <a:p>
            <a:r>
              <a:rPr lang="en-US" dirty="0" smtClean="0"/>
              <a:t>Replication and distributed search support</a:t>
            </a:r>
          </a:p>
          <a:p>
            <a:r>
              <a:rPr lang="en-US" dirty="0" smtClean="0"/>
              <a:t>Lucene Best Practices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73" y="1152525"/>
            <a:ext cx="2673856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Mahout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20" y="1798856"/>
            <a:ext cx="6212112" cy="4770537"/>
          </a:xfrm>
        </p:spPr>
        <p:txBody>
          <a:bodyPr/>
          <a:lstStyle/>
          <a:p>
            <a:r>
              <a:rPr lang="en-US" dirty="0" smtClean="0"/>
              <a:t>An Apache Software Foundation project to create scalable machine learning libraries under the Apache Software License</a:t>
            </a:r>
          </a:p>
          <a:p>
            <a:pPr lvl="1"/>
            <a:r>
              <a:rPr lang="en-US" dirty="0" smtClean="0">
                <a:hlinkClick r:id="rId2"/>
              </a:rPr>
              <a:t>http://mahout.apache.org</a:t>
            </a:r>
            <a:endParaRPr lang="en-US" dirty="0" smtClean="0"/>
          </a:p>
          <a:p>
            <a:r>
              <a:rPr lang="en-US" dirty="0" smtClean="0"/>
              <a:t>The Three C’s:</a:t>
            </a:r>
          </a:p>
          <a:p>
            <a:pPr lvl="1"/>
            <a:r>
              <a:rPr lang="en-US" dirty="0" smtClean="0"/>
              <a:t>Collaborative Filtering (recommenders)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Others:</a:t>
            </a:r>
          </a:p>
          <a:p>
            <a:pPr lvl="1"/>
            <a:r>
              <a:rPr lang="en-US" dirty="0" smtClean="0"/>
              <a:t>Frequent Item Mining</a:t>
            </a:r>
          </a:p>
          <a:p>
            <a:pPr lvl="1"/>
            <a:r>
              <a:rPr lang="en-US" dirty="0" smtClean="0"/>
              <a:t>Primitive collections</a:t>
            </a:r>
          </a:p>
          <a:p>
            <a:pPr lvl="1"/>
            <a:r>
              <a:rPr lang="en-US" dirty="0" smtClean="0"/>
              <a:t>Math stuff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1" y="1152525"/>
            <a:ext cx="5016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http://dictionary.reference.com/browse/mahout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005" y="4311430"/>
            <a:ext cx="4005995" cy="16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1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5400" y="3063389"/>
            <a:ext cx="4953000" cy="461665"/>
          </a:xfrm>
        </p:spPr>
        <p:txBody>
          <a:bodyPr/>
          <a:lstStyle/>
          <a:p>
            <a:r>
              <a:rPr lang="en-US" dirty="0" smtClean="0"/>
              <a:t>Recommendations with Mahout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663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154984"/>
          </a:xfrm>
        </p:spPr>
        <p:txBody>
          <a:bodyPr/>
          <a:lstStyle/>
          <a:p>
            <a:r>
              <a:rPr lang="en-US" dirty="0" smtClean="0"/>
              <a:t>Collaborative Filtering (CF)</a:t>
            </a:r>
          </a:p>
          <a:p>
            <a:pPr lvl="1"/>
            <a:r>
              <a:rPr lang="en-US" dirty="0" smtClean="0"/>
              <a:t>Provide recommendations solely based on preferences expressed between users and items</a:t>
            </a:r>
          </a:p>
          <a:p>
            <a:pPr lvl="1"/>
            <a:r>
              <a:rPr lang="en-US" dirty="0" smtClean="0"/>
              <a:t>“People who watched this also watched that”</a:t>
            </a:r>
            <a:endParaRPr lang="en-US" dirty="0"/>
          </a:p>
          <a:p>
            <a:r>
              <a:rPr lang="en-US" dirty="0" smtClean="0"/>
              <a:t>Content-based Recommendations (CBR)</a:t>
            </a:r>
          </a:p>
          <a:p>
            <a:pPr lvl="1"/>
            <a:r>
              <a:rPr lang="en-US" dirty="0" smtClean="0"/>
              <a:t>Provide recommendations based on the attributes of the items and user profile</a:t>
            </a:r>
          </a:p>
          <a:p>
            <a:pPr lvl="1"/>
            <a:r>
              <a:rPr lang="en-US" dirty="0" smtClean="0"/>
              <a:t>‘Modern Family’ is a sitcom, Bob likes sitcoms </a:t>
            </a:r>
          </a:p>
          <a:p>
            <a:pPr lvl="2"/>
            <a:r>
              <a:rPr lang="en-US" dirty="0" smtClean="0"/>
              <a:t>=&gt; Suggest Modern Family to Bob</a:t>
            </a:r>
            <a:endParaRPr lang="en-US" dirty="0"/>
          </a:p>
          <a:p>
            <a:r>
              <a:rPr lang="en-US" dirty="0" smtClean="0"/>
              <a:t>Mahout geared towards CF, can be extended to do CBR</a:t>
            </a:r>
          </a:p>
          <a:p>
            <a:pPr lvl="1"/>
            <a:r>
              <a:rPr lang="en-US" dirty="0" smtClean="0"/>
              <a:t>Classification can also be used for CBR</a:t>
            </a:r>
          </a:p>
          <a:p>
            <a:r>
              <a:rPr lang="en-US" dirty="0" smtClean="0"/>
              <a:t>Aside: search engines can also solve these problems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97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84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2056"/>
      </a:accent1>
      <a:accent2>
        <a:srgbClr val="0B77BD"/>
      </a:accent2>
      <a:accent3>
        <a:srgbClr val="64880B"/>
      </a:accent3>
      <a:accent4>
        <a:srgbClr val="F04E12"/>
      </a:accent4>
      <a:accent5>
        <a:srgbClr val="FCA51F"/>
      </a:accent5>
      <a:accent6>
        <a:srgbClr val="4C6E86"/>
      </a:accent6>
      <a:hlink>
        <a:srgbClr val="077580"/>
      </a:hlink>
      <a:folHlink>
        <a:srgbClr val="9CB0C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19050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190500" dir="2700000" algn="br">
            <a:srgbClr val="000000">
              <a:alpha val="70000"/>
            </a:srgbClr>
          </a:outerShdw>
        </a:effectLst>
      </a:spPr>
      <a:bodyPr lIns="91440" rtlCol="0" anchor="ctr" anchorCtr="1">
        <a:prstTxWarp prst="textNoShape">
          <a:avLst/>
        </a:prstTxWarp>
        <a:noAutofit/>
      </a:bodyPr>
      <a:lstStyle>
        <a:defPPr eaLnBrk="0" hangingPunct="0">
          <a:defRPr sz="20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cs typeface="Calibri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1">
                <a:lumMod val="65000"/>
                <a:lumOff val="35000"/>
              </a:schemeClr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F515C"/>
        </a:dk1>
        <a:lt1>
          <a:srgbClr val="FFFFFF"/>
        </a:lt1>
        <a:dk2>
          <a:srgbClr val="006FA7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34444D"/>
        </a:accent4>
        <a:accent5>
          <a:srgbClr val="ABC8E2"/>
        </a:accent5>
        <a:accent6>
          <a:srgbClr val="8BC2D9"/>
        </a:accent6>
        <a:hlink>
          <a:srgbClr val="FFE2A7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F515C"/>
        </a:dk1>
        <a:lt1>
          <a:srgbClr val="FFFFFF"/>
        </a:lt1>
        <a:dk2>
          <a:srgbClr val="005782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34444D"/>
        </a:accent4>
        <a:accent5>
          <a:srgbClr val="ABC8E2"/>
        </a:accent5>
        <a:accent6>
          <a:srgbClr val="8BC2D9"/>
        </a:accent6>
        <a:hlink>
          <a:srgbClr val="FFE2A7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F515C"/>
        </a:dk1>
        <a:lt1>
          <a:srgbClr val="FFFFFF"/>
        </a:lt1>
        <a:dk2>
          <a:srgbClr val="005782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34444D"/>
        </a:accent4>
        <a:accent5>
          <a:srgbClr val="ABC8E2"/>
        </a:accent5>
        <a:accent6>
          <a:srgbClr val="8BC2D9"/>
        </a:accent6>
        <a:hlink>
          <a:srgbClr val="99CC00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005782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000000"/>
        </a:accent4>
        <a:accent5>
          <a:srgbClr val="ABC8E2"/>
        </a:accent5>
        <a:accent6>
          <a:srgbClr val="8BC2D9"/>
        </a:accent6>
        <a:hlink>
          <a:srgbClr val="99CC00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B10135"/>
        </a:dk2>
        <a:lt2>
          <a:srgbClr val="C8C8C8"/>
        </a:lt2>
        <a:accent1>
          <a:srgbClr val="005A2E"/>
        </a:accent1>
        <a:accent2>
          <a:srgbClr val="9AD6F0"/>
        </a:accent2>
        <a:accent3>
          <a:srgbClr val="FFFFFF"/>
        </a:accent3>
        <a:accent4>
          <a:srgbClr val="000000"/>
        </a:accent4>
        <a:accent5>
          <a:srgbClr val="AAB5AD"/>
        </a:accent5>
        <a:accent6>
          <a:srgbClr val="8BC2D9"/>
        </a:accent6>
        <a:hlink>
          <a:srgbClr val="99CC00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B10135"/>
        </a:dk2>
        <a:lt2>
          <a:srgbClr val="C8C8C8"/>
        </a:lt2>
        <a:accent1>
          <a:srgbClr val="005A2E"/>
        </a:accent1>
        <a:accent2>
          <a:srgbClr val="325292"/>
        </a:accent2>
        <a:accent3>
          <a:srgbClr val="FFFFFF"/>
        </a:accent3>
        <a:accent4>
          <a:srgbClr val="000000"/>
        </a:accent4>
        <a:accent5>
          <a:srgbClr val="AAB5AD"/>
        </a:accent5>
        <a:accent6>
          <a:srgbClr val="2C4984"/>
        </a:accent6>
        <a:hlink>
          <a:srgbClr val="333399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B10135"/>
        </a:dk2>
        <a:lt2>
          <a:srgbClr val="C8C8C8"/>
        </a:lt2>
        <a:accent1>
          <a:srgbClr val="005A2E"/>
        </a:accent1>
        <a:accent2>
          <a:srgbClr val="325292"/>
        </a:accent2>
        <a:accent3>
          <a:srgbClr val="FFFFFF"/>
        </a:accent3>
        <a:accent4>
          <a:srgbClr val="000000"/>
        </a:accent4>
        <a:accent5>
          <a:srgbClr val="AAB5AD"/>
        </a:accent5>
        <a:accent6>
          <a:srgbClr val="2C4984"/>
        </a:accent6>
        <a:hlink>
          <a:srgbClr val="461964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2A7DC5"/>
        </a:dk2>
        <a:lt2>
          <a:srgbClr val="C8C8C8"/>
        </a:lt2>
        <a:accent1>
          <a:srgbClr val="008F36"/>
        </a:accent1>
        <a:accent2>
          <a:srgbClr val="603385"/>
        </a:accent2>
        <a:accent3>
          <a:srgbClr val="FFFFFF"/>
        </a:accent3>
        <a:accent4>
          <a:srgbClr val="000000"/>
        </a:accent4>
        <a:accent5>
          <a:srgbClr val="AAC6AE"/>
        </a:accent5>
        <a:accent6>
          <a:srgbClr val="562D78"/>
        </a:accent6>
        <a:hlink>
          <a:srgbClr val="0D387D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2A7DC5"/>
        </a:dk2>
        <a:lt2>
          <a:srgbClr val="C8C8C8"/>
        </a:lt2>
        <a:accent1>
          <a:srgbClr val="008F36"/>
        </a:accent1>
        <a:accent2>
          <a:srgbClr val="603385"/>
        </a:accent2>
        <a:accent3>
          <a:srgbClr val="FFFFFF"/>
        </a:accent3>
        <a:accent4>
          <a:srgbClr val="000000"/>
        </a:accent4>
        <a:accent5>
          <a:srgbClr val="AAC6AE"/>
        </a:accent5>
        <a:accent6>
          <a:srgbClr val="562D78"/>
        </a:accent6>
        <a:hlink>
          <a:srgbClr val="0D387D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ysad_Template_5_27">
  <a:themeElements>
    <a:clrScheme name="Sysad_Template_5_27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ysad_Template_5_27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ysad_Template_5_2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mahout-I.pptx</Template>
  <TotalTime>9076</TotalTime>
  <Words>1854</Words>
  <Application>Microsoft Macintosh PowerPoint</Application>
  <PresentationFormat>On-screen Show (4:3)</PresentationFormat>
  <Paragraphs>411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Sysad_Template_5_27</vt:lpstr>
      <vt:lpstr>Enhancing Discovery with Solr and Mahout</vt:lpstr>
      <vt:lpstr>Evolution</vt:lpstr>
      <vt:lpstr>Minding the Intersection</vt:lpstr>
      <vt:lpstr>Topics</vt:lpstr>
      <vt:lpstr>Apache Lucene in a Nutshell</vt:lpstr>
      <vt:lpstr>Apache Solr in a Nutshell</vt:lpstr>
      <vt:lpstr>Apache Mahout in a Nutshell</vt:lpstr>
      <vt:lpstr>Recommendations with Mahout</vt:lpstr>
      <vt:lpstr>Recommenders</vt:lpstr>
      <vt:lpstr>To Rate or Not?</vt:lpstr>
      <vt:lpstr>Collaborative Filtering with Mahout</vt:lpstr>
      <vt:lpstr>User Similarity</vt:lpstr>
      <vt:lpstr>Item Similarity</vt:lpstr>
      <vt:lpstr>Slope One</vt:lpstr>
      <vt:lpstr>Online and Offline Recommendations</vt:lpstr>
      <vt:lpstr>RecommenderJob</vt:lpstr>
      <vt:lpstr>Discovery with Solr</vt:lpstr>
      <vt:lpstr>Discovery with Solr</vt:lpstr>
      <vt:lpstr>Clustering</vt:lpstr>
      <vt:lpstr>Discovery In Action</vt:lpstr>
      <vt:lpstr>Solr + Mahout</vt:lpstr>
      <vt:lpstr>Basics</vt:lpstr>
      <vt:lpstr>Example: Frequent Itemset Mining</vt:lpstr>
      <vt:lpstr>FIM on Solr Query Logs</vt:lpstr>
      <vt:lpstr>Output</vt:lpstr>
      <vt:lpstr>Resources</vt:lpstr>
      <vt:lpstr>Appendix</vt:lpstr>
      <vt:lpstr>Mahout Overview</vt:lpstr>
    </vt:vector>
  </TitlesOfParts>
  <Company>Lucid Imagination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and Personalization with Mahout and Solr</dc:title>
  <dc:creator>Grant Ingersoll</dc:creator>
  <cp:lastModifiedBy>Grant Ingersoll</cp:lastModifiedBy>
  <cp:revision>85</cp:revision>
  <dcterms:created xsi:type="dcterms:W3CDTF">2011-12-02T14:57:57Z</dcterms:created>
  <dcterms:modified xsi:type="dcterms:W3CDTF">2012-01-19T18:39:41Z</dcterms:modified>
</cp:coreProperties>
</file>