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71" r:id="rId2"/>
    <p:sldId id="256" r:id="rId3"/>
    <p:sldId id="259" r:id="rId4"/>
    <p:sldId id="257" r:id="rId5"/>
    <p:sldId id="288" r:id="rId6"/>
    <p:sldId id="300" r:id="rId7"/>
    <p:sldId id="289" r:id="rId8"/>
    <p:sldId id="290" r:id="rId9"/>
    <p:sldId id="306" r:id="rId10"/>
    <p:sldId id="301" r:id="rId11"/>
    <p:sldId id="302" r:id="rId12"/>
    <p:sldId id="281" r:id="rId13"/>
    <p:sldId id="282" r:id="rId14"/>
    <p:sldId id="261" r:id="rId15"/>
    <p:sldId id="262" r:id="rId16"/>
    <p:sldId id="263" r:id="rId17"/>
    <p:sldId id="264" r:id="rId18"/>
    <p:sldId id="278" r:id="rId19"/>
    <p:sldId id="265" r:id="rId20"/>
    <p:sldId id="266" r:id="rId21"/>
    <p:sldId id="267" r:id="rId22"/>
    <p:sldId id="292" r:id="rId23"/>
    <p:sldId id="283" r:id="rId24"/>
    <p:sldId id="284" r:id="rId25"/>
    <p:sldId id="285" r:id="rId26"/>
    <p:sldId id="286" r:id="rId27"/>
    <p:sldId id="287" r:id="rId28"/>
    <p:sldId id="293" r:id="rId29"/>
    <p:sldId id="297" r:id="rId30"/>
    <p:sldId id="304" r:id="rId31"/>
    <p:sldId id="30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D218-8CB7-445A-B934-0C12CEE5B8AA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0F9C-2B5C-43D6-BC1C-B9993B962A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9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31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20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err="1"/>
              <a:t>Recall</a:t>
            </a:r>
            <a:r>
              <a:rPr lang="es-AR"/>
              <a:t>: porcentaje de positivos correctamente clasificados</a:t>
            </a:r>
          </a:p>
          <a:p>
            <a:r>
              <a:rPr lang="es-AR" err="1"/>
              <a:t>Precision</a:t>
            </a:r>
            <a:r>
              <a:rPr lang="es-AR"/>
              <a:t>: porcentaje de verdaderos positivos sobre el total de personas clasificadas positivas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0F9C-2B5C-43D6-BC1C-B9993B962AFE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3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4DCA-9BFB-427F-9BF9-1E90BECB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65" y="2028470"/>
            <a:ext cx="9589270" cy="1400530"/>
          </a:xfrm>
        </p:spPr>
        <p:txBody>
          <a:bodyPr/>
          <a:lstStyle/>
          <a:p>
            <a:pPr algn="ctr"/>
            <a:r>
              <a:rPr lang="es-MX" sz="4400"/>
              <a:t>Análisis de Regresión Logística para medir el riesgo de contraer cáncer de mama</a:t>
            </a:r>
            <a:br>
              <a:rPr lang="es-AR" b="1"/>
            </a:br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FEC30B-06C9-4578-B897-9C5044757C55}"/>
              </a:ext>
            </a:extLst>
          </p:cNvPr>
          <p:cNvSpPr txBox="1"/>
          <p:nvPr/>
        </p:nvSpPr>
        <p:spPr>
          <a:xfrm>
            <a:off x="4574238" y="5373464"/>
            <a:ext cx="3043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/>
              <a:t>Daniel Eduardo Caba</a:t>
            </a:r>
          </a:p>
          <a:p>
            <a:pPr algn="ctr"/>
            <a:r>
              <a:rPr lang="es-MX" sz="2000"/>
              <a:t>Registro 881434</a:t>
            </a:r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9497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DD9E7DC7-4631-4A5E-AEBA-E5D6075FA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" y="1297910"/>
            <a:ext cx="13852203" cy="2122864"/>
          </a:xfrm>
          <a:prstGeom prst="rect">
            <a:avLst/>
          </a:prstGeom>
          <a:effectLst/>
        </p:spPr>
      </p:pic>
      <p:sp>
        <p:nvSpPr>
          <p:cNvPr id="42" name="Rectangle 2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3" name="Freeform: Shape 2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18C636-024E-497C-AA76-F739B489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sz="6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Datos recolectados</a:t>
            </a:r>
            <a:endParaRPr lang="es-AR" sz="60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4" descr="Gráfico, Forma, Cuadrado&#10;&#10;Descripción generada automáticamente">
            <a:extLst>
              <a:ext uri="{FF2B5EF4-FFF2-40B4-BE49-F238E27FC236}">
                <a16:creationId xmlns:a16="http://schemas.microsoft.com/office/drawing/2014/main" id="{338F5A3A-821A-4405-820F-1E75A52CF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  <p:sp>
        <p:nvSpPr>
          <p:cNvPr id="31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22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14EB-CF89-4690-9AB5-AE45C5E1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48" y="616454"/>
            <a:ext cx="7087236" cy="1312365"/>
          </a:xfrm>
        </p:spPr>
        <p:txBody>
          <a:bodyPr/>
          <a:lstStyle/>
          <a:p>
            <a:r>
              <a:rPr lang="es-AR"/>
              <a:t>Entrenamiento - Prueba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4D088A-4F32-4CB2-BE41-ADB1C041BBE8}"/>
              </a:ext>
            </a:extLst>
          </p:cNvPr>
          <p:cNvSpPr/>
          <p:nvPr/>
        </p:nvSpPr>
        <p:spPr>
          <a:xfrm>
            <a:off x="2880124" y="2142934"/>
            <a:ext cx="4029075" cy="2099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X train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D1898F-9B7A-4975-98B4-A5C09EF8A13D}"/>
              </a:ext>
            </a:extLst>
          </p:cNvPr>
          <p:cNvSpPr/>
          <p:nvPr/>
        </p:nvSpPr>
        <p:spPr>
          <a:xfrm>
            <a:off x="7447363" y="2142934"/>
            <a:ext cx="1009679" cy="2099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y train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545F1A-085D-4692-9CE5-992C6F44CCA9}"/>
              </a:ext>
            </a:extLst>
          </p:cNvPr>
          <p:cNvSpPr/>
          <p:nvPr/>
        </p:nvSpPr>
        <p:spPr>
          <a:xfrm>
            <a:off x="2880124" y="4728818"/>
            <a:ext cx="4029075" cy="913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chemeClr val="bg1"/>
                </a:solidFill>
              </a:rPr>
              <a:t>X test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0A3278-38DC-42E7-B03A-A9FC68FDC5B4}"/>
              </a:ext>
            </a:extLst>
          </p:cNvPr>
          <p:cNvSpPr/>
          <p:nvPr/>
        </p:nvSpPr>
        <p:spPr>
          <a:xfrm>
            <a:off x="7447363" y="4728818"/>
            <a:ext cx="1009679" cy="913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chemeClr val="bg1"/>
                </a:solidFill>
              </a:rPr>
              <a:t>y test</a:t>
            </a:r>
          </a:p>
        </p:txBody>
      </p:sp>
    </p:spTree>
    <p:extLst>
      <p:ext uri="{BB962C8B-B14F-4D97-AF65-F5344CB8AC3E}">
        <p14:creationId xmlns:p14="http://schemas.microsoft.com/office/powerpoint/2010/main" val="15375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83753-EB52-42E9-ADE0-1C558719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Validación Cruzada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1484F8-2E8B-42F7-9A4F-F3540B82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07" y="1419800"/>
            <a:ext cx="5515745" cy="8668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A689D5-0D90-47F6-B70C-4D202003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07" y="2490667"/>
            <a:ext cx="5506218" cy="8573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42F8B5-9980-48BF-9037-5A77FA1C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07" y="3552008"/>
            <a:ext cx="5515745" cy="8573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C33697-DFE1-4186-95FE-2DD4FC4ED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807" y="4613349"/>
            <a:ext cx="5515745" cy="8764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662DFA2-2F5D-4341-BAB6-0ED9F903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807" y="5693742"/>
            <a:ext cx="551574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5213F5-D79F-4453-91E0-8D47EA18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68" y="1136127"/>
            <a:ext cx="9404723" cy="1400530"/>
          </a:xfrm>
        </p:spPr>
        <p:txBody>
          <a:bodyPr/>
          <a:lstStyle/>
          <a:p>
            <a:r>
              <a:rPr lang="es-AR"/>
              <a:t>Modelos implementados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4260B-52BC-4BE9-A3ED-0A2DB16C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2852738"/>
            <a:ext cx="4396338" cy="576262"/>
          </a:xfrm>
        </p:spPr>
        <p:txBody>
          <a:bodyPr/>
          <a:lstStyle/>
          <a:p>
            <a:r>
              <a:rPr lang="es-AR" dirty="0"/>
              <a:t>Modelos supervisados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4C414EC-BDD8-438B-BF69-17BE005B0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4031657"/>
            <a:ext cx="4635917" cy="345082"/>
          </a:xfrm>
        </p:spPr>
        <p:txBody>
          <a:bodyPr>
            <a:normAutofit lnSpcReduction="10000"/>
          </a:bodyPr>
          <a:lstStyle/>
          <a:p>
            <a:r>
              <a:rPr lang="es-AR"/>
              <a:t>Análisis de componentes principales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0DEE30F-80F0-4C79-B9C1-D06B3133905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74283" y="2852738"/>
            <a:ext cx="4396339" cy="576262"/>
          </a:xfrm>
        </p:spPr>
        <p:txBody>
          <a:bodyPr/>
          <a:lstStyle/>
          <a:p>
            <a:r>
              <a:rPr lang="es-AR"/>
              <a:t>Modelos no supervisados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8067A0-77B2-4359-A55B-03421A8A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3" y="4031657"/>
            <a:ext cx="4396339" cy="780975"/>
          </a:xfrm>
        </p:spPr>
        <p:txBody>
          <a:bodyPr>
            <a:normAutofit lnSpcReduction="10000"/>
          </a:bodyPr>
          <a:lstStyle/>
          <a:p>
            <a:r>
              <a:rPr lang="es-AR"/>
              <a:t>Regresión Logística</a:t>
            </a:r>
          </a:p>
          <a:p>
            <a:r>
              <a:rPr lang="es-AR"/>
              <a:t>Árbol de decisión</a:t>
            </a:r>
          </a:p>
        </p:txBody>
      </p:sp>
    </p:spTree>
    <p:extLst>
      <p:ext uri="{BB962C8B-B14F-4D97-AF65-F5344CB8AC3E}">
        <p14:creationId xmlns:p14="http://schemas.microsoft.com/office/powerpoint/2010/main" val="27936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D3F1A7-A3AB-4F8E-99DE-DF3EECFC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550" y="2279072"/>
            <a:ext cx="6974915" cy="2303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latin typeface="+mj-lt"/>
                <a:ea typeface="+mj-ea"/>
                <a:cs typeface="+mj-cs"/>
              </a:rPr>
              <a:t>Modelos</a:t>
            </a:r>
            <a:r>
              <a:rPr lang="en-US" sz="7200"/>
              <a:t> </a:t>
            </a:r>
            <a:br>
              <a:rPr lang="en-US" sz="7200"/>
            </a:br>
            <a:r>
              <a:rPr lang="en-US" sz="7200"/>
              <a:t>Supervisados</a:t>
            </a:r>
            <a:endParaRPr lang="en-US" sz="7200" b="0" i="0" kern="120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438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D48975-01AE-4628-8322-6FAE44D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335750"/>
            <a:ext cx="4752399" cy="21897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Regresión Logística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0A6F373-FBF7-42E6-B354-15BFF0F2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65143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Modelo lineal generalizado</a:t>
            </a:r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4341072-1D8A-4ED4-AEBD-D5E5810B2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696" y="2259628"/>
            <a:ext cx="5709852" cy="30502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413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6FF1B-2F97-47B0-932D-A73A1FE3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Árbol de </a:t>
            </a:r>
            <a:r>
              <a:rPr lang="en-US" sz="5400">
                <a:solidFill>
                  <a:srgbClr val="EBEBEB"/>
                </a:solidFill>
              </a:rPr>
              <a:t>D</a:t>
            </a:r>
            <a:r>
              <a:rPr lang="es-AR" sz="5400">
                <a:solidFill>
                  <a:srgbClr val="EBEBEB"/>
                </a:solidFill>
              </a:rPr>
              <a:t>ecisión</a:t>
            </a:r>
            <a:endParaRPr lang="es-AR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Freeform: Shape 119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3615E23-DE33-4428-8792-F3702D5DB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793601"/>
            <a:ext cx="5450557" cy="32703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65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245AC-49D4-4974-A96C-DD4764FE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354643"/>
            <a:ext cx="9331148" cy="817728"/>
          </a:xfrm>
        </p:spPr>
        <p:txBody>
          <a:bodyPr/>
          <a:lstStyle/>
          <a:p>
            <a:r>
              <a:rPr lang="es-AR" dirty="0"/>
              <a:t>Criterio Coeficiente de Gini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158AD-3E5F-4E23-8EC9-514DDD2E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429950"/>
            <a:ext cx="5819052" cy="8177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/>
              <a:t>Medida de desigualdad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/>
              <a:t>Capacidad de variable para dividir un grupo</a:t>
            </a:r>
          </a:p>
        </p:txBody>
      </p:sp>
    </p:spTree>
    <p:extLst>
      <p:ext uri="{BB962C8B-B14F-4D97-AF65-F5344CB8AC3E}">
        <p14:creationId xmlns:p14="http://schemas.microsoft.com/office/powerpoint/2010/main" val="7279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189FC23-10CB-4AF2-8CE1-0F7BD06F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45" y="1006974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err="1">
                <a:latin typeface="+mj-lt"/>
                <a:ea typeface="+mj-ea"/>
                <a:cs typeface="+mj-cs"/>
              </a:rPr>
              <a:t>Modelos</a:t>
            </a:r>
            <a:r>
              <a:rPr lang="en-US" sz="7200" b="0" i="0" kern="1200">
                <a:latin typeface="+mj-lt"/>
                <a:ea typeface="+mj-ea"/>
                <a:cs typeface="+mj-cs"/>
              </a:rPr>
              <a:t> no </a:t>
            </a:r>
            <a:r>
              <a:rPr lang="en-US" sz="7200" err="1"/>
              <a:t>Supervisados</a:t>
            </a:r>
            <a:endParaRPr lang="en-US" sz="7200" b="0" i="0" kern="1200" err="1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35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A7AE42-EC88-4A5A-8A45-C07F75F3E965}"/>
              </a:ext>
            </a:extLst>
          </p:cNvPr>
          <p:cNvSpPr txBox="1">
            <a:spLocks/>
          </p:cNvSpPr>
          <p:nvPr/>
        </p:nvSpPr>
        <p:spPr>
          <a:xfrm>
            <a:off x="4872012" y="1447800"/>
            <a:ext cx="522232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s-AR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Contenido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7E6A4-9AD0-4B42-9C7C-912D4409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29" y="3112590"/>
            <a:ext cx="160663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5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3BF314-AB7F-443D-8870-95382A6C7C01}"/>
              </a:ext>
            </a:extLst>
          </p:cNvPr>
          <p:cNvSpPr txBox="1"/>
          <p:nvPr/>
        </p:nvSpPr>
        <p:spPr>
          <a:xfrm>
            <a:off x="329837" y="2235427"/>
            <a:ext cx="4152127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Hipótesis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Problema a abordar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Modelos implementados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Resultados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40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9679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5B7B929-9452-4D03-874C-89F73705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62" y="1993416"/>
            <a:ext cx="4158334" cy="2197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Análisis </a:t>
            </a:r>
            <a:r>
              <a:rPr lang="es-AR" sz="4200">
                <a:solidFill>
                  <a:srgbClr val="EBEBEB"/>
                </a:solidFill>
              </a:rPr>
              <a:t>de Componentes</a:t>
            </a:r>
            <a:r>
              <a:rPr lang="es-AR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4200">
                <a:solidFill>
                  <a:srgbClr val="EBEBEB"/>
                </a:solidFill>
              </a:rPr>
              <a:t>Principales</a:t>
            </a:r>
            <a:endParaRPr lang="es-AR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5309170-28E5-4C08-BE3C-F4D7E69EA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" y="1933448"/>
            <a:ext cx="6711559" cy="31611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10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B756BD3B-9CC7-440C-A478-C87C0D34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7200" b="0" i="0" kern="1200" dirty="0">
                <a:latin typeface="+mj-lt"/>
                <a:ea typeface="+mj-ea"/>
                <a:cs typeface="+mj-cs"/>
              </a:rPr>
              <a:t>Resultados</a:t>
            </a:r>
            <a:endParaRPr lang="es-AR" sz="7200" b="0" i="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8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7" name="Picture 3" descr="Gráfico">
            <a:extLst>
              <a:ext uri="{FF2B5EF4-FFF2-40B4-BE49-F238E27FC236}">
                <a16:creationId xmlns:a16="http://schemas.microsoft.com/office/drawing/2014/main" id="{BB42E691-5A62-4208-9D3D-D38C1B3D90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83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4" name="Picture 3" descr="Gráfico">
            <a:extLst>
              <a:ext uri="{FF2B5EF4-FFF2-40B4-BE49-F238E27FC236}">
                <a16:creationId xmlns:a16="http://schemas.microsoft.com/office/drawing/2014/main" id="{BB42E691-5A62-4208-9D3D-D38C1B3D90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83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C967E-F5CF-43E0-9031-9F1DF25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70" y="3500791"/>
            <a:ext cx="9316864" cy="11506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419" sz="7200"/>
              <a:t>Matriz de confusión</a:t>
            </a: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94F3-3E45-4F7D-83B9-6EE67ABA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8" y="578668"/>
            <a:ext cx="9398426" cy="732993"/>
          </a:xfrm>
        </p:spPr>
        <p:txBody>
          <a:bodyPr/>
          <a:lstStyle/>
          <a:p>
            <a:r>
              <a:rPr lang="es-AR"/>
              <a:t>Matriz de confusión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E6ADA3C-1FA3-4AAE-822E-13BF3B9A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60209"/>
              </p:ext>
            </p:extLst>
          </p:nvPr>
        </p:nvGraphicFramePr>
        <p:xfrm>
          <a:off x="775379" y="2921038"/>
          <a:ext cx="5079732" cy="2703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654">
                  <a:extLst>
                    <a:ext uri="{9D8B030D-6E8A-4147-A177-3AD203B41FA5}">
                      <a16:colId xmlns:a16="http://schemas.microsoft.com/office/drawing/2014/main" val="2582471923"/>
                    </a:ext>
                  </a:extLst>
                </a:gridCol>
                <a:gridCol w="1946787">
                  <a:extLst>
                    <a:ext uri="{9D8B030D-6E8A-4147-A177-3AD203B41FA5}">
                      <a16:colId xmlns:a16="http://schemas.microsoft.com/office/drawing/2014/main" val="2180673959"/>
                    </a:ext>
                  </a:extLst>
                </a:gridCol>
                <a:gridCol w="1917291">
                  <a:extLst>
                    <a:ext uri="{9D8B030D-6E8A-4147-A177-3AD203B41FA5}">
                      <a16:colId xmlns:a16="http://schemas.microsoft.com/office/drawing/2014/main" val="1986757541"/>
                    </a:ext>
                  </a:extLst>
                </a:gridCol>
              </a:tblGrid>
              <a:tr h="689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Reference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567"/>
                  </a:ext>
                </a:extLst>
              </a:tr>
              <a:tr h="633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Prediction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9617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104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5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50943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3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58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6740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C16A8B4-D73E-492B-A5EF-760AF6DC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98280"/>
              </p:ext>
            </p:extLst>
          </p:nvPr>
        </p:nvGraphicFramePr>
        <p:xfrm>
          <a:off x="6561663" y="2921037"/>
          <a:ext cx="5079732" cy="2703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654">
                  <a:extLst>
                    <a:ext uri="{9D8B030D-6E8A-4147-A177-3AD203B41FA5}">
                      <a16:colId xmlns:a16="http://schemas.microsoft.com/office/drawing/2014/main" val="2582471923"/>
                    </a:ext>
                  </a:extLst>
                </a:gridCol>
                <a:gridCol w="1946787">
                  <a:extLst>
                    <a:ext uri="{9D8B030D-6E8A-4147-A177-3AD203B41FA5}">
                      <a16:colId xmlns:a16="http://schemas.microsoft.com/office/drawing/2014/main" val="2180673959"/>
                    </a:ext>
                  </a:extLst>
                </a:gridCol>
                <a:gridCol w="1917291">
                  <a:extLst>
                    <a:ext uri="{9D8B030D-6E8A-4147-A177-3AD203B41FA5}">
                      <a16:colId xmlns:a16="http://schemas.microsoft.com/office/drawing/2014/main" val="1986757541"/>
                    </a:ext>
                  </a:extLst>
                </a:gridCol>
              </a:tblGrid>
              <a:tr h="689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Reference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567"/>
                  </a:ext>
                </a:extLst>
              </a:tr>
              <a:tr h="633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Prediction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9617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FALSE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99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509437"/>
                  </a:ext>
                </a:extLst>
              </a:tr>
              <a:tr h="690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TRUE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49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674036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67A3F98B-F8C9-4019-811D-35243EAC1296}"/>
              </a:ext>
            </a:extLst>
          </p:cNvPr>
          <p:cNvSpPr txBox="1">
            <a:spLocks/>
          </p:cNvSpPr>
          <p:nvPr/>
        </p:nvSpPr>
        <p:spPr>
          <a:xfrm>
            <a:off x="654934" y="2250552"/>
            <a:ext cx="5320621" cy="670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/>
              <a:t>Regresión Logística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152D98-F334-453E-B158-0B4E04845BBC}"/>
              </a:ext>
            </a:extLst>
          </p:cNvPr>
          <p:cNvSpPr txBox="1">
            <a:spLocks/>
          </p:cNvSpPr>
          <p:nvPr/>
        </p:nvSpPr>
        <p:spPr>
          <a:xfrm>
            <a:off x="6561663" y="2250551"/>
            <a:ext cx="5320621" cy="670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/>
              <a:t>Árbol de decisión</a:t>
            </a:r>
          </a:p>
        </p:txBody>
      </p:sp>
    </p:spTree>
    <p:extLst>
      <p:ext uri="{BB962C8B-B14F-4D97-AF65-F5344CB8AC3E}">
        <p14:creationId xmlns:p14="http://schemas.microsoft.com/office/powerpoint/2010/main" val="391366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F4F3-1E34-4B40-90F7-33EFF32C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13" y="603858"/>
            <a:ext cx="9404723" cy="846349"/>
          </a:xfrm>
        </p:spPr>
        <p:txBody>
          <a:bodyPr/>
          <a:lstStyle/>
          <a:p>
            <a:r>
              <a:rPr lang="es-AR"/>
              <a:t>Medidas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12CA505-229D-4CD2-92A4-94B07EEF9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97674"/>
              </p:ext>
            </p:extLst>
          </p:nvPr>
        </p:nvGraphicFramePr>
        <p:xfrm>
          <a:off x="2234603" y="1780030"/>
          <a:ext cx="7445703" cy="2721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316">
                  <a:extLst>
                    <a:ext uri="{9D8B030D-6E8A-4147-A177-3AD203B41FA5}">
                      <a16:colId xmlns:a16="http://schemas.microsoft.com/office/drawing/2014/main" val="782674658"/>
                    </a:ext>
                  </a:extLst>
                </a:gridCol>
                <a:gridCol w="2499451">
                  <a:extLst>
                    <a:ext uri="{9D8B030D-6E8A-4147-A177-3AD203B41FA5}">
                      <a16:colId xmlns:a16="http://schemas.microsoft.com/office/drawing/2014/main" val="1938324769"/>
                    </a:ext>
                  </a:extLst>
                </a:gridCol>
                <a:gridCol w="2286936">
                  <a:extLst>
                    <a:ext uri="{9D8B030D-6E8A-4147-A177-3AD203B41FA5}">
                      <a16:colId xmlns:a16="http://schemas.microsoft.com/office/drawing/2014/main" val="2770414284"/>
                    </a:ext>
                  </a:extLst>
                </a:gridCol>
              </a:tblGrid>
              <a:tr h="932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Medida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Valores Árbol de decisión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Valores Regresión Logística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273808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Score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0,8655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0,9449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878299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F1 Score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0,81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0,9355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659326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Recall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0,7778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0,9206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887808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noProof="0">
                          <a:effectLst/>
                        </a:rPr>
                        <a:t>Precision</a:t>
                      </a:r>
                      <a:endParaRPr lang="en-US" sz="1200" noProof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0,8448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0,9508</a:t>
                      </a:r>
                      <a:endParaRPr lang="es-A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9458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DDF507-49DF-4EC6-A2CD-4B60BB7CB33F}"/>
              </a:ext>
            </a:extLst>
          </p:cNvPr>
          <p:cNvSpPr txBox="1"/>
          <p:nvPr/>
        </p:nvSpPr>
        <p:spPr>
          <a:xfrm>
            <a:off x="641230" y="5093696"/>
            <a:ext cx="11024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Recall</a:t>
            </a:r>
            <a:r>
              <a:rPr lang="es-AR">
                <a:ea typeface="+mn-lt"/>
                <a:cs typeface="+mn-lt"/>
              </a:rPr>
              <a:t>: porcentaje de positivos correctamente clasificados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Precision</a:t>
            </a:r>
            <a:r>
              <a:rPr lang="es-AR">
                <a:ea typeface="+mn-lt"/>
                <a:cs typeface="+mn-lt"/>
              </a:rPr>
              <a:t>: porcentaje de verdaderos positivos sobre el total de personas clasificadas positivas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21EB-18AE-4A9A-B8C1-1D7A3638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9" y="-70857"/>
            <a:ext cx="3405729" cy="675541"/>
          </a:xfrm>
        </p:spPr>
        <p:txBody>
          <a:bodyPr/>
          <a:lstStyle/>
          <a:p>
            <a:r>
              <a:rPr lang="es-AR"/>
              <a:t>ROC - AUC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015F04D-9FE2-4EA1-A72C-55B52D5E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59" y="1280225"/>
            <a:ext cx="7430217" cy="472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EA273-1973-4E36-B6C8-5BE260D20C40}"/>
              </a:ext>
            </a:extLst>
          </p:cNvPr>
          <p:cNvSpPr txBox="1"/>
          <p:nvPr/>
        </p:nvSpPr>
        <p:spPr>
          <a:xfrm>
            <a:off x="0" y="6068650"/>
            <a:ext cx="1172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dirty="0">
                <a:ea typeface="+mn-lt"/>
                <a:cs typeface="+mn-lt"/>
              </a:rPr>
              <a:t>Especificidad: porcentaje del total de pacientes con diagnóstico negativo correctamente clasificados</a:t>
            </a:r>
            <a:endParaRPr lang="es-AR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B3AEAF-CBAA-42D4-8AF9-1119D8EE886F}"/>
              </a:ext>
            </a:extLst>
          </p:cNvPr>
          <p:cNvSpPr txBox="1"/>
          <p:nvPr/>
        </p:nvSpPr>
        <p:spPr>
          <a:xfrm>
            <a:off x="584368" y="604684"/>
            <a:ext cx="2895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dirty="0" err="1">
                <a:ea typeface="+mn-lt"/>
                <a:cs typeface="+mn-lt"/>
              </a:rPr>
              <a:t>Trade</a:t>
            </a:r>
            <a:r>
              <a:rPr lang="es-AR" dirty="0">
                <a:ea typeface="+mn-lt"/>
                <a:cs typeface="+mn-lt"/>
              </a:rPr>
              <a:t> off entre TPR - FPR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006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425600F-C7CC-4C90-AAE6-BDEE489B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17" y="1922"/>
            <a:ext cx="7818407" cy="69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324C1-478F-46B6-88DF-A0D6A1EE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Reducción de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FEF918-DC4A-4AFA-B4BF-BF412C1D1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24838"/>
              </p:ext>
            </p:extLst>
          </p:nvPr>
        </p:nvGraphicFramePr>
        <p:xfrm>
          <a:off x="2994055" y="2395314"/>
          <a:ext cx="6122086" cy="2152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0582">
                  <a:extLst>
                    <a:ext uri="{9D8B030D-6E8A-4147-A177-3AD203B41FA5}">
                      <a16:colId xmlns:a16="http://schemas.microsoft.com/office/drawing/2014/main" val="4252304263"/>
                    </a:ext>
                  </a:extLst>
                </a:gridCol>
                <a:gridCol w="3061504">
                  <a:extLst>
                    <a:ext uri="{9D8B030D-6E8A-4147-A177-3AD203B41FA5}">
                      <a16:colId xmlns:a16="http://schemas.microsoft.com/office/drawing/2014/main" val="3644932681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Explained variance ratio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799545"/>
                  </a:ext>
                </a:extLst>
              </a:tr>
              <a:tr h="677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PC1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0,9820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920985"/>
                  </a:ext>
                </a:extLst>
              </a:tr>
              <a:tr h="697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PC2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0,0162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6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3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88150F9F-B978-456C-AFC0-6D60F403E9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82" r="9085" b="23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0" name="Picture 30">
            <a:extLst>
              <a:ext uri="{FF2B5EF4-FFF2-40B4-BE49-F238E27FC236}">
                <a16:creationId xmlns:a16="http://schemas.microsoft.com/office/drawing/2014/main" id="{DD5296DC-EBD6-4287-8617-1E3A90C7A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646" y="716930"/>
            <a:ext cx="10420708" cy="54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05B227-7DF7-42AF-A9F6-D0E562C2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0190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615E8-7470-4D46-822D-FF42B6CB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144" y="2934014"/>
            <a:ext cx="2731458" cy="988222"/>
          </a:xfrm>
        </p:spPr>
        <p:txBody>
          <a:bodyPr anchor="t">
            <a:normAutofit/>
          </a:bodyPr>
          <a:lstStyle/>
          <a:p>
            <a:r>
              <a:rPr lang="es-AR" sz="4000">
                <a:solidFill>
                  <a:schemeClr val="tx1"/>
                </a:solidFill>
              </a:rPr>
              <a:t>Hipótesis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137C8-830D-433B-9445-21C4628C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7" y="2984393"/>
            <a:ext cx="6282984" cy="1391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/>
              <a:t>¿De qué manera es posible determinar con un alto grado de precisión si el paciente presentará un tumor maligno?</a:t>
            </a:r>
          </a:p>
        </p:txBody>
      </p:sp>
    </p:spTree>
    <p:extLst>
      <p:ext uri="{BB962C8B-B14F-4D97-AF65-F5344CB8AC3E}">
        <p14:creationId xmlns:p14="http://schemas.microsoft.com/office/powerpoint/2010/main" val="864108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E97A21-3B1F-4410-9BE6-78543D0E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49" y="1545397"/>
            <a:ext cx="9404723" cy="811058"/>
          </a:xfrm>
        </p:spPr>
        <p:txBody>
          <a:bodyPr/>
          <a:lstStyle/>
          <a:p>
            <a:r>
              <a:rPr lang="es-ES" dirty="0"/>
              <a:t>Verificación de hipótesis</a:t>
            </a:r>
            <a:br>
              <a:rPr lang="es-ES" dirty="0"/>
            </a:br>
            <a:endParaRPr lang="es-ES"/>
          </a:p>
        </p:txBody>
      </p:sp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FE5F852B-3F31-4A48-85C2-4BDC67AC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2793859"/>
            <a:ext cx="9414293" cy="31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33" name="Rectangle 3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388183-4CE1-4C42-A84D-DDA6EA86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7" y="570781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¡Muchas gracias!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53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18CA6E-DBCF-46FE-B185-62EC336E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EBEBEB"/>
                </a:solidFill>
              </a:rPr>
              <a:t>Problemática a abordar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AR"/>
          </a:p>
        </p:txBody>
      </p:sp>
      <p:pic>
        <p:nvPicPr>
          <p:cNvPr id="11" name="Marcador de contenido 10" descr="Icono&#10;&#10;Descripción generada automáticamente con confianza media">
            <a:extLst>
              <a:ext uri="{FF2B5EF4-FFF2-40B4-BE49-F238E27FC236}">
                <a16:creationId xmlns:a16="http://schemas.microsoft.com/office/drawing/2014/main" id="{AEB7665B-FADE-48BD-8606-5234D51E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22" y="2548281"/>
            <a:ext cx="2649414" cy="3662018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9AF7D-8B6F-4762-8B70-825C5311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Clr>
                <a:srgbClr val="F7F7F7"/>
              </a:buClr>
            </a:pPr>
            <a:r>
              <a:rPr lang="es-419" dirty="0"/>
              <a:t>Preocupación a nivel mundial</a:t>
            </a:r>
          </a:p>
          <a:p>
            <a:pPr lvl="1">
              <a:buClr>
                <a:srgbClr val="F7F7F7"/>
              </a:buClr>
            </a:pPr>
            <a:r>
              <a:rPr lang="es-419" dirty="0">
                <a:ea typeface="+mj-lt"/>
                <a:cs typeface="+mj-lt"/>
              </a:rPr>
              <a:t> </a:t>
            </a:r>
            <a:r>
              <a:rPr lang="es-419">
                <a:ea typeface="+mj-lt"/>
                <a:cs typeface="+mj-lt"/>
              </a:rPr>
              <a:t>2,2 millones de casos</a:t>
            </a:r>
          </a:p>
          <a:p>
            <a:pPr lvl="1">
              <a:buClr>
                <a:srgbClr val="F7F7F7"/>
              </a:buClr>
            </a:pPr>
            <a:r>
              <a:rPr lang="es-419">
                <a:ea typeface="+mj-lt"/>
                <a:cs typeface="+mj-lt"/>
              </a:rPr>
              <a:t>685 000 mujeres fallecieron</a:t>
            </a:r>
            <a:endParaRPr lang="es-419"/>
          </a:p>
          <a:p>
            <a:pPr>
              <a:buClr>
                <a:srgbClr val="F7F7F7"/>
              </a:buClr>
            </a:pPr>
            <a:endParaRPr lang="es-419"/>
          </a:p>
          <a:p>
            <a:pPr>
              <a:buClr>
                <a:srgbClr val="F7F7F7"/>
              </a:buClr>
            </a:pPr>
            <a:r>
              <a:rPr lang="es-419"/>
              <a:t>Caso puntual en Argentina:</a:t>
            </a:r>
          </a:p>
          <a:p>
            <a:pPr lvl="2">
              <a:buFont typeface="Arial" charset="2"/>
              <a:buChar char="•"/>
            </a:pPr>
            <a:r>
              <a:rPr lang="es-419">
                <a:ea typeface="+mj-lt"/>
                <a:cs typeface="+mj-lt"/>
              </a:rPr>
              <a:t>cada año mueren 5.400 mujeres</a:t>
            </a:r>
          </a:p>
          <a:p>
            <a:pPr lvl="2">
              <a:buFont typeface="Arial" charset="2"/>
              <a:buChar char="•"/>
            </a:pPr>
            <a:r>
              <a:rPr lang="es-419">
                <a:ea typeface="+mj-lt"/>
                <a:cs typeface="+mj-lt"/>
              </a:rPr>
              <a:t>mortalidad 21,8 por 100.000 habitantes mujeres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293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0E72AD-793A-460A-A918-D1F56028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4" y="1813951"/>
            <a:ext cx="10540956" cy="4041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C7963-2946-4D94-BEAA-AAAB55F7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67" y="353384"/>
            <a:ext cx="6167799" cy="978596"/>
          </a:xfrm>
        </p:spPr>
        <p:txBody>
          <a:bodyPr/>
          <a:lstStyle/>
          <a:p>
            <a:r>
              <a:rPr lang="es-AR">
                <a:solidFill>
                  <a:schemeClr val="bg1"/>
                </a:solidFill>
                <a:ea typeface="+mj-lt"/>
                <a:cs typeface="+mj-lt"/>
              </a:rPr>
              <a:t>Estadística de la OMS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F3B3-56F6-42C8-9345-65F523C4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de riesgo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D84CA-95BD-47C3-8420-1529CB95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51185"/>
            <a:ext cx="8825659" cy="2362200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s-ES" sz="2400" dirty="0"/>
              <a:t>Género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es-ES" sz="2400" dirty="0"/>
              <a:t>Edad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es-ES" sz="2400" dirty="0"/>
              <a:t>Región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739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AB714F5-6F62-441A-8BBA-703003CE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5" y="-5943"/>
            <a:ext cx="5302368" cy="68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EE0CC55-B6A5-4F8E-8456-9F4042C9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254"/>
            <a:ext cx="12261009" cy="75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B92A23D-D6F1-490F-9AE8-76E61A14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Enfermedades</a:t>
            </a: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catastróficas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15EBB-9C2D-4348-AD34-51BF810B23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Daño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y </a:t>
            </a:r>
            <a:r>
              <a:rPr lang="en-US" dirty="0" err="1"/>
              <a:t>emocional</a:t>
            </a:r>
            <a:endParaRPr lang="en-US" dirty="0"/>
          </a:p>
          <a:p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0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304</Words>
  <Application>Microsoft Office PowerPoint</Application>
  <PresentationFormat>Panorámica</PresentationFormat>
  <Paragraphs>113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 3</vt:lpstr>
      <vt:lpstr>Ion</vt:lpstr>
      <vt:lpstr>Análisis de Regresión Logística para medir el riesgo de contraer cáncer de mama </vt:lpstr>
      <vt:lpstr>Presentación de PowerPoint</vt:lpstr>
      <vt:lpstr>Hipótesis</vt:lpstr>
      <vt:lpstr>Problemática a abordar</vt:lpstr>
      <vt:lpstr>Estadística de la OMS </vt:lpstr>
      <vt:lpstr>Factores de riesgo</vt:lpstr>
      <vt:lpstr>Presentación de PowerPoint</vt:lpstr>
      <vt:lpstr>Presentación de PowerPoint</vt:lpstr>
      <vt:lpstr>Enfermedades catastróficas</vt:lpstr>
      <vt:lpstr>Datos recolectados</vt:lpstr>
      <vt:lpstr>Presentación de PowerPoint</vt:lpstr>
      <vt:lpstr>Entrenamiento - Prueba</vt:lpstr>
      <vt:lpstr>Validación Cruzada</vt:lpstr>
      <vt:lpstr>Modelos implementados</vt:lpstr>
      <vt:lpstr>Modelos  Supervisados</vt:lpstr>
      <vt:lpstr>Regresión Logística</vt:lpstr>
      <vt:lpstr>Árbol de Decisión</vt:lpstr>
      <vt:lpstr>Criterio Coeficiente de Gini</vt:lpstr>
      <vt:lpstr>Modelos no Supervisados</vt:lpstr>
      <vt:lpstr>Análisis de Componentes Principales</vt:lpstr>
      <vt:lpstr>Resultados</vt:lpstr>
      <vt:lpstr>Matriz de confusión</vt:lpstr>
      <vt:lpstr>Matriz de confusión</vt:lpstr>
      <vt:lpstr>Medidas</vt:lpstr>
      <vt:lpstr>ROC - AUC</vt:lpstr>
      <vt:lpstr>Presentación de PowerPoint</vt:lpstr>
      <vt:lpstr>Reducción de variables</vt:lpstr>
      <vt:lpstr>Presentación de PowerPoint</vt:lpstr>
      <vt:lpstr>Conclusiones</vt:lpstr>
      <vt:lpstr>Verificación de hipótesis 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Regresión Logística para medir el riesgo de contraer cáncer de mama</dc:title>
  <dc:creator>CABA DANIEL EDUARDO</dc:creator>
  <cp:lastModifiedBy>Daniel Eduardo Caba</cp:lastModifiedBy>
  <cp:revision>82</cp:revision>
  <dcterms:created xsi:type="dcterms:W3CDTF">2021-12-04T18:17:17Z</dcterms:created>
  <dcterms:modified xsi:type="dcterms:W3CDTF">2024-03-15T02:15:10Z</dcterms:modified>
</cp:coreProperties>
</file>