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8319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D291B17-9318-49DB-B28B-6E5994AE9581}" type="datetime1">
              <a:rPr lang="en-US" smtClean="0"/>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400409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291B17-9318-49DB-B28B-6E5994AE9581}" type="datetime1">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756160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291B17-9318-49DB-B28B-6E5994AE9581}" type="datetime1">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978297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291B17-9318-49DB-B28B-6E5994AE9581}" type="datetime1">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405308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291B17-9318-49DB-B28B-6E5994AE9581}" type="datetime1">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742012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291B17-9318-49DB-B28B-6E5994AE9581}" type="datetime1">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350132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179418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624383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632115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291B17-9318-49DB-B28B-6E5994AE9581}" type="datetime1">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019104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992609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978991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925398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475486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291B17-9318-49DB-B28B-6E5994AE9581}" type="datetime1">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68601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291B17-9318-49DB-B28B-6E5994AE9581}" type="datetime1">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960412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D291B17-9318-49DB-B28B-6E5994AE9581}" type="datetime1">
              <a:rPr lang="en-US" smtClean="0"/>
              <a:t>12/25/2023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9396835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F85D2-ABD9-C511-4871-CD0199959D87}"/>
              </a:ext>
            </a:extLst>
          </p:cNvPr>
          <p:cNvSpPr>
            <a:spLocks noGrp="1"/>
          </p:cNvSpPr>
          <p:nvPr>
            <p:ph type="ctrTitle"/>
          </p:nvPr>
        </p:nvSpPr>
        <p:spPr/>
        <p:txBody>
          <a:bodyPr/>
          <a:lstStyle/>
          <a:p>
            <a:r>
              <a:rPr lang="es-AR" dirty="0"/>
              <a:t>Análisis de regresión para la predicción de siniestros automotores</a:t>
            </a:r>
          </a:p>
        </p:txBody>
      </p:sp>
      <p:sp>
        <p:nvSpPr>
          <p:cNvPr id="3" name="Subtítulo 2">
            <a:extLst>
              <a:ext uri="{FF2B5EF4-FFF2-40B4-BE49-F238E27FC236}">
                <a16:creationId xmlns:a16="http://schemas.microsoft.com/office/drawing/2014/main" id="{50EB06CA-236C-7BCC-8EE6-2793FBD44690}"/>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49230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2401B-246A-87E4-7C52-C839BA58B620}"/>
              </a:ext>
            </a:extLst>
          </p:cNvPr>
          <p:cNvSpPr>
            <a:spLocks noGrp="1"/>
          </p:cNvSpPr>
          <p:nvPr>
            <p:ph type="title"/>
          </p:nvPr>
        </p:nvSpPr>
        <p:spPr/>
        <p:txBody>
          <a:bodyPr>
            <a:normAutofit/>
          </a:bodyPr>
          <a:lstStyle/>
          <a:p>
            <a:r>
              <a:rPr lang="es-MX" sz="1500" b="0" i="0" dirty="0">
                <a:solidFill>
                  <a:srgbClr val="212121"/>
                </a:solidFill>
                <a:effectLst/>
                <a:latin typeface="Roboto" panose="02000000000000000000" pitchFamily="2" charset="0"/>
              </a:rPr>
              <a:t>El modelo de árboles de decisión tiene demasiado </a:t>
            </a:r>
            <a:r>
              <a:rPr lang="es-MX" sz="1500" b="0" i="0" dirty="0" err="1">
                <a:solidFill>
                  <a:srgbClr val="212121"/>
                </a:solidFill>
                <a:effectLst/>
                <a:latin typeface="Roboto" panose="02000000000000000000" pitchFamily="2" charset="0"/>
              </a:rPr>
              <a:t>overfitting</a:t>
            </a:r>
            <a:r>
              <a:rPr lang="es-MX" sz="1500" b="0" i="0" dirty="0">
                <a:solidFill>
                  <a:srgbClr val="212121"/>
                </a:solidFill>
                <a:effectLst/>
                <a:latin typeface="Roboto" panose="02000000000000000000" pitchFamily="2" charset="0"/>
              </a:rPr>
              <a:t>. Esto se puede observar al ver la cantidad de separaciones que intenta hacer el modelo, tratando de llegar al valor correcto por medio de una exagerada cantidad de separaciones.</a:t>
            </a:r>
            <a:endParaRPr lang="es-AR" sz="1500" dirty="0"/>
          </a:p>
        </p:txBody>
      </p:sp>
      <p:pic>
        <p:nvPicPr>
          <p:cNvPr id="5" name="Marcador de contenido 4">
            <a:extLst>
              <a:ext uri="{FF2B5EF4-FFF2-40B4-BE49-F238E27FC236}">
                <a16:creationId xmlns:a16="http://schemas.microsoft.com/office/drawing/2014/main" id="{E29DAC9C-60A0-4B25-B7F2-387F56A6AB3D}"/>
              </a:ext>
            </a:extLst>
          </p:cNvPr>
          <p:cNvPicPr>
            <a:picLocks noGrp="1" noChangeAspect="1"/>
          </p:cNvPicPr>
          <p:nvPr>
            <p:ph idx="1"/>
          </p:nvPr>
        </p:nvPicPr>
        <p:blipFill>
          <a:blip r:embed="rId2"/>
          <a:stretch>
            <a:fillRect/>
          </a:stretch>
        </p:blipFill>
        <p:spPr>
          <a:xfrm>
            <a:off x="2674620" y="826061"/>
            <a:ext cx="4553585" cy="3334215"/>
          </a:xfrm>
        </p:spPr>
      </p:pic>
    </p:spTree>
    <p:extLst>
      <p:ext uri="{BB962C8B-B14F-4D97-AF65-F5344CB8AC3E}">
        <p14:creationId xmlns:p14="http://schemas.microsoft.com/office/powerpoint/2010/main" val="419931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8CA49-6719-EA3B-3E44-DC5AD1CA37B9}"/>
              </a:ext>
            </a:extLst>
          </p:cNvPr>
          <p:cNvSpPr>
            <a:spLocks noGrp="1"/>
          </p:cNvSpPr>
          <p:nvPr>
            <p:ph type="title"/>
          </p:nvPr>
        </p:nvSpPr>
        <p:spPr/>
        <p:txBody>
          <a:bodyPr>
            <a:normAutofit/>
          </a:bodyPr>
          <a:lstStyle/>
          <a:p>
            <a:r>
              <a:rPr lang="es-MX" sz="1500" b="0" i="0" dirty="0">
                <a:solidFill>
                  <a:srgbClr val="212121"/>
                </a:solidFill>
                <a:effectLst/>
                <a:latin typeface="Roboto" panose="02000000000000000000" pitchFamily="2" charset="0"/>
              </a:rPr>
              <a:t>En el gráfico se puede visualizar que existe una correlación positiva entre el largo del vehículo y el peso máximo permitido total del vehículo incluyendo pasajeros, y equipamiento. Adicionalmente, observamos que el modelo M4, representado por el punto amarillo, es el modelo que tiene mayor longitud y peso permitido</a:t>
            </a:r>
            <a:endParaRPr lang="es-AR" sz="1500" dirty="0"/>
          </a:p>
        </p:txBody>
      </p:sp>
      <p:pic>
        <p:nvPicPr>
          <p:cNvPr id="5" name="Marcador de contenido 4">
            <a:extLst>
              <a:ext uri="{FF2B5EF4-FFF2-40B4-BE49-F238E27FC236}">
                <a16:creationId xmlns:a16="http://schemas.microsoft.com/office/drawing/2014/main" id="{5DB8857B-C863-ADA5-ECAB-716823F496A7}"/>
              </a:ext>
            </a:extLst>
          </p:cNvPr>
          <p:cNvPicPr>
            <a:picLocks noGrp="1" noChangeAspect="1"/>
          </p:cNvPicPr>
          <p:nvPr>
            <p:ph idx="1"/>
          </p:nvPr>
        </p:nvPicPr>
        <p:blipFill>
          <a:blip r:embed="rId2"/>
          <a:stretch>
            <a:fillRect/>
          </a:stretch>
        </p:blipFill>
        <p:spPr>
          <a:xfrm>
            <a:off x="2024113" y="685800"/>
            <a:ext cx="5854600" cy="3614738"/>
          </a:xfrm>
        </p:spPr>
      </p:pic>
    </p:spTree>
    <p:extLst>
      <p:ext uri="{BB962C8B-B14F-4D97-AF65-F5344CB8AC3E}">
        <p14:creationId xmlns:p14="http://schemas.microsoft.com/office/powerpoint/2010/main" val="1821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295EF-D08A-2BCB-EC66-DF2E3B14702B}"/>
              </a:ext>
            </a:extLst>
          </p:cNvPr>
          <p:cNvSpPr>
            <a:spLocks noGrp="1"/>
          </p:cNvSpPr>
          <p:nvPr>
            <p:ph type="title"/>
          </p:nvPr>
        </p:nvSpPr>
        <p:spPr/>
        <p:txBody>
          <a:bodyPr>
            <a:normAutofit/>
          </a:bodyPr>
          <a:lstStyle/>
          <a:p>
            <a:r>
              <a:rPr lang="es-MX" sz="1500" b="0" i="0" dirty="0">
                <a:solidFill>
                  <a:srgbClr val="212121"/>
                </a:solidFill>
                <a:effectLst/>
                <a:latin typeface="Roboto" panose="02000000000000000000" pitchFamily="2" charset="0"/>
              </a:rPr>
              <a:t>De acuerdo a lo observado, se puede concluir que la mayoría de los vehículos usan GAS y NAFTA, mientras que la minoría (pero no por mucho) utiliza el tipo Diesel.</a:t>
            </a:r>
            <a:br>
              <a:rPr lang="es-MX" sz="1500" b="0" i="0" dirty="0">
                <a:solidFill>
                  <a:srgbClr val="212121"/>
                </a:solidFill>
                <a:effectLst/>
                <a:latin typeface="Roboto" panose="02000000000000000000" pitchFamily="2" charset="0"/>
              </a:rPr>
            </a:br>
            <a:r>
              <a:rPr lang="es-MX" sz="1500" b="0" i="0" dirty="0">
                <a:solidFill>
                  <a:srgbClr val="212121"/>
                </a:solidFill>
                <a:effectLst/>
                <a:latin typeface="Roboto" panose="02000000000000000000" pitchFamily="2" charset="0"/>
              </a:rPr>
              <a:t>Por otro lado, la gran mayoría de los coches utilizan una caja de cambios de 5 engranajes, salvo algunas exclusiones de vehículos que utilizan 6.</a:t>
            </a:r>
            <a:endParaRPr lang="es-AR" sz="1500" dirty="0"/>
          </a:p>
        </p:txBody>
      </p:sp>
      <p:pic>
        <p:nvPicPr>
          <p:cNvPr id="5" name="Marcador de contenido 4">
            <a:extLst>
              <a:ext uri="{FF2B5EF4-FFF2-40B4-BE49-F238E27FC236}">
                <a16:creationId xmlns:a16="http://schemas.microsoft.com/office/drawing/2014/main" id="{5D1094EF-567F-9083-700B-C5C477483C5D}"/>
              </a:ext>
            </a:extLst>
          </p:cNvPr>
          <p:cNvPicPr>
            <a:picLocks noGrp="1" noChangeAspect="1"/>
          </p:cNvPicPr>
          <p:nvPr>
            <p:ph idx="1"/>
          </p:nvPr>
        </p:nvPicPr>
        <p:blipFill>
          <a:blip r:embed="rId2"/>
          <a:stretch>
            <a:fillRect/>
          </a:stretch>
        </p:blipFill>
        <p:spPr>
          <a:xfrm>
            <a:off x="2619422" y="685800"/>
            <a:ext cx="4663982" cy="3614738"/>
          </a:xfrm>
        </p:spPr>
      </p:pic>
    </p:spTree>
    <p:extLst>
      <p:ext uri="{BB962C8B-B14F-4D97-AF65-F5344CB8AC3E}">
        <p14:creationId xmlns:p14="http://schemas.microsoft.com/office/powerpoint/2010/main" val="28154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294D7-08D9-E268-9CE4-833E2D26E377}"/>
              </a:ext>
            </a:extLst>
          </p:cNvPr>
          <p:cNvSpPr>
            <a:spLocks noGrp="1"/>
          </p:cNvSpPr>
          <p:nvPr>
            <p:ph type="title"/>
          </p:nvPr>
        </p:nvSpPr>
        <p:spPr/>
        <p:txBody>
          <a:bodyPr>
            <a:normAutofit/>
          </a:bodyPr>
          <a:lstStyle/>
          <a:p>
            <a:r>
              <a:rPr lang="es-MX" sz="1500" b="0" i="0" dirty="0">
                <a:solidFill>
                  <a:srgbClr val="212121"/>
                </a:solidFill>
                <a:effectLst/>
                <a:latin typeface="Roboto" panose="02000000000000000000" pitchFamily="2" charset="0"/>
              </a:rPr>
              <a:t>Pie chart para comparar aquellos vehículos que poseen asistencia de freno. No se puede concluir que los que tienen asistencia de freno tengan menos reclamos. Mismo análisis para transmisión manual/automática</a:t>
            </a:r>
            <a:endParaRPr lang="es-AR" sz="1500" dirty="0"/>
          </a:p>
        </p:txBody>
      </p:sp>
      <p:pic>
        <p:nvPicPr>
          <p:cNvPr id="5" name="Marcador de contenido 4">
            <a:extLst>
              <a:ext uri="{FF2B5EF4-FFF2-40B4-BE49-F238E27FC236}">
                <a16:creationId xmlns:a16="http://schemas.microsoft.com/office/drawing/2014/main" id="{72B6CE4E-42E1-5BA1-7DA8-ED789CA87368}"/>
              </a:ext>
            </a:extLst>
          </p:cNvPr>
          <p:cNvPicPr>
            <a:picLocks noGrp="1" noChangeAspect="1"/>
          </p:cNvPicPr>
          <p:nvPr>
            <p:ph idx="1"/>
          </p:nvPr>
        </p:nvPicPr>
        <p:blipFill>
          <a:blip r:embed="rId2"/>
          <a:stretch>
            <a:fillRect/>
          </a:stretch>
        </p:blipFill>
        <p:spPr>
          <a:xfrm>
            <a:off x="2871056" y="685800"/>
            <a:ext cx="4160713" cy="3614738"/>
          </a:xfrm>
        </p:spPr>
      </p:pic>
    </p:spTree>
    <p:extLst>
      <p:ext uri="{BB962C8B-B14F-4D97-AF65-F5344CB8AC3E}">
        <p14:creationId xmlns:p14="http://schemas.microsoft.com/office/powerpoint/2010/main" val="409295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D5737E-A296-172C-2500-EDA5A9682D89}"/>
              </a:ext>
            </a:extLst>
          </p:cNvPr>
          <p:cNvSpPr>
            <a:spLocks noGrp="1"/>
          </p:cNvSpPr>
          <p:nvPr>
            <p:ph type="title"/>
          </p:nvPr>
        </p:nvSpPr>
        <p:spPr/>
        <p:txBody>
          <a:bodyPr>
            <a:normAutofit/>
          </a:bodyPr>
          <a:lstStyle/>
          <a:p>
            <a:r>
              <a:rPr lang="es-MX" sz="1500" b="0" i="0" dirty="0">
                <a:solidFill>
                  <a:srgbClr val="212121"/>
                </a:solidFill>
                <a:effectLst/>
                <a:latin typeface="Roboto" panose="02000000000000000000" pitchFamily="2" charset="0"/>
              </a:rPr>
              <a:t>Es interesante saber si aquellos que tienen transmisión manual son más proclives a realizar un reclamo por siniestro, sin embargo en lo que observamos en el gráfico de barras, vemos que la cantidad de reclamos por vehículos con transmisión manual es más alto que los automáticos. No podemos concluir que es una variable que influye, ya que la cantidad de autos con transmisión manual son muchos más, por lo tanto es lógico que también lo sean los reclamos.</a:t>
            </a:r>
            <a:endParaRPr lang="es-AR" sz="1500" dirty="0"/>
          </a:p>
        </p:txBody>
      </p:sp>
      <p:pic>
        <p:nvPicPr>
          <p:cNvPr id="5" name="Marcador de contenido 4">
            <a:extLst>
              <a:ext uri="{FF2B5EF4-FFF2-40B4-BE49-F238E27FC236}">
                <a16:creationId xmlns:a16="http://schemas.microsoft.com/office/drawing/2014/main" id="{7BA5301F-F25E-EED2-5E09-425C7F1110FA}"/>
              </a:ext>
            </a:extLst>
          </p:cNvPr>
          <p:cNvPicPr>
            <a:picLocks noGrp="1" noChangeAspect="1"/>
          </p:cNvPicPr>
          <p:nvPr>
            <p:ph idx="1"/>
          </p:nvPr>
        </p:nvPicPr>
        <p:blipFill>
          <a:blip r:embed="rId2"/>
          <a:stretch>
            <a:fillRect/>
          </a:stretch>
        </p:blipFill>
        <p:spPr>
          <a:xfrm>
            <a:off x="3884968" y="685800"/>
            <a:ext cx="2132889" cy="3614738"/>
          </a:xfrm>
        </p:spPr>
      </p:pic>
    </p:spTree>
    <p:extLst>
      <p:ext uri="{BB962C8B-B14F-4D97-AF65-F5344CB8AC3E}">
        <p14:creationId xmlns:p14="http://schemas.microsoft.com/office/powerpoint/2010/main" val="2947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563ED1-B12B-76E7-217C-25A00B42F47B}"/>
              </a:ext>
            </a:extLst>
          </p:cNvPr>
          <p:cNvSpPr>
            <a:spLocks noGrp="1"/>
          </p:cNvSpPr>
          <p:nvPr>
            <p:ph idx="1"/>
          </p:nvPr>
        </p:nvSpPr>
        <p:spPr>
          <a:xfrm>
            <a:off x="684212" y="685800"/>
            <a:ext cx="10194584" cy="3615267"/>
          </a:xfrm>
        </p:spPr>
        <p:txBody>
          <a:bodyPr>
            <a:noAutofit/>
          </a:bodyPr>
          <a:lstStyle/>
          <a:p>
            <a:r>
              <a:rPr lang="es-AR" sz="4200" dirty="0"/>
              <a:t>Principal </a:t>
            </a:r>
            <a:r>
              <a:rPr lang="es-AR" sz="4200" dirty="0" err="1"/>
              <a:t>Components</a:t>
            </a:r>
            <a:r>
              <a:rPr lang="es-AR" sz="4200" dirty="0"/>
              <a:t> </a:t>
            </a:r>
            <a:r>
              <a:rPr lang="es-AR" sz="4200" dirty="0" err="1"/>
              <a:t>Analysis</a:t>
            </a:r>
            <a:r>
              <a:rPr lang="es-AR" sz="4200" dirty="0"/>
              <a:t> (PCA)</a:t>
            </a:r>
          </a:p>
        </p:txBody>
      </p:sp>
    </p:spTree>
    <p:extLst>
      <p:ext uri="{BB962C8B-B14F-4D97-AF65-F5344CB8AC3E}">
        <p14:creationId xmlns:p14="http://schemas.microsoft.com/office/powerpoint/2010/main" val="354060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2F479-7C10-01FD-678E-36EFDA7BEBBF}"/>
              </a:ext>
            </a:extLst>
          </p:cNvPr>
          <p:cNvSpPr>
            <a:spLocks noGrp="1"/>
          </p:cNvSpPr>
          <p:nvPr>
            <p:ph type="title"/>
          </p:nvPr>
        </p:nvSpPr>
        <p:spPr/>
        <p:txBody>
          <a:bodyPr>
            <a:normAutofit/>
          </a:bodyPr>
          <a:lstStyle/>
          <a:p>
            <a:r>
              <a:rPr lang="es-MX" sz="1500" b="0" dirty="0">
                <a:solidFill>
                  <a:schemeClr val="bg1"/>
                </a:solidFill>
                <a:effectLst/>
                <a:latin typeface="Courier New" panose="02070309020205020404" pitchFamily="49" charset="0"/>
              </a:rPr>
              <a:t>Al reducir la dimensionalidad del </a:t>
            </a:r>
            <a:r>
              <a:rPr lang="es-MX" sz="1500" b="0" dirty="0" err="1">
                <a:solidFill>
                  <a:schemeClr val="bg1"/>
                </a:solidFill>
                <a:effectLst/>
                <a:latin typeface="Courier New" panose="02070309020205020404" pitchFamily="49" charset="0"/>
              </a:rPr>
              <a:t>dataset</a:t>
            </a:r>
            <a:r>
              <a:rPr lang="es-MX" sz="1500" b="0" dirty="0">
                <a:solidFill>
                  <a:schemeClr val="bg1"/>
                </a:solidFill>
                <a:effectLst/>
                <a:latin typeface="Courier New" panose="02070309020205020404" pitchFamily="49" charset="0"/>
              </a:rPr>
              <a:t> (de 32 a 2), se puede graficar en el eje X e Y </a:t>
            </a:r>
            <a:r>
              <a:rPr lang="es-MX" sz="1500" b="0" dirty="0" err="1">
                <a:solidFill>
                  <a:schemeClr val="bg1"/>
                </a:solidFill>
                <a:effectLst/>
                <a:latin typeface="Courier New" panose="02070309020205020404" pitchFamily="49" charset="0"/>
              </a:rPr>
              <a:t>y</a:t>
            </a:r>
            <a:r>
              <a:rPr lang="es-MX" sz="1500" b="0" dirty="0">
                <a:solidFill>
                  <a:schemeClr val="bg1"/>
                </a:solidFill>
                <a:effectLst/>
                <a:latin typeface="Courier New" panose="02070309020205020404" pitchFamily="49" charset="0"/>
              </a:rPr>
              <a:t> coloreamos la variable target para distinguir del resto.</a:t>
            </a:r>
            <a:br>
              <a:rPr lang="es-MX" sz="1500" b="0" dirty="0">
                <a:solidFill>
                  <a:schemeClr val="bg1"/>
                </a:solidFill>
                <a:effectLst/>
                <a:latin typeface="Courier New" panose="02070309020205020404" pitchFamily="49" charset="0"/>
              </a:rPr>
            </a:br>
            <a:r>
              <a:rPr lang="es-MX" sz="1500" b="0" dirty="0">
                <a:solidFill>
                  <a:schemeClr val="bg1"/>
                </a:solidFill>
                <a:effectLst/>
                <a:latin typeface="Courier New" panose="02070309020205020404" pitchFamily="49" charset="0"/>
              </a:rPr>
              <a:t>Se observa un gráfico muy interesante</a:t>
            </a:r>
            <a:endParaRPr lang="es-AR" sz="1500" dirty="0">
              <a:solidFill>
                <a:schemeClr val="bg1"/>
              </a:solidFill>
            </a:endParaRPr>
          </a:p>
        </p:txBody>
      </p:sp>
      <p:pic>
        <p:nvPicPr>
          <p:cNvPr id="5" name="Marcador de contenido 4">
            <a:extLst>
              <a:ext uri="{FF2B5EF4-FFF2-40B4-BE49-F238E27FC236}">
                <a16:creationId xmlns:a16="http://schemas.microsoft.com/office/drawing/2014/main" id="{768E9C21-082C-088D-B773-13BE709BB48F}"/>
              </a:ext>
            </a:extLst>
          </p:cNvPr>
          <p:cNvPicPr>
            <a:picLocks noGrp="1" noChangeAspect="1"/>
          </p:cNvPicPr>
          <p:nvPr>
            <p:ph idx="1"/>
          </p:nvPr>
        </p:nvPicPr>
        <p:blipFill>
          <a:blip r:embed="rId2"/>
          <a:stretch>
            <a:fillRect/>
          </a:stretch>
        </p:blipFill>
        <p:spPr>
          <a:xfrm>
            <a:off x="2428063" y="685800"/>
            <a:ext cx="5046700" cy="3614738"/>
          </a:xfrm>
        </p:spPr>
      </p:pic>
    </p:spTree>
    <p:extLst>
      <p:ext uri="{BB962C8B-B14F-4D97-AF65-F5344CB8AC3E}">
        <p14:creationId xmlns:p14="http://schemas.microsoft.com/office/powerpoint/2010/main" val="169328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03F8365-78F5-A0DE-044E-64F66956ECC1}"/>
              </a:ext>
            </a:extLst>
          </p:cNvPr>
          <p:cNvSpPr>
            <a:spLocks noGrp="1"/>
          </p:cNvSpPr>
          <p:nvPr>
            <p:ph idx="1"/>
          </p:nvPr>
        </p:nvSpPr>
        <p:spPr/>
        <p:txBody>
          <a:bodyPr>
            <a:normAutofit/>
          </a:bodyPr>
          <a:lstStyle/>
          <a:p>
            <a:r>
              <a:rPr lang="es-AR" sz="4200" dirty="0" err="1"/>
              <a:t>Decision</a:t>
            </a:r>
            <a:r>
              <a:rPr lang="es-AR" sz="4200" dirty="0"/>
              <a:t> </a:t>
            </a:r>
            <a:r>
              <a:rPr lang="es-AR" sz="4200" dirty="0" err="1"/>
              <a:t>Tree</a:t>
            </a:r>
            <a:r>
              <a:rPr lang="es-AR" sz="4200" dirty="0"/>
              <a:t> </a:t>
            </a:r>
            <a:r>
              <a:rPr lang="es-AR" sz="4200" dirty="0" err="1"/>
              <a:t>Classifier</a:t>
            </a:r>
            <a:endParaRPr lang="es-AR" sz="4200" dirty="0"/>
          </a:p>
        </p:txBody>
      </p:sp>
    </p:spTree>
    <p:extLst>
      <p:ext uri="{BB962C8B-B14F-4D97-AF65-F5344CB8AC3E}">
        <p14:creationId xmlns:p14="http://schemas.microsoft.com/office/powerpoint/2010/main" val="211950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371CE-DC36-A859-D4E1-FB1B9C79BED8}"/>
              </a:ext>
            </a:extLst>
          </p:cNvPr>
          <p:cNvSpPr>
            <a:spLocks noGrp="1"/>
          </p:cNvSpPr>
          <p:nvPr>
            <p:ph type="title"/>
          </p:nvPr>
        </p:nvSpPr>
        <p:spPr>
          <a:xfrm>
            <a:off x="872220" y="265709"/>
            <a:ext cx="8534400" cy="1507067"/>
          </a:xfrm>
        </p:spPr>
        <p:txBody>
          <a:bodyPr/>
          <a:lstStyle/>
          <a:p>
            <a:r>
              <a:rPr lang="es-AR" dirty="0"/>
              <a:t>Matriz de confusión</a:t>
            </a:r>
          </a:p>
        </p:txBody>
      </p:sp>
      <p:pic>
        <p:nvPicPr>
          <p:cNvPr id="5" name="Marcador de contenido 4">
            <a:extLst>
              <a:ext uri="{FF2B5EF4-FFF2-40B4-BE49-F238E27FC236}">
                <a16:creationId xmlns:a16="http://schemas.microsoft.com/office/drawing/2014/main" id="{5586454B-FFD8-C365-34D8-C7B3126A9B75}"/>
              </a:ext>
            </a:extLst>
          </p:cNvPr>
          <p:cNvPicPr>
            <a:picLocks noGrp="1" noChangeAspect="1"/>
          </p:cNvPicPr>
          <p:nvPr>
            <p:ph idx="1"/>
          </p:nvPr>
        </p:nvPicPr>
        <p:blipFill>
          <a:blip r:embed="rId2"/>
          <a:stretch>
            <a:fillRect/>
          </a:stretch>
        </p:blipFill>
        <p:spPr>
          <a:xfrm>
            <a:off x="2958410" y="2370668"/>
            <a:ext cx="3986003" cy="1089197"/>
          </a:xfrm>
        </p:spPr>
      </p:pic>
    </p:spTree>
    <p:extLst>
      <p:ext uri="{BB962C8B-B14F-4D97-AF65-F5344CB8AC3E}">
        <p14:creationId xmlns:p14="http://schemas.microsoft.com/office/powerpoint/2010/main" val="2352470265"/>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TM02900771[[fn=Segmento]]</Template>
  <TotalTime>13</TotalTime>
  <Words>336</Words>
  <Application>Microsoft Office PowerPoint</Application>
  <PresentationFormat>Panorámica</PresentationFormat>
  <Paragraphs>10</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Century Gothic</vt:lpstr>
      <vt:lpstr>Courier New</vt:lpstr>
      <vt:lpstr>Roboto</vt:lpstr>
      <vt:lpstr>Wingdings 3</vt:lpstr>
      <vt:lpstr>Sector</vt:lpstr>
      <vt:lpstr>Análisis de regresión para la predicción de siniestros automotores</vt:lpstr>
      <vt:lpstr>En el gráfico se puede visualizar que existe una correlación positiva entre el largo del vehículo y el peso máximo permitido total del vehículo incluyendo pasajeros, y equipamiento. Adicionalmente, observamos que el modelo M4, representado por el punto amarillo, es el modelo que tiene mayor longitud y peso permitido</vt:lpstr>
      <vt:lpstr>De acuerdo a lo observado, se puede concluir que la mayoría de los vehículos usan GAS y NAFTA, mientras que la minoría (pero no por mucho) utiliza el tipo Diesel. Por otro lado, la gran mayoría de los coches utilizan una caja de cambios de 5 engranajes, salvo algunas exclusiones de vehículos que utilizan 6.</vt:lpstr>
      <vt:lpstr>Pie chart para comparar aquellos vehículos que poseen asistencia de freno. No se puede concluir que los que tienen asistencia de freno tengan menos reclamos. Mismo análisis para transmisión manual/automática</vt:lpstr>
      <vt:lpstr>Es interesante saber si aquellos que tienen transmisión manual son más proclives a realizar un reclamo por siniestro, sin embargo en lo que observamos en el gráfico de barras, vemos que la cantidad de reclamos por vehículos con transmisión manual es más alto que los automáticos. No podemos concluir que es una variable que influye, ya que la cantidad de autos con transmisión manual son muchos más, por lo tanto es lógico que también lo sean los reclamos.</vt:lpstr>
      <vt:lpstr>Presentación de PowerPoint</vt:lpstr>
      <vt:lpstr>Al reducir la dimensionalidad del dataset (de 32 a 2), se puede graficar en el eje X e Y y coloreamos la variable target para distinguir del resto. Se observa un gráfico muy interesante</vt:lpstr>
      <vt:lpstr>Presentación de PowerPoint</vt:lpstr>
      <vt:lpstr>Matriz de confusión</vt:lpstr>
      <vt:lpstr>El modelo de árboles de decisión tiene demasiado overfitting. Esto se puede observar al ver la cantidad de separaciones que intenta hacer el modelo, tratando de llegar al valor correcto por medio de una exagerada cantidad de separaciones.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regresión para la predicción de siniestros automotores</dc:title>
  <dc:creator>Daniel Eduardo Caba</dc:creator>
  <cp:lastModifiedBy>Daniel Eduardo Caba</cp:lastModifiedBy>
  <cp:revision>1</cp:revision>
  <dcterms:created xsi:type="dcterms:W3CDTF">2023-12-25T23:13:26Z</dcterms:created>
  <dcterms:modified xsi:type="dcterms:W3CDTF">2023-12-25T23:27:20Z</dcterms:modified>
</cp:coreProperties>
</file>