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5" r:id="rId4"/>
    <p:sldId id="275" r:id="rId5"/>
    <p:sldId id="273" r:id="rId6"/>
    <p:sldId id="276" r:id="rId7"/>
    <p:sldId id="279" r:id="rId8"/>
    <p:sldId id="277" r:id="rId9"/>
    <p:sldId id="278" r:id="rId10"/>
    <p:sldId id="280" r:id="rId11"/>
    <p:sldId id="266" r:id="rId12"/>
    <p:sldId id="281" r:id="rId13"/>
    <p:sldId id="269" r:id="rId14"/>
    <p:sldId id="274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504" autoAdjust="0"/>
  </p:normalViewPr>
  <p:slideViewPr>
    <p:cSldViewPr snapToGrid="0">
      <p:cViewPr varScale="1">
        <p:scale>
          <a:sx n="50" d="100"/>
          <a:sy n="50" d="100"/>
        </p:scale>
        <p:origin x="1476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Marcador de Posição da Data 2"/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4DA9E2-E484-406A-BABB-8C390C004465}" type="datetime1">
              <a: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27/03/2015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Marcador de Posição do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Rixas</a:t>
            </a:r>
          </a:p>
        </p:txBody>
      </p:sp>
      <p:sp>
        <p:nvSpPr>
          <p:cNvPr id="5" name="Marcador de Posição do Número do Diapositivo 4"/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0C44AE1-FAA3-40F0-88B1-85BD9FE9D9AD}" type="slidenum">
              <a:t>‹nº›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0997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3" name="Marcador de Posição da Data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D3828B8-4CC2-42B9-91BD-EE44F86070A7}" type="datetime1">
              <a:rPr lang="pt-PT"/>
              <a:pPr lvl="0"/>
              <a:t>27/03/2015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Marcador de Posição de Notas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pt-PT"/>
              <a:t>Rixas</a:t>
            </a:r>
          </a:p>
        </p:txBody>
      </p:sp>
      <p:sp>
        <p:nvSpPr>
          <p:cNvPr id="7" name="Marcador de Posição do Número do Diapositivo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3B9163C-F570-4891-915E-CE177A49BFC4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6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735ED1E-012D-415F-B01F-402831152EDA}" type="slidenum">
              <a:t>1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Marcador de Posição do Rodapé 4"/>
          <p:cNvSpPr txBox="1"/>
          <p:nvPr/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Rixas</a:t>
            </a:r>
          </a:p>
        </p:txBody>
      </p:sp>
    </p:spTree>
    <p:extLst>
      <p:ext uri="{BB962C8B-B14F-4D97-AF65-F5344CB8AC3E}">
        <p14:creationId xmlns:p14="http://schemas.microsoft.com/office/powerpoint/2010/main" val="762306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Interatividade, design,</a:t>
            </a:r>
            <a:r>
              <a:rPr lang="pt-PT" baseline="0" dirty="0" smtClean="0"/>
              <a:t> será naturalmente o última fase de implementação, pois</a:t>
            </a:r>
          </a:p>
          <a:p>
            <a:r>
              <a:rPr lang="pt-PT" baseline="0" dirty="0" smtClean="0"/>
              <a:t>a nossa formação na LEI é mais orientada à camada de negócio e base de dados;</a:t>
            </a:r>
          </a:p>
          <a:p>
            <a:r>
              <a:rPr lang="pt-PT" baseline="0" dirty="0" smtClean="0"/>
              <a:t>Portanto o salto para a interatividade só será dado após as ditas camadas estarem suficientemente sólidas;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2294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Abordagem de DSS (mas conhecida como UC</a:t>
            </a:r>
            <a:r>
              <a:rPr lang="pt-PT" baseline="0" dirty="0" smtClean="0"/>
              <a:t> CUJO O NOME NÃO PODE SER PRONUNCIADO</a:t>
            </a:r>
            <a:r>
              <a:rPr lang="pt-PT" dirty="0" smtClean="0"/>
              <a:t>)</a:t>
            </a:r>
          </a:p>
          <a:p>
            <a:r>
              <a:rPr lang="pt-PT" dirty="0" smtClean="0"/>
              <a:t>Divisão de tarefas;</a:t>
            </a:r>
          </a:p>
          <a:p>
            <a:r>
              <a:rPr lang="pt-PT" dirty="0" smtClean="0"/>
              <a:t>Noção</a:t>
            </a:r>
            <a:r>
              <a:rPr lang="pt-PT" baseline="0" dirty="0" smtClean="0"/>
              <a:t> dos </a:t>
            </a:r>
            <a:r>
              <a:rPr lang="pt-PT" baseline="0" dirty="0" err="1" smtClean="0"/>
              <a:t>skills</a:t>
            </a:r>
            <a:r>
              <a:rPr lang="pt-PT" baseline="0" dirty="0" smtClean="0"/>
              <a:t> de cada elemento, para maior rendimento, consequentemente melhor produto;</a:t>
            </a:r>
          </a:p>
          <a:p>
            <a:r>
              <a:rPr lang="pt-PT" baseline="0" dirty="0" smtClean="0"/>
              <a:t>Temos de ter noção das tarefas que devem ou pode ser sobrepostas a outras;</a:t>
            </a:r>
          </a:p>
          <a:p>
            <a:r>
              <a:rPr lang="pt-PT" baseline="0" dirty="0" smtClean="0"/>
              <a:t>Definir objetivos para um intervalo fechado de tempo por forma a cumprir com os requisitos;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3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Imaturidade na abordagem inicial ao problema, “por onde começar?”; </a:t>
            </a:r>
            <a:endParaRPr lang="en-US" sz="1200" b="0" i="0" u="none" strike="noStrike" kern="1200" cap="none" spc="0" baseline="0" dirty="0" smtClean="0">
              <a:solidFill>
                <a:srgbClr val="000000"/>
              </a:solidFill>
              <a:uFillTx/>
              <a:latin typeface="Calibri"/>
            </a:endParaRPr>
          </a:p>
          <a:p>
            <a:r>
              <a:rPr lang="en-US" sz="12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Falta</a:t>
            </a:r>
            <a:r>
              <a:rPr lang="en-U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de </a:t>
            </a:r>
            <a:r>
              <a:rPr lang="en-US" sz="12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experiência</a:t>
            </a:r>
            <a:r>
              <a:rPr lang="en-U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Tentamos ao máximos cumprir com os requisitos mas… algumas funcionalidades possam estar descritas de uma forma muito vaga </a:t>
            </a:r>
            <a:r>
              <a:rPr lang="en-U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;</a:t>
            </a:r>
          </a:p>
          <a:p>
            <a:r>
              <a:rPr lang="pt-PT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O diagrama de </a:t>
            </a:r>
            <a:r>
              <a:rPr lang="pt-PT" sz="1200" b="0" i="1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Gantt</a:t>
            </a:r>
            <a:r>
              <a:rPr lang="pt-PT" sz="1200" b="0" i="1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PT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construído não está apresentável ;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5901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735ED1E-012D-415F-B01F-402831152EDA}" type="slidenum">
              <a:t>14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Marcador de Posição do Rodapé 4"/>
          <p:cNvSpPr txBox="1"/>
          <p:nvPr/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Rixas</a:t>
            </a:r>
          </a:p>
        </p:txBody>
      </p:sp>
    </p:spTree>
    <p:extLst>
      <p:ext uri="{BB962C8B-B14F-4D97-AF65-F5344CB8AC3E}">
        <p14:creationId xmlns:p14="http://schemas.microsoft.com/office/powerpoint/2010/main" val="217530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9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 vez mais queremos aprender mais conteúdo</a:t>
            </a:r>
            <a:r>
              <a:rPr lang="pt-PT" baseline="0" dirty="0" smtClean="0"/>
              <a:t> e mais rápido;</a:t>
            </a:r>
          </a:p>
          <a:p>
            <a:r>
              <a:rPr lang="pt-PT" baseline="0" dirty="0" smtClean="0"/>
              <a:t>Existem diversas ferramentas de ensino, uma delas à distância de um CLIQUE, a amiga Internet;</a:t>
            </a:r>
          </a:p>
          <a:p>
            <a:r>
              <a:rPr lang="pt-PT" baseline="0" dirty="0" smtClean="0"/>
              <a:t>Algumas áreas são mais complexas de se ensinar não no sentido da complexidade do conteúdo em si, mas sim no interesse que desperta no público em geral.</a:t>
            </a:r>
          </a:p>
          <a:p>
            <a:r>
              <a:rPr lang="pt-PT" baseline="0" dirty="0" smtClean="0"/>
              <a:t>A história é um exemplo.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9355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cap="none" spc="0" baseline="0" dirty="0" smtClean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5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62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9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67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82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Falta referir: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- F.O. 7 Interface simples e interativa,</a:t>
            </a:r>
            <a:r>
              <a:rPr lang="pt-PT" baseline="0" dirty="0" smtClean="0"/>
              <a:t> como vimos tentamos diminuir a carga de informação por página, e certamente tentaremos acrescentar interatividade.</a:t>
            </a:r>
            <a:endParaRPr lang="pt-PT" dirty="0" smtClean="0"/>
          </a:p>
          <a:p>
            <a:pPr marL="0" indent="0">
              <a:buFontTx/>
              <a:buNone/>
            </a:pPr>
            <a:r>
              <a:rPr lang="pt-PT" dirty="0" smtClean="0"/>
              <a:t>- F.O.</a:t>
            </a:r>
            <a:r>
              <a:rPr lang="pt-PT" baseline="0" dirty="0" smtClean="0"/>
              <a:t> 9 </a:t>
            </a:r>
            <a:r>
              <a:rPr lang="pt-PT" dirty="0" smtClean="0"/>
              <a:t>Recursos multimédia, como vimos temos vídeo, será</a:t>
            </a:r>
            <a:r>
              <a:rPr lang="pt-PT" baseline="0" dirty="0" smtClean="0"/>
              <a:t> se correr como planeado usado um sintetizador de voz para que o tutor FAÇA JUS ao nome que lhe é dado</a:t>
            </a:r>
            <a:r>
              <a:rPr lang="pt-PT" dirty="0" smtClean="0"/>
              <a:t>;</a:t>
            </a:r>
          </a:p>
          <a:p>
            <a:pPr marL="0" indent="0">
              <a:buFontTx/>
              <a:buNone/>
            </a:pPr>
            <a:r>
              <a:rPr lang="pt-PT" dirty="0" smtClean="0"/>
              <a:t>- F.O. 8 Expansão</a:t>
            </a:r>
            <a:r>
              <a:rPr lang="pt-PT" baseline="0" dirty="0" smtClean="0"/>
              <a:t> de conhecimento.. Veremos de seguida…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2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" name="Rectangle 7"/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Title 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5" name="Subtitle 2"/>
          <p:cNvSpPr txBox="1">
            <a:spLocks noGrp="1"/>
          </p:cNvSpPr>
          <p:nvPr>
            <p:ph type="subTitle" idx="1"/>
          </p:nvPr>
        </p:nvSpPr>
        <p:spPr>
          <a:xfrm>
            <a:off x="1100050" y="4455624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637052"/>
                </a:solidFill>
                <a:latin typeface="Calibri Light"/>
              </a:defRPr>
            </a:lvl1pPr>
          </a:lstStyle>
          <a:p>
            <a:pPr lvl="0"/>
            <a:r>
              <a:rPr lang="pt-PT"/>
              <a:t>Faça clique para editar o estilo</a:t>
            </a:r>
            <a:endParaRPr lang="en-US"/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AB0EE8-A0AC-43B3-8F76-89113AC1685C}" type="datetime1">
              <a:rPr lang="pt-PT"/>
              <a:pPr lvl="0"/>
              <a:t>27/03/2015</a:t>
            </a:fld>
            <a:endParaRPr lang="pt-PT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28EB5F-CF3A-4FD9-B929-10BEB76D596D}" type="slidenum"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7" y="4343400"/>
            <a:ext cx="987552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  <a:miter/>
          </a:ln>
        </p:spPr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44693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86020F-5AED-4CA0-B390-4DBA8DDB2793}" type="datetime1">
              <a:rPr lang="pt-PT"/>
              <a:pPr lvl="0"/>
              <a:t>27/03/2015</a:t>
            </a:fld>
            <a:endParaRPr lang="pt-PT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7047AA-9910-4A3A-844F-E66E53544F94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38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" name="Rectangle 7"/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414780"/>
            <a:ext cx="2628899" cy="575741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5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414780"/>
            <a:ext cx="7734296" cy="5757419"/>
          </a:xfrm>
        </p:spPr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0A13CA-9281-4C56-860C-F51EBD5EC58E}" type="datetime1">
              <a:rPr lang="pt-PT"/>
              <a:pPr lvl="0"/>
              <a:t>27/03/2015</a:t>
            </a:fld>
            <a:endParaRPr lang="pt-PT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3C4C19-E543-4082-B045-E73962FAEEE6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236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D55AC6-8D8C-4F1D-83EE-D2BD55489620}" type="datetime1">
              <a:rPr lang="pt-PT"/>
              <a:pPr lvl="0"/>
              <a:t>27/03/2015</a:t>
            </a:fld>
            <a:endParaRPr lang="pt-PT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54E3C0-0983-4D7E-8988-56A82E3D73D9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40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" name="Rectangle 7"/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637052"/>
                </a:solidFill>
                <a:latin typeface="Calibri Light"/>
              </a:defRPr>
            </a:lvl1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205C3F-1BA5-44BB-AFA3-4FE25ADDD262}" type="datetime1">
              <a:rPr lang="pt-PT"/>
              <a:pPr lvl="0"/>
              <a:t>27/03/2015</a:t>
            </a:fld>
            <a:endParaRPr lang="pt-PT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21DB5E-FD1F-4C3F-B447-60B0AA5E2035}" type="slidenum"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7" y="4343400"/>
            <a:ext cx="987552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14290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217920" y="1845734"/>
            <a:ext cx="493776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BE6FDE-0F20-4414-83CB-856E37AAF5E4}" type="datetime1">
              <a:rPr lang="pt-PT"/>
              <a:pPr lvl="0"/>
              <a:t>27/03/2015</a:t>
            </a:fld>
            <a:endParaRPr lang="pt-PT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E956D7-B6F2-4BA2-978D-5F37C0BF0E65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80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097280" y="1846054"/>
            <a:ext cx="4937760" cy="736284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637052"/>
                </a:solidFill>
              </a:defRPr>
            </a:lvl1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097280" y="2582329"/>
            <a:ext cx="4937760" cy="33781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217920" y="1846054"/>
            <a:ext cx="4937760" cy="736284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637052"/>
                </a:solidFill>
              </a:defRPr>
            </a:lvl1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217920" y="2582329"/>
            <a:ext cx="4937760" cy="33781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67B6FB-5127-42F8-B558-B24F57CC6530}" type="datetime1">
              <a:rPr lang="pt-PT"/>
              <a:pPr lvl="0"/>
              <a:t>27/03/2015</a:t>
            </a:fld>
            <a:endParaRPr lang="pt-PT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DF5956-67D8-46EB-97D6-71A33B27E2D2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01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6405E1-243F-4D02-9351-990390E157FC}" type="datetime1">
              <a:rPr lang="pt-PT"/>
              <a:pPr lvl="0"/>
              <a:t>27/03/2015</a:t>
            </a:fld>
            <a:endParaRPr lang="pt-PT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8DBE36-AC79-45F1-B004-72C54483224E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091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" name="Rectangle 5"/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0194F3-7851-421B-854A-E8CE41D04C49}" type="datetime1">
              <a:rPr lang="pt-PT"/>
              <a:pPr lvl="0"/>
              <a:t>27/03/2015</a:t>
            </a:fld>
            <a:endParaRPr lang="pt-PT"/>
          </a:p>
        </p:txBody>
      </p:sp>
      <p:sp>
        <p:nvSpPr>
          <p:cNvPr id="5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5B7710-BCE1-4753-909A-462290904D65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762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18" y="0"/>
            <a:ext cx="4050792" cy="68580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" name="Rectangle 8"/>
          <p:cNvSpPr/>
          <p:nvPr/>
        </p:nvSpPr>
        <p:spPr>
          <a:xfrm>
            <a:off x="4040075" y="0"/>
            <a:ext cx="64008" cy="6858000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3200400" cy="2286000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19"/>
          </a:xfrm>
        </p:spPr>
        <p:txBody>
          <a:bodyPr lIns="91440" rIns="91440"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7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465511" y="6459787"/>
            <a:ext cx="2618512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9922CD5-9644-4641-AA1C-B7E3FD99AD9E}" type="datetime1">
              <a:rPr lang="pt-PT"/>
              <a:pPr lvl="0"/>
              <a:t>27/03/2015</a:t>
            </a:fld>
            <a:endParaRPr lang="pt-PT"/>
          </a:p>
        </p:txBody>
      </p:sp>
      <p:sp>
        <p:nvSpPr>
          <p:cNvPr id="8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4800600" y="6459787"/>
            <a:ext cx="4648196" cy="365129"/>
          </a:xfrm>
        </p:spPr>
        <p:txBody>
          <a:bodyPr anchorCtr="0"/>
          <a:lstStyle>
            <a:lvl1pPr algn="l">
              <a:defRPr>
                <a:solidFill>
                  <a:srgbClr val="637052"/>
                </a:solidFill>
              </a:defRPr>
            </a:lvl1pPr>
          </a:lstStyle>
          <a:p>
            <a:pPr lvl="0"/>
            <a:endParaRPr lang="pt-PT"/>
          </a:p>
        </p:txBody>
      </p:sp>
      <p:sp>
        <p:nvSpPr>
          <p:cNvPr id="9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pPr lvl="0"/>
            <a:fld id="{1FDE03E0-A2AF-46DF-AA6A-4C76AA080B96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4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4953003"/>
            <a:ext cx="12188823" cy="1904996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" name="Rectangle 8"/>
          <p:cNvSpPr/>
          <p:nvPr/>
        </p:nvSpPr>
        <p:spPr>
          <a:xfrm>
            <a:off x="18" y="491507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5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8" y="0"/>
            <a:ext cx="12191987" cy="4915073"/>
          </a:xfrm>
          <a:blipFill>
            <a:blip r:embed="rId2"/>
            <a:stretch>
              <a:fillRect/>
            </a:stretch>
          </a:blipFill>
        </p:spPr>
        <p:txBody>
          <a:bodyPr lIns="457200" tIns="457200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7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AA8539-BAFB-48A4-93ED-869F20FC9CF9}" type="datetime1">
              <a:rPr lang="pt-PT"/>
              <a:pPr lvl="0"/>
              <a:t>27/03/2015</a:t>
            </a:fld>
            <a:endParaRPr lang="pt-PT"/>
          </a:p>
        </p:txBody>
      </p:sp>
      <p:sp>
        <p:nvSpPr>
          <p:cNvPr id="8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9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044923-5055-485F-8908-800E1C964F76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067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" name="Rectangle 8"/>
          <p:cNvSpPr/>
          <p:nvPr/>
        </p:nvSpPr>
        <p:spPr>
          <a:xfrm>
            <a:off x="0" y="6334313"/>
            <a:ext cx="12191996" cy="66001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Title Placeholder 1"/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10058400" cy="145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097280" y="6459787"/>
            <a:ext cx="2472272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930274B6-3414-4681-A933-D8914B9480DB}" type="datetime1">
              <a:rPr lang="pt-PT"/>
              <a:pPr lvl="0"/>
              <a:t>27/03/2015</a:t>
            </a:fld>
            <a:endParaRPr lang="pt-PT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900" b="0" i="0" u="none" strike="noStrike" kern="1200" cap="all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05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6685E12C-AAE7-4998-8641-18B6AA4ECD35}" type="slidenum">
              <a:t>‹nº›</a:t>
            </a:fld>
            <a:endParaRPr lang="pt-PT"/>
          </a:p>
        </p:txBody>
      </p:sp>
      <p:cxnSp>
        <p:nvCxnSpPr>
          <p:cNvPr id="9" name="Straight Connector 9"/>
          <p:cNvCxnSpPr/>
          <p:nvPr/>
        </p:nvCxnSpPr>
        <p:spPr>
          <a:xfrm>
            <a:off x="1193529" y="1737844"/>
            <a:ext cx="996696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85000"/>
        </a:lnSpc>
        <a:spcBef>
          <a:spcPts val="0"/>
        </a:spcBef>
        <a:spcAft>
          <a:spcPts val="0"/>
        </a:spcAft>
        <a:buNone/>
        <a:tabLst/>
        <a:defRPr lang="pt-PT" sz="4800" b="0" i="0" u="none" strike="noStrike" kern="1200" cap="none" spc="-50" baseline="0">
          <a:solidFill>
            <a:srgbClr val="404040"/>
          </a:solidFill>
          <a:uFillTx/>
          <a:latin typeface="Calibri Light"/>
        </a:defRPr>
      </a:lvl1pPr>
    </p:titleStyle>
    <p:bodyStyle>
      <a:lvl1pPr marL="91440" marR="0" lvl="0" indent="-91440" algn="l" defTabSz="914400" rtl="0" fontAlgn="auto" hangingPunct="1">
        <a:lnSpc>
          <a:spcPct val="90000"/>
        </a:lnSpc>
        <a:spcBef>
          <a:spcPts val="1200"/>
        </a:spcBef>
        <a:spcAft>
          <a:spcPts val="200"/>
        </a:spcAft>
        <a:buClr>
          <a:srgbClr val="E48312"/>
        </a:buClr>
        <a:buSzPct val="100000"/>
        <a:buFont typeface="Calibri" pitchFamily="34"/>
        <a:buChar char=" "/>
        <a:tabLst/>
        <a:defRPr lang="pt-PT" sz="2000" b="0" i="0" u="none" strike="noStrike" kern="1200" cap="none" spc="0" baseline="0">
          <a:solidFill>
            <a:srgbClr val="404040"/>
          </a:solidFill>
          <a:uFillTx/>
          <a:latin typeface="Calibri"/>
        </a:defRPr>
      </a:lvl1pPr>
      <a:lvl2pPr marL="384048" marR="0" lvl="1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pt-PT" sz="1800" b="0" i="0" u="none" strike="noStrike" kern="1200" cap="none" spc="0" baseline="0">
          <a:solidFill>
            <a:srgbClr val="404040"/>
          </a:solidFill>
          <a:uFillTx/>
          <a:latin typeface="Calibri"/>
        </a:defRPr>
      </a:lvl2pPr>
      <a:lvl3pPr marL="566928" marR="0" lvl="2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pt-PT" sz="1400" b="0" i="0" u="none" strike="noStrike" kern="1200" cap="none" spc="0" baseline="0">
          <a:solidFill>
            <a:srgbClr val="404040"/>
          </a:solidFill>
          <a:uFillTx/>
          <a:latin typeface="Calibri"/>
        </a:defRPr>
      </a:lvl3pPr>
      <a:lvl4pPr marL="749808" marR="0" lvl="3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pt-PT" sz="1400" b="0" i="0" u="none" strike="noStrike" kern="1200" cap="none" spc="0" baseline="0">
          <a:solidFill>
            <a:srgbClr val="404040"/>
          </a:solidFill>
          <a:uFillTx/>
          <a:latin typeface="Calibri"/>
        </a:defRPr>
      </a:lvl4pPr>
      <a:lvl5pPr marL="932688" marR="0" lvl="4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pt-PT" sz="1400" b="0" i="0" u="none" strike="noStrike" kern="1200" cap="none" spc="0" baseline="0">
          <a:solidFill>
            <a:srgbClr val="40404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123038" y="1372880"/>
            <a:ext cx="10058400" cy="2748823"/>
          </a:xfrm>
        </p:spPr>
        <p:txBody>
          <a:bodyPr anchorCtr="1">
            <a:normAutofit fontScale="90000"/>
          </a:bodyPr>
          <a:lstStyle/>
          <a:p>
            <a:pPr lvl="0" algn="ctr"/>
            <a:r>
              <a:rPr lang="pt-PT" sz="5400" dirty="0"/>
              <a:t>Projeto Prático de </a:t>
            </a:r>
            <a:r>
              <a:rPr lang="pt-PT" sz="5400" dirty="0" smtClean="0"/>
              <a:t>Laboratórios de Informática IV</a:t>
            </a:r>
            <a:r>
              <a:rPr lang="pt-PT" sz="6600" dirty="0"/>
              <a:t/>
            </a:r>
            <a:br>
              <a:rPr lang="pt-PT" sz="6600" dirty="0"/>
            </a:br>
            <a:r>
              <a:rPr lang="pt-PT" b="1" dirty="0" smtClean="0"/>
              <a:t>Tutor nº 5</a:t>
            </a:r>
            <a:br>
              <a:rPr lang="pt-PT" b="1" dirty="0" smtClean="0"/>
            </a:br>
            <a:r>
              <a:rPr lang="pt-PT" sz="3600" b="1" dirty="0" smtClean="0"/>
              <a:t>Etapa 1 - Fundamentação</a:t>
            </a:r>
            <a:endParaRPr lang="pt-PT" sz="3600" b="1" dirty="0"/>
          </a:p>
        </p:txBody>
      </p:sp>
      <p:sp>
        <p:nvSpPr>
          <p:cNvPr id="3" name="Subtítulo 5"/>
          <p:cNvSpPr txBox="1">
            <a:spLocks noGrp="1"/>
          </p:cNvSpPr>
          <p:nvPr>
            <p:ph type="subTitle" idx="1"/>
          </p:nvPr>
        </p:nvSpPr>
        <p:spPr>
          <a:xfrm>
            <a:off x="1524003" y="4507607"/>
            <a:ext cx="9144000" cy="1617427"/>
          </a:xfrm>
        </p:spPr>
        <p:txBody>
          <a:bodyPr anchorCtr="1"/>
          <a:lstStyle/>
          <a:p>
            <a:pPr lvl="0" algn="ctr">
              <a:lnSpc>
                <a:spcPct val="70000"/>
              </a:lnSpc>
            </a:pPr>
            <a:r>
              <a:rPr lang="pt-PT" sz="1500" dirty="0" smtClean="0"/>
              <a:t>Grupo 5</a:t>
            </a:r>
            <a:endParaRPr lang="pt-PT" sz="1500" dirty="0"/>
          </a:p>
          <a:p>
            <a:pPr lvl="0" algn="ctr">
              <a:lnSpc>
                <a:spcPct val="70000"/>
              </a:lnSpc>
            </a:pPr>
            <a:r>
              <a:rPr lang="pt-PT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Daniel </a:t>
            </a:r>
            <a:r>
              <a:rPr lang="pt-PT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Caldas</a:t>
            </a:r>
            <a:r>
              <a:rPr lang="pt-PT" sz="1500" b="1" dirty="0" smtClean="0"/>
              <a:t>, </a:t>
            </a:r>
            <a:r>
              <a:rPr lang="pt-PT" sz="1500" b="1" dirty="0"/>
              <a:t>José </a:t>
            </a:r>
            <a:r>
              <a:rPr lang="pt-PT" sz="1500" b="1" dirty="0" smtClean="0"/>
              <a:t>Cortez</a:t>
            </a:r>
            <a:r>
              <a:rPr lang="pt-PT" sz="1500" b="1" u="sng" dirty="0" smtClean="0">
                <a:solidFill>
                  <a:schemeClr val="tx1"/>
                </a:solidFill>
              </a:rPr>
              <a:t>, </a:t>
            </a:r>
            <a:r>
              <a:rPr lang="pt-PT" sz="1500" b="1" u="sng" dirty="0">
                <a:solidFill>
                  <a:schemeClr val="tx1"/>
                </a:solidFill>
              </a:rPr>
              <a:t>Marcelo Gonçalves</a:t>
            </a:r>
            <a:r>
              <a:rPr lang="pt-PT" sz="1500" b="1" dirty="0"/>
              <a:t>, </a:t>
            </a:r>
            <a:r>
              <a:rPr lang="pt-PT" sz="1500" b="1" dirty="0" smtClean="0"/>
              <a:t>ricardo silva</a:t>
            </a:r>
            <a:endParaRPr lang="pt-PT" sz="1500" b="1" dirty="0"/>
          </a:p>
          <a:p>
            <a:pPr lvl="0" algn="ctr">
              <a:lnSpc>
                <a:spcPct val="70000"/>
              </a:lnSpc>
            </a:pPr>
            <a:r>
              <a:rPr lang="pt-PT" sz="1500" dirty="0"/>
              <a:t>Departamento de Informática</a:t>
            </a:r>
          </a:p>
          <a:p>
            <a:pPr lvl="0" algn="ctr">
              <a:lnSpc>
                <a:spcPct val="70000"/>
              </a:lnSpc>
            </a:pPr>
            <a:r>
              <a:rPr lang="pt-PT" sz="1500" dirty="0"/>
              <a:t>Escola de Engenharia</a:t>
            </a:r>
          </a:p>
          <a:p>
            <a:pPr lvl="0" algn="ctr">
              <a:lnSpc>
                <a:spcPct val="70000"/>
              </a:lnSpc>
            </a:pPr>
            <a:r>
              <a:rPr lang="pt-PT" sz="1500" dirty="0"/>
              <a:t>Universidade do Minho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945401" y="449546"/>
            <a:ext cx="6413674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Universidade do Minho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2014-2015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Licenciatura em Engenharia Informática, 3º Ano </a:t>
            </a:r>
          </a:p>
        </p:txBody>
      </p:sp>
      <p:sp>
        <p:nvSpPr>
          <p:cNvPr id="5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Marcador de Posição do Número do Diapositivo 8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5C954C-CD41-4E68-B7C2-90A1BADD4A05}" type="slidenum">
              <a:t>1</a:t>
            </a:fld>
            <a:endParaRPr lang="pt-PT" sz="105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7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9" y="166707"/>
            <a:ext cx="6371456" cy="396165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70" y="3299443"/>
            <a:ext cx="6903275" cy="339663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57719" y="4342608"/>
            <a:ext cx="362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Fig. </a:t>
            </a:r>
            <a:r>
              <a:rPr lang="pt-PT" dirty="0"/>
              <a:t>5</a:t>
            </a:r>
            <a:r>
              <a:rPr lang="pt-PT" dirty="0" smtClean="0"/>
              <a:t> – Estatísticas.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3006683" y="6326742"/>
            <a:ext cx="362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Fig. 6 – Histórico.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417137" y="5215447"/>
            <a:ext cx="372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F.O. 10 - Estatísticas.</a:t>
            </a:r>
            <a:endParaRPr lang="en-US" dirty="0"/>
          </a:p>
        </p:txBody>
      </p:sp>
      <p:cxnSp>
        <p:nvCxnSpPr>
          <p:cNvPr id="9" name="Conexão reta unidirecional 8"/>
          <p:cNvCxnSpPr/>
          <p:nvPr/>
        </p:nvCxnSpPr>
        <p:spPr>
          <a:xfrm flipV="1">
            <a:off x="1817452" y="3299443"/>
            <a:ext cx="1483888" cy="19278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14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b="1" dirty="0" smtClean="0"/>
              <a:t>Salvaguarda para trabalho futuro</a:t>
            </a:r>
            <a:endParaRPr lang="pt-PT" b="1" dirty="0"/>
          </a:p>
        </p:txBody>
      </p:sp>
      <p:sp>
        <p:nvSpPr>
          <p:cNvPr id="3" name="Marcador de Posição de Conteúdo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Implementação em dispositivos móveis.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Expansão do conhecimento (Funcionalidade obrigatória nº 8).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Interatividade.</a:t>
            </a:r>
          </a:p>
        </p:txBody>
      </p:sp>
      <p:sp>
        <p:nvSpPr>
          <p:cNvPr id="5" name="Marcador de Posição do Número do Diapositivo 4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B51D41-18B8-47E4-BBAE-F8198520C87D}" type="slidenum">
              <a:t>11</a:t>
            </a:fld>
            <a:endParaRPr lang="pt-PT" sz="105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Diagrama de </a:t>
            </a:r>
            <a:r>
              <a:rPr lang="pt-PT" i="1" dirty="0" err="1" smtClean="0"/>
              <a:t>Gantt</a:t>
            </a:r>
            <a:endParaRPr lang="en-US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2" y="1909772"/>
            <a:ext cx="3972479" cy="427732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724" y="2733799"/>
            <a:ext cx="510611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b="1" dirty="0"/>
              <a:t>Conclusão</a:t>
            </a:r>
          </a:p>
        </p:txBody>
      </p:sp>
      <p:sp>
        <p:nvSpPr>
          <p:cNvPr id="3" name="Marcador de Posição de Conteúdo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Nova abordagem a um problema.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Planeamento e estratégia.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Poder de previsão.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Apreciação crítica.</a:t>
            </a:r>
          </a:p>
        </p:txBody>
      </p:sp>
      <p:sp>
        <p:nvSpPr>
          <p:cNvPr id="5" name="Marcador de Posição do Número do Diapositivo 4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14B421-6263-4F2C-B50A-51256853B16A}" type="slidenum">
              <a:t>13</a:t>
            </a:fld>
            <a:endParaRPr lang="pt-PT" sz="105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123038" y="1372880"/>
            <a:ext cx="10058400" cy="2748823"/>
          </a:xfrm>
        </p:spPr>
        <p:txBody>
          <a:bodyPr anchorCtr="1">
            <a:normAutofit fontScale="90000"/>
          </a:bodyPr>
          <a:lstStyle/>
          <a:p>
            <a:pPr lvl="0" algn="ctr"/>
            <a:r>
              <a:rPr lang="pt-PT" sz="5400" dirty="0"/>
              <a:t>Projeto Prático de </a:t>
            </a:r>
            <a:r>
              <a:rPr lang="pt-PT" sz="5400" dirty="0" smtClean="0"/>
              <a:t>Laboratórios de Informática IV</a:t>
            </a:r>
            <a:r>
              <a:rPr lang="pt-PT" sz="6600" dirty="0"/>
              <a:t/>
            </a:r>
            <a:br>
              <a:rPr lang="pt-PT" sz="6600" dirty="0"/>
            </a:br>
            <a:r>
              <a:rPr lang="pt-PT" b="1" dirty="0" smtClean="0"/>
              <a:t>Tutor nº 5</a:t>
            </a:r>
            <a:br>
              <a:rPr lang="pt-PT" b="1" dirty="0" smtClean="0"/>
            </a:br>
            <a:r>
              <a:rPr lang="pt-PT" sz="3600" b="1" dirty="0" smtClean="0"/>
              <a:t>Etapa 1 - Fundamentação</a:t>
            </a:r>
            <a:endParaRPr lang="pt-PT" sz="3600" b="1" dirty="0"/>
          </a:p>
        </p:txBody>
      </p:sp>
      <p:sp>
        <p:nvSpPr>
          <p:cNvPr id="3" name="Subtítulo 5"/>
          <p:cNvSpPr txBox="1">
            <a:spLocks noGrp="1"/>
          </p:cNvSpPr>
          <p:nvPr>
            <p:ph type="subTitle" idx="1"/>
          </p:nvPr>
        </p:nvSpPr>
        <p:spPr>
          <a:xfrm>
            <a:off x="1524003" y="4507607"/>
            <a:ext cx="9144000" cy="1617427"/>
          </a:xfrm>
        </p:spPr>
        <p:txBody>
          <a:bodyPr anchorCtr="1"/>
          <a:lstStyle/>
          <a:p>
            <a:pPr lvl="0" algn="ctr">
              <a:lnSpc>
                <a:spcPct val="70000"/>
              </a:lnSpc>
            </a:pPr>
            <a:r>
              <a:rPr lang="pt-PT" sz="1500" dirty="0" smtClean="0"/>
              <a:t>Grupo 5</a:t>
            </a:r>
            <a:endParaRPr lang="pt-PT" sz="1500" dirty="0"/>
          </a:p>
          <a:p>
            <a:pPr lvl="0" algn="ctr">
              <a:lnSpc>
                <a:spcPct val="70000"/>
              </a:lnSpc>
            </a:pPr>
            <a:r>
              <a:rPr lang="pt-PT" sz="1500" b="1" dirty="0"/>
              <a:t>Daniel Caldas, José </a:t>
            </a:r>
            <a:r>
              <a:rPr lang="pt-PT" sz="1500" b="1" dirty="0" smtClean="0"/>
              <a:t>Cortez, </a:t>
            </a:r>
            <a:r>
              <a:rPr lang="pt-PT" sz="1500" b="1" dirty="0"/>
              <a:t>Marcelo Gonçalves, </a:t>
            </a:r>
            <a:r>
              <a:rPr lang="pt-PT" sz="1500" b="1" dirty="0" smtClean="0"/>
              <a:t>ricardo silva</a:t>
            </a:r>
            <a:endParaRPr lang="pt-PT" sz="1500" b="1" dirty="0"/>
          </a:p>
          <a:p>
            <a:pPr lvl="0" algn="ctr">
              <a:lnSpc>
                <a:spcPct val="70000"/>
              </a:lnSpc>
            </a:pPr>
            <a:r>
              <a:rPr lang="pt-PT" sz="1500" dirty="0"/>
              <a:t>Departamento de Informática</a:t>
            </a:r>
          </a:p>
          <a:p>
            <a:pPr lvl="0" algn="ctr">
              <a:lnSpc>
                <a:spcPct val="70000"/>
              </a:lnSpc>
            </a:pPr>
            <a:r>
              <a:rPr lang="pt-PT" sz="1500" dirty="0"/>
              <a:t>Escola de Engenharia</a:t>
            </a:r>
          </a:p>
          <a:p>
            <a:pPr lvl="0" algn="ctr">
              <a:lnSpc>
                <a:spcPct val="70000"/>
              </a:lnSpc>
            </a:pPr>
            <a:r>
              <a:rPr lang="pt-PT" sz="1500" dirty="0"/>
              <a:t>Universidade do Minho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945401" y="449546"/>
            <a:ext cx="6413674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Universidade do Minho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2014-2015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Licenciatura em Engenharia Informática, 3º Ano </a:t>
            </a:r>
          </a:p>
        </p:txBody>
      </p:sp>
      <p:sp>
        <p:nvSpPr>
          <p:cNvPr id="6" name="Marcador de Posição do Número do Diapositivo 8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5C954C-CD41-4E68-B7C2-90A1BADD4A05}" type="slidenum">
              <a:t>14</a:t>
            </a:fld>
            <a:endParaRPr lang="pt-PT" sz="105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7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473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b="1" dirty="0"/>
              <a:t>Estrutura da </a:t>
            </a:r>
            <a:r>
              <a:rPr lang="pt-PT" b="1" dirty="0" smtClean="0"/>
              <a:t>apresentação</a:t>
            </a:r>
            <a:endParaRPr lang="pt-PT" b="1" dirty="0"/>
          </a:p>
        </p:txBody>
      </p:sp>
      <p:sp>
        <p:nvSpPr>
          <p:cNvPr id="3" name="Marcador de Posição de Conteúdo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itchFamily="34"/>
              <a:buChar char="•"/>
            </a:pPr>
            <a:endParaRPr lang="pt-PT" dirty="0"/>
          </a:p>
          <a:p>
            <a:pPr lvl="0">
              <a:buFont typeface="Arial" pitchFamily="34"/>
              <a:buChar char="•"/>
            </a:pPr>
            <a:r>
              <a:rPr lang="pt-PT" dirty="0" smtClean="0"/>
              <a:t> Contextualização</a:t>
            </a:r>
          </a:p>
          <a:p>
            <a:pPr lvl="0">
              <a:buFont typeface="Arial" pitchFamily="34"/>
              <a:buChar char="•"/>
            </a:pPr>
            <a:r>
              <a:rPr lang="pt-PT" dirty="0" smtClean="0"/>
              <a:t> Motivação e Objetivos</a:t>
            </a:r>
            <a:endParaRPr lang="pt-PT" dirty="0"/>
          </a:p>
          <a:p>
            <a:pPr lvl="0">
              <a:buFont typeface="Arial" pitchFamily="34"/>
              <a:buChar char="•"/>
            </a:pPr>
            <a:r>
              <a:rPr lang="pt-PT" dirty="0" smtClean="0"/>
              <a:t> Protótipo de interface gráfica e Requisitos</a:t>
            </a:r>
          </a:p>
          <a:p>
            <a:pPr lvl="0">
              <a:buFont typeface="Arial" pitchFamily="34"/>
              <a:buChar char="•"/>
            </a:pPr>
            <a:r>
              <a:rPr lang="pt-PT" dirty="0" smtClean="0"/>
              <a:t> Salvaguarda para trabalho futuro</a:t>
            </a:r>
          </a:p>
          <a:p>
            <a:pPr lvl="0">
              <a:buFont typeface="Arial" pitchFamily="34"/>
              <a:buChar char="•"/>
            </a:pPr>
            <a:r>
              <a:rPr lang="pt-PT" dirty="0"/>
              <a:t> </a:t>
            </a:r>
            <a:r>
              <a:rPr lang="pt-PT" dirty="0" smtClean="0"/>
              <a:t>Diagrama de </a:t>
            </a:r>
            <a:r>
              <a:rPr lang="pt-PT" i="1" dirty="0" err="1" smtClean="0"/>
              <a:t>Gantt</a:t>
            </a:r>
            <a:endParaRPr lang="pt-PT" i="1" dirty="0" smtClean="0"/>
          </a:p>
          <a:p>
            <a:pPr lvl="0">
              <a:buFont typeface="Arial" pitchFamily="34"/>
              <a:buChar char="•"/>
            </a:pPr>
            <a:r>
              <a:rPr lang="pt-PT" dirty="0" smtClean="0"/>
              <a:t>Conclusões</a:t>
            </a:r>
            <a:endParaRPr lang="pt-PT" dirty="0"/>
          </a:p>
          <a:p>
            <a:pPr lvl="0"/>
            <a:endParaRPr lang="pt-PT" dirty="0"/>
          </a:p>
          <a:p>
            <a:pPr lvl="0"/>
            <a:endParaRPr lang="pt-PT" dirty="0"/>
          </a:p>
          <a:p>
            <a:pPr lvl="0"/>
            <a:endParaRPr lang="pt-PT" dirty="0"/>
          </a:p>
        </p:txBody>
      </p:sp>
      <p:sp>
        <p:nvSpPr>
          <p:cNvPr id="5" name="Marcador de Posição do Número do Diapositivo 4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DC0457D-B2A5-44A3-A050-EE05EC7D2E1E}" type="slidenum">
              <a:t>2</a:t>
            </a:fld>
            <a:endParaRPr lang="pt-PT" sz="105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b="1" dirty="0" smtClean="0"/>
              <a:t>Contextualização</a:t>
            </a:r>
            <a:endParaRPr lang="pt-PT" b="1" dirty="0"/>
          </a:p>
        </p:txBody>
      </p:sp>
      <p:sp>
        <p:nvSpPr>
          <p:cNvPr id="3" name="Marcador de Posição de Conteúdo 2"/>
          <p:cNvSpPr txBox="1">
            <a:spLocks noGrp="1"/>
          </p:cNvSpPr>
          <p:nvPr>
            <p:ph idx="1"/>
          </p:nvPr>
        </p:nvSpPr>
        <p:spPr>
          <a:xfrm>
            <a:off x="1097280" y="1887294"/>
            <a:ext cx="10058400" cy="4023360"/>
          </a:xfrm>
        </p:spPr>
        <p:txBody>
          <a:bodyPr/>
          <a:lstStyle/>
          <a:p>
            <a:pPr marL="0" lvl="0" indent="0">
              <a:buNone/>
            </a:pPr>
            <a:r>
              <a:rPr lang="pt-PT" dirty="0"/>
              <a:t>	</a:t>
            </a:r>
          </a:p>
          <a:p>
            <a:pPr marL="201168" lvl="1" indent="0">
              <a:buNone/>
            </a:pPr>
            <a:endParaRPr lang="pt-PT" dirty="0"/>
          </a:p>
          <a:p>
            <a:pPr lvl="0">
              <a:buFont typeface="Arial" pitchFamily="34"/>
              <a:buChar char="•"/>
            </a:pPr>
            <a:endParaRPr lang="pt-PT" dirty="0"/>
          </a:p>
        </p:txBody>
      </p:sp>
      <p:sp>
        <p:nvSpPr>
          <p:cNvPr id="5" name="Marcador de Posição do Número do Diapositivo 4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5F1E12-94C8-4E8C-B199-DE9D5D125FE0}" type="slidenum">
              <a:t>3</a:t>
            </a:fld>
            <a:endParaRPr lang="pt-PT" sz="105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itchFamily="34"/>
              <a:buChar char=" "/>
              <a:tabLst/>
              <a:defRPr lang="pt-PT" sz="2000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1pPr>
            <a:lvl2pPr marL="384048" marR="0" lvl="1" indent="-18288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100000"/>
              <a:buFont typeface="Calibri" pitchFamily="34"/>
              <a:buChar char="◦"/>
              <a:tabLst/>
              <a:defRPr lang="pt-PT" sz="1800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2pPr>
            <a:lvl3pPr marL="566928" marR="0" lvl="2" indent="-18288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100000"/>
              <a:buFont typeface="Calibri" pitchFamily="34"/>
              <a:buChar char="◦"/>
              <a:tabLst/>
              <a:defRPr lang="pt-PT" sz="1400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3pPr>
            <a:lvl4pPr marL="749808" marR="0" lvl="3" indent="-18288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100000"/>
              <a:buFont typeface="Calibri" pitchFamily="34"/>
              <a:buChar char="◦"/>
              <a:tabLst/>
              <a:defRPr lang="pt-PT" sz="1400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4pPr>
            <a:lvl5pPr marL="932688" marR="0" lvl="4" indent="-18288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100000"/>
              <a:buFont typeface="Calibri" pitchFamily="34"/>
              <a:buChar char="◦"/>
              <a:tabLst/>
              <a:defRPr lang="pt-PT" sz="1400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 smtClean="0"/>
              <a:t> </a:t>
            </a:r>
          </a:p>
          <a:p>
            <a:pPr>
              <a:buFont typeface="Arial" pitchFamily="34"/>
              <a:buChar char="•"/>
            </a:pPr>
            <a:r>
              <a:rPr lang="pt-PT" dirty="0" smtClean="0"/>
              <a:t> Um dos maiores desafios que se apresenta à sociedade é o ensino.</a:t>
            </a:r>
          </a:p>
          <a:p>
            <a:pPr>
              <a:buFont typeface="Arial" pitchFamily="34"/>
              <a:buChar char="•"/>
            </a:pPr>
            <a:r>
              <a:rPr lang="pt-PT" dirty="0" smtClean="0"/>
              <a:t> </a:t>
            </a:r>
            <a:r>
              <a:rPr lang="pt-PT" dirty="0"/>
              <a:t>Das diversas áreas científicas, existem algumas que, pela sua natureza, se tornam mais complexas de se </a:t>
            </a:r>
            <a:r>
              <a:rPr lang="pt-PT" dirty="0" smtClean="0"/>
              <a:t>ensinar.</a:t>
            </a:r>
          </a:p>
          <a:p>
            <a:pPr>
              <a:buFont typeface="Arial" pitchFamily="34"/>
              <a:buChar char="•"/>
            </a:pPr>
            <a:r>
              <a:rPr lang="pt-PT" dirty="0" smtClean="0"/>
              <a:t> Escolha do tema: </a:t>
            </a:r>
            <a:r>
              <a:rPr lang="pt-PT" b="1" dirty="0" smtClean="0"/>
              <a:t>História e Geografia de Portugal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8203" y="352245"/>
            <a:ext cx="10515600" cy="1325559"/>
          </a:xfrm>
        </p:spPr>
        <p:txBody>
          <a:bodyPr/>
          <a:lstStyle/>
          <a:p>
            <a:pPr lvl="0"/>
            <a:r>
              <a:rPr lang="pt-PT" b="1" dirty="0" smtClean="0"/>
              <a:t>Motivação e Objetivos</a:t>
            </a:r>
            <a:endParaRPr lang="pt-PT" b="1" dirty="0"/>
          </a:p>
        </p:txBody>
      </p:sp>
      <p:sp>
        <p:nvSpPr>
          <p:cNvPr id="5" name="Marcador de Posição do Número do Diapositivo 4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E30095-8CDA-46A2-8AB8-79EABD595558}" type="slidenum">
              <a:t>4</a:t>
            </a:fld>
            <a:endParaRPr lang="pt-PT" sz="105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838203" y="2227105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itchFamily="34"/>
              <a:buChar char=" "/>
              <a:tabLst/>
              <a:defRPr lang="pt-PT" sz="2000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1pPr>
            <a:lvl2pPr marL="384048" marR="0" lvl="1" indent="-18288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100000"/>
              <a:buFont typeface="Calibri" pitchFamily="34"/>
              <a:buChar char="◦"/>
              <a:tabLst/>
              <a:defRPr lang="pt-PT" sz="1800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2pPr>
            <a:lvl3pPr marL="566928" marR="0" lvl="2" indent="-18288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100000"/>
              <a:buFont typeface="Calibri" pitchFamily="34"/>
              <a:buChar char="◦"/>
              <a:tabLst/>
              <a:defRPr lang="pt-PT" sz="1400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3pPr>
            <a:lvl4pPr marL="749808" marR="0" lvl="3" indent="-18288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100000"/>
              <a:buFont typeface="Calibri" pitchFamily="34"/>
              <a:buChar char="◦"/>
              <a:tabLst/>
              <a:defRPr lang="pt-PT" sz="1400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4pPr>
            <a:lvl5pPr marL="932688" marR="0" lvl="4" indent="-18288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100000"/>
              <a:buFont typeface="Calibri" pitchFamily="34"/>
              <a:buChar char="◦"/>
              <a:tabLst/>
              <a:defRPr lang="pt-PT" sz="1400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pt-PT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smtClean="0"/>
              <a:t>Cativar </a:t>
            </a:r>
            <a:r>
              <a:rPr lang="pt-PT" sz="2000" dirty="0"/>
              <a:t>os jovens para o estudo da </a:t>
            </a:r>
            <a:r>
              <a:rPr lang="pt-PT" sz="2000" dirty="0" smtClean="0"/>
              <a:t>História e Geografia </a:t>
            </a:r>
            <a:r>
              <a:rPr lang="pt-PT" sz="2000" dirty="0"/>
              <a:t>de Portugal.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Criação de um método de ensino interativo.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smtClean="0"/>
              <a:t>Público </a:t>
            </a:r>
            <a:r>
              <a:rPr lang="pt-PT" sz="2000" dirty="0"/>
              <a:t>alvo: faixa etária (10-14 anos).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938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b="1" dirty="0" smtClean="0"/>
              <a:t>Interface Gráfica e Requisitos</a:t>
            </a:r>
            <a:endParaRPr lang="pt-PT" b="1" dirty="0"/>
          </a:p>
        </p:txBody>
      </p:sp>
      <p:sp>
        <p:nvSpPr>
          <p:cNvPr id="5" name="Marcador de Posição do Número do Diapositivo 4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592B1D-5790-43CF-8AB8-B336A4D1F2BE}" type="slidenum">
              <a:t>5</a:t>
            </a:fld>
            <a:endParaRPr lang="pt-PT" sz="105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65662" y="2232561"/>
            <a:ext cx="87402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Funcionalidades obrigatórias com base num esboço da interface gráfica.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Nas imagens que demonstraremos denotamos funcionalidade obrigatória por F.O. 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22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1" y="0"/>
            <a:ext cx="6211998" cy="68580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217725" y="6329547"/>
            <a:ext cx="362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Fig. 1 – Página inicial da aplicação.</a:t>
            </a:r>
            <a:endParaRPr lang="en-US" dirty="0"/>
          </a:p>
        </p:txBody>
      </p:sp>
      <p:sp>
        <p:nvSpPr>
          <p:cNvPr id="2" name="CaixaDeTexto 1"/>
          <p:cNvSpPr txBox="1"/>
          <p:nvPr/>
        </p:nvSpPr>
        <p:spPr>
          <a:xfrm>
            <a:off x="7849590" y="676894"/>
            <a:ext cx="3372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F.O. 2 - </a:t>
            </a:r>
            <a:r>
              <a:rPr lang="pt-PT" dirty="0"/>
              <a:t>D</a:t>
            </a:r>
            <a:r>
              <a:rPr lang="pt-PT" dirty="0" smtClean="0"/>
              <a:t>omínio </a:t>
            </a:r>
            <a:r>
              <a:rPr lang="pt-PT" dirty="0"/>
              <a:t>de </a:t>
            </a:r>
            <a:r>
              <a:rPr lang="pt-PT" dirty="0" smtClean="0"/>
              <a:t>conhecimento, modo </a:t>
            </a:r>
            <a:r>
              <a:rPr lang="pt-PT" dirty="0"/>
              <a:t>e princípios de funcionamento. </a:t>
            </a:r>
            <a:endParaRPr lang="en-US" dirty="0"/>
          </a:p>
        </p:txBody>
      </p:sp>
      <p:cxnSp>
        <p:nvCxnSpPr>
          <p:cNvPr id="4" name="Conexão reta unidirecional 3"/>
          <p:cNvCxnSpPr/>
          <p:nvPr/>
        </p:nvCxnSpPr>
        <p:spPr>
          <a:xfrm flipH="1">
            <a:off x="5949538" y="1353787"/>
            <a:ext cx="1995054" cy="5700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83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1" y="0"/>
            <a:ext cx="77828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01129" y="6317671"/>
            <a:ext cx="362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Fig. 2 – Página de definições.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8425820" y="605642"/>
            <a:ext cx="3372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F.O. 1 - Permitir </a:t>
            </a:r>
            <a:r>
              <a:rPr lang="pt-PT" dirty="0"/>
              <a:t>aos seus utilizadores definir uma configuração </a:t>
            </a:r>
            <a:r>
              <a:rPr lang="pt-PT" dirty="0" smtClean="0"/>
              <a:t>inicial.</a:t>
            </a:r>
            <a:endParaRPr lang="en-US" dirty="0"/>
          </a:p>
        </p:txBody>
      </p:sp>
      <p:cxnSp>
        <p:nvCxnSpPr>
          <p:cNvPr id="8" name="Conexão reta unidirecional 7"/>
          <p:cNvCxnSpPr/>
          <p:nvPr/>
        </p:nvCxnSpPr>
        <p:spPr>
          <a:xfrm flipH="1">
            <a:off x="6103917" y="1603169"/>
            <a:ext cx="2339439" cy="53438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9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80" y="249602"/>
            <a:ext cx="12192000" cy="550377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570026" y="6222669"/>
            <a:ext cx="362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Fig. </a:t>
            </a:r>
            <a:r>
              <a:rPr lang="pt-PT" dirty="0"/>
              <a:t>3</a:t>
            </a:r>
            <a:r>
              <a:rPr lang="pt-PT" dirty="0" smtClean="0"/>
              <a:t> – Perfil inicial do utilizador.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48179" y="4057177"/>
            <a:ext cx="337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F.O. 4 - Rastrear atividades.</a:t>
            </a:r>
            <a:endParaRPr lang="en-US" dirty="0"/>
          </a:p>
        </p:txBody>
      </p:sp>
      <p:cxnSp>
        <p:nvCxnSpPr>
          <p:cNvPr id="6" name="Conexão reta unidirecional 5"/>
          <p:cNvCxnSpPr/>
          <p:nvPr/>
        </p:nvCxnSpPr>
        <p:spPr>
          <a:xfrm flipH="1" flipV="1">
            <a:off x="3016332" y="641268"/>
            <a:ext cx="534390" cy="345571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119813" y="4270937"/>
            <a:ext cx="3372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F.O. 5 -  Guardar informação das sessões de estudo e caraterizar conhecimento do utilizador </a:t>
            </a:r>
            <a:endParaRPr lang="en-US" dirty="0"/>
          </a:p>
        </p:txBody>
      </p:sp>
      <p:cxnSp>
        <p:nvCxnSpPr>
          <p:cNvPr id="10" name="Conexão reta unidirecional 9"/>
          <p:cNvCxnSpPr/>
          <p:nvPr/>
        </p:nvCxnSpPr>
        <p:spPr>
          <a:xfrm flipH="1" flipV="1">
            <a:off x="6852618" y="532411"/>
            <a:ext cx="828738" cy="372775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/>
          <p:cNvCxnSpPr/>
          <p:nvPr/>
        </p:nvCxnSpPr>
        <p:spPr>
          <a:xfrm flipH="1" flipV="1">
            <a:off x="4586705" y="771896"/>
            <a:ext cx="3094651" cy="35644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18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1" y="83128"/>
            <a:ext cx="9838095" cy="664761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053146" y="6278287"/>
            <a:ext cx="362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Fig. 4 – Perfil do rei.</a:t>
            </a:r>
            <a:endParaRPr lang="en-US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17570" y="4595750"/>
            <a:ext cx="3728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F.O. 3 - Ser </a:t>
            </a:r>
            <a:r>
              <a:rPr lang="pt-PT" dirty="0"/>
              <a:t>capaz de ensinar com base num dado método, acompanhando o “aluno</a:t>
            </a:r>
            <a:r>
              <a:rPr lang="pt-PT" dirty="0" smtClean="0"/>
              <a:t>”.</a:t>
            </a:r>
            <a:endParaRPr lang="en-US" dirty="0"/>
          </a:p>
        </p:txBody>
      </p:sp>
      <p:cxnSp>
        <p:nvCxnSpPr>
          <p:cNvPr id="7" name="Conexão reta unidirecional 6"/>
          <p:cNvCxnSpPr/>
          <p:nvPr/>
        </p:nvCxnSpPr>
        <p:spPr>
          <a:xfrm flipV="1">
            <a:off x="3004457" y="1745673"/>
            <a:ext cx="1330037" cy="28738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024101" y="5339476"/>
            <a:ext cx="372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F.O. 6 - Definir sessões de estudo, gerar exercícios, avaliação.</a:t>
            </a:r>
            <a:endParaRPr lang="en-US" dirty="0"/>
          </a:p>
        </p:txBody>
      </p:sp>
      <p:cxnSp>
        <p:nvCxnSpPr>
          <p:cNvPr id="9" name="Conexão reta unidirecional 8"/>
          <p:cNvCxnSpPr/>
          <p:nvPr/>
        </p:nvCxnSpPr>
        <p:spPr>
          <a:xfrm flipH="1" flipV="1">
            <a:off x="6151418" y="1745673"/>
            <a:ext cx="1689607" cy="35938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7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heme/theme1.xml><?xml version="1.0" encoding="utf-8"?>
<a:theme xmlns:a="http://schemas.openxmlformats.org/drawingml/2006/main" name="Retrospetiv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817</Words>
  <Application>Microsoft Office PowerPoint</Application>
  <PresentationFormat>Ecrã Panorâmico</PresentationFormat>
  <Paragraphs>123</Paragraphs>
  <Slides>14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Retrospetiva</vt:lpstr>
      <vt:lpstr>Projeto Prático de Laboratórios de Informática IV Tutor nº 5 Etapa 1 - Fundamentação</vt:lpstr>
      <vt:lpstr>Estrutura da apresentação</vt:lpstr>
      <vt:lpstr>Contextualização</vt:lpstr>
      <vt:lpstr>Motivação e Objetivos</vt:lpstr>
      <vt:lpstr>Interface Gráfica e Requisitos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Salvaguarda para trabalho futuro</vt:lpstr>
      <vt:lpstr>Diagrama de Gantt</vt:lpstr>
      <vt:lpstr>Conclusão</vt:lpstr>
      <vt:lpstr>Projeto Prático de Laboratórios de Informática IV Tutor nº 5 Etapa 1 - Fundamentação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Habitat Projeto Prático de Base de Dados</dc:title>
  <dc:creator>daniel caldas</dc:creator>
  <cp:lastModifiedBy>daniel caldas</cp:lastModifiedBy>
  <cp:revision>45</cp:revision>
  <cp:lastPrinted>2015-01-26T12:14:24Z</cp:lastPrinted>
  <dcterms:created xsi:type="dcterms:W3CDTF">2015-01-26T10:50:07Z</dcterms:created>
  <dcterms:modified xsi:type="dcterms:W3CDTF">2015-03-27T12:26:24Z</dcterms:modified>
</cp:coreProperties>
</file>