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5" r:id="rId4"/>
    <p:sldId id="282" r:id="rId5"/>
    <p:sldId id="283" r:id="rId6"/>
    <p:sldId id="284" r:id="rId7"/>
    <p:sldId id="285" r:id="rId8"/>
    <p:sldId id="266" r:id="rId9"/>
    <p:sldId id="286" r:id="rId10"/>
    <p:sldId id="287" r:id="rId11"/>
    <p:sldId id="289" r:id="rId12"/>
    <p:sldId id="288" r:id="rId13"/>
    <p:sldId id="290" r:id="rId14"/>
    <p:sldId id="293" r:id="rId15"/>
    <p:sldId id="291" r:id="rId16"/>
    <p:sldId id="292" r:id="rId17"/>
    <p:sldId id="294" r:id="rId18"/>
    <p:sldId id="295" r:id="rId19"/>
    <p:sldId id="296" r:id="rId20"/>
    <p:sldId id="281" r:id="rId21"/>
    <p:sldId id="269" r:id="rId22"/>
    <p:sldId id="297" r:id="rId2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67504" autoAdjust="0"/>
  </p:normalViewPr>
  <p:slideViewPr>
    <p:cSldViewPr snapToGrid="0">
      <p:cViewPr varScale="1">
        <p:scale>
          <a:sx n="50" d="100"/>
          <a:sy n="50" d="100"/>
        </p:scale>
        <p:origin x="129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Marcador de Posição da Data 2"/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4DA9E2-E484-406A-BABB-8C390C004465}" type="datetime1">
              <a: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07/05/2015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Marcador de Posição do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Rixas</a:t>
            </a:r>
          </a:p>
        </p:txBody>
      </p:sp>
      <p:sp>
        <p:nvSpPr>
          <p:cNvPr id="5" name="Marcador de Posição do Número do Diapositivo 4"/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C44AE1-FAA3-40F0-88B1-85BD9FE9D9AD}" type="slidenum">
              <a:t>‹nº›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0997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3" name="Marcador de Posição da Data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D3828B8-4CC2-42B9-91BD-EE44F86070A7}" type="datetime1">
              <a:rPr lang="pt-PT"/>
              <a:pPr lvl="0"/>
              <a:t>07/05/2015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Marcador de Posição de Notas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pt-PT"/>
              <a:t>Rixas</a:t>
            </a:r>
          </a:p>
        </p:txBody>
      </p:sp>
      <p:sp>
        <p:nvSpPr>
          <p:cNvPr id="7" name="Marcador de Posição do Número do Diapositivo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3B9163C-F570-4891-915E-CE177A49BFC4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6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735ED1E-012D-415F-B01F-402831152EDA}" type="slidenum">
              <a:t>1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Marcador de Posição do Rodapé 4"/>
          <p:cNvSpPr txBox="1"/>
          <p:nvPr/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Rixas</a:t>
            </a:r>
          </a:p>
        </p:txBody>
      </p:sp>
    </p:spTree>
    <p:extLst>
      <p:ext uri="{BB962C8B-B14F-4D97-AF65-F5344CB8AC3E}">
        <p14:creationId xmlns:p14="http://schemas.microsoft.com/office/powerpoint/2010/main" val="762306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Médio;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193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Alta;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2904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Alta;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5625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Baixo;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654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0.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025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Baixo;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3042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Médio;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849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Baixo;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3947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Baixo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5919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Baixo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206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Baixo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9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Baixo.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dirty="0" smtClean="0"/>
              <a:t>Diferentes elementos na equipa</a:t>
            </a:r>
            <a:r>
              <a:rPr lang="pt-PT" baseline="0" dirty="0" smtClean="0"/>
              <a:t> de programadores;</a:t>
            </a:r>
          </a:p>
          <a:p>
            <a:pPr algn="l"/>
            <a:r>
              <a:rPr lang="pt-PT" baseline="0" dirty="0" smtClean="0"/>
              <a:t>Alto;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5901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735ED1E-012D-415F-B01F-402831152EDA}" type="slidenum">
              <a:t>22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Marcador de Posição do Rodapé 4"/>
          <p:cNvSpPr txBox="1"/>
          <p:nvPr/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Rixas</a:t>
            </a:r>
          </a:p>
        </p:txBody>
      </p:sp>
    </p:spTree>
    <p:extLst>
      <p:ext uri="{BB962C8B-B14F-4D97-AF65-F5344CB8AC3E}">
        <p14:creationId xmlns:p14="http://schemas.microsoft.com/office/powerpoint/2010/main" val="1988087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Médio</a:t>
            </a:r>
            <a:endParaRPr lang="en-US" sz="1200" b="0" i="0" u="none" strike="noStrike" kern="120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Baixo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543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Baixo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7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Baixo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0467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Baixo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1413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Falar sobre importância do modelo;</a:t>
            </a:r>
          </a:p>
          <a:p>
            <a:r>
              <a:rPr lang="pt-PT" dirty="0" smtClean="0"/>
              <a:t>Médio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2294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Identificação</a:t>
            </a:r>
            <a:r>
              <a:rPr lang="pt-PT" baseline="0" dirty="0" smtClean="0"/>
              <a:t> de contextos de interação</a:t>
            </a:r>
          </a:p>
          <a:p>
            <a:r>
              <a:rPr lang="pt-PT" baseline="0" dirty="0" smtClean="0"/>
              <a:t>Médio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9163C-F570-4891-915E-CE177A49BFC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2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7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Title 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Subtitle 2"/>
          <p:cNvSpPr txBox="1">
            <a:spLocks noGrp="1"/>
          </p:cNvSpPr>
          <p:nvPr>
            <p:ph type="subTitle" idx="1"/>
          </p:nvPr>
        </p:nvSpPr>
        <p:spPr>
          <a:xfrm>
            <a:off x="1100050" y="4455624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637052"/>
                </a:solidFill>
                <a:latin typeface="Calibri Light"/>
              </a:defRPr>
            </a:lvl1pPr>
          </a:lstStyle>
          <a:p>
            <a:pPr lvl="0"/>
            <a:r>
              <a:rPr lang="pt-PT"/>
              <a:t>Faça clique para editar o estilo</a:t>
            </a:r>
            <a:endParaRPr lang="en-US"/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AB0EE8-A0AC-43B3-8F76-89113AC1685C}" type="datetime1">
              <a:rPr lang="pt-PT"/>
              <a:pPr lvl="0"/>
              <a:t>07/05/2015</a:t>
            </a:fld>
            <a:endParaRPr lang="pt-PT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28EB5F-CF3A-4FD9-B929-10BEB76D596D}" type="slidenum"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7" y="4343400"/>
            <a:ext cx="987552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4469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86020F-5AED-4CA0-B390-4DBA8DDB2793}" type="datetime1">
              <a:rPr lang="pt-PT"/>
              <a:pPr lvl="0"/>
              <a:t>07/05/2015</a:t>
            </a:fld>
            <a:endParaRPr lang="pt-PT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7047AA-9910-4A3A-844F-E66E53544F94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38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7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414780"/>
            <a:ext cx="2628899" cy="575741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414780"/>
            <a:ext cx="7734296" cy="5757419"/>
          </a:xfrm>
        </p:spPr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0A13CA-9281-4C56-860C-F51EBD5EC58E}" type="datetime1">
              <a:rPr lang="pt-PT"/>
              <a:pPr lvl="0"/>
              <a:t>07/05/2015</a:t>
            </a:fld>
            <a:endParaRPr lang="pt-PT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3C4C19-E543-4082-B045-E73962FAEEE6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236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D55AC6-8D8C-4F1D-83EE-D2BD55489620}" type="datetime1">
              <a:rPr lang="pt-PT"/>
              <a:pPr lvl="0"/>
              <a:t>07/05/2015</a:t>
            </a:fld>
            <a:endParaRPr lang="pt-PT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54E3C0-0983-4D7E-8988-56A82E3D73D9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40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7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637052"/>
                </a:solidFill>
                <a:latin typeface="Calibri Light"/>
              </a:defRPr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205C3F-1BA5-44BB-AFA3-4FE25ADDD262}" type="datetime1">
              <a:rPr lang="pt-PT"/>
              <a:pPr lvl="0"/>
              <a:t>07/05/2015</a:t>
            </a:fld>
            <a:endParaRPr lang="pt-PT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21DB5E-FD1F-4C3F-B447-60B0AA5E2035}" type="slidenum"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7" y="4343400"/>
            <a:ext cx="987552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14290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217920" y="1845734"/>
            <a:ext cx="4937760" cy="40233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BE6FDE-0F20-4414-83CB-856E37AAF5E4}" type="datetime1">
              <a:rPr lang="pt-PT"/>
              <a:pPr lvl="0"/>
              <a:t>07/05/2015</a:t>
            </a:fld>
            <a:endParaRPr lang="pt-PT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E956D7-B6F2-4BA2-978D-5F37C0BF0E65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0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097280" y="1846054"/>
            <a:ext cx="4937760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637052"/>
                </a:solidFill>
              </a:defRPr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097280" y="2582329"/>
            <a:ext cx="4937760" cy="33781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217920" y="1846054"/>
            <a:ext cx="4937760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637052"/>
                </a:solidFill>
              </a:defRPr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217920" y="2582329"/>
            <a:ext cx="4937760" cy="33781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67B6FB-5127-42F8-B558-B24F57CC6530}" type="datetime1">
              <a:rPr lang="pt-PT"/>
              <a:pPr lvl="0"/>
              <a:t>07/05/2015</a:t>
            </a:fld>
            <a:endParaRPr lang="pt-PT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DF5956-67D8-46EB-97D6-71A33B27E2D2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01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6405E1-243F-4D02-9351-990390E157FC}" type="datetime1">
              <a:rPr lang="pt-PT"/>
              <a:pPr lvl="0"/>
              <a:t>07/05/2015</a:t>
            </a:fld>
            <a:endParaRPr lang="pt-PT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8DBE36-AC79-45F1-B004-72C54483224E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091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5"/>
          <p:cNvSpPr/>
          <p:nvPr/>
        </p:nvSpPr>
        <p:spPr>
          <a:xfrm>
            <a:off x="18" y="633431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0194F3-7851-421B-854A-E8CE41D04C49}" type="datetime1">
              <a:rPr lang="pt-PT"/>
              <a:pPr lvl="0"/>
              <a:t>07/05/2015</a:t>
            </a:fld>
            <a:endParaRPr lang="pt-PT"/>
          </a:p>
        </p:txBody>
      </p:sp>
      <p:sp>
        <p:nvSpPr>
          <p:cNvPr id="5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5B7710-BCE1-4753-909A-462290904D65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762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18" y="0"/>
            <a:ext cx="4050792" cy="68580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8"/>
          <p:cNvSpPr/>
          <p:nvPr/>
        </p:nvSpPr>
        <p:spPr>
          <a:xfrm>
            <a:off x="4040075" y="0"/>
            <a:ext cx="64008" cy="6858000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3200400" cy="2286000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19"/>
          </a:xfrm>
        </p:spPr>
        <p:txBody>
          <a:bodyPr lIns="91440" rIns="91440"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7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465511" y="6459787"/>
            <a:ext cx="2618512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9922CD5-9644-4641-AA1C-B7E3FD99AD9E}" type="datetime1">
              <a:rPr lang="pt-PT"/>
              <a:pPr lvl="0"/>
              <a:t>07/05/2015</a:t>
            </a:fld>
            <a:endParaRPr lang="pt-PT"/>
          </a:p>
        </p:txBody>
      </p:sp>
      <p:sp>
        <p:nvSpPr>
          <p:cNvPr id="8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4800600" y="6459787"/>
            <a:ext cx="4648196" cy="365129"/>
          </a:xfrm>
        </p:spPr>
        <p:txBody>
          <a:bodyPr anchorCtr="0"/>
          <a:lstStyle>
            <a:lvl1pPr algn="l">
              <a:defRPr>
                <a:solidFill>
                  <a:srgbClr val="637052"/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 lvl="0"/>
            <a:fld id="{1FDE03E0-A2AF-46DF-AA6A-4C76AA080B96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4953003"/>
            <a:ext cx="12188823" cy="1904996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8"/>
          <p:cNvSpPr/>
          <p:nvPr/>
        </p:nvSpPr>
        <p:spPr>
          <a:xfrm>
            <a:off x="18" y="4915073"/>
            <a:ext cx="12188823" cy="64008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8" y="0"/>
            <a:ext cx="12191987" cy="4915073"/>
          </a:xfrm>
          <a:blipFill>
            <a:blip r:embed="rId2"/>
            <a:stretch>
              <a:fillRect/>
            </a:stretch>
          </a:blipFill>
        </p:spPr>
        <p:txBody>
          <a:bodyPr lIns="457200" tIns="457200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7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AA8539-BAFB-48A4-93ED-869F20FC9CF9}" type="datetime1">
              <a:rPr lang="pt-PT"/>
              <a:pPr lvl="0"/>
              <a:t>07/05/2015</a:t>
            </a:fld>
            <a:endParaRPr lang="pt-PT"/>
          </a:p>
        </p:txBody>
      </p:sp>
      <p:sp>
        <p:nvSpPr>
          <p:cNvPr id="8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9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044923-5055-485F-8908-800E1C964F76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067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BD582C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" name="Rectangle 8"/>
          <p:cNvSpPr/>
          <p:nvPr/>
        </p:nvSpPr>
        <p:spPr>
          <a:xfrm>
            <a:off x="0" y="6334313"/>
            <a:ext cx="12191996" cy="66001"/>
          </a:xfrm>
          <a:prstGeom prst="rect">
            <a:avLst/>
          </a:prstGeom>
          <a:solidFill>
            <a:srgbClr val="E48312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Title Placeholder 1"/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097280" y="6459787"/>
            <a:ext cx="2472272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930274B6-3414-4681-A933-D8914B9480DB}" type="datetime1">
              <a:rPr lang="pt-PT"/>
              <a:pPr lvl="0"/>
              <a:t>07/05/2015</a:t>
            </a:fld>
            <a:endParaRPr lang="pt-PT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900" b="0" i="0" u="none" strike="noStrike" kern="1200" cap="all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05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6685E12C-AAE7-4998-8641-18B6AA4ECD35}" type="slidenum">
              <a:t>‹nº›</a:t>
            </a:fld>
            <a:endParaRPr lang="pt-PT"/>
          </a:p>
        </p:txBody>
      </p:sp>
      <p:cxnSp>
        <p:nvCxnSpPr>
          <p:cNvPr id="9" name="Straight Connector 9"/>
          <p:cNvCxnSpPr/>
          <p:nvPr/>
        </p:nvCxnSpPr>
        <p:spPr>
          <a:xfrm>
            <a:off x="1193529" y="1737844"/>
            <a:ext cx="9966960" cy="0"/>
          </a:xfrm>
          <a:prstGeom prst="straightConnector1">
            <a:avLst/>
          </a:prstGeom>
          <a:noFill/>
          <a:ln w="6345" cap="flat">
            <a:solidFill>
              <a:srgbClr val="7F7F7F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pt-PT" sz="4800" b="0" i="0" u="none" strike="noStrike" kern="1200" cap="none" spc="-50" baseline="0">
          <a:solidFill>
            <a:srgbClr val="404040"/>
          </a:solidFill>
          <a:uFillTx/>
          <a:latin typeface="Calibri Light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itchFamily="34"/>
        <a:buChar char=" "/>
        <a:tabLst/>
        <a:defRPr lang="pt-PT" sz="2000" b="0" i="0" u="none" strike="noStrike" kern="1200" cap="none" spc="0" baseline="0">
          <a:solidFill>
            <a:srgbClr val="404040"/>
          </a:solidFill>
          <a:uFillTx/>
          <a:latin typeface="Calibri"/>
        </a:defRPr>
      </a:lvl1pPr>
      <a:lvl2pPr marL="384048" marR="0" lvl="1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pt-PT" sz="1800" b="0" i="0" u="none" strike="noStrike" kern="1200" cap="none" spc="0" baseline="0">
          <a:solidFill>
            <a:srgbClr val="404040"/>
          </a:solidFill>
          <a:uFillTx/>
          <a:latin typeface="Calibri"/>
        </a:defRPr>
      </a:lvl2pPr>
      <a:lvl3pPr marL="566928" marR="0" lvl="2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pt-PT" sz="1400" b="0" i="0" u="none" strike="noStrike" kern="1200" cap="none" spc="0" baseline="0">
          <a:solidFill>
            <a:srgbClr val="404040"/>
          </a:solidFill>
          <a:uFillTx/>
          <a:latin typeface="Calibri"/>
        </a:defRPr>
      </a:lvl3pPr>
      <a:lvl4pPr marL="749808" marR="0" lvl="3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pt-PT" sz="1400" b="0" i="0" u="none" strike="noStrike" kern="1200" cap="none" spc="0" baseline="0">
          <a:solidFill>
            <a:srgbClr val="404040"/>
          </a:solidFill>
          <a:uFillTx/>
          <a:latin typeface="Calibri"/>
        </a:defRPr>
      </a:lvl4pPr>
      <a:lvl5pPr marL="932688" marR="0" lvl="4" indent="-18288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E48312"/>
        </a:buClr>
        <a:buSzPct val="100000"/>
        <a:buFont typeface="Calibri" pitchFamily="34"/>
        <a:buChar char="◦"/>
        <a:tabLst/>
        <a:defRPr lang="pt-PT" sz="1400" b="0" i="0" u="none" strike="noStrike" kern="1200" cap="none" spc="0" baseline="0">
          <a:solidFill>
            <a:srgbClr val="40404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123038" y="1372880"/>
            <a:ext cx="10058400" cy="2748823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pt-PT" sz="5400" dirty="0"/>
              <a:t>Projeto Prático de </a:t>
            </a:r>
            <a:r>
              <a:rPr lang="pt-PT" sz="5400" dirty="0" smtClean="0"/>
              <a:t>Laboratórios de Informática IV</a:t>
            </a:r>
            <a:r>
              <a:rPr lang="pt-PT" sz="6600" dirty="0"/>
              <a:t/>
            </a:r>
            <a:br>
              <a:rPr lang="pt-PT" sz="6600" dirty="0"/>
            </a:br>
            <a:r>
              <a:rPr lang="pt-PT" b="1" dirty="0" smtClean="0"/>
              <a:t>Tutor nº 5</a:t>
            </a:r>
            <a:br>
              <a:rPr lang="pt-PT" b="1" dirty="0" smtClean="0"/>
            </a:br>
            <a:r>
              <a:rPr lang="pt-PT" sz="3600" b="1" dirty="0" smtClean="0"/>
              <a:t>Etapa 2 - Especificação</a:t>
            </a:r>
            <a:endParaRPr lang="pt-PT" sz="3600" b="1" dirty="0"/>
          </a:p>
        </p:txBody>
      </p:sp>
      <p:sp>
        <p:nvSpPr>
          <p:cNvPr id="3" name="Subtítulo 5"/>
          <p:cNvSpPr txBox="1">
            <a:spLocks noGrp="1"/>
          </p:cNvSpPr>
          <p:nvPr>
            <p:ph type="subTitle" idx="1"/>
          </p:nvPr>
        </p:nvSpPr>
        <p:spPr>
          <a:xfrm>
            <a:off x="1524003" y="4507607"/>
            <a:ext cx="9144000" cy="1617427"/>
          </a:xfrm>
        </p:spPr>
        <p:txBody>
          <a:bodyPr anchorCtr="1"/>
          <a:lstStyle/>
          <a:p>
            <a:pPr lvl="0" algn="ctr">
              <a:lnSpc>
                <a:spcPct val="70000"/>
              </a:lnSpc>
            </a:pPr>
            <a:r>
              <a:rPr lang="pt-PT" sz="1500" dirty="0" smtClean="0"/>
              <a:t>Grupo 5</a:t>
            </a:r>
            <a:endParaRPr lang="pt-PT" sz="1500" dirty="0"/>
          </a:p>
          <a:p>
            <a:pPr lvl="0" algn="ctr">
              <a:lnSpc>
                <a:spcPct val="70000"/>
              </a:lnSpc>
            </a:pPr>
            <a:r>
              <a:rPr lang="pt-PT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Daniel </a:t>
            </a:r>
            <a:r>
              <a:rPr lang="pt-PT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Caldas</a:t>
            </a:r>
            <a:r>
              <a:rPr lang="pt-PT" sz="1500" b="1" dirty="0" smtClean="0"/>
              <a:t>, </a:t>
            </a:r>
            <a:r>
              <a:rPr lang="pt-PT" sz="1500" b="1" dirty="0"/>
              <a:t>José </a:t>
            </a:r>
            <a:r>
              <a:rPr lang="pt-PT" sz="1500" b="1" dirty="0" smtClean="0"/>
              <a:t>Cortez</a:t>
            </a:r>
            <a:r>
              <a:rPr lang="pt-PT" sz="1500" b="1" dirty="0" smtClean="0">
                <a:solidFill>
                  <a:schemeClr val="tx1"/>
                </a:solidFill>
              </a:rPr>
              <a:t>, </a:t>
            </a:r>
            <a:r>
              <a:rPr lang="pt-PT" sz="1500" b="1" dirty="0"/>
              <a:t>Marcelo</a:t>
            </a:r>
            <a:r>
              <a:rPr lang="pt-PT" sz="1500" dirty="0">
                <a:solidFill>
                  <a:schemeClr val="tx1"/>
                </a:solidFill>
              </a:rPr>
              <a:t> </a:t>
            </a:r>
            <a:r>
              <a:rPr lang="pt-PT" sz="1500" b="1" dirty="0"/>
              <a:t>Gonçalves, </a:t>
            </a:r>
            <a:r>
              <a:rPr lang="pt-PT" sz="1500" b="1" dirty="0" smtClean="0"/>
              <a:t>ricardo silva</a:t>
            </a:r>
            <a:endParaRPr lang="pt-PT" sz="1500" b="1" dirty="0"/>
          </a:p>
          <a:p>
            <a:pPr lvl="0" algn="ctr">
              <a:lnSpc>
                <a:spcPct val="70000"/>
              </a:lnSpc>
            </a:pPr>
            <a:r>
              <a:rPr lang="pt-PT" sz="1500" dirty="0"/>
              <a:t>Departamento de Informática</a:t>
            </a:r>
          </a:p>
          <a:p>
            <a:pPr lvl="0" algn="ctr">
              <a:lnSpc>
                <a:spcPct val="70000"/>
              </a:lnSpc>
            </a:pPr>
            <a:r>
              <a:rPr lang="pt-PT" sz="1500" dirty="0"/>
              <a:t>Escola de Engenharia</a:t>
            </a:r>
          </a:p>
          <a:p>
            <a:pPr lvl="0" algn="ctr">
              <a:lnSpc>
                <a:spcPct val="70000"/>
              </a:lnSpc>
            </a:pPr>
            <a:r>
              <a:rPr lang="pt-PT" sz="1500" dirty="0"/>
              <a:t>Universidade do Minho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945401" y="449546"/>
            <a:ext cx="6413674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Universidade do Minho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2014-2015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Licenciatura em Engenharia Informática, 3º Ano </a:t>
            </a:r>
          </a:p>
        </p:txBody>
      </p:sp>
      <p:sp>
        <p:nvSpPr>
          <p:cNvPr id="5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Marcador de Posição do Número do Diapositivo 8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5C954C-CD41-4E68-B7C2-90A1BADD4A05}" type="slidenum">
              <a:t>1</a:t>
            </a:fld>
            <a:endParaRPr lang="pt-PT" sz="10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7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Especificação em UML – Use case : Aulas</a:t>
            </a:r>
            <a:endParaRPr lang="pt-PT" b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8" y="2046170"/>
            <a:ext cx="5278011" cy="421063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81" y="2046170"/>
            <a:ext cx="5782482" cy="4210638"/>
          </a:xfrm>
          <a:prstGeom prst="rect">
            <a:avLst/>
          </a:prstGeom>
        </p:spPr>
      </p:pic>
      <p:pic>
        <p:nvPicPr>
          <p:cNvPr id="6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261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Especificação em UML – Diagramas de Atividades : Aula de Vídeo</a:t>
            </a:r>
            <a:endParaRPr lang="pt-PT" b="1" dirty="0"/>
          </a:p>
        </p:txBody>
      </p:sp>
      <p:pic>
        <p:nvPicPr>
          <p:cNvPr id="9" name="Marcador de Posição de Conteúdo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27" y="1846263"/>
            <a:ext cx="9580062" cy="4102981"/>
          </a:xfrm>
        </p:spPr>
      </p:pic>
      <p:pic>
        <p:nvPicPr>
          <p:cNvPr id="10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140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Especificação em UML – Diagrama de Atividades : Aula de texto</a:t>
            </a:r>
            <a:endParaRPr lang="pt-PT" b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55849" y="-534700"/>
            <a:ext cx="4131861" cy="8918226"/>
          </a:xfrm>
        </p:spPr>
      </p:pic>
      <p:pic>
        <p:nvPicPr>
          <p:cNvPr id="5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141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Especificação em UML – Diagramas de Sequência</a:t>
            </a:r>
            <a:endParaRPr lang="pt-PT" b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17" y="1846263"/>
            <a:ext cx="3792092" cy="4340048"/>
          </a:xfrm>
        </p:spPr>
      </p:pic>
      <p:pic>
        <p:nvPicPr>
          <p:cNvPr id="5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509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Especificação em UML – Diagramas de Classe (com e sem DAO)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64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99" y="530578"/>
            <a:ext cx="9339212" cy="5389771"/>
          </a:xfrm>
        </p:spPr>
      </p:pic>
      <p:pic>
        <p:nvPicPr>
          <p:cNvPr id="6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525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37" y="0"/>
            <a:ext cx="7804093" cy="6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4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Especificações em UML – Diagramas de Package</a:t>
            </a:r>
            <a:endParaRPr lang="pt-PT" b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92" y="1834974"/>
            <a:ext cx="8361448" cy="4249737"/>
          </a:xfrm>
        </p:spPr>
      </p:pic>
      <p:pic>
        <p:nvPicPr>
          <p:cNvPr id="5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4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Base de dados – Esquema Conceptual</a:t>
            </a:r>
            <a:endParaRPr lang="pt-PT" b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378" y="1828800"/>
            <a:ext cx="6626578" cy="4323644"/>
          </a:xfrm>
        </p:spPr>
      </p:pic>
      <p:pic>
        <p:nvPicPr>
          <p:cNvPr id="5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172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Base de Dados – Esquema Lógico</a:t>
            </a:r>
            <a:endParaRPr lang="pt-PT" b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66830" y="704150"/>
            <a:ext cx="4026161" cy="6908799"/>
          </a:xfrm>
        </p:spPr>
      </p:pic>
      <p:pic>
        <p:nvPicPr>
          <p:cNvPr id="5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150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dirty="0"/>
              <a:t>Estrutura da </a:t>
            </a:r>
            <a:r>
              <a:rPr lang="pt-PT" b="1" dirty="0" smtClean="0"/>
              <a:t>apresentação</a:t>
            </a:r>
            <a:endParaRPr lang="pt-PT" b="1" dirty="0"/>
          </a:p>
        </p:txBody>
      </p:sp>
      <p:sp>
        <p:nvSpPr>
          <p:cNvPr id="3" name="Marcador de Posição de Conteúdo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itchFamily="34"/>
              <a:buChar char="•"/>
            </a:pPr>
            <a:endParaRPr lang="pt-PT" dirty="0"/>
          </a:p>
          <a:p>
            <a:pPr lvl="0">
              <a:buFont typeface="Arial" pitchFamily="34"/>
              <a:buChar char="•"/>
            </a:pPr>
            <a:r>
              <a:rPr lang="pt-PT" dirty="0" smtClean="0"/>
              <a:t>Alterações nos requisitos e prototipagem da interface</a:t>
            </a:r>
          </a:p>
          <a:p>
            <a:pPr lvl="0">
              <a:buFont typeface="Arial" pitchFamily="34"/>
              <a:buChar char="•"/>
            </a:pPr>
            <a:r>
              <a:rPr lang="pt-PT" dirty="0" smtClean="0"/>
              <a:t>Especificações em UML</a:t>
            </a:r>
          </a:p>
          <a:p>
            <a:pPr lvl="0">
              <a:buFont typeface="Arial" pitchFamily="34"/>
              <a:buChar char="•"/>
            </a:pPr>
            <a:r>
              <a:rPr lang="pt-PT" dirty="0" smtClean="0"/>
              <a:t>Base de Dados</a:t>
            </a:r>
          </a:p>
          <a:p>
            <a:pPr lvl="0">
              <a:buFont typeface="Arial" pitchFamily="34"/>
              <a:buChar char="•"/>
            </a:pPr>
            <a:r>
              <a:rPr lang="pt-PT" dirty="0" smtClean="0"/>
              <a:t>Diagrama de </a:t>
            </a:r>
            <a:r>
              <a:rPr lang="pt-PT" dirty="0" err="1" smtClean="0"/>
              <a:t>Gantt</a:t>
            </a:r>
            <a:endParaRPr lang="pt-PT" dirty="0" smtClean="0"/>
          </a:p>
          <a:p>
            <a:pPr lvl="0">
              <a:buFont typeface="Arial" pitchFamily="34"/>
              <a:buChar char="•"/>
            </a:pPr>
            <a:r>
              <a:rPr lang="pt-PT" dirty="0" smtClean="0"/>
              <a:t>Conclusão</a:t>
            </a:r>
            <a:endParaRPr lang="pt-PT" dirty="0"/>
          </a:p>
          <a:p>
            <a:pPr lvl="0"/>
            <a:endParaRPr lang="pt-PT" dirty="0"/>
          </a:p>
          <a:p>
            <a:pPr lvl="0"/>
            <a:endParaRPr lang="pt-PT" dirty="0"/>
          </a:p>
          <a:p>
            <a:pPr lvl="0"/>
            <a:endParaRPr lang="pt-PT" dirty="0"/>
          </a:p>
        </p:txBody>
      </p:sp>
      <p:sp>
        <p:nvSpPr>
          <p:cNvPr id="5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DC0457D-B2A5-44A3-A050-EE05EC7D2E1E}" type="slidenum">
              <a:t>2</a:t>
            </a:fld>
            <a:endParaRPr lang="pt-PT" sz="10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Diagrama de </a:t>
            </a:r>
            <a:r>
              <a:rPr lang="pt-PT" b="1" i="1" dirty="0" err="1" smtClean="0"/>
              <a:t>Gantt</a:t>
            </a:r>
            <a:endParaRPr lang="en-US" b="1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" y="1843442"/>
            <a:ext cx="3581362" cy="34736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" y="5317067"/>
            <a:ext cx="3581362" cy="84858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15691" y="543517"/>
            <a:ext cx="3537685" cy="6858000"/>
          </a:xfrm>
          <a:prstGeom prst="rect">
            <a:avLst/>
          </a:prstGeom>
        </p:spPr>
      </p:pic>
      <p:pic>
        <p:nvPicPr>
          <p:cNvPr id="8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36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dirty="0"/>
              <a:t>Conclusão</a:t>
            </a:r>
          </a:p>
        </p:txBody>
      </p:sp>
      <p:sp>
        <p:nvSpPr>
          <p:cNvPr id="3" name="Marcador de Posição de Conteúdo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Importância da especificação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smtClean="0"/>
              <a:t>Apreciação crítica.</a:t>
            </a:r>
          </a:p>
        </p:txBody>
      </p:sp>
      <p:sp>
        <p:nvSpPr>
          <p:cNvPr id="5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14B421-6263-4F2C-B50A-51256853B16A}" type="slidenum">
              <a:t>21</a:t>
            </a:fld>
            <a:endParaRPr lang="pt-PT" sz="10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123038" y="1372880"/>
            <a:ext cx="10058400" cy="2748823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pt-PT" sz="5400" dirty="0"/>
              <a:t>Projeto Prático de </a:t>
            </a:r>
            <a:r>
              <a:rPr lang="pt-PT" sz="5400" dirty="0" smtClean="0"/>
              <a:t>Laboratórios de Informática IV</a:t>
            </a:r>
            <a:r>
              <a:rPr lang="pt-PT" sz="6600" dirty="0"/>
              <a:t/>
            </a:r>
            <a:br>
              <a:rPr lang="pt-PT" sz="6600" dirty="0"/>
            </a:br>
            <a:r>
              <a:rPr lang="pt-PT" b="1" dirty="0" smtClean="0"/>
              <a:t>Tutor nº 5</a:t>
            </a:r>
            <a:br>
              <a:rPr lang="pt-PT" b="1" dirty="0" smtClean="0"/>
            </a:br>
            <a:r>
              <a:rPr lang="pt-PT" sz="3600" b="1" dirty="0" smtClean="0"/>
              <a:t>Etapa 2 - Especificação</a:t>
            </a:r>
            <a:endParaRPr lang="pt-PT" sz="3600" b="1" dirty="0"/>
          </a:p>
        </p:txBody>
      </p:sp>
      <p:sp>
        <p:nvSpPr>
          <p:cNvPr id="3" name="Subtítulo 5"/>
          <p:cNvSpPr txBox="1">
            <a:spLocks noGrp="1"/>
          </p:cNvSpPr>
          <p:nvPr>
            <p:ph type="subTitle" idx="1"/>
          </p:nvPr>
        </p:nvSpPr>
        <p:spPr>
          <a:xfrm>
            <a:off x="1524003" y="4507607"/>
            <a:ext cx="9144000" cy="1617427"/>
          </a:xfrm>
        </p:spPr>
        <p:txBody>
          <a:bodyPr anchorCtr="1"/>
          <a:lstStyle/>
          <a:p>
            <a:pPr lvl="0" algn="ctr">
              <a:lnSpc>
                <a:spcPct val="70000"/>
              </a:lnSpc>
            </a:pPr>
            <a:r>
              <a:rPr lang="pt-PT" sz="1500" dirty="0" smtClean="0"/>
              <a:t>Grupo 5</a:t>
            </a:r>
            <a:endParaRPr lang="pt-PT" sz="1500" dirty="0"/>
          </a:p>
          <a:p>
            <a:pPr lvl="0" algn="ctr">
              <a:lnSpc>
                <a:spcPct val="70000"/>
              </a:lnSpc>
            </a:pPr>
            <a:r>
              <a:rPr lang="pt-PT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Daniel </a:t>
            </a:r>
            <a:r>
              <a:rPr lang="pt-PT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Caldas</a:t>
            </a:r>
            <a:r>
              <a:rPr lang="pt-PT" sz="1500" b="1" dirty="0" smtClean="0"/>
              <a:t>, </a:t>
            </a:r>
            <a:r>
              <a:rPr lang="pt-PT" sz="1500" b="1" dirty="0"/>
              <a:t>José </a:t>
            </a:r>
            <a:r>
              <a:rPr lang="pt-PT" sz="1500" b="1" dirty="0" smtClean="0"/>
              <a:t>Cortez</a:t>
            </a:r>
            <a:r>
              <a:rPr lang="pt-PT" sz="1500" b="1" u="sng" dirty="0" smtClean="0">
                <a:solidFill>
                  <a:schemeClr val="tx1"/>
                </a:solidFill>
              </a:rPr>
              <a:t>, </a:t>
            </a:r>
            <a:r>
              <a:rPr lang="pt-PT" sz="1500" b="1" u="sng" dirty="0">
                <a:solidFill>
                  <a:schemeClr val="tx1"/>
                </a:solidFill>
              </a:rPr>
              <a:t>Marcelo Gonçalves</a:t>
            </a:r>
            <a:r>
              <a:rPr lang="pt-PT" sz="1500" b="1" dirty="0"/>
              <a:t>, </a:t>
            </a:r>
            <a:r>
              <a:rPr lang="pt-PT" sz="1500" b="1" dirty="0" smtClean="0"/>
              <a:t>ricardo silva</a:t>
            </a:r>
            <a:endParaRPr lang="pt-PT" sz="1500" b="1" dirty="0"/>
          </a:p>
          <a:p>
            <a:pPr lvl="0" algn="ctr">
              <a:lnSpc>
                <a:spcPct val="70000"/>
              </a:lnSpc>
            </a:pPr>
            <a:r>
              <a:rPr lang="pt-PT" sz="1500" dirty="0"/>
              <a:t>Departamento de Informática</a:t>
            </a:r>
          </a:p>
          <a:p>
            <a:pPr lvl="0" algn="ctr">
              <a:lnSpc>
                <a:spcPct val="70000"/>
              </a:lnSpc>
            </a:pPr>
            <a:r>
              <a:rPr lang="pt-PT" sz="1500" dirty="0"/>
              <a:t>Escola de Engenharia</a:t>
            </a:r>
          </a:p>
          <a:p>
            <a:pPr lvl="0" algn="ctr">
              <a:lnSpc>
                <a:spcPct val="70000"/>
              </a:lnSpc>
            </a:pPr>
            <a:r>
              <a:rPr lang="pt-PT" sz="1500" dirty="0"/>
              <a:t>Universidade do Minho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945401" y="449546"/>
            <a:ext cx="6413674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Universidade do Minho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2014-2015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Licenciatura em Engenharia Informática, 3º Ano </a:t>
            </a:r>
          </a:p>
        </p:txBody>
      </p:sp>
      <p:sp>
        <p:nvSpPr>
          <p:cNvPr id="5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Marcador de Posição do Número do Diapositivo 8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5C954C-CD41-4E68-B7C2-90A1BADD4A05}" type="slidenum">
              <a:t>22</a:t>
            </a:fld>
            <a:endParaRPr lang="pt-PT" sz="10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7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39483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8203" y="352245"/>
            <a:ext cx="10515600" cy="1325559"/>
          </a:xfrm>
        </p:spPr>
        <p:txBody>
          <a:bodyPr>
            <a:normAutofit/>
          </a:bodyPr>
          <a:lstStyle/>
          <a:p>
            <a:pPr lvl="0"/>
            <a:r>
              <a:rPr lang="pt-PT" b="1" dirty="0" smtClean="0"/>
              <a:t>Alterações nos requisitos</a:t>
            </a:r>
            <a:endParaRPr lang="pt-PT" b="1" dirty="0"/>
          </a:p>
        </p:txBody>
      </p:sp>
      <p:sp>
        <p:nvSpPr>
          <p:cNvPr id="5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E30095-8CDA-46A2-8AB8-79EABD595558}" type="slidenum">
              <a:t>3</a:t>
            </a:fld>
            <a:endParaRPr lang="pt-PT" sz="10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657580" y="2227105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itchFamily="34"/>
              <a:buChar char=" "/>
              <a:tabLst/>
              <a:defRPr lang="pt-PT" sz="20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1pPr>
            <a:lvl2pPr marL="384048" marR="0" lvl="1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Calibri" pitchFamily="34"/>
              <a:buChar char="◦"/>
              <a:tabLst/>
              <a:defRPr lang="pt-PT" sz="18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2pPr>
            <a:lvl3pPr marL="566928" marR="0" lvl="2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Calibri" pitchFamily="34"/>
              <a:buChar char="◦"/>
              <a:tabLst/>
              <a:defRPr lang="pt-PT" sz="14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3pPr>
            <a:lvl4pPr marL="749808" marR="0" lvl="3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Calibri" pitchFamily="34"/>
              <a:buChar char="◦"/>
              <a:tabLst/>
              <a:defRPr lang="pt-PT" sz="14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4pPr>
            <a:lvl5pPr marL="932688" marR="0" lvl="4" indent="-18288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Pct val="100000"/>
              <a:buFont typeface="Calibri" pitchFamily="34"/>
              <a:buChar char="◦"/>
              <a:tabLst/>
              <a:defRPr lang="pt-PT" sz="1400" b="0" i="0" u="none" strike="noStrike" kern="1200" cap="none" spc="0" baseline="0">
                <a:solidFill>
                  <a:srgbClr val="40404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pt-PT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Um utilizador só necessita de fornecer a idade e nome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Definições do utilizador – É possível definir o rei favorito (ao invés do período de história)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Já não é possível escolher a dificuldade dos tópicos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Criação dum avatar personalizado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Introdução do conceito “Alínea”</a:t>
            </a:r>
          </a:p>
          <a:p>
            <a:pPr marL="201168" lvl="1" indent="0">
              <a:buNone/>
            </a:pPr>
            <a:r>
              <a:rPr lang="pt-PT" sz="2000" dirty="0"/>
              <a:t> </a:t>
            </a:r>
            <a:endParaRPr lang="pt-PT" sz="2000" dirty="0" smtClean="0"/>
          </a:p>
          <a:p>
            <a:pPr marL="201168" lvl="1" indent="0">
              <a:buNone/>
            </a:pPr>
            <a:r>
              <a:rPr lang="pt-PT" sz="2000" dirty="0" smtClean="0"/>
              <a:t> </a:t>
            </a:r>
            <a:endParaRPr lang="pt-PT" sz="2000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837" y="4148073"/>
            <a:ext cx="1857143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8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Prototipagem da interface - Alterações</a:t>
            </a:r>
            <a:endParaRPr lang="pt-PT" b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6" y="2478441"/>
            <a:ext cx="4216031" cy="28837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089" y="2525211"/>
            <a:ext cx="4235592" cy="28370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936978" y="5463823"/>
            <a:ext cx="274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Fig</a:t>
            </a:r>
            <a:r>
              <a:rPr lang="pt-PT" dirty="0" smtClean="0"/>
              <a:t> 1 – Página de Estatística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7958667" y="5463823"/>
            <a:ext cx="197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Fig.2 – Perfil do Rei</a:t>
            </a:r>
            <a:endParaRPr lang="pt-PT" dirty="0"/>
          </a:p>
        </p:txBody>
      </p:sp>
      <p:pic>
        <p:nvPicPr>
          <p:cNvPr id="8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Prototipagem da interface – Aula de texto</a:t>
            </a:r>
            <a:endParaRPr lang="pt-PT" b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44" y="1846263"/>
            <a:ext cx="7112000" cy="4022725"/>
          </a:xfrm>
        </p:spPr>
      </p:pic>
      <p:pic>
        <p:nvPicPr>
          <p:cNvPr id="5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443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Prototipagem da interface – Aula de </a:t>
            </a:r>
            <a:r>
              <a:rPr lang="pt-PT" b="1" dirty="0" smtClean="0"/>
              <a:t>vídeo</a:t>
            </a:r>
            <a:endParaRPr lang="pt-PT" b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79" y="1846263"/>
            <a:ext cx="7055554" cy="4022725"/>
          </a:xfrm>
        </p:spPr>
      </p:pic>
      <p:pic>
        <p:nvPicPr>
          <p:cNvPr id="5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978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Prototipagem da interface – Exercícios</a:t>
            </a:r>
            <a:endParaRPr lang="pt-PT" b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93" y="1799294"/>
            <a:ext cx="3111251" cy="2196974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30" y="1799294"/>
            <a:ext cx="3292449" cy="219227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93" y="4024301"/>
            <a:ext cx="3111251" cy="216201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30" y="4024301"/>
            <a:ext cx="3292450" cy="2162009"/>
          </a:xfrm>
          <a:prstGeom prst="rect">
            <a:avLst/>
          </a:prstGeom>
        </p:spPr>
      </p:pic>
      <p:pic>
        <p:nvPicPr>
          <p:cNvPr id="9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58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b="1" dirty="0" smtClean="0"/>
              <a:t>Especificação em UML – Modelo de Domínio</a:t>
            </a:r>
            <a:endParaRPr lang="pt-PT" b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60661" y="-1232886"/>
            <a:ext cx="4202001" cy="10388036"/>
          </a:xfrm>
        </p:spPr>
      </p:pic>
      <p:sp>
        <p:nvSpPr>
          <p:cNvPr id="5" name="Marcador de Posição do Número do Diapositivo 4"/>
          <p:cNvSpPr txBox="1"/>
          <p:nvPr/>
        </p:nvSpPr>
        <p:spPr>
          <a:xfrm>
            <a:off x="9900455" y="6459787"/>
            <a:ext cx="131202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B51D41-18B8-47E4-BBAE-F8198520C87D}" type="slidenum">
              <a:t>8</a:t>
            </a:fld>
            <a:endParaRPr lang="pt-PT" sz="10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Especificação em UML – Diagrama de Use Cases</a:t>
            </a:r>
            <a:endParaRPr lang="pt-PT" b="1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87" y="1891419"/>
            <a:ext cx="5128724" cy="434373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178" y="3932591"/>
            <a:ext cx="3942822" cy="230256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11" y="1895907"/>
            <a:ext cx="3942822" cy="2041172"/>
          </a:xfrm>
          <a:prstGeom prst="rect">
            <a:avLst/>
          </a:prstGeom>
        </p:spPr>
      </p:pic>
      <p:cxnSp>
        <p:nvCxnSpPr>
          <p:cNvPr id="10" name="Conexão reta unidirecional 9"/>
          <p:cNvCxnSpPr/>
          <p:nvPr/>
        </p:nvCxnSpPr>
        <p:spPr>
          <a:xfrm>
            <a:off x="5068711" y="5034844"/>
            <a:ext cx="2092589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/>
          <p:cNvCxnSpPr/>
          <p:nvPr/>
        </p:nvCxnSpPr>
        <p:spPr>
          <a:xfrm flipV="1">
            <a:off x="4865510" y="3323827"/>
            <a:ext cx="2280357" cy="58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49282"/>
            <a:ext cx="1123038" cy="508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Marcador de Posição do Rodapé 7"/>
          <p:cNvSpPr txBox="1"/>
          <p:nvPr/>
        </p:nvSpPr>
        <p:spPr>
          <a:xfrm>
            <a:off x="3686184" y="6459787"/>
            <a:ext cx="4822801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Grupo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5, </a:t>
            </a:r>
            <a:r>
              <a:rPr lang="pt-PT" sz="900" b="0" i="0" u="none" strike="noStrike" kern="1200" cap="all" spc="0" baseline="0" dirty="0">
                <a:solidFill>
                  <a:srgbClr val="FFFFFF"/>
                </a:solidFill>
                <a:uFillTx/>
                <a:latin typeface="Calibri"/>
              </a:rPr>
              <a:t>Apresentação do projeto prático de </a:t>
            </a: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Laboratórios de Informática</a:t>
            </a:r>
            <a:r>
              <a:rPr lang="pt-PT" sz="900" b="0" i="0" u="none" strike="noStrike" kern="1200" cap="all" spc="0" dirty="0" smtClean="0">
                <a:solidFill>
                  <a:srgbClr val="FFFFFF"/>
                </a:solidFill>
                <a:uFillTx/>
                <a:latin typeface="Calibri"/>
              </a:rPr>
              <a:t> IV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900" b="0" i="0" u="none" strike="noStrike" kern="1200" cap="all" spc="0" baseline="0" dirty="0" smtClean="0">
                <a:solidFill>
                  <a:srgbClr val="FFFFFF"/>
                </a:solidFill>
                <a:uFillTx/>
                <a:latin typeface="Calibri"/>
              </a:rPr>
              <a:t>2014/2015</a:t>
            </a:r>
            <a:endParaRPr lang="pt-PT" sz="900" b="0" i="0" u="none" strike="noStrike" kern="1200" cap="all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33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647</Words>
  <Application>Microsoft Office PowerPoint</Application>
  <PresentationFormat>Ecrã Panorâmico</PresentationFormat>
  <Paragraphs>152</Paragraphs>
  <Slides>22</Slides>
  <Notes>22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Retrospetiva</vt:lpstr>
      <vt:lpstr>Projeto Prático de Laboratórios de Informática IV Tutor nº 5 Etapa 2 - Especificação</vt:lpstr>
      <vt:lpstr>Estrutura da apresentação</vt:lpstr>
      <vt:lpstr>Alterações nos requisitos</vt:lpstr>
      <vt:lpstr>Prototipagem da interface - Alterações</vt:lpstr>
      <vt:lpstr>Prototipagem da interface – Aula de texto</vt:lpstr>
      <vt:lpstr>Prototipagem da interface – Aula de vídeo</vt:lpstr>
      <vt:lpstr>Prototipagem da interface – Exercícios</vt:lpstr>
      <vt:lpstr>Especificação em UML – Modelo de Domínio</vt:lpstr>
      <vt:lpstr>Especificação em UML – Diagrama de Use Cases</vt:lpstr>
      <vt:lpstr>Especificação em UML – Use case : Aulas</vt:lpstr>
      <vt:lpstr>Especificação em UML – Diagramas de Atividades : Aula de Vídeo</vt:lpstr>
      <vt:lpstr>Especificação em UML – Diagrama de Atividades : Aula de texto</vt:lpstr>
      <vt:lpstr>Especificação em UML – Diagramas de Sequência</vt:lpstr>
      <vt:lpstr>Especificação em UML – Diagramas de Classe (com e sem DAO)</vt:lpstr>
      <vt:lpstr>Apresentação do PowerPoint</vt:lpstr>
      <vt:lpstr>Apresentação do PowerPoint</vt:lpstr>
      <vt:lpstr>Especificações em UML – Diagramas de Package</vt:lpstr>
      <vt:lpstr>Base de dados – Esquema Conceptual</vt:lpstr>
      <vt:lpstr>Base de Dados – Esquema Lógico</vt:lpstr>
      <vt:lpstr>Diagrama de Gantt</vt:lpstr>
      <vt:lpstr>Conclusão</vt:lpstr>
      <vt:lpstr>Projeto Prático de Laboratórios de Informática IV Tutor nº 5 Etapa 2 - Especificação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Habitat Projeto Prático de Base de Dados</dc:title>
  <dc:creator>daniel caldas</dc:creator>
  <cp:lastModifiedBy>daniel caldas</cp:lastModifiedBy>
  <cp:revision>59</cp:revision>
  <cp:lastPrinted>2015-01-26T12:14:24Z</cp:lastPrinted>
  <dcterms:created xsi:type="dcterms:W3CDTF">2015-01-26T10:50:07Z</dcterms:created>
  <dcterms:modified xsi:type="dcterms:W3CDTF">2015-05-07T21:32:29Z</dcterms:modified>
</cp:coreProperties>
</file>