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82" r:id="rId4"/>
    <p:sldId id="283" r:id="rId5"/>
    <p:sldId id="284" r:id="rId6"/>
    <p:sldId id="285" r:id="rId7"/>
    <p:sldId id="286" r:id="rId8"/>
    <p:sldId id="287" r:id="rId9"/>
    <p:sldId id="290" r:id="rId10"/>
    <p:sldId id="288" r:id="rId11"/>
    <p:sldId id="289" r:id="rId12"/>
    <p:sldId id="291" r:id="rId1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AEFF7"/>
          </a:solidFill>
        </a:fill>
      </a:tcStyle>
    </a:wholeTbl>
    <a:band1H>
      <a:tcStyle>
        <a:tcBdr/>
        <a:fill>
          <a:solidFill>
            <a:srgbClr val="D2DEEF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2DEEF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5B9BD5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5B9BD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149" autoAdjust="0"/>
  </p:normalViewPr>
  <p:slideViewPr>
    <p:cSldViewPr snapToGrid="0">
      <p:cViewPr varScale="1">
        <p:scale>
          <a:sx n="60" d="100"/>
          <a:sy n="60" d="100"/>
        </p:scale>
        <p:origin x="1116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Marcador de Posição da Data 2"/>
          <p:cNvSpPr txBox="1">
            <a:spLocks noGrp="1"/>
          </p:cNvSpPr>
          <p:nvPr>
            <p:ph type="dt" sz="quarter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04DA9E2-E484-406A-BABB-8C390C004465}" type="datetime1">
              <a:rPr lang="pt-PT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02/07/2015</a:t>
            </a:fld>
            <a:endParaRPr lang="pt-PT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Marcador de Posição do Rodapé 3"/>
          <p:cNvSpPr txBox="1">
            <a:spLocks noGrp="1"/>
          </p:cNvSpPr>
          <p:nvPr>
            <p:ph type="ftr" sz="quarter" idx="2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Rixas</a:t>
            </a:r>
          </a:p>
        </p:txBody>
      </p:sp>
      <p:sp>
        <p:nvSpPr>
          <p:cNvPr id="5" name="Marcador de Posição do Número do Diapositivo 4"/>
          <p:cNvSpPr txBox="1">
            <a:spLocks noGrp="1"/>
          </p:cNvSpPr>
          <p:nvPr>
            <p:ph type="sldNum" sz="quarter" idx="3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0C44AE1-FAA3-40F0-88B1-85BD9FE9D9AD}" type="slidenum">
              <a:t>‹nº›</a:t>
            </a:fld>
            <a:endParaRPr lang="pt-PT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0997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PT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pt-PT"/>
          </a:p>
        </p:txBody>
      </p:sp>
      <p:sp>
        <p:nvSpPr>
          <p:cNvPr id="3" name="Marcador de Posição da Data 2"/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PT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AD3828B8-4CC2-42B9-91BD-EE44F86070A7}" type="datetime1">
              <a:rPr lang="pt-PT"/>
              <a:pPr lvl="0"/>
              <a:t>02/07/2015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Marcador de Posição de Notas 4"/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PT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r>
              <a:rPr lang="pt-PT"/>
              <a:t>Rixas</a:t>
            </a:r>
          </a:p>
        </p:txBody>
      </p:sp>
      <p:sp>
        <p:nvSpPr>
          <p:cNvPr id="7" name="Marcador de Posição do Número do Diapositivo 6"/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PT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C3B9163C-F570-4891-915E-CE177A49BFC4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569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t-PT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t-PT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t-PT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t-PT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t-PT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ção de Nota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735ED1E-012D-415F-B01F-402831152EDA}" type="slidenum">
              <a:t>1</a:t>
            </a:fld>
            <a:endParaRPr lang="pt-PT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Marcador de Posição do Rodapé 4"/>
          <p:cNvSpPr txBox="1"/>
          <p:nvPr/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Rixas</a:t>
            </a:r>
          </a:p>
        </p:txBody>
      </p:sp>
    </p:spTree>
    <p:extLst>
      <p:ext uri="{BB962C8B-B14F-4D97-AF65-F5344CB8AC3E}">
        <p14:creationId xmlns:p14="http://schemas.microsoft.com/office/powerpoint/2010/main" val="762306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3B9163C-F570-4891-915E-CE177A49BF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9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Tabela</a:t>
            </a:r>
            <a:r>
              <a:rPr lang="pt-PT" baseline="0" dirty="0" smtClean="0"/>
              <a:t> Rei – Passa a ter também o nome do rei e o URL da imagem.</a:t>
            </a:r>
          </a:p>
          <a:p>
            <a:r>
              <a:rPr lang="pt-PT" baseline="0" dirty="0" smtClean="0"/>
              <a:t>Tabela Fala – Sai fora, as falas passam a estar nos ficheiros de texto com o conteúdo das aulas (atributo </a:t>
            </a:r>
            <a:r>
              <a:rPr lang="pt-PT" baseline="0" dirty="0" err="1" smtClean="0"/>
              <a:t>Conteudo</a:t>
            </a:r>
            <a:r>
              <a:rPr lang="pt-PT" baseline="0" dirty="0" smtClean="0"/>
              <a:t>)</a:t>
            </a:r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3B9163C-F570-4891-915E-CE177A49BF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4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3B9163C-F570-4891-915E-CE177A49BF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78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Voz feminina (pacote de voz em português só</a:t>
            </a:r>
            <a:r>
              <a:rPr lang="pt-PT" baseline="0" dirty="0" smtClean="0"/>
              <a:t> disponibiliza a voz de mulher</a:t>
            </a:r>
            <a:r>
              <a:rPr lang="pt-PT" dirty="0" smtClean="0"/>
              <a:t>)</a:t>
            </a:r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3B9163C-F570-4891-915E-CE177A49BF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59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ção de Nota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735ED1E-012D-415F-B01F-402831152EDA}" type="slidenum">
              <a:t>12</a:t>
            </a:fld>
            <a:endParaRPr lang="pt-PT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Marcador de Posição do Rodapé 4"/>
          <p:cNvSpPr txBox="1"/>
          <p:nvPr/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Rixas</a:t>
            </a:r>
          </a:p>
        </p:txBody>
      </p:sp>
    </p:spTree>
    <p:extLst>
      <p:ext uri="{BB962C8B-B14F-4D97-AF65-F5344CB8AC3E}">
        <p14:creationId xmlns:p14="http://schemas.microsoft.com/office/powerpoint/2010/main" val="3603982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3172" y="6400800"/>
            <a:ext cx="12188823" cy="457200"/>
          </a:xfrm>
          <a:prstGeom prst="rect">
            <a:avLst/>
          </a:prstGeom>
          <a:solidFill>
            <a:srgbClr val="BD582C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3" name="Rectangle 7"/>
          <p:cNvSpPr/>
          <p:nvPr/>
        </p:nvSpPr>
        <p:spPr>
          <a:xfrm>
            <a:off x="18" y="6334313"/>
            <a:ext cx="12188823" cy="64008"/>
          </a:xfrm>
          <a:prstGeom prst="rect">
            <a:avLst/>
          </a:prstGeom>
          <a:solidFill>
            <a:srgbClr val="E48312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" name="Title 1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pPr lvl="0"/>
            <a:r>
              <a:rPr lang="pt-PT"/>
              <a:t>Clique para editar o estilo</a:t>
            </a:r>
            <a:endParaRPr lang="en-US"/>
          </a:p>
        </p:txBody>
      </p:sp>
      <p:sp>
        <p:nvSpPr>
          <p:cNvPr id="5" name="Subtitle 2"/>
          <p:cNvSpPr txBox="1">
            <a:spLocks noGrp="1"/>
          </p:cNvSpPr>
          <p:nvPr>
            <p:ph type="subTitle" idx="1"/>
          </p:nvPr>
        </p:nvSpPr>
        <p:spPr>
          <a:xfrm>
            <a:off x="1100050" y="4455624"/>
            <a:ext cx="10058400" cy="1143000"/>
          </a:xfrm>
        </p:spPr>
        <p:txBody>
          <a:bodyPr lIns="91440" rIns="91440"/>
          <a:lstStyle>
            <a:lvl1pPr marL="0" indent="0">
              <a:buNone/>
              <a:defRPr sz="2400" cap="all" spc="200">
                <a:solidFill>
                  <a:srgbClr val="637052"/>
                </a:solidFill>
                <a:latin typeface="Calibri Light"/>
              </a:defRPr>
            </a:lvl1pPr>
          </a:lstStyle>
          <a:p>
            <a:pPr lvl="0"/>
            <a:r>
              <a:rPr lang="pt-PT"/>
              <a:t>Faça clique para editar o estilo</a:t>
            </a:r>
            <a:endParaRPr lang="en-US"/>
          </a:p>
        </p:txBody>
      </p:sp>
      <p:sp>
        <p:nvSpPr>
          <p:cNvPr id="6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7AB0EE8-A0AC-43B3-8F76-89113AC1685C}" type="datetime1">
              <a:rPr lang="pt-PT"/>
              <a:pPr lvl="0"/>
              <a:t>02/07/2015</a:t>
            </a:fld>
            <a:endParaRPr lang="pt-PT"/>
          </a:p>
        </p:txBody>
      </p:sp>
      <p:sp>
        <p:nvSpPr>
          <p:cNvPr id="7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PT"/>
          </a:p>
        </p:txBody>
      </p:sp>
      <p:sp>
        <p:nvSpPr>
          <p:cNvPr id="8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C28EB5F-CF3A-4FD9-B929-10BEB76D596D}" type="slidenum"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7" y="4343400"/>
            <a:ext cx="9875520" cy="0"/>
          </a:xfrm>
          <a:prstGeom prst="straightConnector1">
            <a:avLst/>
          </a:prstGeom>
          <a:noFill/>
          <a:ln w="6345" cap="flat">
            <a:solidFill>
              <a:srgbClr val="7F7F7F"/>
            </a:solidFill>
            <a:prstDash val="solid"/>
            <a:miter/>
          </a:ln>
        </p:spPr>
      </p:cxn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49282"/>
            <a:ext cx="1123038" cy="508717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44693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186020F-5AED-4CA0-B390-4DBA8DDB2793}" type="datetime1">
              <a:rPr lang="pt-PT"/>
              <a:pPr lvl="0"/>
              <a:t>02/07/2015</a:t>
            </a:fld>
            <a:endParaRPr lang="pt-PT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PT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77047AA-9910-4A3A-844F-E66E53544F94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383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3172" y="6400800"/>
            <a:ext cx="12188823" cy="457200"/>
          </a:xfrm>
          <a:prstGeom prst="rect">
            <a:avLst/>
          </a:prstGeom>
          <a:solidFill>
            <a:srgbClr val="BD582C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3" name="Rectangle 7"/>
          <p:cNvSpPr/>
          <p:nvPr/>
        </p:nvSpPr>
        <p:spPr>
          <a:xfrm>
            <a:off x="18" y="6334313"/>
            <a:ext cx="12188823" cy="64008"/>
          </a:xfrm>
          <a:prstGeom prst="rect">
            <a:avLst/>
          </a:prstGeom>
          <a:solidFill>
            <a:srgbClr val="E48312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8724903" y="414780"/>
            <a:ext cx="2628899" cy="5757419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pt-PT"/>
              <a:t>Clique para editar o estilo</a:t>
            </a:r>
            <a:endParaRPr lang="en-US"/>
          </a:p>
        </p:txBody>
      </p:sp>
      <p:sp>
        <p:nvSpPr>
          <p:cNvPr id="5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838203" y="414780"/>
            <a:ext cx="7734296" cy="5757419"/>
          </a:xfrm>
        </p:spPr>
        <p:txBody>
          <a:bodyPr vert="eaVert" lIns="45720" tIns="0" rIns="45720" b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6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40A13CA-9281-4C56-860C-F51EBD5EC58E}" type="datetime1">
              <a:rPr lang="pt-PT"/>
              <a:pPr lvl="0"/>
              <a:t>02/07/2015</a:t>
            </a:fld>
            <a:endParaRPr lang="pt-PT"/>
          </a:p>
        </p:txBody>
      </p:sp>
      <p:sp>
        <p:nvSpPr>
          <p:cNvPr id="7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PT"/>
          </a:p>
        </p:txBody>
      </p:sp>
      <p:sp>
        <p:nvSpPr>
          <p:cNvPr id="8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A3C4C19-E543-4082-B045-E73962FAEEE6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236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D55AC6-8D8C-4F1D-83EE-D2BD55489620}" type="datetime1">
              <a:rPr lang="pt-PT"/>
              <a:pPr lvl="0"/>
              <a:t>02/07/2015</a:t>
            </a:fld>
            <a:endParaRPr lang="pt-PT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PT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C54E3C0-0983-4D7E-8988-56A82E3D73D9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4240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3172" y="6400800"/>
            <a:ext cx="12188823" cy="457200"/>
          </a:xfrm>
          <a:prstGeom prst="rect">
            <a:avLst/>
          </a:prstGeom>
          <a:solidFill>
            <a:srgbClr val="BD582C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3" name="Rectangle 7"/>
          <p:cNvSpPr/>
          <p:nvPr/>
        </p:nvSpPr>
        <p:spPr>
          <a:xfrm>
            <a:off x="18" y="6334313"/>
            <a:ext cx="12188823" cy="64008"/>
          </a:xfrm>
          <a:prstGeom prst="rect">
            <a:avLst/>
          </a:prstGeom>
          <a:solidFill>
            <a:srgbClr val="E48312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pPr lvl="0"/>
            <a:r>
              <a:rPr lang="pt-PT"/>
              <a:t>Clique para editar o estilo</a:t>
            </a:r>
            <a:endParaRPr lang="en-US"/>
          </a:p>
        </p:txBody>
      </p:sp>
      <p:sp>
        <p:nvSpPr>
          <p:cNvPr id="5" name="Text Placeholder 2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/>
          <a:lstStyle>
            <a:lvl1pPr marL="0" indent="0">
              <a:buNone/>
              <a:defRPr sz="2400" cap="all" spc="200">
                <a:solidFill>
                  <a:srgbClr val="637052"/>
                </a:solidFill>
                <a:latin typeface="Calibri Light"/>
              </a:defRPr>
            </a:lvl1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4205C3F-1BA5-44BB-AFA3-4FE25ADDD262}" type="datetime1">
              <a:rPr lang="pt-PT"/>
              <a:pPr lvl="0"/>
              <a:t>02/07/2015</a:t>
            </a:fld>
            <a:endParaRPr lang="pt-PT"/>
          </a:p>
        </p:txBody>
      </p:sp>
      <p:sp>
        <p:nvSpPr>
          <p:cNvPr id="7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PT"/>
          </a:p>
        </p:txBody>
      </p:sp>
      <p:sp>
        <p:nvSpPr>
          <p:cNvPr id="8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21DB5E-FD1F-4C3F-B447-60B0AA5E2035}" type="slidenum"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7" y="4343400"/>
            <a:ext cx="9875520" cy="0"/>
          </a:xfrm>
          <a:prstGeom prst="straightConnector1">
            <a:avLst/>
          </a:prstGeom>
          <a:noFill/>
          <a:ln w="6345" cap="flat">
            <a:solidFill>
              <a:srgbClr val="7F7F7F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414290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097280" y="1845734"/>
            <a:ext cx="4937760" cy="402336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217920" y="1845734"/>
            <a:ext cx="4937760" cy="402336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8BE6FDE-0F20-4414-83CB-856E37AAF5E4}" type="datetime1">
              <a:rPr lang="pt-PT"/>
              <a:pPr lvl="0"/>
              <a:t>02/07/2015</a:t>
            </a:fld>
            <a:endParaRPr lang="pt-PT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PT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CE956D7-B6F2-4BA2-978D-5F37C0BF0E65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806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1097280" y="1846054"/>
            <a:ext cx="4937760" cy="736284"/>
          </a:xfrm>
        </p:spPr>
        <p:txBody>
          <a:bodyPr lIns="91440" rIns="91440" anchor="ctr"/>
          <a:lstStyle>
            <a:lvl1pPr marL="0" indent="0">
              <a:buNone/>
              <a:defRPr cap="all">
                <a:solidFill>
                  <a:srgbClr val="637052"/>
                </a:solidFill>
              </a:defRPr>
            </a:lvl1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1097280" y="2582329"/>
            <a:ext cx="4937760" cy="337819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6217920" y="1846054"/>
            <a:ext cx="4937760" cy="736284"/>
          </a:xfrm>
        </p:spPr>
        <p:txBody>
          <a:bodyPr lIns="91440" rIns="91440" anchor="ctr"/>
          <a:lstStyle>
            <a:lvl1pPr marL="0" indent="0">
              <a:buNone/>
              <a:defRPr cap="all">
                <a:solidFill>
                  <a:srgbClr val="637052"/>
                </a:solidFill>
              </a:defRPr>
            </a:lvl1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6217920" y="2582329"/>
            <a:ext cx="4937760" cy="337819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267B6FB-5127-42F8-B558-B24F57CC6530}" type="datetime1">
              <a:rPr lang="pt-PT"/>
              <a:pPr lvl="0"/>
              <a:t>02/07/2015</a:t>
            </a:fld>
            <a:endParaRPr lang="pt-PT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PT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FDF5956-67D8-46EB-97D6-71A33B27E2D2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019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06405E1-243F-4D02-9351-990390E157FC}" type="datetime1">
              <a:rPr lang="pt-PT"/>
              <a:pPr lvl="0"/>
              <a:t>02/07/2015</a:t>
            </a:fld>
            <a:endParaRPr lang="pt-PT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PT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98DBE36-AC79-45F1-B004-72C54483224E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091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/>
        </p:nvSpPr>
        <p:spPr>
          <a:xfrm>
            <a:off x="3172" y="6400800"/>
            <a:ext cx="12188823" cy="457200"/>
          </a:xfrm>
          <a:prstGeom prst="rect">
            <a:avLst/>
          </a:prstGeom>
          <a:solidFill>
            <a:srgbClr val="BD582C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3" name="Rectangle 5"/>
          <p:cNvSpPr/>
          <p:nvPr/>
        </p:nvSpPr>
        <p:spPr>
          <a:xfrm>
            <a:off x="18" y="6334313"/>
            <a:ext cx="12188823" cy="64008"/>
          </a:xfrm>
          <a:prstGeom prst="rect">
            <a:avLst/>
          </a:prstGeom>
          <a:solidFill>
            <a:srgbClr val="E48312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30194F3-7851-421B-854A-E8CE41D04C49}" type="datetime1">
              <a:rPr lang="pt-PT"/>
              <a:pPr lvl="0"/>
              <a:t>02/07/2015</a:t>
            </a:fld>
            <a:endParaRPr lang="pt-PT"/>
          </a:p>
        </p:txBody>
      </p:sp>
      <p:sp>
        <p:nvSpPr>
          <p:cNvPr id="5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PT"/>
          </a:p>
        </p:txBody>
      </p:sp>
      <p:sp>
        <p:nvSpPr>
          <p:cNvPr id="6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D5B7710-BCE1-4753-909A-462290904D65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762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/>
          <p:nvPr/>
        </p:nvSpPr>
        <p:spPr>
          <a:xfrm>
            <a:off x="18" y="0"/>
            <a:ext cx="4050792" cy="6858000"/>
          </a:xfrm>
          <a:prstGeom prst="rect">
            <a:avLst/>
          </a:prstGeom>
          <a:solidFill>
            <a:srgbClr val="BD582C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3" name="Rectangle 8"/>
          <p:cNvSpPr/>
          <p:nvPr/>
        </p:nvSpPr>
        <p:spPr>
          <a:xfrm>
            <a:off x="4040075" y="0"/>
            <a:ext cx="64008" cy="6858000"/>
          </a:xfrm>
          <a:prstGeom prst="rect">
            <a:avLst/>
          </a:prstGeom>
          <a:solidFill>
            <a:srgbClr val="E48312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457200" y="594360"/>
            <a:ext cx="3200400" cy="2286000"/>
          </a:xfr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 lvl="0"/>
            <a:r>
              <a:rPr lang="pt-PT"/>
              <a:t>Clique para editar o estilo</a:t>
            </a:r>
            <a:endParaRPr lang="en-US"/>
          </a:p>
        </p:txBody>
      </p:sp>
      <p:sp>
        <p:nvSpPr>
          <p:cNvPr id="5" name="Content Placeholder 2"/>
          <p:cNvSpPr txBox="1"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6" name="Text Placeholder 3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19"/>
          </a:xfrm>
        </p:spPr>
        <p:txBody>
          <a:bodyPr lIns="91440" rIns="91440"/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7" name="Date Placeholder 4"/>
          <p:cNvSpPr txBox="1">
            <a:spLocks noGrp="1"/>
          </p:cNvSpPr>
          <p:nvPr>
            <p:ph type="dt" sz="half" idx="7"/>
          </p:nvPr>
        </p:nvSpPr>
        <p:spPr>
          <a:xfrm>
            <a:off x="465511" y="6459787"/>
            <a:ext cx="2618512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39922CD5-9644-4641-AA1C-B7E3FD99AD9E}" type="datetime1">
              <a:rPr lang="pt-PT"/>
              <a:pPr lvl="0"/>
              <a:t>02/07/2015</a:t>
            </a:fld>
            <a:endParaRPr lang="pt-PT"/>
          </a:p>
        </p:txBody>
      </p:sp>
      <p:sp>
        <p:nvSpPr>
          <p:cNvPr id="8" name="Footer Placeholder 5"/>
          <p:cNvSpPr txBox="1">
            <a:spLocks noGrp="1"/>
          </p:cNvSpPr>
          <p:nvPr>
            <p:ph type="ftr" sz="quarter" idx="9"/>
          </p:nvPr>
        </p:nvSpPr>
        <p:spPr>
          <a:xfrm>
            <a:off x="4800600" y="6459787"/>
            <a:ext cx="4648196" cy="365129"/>
          </a:xfrm>
        </p:spPr>
        <p:txBody>
          <a:bodyPr anchorCtr="0"/>
          <a:lstStyle>
            <a:lvl1pPr algn="l">
              <a:defRPr>
                <a:solidFill>
                  <a:srgbClr val="637052"/>
                </a:solidFill>
              </a:defRPr>
            </a:lvl1pPr>
          </a:lstStyle>
          <a:p>
            <a:pPr lvl="0"/>
            <a:endParaRPr lang="pt-PT"/>
          </a:p>
        </p:txBody>
      </p:sp>
      <p:sp>
        <p:nvSpPr>
          <p:cNvPr id="9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637052"/>
                </a:solidFill>
              </a:defRPr>
            </a:lvl1pPr>
          </a:lstStyle>
          <a:p>
            <a:pPr lvl="0"/>
            <a:fld id="{1FDE03E0-A2AF-46DF-AA6A-4C76AA080B96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423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/>
          <p:nvPr/>
        </p:nvSpPr>
        <p:spPr>
          <a:xfrm>
            <a:off x="0" y="4953003"/>
            <a:ext cx="12188823" cy="1904996"/>
          </a:xfrm>
          <a:prstGeom prst="rect">
            <a:avLst/>
          </a:prstGeom>
          <a:solidFill>
            <a:srgbClr val="BD582C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3" name="Rectangle 8"/>
          <p:cNvSpPr/>
          <p:nvPr/>
        </p:nvSpPr>
        <p:spPr>
          <a:xfrm>
            <a:off x="18" y="4915073"/>
            <a:ext cx="12188823" cy="64008"/>
          </a:xfrm>
          <a:prstGeom prst="rect">
            <a:avLst/>
          </a:prstGeom>
          <a:solidFill>
            <a:srgbClr val="E48312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tIns="0" bIns="0">
            <a:noAutofit/>
          </a:bodyPr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 lvl="0"/>
            <a:r>
              <a:rPr lang="pt-PT"/>
              <a:t>Clique para editar o estilo</a:t>
            </a:r>
            <a:endParaRPr lang="en-US"/>
          </a:p>
        </p:txBody>
      </p:sp>
      <p:sp>
        <p:nvSpPr>
          <p:cNvPr id="5" name="Picture Placeholder 2"/>
          <p:cNvSpPr txBox="1">
            <a:spLocks noGrp="1"/>
          </p:cNvSpPr>
          <p:nvPr>
            <p:ph type="pic" idx="1"/>
          </p:nvPr>
        </p:nvSpPr>
        <p:spPr>
          <a:xfrm>
            <a:off x="18" y="0"/>
            <a:ext cx="12191987" cy="4915073"/>
          </a:xfrm>
          <a:blipFill>
            <a:blip r:embed="rId2"/>
            <a:stretch>
              <a:fillRect/>
            </a:stretch>
          </a:blipFill>
        </p:spPr>
        <p:txBody>
          <a:bodyPr lIns="457200" tIns="457200"/>
          <a:lstStyle>
            <a:lvl1pPr marL="0" indent="0">
              <a:buNone/>
              <a:defRPr sz="3200">
                <a:solidFill>
                  <a:srgbClr val="FFFFFF"/>
                </a:solidFill>
              </a:defRPr>
            </a:lvl1pPr>
          </a:lstStyle>
          <a:p>
            <a:pPr lvl="0"/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6" name="Text Placeholder 3"/>
          <p:cNvSpPr txBox="1">
            <a:spLocks noGrp="1"/>
          </p:cNvSpPr>
          <p:nvPr>
            <p:ph type="body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7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0AA8539-BAFB-48A4-93ED-869F20FC9CF9}" type="datetime1">
              <a:rPr lang="pt-PT"/>
              <a:pPr lvl="0"/>
              <a:t>02/07/2015</a:t>
            </a:fld>
            <a:endParaRPr lang="pt-PT"/>
          </a:p>
        </p:txBody>
      </p:sp>
      <p:sp>
        <p:nvSpPr>
          <p:cNvPr id="8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PT"/>
          </a:p>
        </p:txBody>
      </p:sp>
      <p:sp>
        <p:nvSpPr>
          <p:cNvPr id="9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7044923-5055-485F-8908-800E1C964F76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9067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0" y="6400800"/>
            <a:ext cx="12191996" cy="457200"/>
          </a:xfrm>
          <a:prstGeom prst="rect">
            <a:avLst/>
          </a:prstGeom>
          <a:solidFill>
            <a:srgbClr val="BD582C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3" name="Rectangle 8"/>
          <p:cNvSpPr/>
          <p:nvPr/>
        </p:nvSpPr>
        <p:spPr>
          <a:xfrm>
            <a:off x="0" y="6334313"/>
            <a:ext cx="12191996" cy="66001"/>
          </a:xfrm>
          <a:prstGeom prst="rect">
            <a:avLst/>
          </a:prstGeom>
          <a:solidFill>
            <a:srgbClr val="E48312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" name="Title Placeholder 1"/>
          <p:cNvSpPr txBox="1">
            <a:spLocks noGrp="1"/>
          </p:cNvSpPr>
          <p:nvPr>
            <p:ph type="title"/>
          </p:nvPr>
        </p:nvSpPr>
        <p:spPr>
          <a:xfrm>
            <a:off x="1097280" y="286600"/>
            <a:ext cx="10058400" cy="1450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lvl="0"/>
            <a:r>
              <a:rPr lang="pt-PT"/>
              <a:t>Clique para editar o estilo</a:t>
            </a:r>
            <a:endParaRPr lang="en-US"/>
          </a:p>
        </p:txBody>
      </p:sp>
      <p:sp>
        <p:nvSpPr>
          <p:cNvPr id="5" name="Text Placeholder 2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anchor="t" anchorCtr="0" compatLnSpc="1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6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1097280" y="6459787"/>
            <a:ext cx="2472272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PT" sz="9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defRPr>
            </a:lvl1pPr>
          </a:lstStyle>
          <a:p>
            <a:pPr lvl="0"/>
            <a:fld id="{930274B6-3414-4681-A933-D8914B9480DB}" type="datetime1">
              <a:rPr lang="pt-PT"/>
              <a:pPr lvl="0"/>
              <a:t>02/07/2015</a:t>
            </a:fld>
            <a:endParaRPr lang="pt-PT"/>
          </a:p>
        </p:txBody>
      </p:sp>
      <p:sp>
        <p:nvSpPr>
          <p:cNvPr id="7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686184" y="6459787"/>
            <a:ext cx="4822801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PT" sz="900" b="0" i="0" u="none" strike="noStrike" kern="1200" cap="all" spc="0" baseline="0">
                <a:solidFill>
                  <a:srgbClr val="FFFFFF"/>
                </a:solidFill>
                <a:uFillTx/>
                <a:latin typeface="Calibri"/>
              </a:defRPr>
            </a:lvl1pPr>
          </a:lstStyle>
          <a:p>
            <a:pPr lvl="0"/>
            <a:endParaRPr lang="pt-PT"/>
          </a:p>
        </p:txBody>
      </p:sp>
      <p:sp>
        <p:nvSpPr>
          <p:cNvPr id="8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9900455" y="6459787"/>
            <a:ext cx="131202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PT" sz="105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defRPr>
            </a:lvl1pPr>
          </a:lstStyle>
          <a:p>
            <a:pPr lvl="0"/>
            <a:fld id="{6685E12C-AAE7-4998-8641-18B6AA4ECD35}" type="slidenum">
              <a:t>‹nº›</a:t>
            </a:fld>
            <a:endParaRPr lang="pt-PT"/>
          </a:p>
        </p:txBody>
      </p:sp>
      <p:cxnSp>
        <p:nvCxnSpPr>
          <p:cNvPr id="9" name="Straight Connector 9"/>
          <p:cNvCxnSpPr/>
          <p:nvPr/>
        </p:nvCxnSpPr>
        <p:spPr>
          <a:xfrm>
            <a:off x="1193529" y="1737844"/>
            <a:ext cx="9966960" cy="0"/>
          </a:xfrm>
          <a:prstGeom prst="straightConnector1">
            <a:avLst/>
          </a:prstGeom>
          <a:noFill/>
          <a:ln w="6345" cap="flat">
            <a:solidFill>
              <a:srgbClr val="7F7F7F"/>
            </a:solidFill>
            <a:prstDash val="solid"/>
            <a:miter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l" defTabSz="914400" rtl="0" fontAlgn="auto" hangingPunct="1">
        <a:lnSpc>
          <a:spcPct val="85000"/>
        </a:lnSpc>
        <a:spcBef>
          <a:spcPts val="0"/>
        </a:spcBef>
        <a:spcAft>
          <a:spcPts val="0"/>
        </a:spcAft>
        <a:buNone/>
        <a:tabLst/>
        <a:defRPr lang="pt-PT" sz="4800" b="0" i="0" u="none" strike="noStrike" kern="1200" cap="none" spc="-50" baseline="0">
          <a:solidFill>
            <a:srgbClr val="404040"/>
          </a:solidFill>
          <a:uFillTx/>
          <a:latin typeface="Calibri Light"/>
        </a:defRPr>
      </a:lvl1pPr>
    </p:titleStyle>
    <p:bodyStyle>
      <a:lvl1pPr marL="91440" marR="0" lvl="0" indent="-91440" algn="l" defTabSz="914400" rtl="0" fontAlgn="auto" hangingPunct="1">
        <a:lnSpc>
          <a:spcPct val="90000"/>
        </a:lnSpc>
        <a:spcBef>
          <a:spcPts val="1200"/>
        </a:spcBef>
        <a:spcAft>
          <a:spcPts val="200"/>
        </a:spcAft>
        <a:buClr>
          <a:srgbClr val="E48312"/>
        </a:buClr>
        <a:buSzPct val="100000"/>
        <a:buFont typeface="Calibri" pitchFamily="34"/>
        <a:buChar char=" "/>
        <a:tabLst/>
        <a:defRPr lang="pt-PT" sz="2000" b="0" i="0" u="none" strike="noStrike" kern="1200" cap="none" spc="0" baseline="0">
          <a:solidFill>
            <a:srgbClr val="404040"/>
          </a:solidFill>
          <a:uFillTx/>
          <a:latin typeface="Calibri"/>
        </a:defRPr>
      </a:lvl1pPr>
      <a:lvl2pPr marL="384048" marR="0" lvl="1" indent="-182880" algn="l" defTabSz="914400" rtl="0" fontAlgn="auto" hangingPunct="1">
        <a:lnSpc>
          <a:spcPct val="90000"/>
        </a:lnSpc>
        <a:spcBef>
          <a:spcPts val="200"/>
        </a:spcBef>
        <a:spcAft>
          <a:spcPts val="400"/>
        </a:spcAft>
        <a:buClr>
          <a:srgbClr val="E48312"/>
        </a:buClr>
        <a:buSzPct val="100000"/>
        <a:buFont typeface="Calibri" pitchFamily="34"/>
        <a:buChar char="◦"/>
        <a:tabLst/>
        <a:defRPr lang="pt-PT" sz="1800" b="0" i="0" u="none" strike="noStrike" kern="1200" cap="none" spc="0" baseline="0">
          <a:solidFill>
            <a:srgbClr val="404040"/>
          </a:solidFill>
          <a:uFillTx/>
          <a:latin typeface="Calibri"/>
        </a:defRPr>
      </a:lvl2pPr>
      <a:lvl3pPr marL="566928" marR="0" lvl="2" indent="-182880" algn="l" defTabSz="914400" rtl="0" fontAlgn="auto" hangingPunct="1">
        <a:lnSpc>
          <a:spcPct val="90000"/>
        </a:lnSpc>
        <a:spcBef>
          <a:spcPts val="200"/>
        </a:spcBef>
        <a:spcAft>
          <a:spcPts val="400"/>
        </a:spcAft>
        <a:buClr>
          <a:srgbClr val="E48312"/>
        </a:buClr>
        <a:buSzPct val="100000"/>
        <a:buFont typeface="Calibri" pitchFamily="34"/>
        <a:buChar char="◦"/>
        <a:tabLst/>
        <a:defRPr lang="pt-PT" sz="1400" b="0" i="0" u="none" strike="noStrike" kern="1200" cap="none" spc="0" baseline="0">
          <a:solidFill>
            <a:srgbClr val="404040"/>
          </a:solidFill>
          <a:uFillTx/>
          <a:latin typeface="Calibri"/>
        </a:defRPr>
      </a:lvl3pPr>
      <a:lvl4pPr marL="749808" marR="0" lvl="3" indent="-182880" algn="l" defTabSz="914400" rtl="0" fontAlgn="auto" hangingPunct="1">
        <a:lnSpc>
          <a:spcPct val="90000"/>
        </a:lnSpc>
        <a:spcBef>
          <a:spcPts val="200"/>
        </a:spcBef>
        <a:spcAft>
          <a:spcPts val="400"/>
        </a:spcAft>
        <a:buClr>
          <a:srgbClr val="E48312"/>
        </a:buClr>
        <a:buSzPct val="100000"/>
        <a:buFont typeface="Calibri" pitchFamily="34"/>
        <a:buChar char="◦"/>
        <a:tabLst/>
        <a:defRPr lang="pt-PT" sz="1400" b="0" i="0" u="none" strike="noStrike" kern="1200" cap="none" spc="0" baseline="0">
          <a:solidFill>
            <a:srgbClr val="404040"/>
          </a:solidFill>
          <a:uFillTx/>
          <a:latin typeface="Calibri"/>
        </a:defRPr>
      </a:lvl4pPr>
      <a:lvl5pPr marL="932688" marR="0" lvl="4" indent="-182880" algn="l" defTabSz="914400" rtl="0" fontAlgn="auto" hangingPunct="1">
        <a:lnSpc>
          <a:spcPct val="90000"/>
        </a:lnSpc>
        <a:spcBef>
          <a:spcPts val="200"/>
        </a:spcBef>
        <a:spcAft>
          <a:spcPts val="400"/>
        </a:spcAft>
        <a:buClr>
          <a:srgbClr val="E48312"/>
        </a:buClr>
        <a:buSzPct val="100000"/>
        <a:buFont typeface="Calibri" pitchFamily="34"/>
        <a:buChar char="◦"/>
        <a:tabLst/>
        <a:defRPr lang="pt-PT" sz="1400" b="0" i="0" u="none" strike="noStrike" kern="1200" cap="none" spc="0" baseline="0">
          <a:solidFill>
            <a:srgbClr val="40404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Relationship Id="rId9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ctrTitle"/>
          </p:nvPr>
        </p:nvSpPr>
        <p:spPr>
          <a:xfrm>
            <a:off x="1123038" y="1372880"/>
            <a:ext cx="10058400" cy="2748823"/>
          </a:xfrm>
        </p:spPr>
        <p:txBody>
          <a:bodyPr anchorCtr="1">
            <a:normAutofit fontScale="90000"/>
          </a:bodyPr>
          <a:lstStyle/>
          <a:p>
            <a:pPr lvl="0" algn="ctr"/>
            <a:r>
              <a:rPr lang="pt-PT" sz="5400" dirty="0"/>
              <a:t>Projeto Prático de </a:t>
            </a:r>
            <a:r>
              <a:rPr lang="pt-PT" sz="5400" dirty="0" smtClean="0"/>
              <a:t>Laboratórios de Informática IV</a:t>
            </a:r>
            <a:r>
              <a:rPr lang="pt-PT" sz="6600" dirty="0"/>
              <a:t/>
            </a:r>
            <a:br>
              <a:rPr lang="pt-PT" sz="6600" dirty="0"/>
            </a:br>
            <a:r>
              <a:rPr lang="pt-PT" b="1" dirty="0" smtClean="0"/>
              <a:t>Tutor nº 5</a:t>
            </a:r>
            <a:br>
              <a:rPr lang="pt-PT" b="1" dirty="0" smtClean="0"/>
            </a:br>
            <a:r>
              <a:rPr lang="pt-PT" sz="3600" b="1" dirty="0" smtClean="0"/>
              <a:t>Etapa 3 - Implementação</a:t>
            </a:r>
            <a:endParaRPr lang="pt-PT" sz="3600" b="1" dirty="0"/>
          </a:p>
        </p:txBody>
      </p:sp>
      <p:sp>
        <p:nvSpPr>
          <p:cNvPr id="3" name="Subtítulo 5"/>
          <p:cNvSpPr txBox="1">
            <a:spLocks noGrp="1"/>
          </p:cNvSpPr>
          <p:nvPr>
            <p:ph type="subTitle" idx="1"/>
          </p:nvPr>
        </p:nvSpPr>
        <p:spPr>
          <a:xfrm>
            <a:off x="1524003" y="4507607"/>
            <a:ext cx="9144000" cy="1617427"/>
          </a:xfrm>
        </p:spPr>
        <p:txBody>
          <a:bodyPr anchorCtr="1"/>
          <a:lstStyle/>
          <a:p>
            <a:pPr lvl="0" algn="ctr">
              <a:lnSpc>
                <a:spcPct val="70000"/>
              </a:lnSpc>
            </a:pPr>
            <a:r>
              <a:rPr lang="pt-PT" sz="1500" dirty="0" smtClean="0"/>
              <a:t>Grupo 5</a:t>
            </a:r>
            <a:endParaRPr lang="pt-PT" sz="1500" dirty="0"/>
          </a:p>
          <a:p>
            <a:pPr lvl="0" algn="ctr">
              <a:lnSpc>
                <a:spcPct val="70000"/>
              </a:lnSpc>
            </a:pPr>
            <a:r>
              <a:rPr lang="pt-PT" sz="1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Daniel </a:t>
            </a:r>
            <a:r>
              <a:rPr lang="pt-PT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Caldas, </a:t>
            </a:r>
            <a:r>
              <a:rPr lang="pt-PT" sz="1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José </a:t>
            </a:r>
            <a:r>
              <a:rPr lang="pt-PT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Cortez, </a:t>
            </a:r>
            <a:r>
              <a:rPr lang="pt-PT" sz="1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Marcelo Gonçalves, </a:t>
            </a:r>
            <a:r>
              <a:rPr lang="pt-PT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ricardo silva</a:t>
            </a:r>
            <a:endParaRPr lang="pt-PT" sz="1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 algn="ctr">
              <a:lnSpc>
                <a:spcPct val="70000"/>
              </a:lnSpc>
            </a:pPr>
            <a:r>
              <a:rPr lang="pt-PT" sz="1500" dirty="0"/>
              <a:t>Departamento de Informática</a:t>
            </a:r>
          </a:p>
          <a:p>
            <a:pPr lvl="0" algn="ctr">
              <a:lnSpc>
                <a:spcPct val="70000"/>
              </a:lnSpc>
            </a:pPr>
            <a:r>
              <a:rPr lang="pt-PT" sz="1500" dirty="0"/>
              <a:t>Escola de Engenharia</a:t>
            </a:r>
          </a:p>
          <a:p>
            <a:pPr lvl="0" algn="ctr">
              <a:lnSpc>
                <a:spcPct val="70000"/>
              </a:lnSpc>
            </a:pPr>
            <a:r>
              <a:rPr lang="pt-PT" sz="1500" dirty="0"/>
              <a:t>Universidade do Minho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945401" y="449546"/>
            <a:ext cx="6413674" cy="9233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Universidade do Minho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2014-2015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Licenciatura em Engenharia Informática, 3º Ano </a:t>
            </a:r>
          </a:p>
        </p:txBody>
      </p:sp>
      <p:sp>
        <p:nvSpPr>
          <p:cNvPr id="5" name="Marcador de Posição do Rodapé 7"/>
          <p:cNvSpPr txBox="1"/>
          <p:nvPr/>
        </p:nvSpPr>
        <p:spPr>
          <a:xfrm>
            <a:off x="3686184" y="6459787"/>
            <a:ext cx="4822801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900" b="0" i="0" u="none" strike="noStrike" kern="1200" cap="all" spc="0" baseline="0" dirty="0">
                <a:solidFill>
                  <a:srgbClr val="FFFFFF"/>
                </a:solidFill>
                <a:uFillTx/>
                <a:latin typeface="Calibri"/>
              </a:rPr>
              <a:t>Grupo </a:t>
            </a: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5, </a:t>
            </a:r>
            <a:r>
              <a:rPr lang="pt-PT" sz="900" b="0" i="0" u="none" strike="noStrike" kern="1200" cap="all" spc="0" baseline="0" dirty="0">
                <a:solidFill>
                  <a:srgbClr val="FFFFFF"/>
                </a:solidFill>
                <a:uFillTx/>
                <a:latin typeface="Calibri"/>
              </a:rPr>
              <a:t>Apresentação do projeto prático de </a:t>
            </a: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Laboratórios de Informática</a:t>
            </a:r>
            <a:r>
              <a:rPr lang="pt-PT" sz="900" b="0" i="0" u="none" strike="noStrike" kern="1200" cap="all" spc="0" dirty="0" smtClean="0">
                <a:solidFill>
                  <a:srgbClr val="FFFFFF"/>
                </a:solidFill>
                <a:uFillTx/>
                <a:latin typeface="Calibri"/>
              </a:rPr>
              <a:t> IV</a:t>
            </a:r>
            <a:endParaRPr lang="pt-PT" sz="900" b="0" i="0" u="none" strike="noStrike" kern="1200" cap="all" spc="0" baseline="0" dirty="0">
              <a:solidFill>
                <a:srgbClr val="FFFFFF"/>
              </a:solidFill>
              <a:uFillTx/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2014/2015</a:t>
            </a:r>
            <a:endParaRPr lang="pt-PT" sz="900" b="0" i="0" u="none" strike="noStrike" kern="1200" cap="all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Marcador de Posição do Número do Diapositivo 8"/>
          <p:cNvSpPr txBox="1"/>
          <p:nvPr/>
        </p:nvSpPr>
        <p:spPr>
          <a:xfrm>
            <a:off x="9900455" y="6459787"/>
            <a:ext cx="1312026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D5C954C-CD41-4E68-B7C2-90A1BADD4A05}" type="slidenum">
              <a:t>1</a:t>
            </a:fld>
            <a:endParaRPr lang="pt-PT" sz="105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7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49282"/>
            <a:ext cx="1123038" cy="50871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Planeamento e Gestão (Final)</a:t>
            </a:r>
            <a:endParaRPr lang="en-US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15" y="1910431"/>
            <a:ext cx="2365241" cy="4022725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73531" y="492793"/>
            <a:ext cx="3870527" cy="6858000"/>
          </a:xfrm>
          <a:prstGeom prst="rect">
            <a:avLst/>
          </a:prstGeom>
        </p:spPr>
      </p:pic>
      <p:sp>
        <p:nvSpPr>
          <p:cNvPr id="6" name="Marcador de Posição do Rodapé 7"/>
          <p:cNvSpPr txBox="1"/>
          <p:nvPr/>
        </p:nvSpPr>
        <p:spPr>
          <a:xfrm>
            <a:off x="3686184" y="6459787"/>
            <a:ext cx="4822801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900" b="0" i="0" u="none" strike="noStrike" kern="1200" cap="all" spc="0" baseline="0" dirty="0">
                <a:solidFill>
                  <a:srgbClr val="FFFFFF"/>
                </a:solidFill>
                <a:uFillTx/>
                <a:latin typeface="Calibri"/>
              </a:rPr>
              <a:t>Grupo </a:t>
            </a: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5, </a:t>
            </a:r>
            <a:r>
              <a:rPr lang="pt-PT" sz="900" b="0" i="0" u="none" strike="noStrike" kern="1200" cap="all" spc="0" baseline="0" dirty="0">
                <a:solidFill>
                  <a:srgbClr val="FFFFFF"/>
                </a:solidFill>
                <a:uFillTx/>
                <a:latin typeface="Calibri"/>
              </a:rPr>
              <a:t>Apresentação do projeto prático de </a:t>
            </a: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Laboratórios de Informática</a:t>
            </a:r>
            <a:r>
              <a:rPr lang="pt-PT" sz="900" b="0" i="0" u="none" strike="noStrike" kern="1200" cap="all" spc="0" dirty="0" smtClean="0">
                <a:solidFill>
                  <a:srgbClr val="FFFFFF"/>
                </a:solidFill>
                <a:uFillTx/>
                <a:latin typeface="Calibri"/>
              </a:rPr>
              <a:t> IV</a:t>
            </a:r>
            <a:endParaRPr lang="pt-PT" sz="900" b="0" i="0" u="none" strike="noStrike" kern="1200" cap="all" spc="0" baseline="0" dirty="0">
              <a:solidFill>
                <a:srgbClr val="FFFFFF"/>
              </a:solidFill>
              <a:uFillTx/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2014/2015</a:t>
            </a:r>
            <a:endParaRPr lang="pt-PT" sz="900" b="0" i="0" u="none" strike="noStrike" kern="1200" cap="all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7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49282"/>
            <a:ext cx="1123038" cy="50871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Marcador de Posição do Número do Diapositivo 4"/>
          <p:cNvSpPr txBox="1"/>
          <p:nvPr/>
        </p:nvSpPr>
        <p:spPr>
          <a:xfrm>
            <a:off x="9900455" y="6459787"/>
            <a:ext cx="1312026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kern="0" dirty="0" smtClean="0">
                <a:solidFill>
                  <a:srgbClr val="000000"/>
                </a:solidFill>
              </a:rPr>
              <a:t>10</a:t>
            </a:r>
            <a:endParaRPr lang="pt-PT" sz="105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007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Conclusão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PT" dirty="0" smtClean="0"/>
              <a:t> Cascata VS Metodologias Ágeis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</a:t>
            </a:r>
            <a:r>
              <a:rPr lang="pt-PT" dirty="0" smtClean="0"/>
              <a:t>Análise crítica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</a:t>
            </a:r>
            <a:r>
              <a:rPr lang="pt-PT" dirty="0" smtClean="0"/>
              <a:t>Trabalho futuro</a:t>
            </a:r>
            <a:endParaRPr lang="en-US" dirty="0"/>
          </a:p>
        </p:txBody>
      </p:sp>
      <p:sp>
        <p:nvSpPr>
          <p:cNvPr id="4" name="Marcador de Posição do Rodapé 7"/>
          <p:cNvSpPr txBox="1"/>
          <p:nvPr/>
        </p:nvSpPr>
        <p:spPr>
          <a:xfrm>
            <a:off x="3686184" y="6459787"/>
            <a:ext cx="4822801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900" b="0" i="0" u="none" strike="noStrike" kern="1200" cap="all" spc="0" baseline="0" dirty="0">
                <a:solidFill>
                  <a:srgbClr val="FFFFFF"/>
                </a:solidFill>
                <a:uFillTx/>
                <a:latin typeface="Calibri"/>
              </a:rPr>
              <a:t>Grupo </a:t>
            </a: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5, </a:t>
            </a:r>
            <a:r>
              <a:rPr lang="pt-PT" sz="900" b="0" i="0" u="none" strike="noStrike" kern="1200" cap="all" spc="0" baseline="0" dirty="0">
                <a:solidFill>
                  <a:srgbClr val="FFFFFF"/>
                </a:solidFill>
                <a:uFillTx/>
                <a:latin typeface="Calibri"/>
              </a:rPr>
              <a:t>Apresentação do projeto prático de </a:t>
            </a: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Laboratórios de Informática</a:t>
            </a:r>
            <a:r>
              <a:rPr lang="pt-PT" sz="900" b="0" i="0" u="none" strike="noStrike" kern="1200" cap="all" spc="0" dirty="0" smtClean="0">
                <a:solidFill>
                  <a:srgbClr val="FFFFFF"/>
                </a:solidFill>
                <a:uFillTx/>
                <a:latin typeface="Calibri"/>
              </a:rPr>
              <a:t> IV</a:t>
            </a:r>
            <a:endParaRPr lang="pt-PT" sz="900" b="0" i="0" u="none" strike="noStrike" kern="1200" cap="all" spc="0" baseline="0" dirty="0">
              <a:solidFill>
                <a:srgbClr val="FFFFFF"/>
              </a:solidFill>
              <a:uFillTx/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2014/2015</a:t>
            </a:r>
            <a:endParaRPr lang="pt-PT" sz="900" b="0" i="0" u="none" strike="noStrike" kern="1200" cap="all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5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49282"/>
            <a:ext cx="1123038" cy="50871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Marcador de Posição do Número do Diapositivo 4"/>
          <p:cNvSpPr txBox="1"/>
          <p:nvPr/>
        </p:nvSpPr>
        <p:spPr>
          <a:xfrm>
            <a:off x="9900455" y="6459787"/>
            <a:ext cx="1312026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kern="0" dirty="0" smtClean="0">
                <a:solidFill>
                  <a:srgbClr val="000000"/>
                </a:solidFill>
              </a:rPr>
              <a:t>11</a:t>
            </a:r>
            <a:endParaRPr lang="pt-PT" sz="105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766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ctrTitle"/>
          </p:nvPr>
        </p:nvSpPr>
        <p:spPr>
          <a:xfrm>
            <a:off x="1123038" y="1372880"/>
            <a:ext cx="10058400" cy="2748823"/>
          </a:xfrm>
        </p:spPr>
        <p:txBody>
          <a:bodyPr anchorCtr="1">
            <a:normAutofit fontScale="90000"/>
          </a:bodyPr>
          <a:lstStyle/>
          <a:p>
            <a:pPr lvl="0" algn="ctr"/>
            <a:r>
              <a:rPr lang="pt-PT" sz="5400" dirty="0"/>
              <a:t>Projeto Prático de </a:t>
            </a:r>
            <a:r>
              <a:rPr lang="pt-PT" sz="5400" dirty="0" smtClean="0"/>
              <a:t>Laboratórios de Informática IV</a:t>
            </a:r>
            <a:r>
              <a:rPr lang="pt-PT" sz="6600" dirty="0"/>
              <a:t/>
            </a:r>
            <a:br>
              <a:rPr lang="pt-PT" sz="6600" dirty="0"/>
            </a:br>
            <a:r>
              <a:rPr lang="pt-PT" b="1" dirty="0" smtClean="0"/>
              <a:t>Tutor nº 5</a:t>
            </a:r>
            <a:br>
              <a:rPr lang="pt-PT" b="1" dirty="0" smtClean="0"/>
            </a:br>
            <a:r>
              <a:rPr lang="pt-PT" sz="3600" b="1" dirty="0" smtClean="0"/>
              <a:t>Etapa 3 - Implementação</a:t>
            </a:r>
            <a:endParaRPr lang="pt-PT" sz="3600" b="1" dirty="0"/>
          </a:p>
        </p:txBody>
      </p:sp>
      <p:sp>
        <p:nvSpPr>
          <p:cNvPr id="3" name="Subtítulo 5"/>
          <p:cNvSpPr txBox="1">
            <a:spLocks noGrp="1"/>
          </p:cNvSpPr>
          <p:nvPr>
            <p:ph type="subTitle" idx="1"/>
          </p:nvPr>
        </p:nvSpPr>
        <p:spPr>
          <a:xfrm>
            <a:off x="1524003" y="4507607"/>
            <a:ext cx="9144000" cy="1617427"/>
          </a:xfrm>
        </p:spPr>
        <p:txBody>
          <a:bodyPr anchorCtr="1"/>
          <a:lstStyle/>
          <a:p>
            <a:pPr lvl="0" algn="ctr">
              <a:lnSpc>
                <a:spcPct val="70000"/>
              </a:lnSpc>
            </a:pPr>
            <a:r>
              <a:rPr lang="pt-PT" sz="1500" dirty="0" smtClean="0"/>
              <a:t>Grupo 5</a:t>
            </a:r>
            <a:endParaRPr lang="pt-PT" sz="1500" dirty="0"/>
          </a:p>
          <a:p>
            <a:pPr lvl="0" algn="ctr">
              <a:lnSpc>
                <a:spcPct val="70000"/>
              </a:lnSpc>
            </a:pPr>
            <a:r>
              <a:rPr lang="pt-PT" sz="1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Daniel </a:t>
            </a:r>
            <a:r>
              <a:rPr lang="pt-PT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Caldas, </a:t>
            </a:r>
            <a:r>
              <a:rPr lang="pt-PT" sz="1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José </a:t>
            </a:r>
            <a:r>
              <a:rPr lang="pt-PT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Cortez, </a:t>
            </a:r>
            <a:r>
              <a:rPr lang="pt-PT" sz="1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Marcelo Gonçalves, </a:t>
            </a:r>
            <a:r>
              <a:rPr lang="pt-PT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ricardo silva</a:t>
            </a:r>
            <a:endParaRPr lang="pt-PT" sz="1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 algn="ctr">
              <a:lnSpc>
                <a:spcPct val="70000"/>
              </a:lnSpc>
            </a:pPr>
            <a:r>
              <a:rPr lang="pt-PT" sz="1500" dirty="0"/>
              <a:t>Departamento de Informática</a:t>
            </a:r>
          </a:p>
          <a:p>
            <a:pPr lvl="0" algn="ctr">
              <a:lnSpc>
                <a:spcPct val="70000"/>
              </a:lnSpc>
            </a:pPr>
            <a:r>
              <a:rPr lang="pt-PT" sz="1500" dirty="0"/>
              <a:t>Escola de Engenharia</a:t>
            </a:r>
          </a:p>
          <a:p>
            <a:pPr lvl="0" algn="ctr">
              <a:lnSpc>
                <a:spcPct val="70000"/>
              </a:lnSpc>
            </a:pPr>
            <a:r>
              <a:rPr lang="pt-PT" sz="1500" dirty="0"/>
              <a:t>Universidade do Minho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945401" y="449546"/>
            <a:ext cx="6413674" cy="9233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Universidade do Minho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2014-2015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Licenciatura em Engenharia Informática, 3º Ano </a:t>
            </a:r>
          </a:p>
        </p:txBody>
      </p:sp>
      <p:sp>
        <p:nvSpPr>
          <p:cNvPr id="5" name="Marcador de Posição do Rodapé 7"/>
          <p:cNvSpPr txBox="1"/>
          <p:nvPr/>
        </p:nvSpPr>
        <p:spPr>
          <a:xfrm>
            <a:off x="3686184" y="6459787"/>
            <a:ext cx="4822801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900" b="0" i="0" u="none" strike="noStrike" kern="1200" cap="all" spc="0" baseline="0" dirty="0">
                <a:solidFill>
                  <a:srgbClr val="FFFFFF"/>
                </a:solidFill>
                <a:uFillTx/>
                <a:latin typeface="Calibri"/>
              </a:rPr>
              <a:t>Grupo </a:t>
            </a: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5, </a:t>
            </a:r>
            <a:r>
              <a:rPr lang="pt-PT" sz="900" b="0" i="0" u="none" strike="noStrike" kern="1200" cap="all" spc="0" baseline="0" dirty="0">
                <a:solidFill>
                  <a:srgbClr val="FFFFFF"/>
                </a:solidFill>
                <a:uFillTx/>
                <a:latin typeface="Calibri"/>
              </a:rPr>
              <a:t>Apresentação do projeto prático de </a:t>
            </a: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Laboratórios de Informática</a:t>
            </a:r>
            <a:r>
              <a:rPr lang="pt-PT" sz="900" b="0" i="0" u="none" strike="noStrike" kern="1200" cap="all" spc="0" dirty="0" smtClean="0">
                <a:solidFill>
                  <a:srgbClr val="FFFFFF"/>
                </a:solidFill>
                <a:uFillTx/>
                <a:latin typeface="Calibri"/>
              </a:rPr>
              <a:t> IV</a:t>
            </a:r>
            <a:endParaRPr lang="pt-PT" sz="900" b="0" i="0" u="none" strike="noStrike" kern="1200" cap="all" spc="0" baseline="0" dirty="0">
              <a:solidFill>
                <a:srgbClr val="FFFFFF"/>
              </a:solidFill>
              <a:uFillTx/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2014/2015</a:t>
            </a:r>
            <a:endParaRPr lang="pt-PT" sz="900" b="0" i="0" u="none" strike="noStrike" kern="1200" cap="all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Marcador de Posição do Número do Diapositivo 8"/>
          <p:cNvSpPr txBox="1"/>
          <p:nvPr/>
        </p:nvSpPr>
        <p:spPr>
          <a:xfrm>
            <a:off x="9900455" y="6459787"/>
            <a:ext cx="1312026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D5C954C-CD41-4E68-B7C2-90A1BADD4A05}" type="slidenum">
              <a:t>12</a:t>
            </a:fld>
            <a:endParaRPr lang="pt-PT" sz="105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7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49282"/>
            <a:ext cx="1123038" cy="508717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33407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PT" b="1" dirty="0"/>
              <a:t>Estrutura da </a:t>
            </a:r>
            <a:r>
              <a:rPr lang="pt-PT" b="1" dirty="0" smtClean="0"/>
              <a:t>apresentação</a:t>
            </a:r>
            <a:endParaRPr lang="pt-PT" b="1" dirty="0"/>
          </a:p>
        </p:txBody>
      </p:sp>
      <p:sp>
        <p:nvSpPr>
          <p:cNvPr id="3" name="Marcador de Posição de Conteúdo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pt-PT" dirty="0" smtClean="0"/>
              <a:t> </a:t>
            </a:r>
            <a:r>
              <a:rPr lang="pt-PT" sz="1800" dirty="0"/>
              <a:t>Resumo do projeto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pt-PT" sz="1800" dirty="0"/>
              <a:t> Alterações na especificação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pt-PT" sz="1800" dirty="0"/>
              <a:t> Implementação</a:t>
            </a:r>
          </a:p>
          <a:p>
            <a:pPr lvl="1">
              <a:buFont typeface="Arial" pitchFamily="34"/>
              <a:buChar char="•"/>
            </a:pPr>
            <a:r>
              <a:rPr lang="pt-PT" dirty="0" smtClean="0"/>
              <a:t>Adaptação da especificação à arquitetura MVC (</a:t>
            </a:r>
            <a:r>
              <a:rPr lang="pt-PT" i="1" dirty="0" err="1" smtClean="0"/>
              <a:t>Model</a:t>
            </a:r>
            <a:r>
              <a:rPr lang="pt-PT" i="1" dirty="0" smtClean="0"/>
              <a:t>-View-Controller</a:t>
            </a:r>
            <a:r>
              <a:rPr lang="pt-PT" dirty="0" smtClean="0"/>
              <a:t>)</a:t>
            </a:r>
          </a:p>
          <a:p>
            <a:pPr lvl="1">
              <a:buFont typeface="Arial" pitchFamily="34"/>
              <a:buChar char="•"/>
            </a:pPr>
            <a:r>
              <a:rPr lang="pt-PT" dirty="0" smtClean="0"/>
              <a:t>Tecnologias  utilizadas</a:t>
            </a:r>
          </a:p>
          <a:p>
            <a:pPr lvl="1">
              <a:buFont typeface="Arial" pitchFamily="34"/>
              <a:buChar char="•"/>
            </a:pPr>
            <a:r>
              <a:rPr lang="pt-PT" dirty="0" smtClean="0"/>
              <a:t>Sintetizador </a:t>
            </a:r>
            <a:r>
              <a:rPr lang="pt-PT" dirty="0" smtClean="0"/>
              <a:t>de Voz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1800" dirty="0" smtClean="0"/>
              <a:t> Funcionalidades obrigatórias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1800" dirty="0" smtClean="0"/>
              <a:t> Planeamento e Gestão do projeto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1800" dirty="0" smtClean="0"/>
              <a:t> Conclusão</a:t>
            </a:r>
          </a:p>
          <a:p>
            <a:pPr lvl="1">
              <a:buFont typeface="Arial" pitchFamily="34"/>
              <a:buChar char="•"/>
            </a:pPr>
            <a:endParaRPr lang="pt-PT" dirty="0" smtClean="0"/>
          </a:p>
          <a:p>
            <a:pPr lvl="1">
              <a:buFont typeface="Arial" pitchFamily="34"/>
              <a:buChar char="•"/>
            </a:pPr>
            <a:endParaRPr lang="pt-PT" dirty="0" smtClean="0"/>
          </a:p>
          <a:p>
            <a:pPr lvl="1">
              <a:buFont typeface="Arial" pitchFamily="34"/>
              <a:buChar char="•"/>
            </a:pPr>
            <a:endParaRPr lang="pt-PT" dirty="0" smtClean="0"/>
          </a:p>
          <a:p>
            <a:pPr lvl="0">
              <a:buFont typeface="Arial" pitchFamily="34"/>
              <a:buChar char="•"/>
            </a:pPr>
            <a:endParaRPr lang="pt-PT" dirty="0"/>
          </a:p>
          <a:p>
            <a:pPr lvl="0"/>
            <a:endParaRPr lang="pt-PT" dirty="0"/>
          </a:p>
          <a:p>
            <a:pPr lvl="0"/>
            <a:endParaRPr lang="pt-PT" dirty="0"/>
          </a:p>
        </p:txBody>
      </p:sp>
      <p:sp>
        <p:nvSpPr>
          <p:cNvPr id="5" name="Marcador de Posição do Número do Diapositivo 4"/>
          <p:cNvSpPr txBox="1"/>
          <p:nvPr/>
        </p:nvSpPr>
        <p:spPr>
          <a:xfrm>
            <a:off x="9900455" y="6459787"/>
            <a:ext cx="1312026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DC0457D-B2A5-44A3-A050-EE05EC7D2E1E}" type="slidenum">
              <a:t>2</a:t>
            </a:fld>
            <a:endParaRPr lang="pt-PT" sz="105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6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49282"/>
            <a:ext cx="1123038" cy="50871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Marcador de Posição do Rodapé 7"/>
          <p:cNvSpPr txBox="1"/>
          <p:nvPr/>
        </p:nvSpPr>
        <p:spPr>
          <a:xfrm>
            <a:off x="3686184" y="6459787"/>
            <a:ext cx="4822801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900" b="0" i="0" u="none" strike="noStrike" kern="1200" cap="all" spc="0" baseline="0" dirty="0">
                <a:solidFill>
                  <a:srgbClr val="FFFFFF"/>
                </a:solidFill>
                <a:uFillTx/>
                <a:latin typeface="Calibri"/>
              </a:rPr>
              <a:t>Grupo </a:t>
            </a: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5, </a:t>
            </a:r>
            <a:r>
              <a:rPr lang="pt-PT" sz="900" b="0" i="0" u="none" strike="noStrike" kern="1200" cap="all" spc="0" baseline="0" dirty="0">
                <a:solidFill>
                  <a:srgbClr val="FFFFFF"/>
                </a:solidFill>
                <a:uFillTx/>
                <a:latin typeface="Calibri"/>
              </a:rPr>
              <a:t>Apresentação do projeto prático de </a:t>
            </a: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Laboratórios de Informática</a:t>
            </a:r>
            <a:r>
              <a:rPr lang="pt-PT" sz="900" b="0" i="0" u="none" strike="noStrike" kern="1200" cap="all" spc="0" dirty="0" smtClean="0">
                <a:solidFill>
                  <a:srgbClr val="FFFFFF"/>
                </a:solidFill>
                <a:uFillTx/>
                <a:latin typeface="Calibri"/>
              </a:rPr>
              <a:t> IV</a:t>
            </a:r>
            <a:endParaRPr lang="pt-PT" sz="900" b="0" i="0" u="none" strike="noStrike" kern="1200" cap="all" spc="0" baseline="0" dirty="0">
              <a:solidFill>
                <a:srgbClr val="FFFFFF"/>
              </a:solidFill>
              <a:uFillTx/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2014/2015</a:t>
            </a:r>
            <a:endParaRPr lang="pt-PT" sz="900" b="0" i="0" u="none" strike="noStrike" kern="1200" cap="all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Resumo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</a:t>
            </a:r>
            <a:r>
              <a:rPr lang="pt-PT" dirty="0" smtClean="0"/>
              <a:t>Contextualização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</a:t>
            </a:r>
            <a:r>
              <a:rPr lang="pt-PT" dirty="0" smtClean="0"/>
              <a:t>Síntese breve do trabalho efetuado</a:t>
            </a:r>
          </a:p>
        </p:txBody>
      </p:sp>
      <p:sp>
        <p:nvSpPr>
          <p:cNvPr id="4" name="Marcador de Posição do Rodapé 7"/>
          <p:cNvSpPr txBox="1"/>
          <p:nvPr/>
        </p:nvSpPr>
        <p:spPr>
          <a:xfrm>
            <a:off x="3686184" y="6459787"/>
            <a:ext cx="4822801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900" b="0" i="0" u="none" strike="noStrike" kern="1200" cap="all" spc="0" baseline="0" dirty="0">
                <a:solidFill>
                  <a:srgbClr val="FFFFFF"/>
                </a:solidFill>
                <a:uFillTx/>
                <a:latin typeface="Calibri"/>
              </a:rPr>
              <a:t>Grupo </a:t>
            </a: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5, </a:t>
            </a:r>
            <a:r>
              <a:rPr lang="pt-PT" sz="900" b="0" i="0" u="none" strike="noStrike" kern="1200" cap="all" spc="0" baseline="0" dirty="0">
                <a:solidFill>
                  <a:srgbClr val="FFFFFF"/>
                </a:solidFill>
                <a:uFillTx/>
                <a:latin typeface="Calibri"/>
              </a:rPr>
              <a:t>Apresentação do projeto prático de </a:t>
            </a: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Laboratórios de Informática</a:t>
            </a:r>
            <a:r>
              <a:rPr lang="pt-PT" sz="900" b="0" i="0" u="none" strike="noStrike" kern="1200" cap="all" spc="0" dirty="0" smtClean="0">
                <a:solidFill>
                  <a:srgbClr val="FFFFFF"/>
                </a:solidFill>
                <a:uFillTx/>
                <a:latin typeface="Calibri"/>
              </a:rPr>
              <a:t> IV</a:t>
            </a:r>
            <a:endParaRPr lang="pt-PT" sz="900" b="0" i="0" u="none" strike="noStrike" kern="1200" cap="all" spc="0" baseline="0" dirty="0">
              <a:solidFill>
                <a:srgbClr val="FFFFFF"/>
              </a:solidFill>
              <a:uFillTx/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2014/2015</a:t>
            </a:r>
            <a:endParaRPr lang="pt-PT" sz="900" b="0" i="0" u="none" strike="noStrike" kern="1200" cap="all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5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49282"/>
            <a:ext cx="1123038" cy="50871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Marcador de Posição do Número do Diapositivo 4"/>
          <p:cNvSpPr txBox="1"/>
          <p:nvPr/>
        </p:nvSpPr>
        <p:spPr>
          <a:xfrm>
            <a:off x="9900455" y="6459787"/>
            <a:ext cx="1312026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kern="0" dirty="0" smtClean="0">
                <a:solidFill>
                  <a:srgbClr val="000000"/>
                </a:solidFill>
              </a:rPr>
              <a:t>3</a:t>
            </a:r>
            <a:endParaRPr lang="pt-PT" sz="105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053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Alterações na especificação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PT" dirty="0" smtClean="0"/>
              <a:t> Tabela Rei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 smtClean="0"/>
              <a:t> Tabela Aula e Fala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</a:t>
            </a:r>
            <a:r>
              <a:rPr lang="pt-PT" dirty="0" smtClean="0"/>
              <a:t>Refinamento dos tamanhos de alguns atributos</a:t>
            </a:r>
            <a:endParaRPr lang="en-US" dirty="0"/>
          </a:p>
        </p:txBody>
      </p:sp>
      <p:sp>
        <p:nvSpPr>
          <p:cNvPr id="4" name="Marcador de Posição do Rodapé 7"/>
          <p:cNvSpPr txBox="1"/>
          <p:nvPr/>
        </p:nvSpPr>
        <p:spPr>
          <a:xfrm>
            <a:off x="3686184" y="6459787"/>
            <a:ext cx="4822801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900" b="0" i="0" u="none" strike="noStrike" kern="1200" cap="all" spc="0" baseline="0" dirty="0">
                <a:solidFill>
                  <a:srgbClr val="FFFFFF"/>
                </a:solidFill>
                <a:uFillTx/>
                <a:latin typeface="Calibri"/>
              </a:rPr>
              <a:t>Grupo </a:t>
            </a: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5, </a:t>
            </a:r>
            <a:r>
              <a:rPr lang="pt-PT" sz="900" b="0" i="0" u="none" strike="noStrike" kern="1200" cap="all" spc="0" baseline="0" dirty="0">
                <a:solidFill>
                  <a:srgbClr val="FFFFFF"/>
                </a:solidFill>
                <a:uFillTx/>
                <a:latin typeface="Calibri"/>
              </a:rPr>
              <a:t>Apresentação do projeto prático de </a:t>
            </a: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Laboratórios de Informática</a:t>
            </a:r>
            <a:r>
              <a:rPr lang="pt-PT" sz="900" b="0" i="0" u="none" strike="noStrike" kern="1200" cap="all" spc="0" dirty="0" smtClean="0">
                <a:solidFill>
                  <a:srgbClr val="FFFFFF"/>
                </a:solidFill>
                <a:uFillTx/>
                <a:latin typeface="Calibri"/>
              </a:rPr>
              <a:t> IV</a:t>
            </a:r>
            <a:endParaRPr lang="pt-PT" sz="900" b="0" i="0" u="none" strike="noStrike" kern="1200" cap="all" spc="0" baseline="0" dirty="0">
              <a:solidFill>
                <a:srgbClr val="FFFFFF"/>
              </a:solidFill>
              <a:uFillTx/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2014/2015</a:t>
            </a:r>
            <a:endParaRPr lang="pt-PT" sz="900" b="0" i="0" u="none" strike="noStrike" kern="1200" cap="all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5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49282"/>
            <a:ext cx="1123038" cy="50871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Marcador de Posição do Número do Diapositivo 4"/>
          <p:cNvSpPr txBox="1"/>
          <p:nvPr/>
        </p:nvSpPr>
        <p:spPr>
          <a:xfrm>
            <a:off x="9900455" y="6459787"/>
            <a:ext cx="1312026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kern="0" dirty="0" smtClean="0">
                <a:solidFill>
                  <a:srgbClr val="000000"/>
                </a:solidFill>
              </a:rPr>
              <a:t>4</a:t>
            </a:r>
            <a:endParaRPr lang="pt-PT" sz="105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263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Implementação – Arquitetura MVC 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PT" dirty="0" smtClean="0"/>
              <a:t> Adaptação da especificação à arquitetura MVC</a:t>
            </a:r>
            <a:endParaRPr lang="en-US" dirty="0"/>
          </a:p>
        </p:txBody>
      </p:sp>
      <p:pic>
        <p:nvPicPr>
          <p:cNvPr id="1026" name="Picture 2" descr="https://cms-assets.tutsplus.com/uploads/users/263/posts/21627/image/mv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121" y="2743198"/>
            <a:ext cx="3445041" cy="275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Posição do Rodapé 7"/>
          <p:cNvSpPr txBox="1"/>
          <p:nvPr/>
        </p:nvSpPr>
        <p:spPr>
          <a:xfrm>
            <a:off x="3686184" y="6459787"/>
            <a:ext cx="4822801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900" b="0" i="0" u="none" strike="noStrike" kern="1200" cap="all" spc="0" baseline="0" dirty="0">
                <a:solidFill>
                  <a:srgbClr val="FFFFFF"/>
                </a:solidFill>
                <a:uFillTx/>
                <a:latin typeface="Calibri"/>
              </a:rPr>
              <a:t>Grupo </a:t>
            </a: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5, </a:t>
            </a:r>
            <a:r>
              <a:rPr lang="pt-PT" sz="900" b="0" i="0" u="none" strike="noStrike" kern="1200" cap="all" spc="0" baseline="0" dirty="0">
                <a:solidFill>
                  <a:srgbClr val="FFFFFF"/>
                </a:solidFill>
                <a:uFillTx/>
                <a:latin typeface="Calibri"/>
              </a:rPr>
              <a:t>Apresentação do projeto prático de </a:t>
            </a: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Laboratórios de Informática</a:t>
            </a:r>
            <a:r>
              <a:rPr lang="pt-PT" sz="900" b="0" i="0" u="none" strike="noStrike" kern="1200" cap="all" spc="0" dirty="0" smtClean="0">
                <a:solidFill>
                  <a:srgbClr val="FFFFFF"/>
                </a:solidFill>
                <a:uFillTx/>
                <a:latin typeface="Calibri"/>
              </a:rPr>
              <a:t> IV</a:t>
            </a:r>
            <a:endParaRPr lang="pt-PT" sz="900" b="0" i="0" u="none" strike="noStrike" kern="1200" cap="all" spc="0" baseline="0" dirty="0">
              <a:solidFill>
                <a:srgbClr val="FFFFFF"/>
              </a:solidFill>
              <a:uFillTx/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2014/2015</a:t>
            </a:r>
            <a:endParaRPr lang="pt-PT" sz="900" b="0" i="0" u="none" strike="noStrike" kern="1200" cap="all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6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49282"/>
            <a:ext cx="1123038" cy="50871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Marcador de Posição do Número do Diapositivo 4"/>
          <p:cNvSpPr txBox="1"/>
          <p:nvPr/>
        </p:nvSpPr>
        <p:spPr>
          <a:xfrm>
            <a:off x="9900455" y="6459787"/>
            <a:ext cx="1312026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kern="0" dirty="0" smtClean="0">
                <a:solidFill>
                  <a:srgbClr val="000000"/>
                </a:solidFill>
              </a:rPr>
              <a:t>5</a:t>
            </a:r>
            <a:endParaRPr lang="pt-PT" sz="105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487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Tecnologias utilizadas</a:t>
            </a:r>
            <a:endParaRPr lang="en-US" dirty="0"/>
          </a:p>
        </p:txBody>
      </p:sp>
      <p:pic>
        <p:nvPicPr>
          <p:cNvPr id="2050" name="Picture 2" descr="http://www.logicstudio.net/spa/wp-content/uploads/2013/05/LogicStudio_HTML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884" y="1912902"/>
            <a:ext cx="2463630" cy="241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nhlearningsolutions.com/portals/7/sql-logo-no-vers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60" y="1995786"/>
            <a:ext cx="2073096" cy="17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mroma.net/media/1004/csharp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906" y="1912902"/>
            <a:ext cx="1769478" cy="176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silicon.fr/wp-content/uploads/2013/11/Visual-Studi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729" y="3517891"/>
            <a:ext cx="1773865" cy="1330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www.davidhayden.me/media/default/posts/ASP.NET-MVC-4-Bundling-and-Minification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21" y="4642112"/>
            <a:ext cx="4791075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://saltun.net/wp-content/uploads/2013/10/jquery-logo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585" y="4642112"/>
            <a:ext cx="2693381" cy="142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kinlane-productions.s3.amazonaws.com/google/google_apis_box_sdk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998" y="1985941"/>
            <a:ext cx="1724331" cy="1738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Marcador de Posição do Rodapé 7"/>
          <p:cNvSpPr txBox="1"/>
          <p:nvPr/>
        </p:nvSpPr>
        <p:spPr>
          <a:xfrm>
            <a:off x="3686184" y="6459787"/>
            <a:ext cx="4822801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900" b="0" i="0" u="none" strike="noStrike" kern="1200" cap="all" spc="0" baseline="0" dirty="0">
                <a:solidFill>
                  <a:srgbClr val="FFFFFF"/>
                </a:solidFill>
                <a:uFillTx/>
                <a:latin typeface="Calibri"/>
              </a:rPr>
              <a:t>Grupo </a:t>
            </a: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5, </a:t>
            </a:r>
            <a:r>
              <a:rPr lang="pt-PT" sz="900" b="0" i="0" u="none" strike="noStrike" kern="1200" cap="all" spc="0" baseline="0" dirty="0">
                <a:solidFill>
                  <a:srgbClr val="FFFFFF"/>
                </a:solidFill>
                <a:uFillTx/>
                <a:latin typeface="Calibri"/>
              </a:rPr>
              <a:t>Apresentação do projeto prático de </a:t>
            </a: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Laboratórios de Informática</a:t>
            </a:r>
            <a:r>
              <a:rPr lang="pt-PT" sz="900" b="0" i="0" u="none" strike="noStrike" kern="1200" cap="all" spc="0" dirty="0" smtClean="0">
                <a:solidFill>
                  <a:srgbClr val="FFFFFF"/>
                </a:solidFill>
                <a:uFillTx/>
                <a:latin typeface="Calibri"/>
              </a:rPr>
              <a:t> IV</a:t>
            </a:r>
            <a:endParaRPr lang="pt-PT" sz="900" b="0" i="0" u="none" strike="noStrike" kern="1200" cap="all" spc="0" baseline="0" dirty="0">
              <a:solidFill>
                <a:srgbClr val="FFFFFF"/>
              </a:solidFill>
              <a:uFillTx/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2014/2015</a:t>
            </a:r>
            <a:endParaRPr lang="pt-PT" sz="900" b="0" i="0" u="none" strike="noStrike" kern="1200" cap="all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11" name="Imagem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6349282"/>
            <a:ext cx="1123038" cy="50871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2" name="Marcador de Posição do Número do Diapositivo 4"/>
          <p:cNvSpPr txBox="1"/>
          <p:nvPr/>
        </p:nvSpPr>
        <p:spPr>
          <a:xfrm>
            <a:off x="9900455" y="6459787"/>
            <a:ext cx="1312026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kern="0" dirty="0" smtClean="0">
                <a:solidFill>
                  <a:srgbClr val="000000"/>
                </a:solidFill>
              </a:rPr>
              <a:t>6</a:t>
            </a:r>
            <a:endParaRPr lang="pt-PT" sz="105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303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Sintetizador </a:t>
            </a:r>
            <a:r>
              <a:rPr lang="pt-PT" dirty="0" smtClean="0"/>
              <a:t>de Voz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PT" dirty="0" smtClean="0"/>
              <a:t> Especificação pensada com um sintetizador de voz para o tutor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</a:t>
            </a:r>
            <a:r>
              <a:rPr lang="pt-PT" dirty="0" smtClean="0"/>
              <a:t>Risco em utilizar somente voz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</a:t>
            </a:r>
            <a:r>
              <a:rPr lang="pt-PT" dirty="0" smtClean="0"/>
              <a:t>Escolha da API mais adequada</a:t>
            </a:r>
          </a:p>
        </p:txBody>
      </p:sp>
      <p:sp>
        <p:nvSpPr>
          <p:cNvPr id="4" name="Marcador de Posição do Rodapé 7"/>
          <p:cNvSpPr txBox="1"/>
          <p:nvPr/>
        </p:nvSpPr>
        <p:spPr>
          <a:xfrm>
            <a:off x="3686184" y="6459787"/>
            <a:ext cx="4822801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900" b="0" i="0" u="none" strike="noStrike" kern="1200" cap="all" spc="0" baseline="0" dirty="0">
                <a:solidFill>
                  <a:srgbClr val="FFFFFF"/>
                </a:solidFill>
                <a:uFillTx/>
                <a:latin typeface="Calibri"/>
              </a:rPr>
              <a:t>Grupo </a:t>
            </a: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5, </a:t>
            </a:r>
            <a:r>
              <a:rPr lang="pt-PT" sz="900" b="0" i="0" u="none" strike="noStrike" kern="1200" cap="all" spc="0" baseline="0" dirty="0">
                <a:solidFill>
                  <a:srgbClr val="FFFFFF"/>
                </a:solidFill>
                <a:uFillTx/>
                <a:latin typeface="Calibri"/>
              </a:rPr>
              <a:t>Apresentação do projeto prático de </a:t>
            </a: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Laboratórios de Informática</a:t>
            </a:r>
            <a:r>
              <a:rPr lang="pt-PT" sz="900" b="0" i="0" u="none" strike="noStrike" kern="1200" cap="all" spc="0" dirty="0" smtClean="0">
                <a:solidFill>
                  <a:srgbClr val="FFFFFF"/>
                </a:solidFill>
                <a:uFillTx/>
                <a:latin typeface="Calibri"/>
              </a:rPr>
              <a:t> IV</a:t>
            </a:r>
            <a:endParaRPr lang="pt-PT" sz="900" b="0" i="0" u="none" strike="noStrike" kern="1200" cap="all" spc="0" baseline="0" dirty="0">
              <a:solidFill>
                <a:srgbClr val="FFFFFF"/>
              </a:solidFill>
              <a:uFillTx/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2014/2015</a:t>
            </a:r>
            <a:endParaRPr lang="pt-PT" sz="900" b="0" i="0" u="none" strike="noStrike" kern="1200" cap="all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5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49282"/>
            <a:ext cx="1123038" cy="50871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Marcador de Posição do Número do Diapositivo 4"/>
          <p:cNvSpPr txBox="1"/>
          <p:nvPr/>
        </p:nvSpPr>
        <p:spPr>
          <a:xfrm>
            <a:off x="9900455" y="6459787"/>
            <a:ext cx="1312026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kern="0" dirty="0" smtClean="0">
                <a:solidFill>
                  <a:srgbClr val="000000"/>
                </a:solidFill>
              </a:rPr>
              <a:t>7</a:t>
            </a:r>
            <a:endParaRPr lang="pt-PT" sz="105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254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Funcionalidades obrigatórias</a:t>
            </a:r>
            <a:endParaRPr lang="en-US" dirty="0"/>
          </a:p>
        </p:txBody>
      </p:sp>
      <p:sp>
        <p:nvSpPr>
          <p:cNvPr id="12" name="AutoShape 8" descr="http://cliparts.co/cliparts/kiM/b75/kiMb75pdT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0" name="Grupo 19"/>
          <p:cNvGrpSpPr/>
          <p:nvPr/>
        </p:nvGrpSpPr>
        <p:grpSpPr>
          <a:xfrm>
            <a:off x="6277020" y="1999633"/>
            <a:ext cx="5191850" cy="3858163"/>
            <a:chOff x="6108208" y="1999333"/>
            <a:chExt cx="5191850" cy="3858163"/>
          </a:xfrm>
        </p:grpSpPr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208" y="1999333"/>
              <a:ext cx="5191850" cy="3858163"/>
            </a:xfrm>
            <a:prstGeom prst="rect">
              <a:avLst/>
            </a:prstGeom>
          </p:spPr>
        </p:pic>
        <p:pic>
          <p:nvPicPr>
            <p:cNvPr id="17" name="Picture 10" descr="https://encrypted-tbn3.gstatic.com/images?q=tbn:ANd9GcS1TkSpSHuCEc6aB9yy_GNEYYe4uOJLqxTGtpzK4F2xdodOx2My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20009" y="3553465"/>
              <a:ext cx="235671" cy="211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0" descr="https://encrypted-tbn3.gstatic.com/images?q=tbn:ANd9GcS1TkSpSHuCEc6aB9yy_GNEYYe4uOJLqxTGtpzK4F2xdodOx2My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55029" y="4386531"/>
              <a:ext cx="235671" cy="211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0" descr="https://encrypted-tbn3.gstatic.com/images?q=tbn:ANd9GcS1TkSpSHuCEc6aB9yy_GNEYYe4uOJLqxTGtpzK4F2xdodOx2My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55029" y="5007791"/>
              <a:ext cx="235671" cy="211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12" descr="https://encrypted-tbn2.gstatic.com/images?q=tbn:ANd9GcQHrmZvuENw-Oa-QZ9KYh7m55E1ErAzbfY_SOHLvYiNd7MgB4TuT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984474" y="3027543"/>
              <a:ext cx="161746" cy="1653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2" descr="https://encrypted-tbn2.gstatic.com/images?q=tbn:ANd9GcQHrmZvuENw-Oa-QZ9KYh7m55E1ErAzbfY_SOHLvYiNd7MgB4TuT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991991" y="4090155"/>
              <a:ext cx="161746" cy="1653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upo 12"/>
          <p:cNvGrpSpPr/>
          <p:nvPr/>
        </p:nvGrpSpPr>
        <p:grpSpPr>
          <a:xfrm>
            <a:off x="816527" y="1971587"/>
            <a:ext cx="5182323" cy="3915321"/>
            <a:chOff x="304438" y="1974259"/>
            <a:chExt cx="5182323" cy="3915321"/>
          </a:xfrm>
        </p:grpSpPr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438" y="1974259"/>
              <a:ext cx="5182323" cy="3915321"/>
            </a:xfrm>
            <a:prstGeom prst="rect">
              <a:avLst/>
            </a:prstGeom>
          </p:spPr>
        </p:pic>
        <p:pic>
          <p:nvPicPr>
            <p:cNvPr id="3082" name="Picture 10" descr="https://encrypted-tbn3.gstatic.com/images?q=tbn:ANd9GcS1TkSpSHuCEc6aB9yy_GNEYYe4uOJLqxTGtpzK4F2xdodOx2My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911" y="3149961"/>
              <a:ext cx="235671" cy="211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0" descr="https://encrypted-tbn3.gstatic.com/images?q=tbn:ANd9GcS1TkSpSHuCEc6aB9yy_GNEYYe4uOJLqxTGtpzK4F2xdodOx2My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5500" y="3598667"/>
              <a:ext cx="235671" cy="211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0" descr="https://encrypted-tbn3.gstatic.com/images?q=tbn:ANd9GcS1TkSpSHuCEc6aB9yy_GNEYYe4uOJLqxTGtpzK4F2xdodOx2My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5500" y="4003559"/>
              <a:ext cx="235671" cy="211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0" descr="https://encrypted-tbn3.gstatic.com/images?q=tbn:ANd9GcS1TkSpSHuCEc6aB9yy_GNEYYe4uOJLqxTGtpzK4F2xdodOx2My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4146" y="4386531"/>
              <a:ext cx="235671" cy="211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4" name="Picture 12" descr="https://encrypted-tbn2.gstatic.com/images?q=tbn:ANd9GcQHrmZvuENw-Oa-QZ9KYh7m55E1ErAzbfY_SOHLvYiNd7MgB4TuT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148071" y="4903480"/>
              <a:ext cx="161746" cy="1653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Marcador de Posição do Rodapé 7"/>
          <p:cNvSpPr txBox="1"/>
          <p:nvPr/>
        </p:nvSpPr>
        <p:spPr>
          <a:xfrm>
            <a:off x="3686184" y="6459787"/>
            <a:ext cx="4822801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900" b="0" i="0" u="none" strike="noStrike" kern="1200" cap="all" spc="0" baseline="0" dirty="0">
                <a:solidFill>
                  <a:srgbClr val="FFFFFF"/>
                </a:solidFill>
                <a:uFillTx/>
                <a:latin typeface="Calibri"/>
              </a:rPr>
              <a:t>Grupo </a:t>
            </a: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5, </a:t>
            </a:r>
            <a:r>
              <a:rPr lang="pt-PT" sz="900" b="0" i="0" u="none" strike="noStrike" kern="1200" cap="all" spc="0" baseline="0" dirty="0">
                <a:solidFill>
                  <a:srgbClr val="FFFFFF"/>
                </a:solidFill>
                <a:uFillTx/>
                <a:latin typeface="Calibri"/>
              </a:rPr>
              <a:t>Apresentação do projeto prático de </a:t>
            </a: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Laboratórios de Informática</a:t>
            </a:r>
            <a:r>
              <a:rPr lang="pt-PT" sz="900" b="0" i="0" u="none" strike="noStrike" kern="1200" cap="all" spc="0" dirty="0" smtClean="0">
                <a:solidFill>
                  <a:srgbClr val="FFFFFF"/>
                </a:solidFill>
                <a:uFillTx/>
                <a:latin typeface="Calibri"/>
              </a:rPr>
              <a:t> IV</a:t>
            </a:r>
            <a:endParaRPr lang="pt-PT" sz="900" b="0" i="0" u="none" strike="noStrike" kern="1200" cap="all" spc="0" baseline="0" dirty="0">
              <a:solidFill>
                <a:srgbClr val="FFFFFF"/>
              </a:solidFill>
              <a:uFillTx/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2014/2015</a:t>
            </a:r>
            <a:endParaRPr lang="pt-PT" sz="900" b="0" i="0" u="none" strike="noStrike" kern="1200" cap="all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24" name="Imagem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349282"/>
            <a:ext cx="1123038" cy="50871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5" name="Marcador de Posição do Número do Diapositivo 4"/>
          <p:cNvSpPr txBox="1"/>
          <p:nvPr/>
        </p:nvSpPr>
        <p:spPr>
          <a:xfrm>
            <a:off x="9900455" y="6459787"/>
            <a:ext cx="1312026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kern="0" dirty="0" smtClean="0">
                <a:solidFill>
                  <a:srgbClr val="000000"/>
                </a:solidFill>
              </a:rPr>
              <a:t>8</a:t>
            </a:r>
            <a:endParaRPr lang="pt-PT" sz="105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447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Planeamento e Gestão </a:t>
            </a:r>
            <a:r>
              <a:rPr lang="pt-PT" dirty="0" smtClean="0"/>
              <a:t>(Inicial)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614237" y="-448628"/>
            <a:ext cx="4514850" cy="888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Marcador de Posição do Rodapé 7"/>
          <p:cNvSpPr txBox="1"/>
          <p:nvPr/>
        </p:nvSpPr>
        <p:spPr>
          <a:xfrm>
            <a:off x="3686184" y="6459787"/>
            <a:ext cx="4822801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900" b="0" i="0" u="none" strike="noStrike" kern="1200" cap="all" spc="0" baseline="0" dirty="0">
                <a:solidFill>
                  <a:srgbClr val="FFFFFF"/>
                </a:solidFill>
                <a:uFillTx/>
                <a:latin typeface="Calibri"/>
              </a:rPr>
              <a:t>Grupo </a:t>
            </a: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5, </a:t>
            </a:r>
            <a:r>
              <a:rPr lang="pt-PT" sz="900" b="0" i="0" u="none" strike="noStrike" kern="1200" cap="all" spc="0" baseline="0" dirty="0">
                <a:solidFill>
                  <a:srgbClr val="FFFFFF"/>
                </a:solidFill>
                <a:uFillTx/>
                <a:latin typeface="Calibri"/>
              </a:rPr>
              <a:t>Apresentação do projeto prático de </a:t>
            </a: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Laboratórios de Informática</a:t>
            </a:r>
            <a:r>
              <a:rPr lang="pt-PT" sz="900" b="0" i="0" u="none" strike="noStrike" kern="1200" cap="all" spc="0" dirty="0" smtClean="0">
                <a:solidFill>
                  <a:srgbClr val="FFFFFF"/>
                </a:solidFill>
                <a:uFillTx/>
                <a:latin typeface="Calibri"/>
              </a:rPr>
              <a:t> IV</a:t>
            </a:r>
            <a:endParaRPr lang="pt-PT" sz="900" b="0" i="0" u="none" strike="noStrike" kern="1200" cap="all" spc="0" baseline="0" dirty="0">
              <a:solidFill>
                <a:srgbClr val="FFFFFF"/>
              </a:solidFill>
              <a:uFillTx/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2014/2015</a:t>
            </a:r>
            <a:endParaRPr lang="pt-PT" sz="900" b="0" i="0" u="none" strike="noStrike" kern="1200" cap="all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5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49282"/>
            <a:ext cx="1123038" cy="50871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Marcador de Posição do Número do Diapositivo 4"/>
          <p:cNvSpPr txBox="1"/>
          <p:nvPr/>
        </p:nvSpPr>
        <p:spPr>
          <a:xfrm>
            <a:off x="9900455" y="6459787"/>
            <a:ext cx="1312026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kern="0" dirty="0" smtClean="0">
                <a:solidFill>
                  <a:srgbClr val="000000"/>
                </a:solidFill>
              </a:rPr>
              <a:t>9</a:t>
            </a:r>
            <a:endParaRPr lang="pt-PT" sz="105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677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tiv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628</TotalTime>
  <Words>442</Words>
  <Application>Microsoft Office PowerPoint</Application>
  <PresentationFormat>Ecrã Panorâmico</PresentationFormat>
  <Paragraphs>100</Paragraphs>
  <Slides>12</Slides>
  <Notes>6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Retrospetiva</vt:lpstr>
      <vt:lpstr>Projeto Prático de Laboratórios de Informática IV Tutor nº 5 Etapa 3 - Implementação</vt:lpstr>
      <vt:lpstr>Estrutura da apresentação</vt:lpstr>
      <vt:lpstr>Resumo</vt:lpstr>
      <vt:lpstr>Alterações na especificação</vt:lpstr>
      <vt:lpstr>Implementação – Arquitetura MVC </vt:lpstr>
      <vt:lpstr>Tecnologias utilizadas</vt:lpstr>
      <vt:lpstr>Sintetizador de Voz</vt:lpstr>
      <vt:lpstr>Funcionalidades obrigatórias</vt:lpstr>
      <vt:lpstr>Planeamento e Gestão (Inicial)</vt:lpstr>
      <vt:lpstr>Planeamento e Gestão (Final)</vt:lpstr>
      <vt:lpstr>Conclusão</vt:lpstr>
      <vt:lpstr>Projeto Prático de Laboratórios de Informática IV Tutor nº 5 Etapa 3 - Implementação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Habitat Projeto Prático de Base de Dados</dc:title>
  <dc:creator>daniel caldas</dc:creator>
  <cp:lastModifiedBy>daniel caldas</cp:lastModifiedBy>
  <cp:revision>60</cp:revision>
  <cp:lastPrinted>2015-01-26T12:14:24Z</cp:lastPrinted>
  <dcterms:created xsi:type="dcterms:W3CDTF">2015-01-26T10:50:07Z</dcterms:created>
  <dcterms:modified xsi:type="dcterms:W3CDTF">2015-07-02T12:54:21Z</dcterms:modified>
</cp:coreProperties>
</file>