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375" r:id="rId3"/>
    <p:sldId id="389" r:id="rId4"/>
    <p:sldId id="390" r:id="rId5"/>
    <p:sldId id="391" r:id="rId6"/>
    <p:sldId id="392" r:id="rId7"/>
    <p:sldId id="376" r:id="rId8"/>
    <p:sldId id="305" r:id="rId9"/>
    <p:sldId id="304" r:id="rId10"/>
    <p:sldId id="306" r:id="rId11"/>
    <p:sldId id="307" r:id="rId12"/>
    <p:sldId id="257" r:id="rId13"/>
    <p:sldId id="308" r:id="rId14"/>
    <p:sldId id="258" r:id="rId15"/>
    <p:sldId id="309" r:id="rId16"/>
    <p:sldId id="259" r:id="rId17"/>
    <p:sldId id="260" r:id="rId18"/>
    <p:sldId id="261" r:id="rId19"/>
    <p:sldId id="262" r:id="rId20"/>
    <p:sldId id="263" r:id="rId21"/>
    <p:sldId id="264" r:id="rId22"/>
    <p:sldId id="265" r:id="rId23"/>
    <p:sldId id="310" r:id="rId24"/>
    <p:sldId id="266" r:id="rId25"/>
    <p:sldId id="267" r:id="rId26"/>
    <p:sldId id="269" r:id="rId27"/>
    <p:sldId id="268" r:id="rId28"/>
    <p:sldId id="312" r:id="rId29"/>
    <p:sldId id="311" r:id="rId30"/>
    <p:sldId id="313" r:id="rId31"/>
    <p:sldId id="270" r:id="rId32"/>
    <p:sldId id="314" r:id="rId33"/>
    <p:sldId id="315" r:id="rId34"/>
    <p:sldId id="271" r:id="rId35"/>
    <p:sldId id="272" r:id="rId36"/>
    <p:sldId id="316" r:id="rId37"/>
    <p:sldId id="324" r:id="rId38"/>
    <p:sldId id="323" r:id="rId39"/>
    <p:sldId id="322" r:id="rId40"/>
    <p:sldId id="273" r:id="rId41"/>
    <p:sldId id="318" r:id="rId42"/>
    <p:sldId id="317" r:id="rId43"/>
    <p:sldId id="321" r:id="rId44"/>
    <p:sldId id="319" r:id="rId45"/>
    <p:sldId id="320" r:id="rId46"/>
    <p:sldId id="274" r:id="rId47"/>
    <p:sldId id="275" r:id="rId48"/>
    <p:sldId id="325" r:id="rId49"/>
    <p:sldId id="326" r:id="rId50"/>
    <p:sldId id="327" r:id="rId51"/>
    <p:sldId id="332" r:id="rId52"/>
    <p:sldId id="331" r:id="rId53"/>
    <p:sldId id="330" r:id="rId54"/>
    <p:sldId id="329" r:id="rId55"/>
    <p:sldId id="328" r:id="rId56"/>
    <p:sldId id="276" r:id="rId57"/>
    <p:sldId id="333" r:id="rId58"/>
    <p:sldId id="334" r:id="rId59"/>
    <p:sldId id="277" r:id="rId60"/>
    <p:sldId id="335" r:id="rId61"/>
    <p:sldId id="278" r:id="rId62"/>
    <p:sldId id="336" r:id="rId63"/>
    <p:sldId id="368" r:id="rId64"/>
    <p:sldId id="279" r:id="rId65"/>
    <p:sldId id="337" r:id="rId66"/>
    <p:sldId id="283" r:id="rId67"/>
    <p:sldId id="285" r:id="rId68"/>
    <p:sldId id="341" r:id="rId69"/>
    <p:sldId id="338" r:id="rId70"/>
    <p:sldId id="339" r:id="rId71"/>
    <p:sldId id="340" r:id="rId72"/>
    <p:sldId id="347" r:id="rId73"/>
    <p:sldId id="346" r:id="rId74"/>
    <p:sldId id="345" r:id="rId75"/>
    <p:sldId id="344" r:id="rId76"/>
    <p:sldId id="343" r:id="rId77"/>
    <p:sldId id="342" r:id="rId78"/>
    <p:sldId id="286" r:id="rId79"/>
    <p:sldId id="288" r:id="rId80"/>
    <p:sldId id="348" r:id="rId81"/>
    <p:sldId id="349" r:id="rId82"/>
    <p:sldId id="289" r:id="rId83"/>
    <p:sldId id="369" r:id="rId84"/>
    <p:sldId id="350" r:id="rId85"/>
    <p:sldId id="290" r:id="rId86"/>
    <p:sldId id="351" r:id="rId87"/>
    <p:sldId id="352" r:id="rId88"/>
    <p:sldId id="372" r:id="rId89"/>
    <p:sldId id="280" r:id="rId90"/>
    <p:sldId id="291" r:id="rId91"/>
    <p:sldId id="293" r:id="rId92"/>
    <p:sldId id="292" r:id="rId93"/>
    <p:sldId id="354" r:id="rId94"/>
    <p:sldId id="353" r:id="rId95"/>
    <p:sldId id="373" r:id="rId96"/>
    <p:sldId id="294" r:id="rId97"/>
    <p:sldId id="295" r:id="rId98"/>
    <p:sldId id="296" r:id="rId99"/>
    <p:sldId id="360" r:id="rId100"/>
    <p:sldId id="359" r:id="rId101"/>
    <p:sldId id="358" r:id="rId102"/>
    <p:sldId id="357" r:id="rId103"/>
    <p:sldId id="356" r:id="rId104"/>
    <p:sldId id="355" r:id="rId105"/>
    <p:sldId id="361" r:id="rId106"/>
    <p:sldId id="298" r:id="rId107"/>
    <p:sldId id="299" r:id="rId108"/>
    <p:sldId id="300" r:id="rId109"/>
    <p:sldId id="363" r:id="rId110"/>
    <p:sldId id="362" r:id="rId111"/>
    <p:sldId id="364" r:id="rId112"/>
    <p:sldId id="366" r:id="rId113"/>
    <p:sldId id="365" r:id="rId114"/>
    <p:sldId id="301" r:id="rId115"/>
    <p:sldId id="367" r:id="rId116"/>
    <p:sldId id="302" r:id="rId117"/>
    <p:sldId id="377" r:id="rId118"/>
    <p:sldId id="379" r:id="rId119"/>
    <p:sldId id="378" r:id="rId120"/>
    <p:sldId id="382" r:id="rId121"/>
    <p:sldId id="381" r:id="rId122"/>
    <p:sldId id="385" r:id="rId123"/>
    <p:sldId id="383" r:id="rId124"/>
    <p:sldId id="384" r:id="rId125"/>
    <p:sldId id="380" r:id="rId126"/>
    <p:sldId id="388" r:id="rId127"/>
    <p:sldId id="386" r:id="rId128"/>
    <p:sldId id="374" r:id="rId129"/>
    <p:sldId id="387" r:id="rId130"/>
    <p:sldId id="303"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B02916-109E-4180-BFF3-07B1C0815A35}">
          <p14:sldIdLst>
            <p14:sldId id="256"/>
            <p14:sldId id="375"/>
            <p14:sldId id="389"/>
            <p14:sldId id="390"/>
            <p14:sldId id="391"/>
            <p14:sldId id="392"/>
            <p14:sldId id="376"/>
            <p14:sldId id="305"/>
            <p14:sldId id="304"/>
            <p14:sldId id="306"/>
            <p14:sldId id="307"/>
            <p14:sldId id="257"/>
            <p14:sldId id="308"/>
            <p14:sldId id="258"/>
            <p14:sldId id="309"/>
            <p14:sldId id="259"/>
            <p14:sldId id="260"/>
            <p14:sldId id="261"/>
            <p14:sldId id="262"/>
            <p14:sldId id="263"/>
            <p14:sldId id="264"/>
            <p14:sldId id="265"/>
            <p14:sldId id="310"/>
            <p14:sldId id="266"/>
            <p14:sldId id="267"/>
            <p14:sldId id="269"/>
            <p14:sldId id="268"/>
            <p14:sldId id="312"/>
            <p14:sldId id="311"/>
            <p14:sldId id="313"/>
            <p14:sldId id="270"/>
            <p14:sldId id="314"/>
            <p14:sldId id="315"/>
            <p14:sldId id="271"/>
            <p14:sldId id="272"/>
            <p14:sldId id="316"/>
            <p14:sldId id="324"/>
            <p14:sldId id="323"/>
            <p14:sldId id="322"/>
            <p14:sldId id="273"/>
            <p14:sldId id="318"/>
            <p14:sldId id="317"/>
            <p14:sldId id="321"/>
            <p14:sldId id="319"/>
            <p14:sldId id="320"/>
          </p14:sldIdLst>
        </p14:section>
        <p14:section name="Untitled Section" id="{855FB7C6-E582-4317-B7FE-BF4D9E867D51}">
          <p14:sldIdLst>
            <p14:sldId id="274"/>
            <p14:sldId id="275"/>
            <p14:sldId id="325"/>
            <p14:sldId id="326"/>
            <p14:sldId id="327"/>
            <p14:sldId id="332"/>
            <p14:sldId id="331"/>
            <p14:sldId id="330"/>
            <p14:sldId id="329"/>
            <p14:sldId id="328"/>
            <p14:sldId id="276"/>
            <p14:sldId id="333"/>
            <p14:sldId id="334"/>
            <p14:sldId id="277"/>
            <p14:sldId id="335"/>
            <p14:sldId id="278"/>
            <p14:sldId id="336"/>
            <p14:sldId id="368"/>
            <p14:sldId id="279"/>
            <p14:sldId id="337"/>
            <p14:sldId id="283"/>
            <p14:sldId id="285"/>
            <p14:sldId id="341"/>
            <p14:sldId id="338"/>
            <p14:sldId id="339"/>
            <p14:sldId id="340"/>
            <p14:sldId id="347"/>
            <p14:sldId id="346"/>
            <p14:sldId id="345"/>
            <p14:sldId id="344"/>
            <p14:sldId id="343"/>
            <p14:sldId id="342"/>
            <p14:sldId id="286"/>
            <p14:sldId id="288"/>
            <p14:sldId id="348"/>
            <p14:sldId id="349"/>
            <p14:sldId id="289"/>
            <p14:sldId id="369"/>
            <p14:sldId id="350"/>
            <p14:sldId id="290"/>
            <p14:sldId id="351"/>
            <p14:sldId id="352"/>
            <p14:sldId id="372"/>
            <p14:sldId id="280"/>
            <p14:sldId id="291"/>
            <p14:sldId id="293"/>
            <p14:sldId id="292"/>
            <p14:sldId id="354"/>
            <p14:sldId id="353"/>
            <p14:sldId id="373"/>
            <p14:sldId id="294"/>
            <p14:sldId id="295"/>
            <p14:sldId id="296"/>
            <p14:sldId id="360"/>
            <p14:sldId id="359"/>
            <p14:sldId id="358"/>
            <p14:sldId id="357"/>
            <p14:sldId id="356"/>
            <p14:sldId id="355"/>
            <p14:sldId id="361"/>
            <p14:sldId id="298"/>
            <p14:sldId id="299"/>
            <p14:sldId id="300"/>
            <p14:sldId id="363"/>
            <p14:sldId id="362"/>
            <p14:sldId id="364"/>
            <p14:sldId id="366"/>
            <p14:sldId id="365"/>
            <p14:sldId id="301"/>
            <p14:sldId id="367"/>
            <p14:sldId id="302"/>
            <p14:sldId id="377"/>
            <p14:sldId id="379"/>
            <p14:sldId id="378"/>
            <p14:sldId id="382"/>
            <p14:sldId id="381"/>
            <p14:sldId id="385"/>
            <p14:sldId id="383"/>
            <p14:sldId id="384"/>
            <p14:sldId id="380"/>
            <p14:sldId id="388"/>
            <p14:sldId id="386"/>
            <p14:sldId id="374"/>
            <p14:sldId id="387"/>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AC00"/>
    <a:srgbClr val="9E5AD6"/>
    <a:srgbClr val="43A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4713" autoAdjust="0"/>
  </p:normalViewPr>
  <p:slideViewPr>
    <p:cSldViewPr>
      <p:cViewPr varScale="1">
        <p:scale>
          <a:sx n="70" d="100"/>
          <a:sy n="70" d="100"/>
        </p:scale>
        <p:origin x="73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60849-1281-4B2E-A807-9930CDB265AE}" type="datetimeFigureOut">
              <a:rPr lang="en-CA" smtClean="0"/>
              <a:t>2016-02-22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EE0A9-A622-46A6-BD02-D7048D0AFDC7}" type="slidenum">
              <a:rPr lang="en-CA" smtClean="0"/>
              <a:t>‹#›</a:t>
            </a:fld>
            <a:endParaRPr lang="en-CA"/>
          </a:p>
        </p:txBody>
      </p:sp>
    </p:spTree>
    <p:extLst>
      <p:ext uri="{BB962C8B-B14F-4D97-AF65-F5344CB8AC3E}">
        <p14:creationId xmlns:p14="http://schemas.microsoft.com/office/powerpoint/2010/main" val="194300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Hello, my name is Daniel Alencar da Costa.</a:t>
            </a:r>
            <a:r>
              <a:rPr lang="en-CA" baseline="0" dirty="0" smtClean="0"/>
              <a:t> I am supervised by </a:t>
            </a:r>
            <a:r>
              <a:rPr lang="en-CA" baseline="0" dirty="0" err="1" smtClean="0"/>
              <a:t>Uira</a:t>
            </a:r>
            <a:r>
              <a:rPr lang="en-CA" baseline="0" dirty="0" smtClean="0"/>
              <a:t> Kulesza and Ahmed Hassan, </a:t>
            </a:r>
          </a:p>
          <a:p>
            <a:r>
              <a:rPr lang="en-CA" baseline="0" dirty="0" smtClean="0"/>
              <a:t>And </a:t>
            </a:r>
            <a:r>
              <a:rPr lang="en-CA" baseline="0" dirty="0" err="1" smtClean="0"/>
              <a:t>Im</a:t>
            </a:r>
            <a:r>
              <a:rPr lang="en-CA" baseline="0" dirty="0" smtClean="0"/>
              <a:t> going to present my thesis proposal entitled as Understanding Software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a:t>
            </a:fld>
            <a:endParaRPr lang="en-CA"/>
          </a:p>
        </p:txBody>
      </p:sp>
    </p:spTree>
    <p:extLst>
      <p:ext uri="{BB962C8B-B14F-4D97-AF65-F5344CB8AC3E}">
        <p14:creationId xmlns:p14="http://schemas.microsoft.com/office/powerpoint/2010/main" val="116143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 even before, in the time that it takes to triage issues,</a:t>
            </a:r>
            <a:r>
              <a:rPr lang="en-CA" baseline="0" dirty="0" smtClean="0"/>
              <a:t> so developers can work on them accordingly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15</a:t>
            </a:fld>
            <a:endParaRPr lang="en-CA"/>
          </a:p>
        </p:txBody>
      </p:sp>
    </p:spTree>
    <p:extLst>
      <p:ext uri="{BB962C8B-B14F-4D97-AF65-F5344CB8AC3E}">
        <p14:creationId xmlns:p14="http://schemas.microsoft.com/office/powerpoint/2010/main" val="8871072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124</a:t>
            </a:fld>
            <a:endParaRPr lang="en-CA"/>
          </a:p>
        </p:txBody>
      </p:sp>
    </p:spTree>
    <p:extLst>
      <p:ext uri="{BB962C8B-B14F-4D97-AF65-F5344CB8AC3E}">
        <p14:creationId xmlns:p14="http://schemas.microsoft.com/office/powerpoint/2010/main" val="203586897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125</a:t>
            </a:fld>
            <a:endParaRPr lang="en-CA"/>
          </a:p>
        </p:txBody>
      </p:sp>
    </p:spTree>
    <p:extLst>
      <p:ext uri="{BB962C8B-B14F-4D97-AF65-F5344CB8AC3E}">
        <p14:creationId xmlns:p14="http://schemas.microsoft.com/office/powerpoint/2010/main" val="200815034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a:t>
            </a:r>
            <a:r>
              <a:rPr lang="en-CA" baseline="0" dirty="0" smtClean="0"/>
              <a:t> we are going to talk about abnormal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127</a:t>
            </a:fld>
            <a:endParaRPr lang="en-CA"/>
          </a:p>
        </p:txBody>
      </p:sp>
    </p:spTree>
    <p:extLst>
      <p:ext uri="{BB962C8B-B14F-4D97-AF65-F5344CB8AC3E}">
        <p14:creationId xmlns:p14="http://schemas.microsoft.com/office/powerpoint/2010/main" val="65585263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128</a:t>
            </a:fld>
            <a:endParaRPr lang="en-CA"/>
          </a:p>
        </p:txBody>
      </p:sp>
    </p:spTree>
    <p:extLst>
      <p:ext uri="{BB962C8B-B14F-4D97-AF65-F5344CB8AC3E}">
        <p14:creationId xmlns:p14="http://schemas.microsoft.com/office/powerpoint/2010/main" val="21789419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129</a:t>
            </a:fld>
            <a:endParaRPr lang="en-CA"/>
          </a:p>
        </p:txBody>
      </p:sp>
    </p:spTree>
    <p:extLst>
      <p:ext uri="{BB962C8B-B14F-4D97-AF65-F5344CB8AC3E}">
        <p14:creationId xmlns:p14="http://schemas.microsoft.com/office/powerpoint/2010/main" val="130187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the understanding of which factors in the development process that lead to delivery delay is still</a:t>
            </a:r>
            <a:r>
              <a:rPr lang="en-CA" baseline="0" dirty="0" smtClean="0"/>
              <a:t> an open question that has to be empirically investigated.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16</a:t>
            </a:fld>
            <a:endParaRPr lang="en-CA"/>
          </a:p>
        </p:txBody>
      </p:sp>
    </p:spTree>
    <p:extLst>
      <p:ext uri="{BB962C8B-B14F-4D97-AF65-F5344CB8AC3E}">
        <p14:creationId xmlns:p14="http://schemas.microsoft.com/office/powerpoint/2010/main" val="123457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 context, the</a:t>
            </a:r>
            <a:r>
              <a:rPr lang="en-CA" baseline="0" dirty="0" smtClean="0"/>
              <a:t> main question of this thesis is “ Once issues are addressed why do they still suffer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17</a:t>
            </a:fld>
            <a:endParaRPr lang="en-CA"/>
          </a:p>
        </p:txBody>
      </p:sp>
    </p:spTree>
    <p:extLst>
      <p:ext uri="{BB962C8B-B14F-4D97-AF65-F5344CB8AC3E}">
        <p14:creationId xmlns:p14="http://schemas.microsoft.com/office/powerpoint/2010/main" val="231102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Before showing some of our findings</a:t>
            </a:r>
            <a:r>
              <a:rPr lang="en-CA" baseline="0" dirty="0" smtClean="0"/>
              <a:t> I will be explaining some background concepts that are necessary to understand our research</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18</a:t>
            </a:fld>
            <a:endParaRPr lang="en-CA"/>
          </a:p>
        </p:txBody>
      </p:sp>
    </p:spTree>
    <p:extLst>
      <p:ext uri="{BB962C8B-B14F-4D97-AF65-F5344CB8AC3E}">
        <p14:creationId xmlns:p14="http://schemas.microsoft.com/office/powerpoint/2010/main" val="324893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a:t>
            </a:r>
            <a:r>
              <a:rPr lang="en-CA" baseline="0" dirty="0" smtClean="0"/>
              <a:t> we report our finding we use the term issue, to </a:t>
            </a:r>
            <a:r>
              <a:rPr lang="en-CA" baseline="0" dirty="0" err="1" smtClean="0"/>
              <a:t>referto</a:t>
            </a:r>
            <a:r>
              <a:rPr lang="en-CA" baseline="0" dirty="0" smtClean="0"/>
              <a:t> to either bug reports, new feature requests, and enhancements or improvements, that are found in the Bugzilla or any other issue tracking systems that accommodates these concepts</a:t>
            </a:r>
          </a:p>
          <a:p>
            <a:r>
              <a:rPr lang="en-CA" baseline="0" dirty="0" smtClean="0"/>
              <a:t>that is, we don’t study one of the types of issue reports specifically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19</a:t>
            </a:fld>
            <a:endParaRPr lang="en-CA"/>
          </a:p>
        </p:txBody>
      </p:sp>
    </p:spTree>
    <p:extLst>
      <p:ext uri="{BB962C8B-B14F-4D97-AF65-F5344CB8AC3E}">
        <p14:creationId xmlns:p14="http://schemas.microsoft.com/office/powerpoint/2010/main" val="72080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use that tem ‘delivery delay’ to refer to the time that it takes to release</a:t>
            </a:r>
            <a:r>
              <a:rPr lang="en-CA" baseline="0" dirty="0" smtClean="0"/>
              <a:t> an addressed issue since it is addressed, </a:t>
            </a:r>
          </a:p>
          <a:p>
            <a:r>
              <a:rPr lang="en-CA" baseline="0" dirty="0" smtClean="0"/>
              <a:t>So basically this picture represent a simple lifecycle of issues. The blue part was investigated by previous research, whereas our main focus in on the red part, the time that it takes from when an issue is addressed</a:t>
            </a:r>
          </a:p>
          <a:p>
            <a:r>
              <a:rPr lang="en-CA" baseline="0" dirty="0" smtClean="0"/>
              <a:t>To when an issue is fixed.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20</a:t>
            </a:fld>
            <a:endParaRPr lang="en-CA"/>
          </a:p>
        </p:txBody>
      </p:sp>
    </p:spTree>
    <p:extLst>
      <p:ext uri="{BB962C8B-B14F-4D97-AF65-F5344CB8AC3E}">
        <p14:creationId xmlns:p14="http://schemas.microsoft.com/office/powerpoint/2010/main" val="15460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call by</a:t>
            </a:r>
            <a:r>
              <a:rPr lang="en-CA" baseline="0" dirty="0" smtClean="0"/>
              <a:t> release cycle, the time between one user intended version to another user intended version. For example, the time in days that it takes from version 1.0 to version 2.0</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21</a:t>
            </a:fld>
            <a:endParaRPr lang="en-CA"/>
          </a:p>
        </p:txBody>
      </p:sp>
    </p:spTree>
    <p:extLst>
      <p:ext uri="{BB962C8B-B14F-4D97-AF65-F5344CB8AC3E}">
        <p14:creationId xmlns:p14="http://schemas.microsoft.com/office/powerpoint/2010/main" val="41160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a:t>
            </a:r>
            <a:r>
              <a:rPr lang="en-CA" baseline="0" dirty="0" smtClean="0"/>
              <a:t> this regard , rapid releases are those releases that are shipped from shorter release cycles, let’s say , in the scale of days and weeks, whereas more traditional release cycles may deliver releases between 12 to 18 months.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22</a:t>
            </a:fld>
            <a:endParaRPr lang="en-CA"/>
          </a:p>
        </p:txBody>
      </p:sp>
    </p:spTree>
    <p:extLst>
      <p:ext uri="{BB962C8B-B14F-4D97-AF65-F5344CB8AC3E}">
        <p14:creationId xmlns:p14="http://schemas.microsoft.com/office/powerpoint/2010/main" val="281264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Once we looked at some backgrounds</a:t>
            </a:r>
            <a:r>
              <a:rPr lang="en-CA" baseline="0" dirty="0" smtClean="0"/>
              <a:t> concepts we are ready to talk about our empirical studies.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23</a:t>
            </a:fld>
            <a:endParaRPr lang="en-CA"/>
          </a:p>
        </p:txBody>
      </p:sp>
    </p:spTree>
    <p:extLst>
      <p:ext uri="{BB962C8B-B14F-4D97-AF65-F5344CB8AC3E}">
        <p14:creationId xmlns:p14="http://schemas.microsoft.com/office/powerpoint/2010/main" val="2373638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study actually accommodates</a:t>
            </a:r>
            <a:r>
              <a:rPr lang="en-CA" baseline="0" dirty="0" smtClean="0"/>
              <a:t> two papers, one of them was published in the proceedings of ICSME 2014 and one extension is submitted to EMSE journal</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24</a:t>
            </a:fld>
            <a:endParaRPr lang="en-CA"/>
          </a:p>
        </p:txBody>
      </p:sp>
    </p:spTree>
    <p:extLst>
      <p:ext uri="{BB962C8B-B14F-4D97-AF65-F5344CB8AC3E}">
        <p14:creationId xmlns:p14="http://schemas.microsoft.com/office/powerpoint/2010/main" val="153754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Before showing some of our findings</a:t>
            </a:r>
            <a:r>
              <a:rPr lang="en-CA" baseline="0" dirty="0" smtClean="0"/>
              <a:t> I will be explaining some background concepts that are necessary to understand our research</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a:t>
            </a:fld>
            <a:endParaRPr lang="en-CA"/>
          </a:p>
        </p:txBody>
      </p:sp>
    </p:spTree>
    <p:extLst>
      <p:ext uri="{BB962C8B-B14F-4D97-AF65-F5344CB8AC3E}">
        <p14:creationId xmlns:p14="http://schemas.microsoft.com/office/powerpoint/2010/main" val="2377208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a:t>
            </a:r>
            <a:r>
              <a:rPr lang="en-CA" baseline="0" dirty="0" smtClean="0"/>
              <a:t> first of all, we may think that to fix issues is what leads to users satisfaction. This seems natural</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25</a:t>
            </a:fld>
            <a:endParaRPr lang="en-CA"/>
          </a:p>
        </p:txBody>
      </p:sp>
    </p:spTree>
    <p:extLst>
      <p:ext uri="{BB962C8B-B14F-4D97-AF65-F5344CB8AC3E}">
        <p14:creationId xmlns:p14="http://schemas.microsoft.com/office/powerpoint/2010/main" val="380016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Because of</a:t>
            </a:r>
            <a:r>
              <a:rPr lang="en-CA" baseline="0" dirty="0" smtClean="0"/>
              <a:t> this, approaches were invented to help developers to fix bugs, for example, to find similar bugs , to find possible buggy files, so developers could fix bugs more quickly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26</a:t>
            </a:fld>
            <a:endParaRPr lang="en-CA"/>
          </a:p>
        </p:txBody>
      </p:sp>
    </p:spTree>
    <p:extLst>
      <p:ext uri="{BB962C8B-B14F-4D97-AF65-F5344CB8AC3E}">
        <p14:creationId xmlns:p14="http://schemas.microsoft.com/office/powerpoint/2010/main" val="4114133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Nevertheless,</a:t>
            </a:r>
            <a:r>
              <a:rPr lang="en-CA" baseline="0" dirty="0" smtClean="0"/>
              <a:t> to fix a bug, or to implement a new feature is not enough to satisfy users, since users are willing to see such new software content available in the systems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27</a:t>
            </a:fld>
            <a:endParaRPr lang="en-CA"/>
          </a:p>
        </p:txBody>
      </p:sp>
    </p:spTree>
    <p:extLst>
      <p:ext uri="{BB962C8B-B14F-4D97-AF65-F5344CB8AC3E}">
        <p14:creationId xmlns:p14="http://schemas.microsoft.com/office/powerpoint/2010/main" val="3566904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With these challenges</a:t>
            </a:r>
            <a:r>
              <a:rPr lang="en-CA" baseline="0" dirty="0" smtClean="0"/>
              <a:t> in mind, we set up to empirically study three open source systems regarding delivery delay: Firefox browser, Eclipse IDE, and </a:t>
            </a:r>
            <a:r>
              <a:rPr lang="en-CA" baseline="0" dirty="0" err="1" smtClean="0"/>
              <a:t>ArgoUML</a:t>
            </a:r>
            <a:r>
              <a:rPr lang="en-CA" baseline="0" dirty="0" smtClean="0"/>
              <a:t> . We study eclipse JDT more </a:t>
            </a:r>
            <a:r>
              <a:rPr lang="en-CA" baseline="0" dirty="0" err="1" smtClean="0"/>
              <a:t>especifically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28</a:t>
            </a:fld>
            <a:endParaRPr lang="en-CA"/>
          </a:p>
        </p:txBody>
      </p:sp>
    </p:spTree>
    <p:extLst>
      <p:ext uri="{BB962C8B-B14F-4D97-AF65-F5344CB8AC3E}">
        <p14:creationId xmlns:p14="http://schemas.microsoft.com/office/powerpoint/2010/main" val="365137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total we study almost 30k issues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29</a:t>
            </a:fld>
            <a:endParaRPr lang="en-CA"/>
          </a:p>
        </p:txBody>
      </p:sp>
    </p:spTree>
    <p:extLst>
      <p:ext uri="{BB962C8B-B14F-4D97-AF65-F5344CB8AC3E}">
        <p14:creationId xmlns:p14="http://schemas.microsoft.com/office/powerpoint/2010/main" val="2140776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15 releases for </a:t>
            </a:r>
            <a:r>
              <a:rPr lang="en-CA" dirty="0" err="1" smtClean="0"/>
              <a:t>firefox</a:t>
            </a:r>
            <a:r>
              <a:rPr lang="en-CA" dirty="0" smtClean="0"/>
              <a:t>, 11</a:t>
            </a:r>
            <a:r>
              <a:rPr lang="en-CA" baseline="0" dirty="0" smtClean="0"/>
              <a:t> </a:t>
            </a:r>
            <a:r>
              <a:rPr lang="en-CA" baseline="0" dirty="0" err="1" smtClean="0"/>
              <a:t>releses</a:t>
            </a:r>
            <a:r>
              <a:rPr lang="en-CA" baseline="0" dirty="0" smtClean="0"/>
              <a:t> for eclipse and 17 releases for </a:t>
            </a:r>
            <a:r>
              <a:rPr lang="en-CA" baseline="0" dirty="0" err="1" smtClean="0"/>
              <a:t>argouml</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30</a:t>
            </a:fld>
            <a:endParaRPr lang="en-CA"/>
          </a:p>
        </p:txBody>
      </p:sp>
    </p:spTree>
    <p:extLst>
      <p:ext uri="{BB962C8B-B14F-4D97-AF65-F5344CB8AC3E}">
        <p14:creationId xmlns:p14="http://schemas.microsoft.com/office/powerpoint/2010/main" val="819577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Firefox is rapid, eclipse is traditional and </a:t>
            </a:r>
            <a:r>
              <a:rPr lang="en-CA" dirty="0" err="1" smtClean="0"/>
              <a:t>argouml</a:t>
            </a:r>
            <a:r>
              <a:rPr lang="en-CA" dirty="0" smtClean="0"/>
              <a:t> is traditional</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31</a:t>
            </a:fld>
            <a:endParaRPr lang="en-CA"/>
          </a:p>
        </p:txBody>
      </p:sp>
    </p:spTree>
    <p:extLst>
      <p:ext uri="{BB962C8B-B14F-4D97-AF65-F5344CB8AC3E}">
        <p14:creationId xmlns:p14="http://schemas.microsoft.com/office/powerpoint/2010/main" val="392599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collect</a:t>
            </a:r>
            <a:r>
              <a:rPr lang="en-CA" baseline="0" dirty="0" smtClean="0"/>
              <a:t> our data using release notes.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32</a:t>
            </a:fld>
            <a:endParaRPr lang="en-CA"/>
          </a:p>
        </p:txBody>
      </p:sp>
    </p:spTree>
    <p:extLst>
      <p:ext uri="{BB962C8B-B14F-4D97-AF65-F5344CB8AC3E}">
        <p14:creationId xmlns:p14="http://schemas.microsoft.com/office/powerpoint/2010/main" val="3609171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extract</a:t>
            </a:r>
            <a:r>
              <a:rPr lang="en-CA" baseline="0" dirty="0" smtClean="0"/>
              <a:t> the issue IDs from the release notes, so we link such ids to those releases,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33</a:t>
            </a:fld>
            <a:endParaRPr lang="en-CA"/>
          </a:p>
        </p:txBody>
      </p:sp>
    </p:spTree>
    <p:extLst>
      <p:ext uri="{BB962C8B-B14F-4D97-AF65-F5344CB8AC3E}">
        <p14:creationId xmlns:p14="http://schemas.microsoft.com/office/powerpoint/2010/main" val="320442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then we collect the information about those</a:t>
            </a:r>
            <a:r>
              <a:rPr lang="en-CA" baseline="0" dirty="0" smtClean="0"/>
              <a:t> issues from the issue tracking system.</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34</a:t>
            </a:fld>
            <a:endParaRPr lang="en-CA"/>
          </a:p>
        </p:txBody>
      </p:sp>
    </p:spTree>
    <p:extLst>
      <p:ext uri="{BB962C8B-B14F-4D97-AF65-F5344CB8AC3E}">
        <p14:creationId xmlns:p14="http://schemas.microsoft.com/office/powerpoint/2010/main" val="331809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a:t>
            </a:r>
            <a:r>
              <a:rPr lang="en-CA" baseline="0" dirty="0" smtClean="0"/>
              <a:t> software issue can be represented by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a:t>
            </a:fld>
            <a:endParaRPr lang="en-CA"/>
          </a:p>
        </p:txBody>
      </p:sp>
    </p:spTree>
    <p:extLst>
      <p:ext uri="{BB962C8B-B14F-4D97-AF65-F5344CB8AC3E}">
        <p14:creationId xmlns:p14="http://schemas.microsoft.com/office/powerpoint/2010/main" val="4278821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Then we measure two types</a:t>
            </a:r>
            <a:r>
              <a:rPr lang="en-CA" baseline="0" dirty="0" smtClean="0"/>
              <a:t> of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35</a:t>
            </a:fld>
            <a:endParaRPr lang="en-CA"/>
          </a:p>
        </p:txBody>
      </p:sp>
    </p:spTree>
    <p:extLst>
      <p:ext uri="{BB962C8B-B14F-4D97-AF65-F5344CB8AC3E}">
        <p14:creationId xmlns:p14="http://schemas.microsoft.com/office/powerpoint/2010/main" val="364351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I’ll first talk about release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36</a:t>
            </a:fld>
            <a:endParaRPr lang="en-CA"/>
          </a:p>
        </p:txBody>
      </p:sp>
    </p:spTree>
    <p:extLst>
      <p:ext uri="{BB962C8B-B14F-4D97-AF65-F5344CB8AC3E}">
        <p14:creationId xmlns:p14="http://schemas.microsoft.com/office/powerpoint/2010/main" val="2491332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Release</a:t>
            </a:r>
            <a:r>
              <a:rPr lang="en-CA" baseline="0" dirty="0" smtClean="0"/>
              <a:t> delay is the number of releases that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37</a:t>
            </a:fld>
            <a:endParaRPr lang="en-CA"/>
          </a:p>
        </p:txBody>
      </p:sp>
    </p:spTree>
    <p:extLst>
      <p:ext uri="{BB962C8B-B14F-4D97-AF65-F5344CB8AC3E}">
        <p14:creationId xmlns:p14="http://schemas.microsoft.com/office/powerpoint/2010/main" val="2394023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38</a:t>
            </a:fld>
            <a:endParaRPr lang="en-CA"/>
          </a:p>
        </p:txBody>
      </p:sp>
    </p:spTree>
    <p:extLst>
      <p:ext uri="{BB962C8B-B14F-4D97-AF65-F5344CB8AC3E}">
        <p14:creationId xmlns:p14="http://schemas.microsoft.com/office/powerpoint/2010/main" val="1990139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39</a:t>
            </a:fld>
            <a:endParaRPr lang="en-CA"/>
          </a:p>
        </p:txBody>
      </p:sp>
    </p:spTree>
    <p:extLst>
      <p:ext uri="{BB962C8B-B14F-4D97-AF65-F5344CB8AC3E}">
        <p14:creationId xmlns:p14="http://schemas.microsoft.com/office/powerpoint/2010/main" val="16378612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40</a:t>
            </a:fld>
            <a:endParaRPr lang="en-CA"/>
          </a:p>
        </p:txBody>
      </p:sp>
    </p:spTree>
    <p:extLst>
      <p:ext uri="{BB962C8B-B14F-4D97-AF65-F5344CB8AC3E}">
        <p14:creationId xmlns:p14="http://schemas.microsoft.com/office/powerpoint/2010/main" val="1455513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One would expect that issues are being delayed</a:t>
            </a:r>
            <a:r>
              <a:rPr lang="en-CA" baseline="0" dirty="0" smtClean="0"/>
              <a:t> because they are being addressed close to an upcoming release.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51</a:t>
            </a:fld>
            <a:endParaRPr lang="en-CA"/>
          </a:p>
        </p:txBody>
      </p:sp>
    </p:spTree>
    <p:extLst>
      <p:ext uri="{BB962C8B-B14F-4D97-AF65-F5344CB8AC3E}">
        <p14:creationId xmlns:p14="http://schemas.microsoft.com/office/powerpoint/2010/main" val="2189593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Then, we study how</a:t>
            </a:r>
            <a:r>
              <a:rPr lang="en-CA" baseline="0" dirty="0" smtClean="0"/>
              <a:t> close issues were addressed before the next upcoming release. So let’s say that we have our release cycle here from version 1,0 to 2.0</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52</a:t>
            </a:fld>
            <a:endParaRPr lang="en-CA"/>
          </a:p>
        </p:txBody>
      </p:sp>
    </p:spTree>
    <p:extLst>
      <p:ext uri="{BB962C8B-B14F-4D97-AF65-F5344CB8AC3E}">
        <p14:creationId xmlns:p14="http://schemas.microsoft.com/office/powerpoint/2010/main" val="1199496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Then we have a bug that is fixed sometime in this release cycle.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53</a:t>
            </a:fld>
            <a:endParaRPr lang="en-CA"/>
          </a:p>
        </p:txBody>
      </p:sp>
    </p:spTree>
    <p:extLst>
      <p:ext uri="{BB962C8B-B14F-4D97-AF65-F5344CB8AC3E}">
        <p14:creationId xmlns:p14="http://schemas.microsoft.com/office/powerpoint/2010/main" val="1112497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count how many days such issue was addressed</a:t>
            </a:r>
            <a:r>
              <a:rPr lang="en-CA" baseline="0" dirty="0" smtClean="0"/>
              <a:t> before the next upcoming release.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54</a:t>
            </a:fld>
            <a:endParaRPr lang="en-CA"/>
          </a:p>
        </p:txBody>
      </p:sp>
    </p:spTree>
    <p:extLst>
      <p:ext uri="{BB962C8B-B14F-4D97-AF65-F5344CB8AC3E}">
        <p14:creationId xmlns:p14="http://schemas.microsoft.com/office/powerpoint/2010/main" val="222203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bug within</a:t>
            </a:r>
            <a:r>
              <a:rPr lang="en-CA" baseline="0" dirty="0" smtClean="0"/>
              <a:t> the system</a:t>
            </a:r>
            <a:r>
              <a:rPr lang="en-CA" dirty="0" smtClean="0"/>
              <a:t>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a:t>
            </a:fld>
            <a:endParaRPr lang="en-CA"/>
          </a:p>
        </p:txBody>
      </p:sp>
    </p:spTree>
    <p:extLst>
      <p:ext uri="{BB962C8B-B14F-4D97-AF65-F5344CB8AC3E}">
        <p14:creationId xmlns:p14="http://schemas.microsoft.com/office/powerpoint/2010/main" val="847702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say that this issue was</a:t>
            </a:r>
            <a:r>
              <a:rPr lang="en-CA" baseline="0" dirty="0" smtClean="0"/>
              <a:t> addressed 10 days before the next upcoming release. And let’s say that the release cycle has 15 days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55</a:t>
            </a:fld>
            <a:endParaRPr lang="en-CA"/>
          </a:p>
        </p:txBody>
      </p:sp>
    </p:spTree>
    <p:extLst>
      <p:ext uri="{BB962C8B-B14F-4D97-AF65-F5344CB8AC3E}">
        <p14:creationId xmlns:p14="http://schemas.microsoft.com/office/powerpoint/2010/main" val="135609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obtain the ratio between the number of days to an upcoming release to the number</a:t>
            </a:r>
            <a:r>
              <a:rPr lang="en-CA" baseline="0" dirty="0" smtClean="0"/>
              <a:t> of days of the release cycle. The higher this ratio the farther an issue was addressed from an upcoming release.</a:t>
            </a:r>
          </a:p>
          <a:p>
            <a:r>
              <a:rPr lang="en-CA" baseline="0" dirty="0" smtClean="0"/>
              <a:t>We call this ratio as addressing stage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56</a:t>
            </a:fld>
            <a:endParaRPr lang="en-CA"/>
          </a:p>
        </p:txBody>
      </p:sp>
    </p:spTree>
    <p:extLst>
      <p:ext uri="{BB962C8B-B14F-4D97-AF65-F5344CB8AC3E}">
        <p14:creationId xmlns:p14="http://schemas.microsoft.com/office/powerpoint/2010/main" val="428692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a:t>
            </a:r>
            <a:r>
              <a:rPr lang="en-CA" baseline="0" dirty="0" smtClean="0"/>
              <a:t> we analyze the distributions of the delayed issues, we observe that the median values of the addressing stage metric are close to 0.50 and that the boxes are somewhere between 0.75 and 0.25, </a:t>
            </a:r>
          </a:p>
          <a:p>
            <a:r>
              <a:rPr lang="en-CA" baseline="0" dirty="0" smtClean="0"/>
              <a:t>Which indicates that it is unlikely that the issues are being delayed solely because they are being addressed close to an upcoming release.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57</a:t>
            </a:fld>
            <a:endParaRPr lang="en-CA"/>
          </a:p>
        </p:txBody>
      </p:sp>
    </p:spTree>
    <p:extLst>
      <p:ext uri="{BB962C8B-B14F-4D97-AF65-F5344CB8AC3E}">
        <p14:creationId xmlns:p14="http://schemas.microsoft.com/office/powerpoint/2010/main" val="922596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Moreover, our explanatory models can explain how many releases a given</a:t>
            </a:r>
            <a:r>
              <a:rPr lang="en-CA" baseline="0" dirty="0" smtClean="0"/>
              <a:t> addressed issue will miss.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58</a:t>
            </a:fld>
            <a:endParaRPr lang="en-CA"/>
          </a:p>
        </p:txBody>
      </p:sp>
    </p:spTree>
    <p:extLst>
      <p:ext uri="{BB962C8B-B14F-4D97-AF65-F5344CB8AC3E}">
        <p14:creationId xmlns:p14="http://schemas.microsoft.com/office/powerpoint/2010/main" val="2861177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roc</a:t>
            </a:r>
            <a:r>
              <a:rPr lang="en-CA" baseline="0" dirty="0" smtClean="0"/>
              <a:t> areas are above 0.74 when explaining how many releases an addressed issue will be delayed by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59</a:t>
            </a:fld>
            <a:endParaRPr lang="en-CA"/>
          </a:p>
        </p:txBody>
      </p:sp>
    </p:spTree>
    <p:extLst>
      <p:ext uri="{BB962C8B-B14F-4D97-AF65-F5344CB8AC3E}">
        <p14:creationId xmlns:p14="http://schemas.microsoft.com/office/powerpoint/2010/main" val="2451324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for the important</a:t>
            </a:r>
            <a:r>
              <a:rPr lang="en-CA" baseline="0" dirty="0" smtClean="0"/>
              <a:t> factors we find that workload is the metric with larger impact in all of our models. We measure workload by counting how many addressed issues are competing to be integrated into an upcoming release. The higher the number of addressed issues that are competing the higher the workload of integrators.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60</a:t>
            </a:fld>
            <a:endParaRPr lang="en-CA"/>
          </a:p>
        </p:txBody>
      </p:sp>
    </p:spTree>
    <p:extLst>
      <p:ext uri="{BB962C8B-B14F-4D97-AF65-F5344CB8AC3E}">
        <p14:creationId xmlns:p14="http://schemas.microsoft.com/office/powerpoint/2010/main" val="30062994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 we see the obtained</a:t>
            </a:r>
            <a:r>
              <a:rPr lang="en-CA" baseline="0" dirty="0" smtClean="0"/>
              <a:t> importance scores for our 10-fold runs in the </a:t>
            </a:r>
            <a:r>
              <a:rPr lang="en-CA" baseline="0" dirty="0" err="1" smtClean="0"/>
              <a:t>ArgoUML</a:t>
            </a:r>
            <a:r>
              <a:rPr lang="en-CA" baseline="0" dirty="0" smtClean="0"/>
              <a:t> projects. We can notice that workload stands out from the other metrics such as the number of files of a given addressed issue or the number of comments that were needed to address a given issue.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61</a:t>
            </a:fld>
            <a:endParaRPr lang="en-CA"/>
          </a:p>
        </p:txBody>
      </p:sp>
    </p:spTree>
    <p:extLst>
      <p:ext uri="{BB962C8B-B14F-4D97-AF65-F5344CB8AC3E}">
        <p14:creationId xmlns:p14="http://schemas.microsoft.com/office/powerpoint/2010/main" val="191880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also find that,</a:t>
            </a:r>
            <a:r>
              <a:rPr lang="en-CA" baseline="0" dirty="0" smtClean="0"/>
              <a:t> surprisingly , priority and severity have little importance in our models to indicate if an addressed issue is going to be delayed or not. For instance,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63</a:t>
            </a:fld>
            <a:endParaRPr lang="en-CA"/>
          </a:p>
        </p:txBody>
      </p:sp>
    </p:spTree>
    <p:extLst>
      <p:ext uri="{BB962C8B-B14F-4D97-AF65-F5344CB8AC3E}">
        <p14:creationId xmlns:p14="http://schemas.microsoft.com/office/powerpoint/2010/main" val="4009890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also find that,</a:t>
            </a:r>
            <a:r>
              <a:rPr lang="en-CA" baseline="0" dirty="0" smtClean="0"/>
              <a:t> surprisingly , priority and severity have little importance in our models to indicate if an addressed issue is going to be delayed or not. </a:t>
            </a:r>
            <a:br>
              <a:rPr lang="en-CA" baseline="0" dirty="0" smtClean="0"/>
            </a:br>
            <a:r>
              <a:rPr lang="en-CA" baseline="0" dirty="0" smtClean="0"/>
              <a:t>Here we have some </a:t>
            </a:r>
            <a:r>
              <a:rPr lang="en-CA" baseline="0" dirty="0" err="1" smtClean="0"/>
              <a:t>heatmaps</a:t>
            </a:r>
            <a:r>
              <a:rPr lang="en-CA" baseline="0" dirty="0" smtClean="0"/>
              <a:t> for the </a:t>
            </a:r>
            <a:r>
              <a:rPr lang="en-CA" baseline="0" dirty="0" err="1" smtClean="0"/>
              <a:t>firefox</a:t>
            </a:r>
            <a:r>
              <a:rPr lang="en-CA" baseline="0" dirty="0" smtClean="0"/>
              <a:t> system. The lighter the color the higher the number of data instances . For example we can see that 68 of p1 issues</a:t>
            </a:r>
          </a:p>
          <a:p>
            <a:r>
              <a:rPr lang="en-CA" baseline="0" dirty="0" smtClean="0"/>
              <a:t>Are delayed by two releases and about 84% of blocking issues are delayed by 2 releases as well. </a:t>
            </a:r>
          </a:p>
        </p:txBody>
      </p:sp>
      <p:sp>
        <p:nvSpPr>
          <p:cNvPr id="4" name="Slide Number Placeholder 3"/>
          <p:cNvSpPr>
            <a:spLocks noGrp="1"/>
          </p:cNvSpPr>
          <p:nvPr>
            <p:ph type="sldNum" sz="quarter" idx="10"/>
          </p:nvPr>
        </p:nvSpPr>
        <p:spPr/>
        <p:txBody>
          <a:bodyPr/>
          <a:lstStyle/>
          <a:p>
            <a:fld id="{F05EE0A9-A622-46A6-BD02-D7048D0AFDC7}" type="slidenum">
              <a:rPr lang="en-CA" smtClean="0"/>
              <a:t>64</a:t>
            </a:fld>
            <a:endParaRPr lang="en-CA"/>
          </a:p>
        </p:txBody>
      </p:sp>
    </p:spTree>
    <p:extLst>
      <p:ext uri="{BB962C8B-B14F-4D97-AF65-F5344CB8AC3E}">
        <p14:creationId xmlns:p14="http://schemas.microsoft.com/office/powerpoint/2010/main" val="13912910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a:t>
            </a:r>
            <a:r>
              <a:rPr lang="en-CA" baseline="0" dirty="0" smtClean="0"/>
              <a:t> we are going to talk about abnormal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65</a:t>
            </a:fld>
            <a:endParaRPr lang="en-CA"/>
          </a:p>
        </p:txBody>
      </p:sp>
    </p:spTree>
    <p:extLst>
      <p:ext uri="{BB962C8B-B14F-4D97-AF65-F5344CB8AC3E}">
        <p14:creationId xmlns:p14="http://schemas.microsoft.com/office/powerpoint/2010/main" val="366543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 enhancement that is needed</a:t>
            </a:r>
            <a:r>
              <a:rPr lang="en-CA" baseline="0" dirty="0" smtClean="0"/>
              <a:t> for the system to perform better</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a:t>
            </a:fld>
            <a:endParaRPr lang="en-CA"/>
          </a:p>
        </p:txBody>
      </p:sp>
    </p:spTree>
    <p:extLst>
      <p:ext uri="{BB962C8B-B14F-4D97-AF65-F5344CB8AC3E}">
        <p14:creationId xmlns:p14="http://schemas.microsoft.com/office/powerpoint/2010/main" val="1390670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measure abnormal delay because release</a:t>
            </a:r>
            <a:r>
              <a:rPr lang="en-CA" baseline="0" dirty="0" smtClean="0"/>
              <a:t> delay may vary along the projects, so what can be an abnormal delay to one project can be a common delay to another one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66</a:t>
            </a:fld>
            <a:endParaRPr lang="en-CA"/>
          </a:p>
        </p:txBody>
      </p:sp>
    </p:spTree>
    <p:extLst>
      <p:ext uri="{BB962C8B-B14F-4D97-AF65-F5344CB8AC3E}">
        <p14:creationId xmlns:p14="http://schemas.microsoft.com/office/powerpoint/2010/main" val="1250404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is how we measure abnormal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67</a:t>
            </a:fld>
            <a:endParaRPr lang="en-CA"/>
          </a:p>
        </p:txBody>
      </p:sp>
    </p:spTree>
    <p:extLst>
      <p:ext uri="{BB962C8B-B14F-4D97-AF65-F5344CB8AC3E}">
        <p14:creationId xmlns:p14="http://schemas.microsoft.com/office/powerpoint/2010/main" val="3340897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say that</a:t>
            </a:r>
            <a:r>
              <a:rPr lang="en-CA" baseline="0" dirty="0" smtClean="0"/>
              <a:t> our data has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68</a:t>
            </a:fld>
            <a:endParaRPr lang="en-CA"/>
          </a:p>
        </p:txBody>
      </p:sp>
    </p:spTree>
    <p:extLst>
      <p:ext uri="{BB962C8B-B14F-4D97-AF65-F5344CB8AC3E}">
        <p14:creationId xmlns:p14="http://schemas.microsoft.com/office/powerpoint/2010/main" val="148305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a:t>
            </a:r>
            <a:r>
              <a:rPr lang="en-CA" baseline="0" dirty="0" smtClean="0"/>
              <a:t> this is how our data is spread. Let’s say some issues took few days to be released, </a:t>
            </a:r>
            <a:r>
              <a:rPr lang="en-CA" baseline="0" dirty="0" err="1" smtClean="0"/>
              <a:t>wheareas</a:t>
            </a:r>
            <a:r>
              <a:rPr lang="en-CA" baseline="0" dirty="0" smtClean="0"/>
              <a:t> other issues took several days to be </a:t>
            </a:r>
            <a:r>
              <a:rPr lang="en-CA" baseline="0" dirty="0" err="1" smtClean="0"/>
              <a:t>releasesd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69</a:t>
            </a:fld>
            <a:endParaRPr lang="en-CA"/>
          </a:p>
        </p:txBody>
      </p:sp>
    </p:spTree>
    <p:extLst>
      <p:ext uri="{BB962C8B-B14F-4D97-AF65-F5344CB8AC3E}">
        <p14:creationId xmlns:p14="http://schemas.microsoft.com/office/powerpoint/2010/main" val="2760669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then take the median</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70</a:t>
            </a:fld>
            <a:endParaRPr lang="en-CA"/>
          </a:p>
        </p:txBody>
      </p:sp>
    </p:spTree>
    <p:extLst>
      <p:ext uri="{BB962C8B-B14F-4D97-AF65-F5344CB8AC3E}">
        <p14:creationId xmlns:p14="http://schemas.microsoft.com/office/powerpoint/2010/main" val="24850130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a:t>
            </a:r>
            <a:r>
              <a:rPr lang="en-CA" baseline="0" dirty="0" smtClean="0"/>
              <a:t> we divide what is normal delay and abnormal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71</a:t>
            </a:fld>
            <a:endParaRPr lang="en-CA"/>
          </a:p>
        </p:txBody>
      </p:sp>
    </p:spTree>
    <p:extLst>
      <p:ext uri="{BB962C8B-B14F-4D97-AF65-F5344CB8AC3E}">
        <p14:creationId xmlns:p14="http://schemas.microsoft.com/office/powerpoint/2010/main" val="15826035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our research question are: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72</a:t>
            </a:fld>
            <a:endParaRPr lang="en-CA"/>
          </a:p>
        </p:txBody>
      </p:sp>
    </p:spTree>
    <p:extLst>
      <p:ext uri="{BB962C8B-B14F-4D97-AF65-F5344CB8AC3E}">
        <p14:creationId xmlns:p14="http://schemas.microsoft.com/office/powerpoint/2010/main" val="11926334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the first </a:t>
            </a:r>
            <a:r>
              <a:rPr lang="en-CA" dirty="0" err="1" smtClean="0"/>
              <a:t>rq</a:t>
            </a:r>
            <a:r>
              <a:rPr lang="en-CA" dirty="0" smtClean="0"/>
              <a:t> we also</a:t>
            </a:r>
            <a:r>
              <a:rPr lang="en-CA" baseline="0" dirty="0" smtClean="0"/>
              <a:t> build prediction, in this case also random forest</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75</a:t>
            </a:fld>
            <a:endParaRPr lang="en-CA"/>
          </a:p>
        </p:txBody>
      </p:sp>
    </p:spTree>
    <p:extLst>
      <p:ext uri="{BB962C8B-B14F-4D97-AF65-F5344CB8AC3E}">
        <p14:creationId xmlns:p14="http://schemas.microsoft.com/office/powerpoint/2010/main" val="17913312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the first RQ, we observe</a:t>
            </a:r>
            <a:r>
              <a:rPr lang="en-CA" baseline="0" dirty="0" smtClean="0"/>
              <a:t> that our models can accurately estimate why addressed issues will be abnormally delayed, for instance, our ROCs are above 0.87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78</a:t>
            </a:fld>
            <a:endParaRPr lang="en-CA"/>
          </a:p>
        </p:txBody>
      </p:sp>
    </p:spTree>
    <p:extLst>
      <p:ext uri="{BB962C8B-B14F-4D97-AF65-F5344CB8AC3E}">
        <p14:creationId xmlns:p14="http://schemas.microsoft.com/office/powerpoint/2010/main" val="26917767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Then we find that metrics such as workload and the</a:t>
            </a:r>
            <a:r>
              <a:rPr lang="en-CA" baseline="0" dirty="0" smtClean="0"/>
              <a:t> timing to address issues are the most important metrics in our models.</a:t>
            </a:r>
            <a:br>
              <a:rPr lang="en-CA" baseline="0" dirty="0" smtClean="0"/>
            </a:br>
            <a:r>
              <a:rPr lang="en-CA" baseline="0" dirty="0" smtClean="0"/>
              <a:t>The timing to address an issue basically is the moment when the issue was addressed during the release cycle, if it was addressed early or if it was addressed later.</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79</a:t>
            </a:fld>
            <a:endParaRPr lang="en-CA"/>
          </a:p>
        </p:txBody>
      </p:sp>
    </p:spTree>
    <p:extLst>
      <p:ext uri="{BB962C8B-B14F-4D97-AF65-F5344CB8AC3E}">
        <p14:creationId xmlns:p14="http://schemas.microsoft.com/office/powerpoint/2010/main" val="3706515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a brand new feature that the system must </a:t>
            </a:r>
            <a:r>
              <a:rPr lang="en-CA" dirty="0" err="1" smtClean="0"/>
              <a:t>accomodate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a:t>
            </a:fld>
            <a:endParaRPr lang="en-CA"/>
          </a:p>
        </p:txBody>
      </p:sp>
    </p:spTree>
    <p:extLst>
      <p:ext uri="{BB962C8B-B14F-4D97-AF65-F5344CB8AC3E}">
        <p14:creationId xmlns:p14="http://schemas.microsoft.com/office/powerpoint/2010/main" val="33632710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also find that, even though,</a:t>
            </a:r>
            <a:r>
              <a:rPr lang="en-CA" baseline="0" dirty="0" smtClean="0"/>
              <a:t> component appears to be important when measuring release delay. When we measure delivery delay in days, components are not that strong to distinguish which addressed issues are going to take more time. For instance these are the distributions of </a:t>
            </a:r>
            <a:r>
              <a:rPr lang="en-CA" baseline="0" dirty="0" err="1" smtClean="0"/>
              <a:t>firefox</a:t>
            </a:r>
            <a:r>
              <a:rPr lang="en-CA" baseline="0" dirty="0" smtClean="0"/>
              <a:t> addressed issues. We can notice that the General component has a higher skew in the data, and we believe that it’s because such category may accommodate a larger range of type of issues.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82</a:t>
            </a:fld>
            <a:endParaRPr lang="en-CA"/>
          </a:p>
        </p:txBody>
      </p:sp>
    </p:spTree>
    <p:extLst>
      <p:ext uri="{BB962C8B-B14F-4D97-AF65-F5344CB8AC3E}">
        <p14:creationId xmlns:p14="http://schemas.microsoft.com/office/powerpoint/2010/main" val="29812180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also investigate the code freeze period of</a:t>
            </a:r>
            <a:r>
              <a:rPr lang="en-CA" baseline="0" dirty="0" smtClean="0"/>
              <a:t> a release cycle. We do that to complement the analysis of the addressing stage metric that we saw before.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83</a:t>
            </a:fld>
            <a:endParaRPr lang="en-CA"/>
          </a:p>
        </p:txBody>
      </p:sp>
    </p:spTree>
    <p:extLst>
      <p:ext uri="{BB962C8B-B14F-4D97-AF65-F5344CB8AC3E}">
        <p14:creationId xmlns:p14="http://schemas.microsoft.com/office/powerpoint/2010/main" val="3535340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instance we verified</a:t>
            </a:r>
            <a:r>
              <a:rPr lang="en-CA" baseline="0" dirty="0" smtClean="0"/>
              <a:t> the time that an issue was addressed close to an upcoming release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84</a:t>
            </a:fld>
            <a:endParaRPr lang="en-CA"/>
          </a:p>
        </p:txBody>
      </p:sp>
    </p:spTree>
    <p:extLst>
      <p:ext uri="{BB962C8B-B14F-4D97-AF65-F5344CB8AC3E}">
        <p14:creationId xmlns:p14="http://schemas.microsoft.com/office/powerpoint/2010/main" val="34815017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 this time we took into account</a:t>
            </a:r>
            <a:r>
              <a:rPr lang="en-CA" baseline="0" dirty="0" smtClean="0"/>
              <a:t> the code freeze period, in which contributions are usually frozen in order to stabilize the code to ship a release.</a:t>
            </a:r>
          </a:p>
          <a:p>
            <a:r>
              <a:rPr lang="en-CA" baseline="0" dirty="0" smtClean="0"/>
              <a:t>So, are addressed </a:t>
            </a:r>
            <a:r>
              <a:rPr lang="en-CA" baseline="0" dirty="0" err="1" smtClean="0"/>
              <a:t>issus</a:t>
            </a:r>
            <a:r>
              <a:rPr lang="en-CA" baseline="0" dirty="0" smtClean="0"/>
              <a:t> being delayed because they are being addressed too close to a code freeze period?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85</a:t>
            </a:fld>
            <a:endParaRPr lang="en-CA"/>
          </a:p>
        </p:txBody>
      </p:sp>
    </p:spTree>
    <p:extLst>
      <p:ext uri="{BB962C8B-B14F-4D97-AF65-F5344CB8AC3E}">
        <p14:creationId xmlns:p14="http://schemas.microsoft.com/office/powerpoint/2010/main" val="4135899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in our metric, instead of counting 10 days to a release, we count 8 days to an</a:t>
            </a:r>
            <a:r>
              <a:rPr lang="en-CA" baseline="0" dirty="0" smtClean="0"/>
              <a:t> upcoming code freeze period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86</a:t>
            </a:fld>
            <a:endParaRPr lang="en-CA"/>
          </a:p>
        </p:txBody>
      </p:sp>
    </p:spTree>
    <p:extLst>
      <p:ext uri="{BB962C8B-B14F-4D97-AF65-F5344CB8AC3E}">
        <p14:creationId xmlns:p14="http://schemas.microsoft.com/office/powerpoint/2010/main" val="40531424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Then, we compute the ratio. Again, the higher the ratio</a:t>
            </a:r>
            <a:r>
              <a:rPr lang="en-CA" baseline="0" dirty="0" smtClean="0"/>
              <a:t> the farther the issue was addressed with respect to an upcoming code freeze period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87</a:t>
            </a:fld>
            <a:endParaRPr lang="en-CA"/>
          </a:p>
        </p:txBody>
      </p:sp>
    </p:spTree>
    <p:extLst>
      <p:ext uri="{BB962C8B-B14F-4D97-AF65-F5344CB8AC3E}">
        <p14:creationId xmlns:p14="http://schemas.microsoft.com/office/powerpoint/2010/main" val="26210397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find that the median addressing stage is 0.36 which for a release cycle of 112 days (which is the median for eclipse).</a:t>
            </a:r>
            <a:r>
              <a:rPr lang="en-CA" baseline="0" dirty="0" smtClean="0"/>
              <a:t> This would be a median of 40 days (more than a month) before an code freeze period.</a:t>
            </a:r>
          </a:p>
          <a:p>
            <a:r>
              <a:rPr lang="en-CA" baseline="0" dirty="0" smtClean="0"/>
              <a:t>Does we find that it is unlikely that addressed issues are being delayed solely because they are being addressed close to an upcoming code freeze period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88</a:t>
            </a:fld>
            <a:endParaRPr lang="en-CA"/>
          </a:p>
        </p:txBody>
      </p:sp>
    </p:spTree>
    <p:extLst>
      <p:ext uri="{BB962C8B-B14F-4D97-AF65-F5344CB8AC3E}">
        <p14:creationId xmlns:p14="http://schemas.microsoft.com/office/powerpoint/2010/main" val="17201157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a:t>
            </a:r>
            <a:r>
              <a:rPr lang="en-CA" baseline="0" dirty="0" smtClean="0"/>
              <a:t> </a:t>
            </a:r>
            <a:r>
              <a:rPr lang="en-CA" baseline="0" dirty="0" err="1" smtClean="0"/>
              <a:t>I.m</a:t>
            </a:r>
            <a:r>
              <a:rPr lang="en-CA" baseline="0" dirty="0" smtClean="0"/>
              <a:t> </a:t>
            </a:r>
            <a:r>
              <a:rPr lang="en-CA" baseline="0" dirty="0" err="1" smtClean="0"/>
              <a:t>gonna</a:t>
            </a:r>
            <a:r>
              <a:rPr lang="en-CA" baseline="0" dirty="0" smtClean="0"/>
              <a:t> talk about our second study which is about the impact of a release cycle in the delivery delay of addressed issues. Another version  of this work is submitted to MSE’16.</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89</a:t>
            </a:fld>
            <a:endParaRPr lang="en-CA"/>
          </a:p>
        </p:txBody>
      </p:sp>
    </p:spTree>
    <p:extLst>
      <p:ext uri="{BB962C8B-B14F-4D97-AF65-F5344CB8AC3E}">
        <p14:creationId xmlns:p14="http://schemas.microsoft.com/office/powerpoint/2010/main" val="7459440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a:t>
            </a:r>
            <a:r>
              <a:rPr lang="en-CA" baseline="0" dirty="0" smtClean="0"/>
              <a:t> all know that short release cycles are associated with faster delivery of new software content. For example, the agile methodologies came up with the concept of short iterations to release software faster and to embrace the changing environment of software development</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90</a:t>
            </a:fld>
            <a:endParaRPr lang="en-CA"/>
          </a:p>
        </p:txBody>
      </p:sp>
    </p:spTree>
    <p:extLst>
      <p:ext uri="{BB962C8B-B14F-4D97-AF65-F5344CB8AC3E}">
        <p14:creationId xmlns:p14="http://schemas.microsoft.com/office/powerpoint/2010/main" val="9443326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we observe a lack of empirical studies to understand if shorter release cycles are actually strongly associated with the faster delivery of new software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91</a:t>
            </a:fld>
            <a:endParaRPr lang="en-CA"/>
          </a:p>
        </p:txBody>
      </p:sp>
    </p:spTree>
    <p:extLst>
      <p:ext uri="{BB962C8B-B14F-4D97-AF65-F5344CB8AC3E}">
        <p14:creationId xmlns:p14="http://schemas.microsoft.com/office/powerpoint/2010/main" val="246571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-&gt; However, after an</a:t>
            </a:r>
            <a:r>
              <a:rPr lang="en-CA" baseline="0" dirty="0" smtClean="0"/>
              <a:t> issue has been addressed, users may still wait a long time to see such addressed issue reflected in the software system, so the users can be benefited from them.</a:t>
            </a:r>
            <a:br>
              <a:rPr lang="en-CA" baseline="0" dirty="0" smtClean="0"/>
            </a:br>
            <a:r>
              <a:rPr lang="en-CA" baseline="0" dirty="0" smtClean="0"/>
              <a:t>-&gt; We observe that some users become curious about when an addressed issue will land into an official release once such an issue is addressed.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a:t>
            </a:fld>
            <a:endParaRPr lang="en-CA"/>
          </a:p>
        </p:txBody>
      </p:sp>
    </p:spTree>
    <p:extLst>
      <p:ext uri="{BB962C8B-B14F-4D97-AF65-F5344CB8AC3E}">
        <p14:creationId xmlns:p14="http://schemas.microsoft.com/office/powerpoint/2010/main" val="9420442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existing research</a:t>
            </a:r>
            <a:r>
              <a:rPr lang="en-CA" baseline="0" dirty="0" smtClean="0"/>
              <a:t> has compared the impact of release cycles in the time to fix bugs, and in the quality assurance activities such as tests and reopening of bugs. However, we observe a lack of such studies with respect to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92</a:t>
            </a:fld>
            <a:endParaRPr lang="en-CA"/>
          </a:p>
        </p:txBody>
      </p:sp>
    </p:spTree>
    <p:extLst>
      <p:ext uri="{BB962C8B-B14F-4D97-AF65-F5344CB8AC3E}">
        <p14:creationId xmlns:p14="http://schemas.microsoft.com/office/powerpoint/2010/main" val="37690195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Therefore,</a:t>
            </a:r>
            <a:r>
              <a:rPr lang="en-CA" baseline="0" dirty="0" smtClean="0"/>
              <a:t> we set out to compare how rapid releases of Firefox impact on the speed to deliver addressed issues of that system. Firefox is a good fit, because it an open source software that we can study the transition of a traditional release cycle to a rapid release </a:t>
            </a:r>
            <a:r>
              <a:rPr lang="en-CA" baseline="0" dirty="0" err="1" smtClean="0"/>
              <a:t>cyce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93</a:t>
            </a:fld>
            <a:endParaRPr lang="en-CA"/>
          </a:p>
        </p:txBody>
      </p:sp>
    </p:spTree>
    <p:extLst>
      <p:ext uri="{BB962C8B-B14F-4D97-AF65-F5344CB8AC3E}">
        <p14:creationId xmlns:p14="http://schemas.microsoft.com/office/powerpoint/2010/main" val="8350353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then compare the traditional releases of </a:t>
            </a:r>
            <a:r>
              <a:rPr lang="en-CA" dirty="0" err="1" smtClean="0"/>
              <a:t>firefox</a:t>
            </a:r>
            <a:r>
              <a:rPr lang="en-CA" dirty="0" smtClean="0"/>
              <a:t> to the rapid releases of the </a:t>
            </a:r>
            <a:r>
              <a:rPr lang="en-CA" dirty="0" err="1" smtClean="0"/>
              <a:t>firefox</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94</a:t>
            </a:fld>
            <a:endParaRPr lang="en-CA"/>
          </a:p>
        </p:txBody>
      </p:sp>
    </p:spTree>
    <p:extLst>
      <p:ext uri="{BB962C8B-B14F-4D97-AF65-F5344CB8AC3E}">
        <p14:creationId xmlns:p14="http://schemas.microsoft.com/office/powerpoint/2010/main" val="14853726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111 releases to the traditional</a:t>
            </a:r>
            <a:r>
              <a:rPr lang="en-CA" baseline="0" dirty="0" smtClean="0"/>
              <a:t> ones, 73 releases to the rapid ones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95</a:t>
            </a:fld>
            <a:endParaRPr lang="en-CA"/>
          </a:p>
        </p:txBody>
      </p:sp>
    </p:spTree>
    <p:extLst>
      <p:ext uri="{BB962C8B-B14F-4D97-AF65-F5344CB8AC3E}">
        <p14:creationId xmlns:p14="http://schemas.microsoft.com/office/powerpoint/2010/main" val="21683752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34,673 issues to the rapid releases.</a:t>
            </a:r>
            <a:br>
              <a:rPr lang="en-CA" dirty="0" smtClean="0"/>
            </a:br>
            <a:r>
              <a:rPr lang="en-CA" dirty="0" smtClean="0"/>
              <a:t>37</a:t>
            </a:r>
            <a:r>
              <a:rPr lang="en-CA" baseline="0" dirty="0" smtClean="0"/>
              <a:t> </a:t>
            </a:r>
            <a:r>
              <a:rPr lang="en-CA" baseline="0" dirty="0" err="1" smtClean="0"/>
              <a:t>thouses</a:t>
            </a:r>
            <a:r>
              <a:rPr lang="en-CA" baseline="0" dirty="0" smtClean="0"/>
              <a:t> issues to the rapid releases.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96</a:t>
            </a:fld>
            <a:endParaRPr lang="en-CA"/>
          </a:p>
        </p:txBody>
      </p:sp>
    </p:spTree>
    <p:extLst>
      <p:ext uri="{BB962C8B-B14F-4D97-AF65-F5344CB8AC3E}">
        <p14:creationId xmlns:p14="http://schemas.microsoft.com/office/powerpoint/2010/main" val="34941901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time we use the</a:t>
            </a:r>
            <a:r>
              <a:rPr lang="en-CA" baseline="0" dirty="0" smtClean="0"/>
              <a:t> tags presented in the Version control system repository, we get the issue IDs in the commits of such tags, and we match them with the information found in the Its system. We finally store the information about these issues into a database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97</a:t>
            </a:fld>
            <a:endParaRPr lang="en-CA"/>
          </a:p>
        </p:txBody>
      </p:sp>
    </p:spTree>
    <p:extLst>
      <p:ext uri="{BB962C8B-B14F-4D97-AF65-F5344CB8AC3E}">
        <p14:creationId xmlns:p14="http://schemas.microsoft.com/office/powerpoint/2010/main" val="7327825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then measure the delivery</a:t>
            </a:r>
            <a:r>
              <a:rPr lang="en-CA" baseline="0" dirty="0" smtClean="0"/>
              <a:t> delay, which is the number in days until the release that the addressed issue is actually shipped.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98</a:t>
            </a:fld>
            <a:endParaRPr lang="en-CA"/>
          </a:p>
        </p:txBody>
      </p:sp>
    </p:spTree>
    <p:extLst>
      <p:ext uri="{BB962C8B-B14F-4D97-AF65-F5344CB8AC3E}">
        <p14:creationId xmlns:p14="http://schemas.microsoft.com/office/powerpoint/2010/main" val="32444306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research questions are.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99</a:t>
            </a:fld>
            <a:endParaRPr lang="en-CA"/>
          </a:p>
        </p:txBody>
      </p:sp>
    </p:spTree>
    <p:extLst>
      <p:ext uri="{BB962C8B-B14F-4D97-AF65-F5344CB8AC3E}">
        <p14:creationId xmlns:p14="http://schemas.microsoft.com/office/powerpoint/2010/main" val="21435228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the first RQ,</a:t>
            </a:r>
            <a:r>
              <a:rPr lang="en-CA" baseline="0" dirty="0" smtClean="0"/>
              <a:t> we compare the distributions between traditional and rapid releases regarding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102</a:t>
            </a:fld>
            <a:endParaRPr lang="en-CA"/>
          </a:p>
        </p:txBody>
      </p:sp>
    </p:spTree>
    <p:extLst>
      <p:ext uri="{BB962C8B-B14F-4D97-AF65-F5344CB8AC3E}">
        <p14:creationId xmlns:p14="http://schemas.microsoft.com/office/powerpoint/2010/main" val="20959289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study some</a:t>
            </a:r>
            <a:r>
              <a:rPr lang="en-CA" baseline="0" dirty="0" smtClean="0"/>
              <a:t> properties of major and minor releases  of each release cycle strategy regarding delivery delay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103</a:t>
            </a:fld>
            <a:endParaRPr lang="en-CA"/>
          </a:p>
        </p:txBody>
      </p:sp>
    </p:spTree>
    <p:extLst>
      <p:ext uri="{BB962C8B-B14F-4D97-AF65-F5344CB8AC3E}">
        <p14:creationId xmlns:p14="http://schemas.microsoft.com/office/powerpoint/2010/main" val="21970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problem is that there is a lack of empirical research</a:t>
            </a:r>
            <a:r>
              <a:rPr lang="en-CA" baseline="0" dirty="0" smtClean="0"/>
              <a:t> that study the delay to release addressed issues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13</a:t>
            </a:fld>
            <a:endParaRPr lang="en-CA"/>
          </a:p>
        </p:txBody>
      </p:sp>
    </p:spTree>
    <p:extLst>
      <p:ext uri="{BB962C8B-B14F-4D97-AF65-F5344CB8AC3E}">
        <p14:creationId xmlns:p14="http://schemas.microsoft.com/office/powerpoint/2010/main" val="37496096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104</a:t>
            </a:fld>
            <a:endParaRPr lang="en-CA"/>
          </a:p>
        </p:txBody>
      </p:sp>
    </p:spTree>
    <p:extLst>
      <p:ext uri="{BB962C8B-B14F-4D97-AF65-F5344CB8AC3E}">
        <p14:creationId xmlns:p14="http://schemas.microsoft.com/office/powerpoint/2010/main" val="24986558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research</a:t>
            </a:r>
            <a:r>
              <a:rPr lang="en-CA" baseline="0" dirty="0" smtClean="0"/>
              <a:t> corroborates with results of previous research in terms that rapid releases fix issues faster than traditional releases. However, we observe that , surprisingly, traditional releases take less time to deliver addressed issues.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105</a:t>
            </a:fld>
            <a:endParaRPr lang="en-CA"/>
          </a:p>
        </p:txBody>
      </p:sp>
    </p:spTree>
    <p:extLst>
      <p:ext uri="{BB962C8B-B14F-4D97-AF65-F5344CB8AC3E}">
        <p14:creationId xmlns:p14="http://schemas.microsoft.com/office/powerpoint/2010/main" val="26514507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also measure the</a:t>
            </a:r>
            <a:r>
              <a:rPr lang="en-CA" baseline="0" dirty="0" smtClean="0"/>
              <a:t> total </a:t>
            </a:r>
            <a:r>
              <a:rPr lang="en-CA" baseline="0" dirty="0" err="1" smtClean="0"/>
              <a:t>lilfe</a:t>
            </a:r>
            <a:r>
              <a:rPr lang="en-CA" baseline="0" dirty="0" smtClean="0"/>
              <a:t>-time of issues and we observe no significant difference between how quickly issues are opened and delivered to the users when comparing traditional and rapid releases.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106</a:t>
            </a:fld>
            <a:endParaRPr lang="en-CA"/>
          </a:p>
        </p:txBody>
      </p:sp>
    </p:spTree>
    <p:extLst>
      <p:ext uri="{BB962C8B-B14F-4D97-AF65-F5344CB8AC3E}">
        <p14:creationId xmlns:p14="http://schemas.microsoft.com/office/powerpoint/2010/main" val="5423856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also observe that</a:t>
            </a:r>
            <a:r>
              <a:rPr lang="en-CA" baseline="0" dirty="0" smtClean="0"/>
              <a:t> a key reason why traditional releases can deliver addressed issues faster, is due to miner releases. For instance, the distribution associated with short delay is associated to minor releases.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107</a:t>
            </a:fld>
            <a:endParaRPr lang="en-CA"/>
          </a:p>
        </p:txBody>
      </p:sp>
    </p:spTree>
    <p:extLst>
      <p:ext uri="{BB962C8B-B14F-4D97-AF65-F5344CB8AC3E}">
        <p14:creationId xmlns:p14="http://schemas.microsoft.com/office/powerpoint/2010/main" val="39623396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for the differences between how</a:t>
            </a:r>
            <a:r>
              <a:rPr lang="en-CA" baseline="0" dirty="0" smtClean="0"/>
              <a:t> traditional and rapid releases prioritize the delivery of addressed issues, we observe that  traditional releases prioritize backlog issues.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108</a:t>
            </a:fld>
            <a:endParaRPr lang="en-CA"/>
          </a:p>
        </p:txBody>
      </p:sp>
    </p:spTree>
    <p:extLst>
      <p:ext uri="{BB962C8B-B14F-4D97-AF65-F5344CB8AC3E}">
        <p14:creationId xmlns:p14="http://schemas.microsoft.com/office/powerpoint/2010/main" val="12257094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let’s imagine that this</a:t>
            </a:r>
            <a:r>
              <a:rPr lang="en-CA" baseline="0" dirty="0" smtClean="0"/>
              <a:t> is a traditional release cycle, and each circle represents an addressed issue over time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109</a:t>
            </a:fld>
            <a:endParaRPr lang="en-CA"/>
          </a:p>
        </p:txBody>
      </p:sp>
    </p:spTree>
    <p:extLst>
      <p:ext uri="{BB962C8B-B14F-4D97-AF65-F5344CB8AC3E}">
        <p14:creationId xmlns:p14="http://schemas.microsoft.com/office/powerpoint/2010/main" val="4218315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can say that, according to the backlog,</a:t>
            </a:r>
            <a:r>
              <a:rPr lang="en-CA" baseline="0" dirty="0" smtClean="0"/>
              <a:t> that issue has rank 5, </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110</a:t>
            </a:fld>
            <a:endParaRPr lang="en-CA"/>
          </a:p>
        </p:txBody>
      </p:sp>
    </p:spTree>
    <p:extLst>
      <p:ext uri="{BB962C8B-B14F-4D97-AF65-F5344CB8AC3E}">
        <p14:creationId xmlns:p14="http://schemas.microsoft.com/office/powerpoint/2010/main" val="24460942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 we observe that the</a:t>
            </a:r>
            <a:r>
              <a:rPr lang="en-CA" baseline="0" dirty="0" smtClean="0"/>
              <a:t> earlier an issue is addressed in the backlog rank, the </a:t>
            </a:r>
            <a:r>
              <a:rPr lang="en-CA" baseline="0" dirty="0" err="1" smtClean="0"/>
              <a:t>the</a:t>
            </a:r>
            <a:r>
              <a:rPr lang="en-CA" baseline="0" dirty="0" smtClean="0"/>
              <a:t> less is the odds of an issue being delayed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111</a:t>
            </a:fld>
            <a:endParaRPr lang="en-CA"/>
          </a:p>
        </p:txBody>
      </p:sp>
    </p:spTree>
    <p:extLst>
      <p:ext uri="{BB962C8B-B14F-4D97-AF65-F5344CB8AC3E}">
        <p14:creationId xmlns:p14="http://schemas.microsoft.com/office/powerpoint/2010/main" val="37897677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 the other</a:t>
            </a:r>
            <a:r>
              <a:rPr lang="en-CA" baseline="0" dirty="0" smtClean="0"/>
              <a:t> hand, rapid releases prioritize the backlog within each release cycle.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112</a:t>
            </a:fld>
            <a:endParaRPr lang="en-CA"/>
          </a:p>
        </p:txBody>
      </p:sp>
    </p:spTree>
    <p:extLst>
      <p:ext uri="{BB962C8B-B14F-4D97-AF65-F5344CB8AC3E}">
        <p14:creationId xmlns:p14="http://schemas.microsoft.com/office/powerpoint/2010/main" val="2086154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let’s present that between 2.0 and 3.0 we have a rapid release cycle</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113</a:t>
            </a:fld>
            <a:endParaRPr lang="en-CA"/>
          </a:p>
        </p:txBody>
      </p:sp>
    </p:spTree>
    <p:extLst>
      <p:ext uri="{BB962C8B-B14F-4D97-AF65-F5344CB8AC3E}">
        <p14:creationId xmlns:p14="http://schemas.microsoft.com/office/powerpoint/2010/main" val="150029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Previous research has been invested</a:t>
            </a:r>
            <a:r>
              <a:rPr lang="en-CA" baseline="0" dirty="0" smtClean="0"/>
              <a:t> in the factors that have impact on the time that it takes to fix issues</a:t>
            </a:r>
          </a:p>
        </p:txBody>
      </p:sp>
      <p:sp>
        <p:nvSpPr>
          <p:cNvPr id="4" name="Slide Number Placeholder 3"/>
          <p:cNvSpPr>
            <a:spLocks noGrp="1"/>
          </p:cNvSpPr>
          <p:nvPr>
            <p:ph type="sldNum" sz="quarter" idx="10"/>
          </p:nvPr>
        </p:nvSpPr>
        <p:spPr/>
        <p:txBody>
          <a:bodyPr/>
          <a:lstStyle/>
          <a:p>
            <a:fld id="{F05EE0A9-A622-46A6-BD02-D7048D0AFDC7}" type="slidenum">
              <a:rPr lang="en-CA" smtClean="0"/>
              <a:t>14</a:t>
            </a:fld>
            <a:endParaRPr lang="en-CA"/>
          </a:p>
        </p:txBody>
      </p:sp>
    </p:spTree>
    <p:extLst>
      <p:ext uri="{BB962C8B-B14F-4D97-AF65-F5344CB8AC3E}">
        <p14:creationId xmlns:p14="http://schemas.microsoft.com/office/powerpoint/2010/main" val="6208811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According to</a:t>
            </a:r>
            <a:r>
              <a:rPr lang="en-CA" baseline="0" dirty="0" smtClean="0"/>
              <a:t> the backlog of that specific release cycle, the rank of the issue is 3</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114</a:t>
            </a:fld>
            <a:endParaRPr lang="en-CA"/>
          </a:p>
        </p:txBody>
      </p:sp>
    </p:spTree>
    <p:extLst>
      <p:ext uri="{BB962C8B-B14F-4D97-AF65-F5344CB8AC3E}">
        <p14:creationId xmlns:p14="http://schemas.microsoft.com/office/powerpoint/2010/main" val="21388729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observe,</a:t>
            </a:r>
            <a:r>
              <a:rPr lang="en-CA" baseline="0" dirty="0" smtClean="0"/>
              <a:t> that the higher the rank within the release cycle, the higher the probability of that addressed issue being delayed</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115</a:t>
            </a:fld>
            <a:endParaRPr lang="en-CA"/>
          </a:p>
        </p:txBody>
      </p:sp>
    </p:spTree>
    <p:extLst>
      <p:ext uri="{BB962C8B-B14F-4D97-AF65-F5344CB8AC3E}">
        <p14:creationId xmlns:p14="http://schemas.microsoft.com/office/powerpoint/2010/main" val="25527716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116</a:t>
            </a:fld>
            <a:endParaRPr lang="en-CA"/>
          </a:p>
        </p:txBody>
      </p:sp>
    </p:spTree>
    <p:extLst>
      <p:ext uri="{BB962C8B-B14F-4D97-AF65-F5344CB8AC3E}">
        <p14:creationId xmlns:p14="http://schemas.microsoft.com/office/powerpoint/2010/main" val="40160419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117</a:t>
            </a:fld>
            <a:endParaRPr lang="en-CA"/>
          </a:p>
        </p:txBody>
      </p:sp>
    </p:spTree>
    <p:extLst>
      <p:ext uri="{BB962C8B-B14F-4D97-AF65-F5344CB8AC3E}">
        <p14:creationId xmlns:p14="http://schemas.microsoft.com/office/powerpoint/2010/main" val="231162469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118</a:t>
            </a:fld>
            <a:endParaRPr lang="en-CA"/>
          </a:p>
        </p:txBody>
      </p:sp>
    </p:spTree>
    <p:extLst>
      <p:ext uri="{BB962C8B-B14F-4D97-AF65-F5344CB8AC3E}">
        <p14:creationId xmlns:p14="http://schemas.microsoft.com/office/powerpoint/2010/main" val="380303413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Finally, we intend to perform our</a:t>
            </a:r>
            <a:r>
              <a:rPr lang="en-CA" baseline="0" dirty="0" smtClean="0"/>
              <a:t> last study about the process of stabilizing addressed issues until the moment that it’s release. To do so, we intend to study pipelining releases. For example Firefox, has nightly builds, aurora builds, and beta builds. Google chrome has also several channels in which the stability of the releases increase over time. We intend to study what are the factors that impact on the faster stabilization of addressed issues among the release channels.</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119</a:t>
            </a:fld>
            <a:endParaRPr lang="en-CA"/>
          </a:p>
        </p:txBody>
      </p:sp>
    </p:spTree>
    <p:extLst>
      <p:ext uri="{BB962C8B-B14F-4D97-AF65-F5344CB8AC3E}">
        <p14:creationId xmlns:p14="http://schemas.microsoft.com/office/powerpoint/2010/main" val="33763825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120</a:t>
            </a:fld>
            <a:endParaRPr lang="en-CA"/>
          </a:p>
        </p:txBody>
      </p:sp>
    </p:spTree>
    <p:extLst>
      <p:ext uri="{BB962C8B-B14F-4D97-AF65-F5344CB8AC3E}">
        <p14:creationId xmlns:p14="http://schemas.microsoft.com/office/powerpoint/2010/main" val="24641570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121</a:t>
            </a:fld>
            <a:endParaRPr lang="en-CA"/>
          </a:p>
        </p:txBody>
      </p:sp>
    </p:spTree>
    <p:extLst>
      <p:ext uri="{BB962C8B-B14F-4D97-AF65-F5344CB8AC3E}">
        <p14:creationId xmlns:p14="http://schemas.microsoft.com/office/powerpoint/2010/main" val="23242973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122</a:t>
            </a:fld>
            <a:endParaRPr lang="en-CA"/>
          </a:p>
        </p:txBody>
      </p:sp>
    </p:spTree>
    <p:extLst>
      <p:ext uri="{BB962C8B-B14F-4D97-AF65-F5344CB8AC3E}">
        <p14:creationId xmlns:p14="http://schemas.microsoft.com/office/powerpoint/2010/main" val="5943440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And we build</a:t>
            </a:r>
            <a:r>
              <a:rPr lang="en-CA" baseline="0" dirty="0" smtClean="0"/>
              <a:t> explanatory models to understand how delivery delay behaves in each of the release strategy.</a:t>
            </a:r>
            <a:endParaRPr lang="en-CA" dirty="0"/>
          </a:p>
        </p:txBody>
      </p:sp>
      <p:sp>
        <p:nvSpPr>
          <p:cNvPr id="4" name="Slide Number Placeholder 3"/>
          <p:cNvSpPr>
            <a:spLocks noGrp="1"/>
          </p:cNvSpPr>
          <p:nvPr>
            <p:ph type="sldNum" sz="quarter" idx="10"/>
          </p:nvPr>
        </p:nvSpPr>
        <p:spPr/>
        <p:txBody>
          <a:bodyPr/>
          <a:lstStyle/>
          <a:p>
            <a:fld id="{F05EE0A9-A622-46A6-BD02-D7048D0AFDC7}" type="slidenum">
              <a:rPr lang="en-CA" smtClean="0"/>
              <a:t>123</a:t>
            </a:fld>
            <a:endParaRPr lang="en-CA"/>
          </a:p>
        </p:txBody>
      </p:sp>
    </p:spTree>
    <p:extLst>
      <p:ext uri="{BB962C8B-B14F-4D97-AF65-F5344CB8AC3E}">
        <p14:creationId xmlns:p14="http://schemas.microsoft.com/office/powerpoint/2010/main" val="193728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3883A7B-3305-4031-8DC0-50524AF53036}" type="datetimeFigureOut">
              <a:rPr lang="en-CA" smtClean="0"/>
              <a:t>2016-02-22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157439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83A7B-3305-4031-8DC0-50524AF53036}" type="datetimeFigureOut">
              <a:rPr lang="en-CA" smtClean="0"/>
              <a:t>2016-02-22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32778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83A7B-3305-4031-8DC0-50524AF53036}" type="datetimeFigureOut">
              <a:rPr lang="en-CA" smtClean="0"/>
              <a:t>2016-02-22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128826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83A7B-3305-4031-8DC0-50524AF53036}" type="datetimeFigureOut">
              <a:rPr lang="en-CA" smtClean="0"/>
              <a:t>2016-02-22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19730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83A7B-3305-4031-8DC0-50524AF53036}" type="datetimeFigureOut">
              <a:rPr lang="en-CA" smtClean="0"/>
              <a:t>2016-02-22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107567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3883A7B-3305-4031-8DC0-50524AF53036}" type="datetimeFigureOut">
              <a:rPr lang="en-CA" smtClean="0"/>
              <a:t>2016-02-22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5929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3883A7B-3305-4031-8DC0-50524AF53036}" type="datetimeFigureOut">
              <a:rPr lang="en-CA" smtClean="0"/>
              <a:t>2016-02-22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408262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3883A7B-3305-4031-8DC0-50524AF53036}" type="datetimeFigureOut">
              <a:rPr lang="en-CA" smtClean="0"/>
              <a:t>2016-02-22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414108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83A7B-3305-4031-8DC0-50524AF53036}" type="datetimeFigureOut">
              <a:rPr lang="en-CA" smtClean="0"/>
              <a:t>2016-02-22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315103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83A7B-3305-4031-8DC0-50524AF53036}" type="datetimeFigureOut">
              <a:rPr lang="en-CA" smtClean="0"/>
              <a:t>2016-02-22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280575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83A7B-3305-4031-8DC0-50524AF53036}" type="datetimeFigureOut">
              <a:rPr lang="en-CA" smtClean="0"/>
              <a:t>2016-02-22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29DFCC1-B0C6-433C-8D20-0B0D37F6D35A}" type="slidenum">
              <a:rPr lang="en-CA" smtClean="0"/>
              <a:t>‹#›</a:t>
            </a:fld>
            <a:endParaRPr lang="en-CA"/>
          </a:p>
        </p:txBody>
      </p:sp>
    </p:spTree>
    <p:extLst>
      <p:ext uri="{BB962C8B-B14F-4D97-AF65-F5344CB8AC3E}">
        <p14:creationId xmlns:p14="http://schemas.microsoft.com/office/powerpoint/2010/main" val="183394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83A7B-3305-4031-8DC0-50524AF53036}" type="datetimeFigureOut">
              <a:rPr lang="en-CA" smtClean="0"/>
              <a:t>2016-02-22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DFCC1-B0C6-433C-8D20-0B0D37F6D35A}" type="slidenum">
              <a:rPr lang="en-CA" smtClean="0"/>
              <a:t>‹#›</a:t>
            </a:fld>
            <a:endParaRPr lang="en-CA"/>
          </a:p>
        </p:txBody>
      </p:sp>
    </p:spTree>
    <p:extLst>
      <p:ext uri="{BB962C8B-B14F-4D97-AF65-F5344CB8AC3E}">
        <p14:creationId xmlns:p14="http://schemas.microsoft.com/office/powerpoint/2010/main" val="43324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png"/><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png"/><Relationship Id="rId4" Type="http://schemas.openxmlformats.org/officeDocument/2006/relationships/image" Target="../media/image20.png"/></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1.png"/><Relationship Id="rId4" Type="http://schemas.openxmlformats.org/officeDocument/2006/relationships/image" Target="../media/image20.png"/></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Understanding Software Delivery Delay</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CA" dirty="0" smtClean="0"/>
              <a:t>Daniel Alencar da Costa</a:t>
            </a:r>
          </a:p>
          <a:p>
            <a:r>
              <a:rPr lang="en-CA" dirty="0" smtClean="0"/>
              <a:t>Supervisor: Uirá Kulesza</a:t>
            </a:r>
          </a:p>
          <a:p>
            <a:r>
              <a:rPr lang="en-CA" dirty="0" smtClean="0"/>
              <a:t>Co-supervisor: Ahmed E. Hassan</a:t>
            </a:r>
            <a:endParaRPr lang="en-CA" dirty="0"/>
          </a:p>
        </p:txBody>
      </p:sp>
      <p:pic>
        <p:nvPicPr>
          <p:cNvPr id="3074" name="Picture 2" descr="http://www.portalcooperacao.info.ufrn.br/images/animacao/uf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2397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ppgsc.ufrn.br/%7Eevertonrsc/img/DIMA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82300" y="71690"/>
            <a:ext cx="1409700" cy="11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4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orig13.deviantart.net/5674/f/2013/191/4/a/improvement__by_hydracarina-d6ctcj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743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049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Why can traditional releases integrate addressed issues more quickly? </a:t>
            </a:r>
          </a:p>
        </p:txBody>
      </p:sp>
    </p:spTree>
    <p:extLst>
      <p:ext uri="{BB962C8B-B14F-4D97-AF65-F5344CB8AC3E}">
        <p14:creationId xmlns:p14="http://schemas.microsoft.com/office/powerpoint/2010/main" val="37410964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Why can traditional releases integrate addressed issues more quickly? </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change in the release strategy have an impact on the characteristics of delayed issues?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5799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Why can traditional releases integrate addressed issues more quickly? </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change in the release strategy have an impact on the characteristics of delayed issues?</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Comparing Traditional and Rapid Releases</a:t>
            </a:r>
            <a:endParaRPr lang="en-CA" dirty="0"/>
          </a:p>
        </p:txBody>
      </p:sp>
    </p:spTree>
    <p:extLst>
      <p:ext uri="{BB962C8B-B14F-4D97-AF65-F5344CB8AC3E}">
        <p14:creationId xmlns:p14="http://schemas.microsoft.com/office/powerpoint/2010/main" val="26980394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Why can traditional releases integrate addressed issues more quickly? </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change in the release strategy have an impact on the characteristics of delayed issues?</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Comparing Traditional and Rapid Releases</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Studying major/minor releases</a:t>
            </a:r>
            <a:endParaRPr lang="en-CA" dirty="0"/>
          </a:p>
        </p:txBody>
      </p:sp>
    </p:spTree>
    <p:extLst>
      <p:ext uri="{BB962C8B-B14F-4D97-AF65-F5344CB8AC3E}">
        <p14:creationId xmlns:p14="http://schemas.microsoft.com/office/powerpoint/2010/main" val="21400388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Why can traditional releases integrate addressed issues more quickly? </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change in the release strategy have an impact on the characteristics of delayed issues?</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Comparing Traditional and Rapid Releases</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Studying major/minor releases</a:t>
            </a:r>
            <a:endParaRPr lang="en-CA" dirty="0"/>
          </a:p>
        </p:txBody>
      </p:sp>
      <p:sp>
        <p:nvSpPr>
          <p:cNvPr id="12" name="Folded Corner 11"/>
          <p:cNvSpPr/>
          <p:nvPr/>
        </p:nvSpPr>
        <p:spPr>
          <a:xfrm>
            <a:off x="8949692"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Tree>
    <p:extLst>
      <p:ext uri="{BB962C8B-B14F-4D97-AF65-F5344CB8AC3E}">
        <p14:creationId xmlns:p14="http://schemas.microsoft.com/office/powerpoint/2010/main" val="10203452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9969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Although issues are triaged and fixed faster in rapid releases, they wait a longer time to be delivered </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95399" y="2412072"/>
            <a:ext cx="10801202" cy="4329296"/>
          </a:xfrm>
          <a:prstGeom prst="rect">
            <a:avLst/>
          </a:prstGeom>
        </p:spPr>
      </p:pic>
    </p:spTree>
    <p:extLst>
      <p:ext uri="{BB962C8B-B14F-4D97-AF65-F5344CB8AC3E}">
        <p14:creationId xmlns:p14="http://schemas.microsoft.com/office/powerpoint/2010/main" val="1084145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9969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Although issues are triaged and fixed faster in rapid releases, they wait a longer time to be delivered </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36982" y="2454040"/>
            <a:ext cx="10515602" cy="4287328"/>
          </a:xfrm>
          <a:prstGeom prst="rect">
            <a:avLst/>
          </a:prstGeom>
        </p:spPr>
      </p:pic>
    </p:spTree>
    <p:extLst>
      <p:ext uri="{BB962C8B-B14F-4D97-AF65-F5344CB8AC3E}">
        <p14:creationId xmlns:p14="http://schemas.microsoft.com/office/powerpoint/2010/main" val="24763973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9969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Minor-traditional releases are a key reason why traditional releases can deliver issues more quickly</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0904" y="3140968"/>
            <a:ext cx="12252098" cy="2689214"/>
          </a:xfrm>
          <a:prstGeom prst="rect">
            <a:avLst/>
          </a:prstGeom>
        </p:spPr>
      </p:pic>
    </p:spTree>
    <p:extLst>
      <p:ext uri="{BB962C8B-B14F-4D97-AF65-F5344CB8AC3E}">
        <p14:creationId xmlns:p14="http://schemas.microsoft.com/office/powerpoint/2010/main" val="8007485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2936"/>
            <a:ext cx="10515600" cy="732155"/>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Traditional Releases prioritize backlog issues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2771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Traditional Releases prioritize backlog issues</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8706172" y="318729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6" name="TextBox 5"/>
          <p:cNvSpPr txBox="1"/>
          <p:nvPr/>
        </p:nvSpPr>
        <p:spPr>
          <a:xfrm>
            <a:off x="1487488" y="3185680"/>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7" name="Picture 14" descr="http://salasta.lt/image/data/LOGO/box%20x.png"/>
          <p:cNvPicPr>
            <a:picLocks noChangeAspect="1" noChangeArrowheads="1"/>
          </p:cNvPicPr>
          <p:nvPr/>
        </p:nvPicPr>
        <p:blipFill>
          <a:blip r:embed="rId3" cstate="print"/>
          <a:srcRect/>
          <a:stretch>
            <a:fillRect/>
          </a:stretch>
        </p:blipFill>
        <p:spPr bwMode="auto">
          <a:xfrm>
            <a:off x="2423592" y="3739195"/>
            <a:ext cx="967910" cy="967910"/>
          </a:xfrm>
          <a:prstGeom prst="rect">
            <a:avLst/>
          </a:prstGeom>
          <a:noFill/>
        </p:spPr>
      </p:pic>
      <p:sp>
        <p:nvSpPr>
          <p:cNvPr id="8" name="Oval 7"/>
          <p:cNvSpPr/>
          <p:nvPr/>
        </p:nvSpPr>
        <p:spPr>
          <a:xfrm>
            <a:off x="3791744"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Oval 8"/>
          <p:cNvSpPr/>
          <p:nvPr/>
        </p:nvSpPr>
        <p:spPr>
          <a:xfrm>
            <a:off x="4439816" y="37890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Oval 9"/>
          <p:cNvSpPr/>
          <p:nvPr/>
        </p:nvSpPr>
        <p:spPr>
          <a:xfrm>
            <a:off x="5231904"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Oval 10"/>
          <p:cNvSpPr/>
          <p:nvPr/>
        </p:nvSpPr>
        <p:spPr>
          <a:xfrm>
            <a:off x="6816080"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Oval 11"/>
          <p:cNvSpPr/>
          <p:nvPr/>
        </p:nvSpPr>
        <p:spPr>
          <a:xfrm>
            <a:off x="7896200"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1199456" y="39414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Oval 13"/>
          <p:cNvSpPr/>
          <p:nvPr/>
        </p:nvSpPr>
        <p:spPr>
          <a:xfrm>
            <a:off x="1567880" y="429309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5511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An issue can represent a bug, an enhancement, or a new feature</a:t>
            </a:r>
            <a:endParaRPr lang="en-CA" sz="4800" i="1" dirty="0">
              <a:solidFill>
                <a:srgbClr val="FF0000"/>
              </a:solidFill>
              <a:latin typeface="Times New Roman" panose="02020603050405020304" pitchFamily="18" charset="0"/>
              <a:cs typeface="Times New Roman" panose="02020603050405020304" pitchFamily="18" charset="0"/>
            </a:endParaRPr>
          </a:p>
        </p:txBody>
      </p:sp>
      <p:pic>
        <p:nvPicPr>
          <p:cNvPr id="11266" name="Picture 2" descr="http://www.veritasprep.com/blog/wp-content/uploads/2014/03/New-S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148" y="2085975"/>
            <a:ext cx="3885704"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4720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Traditional Releases prioritize backlog issues</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8706172" y="318729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6" name="TextBox 5"/>
          <p:cNvSpPr txBox="1"/>
          <p:nvPr/>
        </p:nvSpPr>
        <p:spPr>
          <a:xfrm>
            <a:off x="1487488" y="3185680"/>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7" name="Picture 14" descr="http://salasta.lt/image/data/LOGO/box%20x.png"/>
          <p:cNvPicPr>
            <a:picLocks noChangeAspect="1" noChangeArrowheads="1"/>
          </p:cNvPicPr>
          <p:nvPr/>
        </p:nvPicPr>
        <p:blipFill>
          <a:blip r:embed="rId3" cstate="print"/>
          <a:srcRect/>
          <a:stretch>
            <a:fillRect/>
          </a:stretch>
        </p:blipFill>
        <p:spPr bwMode="auto">
          <a:xfrm>
            <a:off x="2423592" y="3739195"/>
            <a:ext cx="967910" cy="967910"/>
          </a:xfrm>
          <a:prstGeom prst="rect">
            <a:avLst/>
          </a:prstGeom>
          <a:noFill/>
        </p:spPr>
      </p:pic>
      <p:sp>
        <p:nvSpPr>
          <p:cNvPr id="8" name="Oval 7"/>
          <p:cNvSpPr/>
          <p:nvPr/>
        </p:nvSpPr>
        <p:spPr>
          <a:xfrm>
            <a:off x="3791744"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Oval 8"/>
          <p:cNvSpPr/>
          <p:nvPr/>
        </p:nvSpPr>
        <p:spPr>
          <a:xfrm>
            <a:off x="4439816" y="37890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Oval 9"/>
          <p:cNvSpPr/>
          <p:nvPr/>
        </p:nvSpPr>
        <p:spPr>
          <a:xfrm>
            <a:off x="5231904" y="4229472"/>
            <a:ext cx="216024" cy="216024"/>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6816080"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Oval 11"/>
          <p:cNvSpPr/>
          <p:nvPr/>
        </p:nvSpPr>
        <p:spPr>
          <a:xfrm>
            <a:off x="7896200"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1199456" y="39414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Oval 13"/>
          <p:cNvSpPr/>
          <p:nvPr/>
        </p:nvSpPr>
        <p:spPr>
          <a:xfrm>
            <a:off x="1567880" y="429309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Down Arrow 14"/>
          <p:cNvSpPr/>
          <p:nvPr/>
        </p:nvSpPr>
        <p:spPr>
          <a:xfrm>
            <a:off x="5160887" y="3611779"/>
            <a:ext cx="360040" cy="454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4187788" y="2916233"/>
            <a:ext cx="230425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Rank 5</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2257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Traditional Releases prioritize backlog issues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2927648" y="1268760"/>
            <a:ext cx="5753100" cy="5324475"/>
          </a:xfrm>
          <a:prstGeom prst="rect">
            <a:avLst/>
          </a:prstGeom>
        </p:spPr>
      </p:pic>
    </p:spTree>
    <p:extLst>
      <p:ext uri="{BB962C8B-B14F-4D97-AF65-F5344CB8AC3E}">
        <p14:creationId xmlns:p14="http://schemas.microsoft.com/office/powerpoint/2010/main" val="470575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8920"/>
            <a:ext cx="10515600" cy="1367880"/>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Rapid releases prioritize issues of the current release cycle</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671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67880"/>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Rapid releases prioritize issues of the current release cycle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8706172" y="318729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6" name="TextBox 5"/>
          <p:cNvSpPr txBox="1"/>
          <p:nvPr/>
        </p:nvSpPr>
        <p:spPr>
          <a:xfrm>
            <a:off x="1487488" y="3185680"/>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7" name="Picture 14" descr="http://salasta.lt/image/data/LOGO/box%20x.png"/>
          <p:cNvPicPr>
            <a:picLocks noChangeAspect="1" noChangeArrowheads="1"/>
          </p:cNvPicPr>
          <p:nvPr/>
        </p:nvPicPr>
        <p:blipFill>
          <a:blip r:embed="rId3" cstate="print"/>
          <a:srcRect/>
          <a:stretch>
            <a:fillRect/>
          </a:stretch>
        </p:blipFill>
        <p:spPr bwMode="auto">
          <a:xfrm>
            <a:off x="2423592" y="3739195"/>
            <a:ext cx="967910" cy="967910"/>
          </a:xfrm>
          <a:prstGeom prst="rect">
            <a:avLst/>
          </a:prstGeom>
          <a:noFill/>
        </p:spPr>
      </p:pic>
      <p:sp>
        <p:nvSpPr>
          <p:cNvPr id="8" name="Oval 7"/>
          <p:cNvSpPr/>
          <p:nvPr/>
        </p:nvSpPr>
        <p:spPr>
          <a:xfrm>
            <a:off x="3791744"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Oval 8"/>
          <p:cNvSpPr/>
          <p:nvPr/>
        </p:nvSpPr>
        <p:spPr>
          <a:xfrm>
            <a:off x="4439816" y="37890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Oval 9"/>
          <p:cNvSpPr/>
          <p:nvPr/>
        </p:nvSpPr>
        <p:spPr>
          <a:xfrm>
            <a:off x="5231904"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Oval 10"/>
          <p:cNvSpPr/>
          <p:nvPr/>
        </p:nvSpPr>
        <p:spPr>
          <a:xfrm>
            <a:off x="6816080"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Oval 11"/>
          <p:cNvSpPr/>
          <p:nvPr/>
        </p:nvSpPr>
        <p:spPr>
          <a:xfrm>
            <a:off x="7896200"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1199456" y="39414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Oval 13"/>
          <p:cNvSpPr/>
          <p:nvPr/>
        </p:nvSpPr>
        <p:spPr>
          <a:xfrm>
            <a:off x="1567880" y="429309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717542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67880"/>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Rapid releases prioritize issues of the current release cycle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8706172" y="318729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6" name="TextBox 5"/>
          <p:cNvSpPr txBox="1"/>
          <p:nvPr/>
        </p:nvSpPr>
        <p:spPr>
          <a:xfrm>
            <a:off x="1487488" y="3185680"/>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7" name="Picture 14" descr="http://salasta.lt/image/data/LOGO/box%20x.png"/>
          <p:cNvPicPr>
            <a:picLocks noChangeAspect="1" noChangeArrowheads="1"/>
          </p:cNvPicPr>
          <p:nvPr/>
        </p:nvPicPr>
        <p:blipFill>
          <a:blip r:embed="rId3" cstate="print"/>
          <a:srcRect/>
          <a:stretch>
            <a:fillRect/>
          </a:stretch>
        </p:blipFill>
        <p:spPr bwMode="auto">
          <a:xfrm>
            <a:off x="2423592" y="3739195"/>
            <a:ext cx="967910" cy="967910"/>
          </a:xfrm>
          <a:prstGeom prst="rect">
            <a:avLst/>
          </a:prstGeom>
          <a:noFill/>
        </p:spPr>
      </p:pic>
      <p:sp>
        <p:nvSpPr>
          <p:cNvPr id="8" name="Oval 7"/>
          <p:cNvSpPr/>
          <p:nvPr/>
        </p:nvSpPr>
        <p:spPr>
          <a:xfrm>
            <a:off x="3791744"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Oval 8"/>
          <p:cNvSpPr/>
          <p:nvPr/>
        </p:nvSpPr>
        <p:spPr>
          <a:xfrm>
            <a:off x="4439816" y="37890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0" name="Oval 9"/>
          <p:cNvSpPr/>
          <p:nvPr/>
        </p:nvSpPr>
        <p:spPr>
          <a:xfrm>
            <a:off x="5231904" y="4229472"/>
            <a:ext cx="216024" cy="216024"/>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Oval 10"/>
          <p:cNvSpPr/>
          <p:nvPr/>
        </p:nvSpPr>
        <p:spPr>
          <a:xfrm>
            <a:off x="6816080" y="42294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Oval 11"/>
          <p:cNvSpPr/>
          <p:nvPr/>
        </p:nvSpPr>
        <p:spPr>
          <a:xfrm>
            <a:off x="7896200" y="386104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1199456" y="394144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Oval 13"/>
          <p:cNvSpPr/>
          <p:nvPr/>
        </p:nvSpPr>
        <p:spPr>
          <a:xfrm>
            <a:off x="1567880" y="429309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Down Arrow 14"/>
          <p:cNvSpPr/>
          <p:nvPr/>
        </p:nvSpPr>
        <p:spPr>
          <a:xfrm>
            <a:off x="5160887" y="3611779"/>
            <a:ext cx="360040" cy="454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4187788" y="2916233"/>
            <a:ext cx="230425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Rank 3</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5772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67880"/>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Rapid releases prioritize issues of the current release cycle</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3210198" y="1556792"/>
            <a:ext cx="5771604" cy="5015692"/>
          </a:xfrm>
          <a:prstGeom prst="rect">
            <a:avLst/>
          </a:prstGeom>
        </p:spPr>
      </p:pic>
    </p:spTree>
    <p:extLst>
      <p:ext uri="{BB962C8B-B14F-4D97-AF65-F5344CB8AC3E}">
        <p14:creationId xmlns:p14="http://schemas.microsoft.com/office/powerpoint/2010/main" val="42535184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1509"/>
            <a:ext cx="10515600" cy="1325563"/>
          </a:xfrm>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Staged Delivery of Addressed Issue (Study 3)</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9529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896"/>
            <a:ext cx="10515600" cy="1911747"/>
          </a:xfrm>
        </p:spPr>
        <p:txBody>
          <a:bodyPr>
            <a:normAutofit/>
          </a:bodyPr>
          <a:lstStyle/>
          <a:p>
            <a:r>
              <a:rPr lang="en-CA" i="1" dirty="0">
                <a:solidFill>
                  <a:srgbClr val="FF0000"/>
                </a:solidFill>
                <a:latin typeface="Times New Roman" panose="02020603050405020304" pitchFamily="18" charset="0"/>
                <a:cs typeface="Times New Roman" panose="02020603050405020304" pitchFamily="18" charset="0"/>
              </a:rPr>
              <a:t>We Intend to study how addressed issues are stabilized in pipelining releases before being delivered to users</a:t>
            </a:r>
          </a:p>
        </p:txBody>
      </p:sp>
    </p:spTree>
    <p:extLst>
      <p:ext uri="{BB962C8B-B14F-4D97-AF65-F5344CB8AC3E}">
        <p14:creationId xmlns:p14="http://schemas.microsoft.com/office/powerpoint/2010/main" val="26625353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50706" y="1268760"/>
            <a:ext cx="7690588" cy="5544616"/>
          </a:xfrm>
          <a:prstGeom prst="rect">
            <a:avLst/>
          </a:prstGeom>
        </p:spPr>
      </p:pic>
    </p:spTree>
    <p:extLst>
      <p:ext uri="{BB962C8B-B14F-4D97-AF65-F5344CB8AC3E}">
        <p14:creationId xmlns:p14="http://schemas.microsoft.com/office/powerpoint/2010/main" val="2798775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50706" y="1268760"/>
            <a:ext cx="7690588" cy="5544616"/>
          </a:xfrm>
          <a:prstGeom prst="rect">
            <a:avLst/>
          </a:prstGeom>
        </p:spPr>
      </p:pic>
      <p:sp>
        <p:nvSpPr>
          <p:cNvPr id="5" name="Up Arrow 4"/>
          <p:cNvSpPr/>
          <p:nvPr/>
        </p:nvSpPr>
        <p:spPr>
          <a:xfrm rot="5400000">
            <a:off x="5951984" y="-2979712"/>
            <a:ext cx="792088" cy="7848872"/>
          </a:xfrm>
          <a:prstGeom prst="up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4043772" y="256292"/>
            <a:ext cx="410445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Stabilization</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62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After an issue is addressed it may still suffer delay to be delivered</a:t>
            </a:r>
            <a:endParaRPr lang="en-CA" sz="4800" i="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http://crusadingwithkatie.com/wp-content/uploads/2014/06/Wai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57347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9698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9300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 all of the addressed issues follow the same process to be stabilized?</a:t>
            </a:r>
          </a:p>
        </p:txBody>
      </p:sp>
    </p:spTree>
    <p:extLst>
      <p:ext uri="{BB962C8B-B14F-4D97-AF65-F5344CB8AC3E}">
        <p14:creationId xmlns:p14="http://schemas.microsoft.com/office/powerpoint/2010/main" val="9407655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 all of the addressed issues follow the same process to be stabilized?</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special characteristics of those issues that are stabilized more quickly?</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6687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 all of the addressed issues follow the same process to be stabilized?</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special characteristics of those issues that are stabilized more quickly?</a:t>
            </a:r>
            <a:endParaRPr lang="en-CA" dirty="0">
              <a:latin typeface="Times New Roman" panose="02020603050405020304" pitchFamily="18" charset="0"/>
              <a:cs typeface="Times New Roman" panose="02020603050405020304" pitchFamily="18" charset="0"/>
            </a:endParaRPr>
          </a:p>
        </p:txBody>
      </p:sp>
      <p:sp>
        <p:nvSpPr>
          <p:cNvPr id="13" name="Folded Corner 12"/>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Stabilization </a:t>
            </a:r>
            <a:r>
              <a:rPr lang="en-CA" dirty="0"/>
              <a:t>D</a:t>
            </a:r>
            <a:r>
              <a:rPr lang="en-CA" dirty="0" smtClean="0"/>
              <a:t>elay</a:t>
            </a:r>
            <a:endParaRPr lang="en-CA" dirty="0"/>
          </a:p>
        </p:txBody>
      </p:sp>
    </p:spTree>
    <p:extLst>
      <p:ext uri="{BB962C8B-B14F-4D97-AF65-F5344CB8AC3E}">
        <p14:creationId xmlns:p14="http://schemas.microsoft.com/office/powerpoint/2010/main" val="36497985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 all of the addressed issues follow the same process to be stabilized?</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special characteristics of those issues that are stabilized more quickly?</a:t>
            </a:r>
            <a:endParaRPr lang="en-CA" dirty="0">
              <a:latin typeface="Times New Roman" panose="02020603050405020304" pitchFamily="18" charset="0"/>
              <a:cs typeface="Times New Roman" panose="02020603050405020304" pitchFamily="18" charset="0"/>
            </a:endParaRPr>
          </a:p>
        </p:txBody>
      </p:sp>
      <p:sp>
        <p:nvSpPr>
          <p:cNvPr id="13" name="Folded Corner 12"/>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Stabilization Delay</a:t>
            </a:r>
            <a:endParaRPr lang="en-CA" dirty="0"/>
          </a:p>
        </p:txBody>
      </p:sp>
      <p:sp>
        <p:nvSpPr>
          <p:cNvPr id="14" name="Folded Corner 13"/>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Studying the stabilization workflow of addressed issues</a:t>
            </a:r>
            <a:endParaRPr lang="en-CA" dirty="0"/>
          </a:p>
        </p:txBody>
      </p:sp>
    </p:spTree>
    <p:extLst>
      <p:ext uri="{BB962C8B-B14F-4D97-AF65-F5344CB8AC3E}">
        <p14:creationId xmlns:p14="http://schemas.microsoft.com/office/powerpoint/2010/main" val="21034536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How much time it takes for each stabilization phase?</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 all of the addressed issues follow the same process to be stabilized?</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special characteristics of those issues that are stabilized more quickly?</a:t>
            </a:r>
            <a:endParaRPr lang="en-CA" dirty="0">
              <a:latin typeface="Times New Roman" panose="02020603050405020304" pitchFamily="18" charset="0"/>
              <a:cs typeface="Times New Roman" panose="02020603050405020304" pitchFamily="18" charset="0"/>
            </a:endParaRPr>
          </a:p>
        </p:txBody>
      </p:sp>
      <p:sp>
        <p:nvSpPr>
          <p:cNvPr id="15" name="Folded Corner 14"/>
          <p:cNvSpPr/>
          <p:nvPr/>
        </p:nvSpPr>
        <p:spPr>
          <a:xfrm>
            <a:off x="8949692"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
        <p:nvSpPr>
          <p:cNvPr id="16" name="Folded Corner 15"/>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Studying the stabilization workflow of addressed issues</a:t>
            </a:r>
            <a:endParaRPr lang="en-CA" dirty="0"/>
          </a:p>
        </p:txBody>
      </p:sp>
      <p:sp>
        <p:nvSpPr>
          <p:cNvPr id="17" name="Folded Corner 16"/>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Stabilization </a:t>
            </a:r>
            <a:r>
              <a:rPr lang="en-CA" dirty="0"/>
              <a:t>D</a:t>
            </a:r>
            <a:r>
              <a:rPr lang="en-CA" dirty="0" smtClean="0"/>
              <a:t>elay</a:t>
            </a:r>
            <a:endParaRPr lang="en-CA" dirty="0"/>
          </a:p>
        </p:txBody>
      </p:sp>
    </p:spTree>
    <p:extLst>
      <p:ext uri="{BB962C8B-B14F-4D97-AF65-F5344CB8AC3E}">
        <p14:creationId xmlns:p14="http://schemas.microsoft.com/office/powerpoint/2010/main" val="17267359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8400" y="-228600"/>
            <a:ext cx="7315200" cy="7315200"/>
          </a:xfrm>
          <a:prstGeom prst="rect">
            <a:avLst/>
          </a:prstGeom>
        </p:spPr>
      </p:pic>
    </p:spTree>
    <p:extLst>
      <p:ext uri="{BB962C8B-B14F-4D97-AF65-F5344CB8AC3E}">
        <p14:creationId xmlns:p14="http://schemas.microsoft.com/office/powerpoint/2010/main" val="21565765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Conclusions</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1891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1389"/>
            <a:ext cx="10515600" cy="1911747"/>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Yes, delivery delay exists and it is not rare. And release strategies have some impact on such delays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6769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1389"/>
            <a:ext cx="10515600" cy="1911747"/>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expect that by performing our empirical studies we can possibly provide some guidelines and insights to the practice </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86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There is a lack of empirical studies to understand delivery delay</a:t>
            </a:r>
            <a:endParaRPr lang="en-CA" sz="4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0714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Understanding Software Delivery Delay</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CA" dirty="0" smtClean="0"/>
              <a:t>Daniel Alencar da Costa</a:t>
            </a:r>
          </a:p>
          <a:p>
            <a:r>
              <a:rPr lang="en-CA" dirty="0" smtClean="0"/>
              <a:t>Supervisor: Uirá Kulesza</a:t>
            </a:r>
          </a:p>
          <a:p>
            <a:r>
              <a:rPr lang="en-CA" dirty="0" smtClean="0"/>
              <a:t>Co-supervisor: Ahmed E. Hassan</a:t>
            </a:r>
            <a:endParaRPr lang="en-CA" dirty="0"/>
          </a:p>
        </p:txBody>
      </p:sp>
      <p:pic>
        <p:nvPicPr>
          <p:cNvPr id="3074" name="Picture 2" descr="http://www.portalcooperacao.info.ufrn.br/images/animacao/uf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23975" cy="1524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ppgsc.ufrn.br/%7Eevertonrsc/img/DI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2300" y="71690"/>
            <a:ext cx="1409700" cy="11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37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There is a lack of empirical studies to understand delivery delay</a:t>
            </a:r>
            <a:endParaRPr lang="en-CA" sz="4800" i="1" dirty="0">
              <a:solidFill>
                <a:srgbClr val="FF0000"/>
              </a:solidFill>
              <a:latin typeface="Times New Roman" panose="02020603050405020304" pitchFamily="18" charset="0"/>
              <a:cs typeface="Times New Roman" panose="02020603050405020304" pitchFamily="18" charset="0"/>
            </a:endParaRPr>
          </a:p>
        </p:txBody>
      </p:sp>
      <p:sp>
        <p:nvSpPr>
          <p:cNvPr id="6" name="Folded Corner 5"/>
          <p:cNvSpPr/>
          <p:nvPr/>
        </p:nvSpPr>
        <p:spPr>
          <a:xfrm rot="10800000">
            <a:off x="838200" y="2361679"/>
            <a:ext cx="4090851" cy="29870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pic>
        <p:nvPicPr>
          <p:cNvPr id="7" name="Picture 2" descr="http://idesignpixel.com/wp-content/uploads/2015/08/f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151" y="2858160"/>
            <a:ext cx="3452948" cy="19940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17122" y="4763944"/>
            <a:ext cx="173300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Fixing</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84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ded Corner 5"/>
          <p:cNvSpPr/>
          <p:nvPr/>
        </p:nvSpPr>
        <p:spPr>
          <a:xfrm rot="10800000">
            <a:off x="7262949" y="2361679"/>
            <a:ext cx="4090851" cy="29870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3" name="Folded Corner 2"/>
          <p:cNvSpPr/>
          <p:nvPr/>
        </p:nvSpPr>
        <p:spPr>
          <a:xfrm rot="10800000">
            <a:off x="838200" y="2361679"/>
            <a:ext cx="4090851" cy="29870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There is a lack of empirical studies to understand delivery delay</a:t>
            </a:r>
            <a:endParaRPr lang="en-CA" sz="4800" i="1"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http://idesignpixel.com/wp-content/uploads/2015/08/f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151" y="2858160"/>
            <a:ext cx="3452948" cy="19940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tatic8.bigstockphoto.com/thumbs/7/3/3/small2/33772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8749" y="3055099"/>
            <a:ext cx="161925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17122" y="4763944"/>
            <a:ext cx="173300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Fixing</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441871" y="4655299"/>
            <a:ext cx="173300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Triaging</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90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1976846"/>
            <a:ext cx="10807337" cy="2908663"/>
          </a:xfrm>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The understanding of which factors impact on delivery delay remains as a open challenge</a:t>
            </a:r>
            <a:endParaRPr lang="en-CA" sz="4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54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24" y="1985555"/>
            <a:ext cx="10801055" cy="2891245"/>
          </a:xfrm>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Once issues are addressed why do they still suffer delivery delay?</a:t>
            </a:r>
            <a:endParaRPr lang="en-CA" sz="4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62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Background</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14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45942" y="0"/>
            <a:ext cx="13483884" cy="6858000"/>
          </a:xfrm>
          <a:prstGeom prst="rect">
            <a:avLst/>
          </a:prstGeom>
          <a:effectLst>
            <a:outerShdw blurRad="50800" dist="50800" dir="5400000" algn="ctr" rotWithShape="0">
              <a:srgbClr val="000000">
                <a:alpha val="40000"/>
              </a:srgbClr>
            </a:outerShdw>
          </a:effectLst>
        </p:spPr>
      </p:pic>
      <p:sp>
        <p:nvSpPr>
          <p:cNvPr id="2" name="Title 1"/>
          <p:cNvSpPr>
            <a:spLocks noGrp="1"/>
          </p:cNvSpPr>
          <p:nvPr>
            <p:ph type="title"/>
          </p:nvPr>
        </p:nvSpPr>
        <p:spPr>
          <a:xfrm>
            <a:off x="838200" y="4725144"/>
            <a:ext cx="10515600" cy="1550761"/>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use the term </a:t>
            </a:r>
            <a:r>
              <a:rPr lang="en-CA" b="1" i="1" dirty="0" smtClean="0">
                <a:solidFill>
                  <a:srgbClr val="FF0000"/>
                </a:solidFill>
                <a:latin typeface="Times New Roman" panose="02020603050405020304" pitchFamily="18" charset="0"/>
                <a:cs typeface="Times New Roman" panose="02020603050405020304" pitchFamily="18" charset="0"/>
              </a:rPr>
              <a:t>issue</a:t>
            </a:r>
            <a:r>
              <a:rPr lang="en-CA" i="1" dirty="0" smtClean="0">
                <a:solidFill>
                  <a:srgbClr val="FF0000"/>
                </a:solidFill>
                <a:latin typeface="Times New Roman" panose="02020603050405020304" pitchFamily="18" charset="0"/>
                <a:cs typeface="Times New Roman" panose="02020603050405020304" pitchFamily="18" charset="0"/>
              </a:rPr>
              <a:t> to broadly refer to bugs, enhancements, and new features reports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19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47328" y="2204864"/>
            <a:ext cx="3816424" cy="2520280"/>
          </a:xfrm>
          <a:prstGeom prst="chevron">
            <a:avLst/>
          </a:prstGeom>
          <a:solidFill>
            <a:srgbClr val="E2AC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solidFill>
                <a:schemeClr val="tx1"/>
              </a:solidFill>
            </a:endParaRPr>
          </a:p>
        </p:txBody>
      </p:sp>
      <p:sp>
        <p:nvSpPr>
          <p:cNvPr id="6" name="Chevron 5"/>
          <p:cNvSpPr/>
          <p:nvPr/>
        </p:nvSpPr>
        <p:spPr>
          <a:xfrm>
            <a:off x="2783632" y="2204864"/>
            <a:ext cx="3816424" cy="2520280"/>
          </a:xfrm>
          <a:prstGeom prst="chevron">
            <a:avLst/>
          </a:prstGeom>
          <a:solidFill>
            <a:srgbClr val="43AEB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7" name="Chevron 6"/>
          <p:cNvSpPr/>
          <p:nvPr/>
        </p:nvSpPr>
        <p:spPr>
          <a:xfrm>
            <a:off x="5519936" y="2204864"/>
            <a:ext cx="3816424" cy="252028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8256240" y="2204864"/>
            <a:ext cx="3816424" cy="2520280"/>
          </a:xfrm>
          <a:prstGeom prst="chevron">
            <a:avLst/>
          </a:prstGeom>
          <a:solidFill>
            <a:srgbClr val="9E5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135560" y="260648"/>
            <a:ext cx="7848872" cy="769441"/>
          </a:xfrm>
          <a:prstGeom prst="rect">
            <a:avLst/>
          </a:prstGeom>
          <a:noFill/>
        </p:spPr>
        <p:txBody>
          <a:bodyPr wrap="square" rtlCol="0">
            <a:spAutoFit/>
          </a:bodyPr>
          <a:lstStyle/>
          <a:p>
            <a:pPr algn="ctr"/>
            <a:r>
              <a:rPr lang="en-CA" sz="4400" i="1" dirty="0" smtClean="0">
                <a:solidFill>
                  <a:srgbClr val="FF0000"/>
                </a:solidFill>
                <a:latin typeface="Times New Roman" panose="02020603050405020304" pitchFamily="18" charset="0"/>
                <a:cs typeface="Times New Roman" panose="02020603050405020304" pitchFamily="18" charset="0"/>
              </a:rPr>
              <a:t>Agenda</a:t>
            </a:r>
            <a:endParaRPr lang="en-CA" sz="44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464840"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Introduction</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71464"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Background</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863752"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Studies</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72064" y="3140968"/>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Conclusion</a:t>
            </a:r>
            <a:endParaRPr lang="en-CA"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797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use the term delivery delay to refer to the time that it takes to deliver an addressed issue</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64388" y="2132856"/>
            <a:ext cx="11481043" cy="2558954"/>
          </a:xfrm>
          <a:prstGeom prst="rect">
            <a:avLst/>
          </a:prstGeom>
        </p:spPr>
      </p:pic>
      <p:sp>
        <p:nvSpPr>
          <p:cNvPr id="4" name="Up Arrow 3"/>
          <p:cNvSpPr/>
          <p:nvPr/>
        </p:nvSpPr>
        <p:spPr>
          <a:xfrm>
            <a:off x="7132578" y="4489854"/>
            <a:ext cx="792088" cy="1008112"/>
          </a:xfrm>
          <a:prstGeom prst="upArrow">
            <a:avLst/>
          </a:prstGeom>
          <a:solidFill>
            <a:srgbClr val="FF0000"/>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 name="TextBox 4"/>
          <p:cNvSpPr txBox="1"/>
          <p:nvPr/>
        </p:nvSpPr>
        <p:spPr>
          <a:xfrm>
            <a:off x="6139302" y="5497966"/>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Our work</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73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6" y="3432163"/>
            <a:ext cx="1979985" cy="98999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3432164"/>
            <a:ext cx="1979985" cy="9899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90781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A release cycle is the time that it takes to develop and ship a new version of the software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386343"/>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4691844" y="5050262"/>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Time</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5212" y="2869903"/>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706172" y="2852936"/>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85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Rapid releases have shorter release cycles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6" y="2064011"/>
            <a:ext cx="1979985" cy="9899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2064012"/>
            <a:ext cx="1979985" cy="989993"/>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p:cNvSpPr/>
          <p:nvPr/>
        </p:nvSpPr>
        <p:spPr>
          <a:xfrm rot="5400000">
            <a:off x="5699956" y="-1754495"/>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3881754" y="3476568"/>
            <a:ext cx="44284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Time - traditional</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5212" y="1501751"/>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706172" y="1484784"/>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9"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812" y="4512283"/>
            <a:ext cx="1979985" cy="9899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printmybox.com/include/products/software-boxes/software-package-box-opened-black-inside-gre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4512284"/>
            <a:ext cx="1979985" cy="989993"/>
          </a:xfrm>
          <a:prstGeom prst="rect">
            <a:avLst/>
          </a:prstGeom>
          <a:noFill/>
          <a:extLst>
            <a:ext uri="{909E8E84-426E-40DD-AFC4-6F175D3DCCD1}">
              <a14:hiddenFill xmlns:a14="http://schemas.microsoft.com/office/drawing/2010/main">
                <a:solidFill>
                  <a:srgbClr val="FFFFFF"/>
                </a:solidFill>
              </a14:hiddenFill>
            </a:ext>
          </a:extLst>
        </p:spPr>
      </p:pic>
      <p:sp>
        <p:nvSpPr>
          <p:cNvPr id="11" name="Up Arrow 10"/>
          <p:cNvSpPr/>
          <p:nvPr/>
        </p:nvSpPr>
        <p:spPr>
          <a:xfrm rot="5400000">
            <a:off x="2675620" y="3718113"/>
            <a:ext cx="792088" cy="4032448"/>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1667508" y="5898593"/>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Time - rapid</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5212" y="3950023"/>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927648" y="3933056"/>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58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Empirical Studies</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82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Understanding Delivery Delay (Study 1)</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924" y="1816915"/>
            <a:ext cx="10515600" cy="4351338"/>
          </a:xfrm>
        </p:spPr>
        <p:txBody>
          <a:bodyPr/>
          <a:lstStyle/>
          <a:p>
            <a:pPr marL="0" indent="0">
              <a:buNone/>
            </a:pPr>
            <a:r>
              <a:rPr lang="en-CA" sz="3600" i="1" dirty="0" smtClean="0">
                <a:solidFill>
                  <a:srgbClr val="FF0000"/>
                </a:solidFill>
                <a:latin typeface="Times New Roman" panose="02020603050405020304" pitchFamily="18" charset="0"/>
                <a:cs typeface="Times New Roman" panose="02020603050405020304" pitchFamily="18" charset="0"/>
              </a:rPr>
              <a:t>Earlier versions of this work are published in the proceedings of ICSME’14 and submitted to EMSE</a:t>
            </a:r>
          </a:p>
          <a:p>
            <a:endParaRPr lang="en-CA" dirty="0"/>
          </a:p>
        </p:txBody>
      </p:sp>
      <p:pic>
        <p:nvPicPr>
          <p:cNvPr id="1026" name="Picture 2" descr="http://4vector.com/i/free-vector-paper-clip-art_104589_Paper_clip_art_h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790" y="1863361"/>
            <a:ext cx="839134" cy="103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7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2539142" y="2019554"/>
            <a:ext cx="7128792" cy="4725144"/>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may think that to fix a bug is enough to satisfy an interested user</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6146" name="Picture 2" descr="http://edc-vc.com/wp-content/uploads/customer-satisfac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190" y="2302884"/>
            <a:ext cx="6048672" cy="378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17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Prediction models and bug detection approaches were invented to help developers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288"/>
            <a:ext cx="10515600" cy="141142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Users may still wait for a long time to see the fixed bug reflected in the software system</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05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a:solidFill>
                  <a:srgbClr val="FF0000"/>
                </a:solidFill>
                <a:latin typeface="Times New Roman" panose="02020603050405020304" pitchFamily="18" charset="0"/>
                <a:cs typeface="Times New Roman" panose="02020603050405020304" pitchFamily="18" charset="0"/>
              </a:rPr>
              <a:t>W</a:t>
            </a:r>
            <a:r>
              <a:rPr lang="en-CA" i="1" dirty="0" smtClean="0">
                <a:solidFill>
                  <a:srgbClr val="FF0000"/>
                </a:solidFill>
                <a:latin typeface="Times New Roman" panose="02020603050405020304" pitchFamily="18" charset="0"/>
                <a:cs typeface="Times New Roman" panose="02020603050405020304" pitchFamily="18" charset="0"/>
              </a:rPr>
              <a:t>e set out to empirically study the delivery delay of three open source systems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4" descr="http://help.eclipse.org/juno/topic/org.eclipse.platform.doc.user/whatsNew/images/icon.png"/>
          <p:cNvPicPr>
            <a:picLocks noChangeAspect="1" noChangeArrowheads="1"/>
          </p:cNvPicPr>
          <p:nvPr/>
        </p:nvPicPr>
        <p:blipFill>
          <a:blip r:embed="rId4" cstate="print"/>
          <a:srcRect/>
          <a:stretch>
            <a:fillRect/>
          </a:stretch>
        </p:blipFill>
        <p:spPr bwMode="auto">
          <a:xfrm>
            <a:off x="5339916" y="2601286"/>
            <a:ext cx="1512168" cy="1512168"/>
          </a:xfrm>
          <a:prstGeom prst="rect">
            <a:avLst/>
          </a:prstGeom>
          <a:noFill/>
        </p:spPr>
      </p:pic>
      <p:pic>
        <p:nvPicPr>
          <p:cNvPr id="5" name="Picture 6" descr="https://lh3.googleusercontent.com/-SdPtN-T461k/AAAAAAAAAAI/AAAAAAAAABE/Rp8j_Bg_4-U/photo.jpg"/>
          <p:cNvPicPr>
            <a:picLocks noChangeAspect="1" noChangeArrowheads="1"/>
          </p:cNvPicPr>
          <p:nvPr/>
        </p:nvPicPr>
        <p:blipFill>
          <a:blip r:embed="rId5" cstate="print"/>
          <a:srcRect/>
          <a:stretch>
            <a:fillRect/>
          </a:stretch>
        </p:blipFill>
        <p:spPr bwMode="auto">
          <a:xfrm>
            <a:off x="8904312" y="2601286"/>
            <a:ext cx="1592133" cy="1583798"/>
          </a:xfrm>
          <a:prstGeom prst="rect">
            <a:avLst/>
          </a:prstGeom>
          <a:noFill/>
        </p:spPr>
      </p:pic>
    </p:spTree>
    <p:extLst>
      <p:ext uri="{BB962C8B-B14F-4D97-AF65-F5344CB8AC3E}">
        <p14:creationId xmlns:p14="http://schemas.microsoft.com/office/powerpoint/2010/main" val="134301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a:solidFill>
                  <a:srgbClr val="FF0000"/>
                </a:solidFill>
                <a:latin typeface="Times New Roman" panose="02020603050405020304" pitchFamily="18" charset="0"/>
                <a:cs typeface="Times New Roman" panose="02020603050405020304" pitchFamily="18" charset="0"/>
              </a:rPr>
              <a:t>W</a:t>
            </a:r>
            <a:r>
              <a:rPr lang="en-CA" i="1" dirty="0" smtClean="0">
                <a:solidFill>
                  <a:srgbClr val="FF0000"/>
                </a:solidFill>
                <a:latin typeface="Times New Roman" panose="02020603050405020304" pitchFamily="18" charset="0"/>
                <a:cs typeface="Times New Roman" panose="02020603050405020304" pitchFamily="18" charset="0"/>
              </a:rPr>
              <a:t>e set out to empirically study the delivery delay of three open source systems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4" descr="http://help.eclipse.org/juno/topic/org.eclipse.platform.doc.user/whatsNew/images/icon.png"/>
          <p:cNvPicPr>
            <a:picLocks noChangeAspect="1" noChangeArrowheads="1"/>
          </p:cNvPicPr>
          <p:nvPr/>
        </p:nvPicPr>
        <p:blipFill>
          <a:blip r:embed="rId4" cstate="print"/>
          <a:srcRect/>
          <a:stretch>
            <a:fillRect/>
          </a:stretch>
        </p:blipFill>
        <p:spPr bwMode="auto">
          <a:xfrm>
            <a:off x="5339916" y="2601286"/>
            <a:ext cx="1512168" cy="1512168"/>
          </a:xfrm>
          <a:prstGeom prst="rect">
            <a:avLst/>
          </a:prstGeom>
          <a:noFill/>
        </p:spPr>
      </p:pic>
      <p:pic>
        <p:nvPicPr>
          <p:cNvPr id="5" name="Picture 6" descr="https://lh3.googleusercontent.com/-SdPtN-T461k/AAAAAAAAAAI/AAAAAAAAABE/Rp8j_Bg_4-U/photo.jpg"/>
          <p:cNvPicPr>
            <a:picLocks noChangeAspect="1" noChangeArrowheads="1"/>
          </p:cNvPicPr>
          <p:nvPr/>
        </p:nvPicPr>
        <p:blipFill>
          <a:blip r:embed="rId5" cstate="print"/>
          <a:srcRect/>
          <a:stretch>
            <a:fillRect/>
          </a:stretch>
        </p:blipFill>
        <p:spPr bwMode="auto">
          <a:xfrm>
            <a:off x="8904312" y="2601286"/>
            <a:ext cx="1592133" cy="1583798"/>
          </a:xfrm>
          <a:prstGeom prst="rect">
            <a:avLst/>
          </a:prstGeom>
          <a:noFill/>
        </p:spPr>
      </p:pic>
      <p:sp>
        <p:nvSpPr>
          <p:cNvPr id="6" name="Folded Corner 5"/>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14,530 issues</a:t>
            </a:r>
            <a:endParaRPr lang="en-CA" sz="3200" dirty="0"/>
          </a:p>
        </p:txBody>
      </p:sp>
      <p:sp>
        <p:nvSpPr>
          <p:cNvPr id="7" name="Folded Corner 6"/>
          <p:cNvSpPr/>
          <p:nvPr/>
        </p:nvSpPr>
        <p:spPr>
          <a:xfrm>
            <a:off x="46558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3,344 issues</a:t>
            </a:r>
            <a:endParaRPr lang="en-CA" sz="3200" dirty="0"/>
          </a:p>
        </p:txBody>
      </p:sp>
      <p:sp>
        <p:nvSpPr>
          <p:cNvPr id="8" name="Folded Corner 7"/>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3,121 issues</a:t>
            </a:r>
            <a:endParaRPr lang="en-CA" sz="3200" dirty="0"/>
          </a:p>
        </p:txBody>
      </p:sp>
    </p:spTree>
    <p:extLst>
      <p:ext uri="{BB962C8B-B14F-4D97-AF65-F5344CB8AC3E}">
        <p14:creationId xmlns:p14="http://schemas.microsoft.com/office/powerpoint/2010/main" val="166356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47328" y="2204864"/>
            <a:ext cx="3816424" cy="2520280"/>
          </a:xfrm>
          <a:prstGeom prst="chevron">
            <a:avLst/>
          </a:prstGeom>
          <a:solidFill>
            <a:srgbClr val="E2AC00"/>
          </a:solidFill>
          <a:ln w="95250">
            <a:solidFill>
              <a:schemeClr val="accent4">
                <a:shade val="50000"/>
              </a:schemeClr>
            </a:solidFill>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solidFill>
                <a:schemeClr val="tx1"/>
              </a:solidFill>
            </a:endParaRPr>
          </a:p>
        </p:txBody>
      </p:sp>
      <p:sp>
        <p:nvSpPr>
          <p:cNvPr id="6" name="Chevron 5"/>
          <p:cNvSpPr/>
          <p:nvPr/>
        </p:nvSpPr>
        <p:spPr>
          <a:xfrm>
            <a:off x="2783632" y="2204864"/>
            <a:ext cx="3816424" cy="2520280"/>
          </a:xfrm>
          <a:prstGeom prst="chevron">
            <a:avLst/>
          </a:prstGeom>
          <a:solidFill>
            <a:srgbClr val="43AEB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7" name="Chevron 6"/>
          <p:cNvSpPr/>
          <p:nvPr/>
        </p:nvSpPr>
        <p:spPr>
          <a:xfrm>
            <a:off x="5519936" y="2204864"/>
            <a:ext cx="3816424" cy="252028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8256240" y="2204864"/>
            <a:ext cx="3816424" cy="2520280"/>
          </a:xfrm>
          <a:prstGeom prst="chevron">
            <a:avLst/>
          </a:prstGeom>
          <a:solidFill>
            <a:srgbClr val="9E5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135560" y="260648"/>
            <a:ext cx="7848872" cy="769441"/>
          </a:xfrm>
          <a:prstGeom prst="rect">
            <a:avLst/>
          </a:prstGeom>
          <a:noFill/>
        </p:spPr>
        <p:txBody>
          <a:bodyPr wrap="square" rtlCol="0">
            <a:spAutoFit/>
          </a:bodyPr>
          <a:lstStyle/>
          <a:p>
            <a:pPr algn="ctr"/>
            <a:r>
              <a:rPr lang="en-CA" sz="4400" i="1" dirty="0" smtClean="0">
                <a:solidFill>
                  <a:srgbClr val="FF0000"/>
                </a:solidFill>
                <a:latin typeface="Times New Roman" panose="02020603050405020304" pitchFamily="18" charset="0"/>
                <a:cs typeface="Times New Roman" panose="02020603050405020304" pitchFamily="18" charset="0"/>
              </a:rPr>
              <a:t>Agenda</a:t>
            </a:r>
            <a:endParaRPr lang="en-CA" sz="44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464840"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Introduction</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71464"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Background</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863752"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Studies</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72064" y="3140968"/>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Conclusion</a:t>
            </a:r>
            <a:endParaRPr lang="en-CA"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5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a:solidFill>
                  <a:srgbClr val="FF0000"/>
                </a:solidFill>
                <a:latin typeface="Times New Roman" panose="02020603050405020304" pitchFamily="18" charset="0"/>
                <a:cs typeface="Times New Roman" panose="02020603050405020304" pitchFamily="18" charset="0"/>
              </a:rPr>
              <a:t>W</a:t>
            </a:r>
            <a:r>
              <a:rPr lang="en-CA" i="1" dirty="0" smtClean="0">
                <a:solidFill>
                  <a:srgbClr val="FF0000"/>
                </a:solidFill>
                <a:latin typeface="Times New Roman" panose="02020603050405020304" pitchFamily="18" charset="0"/>
                <a:cs typeface="Times New Roman" panose="02020603050405020304" pitchFamily="18" charset="0"/>
              </a:rPr>
              <a:t>e set out to empirically study the delivery delay of three open source systems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4" descr="http://help.eclipse.org/juno/topic/org.eclipse.platform.doc.user/whatsNew/images/icon.png"/>
          <p:cNvPicPr>
            <a:picLocks noChangeAspect="1" noChangeArrowheads="1"/>
          </p:cNvPicPr>
          <p:nvPr/>
        </p:nvPicPr>
        <p:blipFill>
          <a:blip r:embed="rId4" cstate="print"/>
          <a:srcRect/>
          <a:stretch>
            <a:fillRect/>
          </a:stretch>
        </p:blipFill>
        <p:spPr bwMode="auto">
          <a:xfrm>
            <a:off x="5339916" y="2601286"/>
            <a:ext cx="1512168" cy="1512168"/>
          </a:xfrm>
          <a:prstGeom prst="rect">
            <a:avLst/>
          </a:prstGeom>
          <a:noFill/>
        </p:spPr>
      </p:pic>
      <p:pic>
        <p:nvPicPr>
          <p:cNvPr id="5" name="Picture 6" descr="https://lh3.googleusercontent.com/-SdPtN-T461k/AAAAAAAAAAI/AAAAAAAAABE/Rp8j_Bg_4-U/photo.jpg"/>
          <p:cNvPicPr>
            <a:picLocks noChangeAspect="1" noChangeArrowheads="1"/>
          </p:cNvPicPr>
          <p:nvPr/>
        </p:nvPicPr>
        <p:blipFill>
          <a:blip r:embed="rId5" cstate="print"/>
          <a:srcRect/>
          <a:stretch>
            <a:fillRect/>
          </a:stretch>
        </p:blipFill>
        <p:spPr bwMode="auto">
          <a:xfrm>
            <a:off x="8904312" y="2601286"/>
            <a:ext cx="1592133" cy="1583798"/>
          </a:xfrm>
          <a:prstGeom prst="rect">
            <a:avLst/>
          </a:prstGeom>
          <a:noFill/>
        </p:spPr>
      </p:pic>
      <p:sp>
        <p:nvSpPr>
          <p:cNvPr id="6" name="Folded Corner 5"/>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14,530 issues</a:t>
            </a:r>
            <a:endParaRPr lang="en-CA" sz="3200" dirty="0"/>
          </a:p>
        </p:txBody>
      </p:sp>
      <p:sp>
        <p:nvSpPr>
          <p:cNvPr id="7" name="Folded Corner 6"/>
          <p:cNvSpPr/>
          <p:nvPr/>
        </p:nvSpPr>
        <p:spPr>
          <a:xfrm>
            <a:off x="46558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3,344 issues</a:t>
            </a:r>
            <a:endParaRPr lang="en-CA" sz="3200" dirty="0"/>
          </a:p>
        </p:txBody>
      </p:sp>
      <p:sp>
        <p:nvSpPr>
          <p:cNvPr id="8" name="Folded Corner 7"/>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3,121 issues</a:t>
            </a:r>
            <a:endParaRPr lang="en-CA" sz="3200" dirty="0"/>
          </a:p>
        </p:txBody>
      </p:sp>
      <p:sp>
        <p:nvSpPr>
          <p:cNvPr id="9" name="Folded Corner 8"/>
          <p:cNvSpPr/>
          <p:nvPr/>
        </p:nvSpPr>
        <p:spPr>
          <a:xfrm>
            <a:off x="1055440" y="4923227"/>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15 releases</a:t>
            </a:r>
            <a:endParaRPr lang="en-CA" sz="3200" dirty="0"/>
          </a:p>
        </p:txBody>
      </p:sp>
      <p:sp>
        <p:nvSpPr>
          <p:cNvPr id="10" name="Folded Corner 9"/>
          <p:cNvSpPr/>
          <p:nvPr/>
        </p:nvSpPr>
        <p:spPr>
          <a:xfrm>
            <a:off x="4655840" y="4927426"/>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11 releases</a:t>
            </a:r>
            <a:endParaRPr lang="en-CA" sz="3200" dirty="0"/>
          </a:p>
        </p:txBody>
      </p:sp>
      <p:sp>
        <p:nvSpPr>
          <p:cNvPr id="11" name="Folded Corner 10"/>
          <p:cNvSpPr/>
          <p:nvPr/>
        </p:nvSpPr>
        <p:spPr>
          <a:xfrm>
            <a:off x="8256240" y="4929460"/>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17 releases</a:t>
            </a:r>
            <a:endParaRPr lang="en-CA" sz="3200" dirty="0"/>
          </a:p>
        </p:txBody>
      </p:sp>
    </p:spTree>
    <p:extLst>
      <p:ext uri="{BB962C8B-B14F-4D97-AF65-F5344CB8AC3E}">
        <p14:creationId xmlns:p14="http://schemas.microsoft.com/office/powerpoint/2010/main" val="247720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a:solidFill>
                  <a:srgbClr val="FF0000"/>
                </a:solidFill>
                <a:latin typeface="Times New Roman" panose="02020603050405020304" pitchFamily="18" charset="0"/>
                <a:cs typeface="Times New Roman" panose="02020603050405020304" pitchFamily="18" charset="0"/>
              </a:rPr>
              <a:t>W</a:t>
            </a:r>
            <a:r>
              <a:rPr lang="en-CA" i="1" dirty="0" smtClean="0">
                <a:solidFill>
                  <a:srgbClr val="FF0000"/>
                </a:solidFill>
                <a:latin typeface="Times New Roman" panose="02020603050405020304" pitchFamily="18" charset="0"/>
                <a:cs typeface="Times New Roman" panose="02020603050405020304" pitchFamily="18" charset="0"/>
              </a:rPr>
              <a:t>e set out to empirically study the delivery delay of three open source systems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4" descr="http://help.eclipse.org/juno/topic/org.eclipse.platform.doc.user/whatsNew/images/icon.png"/>
          <p:cNvPicPr>
            <a:picLocks noChangeAspect="1" noChangeArrowheads="1"/>
          </p:cNvPicPr>
          <p:nvPr/>
        </p:nvPicPr>
        <p:blipFill>
          <a:blip r:embed="rId4" cstate="print"/>
          <a:srcRect/>
          <a:stretch>
            <a:fillRect/>
          </a:stretch>
        </p:blipFill>
        <p:spPr bwMode="auto">
          <a:xfrm>
            <a:off x="5339916" y="2601286"/>
            <a:ext cx="1512168" cy="1512168"/>
          </a:xfrm>
          <a:prstGeom prst="rect">
            <a:avLst/>
          </a:prstGeom>
          <a:noFill/>
        </p:spPr>
      </p:pic>
      <p:pic>
        <p:nvPicPr>
          <p:cNvPr id="5" name="Picture 6" descr="https://lh3.googleusercontent.com/-SdPtN-T461k/AAAAAAAAAAI/AAAAAAAAABE/Rp8j_Bg_4-U/photo.jpg"/>
          <p:cNvPicPr>
            <a:picLocks noChangeAspect="1" noChangeArrowheads="1"/>
          </p:cNvPicPr>
          <p:nvPr/>
        </p:nvPicPr>
        <p:blipFill>
          <a:blip r:embed="rId5" cstate="print"/>
          <a:srcRect/>
          <a:stretch>
            <a:fillRect/>
          </a:stretch>
        </p:blipFill>
        <p:spPr bwMode="auto">
          <a:xfrm>
            <a:off x="8904312" y="2601286"/>
            <a:ext cx="1592133" cy="1583798"/>
          </a:xfrm>
          <a:prstGeom prst="rect">
            <a:avLst/>
          </a:prstGeom>
          <a:noFill/>
        </p:spPr>
      </p:pic>
      <p:sp>
        <p:nvSpPr>
          <p:cNvPr id="6" name="Folded Corner 5"/>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14,530 issues</a:t>
            </a:r>
            <a:endParaRPr lang="en-CA" sz="3200" dirty="0"/>
          </a:p>
        </p:txBody>
      </p:sp>
      <p:sp>
        <p:nvSpPr>
          <p:cNvPr id="7" name="Folded Corner 6"/>
          <p:cNvSpPr/>
          <p:nvPr/>
        </p:nvSpPr>
        <p:spPr>
          <a:xfrm>
            <a:off x="46558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3,344 issues</a:t>
            </a:r>
            <a:endParaRPr lang="en-CA" sz="3200" dirty="0"/>
          </a:p>
        </p:txBody>
      </p:sp>
      <p:sp>
        <p:nvSpPr>
          <p:cNvPr id="8" name="Folded Corner 7"/>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3,121 issues</a:t>
            </a:r>
            <a:endParaRPr lang="en-CA" sz="3200" dirty="0"/>
          </a:p>
        </p:txBody>
      </p:sp>
      <p:sp>
        <p:nvSpPr>
          <p:cNvPr id="9" name="Folded Corner 8"/>
          <p:cNvSpPr/>
          <p:nvPr/>
        </p:nvSpPr>
        <p:spPr>
          <a:xfrm>
            <a:off x="1055440" y="4923227"/>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15 releases</a:t>
            </a:r>
            <a:endParaRPr lang="en-CA" sz="3200" dirty="0"/>
          </a:p>
        </p:txBody>
      </p:sp>
      <p:sp>
        <p:nvSpPr>
          <p:cNvPr id="10" name="Folded Corner 9"/>
          <p:cNvSpPr/>
          <p:nvPr/>
        </p:nvSpPr>
        <p:spPr>
          <a:xfrm>
            <a:off x="4655840" y="4927426"/>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11 releases</a:t>
            </a:r>
            <a:endParaRPr lang="en-CA" sz="3200" dirty="0"/>
          </a:p>
        </p:txBody>
      </p:sp>
      <p:sp>
        <p:nvSpPr>
          <p:cNvPr id="11" name="Folded Corner 10"/>
          <p:cNvSpPr/>
          <p:nvPr/>
        </p:nvSpPr>
        <p:spPr>
          <a:xfrm>
            <a:off x="8256240" y="4929460"/>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17 releases</a:t>
            </a:r>
            <a:endParaRPr lang="en-CA" sz="3200" dirty="0"/>
          </a:p>
        </p:txBody>
      </p:sp>
      <p:sp>
        <p:nvSpPr>
          <p:cNvPr id="12" name="Folded Corner 11"/>
          <p:cNvSpPr/>
          <p:nvPr/>
        </p:nvSpPr>
        <p:spPr>
          <a:xfrm>
            <a:off x="1055440" y="5673836"/>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Rapid</a:t>
            </a:r>
            <a:endParaRPr lang="en-CA" sz="3200" dirty="0"/>
          </a:p>
        </p:txBody>
      </p:sp>
      <p:sp>
        <p:nvSpPr>
          <p:cNvPr id="13" name="Folded Corner 12"/>
          <p:cNvSpPr/>
          <p:nvPr/>
        </p:nvSpPr>
        <p:spPr>
          <a:xfrm>
            <a:off x="4655840" y="5703713"/>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Traditional</a:t>
            </a:r>
            <a:endParaRPr lang="en-CA" sz="3200" dirty="0"/>
          </a:p>
        </p:txBody>
      </p:sp>
      <p:sp>
        <p:nvSpPr>
          <p:cNvPr id="14" name="Folded Corner 13"/>
          <p:cNvSpPr/>
          <p:nvPr/>
        </p:nvSpPr>
        <p:spPr>
          <a:xfrm>
            <a:off x="8232229" y="5673836"/>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Traditional</a:t>
            </a:r>
            <a:endParaRPr lang="en-CA" sz="3200" dirty="0"/>
          </a:p>
        </p:txBody>
      </p:sp>
    </p:spTree>
    <p:extLst>
      <p:ext uri="{BB962C8B-B14F-4D97-AF65-F5344CB8AC3E}">
        <p14:creationId xmlns:p14="http://schemas.microsoft.com/office/powerpoint/2010/main" val="3805021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collect data based on release notes information</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1908569" y="2420888"/>
            <a:ext cx="1646312" cy="1646312"/>
          </a:xfrm>
          <a:prstGeom prst="rect">
            <a:avLst/>
          </a:prstGeom>
          <a:noFill/>
        </p:spPr>
      </p:pic>
      <p:pic>
        <p:nvPicPr>
          <p:cNvPr id="6" name="Picture 16" descr="http://www.downloadclipart.net/large/5846-document-open-design.png"/>
          <p:cNvPicPr>
            <a:picLocks noChangeAspect="1" noChangeArrowheads="1"/>
          </p:cNvPicPr>
          <p:nvPr/>
        </p:nvPicPr>
        <p:blipFill>
          <a:blip r:embed="rId4" cstate="print"/>
          <a:srcRect/>
          <a:stretch>
            <a:fillRect/>
          </a:stretch>
        </p:blipFill>
        <p:spPr bwMode="auto">
          <a:xfrm>
            <a:off x="2287158" y="3068380"/>
            <a:ext cx="1242849" cy="1099922"/>
          </a:xfrm>
          <a:prstGeom prst="rect">
            <a:avLst/>
          </a:prstGeom>
          <a:noFill/>
        </p:spPr>
      </p:pic>
      <p:sp>
        <p:nvSpPr>
          <p:cNvPr id="7" name="CaixaDeTexto 16"/>
          <p:cNvSpPr txBox="1"/>
          <p:nvPr/>
        </p:nvSpPr>
        <p:spPr>
          <a:xfrm>
            <a:off x="1756454" y="3981572"/>
            <a:ext cx="2304256" cy="523220"/>
          </a:xfrm>
          <a:prstGeom prst="rect">
            <a:avLst/>
          </a:prstGeom>
          <a:noFill/>
        </p:spPr>
        <p:txBody>
          <a:bodyPr wrap="square" rtlCol="0">
            <a:spAutoFit/>
          </a:bodyPr>
          <a:lstStyle/>
          <a:p>
            <a:r>
              <a:rPr lang="pt-BR" sz="2800" i="1" dirty="0" smtClean="0">
                <a:latin typeface="Times New Roman" panose="02020603050405020304" pitchFamily="18" charset="0"/>
                <a:cs typeface="Times New Roman" panose="02020603050405020304" pitchFamily="18" charset="0"/>
              </a:rPr>
              <a:t>Release Notes</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675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collect data based on release notes information</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1908569" y="2420888"/>
            <a:ext cx="1646312" cy="1646312"/>
          </a:xfrm>
          <a:prstGeom prst="rect">
            <a:avLst/>
          </a:prstGeom>
          <a:noFill/>
        </p:spPr>
      </p:pic>
      <p:pic>
        <p:nvPicPr>
          <p:cNvPr id="6" name="Picture 16" descr="http://www.downloadclipart.net/large/5846-document-open-design.png"/>
          <p:cNvPicPr>
            <a:picLocks noChangeAspect="1" noChangeArrowheads="1"/>
          </p:cNvPicPr>
          <p:nvPr/>
        </p:nvPicPr>
        <p:blipFill>
          <a:blip r:embed="rId4" cstate="print"/>
          <a:srcRect/>
          <a:stretch>
            <a:fillRect/>
          </a:stretch>
        </p:blipFill>
        <p:spPr bwMode="auto">
          <a:xfrm>
            <a:off x="2287158" y="3068380"/>
            <a:ext cx="1242849" cy="1099922"/>
          </a:xfrm>
          <a:prstGeom prst="rect">
            <a:avLst/>
          </a:prstGeom>
          <a:noFill/>
        </p:spPr>
      </p:pic>
      <p:sp>
        <p:nvSpPr>
          <p:cNvPr id="7" name="CaixaDeTexto 16"/>
          <p:cNvSpPr txBox="1"/>
          <p:nvPr/>
        </p:nvSpPr>
        <p:spPr>
          <a:xfrm>
            <a:off x="1756454" y="3981572"/>
            <a:ext cx="2304256" cy="523220"/>
          </a:xfrm>
          <a:prstGeom prst="rect">
            <a:avLst/>
          </a:prstGeom>
          <a:noFill/>
        </p:spPr>
        <p:txBody>
          <a:bodyPr wrap="square" rtlCol="0">
            <a:spAutoFit/>
          </a:bodyPr>
          <a:lstStyle/>
          <a:p>
            <a:r>
              <a:rPr lang="pt-BR" sz="2800" i="1" dirty="0" smtClean="0">
                <a:latin typeface="Times New Roman" panose="02020603050405020304" pitchFamily="18" charset="0"/>
                <a:cs typeface="Times New Roman" panose="02020603050405020304" pitchFamily="18" charset="0"/>
              </a:rPr>
              <a:t>Release Notes</a:t>
            </a:r>
            <a:endParaRPr lang="en-US" sz="2800" i="1" dirty="0">
              <a:latin typeface="Times New Roman" panose="02020603050405020304" pitchFamily="18" charset="0"/>
              <a:cs typeface="Times New Roman" panose="02020603050405020304" pitchFamily="18" charset="0"/>
            </a:endParaRPr>
          </a:p>
        </p:txBody>
      </p:sp>
      <p:sp>
        <p:nvSpPr>
          <p:cNvPr id="8" name="Pergaminho vertical 6"/>
          <p:cNvSpPr/>
          <p:nvPr/>
        </p:nvSpPr>
        <p:spPr>
          <a:xfrm>
            <a:off x="5177036" y="2420888"/>
            <a:ext cx="1728192" cy="1728192"/>
          </a:xfrm>
          <a:prstGeom prst="verticalScroll">
            <a:avLst/>
          </a:prstGeom>
          <a:solidFill>
            <a:srgbClr val="E2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#14</a:t>
            </a:r>
          </a:p>
          <a:p>
            <a:pPr algn="ctr"/>
            <a:r>
              <a:rPr lang="pt-BR" sz="2800" i="1" dirty="0" smtClean="0">
                <a:latin typeface="Times New Roman" panose="02020603050405020304" pitchFamily="18" charset="0"/>
                <a:cs typeface="Times New Roman" panose="02020603050405020304" pitchFamily="18" charset="0"/>
              </a:rPr>
              <a:t>#15</a:t>
            </a:r>
          </a:p>
          <a:p>
            <a:pPr algn="ctr"/>
            <a:r>
              <a:rPr lang="pt-BR" sz="2800" i="1" dirty="0" smtClean="0">
                <a:latin typeface="Times New Roman" panose="02020603050405020304" pitchFamily="18" charset="0"/>
                <a:cs typeface="Times New Roman" panose="02020603050405020304" pitchFamily="18" charset="0"/>
              </a:rPr>
              <a:t>#16</a:t>
            </a:r>
            <a:endParaRPr lang="en-US" sz="2800" i="1"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4020037" y="4077072"/>
            <a:ext cx="4032448" cy="954107"/>
          </a:xfrm>
          <a:prstGeom prst="rect">
            <a:avLst/>
          </a:prstGeom>
          <a:noFill/>
        </p:spPr>
        <p:txBody>
          <a:bodyPr wrap="square" rtlCol="0">
            <a:spAutoFit/>
          </a:bodyPr>
          <a:lstStyle/>
          <a:p>
            <a:pPr algn="ctr"/>
            <a:r>
              <a:rPr lang="pt-BR" sz="2800" i="1" dirty="0" err="1" smtClean="0">
                <a:latin typeface="Times New Roman" panose="02020603050405020304" pitchFamily="18" charset="0"/>
                <a:cs typeface="Times New Roman" panose="02020603050405020304" pitchFamily="18" charset="0"/>
              </a:rPr>
              <a:t>List</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of</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Integrated</a:t>
            </a:r>
            <a:r>
              <a:rPr lang="pt-BR" sz="2800" i="1" dirty="0" smtClean="0">
                <a:latin typeface="Times New Roman" panose="02020603050405020304" pitchFamily="18" charset="0"/>
                <a:cs typeface="Times New Roman" panose="02020603050405020304" pitchFamily="18" charset="0"/>
              </a:rPr>
              <a:t> </a:t>
            </a:r>
          </a:p>
          <a:p>
            <a:pPr algn="ctr"/>
            <a:r>
              <a:rPr lang="pt-BR" sz="2800" i="1" dirty="0" err="1" smtClean="0">
                <a:latin typeface="Times New Roman" panose="02020603050405020304" pitchFamily="18" charset="0"/>
                <a:cs typeface="Times New Roman" panose="02020603050405020304" pitchFamily="18" charset="0"/>
              </a:rPr>
              <a:t>Bug</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Ids</a:t>
            </a:r>
            <a:endParaRPr lang="en-US" sz="2800" i="1" dirty="0">
              <a:latin typeface="Times New Roman" panose="02020603050405020304" pitchFamily="18" charset="0"/>
              <a:cs typeface="Times New Roman" panose="02020603050405020304" pitchFamily="18" charset="0"/>
            </a:endParaRPr>
          </a:p>
        </p:txBody>
      </p:sp>
      <p:sp>
        <p:nvSpPr>
          <p:cNvPr id="10" name="Seta para a direita 13"/>
          <p:cNvSpPr/>
          <p:nvPr/>
        </p:nvSpPr>
        <p:spPr>
          <a:xfrm>
            <a:off x="3719736" y="2852936"/>
            <a:ext cx="1512168" cy="792088"/>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link</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74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collect data based on release notes information</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5" name="Picture 14" descr="http://salasta.lt/image/data/LOGO/box%20x.png"/>
          <p:cNvPicPr>
            <a:picLocks noChangeAspect="1" noChangeArrowheads="1"/>
          </p:cNvPicPr>
          <p:nvPr/>
        </p:nvPicPr>
        <p:blipFill>
          <a:blip r:embed="rId3" cstate="print"/>
          <a:srcRect/>
          <a:stretch>
            <a:fillRect/>
          </a:stretch>
        </p:blipFill>
        <p:spPr bwMode="auto">
          <a:xfrm>
            <a:off x="1908569" y="2420888"/>
            <a:ext cx="1646312" cy="1646312"/>
          </a:xfrm>
          <a:prstGeom prst="rect">
            <a:avLst/>
          </a:prstGeom>
          <a:noFill/>
        </p:spPr>
      </p:pic>
      <p:pic>
        <p:nvPicPr>
          <p:cNvPr id="6" name="Picture 16" descr="http://www.downloadclipart.net/large/5846-document-open-design.png"/>
          <p:cNvPicPr>
            <a:picLocks noChangeAspect="1" noChangeArrowheads="1"/>
          </p:cNvPicPr>
          <p:nvPr/>
        </p:nvPicPr>
        <p:blipFill>
          <a:blip r:embed="rId4" cstate="print"/>
          <a:srcRect/>
          <a:stretch>
            <a:fillRect/>
          </a:stretch>
        </p:blipFill>
        <p:spPr bwMode="auto">
          <a:xfrm>
            <a:off x="2287158" y="3068380"/>
            <a:ext cx="1242849" cy="1099922"/>
          </a:xfrm>
          <a:prstGeom prst="rect">
            <a:avLst/>
          </a:prstGeom>
          <a:noFill/>
        </p:spPr>
      </p:pic>
      <p:sp>
        <p:nvSpPr>
          <p:cNvPr id="7" name="CaixaDeTexto 16"/>
          <p:cNvSpPr txBox="1"/>
          <p:nvPr/>
        </p:nvSpPr>
        <p:spPr>
          <a:xfrm>
            <a:off x="1756454" y="3981572"/>
            <a:ext cx="2304256" cy="523220"/>
          </a:xfrm>
          <a:prstGeom prst="rect">
            <a:avLst/>
          </a:prstGeom>
          <a:noFill/>
        </p:spPr>
        <p:txBody>
          <a:bodyPr wrap="square" rtlCol="0">
            <a:spAutoFit/>
          </a:bodyPr>
          <a:lstStyle/>
          <a:p>
            <a:r>
              <a:rPr lang="pt-BR" sz="2800" i="1" dirty="0" smtClean="0">
                <a:latin typeface="Times New Roman" panose="02020603050405020304" pitchFamily="18" charset="0"/>
                <a:cs typeface="Times New Roman" panose="02020603050405020304" pitchFamily="18" charset="0"/>
              </a:rPr>
              <a:t>Release Notes</a:t>
            </a:r>
            <a:endParaRPr lang="en-US" sz="2800" i="1" dirty="0">
              <a:latin typeface="Times New Roman" panose="02020603050405020304" pitchFamily="18" charset="0"/>
              <a:cs typeface="Times New Roman" panose="02020603050405020304" pitchFamily="18" charset="0"/>
            </a:endParaRPr>
          </a:p>
        </p:txBody>
      </p:sp>
      <p:sp>
        <p:nvSpPr>
          <p:cNvPr id="8" name="Pergaminho vertical 6"/>
          <p:cNvSpPr/>
          <p:nvPr/>
        </p:nvSpPr>
        <p:spPr>
          <a:xfrm>
            <a:off x="5177036" y="2420888"/>
            <a:ext cx="1728192" cy="1728192"/>
          </a:xfrm>
          <a:prstGeom prst="verticalScroll">
            <a:avLst/>
          </a:prstGeom>
          <a:solidFill>
            <a:srgbClr val="E2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#14</a:t>
            </a:r>
          </a:p>
          <a:p>
            <a:pPr algn="ctr"/>
            <a:r>
              <a:rPr lang="pt-BR" sz="2800" i="1" dirty="0" smtClean="0">
                <a:latin typeface="Times New Roman" panose="02020603050405020304" pitchFamily="18" charset="0"/>
                <a:cs typeface="Times New Roman" panose="02020603050405020304" pitchFamily="18" charset="0"/>
              </a:rPr>
              <a:t>#15</a:t>
            </a:r>
          </a:p>
          <a:p>
            <a:pPr algn="ctr"/>
            <a:r>
              <a:rPr lang="pt-BR" sz="2800" i="1" dirty="0" smtClean="0">
                <a:latin typeface="Times New Roman" panose="02020603050405020304" pitchFamily="18" charset="0"/>
                <a:cs typeface="Times New Roman" panose="02020603050405020304" pitchFamily="18" charset="0"/>
              </a:rPr>
              <a:t>#16</a:t>
            </a:r>
            <a:endParaRPr lang="en-US" sz="2800" i="1" dirty="0">
              <a:latin typeface="Times New Roman" panose="02020603050405020304" pitchFamily="18" charset="0"/>
              <a:cs typeface="Times New Roman" panose="02020603050405020304" pitchFamily="18" charset="0"/>
            </a:endParaRPr>
          </a:p>
        </p:txBody>
      </p:sp>
      <p:sp>
        <p:nvSpPr>
          <p:cNvPr id="9" name="CaixaDeTexto 8"/>
          <p:cNvSpPr txBox="1"/>
          <p:nvPr/>
        </p:nvSpPr>
        <p:spPr>
          <a:xfrm>
            <a:off x="4020037" y="4077072"/>
            <a:ext cx="4032448" cy="954107"/>
          </a:xfrm>
          <a:prstGeom prst="rect">
            <a:avLst/>
          </a:prstGeom>
          <a:noFill/>
        </p:spPr>
        <p:txBody>
          <a:bodyPr wrap="square" rtlCol="0">
            <a:spAutoFit/>
          </a:bodyPr>
          <a:lstStyle/>
          <a:p>
            <a:pPr algn="ctr"/>
            <a:r>
              <a:rPr lang="pt-BR" sz="2800" i="1" dirty="0" err="1" smtClean="0">
                <a:latin typeface="Times New Roman" panose="02020603050405020304" pitchFamily="18" charset="0"/>
                <a:cs typeface="Times New Roman" panose="02020603050405020304" pitchFamily="18" charset="0"/>
              </a:rPr>
              <a:t>List</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of</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Integrated</a:t>
            </a:r>
            <a:r>
              <a:rPr lang="pt-BR" sz="2800" i="1" dirty="0" smtClean="0">
                <a:latin typeface="Times New Roman" panose="02020603050405020304" pitchFamily="18" charset="0"/>
                <a:cs typeface="Times New Roman" panose="02020603050405020304" pitchFamily="18" charset="0"/>
              </a:rPr>
              <a:t> </a:t>
            </a:r>
          </a:p>
          <a:p>
            <a:pPr algn="ctr"/>
            <a:r>
              <a:rPr lang="pt-BR" sz="2800" i="1" dirty="0" err="1" smtClean="0">
                <a:latin typeface="Times New Roman" panose="02020603050405020304" pitchFamily="18" charset="0"/>
                <a:cs typeface="Times New Roman" panose="02020603050405020304" pitchFamily="18" charset="0"/>
              </a:rPr>
              <a:t>Bug</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Ids</a:t>
            </a:r>
            <a:endParaRPr lang="en-US" sz="2800" i="1" dirty="0">
              <a:latin typeface="Times New Roman" panose="02020603050405020304" pitchFamily="18" charset="0"/>
              <a:cs typeface="Times New Roman" panose="02020603050405020304" pitchFamily="18" charset="0"/>
            </a:endParaRPr>
          </a:p>
        </p:txBody>
      </p:sp>
      <p:sp>
        <p:nvSpPr>
          <p:cNvPr id="10" name="Seta para a direita 13"/>
          <p:cNvSpPr/>
          <p:nvPr/>
        </p:nvSpPr>
        <p:spPr>
          <a:xfrm>
            <a:off x="3719736" y="2852936"/>
            <a:ext cx="1512168" cy="792088"/>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link</a:t>
            </a:r>
            <a:endParaRPr lang="en-US" sz="2800" i="1" dirty="0">
              <a:latin typeface="Times New Roman" panose="02020603050405020304" pitchFamily="18" charset="0"/>
              <a:cs typeface="Times New Roman" panose="02020603050405020304" pitchFamily="18" charset="0"/>
            </a:endParaRPr>
          </a:p>
        </p:txBody>
      </p:sp>
      <p:pic>
        <p:nvPicPr>
          <p:cNvPr id="11" name="Picture 2" descr="http://db.cse.ohio-state.edu/images/db.png"/>
          <p:cNvPicPr>
            <a:picLocks noChangeAspect="1" noChangeArrowheads="1"/>
          </p:cNvPicPr>
          <p:nvPr/>
        </p:nvPicPr>
        <p:blipFill>
          <a:blip r:embed="rId5" cstate="print"/>
          <a:srcRect/>
          <a:stretch>
            <a:fillRect/>
          </a:stretch>
        </p:blipFill>
        <p:spPr bwMode="auto">
          <a:xfrm>
            <a:off x="8525408" y="2420888"/>
            <a:ext cx="1563337" cy="1733601"/>
          </a:xfrm>
          <a:prstGeom prst="rect">
            <a:avLst/>
          </a:prstGeom>
          <a:noFill/>
        </p:spPr>
      </p:pic>
      <p:sp>
        <p:nvSpPr>
          <p:cNvPr id="13" name="CaixaDeTexto 17"/>
          <p:cNvSpPr txBox="1"/>
          <p:nvPr/>
        </p:nvSpPr>
        <p:spPr>
          <a:xfrm>
            <a:off x="8135060" y="4027738"/>
            <a:ext cx="2516285" cy="954107"/>
          </a:xfrm>
          <a:prstGeom prst="rect">
            <a:avLst/>
          </a:prstGeom>
          <a:noFill/>
        </p:spPr>
        <p:txBody>
          <a:bodyPr wrap="square" rtlCol="0">
            <a:spAutoFit/>
          </a:bodyPr>
          <a:lstStyle/>
          <a:p>
            <a:pPr algn="ctr"/>
            <a:r>
              <a:rPr lang="pt-BR" sz="2800" i="1" dirty="0" err="1" smtClean="0">
                <a:latin typeface="Times New Roman" panose="02020603050405020304" pitchFamily="18" charset="0"/>
                <a:cs typeface="Times New Roman" panose="02020603050405020304" pitchFamily="18" charset="0"/>
              </a:rPr>
              <a:t>Issue</a:t>
            </a:r>
            <a:r>
              <a:rPr lang="pt-BR" sz="2800" i="1" dirty="0" smtClean="0">
                <a:latin typeface="Times New Roman" panose="02020603050405020304" pitchFamily="18" charset="0"/>
                <a:cs typeface="Times New Roman" panose="02020603050405020304" pitchFamily="18" charset="0"/>
              </a:rPr>
              <a:t> </a:t>
            </a:r>
            <a:r>
              <a:rPr lang="pt-BR" sz="2800" i="1" dirty="0" err="1" smtClean="0">
                <a:latin typeface="Times New Roman" panose="02020603050405020304" pitchFamily="18" charset="0"/>
                <a:cs typeface="Times New Roman" panose="02020603050405020304" pitchFamily="18" charset="0"/>
              </a:rPr>
              <a:t>Tracking</a:t>
            </a:r>
            <a:r>
              <a:rPr lang="pt-BR" sz="2800" i="1" dirty="0" smtClean="0">
                <a:latin typeface="Times New Roman" panose="02020603050405020304" pitchFamily="18" charset="0"/>
                <a:cs typeface="Times New Roman" panose="02020603050405020304" pitchFamily="18" charset="0"/>
              </a:rPr>
              <a:t> System (ITS)</a:t>
            </a:r>
            <a:endParaRPr lang="en-US" sz="2800" i="1" dirty="0">
              <a:latin typeface="Times New Roman" panose="02020603050405020304" pitchFamily="18" charset="0"/>
              <a:cs typeface="Times New Roman" panose="02020603050405020304" pitchFamily="18" charset="0"/>
            </a:endParaRPr>
          </a:p>
        </p:txBody>
      </p:sp>
      <p:sp>
        <p:nvSpPr>
          <p:cNvPr id="15" name="Seta para a direita 13"/>
          <p:cNvSpPr/>
          <p:nvPr/>
        </p:nvSpPr>
        <p:spPr>
          <a:xfrm>
            <a:off x="6852084" y="2888940"/>
            <a:ext cx="1512168" cy="792088"/>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link</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0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measure delivery delay in two ways: </a:t>
            </a:r>
            <a:r>
              <a:rPr lang="en-CA" b="1" i="1" dirty="0" smtClean="0">
                <a:solidFill>
                  <a:srgbClr val="FF0000"/>
                </a:solidFill>
                <a:latin typeface="Times New Roman" panose="02020603050405020304" pitchFamily="18" charset="0"/>
                <a:cs typeface="Times New Roman" panose="02020603050405020304" pitchFamily="18" charset="0"/>
              </a:rPr>
              <a:t>release delay</a:t>
            </a:r>
            <a:r>
              <a:rPr lang="en-CA" i="1" dirty="0" smtClean="0">
                <a:solidFill>
                  <a:srgbClr val="FF0000"/>
                </a:solidFill>
                <a:latin typeface="Times New Roman" panose="02020603050405020304" pitchFamily="18" charset="0"/>
                <a:cs typeface="Times New Roman" panose="02020603050405020304" pitchFamily="18" charset="0"/>
              </a:rPr>
              <a:t> and </a:t>
            </a:r>
            <a:r>
              <a:rPr lang="en-CA" b="1" i="1" dirty="0" smtClean="0">
                <a:solidFill>
                  <a:srgbClr val="FF0000"/>
                </a:solidFill>
                <a:latin typeface="Times New Roman" panose="02020603050405020304" pitchFamily="18" charset="0"/>
                <a:cs typeface="Times New Roman" panose="02020603050405020304" pitchFamily="18" charset="0"/>
              </a:rPr>
              <a:t>abnormal delay</a:t>
            </a:r>
            <a:endParaRPr lang="en-CA"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57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Release Delay</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545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3453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release delay by counting </a:t>
            </a:r>
            <a:r>
              <a:rPr lang="en-CA" b="1" i="1" dirty="0" smtClean="0">
                <a:solidFill>
                  <a:srgbClr val="FF0000"/>
                </a:solidFill>
                <a:latin typeface="Times New Roman" panose="02020603050405020304" pitchFamily="18" charset="0"/>
                <a:cs typeface="Times New Roman" panose="02020603050405020304" pitchFamily="18" charset="0"/>
              </a:rPr>
              <a:t>how many releases</a:t>
            </a:r>
            <a:r>
              <a:rPr lang="en-CA" i="1" dirty="0" smtClean="0">
                <a:solidFill>
                  <a:srgbClr val="FF0000"/>
                </a:solidFill>
                <a:latin typeface="Times New Roman" panose="02020603050405020304" pitchFamily="18" charset="0"/>
                <a:cs typeface="Times New Roman" panose="02020603050405020304" pitchFamily="18" charset="0"/>
              </a:rPr>
              <a:t> an addressed issue missed before being released</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1055440" y="4869160"/>
            <a:ext cx="10081120" cy="72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t>Time</a:t>
            </a:r>
            <a:endParaRPr lang="en-CA" dirty="0"/>
          </a:p>
        </p:txBody>
      </p:sp>
      <p:pic>
        <p:nvPicPr>
          <p:cNvPr id="4" name="Picture 14" descr="http://salasta.lt/image/data/LOGO/box%20x.png"/>
          <p:cNvPicPr>
            <a:picLocks noChangeAspect="1" noChangeArrowheads="1"/>
          </p:cNvPicPr>
          <p:nvPr/>
        </p:nvPicPr>
        <p:blipFill>
          <a:blip r:embed="rId3" cstate="print"/>
          <a:srcRect/>
          <a:stretch>
            <a:fillRect/>
          </a:stretch>
        </p:blipFill>
        <p:spPr bwMode="auto">
          <a:xfrm>
            <a:off x="2407689" y="4077072"/>
            <a:ext cx="967910" cy="967910"/>
          </a:xfrm>
          <a:prstGeom prst="rect">
            <a:avLst/>
          </a:prstGeom>
          <a:noFill/>
        </p:spPr>
      </p:pic>
      <p:pic>
        <p:nvPicPr>
          <p:cNvPr id="5" name="Picture 14" descr="http://salasta.lt/image/data/LOGO/box%20x.png"/>
          <p:cNvPicPr>
            <a:picLocks noChangeAspect="1" noChangeArrowheads="1"/>
          </p:cNvPicPr>
          <p:nvPr/>
        </p:nvPicPr>
        <p:blipFill>
          <a:blip r:embed="rId3" cstate="print"/>
          <a:srcRect/>
          <a:stretch>
            <a:fillRect/>
          </a:stretch>
        </p:blipFill>
        <p:spPr bwMode="auto">
          <a:xfrm>
            <a:off x="4727848" y="4077072"/>
            <a:ext cx="967910" cy="967910"/>
          </a:xfrm>
          <a:prstGeom prst="rect">
            <a:avLst/>
          </a:prstGeom>
          <a:noFill/>
        </p:spPr>
      </p:pic>
      <p:pic>
        <p:nvPicPr>
          <p:cNvPr id="6" name="Picture 14" descr="http://salasta.lt/image/data/LOGO/box%20x.png"/>
          <p:cNvPicPr>
            <a:picLocks noChangeAspect="1" noChangeArrowheads="1"/>
          </p:cNvPicPr>
          <p:nvPr/>
        </p:nvPicPr>
        <p:blipFill>
          <a:blip r:embed="rId3" cstate="print"/>
          <a:srcRect/>
          <a:stretch>
            <a:fillRect/>
          </a:stretch>
        </p:blipFill>
        <p:spPr bwMode="auto">
          <a:xfrm>
            <a:off x="6879332" y="4077072"/>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030816" y="4077072"/>
            <a:ext cx="967910" cy="967910"/>
          </a:xfrm>
          <a:prstGeom prst="rect">
            <a:avLst/>
          </a:prstGeom>
          <a:noFill/>
        </p:spPr>
      </p:pic>
    </p:spTree>
    <p:extLst>
      <p:ext uri="{BB962C8B-B14F-4D97-AF65-F5344CB8AC3E}">
        <p14:creationId xmlns:p14="http://schemas.microsoft.com/office/powerpoint/2010/main" val="292168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3453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release delay by counting </a:t>
            </a:r>
            <a:r>
              <a:rPr lang="en-CA" b="1" i="1" dirty="0" smtClean="0">
                <a:solidFill>
                  <a:srgbClr val="FF0000"/>
                </a:solidFill>
                <a:latin typeface="Times New Roman" panose="02020603050405020304" pitchFamily="18" charset="0"/>
                <a:cs typeface="Times New Roman" panose="02020603050405020304" pitchFamily="18" charset="0"/>
              </a:rPr>
              <a:t>how many releases</a:t>
            </a:r>
            <a:r>
              <a:rPr lang="en-CA" i="1" dirty="0" smtClean="0">
                <a:solidFill>
                  <a:srgbClr val="FF0000"/>
                </a:solidFill>
                <a:latin typeface="Times New Roman" panose="02020603050405020304" pitchFamily="18" charset="0"/>
                <a:cs typeface="Times New Roman" panose="02020603050405020304" pitchFamily="18" charset="0"/>
              </a:rPr>
              <a:t> an addressed issue missed before being released</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1055440" y="4869160"/>
            <a:ext cx="10081120" cy="72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t>Time</a:t>
            </a:r>
            <a:endParaRPr lang="en-CA" dirty="0"/>
          </a:p>
        </p:txBody>
      </p:sp>
      <p:pic>
        <p:nvPicPr>
          <p:cNvPr id="4" name="Picture 14" descr="http://salasta.lt/image/data/LOGO/box%20x.png"/>
          <p:cNvPicPr>
            <a:picLocks noChangeAspect="1" noChangeArrowheads="1"/>
          </p:cNvPicPr>
          <p:nvPr/>
        </p:nvPicPr>
        <p:blipFill>
          <a:blip r:embed="rId3" cstate="print"/>
          <a:srcRect/>
          <a:stretch>
            <a:fillRect/>
          </a:stretch>
        </p:blipFill>
        <p:spPr bwMode="auto">
          <a:xfrm>
            <a:off x="2407689" y="4077072"/>
            <a:ext cx="967910" cy="967910"/>
          </a:xfrm>
          <a:prstGeom prst="rect">
            <a:avLst/>
          </a:prstGeom>
          <a:noFill/>
        </p:spPr>
      </p:pic>
      <p:pic>
        <p:nvPicPr>
          <p:cNvPr id="5" name="Picture 14" descr="http://salasta.lt/image/data/LOGO/box%20x.png"/>
          <p:cNvPicPr>
            <a:picLocks noChangeAspect="1" noChangeArrowheads="1"/>
          </p:cNvPicPr>
          <p:nvPr/>
        </p:nvPicPr>
        <p:blipFill>
          <a:blip r:embed="rId3" cstate="print"/>
          <a:srcRect/>
          <a:stretch>
            <a:fillRect/>
          </a:stretch>
        </p:blipFill>
        <p:spPr bwMode="auto">
          <a:xfrm>
            <a:off x="4727848" y="4077072"/>
            <a:ext cx="967910" cy="967910"/>
          </a:xfrm>
          <a:prstGeom prst="rect">
            <a:avLst/>
          </a:prstGeom>
          <a:noFill/>
        </p:spPr>
      </p:pic>
      <p:pic>
        <p:nvPicPr>
          <p:cNvPr id="6" name="Picture 14" descr="http://salasta.lt/image/data/LOGO/box%20x.png"/>
          <p:cNvPicPr>
            <a:picLocks noChangeAspect="1" noChangeArrowheads="1"/>
          </p:cNvPicPr>
          <p:nvPr/>
        </p:nvPicPr>
        <p:blipFill>
          <a:blip r:embed="rId3" cstate="print"/>
          <a:srcRect/>
          <a:stretch>
            <a:fillRect/>
          </a:stretch>
        </p:blipFill>
        <p:spPr bwMode="auto">
          <a:xfrm>
            <a:off x="6879332" y="4077072"/>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030816" y="4077072"/>
            <a:ext cx="967910" cy="967910"/>
          </a:xfrm>
          <a:prstGeom prst="rect">
            <a:avLst/>
          </a:prstGeom>
          <a:noFill/>
        </p:spPr>
      </p:pic>
      <p:pic>
        <p:nvPicPr>
          <p:cNvPr id="8194"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440" y="3920560"/>
            <a:ext cx="1157340" cy="109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1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3453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release delay by counting </a:t>
            </a:r>
            <a:r>
              <a:rPr lang="en-CA" b="1" i="1" dirty="0" smtClean="0">
                <a:solidFill>
                  <a:srgbClr val="FF0000"/>
                </a:solidFill>
                <a:latin typeface="Times New Roman" panose="02020603050405020304" pitchFamily="18" charset="0"/>
                <a:cs typeface="Times New Roman" panose="02020603050405020304" pitchFamily="18" charset="0"/>
              </a:rPr>
              <a:t>how many releases</a:t>
            </a:r>
            <a:r>
              <a:rPr lang="en-CA" i="1" dirty="0" smtClean="0">
                <a:solidFill>
                  <a:srgbClr val="FF0000"/>
                </a:solidFill>
                <a:latin typeface="Times New Roman" panose="02020603050405020304" pitchFamily="18" charset="0"/>
                <a:cs typeface="Times New Roman" panose="02020603050405020304" pitchFamily="18" charset="0"/>
              </a:rPr>
              <a:t> an addressed issue missed before being released</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1055440" y="4869160"/>
            <a:ext cx="10081120" cy="72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t>Time</a:t>
            </a:r>
            <a:endParaRPr lang="en-CA" dirty="0"/>
          </a:p>
        </p:txBody>
      </p:sp>
      <p:pic>
        <p:nvPicPr>
          <p:cNvPr id="4" name="Picture 14" descr="http://salasta.lt/image/data/LOGO/box%20x.png"/>
          <p:cNvPicPr>
            <a:picLocks noChangeAspect="1" noChangeArrowheads="1"/>
          </p:cNvPicPr>
          <p:nvPr/>
        </p:nvPicPr>
        <p:blipFill>
          <a:blip r:embed="rId3" cstate="print"/>
          <a:srcRect/>
          <a:stretch>
            <a:fillRect/>
          </a:stretch>
        </p:blipFill>
        <p:spPr bwMode="auto">
          <a:xfrm>
            <a:off x="2407689" y="4077072"/>
            <a:ext cx="967910" cy="967910"/>
          </a:xfrm>
          <a:prstGeom prst="rect">
            <a:avLst/>
          </a:prstGeom>
          <a:noFill/>
        </p:spPr>
      </p:pic>
      <p:pic>
        <p:nvPicPr>
          <p:cNvPr id="5" name="Picture 14" descr="http://salasta.lt/image/data/LOGO/box%20x.png"/>
          <p:cNvPicPr>
            <a:picLocks noChangeAspect="1" noChangeArrowheads="1"/>
          </p:cNvPicPr>
          <p:nvPr/>
        </p:nvPicPr>
        <p:blipFill>
          <a:blip r:embed="rId3" cstate="print"/>
          <a:srcRect/>
          <a:stretch>
            <a:fillRect/>
          </a:stretch>
        </p:blipFill>
        <p:spPr bwMode="auto">
          <a:xfrm>
            <a:off x="4727848" y="4077072"/>
            <a:ext cx="967910" cy="967910"/>
          </a:xfrm>
          <a:prstGeom prst="rect">
            <a:avLst/>
          </a:prstGeom>
          <a:noFill/>
        </p:spPr>
      </p:pic>
      <p:pic>
        <p:nvPicPr>
          <p:cNvPr id="6" name="Picture 14" descr="http://salasta.lt/image/data/LOGO/box%20x.png"/>
          <p:cNvPicPr>
            <a:picLocks noChangeAspect="1" noChangeArrowheads="1"/>
          </p:cNvPicPr>
          <p:nvPr/>
        </p:nvPicPr>
        <p:blipFill>
          <a:blip r:embed="rId3" cstate="print"/>
          <a:srcRect/>
          <a:stretch>
            <a:fillRect/>
          </a:stretch>
        </p:blipFill>
        <p:spPr bwMode="auto">
          <a:xfrm>
            <a:off x="6879332" y="4077072"/>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030816" y="4077072"/>
            <a:ext cx="967910" cy="967910"/>
          </a:xfrm>
          <a:prstGeom prst="rect">
            <a:avLst/>
          </a:prstGeom>
          <a:noFill/>
        </p:spPr>
      </p:pic>
      <p:pic>
        <p:nvPicPr>
          <p:cNvPr id="8194"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440" y="3920560"/>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8899" y="3971361"/>
            <a:ext cx="1043881" cy="9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89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47328" y="2204864"/>
            <a:ext cx="3816424" cy="2520280"/>
          </a:xfrm>
          <a:prstGeom prst="chevron">
            <a:avLst/>
          </a:prstGeom>
          <a:solidFill>
            <a:srgbClr val="E2AC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solidFill>
                <a:schemeClr val="tx1"/>
              </a:solidFill>
            </a:endParaRPr>
          </a:p>
        </p:txBody>
      </p:sp>
      <p:sp>
        <p:nvSpPr>
          <p:cNvPr id="6" name="Chevron 5"/>
          <p:cNvSpPr/>
          <p:nvPr/>
        </p:nvSpPr>
        <p:spPr>
          <a:xfrm>
            <a:off x="2783632" y="2204864"/>
            <a:ext cx="3816424" cy="2520280"/>
          </a:xfrm>
          <a:prstGeom prst="chevron">
            <a:avLst/>
          </a:prstGeom>
          <a:solidFill>
            <a:srgbClr val="43AEB1"/>
          </a:solidFill>
          <a:ln w="95250">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7" name="Chevron 6"/>
          <p:cNvSpPr/>
          <p:nvPr/>
        </p:nvSpPr>
        <p:spPr>
          <a:xfrm>
            <a:off x="5519936" y="2204864"/>
            <a:ext cx="3816424" cy="252028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8256240" y="2204864"/>
            <a:ext cx="3816424" cy="2520280"/>
          </a:xfrm>
          <a:prstGeom prst="chevron">
            <a:avLst/>
          </a:prstGeom>
          <a:solidFill>
            <a:srgbClr val="9E5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135560" y="260648"/>
            <a:ext cx="7848872" cy="769441"/>
          </a:xfrm>
          <a:prstGeom prst="rect">
            <a:avLst/>
          </a:prstGeom>
          <a:noFill/>
        </p:spPr>
        <p:txBody>
          <a:bodyPr wrap="square" rtlCol="0">
            <a:spAutoFit/>
          </a:bodyPr>
          <a:lstStyle/>
          <a:p>
            <a:pPr algn="ctr"/>
            <a:r>
              <a:rPr lang="en-CA" sz="4400" i="1" dirty="0" smtClean="0">
                <a:solidFill>
                  <a:srgbClr val="FF0000"/>
                </a:solidFill>
                <a:latin typeface="Times New Roman" panose="02020603050405020304" pitchFamily="18" charset="0"/>
                <a:cs typeface="Times New Roman" panose="02020603050405020304" pitchFamily="18" charset="0"/>
              </a:rPr>
              <a:t>Agenda</a:t>
            </a:r>
            <a:endParaRPr lang="en-CA" sz="44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464840"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Introduction</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71464"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Background</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863752"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Studies</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72064" y="3140968"/>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Conclusion</a:t>
            </a:r>
            <a:endParaRPr lang="en-CA"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75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3453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release delay by counting </a:t>
            </a:r>
            <a:r>
              <a:rPr lang="en-CA" b="1" i="1" dirty="0" smtClean="0">
                <a:solidFill>
                  <a:srgbClr val="FF0000"/>
                </a:solidFill>
                <a:latin typeface="Times New Roman" panose="02020603050405020304" pitchFamily="18" charset="0"/>
                <a:cs typeface="Times New Roman" panose="02020603050405020304" pitchFamily="18" charset="0"/>
              </a:rPr>
              <a:t>how many releases</a:t>
            </a:r>
            <a:r>
              <a:rPr lang="en-CA" i="1" dirty="0" smtClean="0">
                <a:solidFill>
                  <a:srgbClr val="FF0000"/>
                </a:solidFill>
                <a:latin typeface="Times New Roman" panose="02020603050405020304" pitchFamily="18" charset="0"/>
                <a:cs typeface="Times New Roman" panose="02020603050405020304" pitchFamily="18" charset="0"/>
              </a:rPr>
              <a:t> an addressed issue missed before being released</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1055440" y="4869160"/>
            <a:ext cx="10081120" cy="72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t>Time</a:t>
            </a:r>
            <a:endParaRPr lang="en-CA" dirty="0"/>
          </a:p>
        </p:txBody>
      </p:sp>
      <p:pic>
        <p:nvPicPr>
          <p:cNvPr id="4" name="Picture 14" descr="http://salasta.lt/image/data/LOGO/box%20x.png"/>
          <p:cNvPicPr>
            <a:picLocks noChangeAspect="1" noChangeArrowheads="1"/>
          </p:cNvPicPr>
          <p:nvPr/>
        </p:nvPicPr>
        <p:blipFill>
          <a:blip r:embed="rId3" cstate="print"/>
          <a:srcRect/>
          <a:stretch>
            <a:fillRect/>
          </a:stretch>
        </p:blipFill>
        <p:spPr bwMode="auto">
          <a:xfrm>
            <a:off x="2407689" y="4077072"/>
            <a:ext cx="967910" cy="967910"/>
          </a:xfrm>
          <a:prstGeom prst="rect">
            <a:avLst/>
          </a:prstGeom>
          <a:noFill/>
        </p:spPr>
      </p:pic>
      <p:pic>
        <p:nvPicPr>
          <p:cNvPr id="5" name="Picture 14" descr="http://salasta.lt/image/data/LOGO/box%20x.png"/>
          <p:cNvPicPr>
            <a:picLocks noChangeAspect="1" noChangeArrowheads="1"/>
          </p:cNvPicPr>
          <p:nvPr/>
        </p:nvPicPr>
        <p:blipFill>
          <a:blip r:embed="rId3" cstate="print"/>
          <a:srcRect/>
          <a:stretch>
            <a:fillRect/>
          </a:stretch>
        </p:blipFill>
        <p:spPr bwMode="auto">
          <a:xfrm>
            <a:off x="4727848" y="4077072"/>
            <a:ext cx="967910" cy="967910"/>
          </a:xfrm>
          <a:prstGeom prst="rect">
            <a:avLst/>
          </a:prstGeom>
          <a:noFill/>
        </p:spPr>
      </p:pic>
      <p:pic>
        <p:nvPicPr>
          <p:cNvPr id="6" name="Picture 14" descr="http://salasta.lt/image/data/LOGO/box%20x.png"/>
          <p:cNvPicPr>
            <a:picLocks noChangeAspect="1" noChangeArrowheads="1"/>
          </p:cNvPicPr>
          <p:nvPr/>
        </p:nvPicPr>
        <p:blipFill>
          <a:blip r:embed="rId3" cstate="print"/>
          <a:srcRect/>
          <a:stretch>
            <a:fillRect/>
          </a:stretch>
        </p:blipFill>
        <p:spPr bwMode="auto">
          <a:xfrm>
            <a:off x="6879332" y="4077072"/>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030816" y="4077072"/>
            <a:ext cx="967910" cy="967910"/>
          </a:xfrm>
          <a:prstGeom prst="rect">
            <a:avLst/>
          </a:prstGeom>
          <a:noFill/>
        </p:spPr>
      </p:pic>
      <p:pic>
        <p:nvPicPr>
          <p:cNvPr id="8194"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440" y="3920560"/>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8899" y="3971361"/>
            <a:ext cx="1043881" cy="99373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487488" y="3429000"/>
            <a:ext cx="7992888" cy="0"/>
          </a:xfrm>
          <a:prstGeom prst="line">
            <a:avLst/>
          </a:prstGeom>
          <a:ln w="215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21396" y="3501008"/>
            <a:ext cx="0" cy="432048"/>
          </a:xfrm>
          <a:prstGeom prst="straightConnector1">
            <a:avLst/>
          </a:pr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431228" y="3501008"/>
            <a:ext cx="0" cy="432048"/>
          </a:xfrm>
          <a:prstGeom prst="straightConnector1">
            <a:avLst/>
          </a:pr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59796" y="2739645"/>
            <a:ext cx="244827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After 3</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437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62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888432"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accurately explain how many</a:t>
            </a:r>
          </a:p>
          <a:p>
            <a:r>
              <a:rPr lang="en-CA" dirty="0" smtClean="0">
                <a:latin typeface="Times New Roman" panose="02020603050405020304" pitchFamily="18" charset="0"/>
                <a:cs typeface="Times New Roman" panose="02020603050405020304" pitchFamily="18" charset="0"/>
              </a:rPr>
              <a:t>releases an addressed issue will be</a:t>
            </a:r>
          </a:p>
          <a:p>
            <a:r>
              <a:rPr lang="en-CA" dirty="0" smtClean="0">
                <a:latin typeface="Times New Roman" panose="02020603050405020304" pitchFamily="18" charset="0"/>
                <a:cs typeface="Times New Roman" panose="02020603050405020304" pitchFamily="18" charset="0"/>
              </a:rPr>
              <a:t>delayed?</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08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888432"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accurately explain how many</a:t>
            </a:r>
          </a:p>
          <a:p>
            <a:r>
              <a:rPr lang="en-CA" dirty="0" smtClean="0">
                <a:latin typeface="Times New Roman" panose="02020603050405020304" pitchFamily="18" charset="0"/>
                <a:cs typeface="Times New Roman" panose="02020603050405020304" pitchFamily="18" charset="0"/>
              </a:rPr>
              <a:t>releases an addressed issue will be</a:t>
            </a:r>
          </a:p>
          <a:p>
            <a:r>
              <a:rPr lang="en-CA" dirty="0" smtClean="0">
                <a:latin typeface="Times New Roman" panose="02020603050405020304" pitchFamily="18" charset="0"/>
                <a:cs typeface="Times New Roman" panose="02020603050405020304" pitchFamily="18" charset="0"/>
              </a:rPr>
              <a:t>delayed?</a:t>
            </a:r>
            <a:endParaRPr lang="en-CA"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release integration delay?</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109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888432"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accurately explain how many</a:t>
            </a:r>
          </a:p>
          <a:p>
            <a:r>
              <a:rPr lang="en-CA" dirty="0" smtClean="0">
                <a:latin typeface="Times New Roman" panose="02020603050405020304" pitchFamily="18" charset="0"/>
                <a:cs typeface="Times New Roman" panose="02020603050405020304" pitchFamily="18" charset="0"/>
              </a:rPr>
              <a:t>releases an addressed issue will be</a:t>
            </a:r>
          </a:p>
          <a:p>
            <a:r>
              <a:rPr lang="en-CA" dirty="0" smtClean="0">
                <a:latin typeface="Times New Roman" panose="02020603050405020304" pitchFamily="18" charset="0"/>
                <a:cs typeface="Times New Roman" panose="02020603050405020304" pitchFamily="18" charset="0"/>
              </a:rPr>
              <a:t>delayed?</a:t>
            </a:r>
            <a:endParaRPr lang="en-CA"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release integration delay?</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Release Delay</a:t>
            </a:r>
            <a:endParaRPr lang="en-CA" dirty="0"/>
          </a:p>
        </p:txBody>
      </p:sp>
    </p:spTree>
    <p:extLst>
      <p:ext uri="{BB962C8B-B14F-4D97-AF65-F5344CB8AC3E}">
        <p14:creationId xmlns:p14="http://schemas.microsoft.com/office/powerpoint/2010/main" val="1690852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888432"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accurately explain how many</a:t>
            </a:r>
          </a:p>
          <a:p>
            <a:r>
              <a:rPr lang="en-CA" dirty="0" smtClean="0">
                <a:latin typeface="Times New Roman" panose="02020603050405020304" pitchFamily="18" charset="0"/>
                <a:cs typeface="Times New Roman" panose="02020603050405020304" pitchFamily="18" charset="0"/>
              </a:rPr>
              <a:t>releases an addressed issue will be</a:t>
            </a:r>
          </a:p>
          <a:p>
            <a:r>
              <a:rPr lang="en-CA" dirty="0" smtClean="0">
                <a:latin typeface="Times New Roman" panose="02020603050405020304" pitchFamily="18" charset="0"/>
                <a:cs typeface="Times New Roman" panose="02020603050405020304" pitchFamily="18" charset="0"/>
              </a:rPr>
              <a:t>delayed?</a:t>
            </a:r>
            <a:endParaRPr lang="en-CA"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release integration delay?</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Release Delay</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Tree>
    <p:extLst>
      <p:ext uri="{BB962C8B-B14F-4D97-AF65-F5344CB8AC3E}">
        <p14:creationId xmlns:p14="http://schemas.microsoft.com/office/powerpoint/2010/main" val="1844401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888432"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issues often delayed after being addressed?</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888432"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accurately explain how many</a:t>
            </a:r>
          </a:p>
          <a:p>
            <a:r>
              <a:rPr lang="en-CA" dirty="0" smtClean="0">
                <a:latin typeface="Times New Roman" panose="02020603050405020304" pitchFamily="18" charset="0"/>
                <a:cs typeface="Times New Roman" panose="02020603050405020304" pitchFamily="18" charset="0"/>
              </a:rPr>
              <a:t>releases an addressed issue will be</a:t>
            </a:r>
          </a:p>
          <a:p>
            <a:r>
              <a:rPr lang="en-CA" dirty="0" smtClean="0">
                <a:latin typeface="Times New Roman" panose="02020603050405020304" pitchFamily="18" charset="0"/>
                <a:cs typeface="Times New Roman" panose="02020603050405020304" pitchFamily="18" charset="0"/>
              </a:rPr>
              <a:t>delayed?</a:t>
            </a:r>
            <a:endParaRPr lang="en-CA"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release integration delay?</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Release Delay</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
        <p:nvSpPr>
          <p:cNvPr id="12" name="Folded Corner 11"/>
          <p:cNvSpPr/>
          <p:nvPr/>
        </p:nvSpPr>
        <p:spPr>
          <a:xfrm>
            <a:off x="8949692"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Identifying Top Influential Factors</a:t>
            </a:r>
            <a:endParaRPr lang="en-CA" dirty="0"/>
          </a:p>
        </p:txBody>
      </p:sp>
    </p:spTree>
    <p:extLst>
      <p:ext uri="{BB962C8B-B14F-4D97-AF65-F5344CB8AC3E}">
        <p14:creationId xmlns:p14="http://schemas.microsoft.com/office/powerpoint/2010/main" val="181986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Issues are usually delayed in the rapid release cycle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7648" y="1988840"/>
            <a:ext cx="5760640" cy="4608512"/>
          </a:xfrm>
          <a:prstGeom prst="rect">
            <a:avLst/>
          </a:prstGeom>
        </p:spPr>
      </p:pic>
    </p:spTree>
    <p:extLst>
      <p:ext uri="{BB962C8B-B14F-4D97-AF65-F5344CB8AC3E}">
        <p14:creationId xmlns:p14="http://schemas.microsoft.com/office/powerpoint/2010/main" val="3901319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Issues are usually delayed in the rapid release cycle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7648" y="1988840"/>
            <a:ext cx="5760640" cy="4608512"/>
          </a:xfrm>
          <a:prstGeom prst="rect">
            <a:avLst/>
          </a:prstGeom>
        </p:spPr>
      </p:pic>
      <p:sp>
        <p:nvSpPr>
          <p:cNvPr id="4" name="Rectangle 3"/>
          <p:cNvSpPr/>
          <p:nvPr/>
        </p:nvSpPr>
        <p:spPr>
          <a:xfrm>
            <a:off x="4151784" y="4941168"/>
            <a:ext cx="1152128" cy="122413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4043772" y="4337812"/>
            <a:ext cx="136815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34%</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399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Issues are usually delayed in the rapid release cycle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7648" y="1988840"/>
            <a:ext cx="5760640" cy="4608512"/>
          </a:xfrm>
          <a:prstGeom prst="rect">
            <a:avLst/>
          </a:prstGeom>
        </p:spPr>
      </p:pic>
      <p:sp>
        <p:nvSpPr>
          <p:cNvPr id="4" name="Rectangle 3"/>
          <p:cNvSpPr/>
          <p:nvPr/>
        </p:nvSpPr>
        <p:spPr>
          <a:xfrm>
            <a:off x="5718428" y="4221088"/>
            <a:ext cx="1152128" cy="19383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5610416" y="3636313"/>
            <a:ext cx="136815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60%</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40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47328" y="2204864"/>
            <a:ext cx="3816424" cy="2520280"/>
          </a:xfrm>
          <a:prstGeom prst="chevron">
            <a:avLst/>
          </a:prstGeom>
          <a:solidFill>
            <a:srgbClr val="E2AC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solidFill>
                <a:schemeClr val="tx1"/>
              </a:solidFill>
            </a:endParaRPr>
          </a:p>
        </p:txBody>
      </p:sp>
      <p:sp>
        <p:nvSpPr>
          <p:cNvPr id="6" name="Chevron 5"/>
          <p:cNvSpPr/>
          <p:nvPr/>
        </p:nvSpPr>
        <p:spPr>
          <a:xfrm>
            <a:off x="2783632" y="2204864"/>
            <a:ext cx="3816424" cy="2520280"/>
          </a:xfrm>
          <a:prstGeom prst="chevron">
            <a:avLst/>
          </a:prstGeom>
          <a:solidFill>
            <a:srgbClr val="43AEB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7" name="Chevron 6"/>
          <p:cNvSpPr/>
          <p:nvPr/>
        </p:nvSpPr>
        <p:spPr>
          <a:xfrm>
            <a:off x="5519936" y="2204864"/>
            <a:ext cx="3816424" cy="2520280"/>
          </a:xfrm>
          <a:prstGeom prst="chevron">
            <a:avLst/>
          </a:prstGeom>
          <a:ln w="95250">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8256240" y="2204864"/>
            <a:ext cx="3816424" cy="2520280"/>
          </a:xfrm>
          <a:prstGeom prst="chevron">
            <a:avLst/>
          </a:prstGeom>
          <a:solidFill>
            <a:srgbClr val="9E5A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135560" y="260648"/>
            <a:ext cx="7848872" cy="769441"/>
          </a:xfrm>
          <a:prstGeom prst="rect">
            <a:avLst/>
          </a:prstGeom>
          <a:noFill/>
        </p:spPr>
        <p:txBody>
          <a:bodyPr wrap="square" rtlCol="0">
            <a:spAutoFit/>
          </a:bodyPr>
          <a:lstStyle/>
          <a:p>
            <a:pPr algn="ctr"/>
            <a:r>
              <a:rPr lang="en-CA" sz="4400" i="1" dirty="0" smtClean="0">
                <a:solidFill>
                  <a:srgbClr val="FF0000"/>
                </a:solidFill>
                <a:latin typeface="Times New Roman" panose="02020603050405020304" pitchFamily="18" charset="0"/>
                <a:cs typeface="Times New Roman" panose="02020603050405020304" pitchFamily="18" charset="0"/>
              </a:rPr>
              <a:t>Agenda</a:t>
            </a:r>
            <a:endParaRPr lang="en-CA" sz="44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464840"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Introduction</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71464"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Background</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863752"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Studies</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72064" y="3140968"/>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Conclusion</a:t>
            </a:r>
            <a:endParaRPr lang="en-CA"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453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Issues are usually delayed in the rapid release cycle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7648" y="1988840"/>
            <a:ext cx="5760640" cy="4608512"/>
          </a:xfrm>
          <a:prstGeom prst="rect">
            <a:avLst/>
          </a:prstGeom>
        </p:spPr>
      </p:pic>
      <p:sp>
        <p:nvSpPr>
          <p:cNvPr id="4" name="Rectangle 3"/>
          <p:cNvSpPr/>
          <p:nvPr/>
        </p:nvSpPr>
        <p:spPr>
          <a:xfrm>
            <a:off x="7319196" y="1781527"/>
            <a:ext cx="1152128" cy="437795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7211184" y="1196752"/>
            <a:ext cx="136815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98%</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23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282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5" name="Up Arrow 4"/>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8"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9"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Tree>
    <p:extLst>
      <p:ext uri="{BB962C8B-B14F-4D97-AF65-F5344CB8AC3E}">
        <p14:creationId xmlns:p14="http://schemas.microsoft.com/office/powerpoint/2010/main" val="1033088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5" name="Up Arrow 4"/>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8"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9"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pic>
        <p:nvPicPr>
          <p:cNvPr id="10"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491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5" name="Up Arrow 4"/>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8"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9"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pic>
        <p:nvPicPr>
          <p:cNvPr id="10"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9428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5" name="Up Arrow 4"/>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8"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9"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pic>
        <p:nvPicPr>
          <p:cNvPr id="10"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5437760" y="342464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716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5" name="Up Arrow 4"/>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8"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9"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pic>
        <p:nvPicPr>
          <p:cNvPr id="10"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5437760" y="342464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713844" y="5758933"/>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10/15 = 0.66 </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071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012313"/>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Issues are unlikely to be delayed solely because they were addressed close to an upcoming release</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272217" y="2276872"/>
            <a:ext cx="5647566" cy="4608512"/>
          </a:xfrm>
          <a:prstGeom prst="rect">
            <a:avLst/>
          </a:prstGeom>
        </p:spPr>
      </p:pic>
    </p:spTree>
    <p:extLst>
      <p:ext uri="{BB962C8B-B14F-4D97-AF65-F5344CB8AC3E}">
        <p14:creationId xmlns:p14="http://schemas.microsoft.com/office/powerpoint/2010/main" val="732890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8968"/>
            <a:ext cx="10515600" cy="1960064"/>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Our explanatory models outperform naïve approaches when estimating how many releases an addressed issue will miss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6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8968"/>
            <a:ext cx="10515600" cy="1960064"/>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Our explanatory models outperform naïve approaches when estimating how many releases an addressed issue will miss</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251500" y="5174158"/>
            <a:ext cx="3702965"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ROC areas &gt; 0.74</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79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evron 4"/>
          <p:cNvSpPr/>
          <p:nvPr/>
        </p:nvSpPr>
        <p:spPr>
          <a:xfrm>
            <a:off x="47328" y="2204864"/>
            <a:ext cx="3816424" cy="2520280"/>
          </a:xfrm>
          <a:prstGeom prst="chevron">
            <a:avLst/>
          </a:prstGeom>
          <a:solidFill>
            <a:srgbClr val="E2AC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solidFill>
                <a:schemeClr val="tx1"/>
              </a:solidFill>
            </a:endParaRPr>
          </a:p>
        </p:txBody>
      </p:sp>
      <p:sp>
        <p:nvSpPr>
          <p:cNvPr id="6" name="Chevron 5"/>
          <p:cNvSpPr/>
          <p:nvPr/>
        </p:nvSpPr>
        <p:spPr>
          <a:xfrm>
            <a:off x="2783632" y="2204864"/>
            <a:ext cx="3816424" cy="2520280"/>
          </a:xfrm>
          <a:prstGeom prst="chevron">
            <a:avLst/>
          </a:prstGeom>
          <a:solidFill>
            <a:srgbClr val="43AEB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solidFill>
                <a:schemeClr val="tx1"/>
              </a:solidFill>
            </a:endParaRPr>
          </a:p>
        </p:txBody>
      </p:sp>
      <p:sp>
        <p:nvSpPr>
          <p:cNvPr id="7" name="Chevron 6"/>
          <p:cNvSpPr/>
          <p:nvPr/>
        </p:nvSpPr>
        <p:spPr>
          <a:xfrm>
            <a:off x="5519936" y="2204864"/>
            <a:ext cx="3816424" cy="252028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solidFill>
                <a:schemeClr val="tx1"/>
              </a:solidFill>
            </a:endParaRPr>
          </a:p>
        </p:txBody>
      </p:sp>
      <p:sp>
        <p:nvSpPr>
          <p:cNvPr id="8" name="Chevron 7"/>
          <p:cNvSpPr/>
          <p:nvPr/>
        </p:nvSpPr>
        <p:spPr>
          <a:xfrm>
            <a:off x="8256240" y="2204864"/>
            <a:ext cx="3816424" cy="2520280"/>
          </a:xfrm>
          <a:prstGeom prst="chevron">
            <a:avLst/>
          </a:prstGeom>
          <a:solidFill>
            <a:srgbClr val="9E5AD6"/>
          </a:solidFill>
          <a:ln w="952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135560" y="260648"/>
            <a:ext cx="7848872" cy="769441"/>
          </a:xfrm>
          <a:prstGeom prst="rect">
            <a:avLst/>
          </a:prstGeom>
          <a:noFill/>
        </p:spPr>
        <p:txBody>
          <a:bodyPr wrap="square" rtlCol="0">
            <a:spAutoFit/>
          </a:bodyPr>
          <a:lstStyle/>
          <a:p>
            <a:pPr algn="ctr"/>
            <a:r>
              <a:rPr lang="en-CA" sz="4400" i="1" dirty="0" smtClean="0">
                <a:solidFill>
                  <a:srgbClr val="FF0000"/>
                </a:solidFill>
                <a:latin typeface="Times New Roman" panose="02020603050405020304" pitchFamily="18" charset="0"/>
                <a:cs typeface="Times New Roman" panose="02020603050405020304" pitchFamily="18" charset="0"/>
              </a:rPr>
              <a:t>Agenda</a:t>
            </a:r>
            <a:endParaRPr lang="en-CA" sz="44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464840"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Introduction</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71464"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Background</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863752" y="3142709"/>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Studies</a:t>
            </a:r>
            <a:endParaRPr lang="en-CA" sz="3600" i="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72064" y="3140968"/>
            <a:ext cx="7848872" cy="646331"/>
          </a:xfrm>
          <a:prstGeom prst="rect">
            <a:avLst/>
          </a:prstGeom>
          <a:noFill/>
        </p:spPr>
        <p:txBody>
          <a:bodyPr wrap="square" rtlCol="0">
            <a:spAutoFit/>
          </a:bodyPr>
          <a:lstStyle/>
          <a:p>
            <a:pPr algn="ctr"/>
            <a:r>
              <a:rPr lang="en-CA" sz="3600" i="1" dirty="0" smtClean="0">
                <a:solidFill>
                  <a:schemeClr val="bg1"/>
                </a:solidFill>
                <a:latin typeface="Times New Roman" panose="02020603050405020304" pitchFamily="18" charset="0"/>
                <a:cs typeface="Times New Roman" panose="02020603050405020304" pitchFamily="18" charset="0"/>
              </a:rPr>
              <a:t>Conclusion</a:t>
            </a:r>
            <a:endParaRPr lang="en-CA"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231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4904"/>
            <a:ext cx="10515600" cy="2090692"/>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the </a:t>
            </a:r>
            <a:r>
              <a:rPr lang="en-CA" b="1" i="1" dirty="0" smtClean="0">
                <a:solidFill>
                  <a:srgbClr val="FF0000"/>
                </a:solidFill>
                <a:latin typeface="Times New Roman" panose="02020603050405020304" pitchFamily="18" charset="0"/>
                <a:cs typeface="Times New Roman" panose="02020603050405020304" pitchFamily="18" charset="0"/>
              </a:rPr>
              <a:t>workload</a:t>
            </a:r>
            <a:r>
              <a:rPr lang="en-CA" i="1" dirty="0" smtClean="0">
                <a:solidFill>
                  <a:srgbClr val="FF0000"/>
                </a:solidFill>
                <a:latin typeface="Times New Roman" panose="02020603050405020304" pitchFamily="18" charset="0"/>
                <a:cs typeface="Times New Roman" panose="02020603050405020304" pitchFamily="18" charset="0"/>
              </a:rPr>
              <a:t> of integrators is a top most important factor in all of the studied systems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395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19536" y="25879"/>
            <a:ext cx="8352928" cy="6876218"/>
          </a:xfrm>
          <a:prstGeom prst="rect">
            <a:avLst/>
          </a:prstGeom>
        </p:spPr>
      </p:pic>
      <p:pic>
        <p:nvPicPr>
          <p:cNvPr id="5" name="Picture 6" descr="https://lh3.googleusercontent.com/-SdPtN-T461k/AAAAAAAAAAI/AAAAAAAAABE/Rp8j_Bg_4-U/photo.jpg"/>
          <p:cNvPicPr>
            <a:picLocks noChangeAspect="1" noChangeArrowheads="1"/>
          </p:cNvPicPr>
          <p:nvPr/>
        </p:nvPicPr>
        <p:blipFill>
          <a:blip r:embed="rId4" cstate="print"/>
          <a:srcRect/>
          <a:stretch>
            <a:fillRect/>
          </a:stretch>
        </p:blipFill>
        <p:spPr bwMode="auto">
          <a:xfrm>
            <a:off x="-6111" y="25879"/>
            <a:ext cx="1592133" cy="1583798"/>
          </a:xfrm>
          <a:prstGeom prst="rect">
            <a:avLst/>
          </a:prstGeom>
          <a:noFill/>
        </p:spPr>
      </p:pic>
    </p:spTree>
    <p:extLst>
      <p:ext uri="{BB962C8B-B14F-4D97-AF65-F5344CB8AC3E}">
        <p14:creationId xmlns:p14="http://schemas.microsoft.com/office/powerpoint/2010/main" val="1388409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19536" y="25879"/>
            <a:ext cx="8352928" cy="6876218"/>
          </a:xfrm>
          <a:prstGeom prst="rect">
            <a:avLst/>
          </a:prstGeom>
        </p:spPr>
      </p:pic>
      <p:pic>
        <p:nvPicPr>
          <p:cNvPr id="5" name="Picture 6" descr="https://lh3.googleusercontent.com/-SdPtN-T461k/AAAAAAAAAAI/AAAAAAAAABE/Rp8j_Bg_4-U/photo.jpg"/>
          <p:cNvPicPr>
            <a:picLocks noChangeAspect="1" noChangeArrowheads="1"/>
          </p:cNvPicPr>
          <p:nvPr/>
        </p:nvPicPr>
        <p:blipFill>
          <a:blip r:embed="rId3" cstate="print"/>
          <a:srcRect/>
          <a:stretch>
            <a:fillRect/>
          </a:stretch>
        </p:blipFill>
        <p:spPr bwMode="auto">
          <a:xfrm>
            <a:off x="-6111" y="25879"/>
            <a:ext cx="1592133" cy="1583798"/>
          </a:xfrm>
          <a:prstGeom prst="rect">
            <a:avLst/>
          </a:prstGeom>
          <a:noFill/>
        </p:spPr>
      </p:pic>
      <p:sp>
        <p:nvSpPr>
          <p:cNvPr id="2" name="Oval 1"/>
          <p:cNvSpPr/>
          <p:nvPr/>
        </p:nvSpPr>
        <p:spPr>
          <a:xfrm>
            <a:off x="5573472" y="476672"/>
            <a:ext cx="792088" cy="648072"/>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36638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also find that priority and severity have little impact on release delay </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586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also find that priority and severity have little impact on release delay </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055440" y="2636912"/>
            <a:ext cx="3722390" cy="3076772"/>
          </a:xfrm>
          <a:prstGeom prst="rect">
            <a:avLst/>
          </a:prstGeom>
        </p:spPr>
      </p:pic>
      <p:pic>
        <p:nvPicPr>
          <p:cNvPr id="5" name="Picture 4"/>
          <p:cNvPicPr>
            <a:picLocks noChangeAspect="1"/>
          </p:cNvPicPr>
          <p:nvPr/>
        </p:nvPicPr>
        <p:blipFill>
          <a:blip r:embed="rId4"/>
          <a:stretch>
            <a:fillRect/>
          </a:stretch>
        </p:blipFill>
        <p:spPr>
          <a:xfrm>
            <a:off x="7536160" y="2564904"/>
            <a:ext cx="3939884" cy="2977008"/>
          </a:xfrm>
          <a:prstGeom prst="rect">
            <a:avLst/>
          </a:prstGeom>
        </p:spPr>
      </p:pic>
      <p:sp>
        <p:nvSpPr>
          <p:cNvPr id="7" name="TextBox 6"/>
          <p:cNvSpPr txBox="1"/>
          <p:nvPr/>
        </p:nvSpPr>
        <p:spPr>
          <a:xfrm>
            <a:off x="864407" y="1980128"/>
            <a:ext cx="410445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Priority</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453874" y="1980127"/>
            <a:ext cx="4104456"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Severity</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6091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Abnormal Delay</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921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564904"/>
            <a:ext cx="10515600" cy="1977481"/>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Since release delay may vary along projects, we measure the abnormal delay of each project</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27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abnormal delay </a:t>
            </a:r>
            <a:r>
              <a:rPr lang="en-CA" b="1" i="1" dirty="0" smtClean="0">
                <a:solidFill>
                  <a:srgbClr val="FF0000"/>
                </a:solidFill>
                <a:latin typeface="Times New Roman" panose="02020603050405020304" pitchFamily="18" charset="0"/>
                <a:cs typeface="Times New Roman" panose="02020603050405020304" pitchFamily="18" charset="0"/>
              </a:rPr>
              <a:t>based on the median</a:t>
            </a:r>
            <a:r>
              <a:rPr lang="en-CA" i="1" dirty="0" smtClean="0">
                <a:solidFill>
                  <a:srgbClr val="FF0000"/>
                </a:solidFill>
                <a:latin typeface="Times New Roman" panose="02020603050405020304" pitchFamily="18" charset="0"/>
                <a:cs typeface="Times New Roman" panose="02020603050405020304" pitchFamily="18" charset="0"/>
              </a:rPr>
              <a:t> of days to release addressed issues in a project</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323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abnormal delay </a:t>
            </a:r>
            <a:r>
              <a:rPr lang="en-CA" b="1" i="1" dirty="0" smtClean="0">
                <a:solidFill>
                  <a:srgbClr val="FF0000"/>
                </a:solidFill>
                <a:latin typeface="Times New Roman" panose="02020603050405020304" pitchFamily="18" charset="0"/>
                <a:cs typeface="Times New Roman" panose="02020603050405020304" pitchFamily="18" charset="0"/>
              </a:rPr>
              <a:t>based on the median</a:t>
            </a:r>
            <a:r>
              <a:rPr lang="en-CA" i="1" dirty="0" smtClean="0">
                <a:solidFill>
                  <a:srgbClr val="FF0000"/>
                </a:solidFill>
                <a:latin typeface="Times New Roman" panose="02020603050405020304" pitchFamily="18" charset="0"/>
                <a:cs typeface="Times New Roman" panose="02020603050405020304" pitchFamily="18" charset="0"/>
              </a:rPr>
              <a:t> of days to release addressed issues in a project</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5440" y="4149080"/>
            <a:ext cx="10081120"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67408"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1136560"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4295800" y="4644425"/>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Delay in Days</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316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abnormal delay </a:t>
            </a:r>
            <a:r>
              <a:rPr lang="en-CA" b="1" i="1" dirty="0" smtClean="0">
                <a:solidFill>
                  <a:srgbClr val="FF0000"/>
                </a:solidFill>
                <a:latin typeface="Times New Roman" panose="02020603050405020304" pitchFamily="18" charset="0"/>
                <a:cs typeface="Times New Roman" panose="02020603050405020304" pitchFamily="18" charset="0"/>
              </a:rPr>
              <a:t>based on the median</a:t>
            </a:r>
            <a:r>
              <a:rPr lang="en-CA" i="1" dirty="0" smtClean="0">
                <a:solidFill>
                  <a:srgbClr val="FF0000"/>
                </a:solidFill>
                <a:latin typeface="Times New Roman" panose="02020603050405020304" pitchFamily="18" charset="0"/>
                <a:cs typeface="Times New Roman" panose="02020603050405020304" pitchFamily="18" charset="0"/>
              </a:rPr>
              <a:t> of days to release addressed issues in a project</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5440" y="4149080"/>
            <a:ext cx="10081120"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67408"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1136560"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1055440" y="2492896"/>
            <a:ext cx="10081120" cy="13681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4295800" y="4644425"/>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Delay in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2423592" y="29981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855640" y="335699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85564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359696" y="292494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15178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51784" y="357301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01588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735960"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667206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7248128" y="350100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10776520"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8184232" y="321297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7680176" y="263691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8904312" y="278092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1199456"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4598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7" y="5573486"/>
            <a:ext cx="10805161" cy="1284514"/>
          </a:xfrm>
        </p:spPr>
        <p:txBody>
          <a:bodyPr>
            <a:normAutofit/>
          </a:bodyPr>
          <a:lstStyle/>
          <a:p>
            <a:pPr marL="0" indent="0">
              <a:buNone/>
            </a:pPr>
            <a:r>
              <a:rPr lang="en-CA" sz="6600" i="1" dirty="0" smtClean="0">
                <a:solidFill>
                  <a:srgbClr val="FF0000"/>
                </a:solidFill>
                <a:latin typeface="Times New Roman" panose="02020603050405020304" pitchFamily="18" charset="0"/>
                <a:cs typeface="Times New Roman" panose="02020603050405020304" pitchFamily="18" charset="0"/>
              </a:rPr>
              <a:t>Introduction</a:t>
            </a:r>
            <a:endParaRPr lang="en-CA" sz="66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599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abnormal delay </a:t>
            </a:r>
            <a:r>
              <a:rPr lang="en-CA" b="1" i="1" dirty="0" smtClean="0">
                <a:solidFill>
                  <a:srgbClr val="FF0000"/>
                </a:solidFill>
                <a:latin typeface="Times New Roman" panose="02020603050405020304" pitchFamily="18" charset="0"/>
                <a:cs typeface="Times New Roman" panose="02020603050405020304" pitchFamily="18" charset="0"/>
              </a:rPr>
              <a:t>based on the median</a:t>
            </a:r>
            <a:r>
              <a:rPr lang="en-CA" i="1" dirty="0" smtClean="0">
                <a:solidFill>
                  <a:srgbClr val="FF0000"/>
                </a:solidFill>
                <a:latin typeface="Times New Roman" panose="02020603050405020304" pitchFamily="18" charset="0"/>
                <a:cs typeface="Times New Roman" panose="02020603050405020304" pitchFamily="18" charset="0"/>
              </a:rPr>
              <a:t> of days to release addressed issues in a project</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5440" y="4149080"/>
            <a:ext cx="10081120"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67408"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1136560"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1055440" y="2492896"/>
            <a:ext cx="10081120" cy="13681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4295800" y="4644425"/>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Delay in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2423592" y="29981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855640" y="335699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85564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359696" y="292494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15178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51784" y="357301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01588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735960"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667206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7248128" y="350100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10776520"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8184232" y="321297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7680176" y="263691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8904312" y="278092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1199456"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Connector 23"/>
          <p:cNvCxnSpPr/>
          <p:nvPr/>
        </p:nvCxnSpPr>
        <p:spPr>
          <a:xfrm>
            <a:off x="6096000" y="1916832"/>
            <a:ext cx="0" cy="2160240"/>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02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measure abnormal delay </a:t>
            </a:r>
            <a:r>
              <a:rPr lang="en-CA" b="1" i="1" dirty="0" smtClean="0">
                <a:solidFill>
                  <a:srgbClr val="FF0000"/>
                </a:solidFill>
                <a:latin typeface="Times New Roman" panose="02020603050405020304" pitchFamily="18" charset="0"/>
                <a:cs typeface="Times New Roman" panose="02020603050405020304" pitchFamily="18" charset="0"/>
              </a:rPr>
              <a:t>based on the median</a:t>
            </a:r>
            <a:r>
              <a:rPr lang="en-CA" i="1" dirty="0" smtClean="0">
                <a:solidFill>
                  <a:srgbClr val="FF0000"/>
                </a:solidFill>
                <a:latin typeface="Times New Roman" panose="02020603050405020304" pitchFamily="18" charset="0"/>
                <a:cs typeface="Times New Roman" panose="02020603050405020304" pitchFamily="18" charset="0"/>
              </a:rPr>
              <a:t> of days to release addressed issues in a project</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5440" y="4149080"/>
            <a:ext cx="10081120"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67408"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11136560" y="3789040"/>
            <a:ext cx="288032" cy="1080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1055440" y="2492896"/>
            <a:ext cx="10081120" cy="13681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4295800" y="4644425"/>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Delay in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2423592" y="29981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855640" y="335699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85564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359696" y="2924944"/>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15178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51784" y="357301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015880" y="299695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735960"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6672064" y="3150569"/>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7248128" y="350100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10776520"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8184232" y="321297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7680176" y="2636912"/>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8904312" y="278092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1199456" y="3140968"/>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Connector 23"/>
          <p:cNvCxnSpPr/>
          <p:nvPr/>
        </p:nvCxnSpPr>
        <p:spPr>
          <a:xfrm>
            <a:off x="6096000" y="1916832"/>
            <a:ext cx="0" cy="2160240"/>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a:xfrm>
            <a:off x="2207568" y="4846050"/>
            <a:ext cx="576064" cy="64807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Up Arrow 24"/>
          <p:cNvSpPr/>
          <p:nvPr/>
        </p:nvSpPr>
        <p:spPr>
          <a:xfrm>
            <a:off x="9408368" y="4849431"/>
            <a:ext cx="576064" cy="64807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TextBox 25"/>
          <p:cNvSpPr txBox="1"/>
          <p:nvPr/>
        </p:nvSpPr>
        <p:spPr>
          <a:xfrm>
            <a:off x="731404" y="5500127"/>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Delay</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7932204" y="5500126"/>
            <a:ext cx="352839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Abnormal Delay</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329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8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abnormally delayed issues?</a:t>
            </a:r>
          </a:p>
        </p:txBody>
      </p:sp>
    </p:spTree>
    <p:extLst>
      <p:ext uri="{BB962C8B-B14F-4D97-AF65-F5344CB8AC3E}">
        <p14:creationId xmlns:p14="http://schemas.microsoft.com/office/powerpoint/2010/main" val="3473793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abnormally delayed issues?</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delivery delay of addressed issues relates to the components that they are being modified?</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915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abnormally delayed issues?</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delivery delay of addressed issues relates to the components that they are being modified?</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Tree>
    <p:extLst>
      <p:ext uri="{BB962C8B-B14F-4D97-AF65-F5344CB8AC3E}">
        <p14:creationId xmlns:p14="http://schemas.microsoft.com/office/powerpoint/2010/main" val="3974416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abnormally delayed issues?</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delivery delay of addressed issues relates to the components that they are being modified?</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Identifying Top Influential Factors</a:t>
            </a:r>
            <a:endParaRPr lang="en-CA" dirty="0"/>
          </a:p>
        </p:txBody>
      </p:sp>
    </p:spTree>
    <p:extLst>
      <p:ext uri="{BB962C8B-B14F-4D97-AF65-F5344CB8AC3E}">
        <p14:creationId xmlns:p14="http://schemas.microsoft.com/office/powerpoint/2010/main" val="3934042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5" name="Folded Corner 4"/>
          <p:cNvSpPr/>
          <p:nvPr/>
        </p:nvSpPr>
        <p:spPr>
          <a:xfrm>
            <a:off x="429580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 name="Folded Corner 5"/>
          <p:cNvSpPr/>
          <p:nvPr/>
        </p:nvSpPr>
        <p:spPr>
          <a:xfrm>
            <a:off x="8578205"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Can we explain which addressed issues will take longer to be integrated than most others?</a:t>
            </a:r>
            <a:endParaRPr lang="en-CA"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95800" y="548680"/>
            <a:ext cx="3600400"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What are the most influential attributes for estimating abnormally delayed issues?</a:t>
            </a:r>
          </a:p>
        </p:txBody>
      </p:sp>
      <p:sp>
        <p:nvSpPr>
          <p:cNvPr id="9" name="TextBox 8"/>
          <p:cNvSpPr txBox="1"/>
          <p:nvPr/>
        </p:nvSpPr>
        <p:spPr>
          <a:xfrm>
            <a:off x="8587705" y="548680"/>
            <a:ext cx="3604295" cy="923330"/>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Does the delivery delay of addressed issues relates to the components that they are being modified?</a:t>
            </a:r>
            <a:endParaRPr lang="en-CA" dirty="0">
              <a:latin typeface="Times New Roman" panose="02020603050405020304" pitchFamily="18" charset="0"/>
              <a:cs typeface="Times New Roman" panose="02020603050405020304" pitchFamily="18" charset="0"/>
            </a:endParaRPr>
          </a:p>
        </p:txBody>
      </p:sp>
      <p:sp>
        <p:nvSpPr>
          <p:cNvPr id="10" name="Folded Corner 9"/>
          <p:cNvSpPr/>
          <p:nvPr/>
        </p:nvSpPr>
        <p:spPr>
          <a:xfrm>
            <a:off x="360040" y="1994172"/>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Building Explanatory Models</a:t>
            </a:r>
            <a:endParaRPr lang="en-CA" dirty="0"/>
          </a:p>
        </p:txBody>
      </p:sp>
      <p:sp>
        <p:nvSpPr>
          <p:cNvPr id="11" name="Folded Corner 10"/>
          <p:cNvSpPr/>
          <p:nvPr/>
        </p:nvSpPr>
        <p:spPr>
          <a:xfrm>
            <a:off x="4655840"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Identifying Top Influential Factors</a:t>
            </a:r>
            <a:endParaRPr lang="en-CA" dirty="0"/>
          </a:p>
        </p:txBody>
      </p:sp>
      <p:sp>
        <p:nvSpPr>
          <p:cNvPr id="12" name="Folded Corner 11"/>
          <p:cNvSpPr/>
          <p:nvPr/>
        </p:nvSpPr>
        <p:spPr>
          <a:xfrm>
            <a:off x="8949692" y="1994173"/>
            <a:ext cx="2880320" cy="1434827"/>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Measuring Delivery Delay per Components</a:t>
            </a:r>
            <a:endParaRPr lang="en-CA" dirty="0"/>
          </a:p>
        </p:txBody>
      </p:sp>
    </p:spTree>
    <p:extLst>
      <p:ext uri="{BB962C8B-B14F-4D97-AF65-F5344CB8AC3E}">
        <p14:creationId xmlns:p14="http://schemas.microsoft.com/office/powerpoint/2010/main" val="35263847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Our models can accurately estimate if an addressed issue will be abnormally delayed</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251500" y="5174158"/>
            <a:ext cx="3702965"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ROC areas &gt; 0.87</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963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128" y="2475094"/>
            <a:ext cx="10787743" cy="2754106"/>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a:t>
            </a:r>
            <a:r>
              <a:rPr lang="en-CA" b="1" i="1" dirty="0" smtClean="0">
                <a:solidFill>
                  <a:srgbClr val="FF0000"/>
                </a:solidFill>
                <a:latin typeface="Times New Roman" panose="02020603050405020304" pitchFamily="18" charset="0"/>
                <a:cs typeface="Times New Roman" panose="02020603050405020304" pitchFamily="18" charset="0"/>
              </a:rPr>
              <a:t>workload</a:t>
            </a:r>
            <a:r>
              <a:rPr lang="en-CA" i="1" dirty="0" smtClean="0">
                <a:solidFill>
                  <a:srgbClr val="FF0000"/>
                </a:solidFill>
                <a:latin typeface="Times New Roman" panose="02020603050405020304" pitchFamily="18" charset="0"/>
                <a:cs typeface="Times New Roman" panose="02020603050405020304" pitchFamily="18" charset="0"/>
              </a:rPr>
              <a:t> and the </a:t>
            </a:r>
            <a:r>
              <a:rPr lang="en-CA" b="1" i="1" dirty="0" smtClean="0">
                <a:solidFill>
                  <a:srgbClr val="FF0000"/>
                </a:solidFill>
                <a:latin typeface="Times New Roman" panose="02020603050405020304" pitchFamily="18" charset="0"/>
                <a:cs typeface="Times New Roman" panose="02020603050405020304" pitchFamily="18" charset="0"/>
              </a:rPr>
              <a:t>timing (queue position)</a:t>
            </a:r>
            <a:r>
              <a:rPr lang="en-CA" i="1" dirty="0" smtClean="0">
                <a:solidFill>
                  <a:srgbClr val="FF0000"/>
                </a:solidFill>
                <a:latin typeface="Times New Roman" panose="02020603050405020304" pitchFamily="18" charset="0"/>
                <a:cs typeface="Times New Roman" panose="02020603050405020304" pitchFamily="18" charset="0"/>
              </a:rPr>
              <a:t> to address issues are the most important factors to explain abnormally delayed issues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75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800" i="1" dirty="0" smtClean="0">
                <a:solidFill>
                  <a:srgbClr val="FF0000"/>
                </a:solidFill>
                <a:latin typeface="Times New Roman" panose="02020603050405020304" pitchFamily="18" charset="0"/>
                <a:cs typeface="Times New Roman" panose="02020603050405020304" pitchFamily="18" charset="0"/>
              </a:rPr>
              <a:t>An software issue can represent…</a:t>
            </a:r>
            <a:endParaRPr lang="en-CA" sz="4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877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5560" y="153860"/>
            <a:ext cx="7920880" cy="6550280"/>
          </a:xfrm>
          <a:prstGeom prst="rect">
            <a:avLst/>
          </a:prstGeom>
        </p:spPr>
      </p:pic>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30415" y="0"/>
            <a:ext cx="1584176" cy="1584176"/>
          </a:xfrm>
          <a:prstGeom prst="rect">
            <a:avLst/>
          </a:prstGeom>
          <a:noFill/>
        </p:spPr>
      </p:pic>
    </p:spTree>
    <p:extLst>
      <p:ext uri="{BB962C8B-B14F-4D97-AF65-F5344CB8AC3E}">
        <p14:creationId xmlns:p14="http://schemas.microsoft.com/office/powerpoint/2010/main" val="2254456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5560" y="153860"/>
            <a:ext cx="7920880" cy="6550280"/>
          </a:xfrm>
          <a:prstGeom prst="rect">
            <a:avLst/>
          </a:prstGeom>
        </p:spPr>
      </p:pic>
      <p:sp>
        <p:nvSpPr>
          <p:cNvPr id="2" name="Oval 1"/>
          <p:cNvSpPr/>
          <p:nvPr/>
        </p:nvSpPr>
        <p:spPr>
          <a:xfrm>
            <a:off x="5799672" y="2627676"/>
            <a:ext cx="648072" cy="50405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6195716" y="663850"/>
            <a:ext cx="648072" cy="50405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http://visualid.com/wp-content/uploads/2013/05/firefox-logo1.png"/>
          <p:cNvPicPr>
            <a:picLocks noChangeAspect="1" noChangeArrowheads="1"/>
          </p:cNvPicPr>
          <p:nvPr/>
        </p:nvPicPr>
        <p:blipFill>
          <a:blip r:embed="rId3" cstate="print"/>
          <a:srcRect/>
          <a:stretch>
            <a:fillRect/>
          </a:stretch>
        </p:blipFill>
        <p:spPr bwMode="auto">
          <a:xfrm>
            <a:off x="30415" y="0"/>
            <a:ext cx="1584176" cy="1584176"/>
          </a:xfrm>
          <a:prstGeom prst="rect">
            <a:avLst/>
          </a:prstGeom>
          <a:noFill/>
        </p:spPr>
      </p:pic>
    </p:spTree>
    <p:extLst>
      <p:ext uri="{BB962C8B-B14F-4D97-AF65-F5344CB8AC3E}">
        <p14:creationId xmlns:p14="http://schemas.microsoft.com/office/powerpoint/2010/main" val="3150694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find that components are unlikely to be related to delivery delay measured in days</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468648" y="1690688"/>
            <a:ext cx="5256584" cy="4996829"/>
          </a:xfrm>
          <a:prstGeom prst="rect">
            <a:avLst/>
          </a:prstGeom>
        </p:spPr>
      </p:pic>
    </p:spTree>
    <p:extLst>
      <p:ext uri="{BB962C8B-B14F-4D97-AF65-F5344CB8AC3E}">
        <p14:creationId xmlns:p14="http://schemas.microsoft.com/office/powerpoint/2010/main" val="18608114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1651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6"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8" name="Right Arrow 7"/>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437760" y="342464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2"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572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6"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8" name="Right Arrow 7"/>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437760" y="342464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2"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824192" y="2699684"/>
            <a:ext cx="216024" cy="20882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descr="http://photos.gograph.com/thumbs/CSP/CSP990/k1110733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7824" y="1995903"/>
            <a:ext cx="588760" cy="65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712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6"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8" name="Right Arrow 7"/>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437760" y="3424645"/>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8</a:t>
            </a:r>
            <a:r>
              <a:rPr lang="en-CA" sz="3200" i="1" dirty="0" smtClean="0">
                <a:solidFill>
                  <a:srgbClr val="FF0000"/>
                </a:solidFill>
                <a:latin typeface="Times New Roman" panose="02020603050405020304" pitchFamily="18" charset="0"/>
                <a:cs typeface="Times New Roman" panose="02020603050405020304" pitchFamily="18" charset="0"/>
              </a:rPr>
              <a:t>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2"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824192" y="2699684"/>
            <a:ext cx="216024" cy="20882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descr="http://photos.gograph.com/thumbs/CSP/CSP990/k1110733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7824" y="1995903"/>
            <a:ext cx="588760" cy="65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729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Up Arrow 2"/>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p:cNvSpPr txBox="1"/>
          <p:nvPr/>
        </p:nvSpPr>
        <p:spPr>
          <a:xfrm>
            <a:off x="65212" y="3204265"/>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1.0</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706172" y="3187298"/>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2</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6" name="Picture 14" descr="http://salasta.lt/image/data/LOGO/box%20x.png"/>
          <p:cNvPicPr>
            <a:picLocks noChangeAspect="1" noChangeArrowheads="1"/>
          </p:cNvPicPr>
          <p:nvPr/>
        </p:nvPicPr>
        <p:blipFill>
          <a:blip r:embed="rId3" cstate="print"/>
          <a:srcRect/>
          <a:stretch>
            <a:fillRect/>
          </a:stretch>
        </p:blipFill>
        <p:spPr bwMode="auto">
          <a:xfrm>
            <a:off x="985413" y="3762727"/>
            <a:ext cx="967910" cy="967910"/>
          </a:xfrm>
          <a:prstGeom prst="rect">
            <a:avLst/>
          </a:prstGeom>
          <a:noFill/>
        </p:spPr>
      </p:pic>
      <p:pic>
        <p:nvPicPr>
          <p:cNvPr id="7"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8" name="Right Arrow 7"/>
          <p:cNvSpPr/>
          <p:nvPr/>
        </p:nvSpPr>
        <p:spPr>
          <a:xfrm>
            <a:off x="4553275" y="3933056"/>
            <a:ext cx="4927101"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437760" y="3424645"/>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8</a:t>
            </a:r>
            <a:r>
              <a:rPr lang="en-CA" sz="3200" i="1" dirty="0" smtClean="0">
                <a:solidFill>
                  <a:srgbClr val="FF0000"/>
                </a:solidFill>
                <a:latin typeface="Times New Roman" panose="02020603050405020304" pitchFamily="18" charset="0"/>
                <a:cs typeface="Times New Roman" panose="02020603050405020304" pitchFamily="18" charset="0"/>
              </a:rPr>
              <a:t>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53275" y="517415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15 days</a:t>
            </a:r>
            <a:endParaRPr lang="en-CA" sz="3200" i="1"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713844" y="5758933"/>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8/15 = 0.53 </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2"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824192" y="2699684"/>
            <a:ext cx="216024" cy="20882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6" name="Picture 2" descr="http://photos.gograph.com/thumbs/CSP/CSP990/k1110733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7824" y="1995903"/>
            <a:ext cx="588760" cy="65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447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8618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find that issues are unlikely to be delayed solely because they were addressed close to a code freeze period </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stretch>
            <a:fillRect/>
          </a:stretch>
        </p:blipFill>
        <p:spPr>
          <a:xfrm>
            <a:off x="4295800" y="2708920"/>
            <a:ext cx="3600400" cy="3365498"/>
          </a:xfrm>
          <a:prstGeom prst="rect">
            <a:avLst/>
          </a:prstGeom>
        </p:spPr>
      </p:pic>
    </p:spTree>
    <p:extLst>
      <p:ext uri="{BB962C8B-B14F-4D97-AF65-F5344CB8AC3E}">
        <p14:creationId xmlns:p14="http://schemas.microsoft.com/office/powerpoint/2010/main" val="707761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Impact of Rapid Release Cycle on Delivery Delay (Study 2)</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924" y="1816915"/>
            <a:ext cx="10515600" cy="4351338"/>
          </a:xfrm>
        </p:spPr>
        <p:txBody>
          <a:bodyPr/>
          <a:lstStyle/>
          <a:p>
            <a:pPr marL="0" indent="0">
              <a:buNone/>
            </a:pPr>
            <a:r>
              <a:rPr lang="en-CA" sz="3600" i="1" dirty="0" smtClean="0">
                <a:solidFill>
                  <a:srgbClr val="FF0000"/>
                </a:solidFill>
                <a:latin typeface="Times New Roman" panose="02020603050405020304" pitchFamily="18" charset="0"/>
                <a:cs typeface="Times New Roman" panose="02020603050405020304" pitchFamily="18" charset="0"/>
              </a:rPr>
              <a:t>An alternative version of this work was submitted to MSR’16</a:t>
            </a:r>
          </a:p>
          <a:p>
            <a:endParaRPr lang="en-CA" dirty="0"/>
          </a:p>
        </p:txBody>
      </p:sp>
      <p:pic>
        <p:nvPicPr>
          <p:cNvPr id="1026" name="Picture 2" descr="http://4vector.com/i/free-vector-paper-clip-art_104589_Paper_clip_art_h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790" y="1816915"/>
            <a:ext cx="839134" cy="103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1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https://indieboogie.s3.amazonaws.com/uploads/blog/cover/55bf62f13838330f07000244/software-bu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 y="9525"/>
            <a:ext cx="15864990" cy="708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786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ded Corner 2"/>
          <p:cNvSpPr/>
          <p:nvPr/>
        </p:nvSpPr>
        <p:spPr>
          <a:xfrm>
            <a:off x="3935760" y="2204864"/>
            <a:ext cx="4320480" cy="360040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Short release cycles are usually thought to be associated with faster delivery of software</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http://okanaganpeakperformance.com/wp-content/uploads/2014/09/mlm-sponsoring-spe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4244" y="2492896"/>
            <a:ext cx="3503512" cy="262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94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6948"/>
            <a:ext cx="10515600" cy="198618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There is a lack of empirical studies to check if rapid releases lead to faster delivery of addressed issues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789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6912"/>
            <a:ext cx="10515600" cy="1925229"/>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Previous research has invested in studying how rapid releases impact on the speed to fix issues</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521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8618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set out to compare how rapid releases of Firefox impact on the speed to deliver addressed issues of that system</a:t>
            </a:r>
            <a:endParaRPr lang="en-CA"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46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8618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set out to compare how rapid releases of Firefox impact on the speed to deliver addressed issues of that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3" descr="http://visualid.com/wp-content/uploads/2013/05/firefox-logo1.png"/>
          <p:cNvPicPr>
            <a:picLocks noChangeAspect="1" noChangeArrowheads="1"/>
          </p:cNvPicPr>
          <p:nvPr/>
        </p:nvPicPr>
        <p:blipFill>
          <a:blip r:embed="rId3" cstate="print"/>
          <a:srcRect/>
          <a:stretch>
            <a:fillRect/>
          </a:stretch>
        </p:blipFill>
        <p:spPr bwMode="auto">
          <a:xfrm>
            <a:off x="8904312" y="2601286"/>
            <a:ext cx="1584176" cy="1584176"/>
          </a:xfrm>
          <a:prstGeom prst="rect">
            <a:avLst/>
          </a:prstGeom>
          <a:noFill/>
        </p:spPr>
      </p:pic>
      <p:sp>
        <p:nvSpPr>
          <p:cNvPr id="5" name="Folded Corner 4"/>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Traditional</a:t>
            </a:r>
            <a:endParaRPr lang="en-CA" sz="3200" dirty="0"/>
          </a:p>
        </p:txBody>
      </p:sp>
      <p:sp>
        <p:nvSpPr>
          <p:cNvPr id="6" name="Folded Corner 5"/>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Rapid</a:t>
            </a:r>
            <a:endParaRPr lang="en-CA" sz="3200" dirty="0"/>
          </a:p>
        </p:txBody>
      </p:sp>
      <p:pic>
        <p:nvPicPr>
          <p:cNvPr id="6146" name="Picture 2" descr="https://encrypted-tbn2.gstatic.com/images?q=tbn:ANd9GcQHLf5e2M-GLu30fC2wc6c6_KIrVZCxmfhpWnwxzKrEzPHqgl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780391"/>
            <a:ext cx="1521048" cy="122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38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8618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set out to compare how rapid releases of Firefox impact on the speed to deliver addressed issues of that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3" descr="http://visualid.com/wp-content/uploads/2013/05/firefox-logo1.png"/>
          <p:cNvPicPr>
            <a:picLocks noChangeAspect="1" noChangeArrowheads="1"/>
          </p:cNvPicPr>
          <p:nvPr/>
        </p:nvPicPr>
        <p:blipFill>
          <a:blip r:embed="rId3" cstate="print"/>
          <a:srcRect/>
          <a:stretch>
            <a:fillRect/>
          </a:stretch>
        </p:blipFill>
        <p:spPr bwMode="auto">
          <a:xfrm>
            <a:off x="8904312" y="2601286"/>
            <a:ext cx="1584176" cy="1584176"/>
          </a:xfrm>
          <a:prstGeom prst="rect">
            <a:avLst/>
          </a:prstGeom>
          <a:noFill/>
        </p:spPr>
      </p:pic>
      <p:sp>
        <p:nvSpPr>
          <p:cNvPr id="5" name="Folded Corner 4"/>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Traditional</a:t>
            </a:r>
            <a:endParaRPr lang="en-CA" sz="3200" dirty="0"/>
          </a:p>
        </p:txBody>
      </p:sp>
      <p:sp>
        <p:nvSpPr>
          <p:cNvPr id="6" name="Folded Corner 5"/>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Rapid</a:t>
            </a:r>
            <a:endParaRPr lang="en-CA" sz="3200" dirty="0"/>
          </a:p>
        </p:txBody>
      </p:sp>
      <p:sp>
        <p:nvSpPr>
          <p:cNvPr id="7" name="Folded Corner 6"/>
          <p:cNvSpPr/>
          <p:nvPr/>
        </p:nvSpPr>
        <p:spPr>
          <a:xfrm>
            <a:off x="1055440" y="4941168"/>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111 releases</a:t>
            </a:r>
            <a:endParaRPr lang="en-CA" sz="3200" dirty="0"/>
          </a:p>
        </p:txBody>
      </p:sp>
      <p:sp>
        <p:nvSpPr>
          <p:cNvPr id="8" name="Folded Corner 7"/>
          <p:cNvSpPr/>
          <p:nvPr/>
        </p:nvSpPr>
        <p:spPr>
          <a:xfrm>
            <a:off x="8256240" y="4941168"/>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73 releases</a:t>
            </a:r>
            <a:endParaRPr lang="en-CA" sz="3200" dirty="0"/>
          </a:p>
        </p:txBody>
      </p:sp>
      <p:pic>
        <p:nvPicPr>
          <p:cNvPr id="6146" name="Picture 2" descr="https://encrypted-tbn2.gstatic.com/images?q=tbn:ANd9GcQHLf5e2M-GLu30fC2wc6c6_KIrVZCxmfhpWnwxzKrEzPHqgl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780391"/>
            <a:ext cx="1521048" cy="122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837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986188"/>
          </a:xfrm>
        </p:spPr>
        <p:txBody>
          <a:bodyPr>
            <a:normAutofit/>
          </a:bodyPr>
          <a:lstStyle/>
          <a:p>
            <a:r>
              <a:rPr lang="en-CA" i="1" dirty="0" smtClean="0">
                <a:solidFill>
                  <a:srgbClr val="FF0000"/>
                </a:solidFill>
                <a:latin typeface="Times New Roman" panose="02020603050405020304" pitchFamily="18" charset="0"/>
                <a:cs typeface="Times New Roman" panose="02020603050405020304" pitchFamily="18" charset="0"/>
              </a:rPr>
              <a:t>We set out to compare how rapid releases of Firefox impact on the speed to deliver addressed issues of that system</a:t>
            </a:r>
            <a:endParaRPr lang="en-CA" i="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visualid.com/wp-content/uploads/2013/05/firefox-logo1.png"/>
          <p:cNvPicPr>
            <a:picLocks noChangeAspect="1" noChangeArrowheads="1"/>
          </p:cNvPicPr>
          <p:nvPr/>
        </p:nvPicPr>
        <p:blipFill>
          <a:blip r:embed="rId3" cstate="print"/>
          <a:srcRect/>
          <a:stretch>
            <a:fillRect/>
          </a:stretch>
        </p:blipFill>
        <p:spPr bwMode="auto">
          <a:xfrm>
            <a:off x="1703512" y="2601286"/>
            <a:ext cx="1584176" cy="1584176"/>
          </a:xfrm>
          <a:prstGeom prst="rect">
            <a:avLst/>
          </a:prstGeom>
          <a:noFill/>
        </p:spPr>
      </p:pic>
      <p:pic>
        <p:nvPicPr>
          <p:cNvPr id="4" name="Picture 3" descr="http://visualid.com/wp-content/uploads/2013/05/firefox-logo1.png"/>
          <p:cNvPicPr>
            <a:picLocks noChangeAspect="1" noChangeArrowheads="1"/>
          </p:cNvPicPr>
          <p:nvPr/>
        </p:nvPicPr>
        <p:blipFill>
          <a:blip r:embed="rId3" cstate="print"/>
          <a:srcRect/>
          <a:stretch>
            <a:fillRect/>
          </a:stretch>
        </p:blipFill>
        <p:spPr bwMode="auto">
          <a:xfrm>
            <a:off x="8904312" y="2601286"/>
            <a:ext cx="1584176" cy="1584176"/>
          </a:xfrm>
          <a:prstGeom prst="rect">
            <a:avLst/>
          </a:prstGeom>
          <a:noFill/>
        </p:spPr>
      </p:pic>
      <p:sp>
        <p:nvSpPr>
          <p:cNvPr id="5" name="Folded Corner 4"/>
          <p:cNvSpPr/>
          <p:nvPr/>
        </p:nvSpPr>
        <p:spPr>
          <a:xfrm>
            <a:off x="10554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Traditional</a:t>
            </a:r>
            <a:endParaRPr lang="en-CA" sz="3200" dirty="0"/>
          </a:p>
        </p:txBody>
      </p:sp>
      <p:sp>
        <p:nvSpPr>
          <p:cNvPr id="6" name="Folded Corner 5"/>
          <p:cNvSpPr/>
          <p:nvPr/>
        </p:nvSpPr>
        <p:spPr>
          <a:xfrm>
            <a:off x="8256240" y="4185084"/>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Rapid</a:t>
            </a:r>
            <a:endParaRPr lang="en-CA" sz="3200" dirty="0"/>
          </a:p>
        </p:txBody>
      </p:sp>
      <p:sp>
        <p:nvSpPr>
          <p:cNvPr id="7" name="Folded Corner 6"/>
          <p:cNvSpPr/>
          <p:nvPr/>
        </p:nvSpPr>
        <p:spPr>
          <a:xfrm>
            <a:off x="1055440" y="4941168"/>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111 releases</a:t>
            </a:r>
            <a:endParaRPr lang="en-CA" sz="3200" dirty="0"/>
          </a:p>
        </p:txBody>
      </p:sp>
      <p:sp>
        <p:nvSpPr>
          <p:cNvPr id="8" name="Folded Corner 7"/>
          <p:cNvSpPr/>
          <p:nvPr/>
        </p:nvSpPr>
        <p:spPr>
          <a:xfrm>
            <a:off x="8256240" y="4941168"/>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73 releases</a:t>
            </a:r>
            <a:endParaRPr lang="en-CA" sz="3200" dirty="0"/>
          </a:p>
        </p:txBody>
      </p:sp>
      <p:pic>
        <p:nvPicPr>
          <p:cNvPr id="6146" name="Picture 2" descr="https://encrypted-tbn2.gstatic.com/images?q=tbn:ANd9GcQHLf5e2M-GLu30fC2wc6c6_KIrVZCxmfhpWnwxzKrEzPHqgl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780391"/>
            <a:ext cx="1521048" cy="1225966"/>
          </a:xfrm>
          <a:prstGeom prst="rect">
            <a:avLst/>
          </a:prstGeom>
          <a:noFill/>
          <a:extLst>
            <a:ext uri="{909E8E84-426E-40DD-AFC4-6F175D3DCCD1}">
              <a14:hiddenFill xmlns:a14="http://schemas.microsoft.com/office/drawing/2010/main">
                <a:solidFill>
                  <a:srgbClr val="FFFFFF"/>
                </a:solidFill>
              </a14:hiddenFill>
            </a:ext>
          </a:extLst>
        </p:spPr>
      </p:pic>
      <p:sp>
        <p:nvSpPr>
          <p:cNvPr id="10" name="Folded Corner 9"/>
          <p:cNvSpPr/>
          <p:nvPr/>
        </p:nvSpPr>
        <p:spPr>
          <a:xfrm>
            <a:off x="1055440" y="5695196"/>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34,673 issues</a:t>
            </a:r>
            <a:endParaRPr lang="en-CA" sz="3200" dirty="0"/>
          </a:p>
        </p:txBody>
      </p:sp>
      <p:sp>
        <p:nvSpPr>
          <p:cNvPr id="11" name="Folded Corner 10"/>
          <p:cNvSpPr/>
          <p:nvPr/>
        </p:nvSpPr>
        <p:spPr>
          <a:xfrm>
            <a:off x="8242602" y="5697252"/>
            <a:ext cx="2880320" cy="648072"/>
          </a:xfrm>
          <a:prstGeom prst="folded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smtClean="0"/>
              <a:t>37,441 issues</a:t>
            </a:r>
            <a:endParaRPr lang="en-CA" sz="3200" dirty="0"/>
          </a:p>
        </p:txBody>
      </p:sp>
    </p:spTree>
    <p:extLst>
      <p:ext uri="{BB962C8B-B14F-4D97-AF65-F5344CB8AC3E}">
        <p14:creationId xmlns:p14="http://schemas.microsoft.com/office/powerpoint/2010/main" val="557994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Magnetic Disk 13"/>
          <p:cNvSpPr/>
          <p:nvPr/>
        </p:nvSpPr>
        <p:spPr>
          <a:xfrm>
            <a:off x="2207568" y="3394015"/>
            <a:ext cx="129614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i="1" dirty="0" smtClean="0">
                <a:latin typeface="Times New Roman" panose="02020603050405020304" pitchFamily="18" charset="0"/>
                <a:cs typeface="Times New Roman" panose="02020603050405020304" pitchFamily="18" charset="0"/>
              </a:rPr>
              <a:t>ITS</a:t>
            </a:r>
            <a:endParaRPr lang="en-CA" sz="3200"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collect data from code and issue repositories to perform our analyses</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13" name="Flowchart: Magnetic Disk 12"/>
          <p:cNvSpPr/>
          <p:nvPr/>
        </p:nvSpPr>
        <p:spPr>
          <a:xfrm>
            <a:off x="2207568" y="2177292"/>
            <a:ext cx="129614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i="1" dirty="0" smtClean="0">
                <a:latin typeface="Times New Roman" panose="02020603050405020304" pitchFamily="18" charset="0"/>
                <a:cs typeface="Times New Roman" panose="02020603050405020304" pitchFamily="18" charset="0"/>
              </a:rPr>
              <a:t>VCS</a:t>
            </a:r>
            <a:endParaRPr lang="en-CA" sz="3200" i="1" dirty="0">
              <a:latin typeface="Times New Roman" panose="02020603050405020304" pitchFamily="18" charset="0"/>
              <a:cs typeface="Times New Roman" panose="02020603050405020304" pitchFamily="18" charset="0"/>
            </a:endParaRPr>
          </a:p>
        </p:txBody>
      </p:sp>
      <p:sp>
        <p:nvSpPr>
          <p:cNvPr id="17" name="Right Arrow 16"/>
          <p:cNvSpPr/>
          <p:nvPr/>
        </p:nvSpPr>
        <p:spPr>
          <a:xfrm>
            <a:off x="3791744" y="2970786"/>
            <a:ext cx="1152128" cy="916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Pergaminho vertical 6"/>
          <p:cNvSpPr/>
          <p:nvPr/>
        </p:nvSpPr>
        <p:spPr>
          <a:xfrm>
            <a:off x="5231904" y="2617236"/>
            <a:ext cx="1728192" cy="1728192"/>
          </a:xfrm>
          <a:prstGeom prst="verticalScroll">
            <a:avLst/>
          </a:prstGeom>
          <a:solidFill>
            <a:srgbClr val="E2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i="1" dirty="0" smtClean="0">
                <a:latin typeface="Times New Roman" panose="02020603050405020304" pitchFamily="18" charset="0"/>
                <a:cs typeface="Times New Roman" panose="02020603050405020304" pitchFamily="18" charset="0"/>
              </a:rPr>
              <a:t>#14</a:t>
            </a:r>
          </a:p>
          <a:p>
            <a:pPr algn="ctr"/>
            <a:r>
              <a:rPr lang="pt-BR" sz="2800" i="1" dirty="0" smtClean="0">
                <a:latin typeface="Times New Roman" panose="02020603050405020304" pitchFamily="18" charset="0"/>
                <a:cs typeface="Times New Roman" panose="02020603050405020304" pitchFamily="18" charset="0"/>
              </a:rPr>
              <a:t>#15</a:t>
            </a:r>
          </a:p>
          <a:p>
            <a:pPr algn="ctr"/>
            <a:r>
              <a:rPr lang="pt-BR" sz="2800" i="1" dirty="0" smtClean="0">
                <a:latin typeface="Times New Roman" panose="02020603050405020304" pitchFamily="18" charset="0"/>
                <a:cs typeface="Times New Roman" panose="02020603050405020304" pitchFamily="18" charset="0"/>
              </a:rPr>
              <a:t>#16</a:t>
            </a:r>
            <a:endParaRPr lang="en-US" sz="2800" i="1" dirty="0">
              <a:latin typeface="Times New Roman" panose="02020603050405020304" pitchFamily="18" charset="0"/>
              <a:cs typeface="Times New Roman" panose="02020603050405020304" pitchFamily="18" charset="0"/>
            </a:endParaRPr>
          </a:p>
        </p:txBody>
      </p:sp>
      <p:sp>
        <p:nvSpPr>
          <p:cNvPr id="19" name="Right Arrow 18"/>
          <p:cNvSpPr/>
          <p:nvPr/>
        </p:nvSpPr>
        <p:spPr>
          <a:xfrm>
            <a:off x="7248128" y="2970786"/>
            <a:ext cx="1152128" cy="916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lowchart: Magnetic Disk 19"/>
          <p:cNvSpPr/>
          <p:nvPr/>
        </p:nvSpPr>
        <p:spPr>
          <a:xfrm>
            <a:off x="8688288" y="2744924"/>
            <a:ext cx="129614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i="1" dirty="0" smtClean="0">
                <a:latin typeface="Times New Roman" panose="02020603050405020304" pitchFamily="18" charset="0"/>
                <a:cs typeface="Times New Roman" panose="02020603050405020304" pitchFamily="18" charset="0"/>
              </a:rPr>
              <a:t>DB</a:t>
            </a:r>
            <a:endParaRPr lang="en-CA"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135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4" descr="http://salasta.lt/image/data/LOGO/box%20x.png"/>
          <p:cNvPicPr>
            <a:picLocks noChangeAspect="1" noChangeArrowheads="1"/>
          </p:cNvPicPr>
          <p:nvPr/>
        </p:nvPicPr>
        <p:blipFill>
          <a:blip r:embed="rId3" cstate="print"/>
          <a:srcRect/>
          <a:stretch>
            <a:fillRect/>
          </a:stretch>
        </p:blipFill>
        <p:spPr bwMode="auto">
          <a:xfrm>
            <a:off x="7520257" y="3748525"/>
            <a:ext cx="967910" cy="967910"/>
          </a:xfrm>
          <a:prstGeom prst="rect">
            <a:avLst/>
          </a:prstGeom>
          <a:noFill/>
        </p:spPr>
      </p:pic>
      <p:sp>
        <p:nvSpPr>
          <p:cNvPr id="2" name="Title 1"/>
          <p:cNvSpPr>
            <a:spLocks noGrp="1"/>
          </p:cNvSpPr>
          <p:nvPr>
            <p:ph type="title"/>
          </p:nvPr>
        </p:nvSpPr>
        <p:spPr/>
        <p:txBody>
          <a:bodyPr/>
          <a:lstStyle/>
          <a:p>
            <a:r>
              <a:rPr lang="en-CA" i="1" dirty="0" smtClean="0">
                <a:solidFill>
                  <a:srgbClr val="FF0000"/>
                </a:solidFill>
                <a:latin typeface="Times New Roman" panose="02020603050405020304" pitchFamily="18" charset="0"/>
                <a:cs typeface="Times New Roman" panose="02020603050405020304" pitchFamily="18" charset="0"/>
              </a:rPr>
              <a:t>We measure delivery delay by counting the number of days to release an addressed issue</a:t>
            </a:r>
            <a:endParaRPr lang="en-CA" i="1" dirty="0">
              <a:solidFill>
                <a:srgbClr val="FF0000"/>
              </a:solidFill>
              <a:latin typeface="Times New Roman" panose="02020603050405020304" pitchFamily="18" charset="0"/>
              <a:cs typeface="Times New Roman" panose="02020603050405020304" pitchFamily="18" charset="0"/>
            </a:endParaRPr>
          </a:p>
        </p:txBody>
      </p:sp>
      <p:sp>
        <p:nvSpPr>
          <p:cNvPr id="4" name="Up Arrow 3"/>
          <p:cNvSpPr/>
          <p:nvPr/>
        </p:nvSpPr>
        <p:spPr>
          <a:xfrm rot="5400000">
            <a:off x="5699956" y="-63389"/>
            <a:ext cx="792088" cy="10081120"/>
          </a:xfrm>
          <a:prstGeom prs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p:cNvSpPr txBox="1"/>
          <p:nvPr/>
        </p:nvSpPr>
        <p:spPr>
          <a:xfrm>
            <a:off x="8706172" y="3187298"/>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3.0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7" name="Picture 14" descr="http://salasta.lt/image/data/LOGO/box%20x.png"/>
          <p:cNvPicPr>
            <a:picLocks noChangeAspect="1" noChangeArrowheads="1"/>
          </p:cNvPicPr>
          <p:nvPr/>
        </p:nvPicPr>
        <p:blipFill>
          <a:blip r:embed="rId3" cstate="print"/>
          <a:srcRect/>
          <a:stretch>
            <a:fillRect/>
          </a:stretch>
        </p:blipFill>
        <p:spPr bwMode="auto">
          <a:xfrm>
            <a:off x="9626373" y="3740813"/>
            <a:ext cx="967910" cy="967910"/>
          </a:xfrm>
          <a:prstGeom prst="rect">
            <a:avLst/>
          </a:prstGeom>
          <a:noFill/>
        </p:spPr>
      </p:pic>
      <p:sp>
        <p:nvSpPr>
          <p:cNvPr id="8" name="Right Arrow 7"/>
          <p:cNvSpPr/>
          <p:nvPr/>
        </p:nvSpPr>
        <p:spPr>
          <a:xfrm>
            <a:off x="4553275" y="3933056"/>
            <a:ext cx="5073098"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437760" y="3424645"/>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3</a:t>
            </a:r>
            <a:r>
              <a:rPr lang="en-CA" sz="3200" i="1" dirty="0" smtClean="0">
                <a:solidFill>
                  <a:srgbClr val="FF0000"/>
                </a:solidFill>
                <a:latin typeface="Times New Roman" panose="02020603050405020304" pitchFamily="18" charset="0"/>
                <a:cs typeface="Times New Roman" panose="02020603050405020304" pitchFamily="18" charset="0"/>
              </a:rPr>
              <a:t>0 days</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1" name="Picture 2" descr="https://leantesting-wp.s3.amazonaws.com/resources/wp-content/uploads/2014/03/payperbug_02_png-cop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476" y="3629804"/>
            <a:ext cx="1157340" cy="10953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irp-cdn.multiscreensite.com/2c2660a6/dms3rep/multi/desktop/Simple-Green-Check-Mark-PNG-04356-1200x114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5935" y="3680605"/>
            <a:ext cx="1043881" cy="9937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63352" y="3185680"/>
            <a:ext cx="2808312" cy="584775"/>
          </a:xfrm>
          <a:prstGeom prst="rect">
            <a:avLst/>
          </a:prstGeom>
          <a:noFill/>
        </p:spPr>
        <p:txBody>
          <a:bodyPr wrap="square" rtlCol="0">
            <a:spAutoFit/>
          </a:bodyPr>
          <a:lstStyle/>
          <a:p>
            <a:pPr algn="ctr"/>
            <a:r>
              <a:rPr lang="en-CA" sz="3200" i="1" dirty="0">
                <a:solidFill>
                  <a:srgbClr val="FF0000"/>
                </a:solidFill>
                <a:latin typeface="Times New Roman" panose="02020603050405020304" pitchFamily="18" charset="0"/>
                <a:cs typeface="Times New Roman" panose="02020603050405020304" pitchFamily="18" charset="0"/>
              </a:rPr>
              <a:t>1</a:t>
            </a:r>
            <a:r>
              <a:rPr lang="en-CA" sz="3200" i="1" dirty="0" smtClean="0">
                <a:solidFill>
                  <a:srgbClr val="FF0000"/>
                </a:solidFill>
                <a:latin typeface="Times New Roman" panose="02020603050405020304" pitchFamily="18" charset="0"/>
                <a:cs typeface="Times New Roman" panose="02020603050405020304" pitchFamily="18" charset="0"/>
              </a:rPr>
              <a:t>.0</a:t>
            </a:r>
            <a:endParaRPr lang="en-CA" sz="3200" i="1" dirty="0">
              <a:solidFill>
                <a:srgbClr val="FF0000"/>
              </a:solidFill>
              <a:latin typeface="Times New Roman" panose="02020603050405020304" pitchFamily="18" charset="0"/>
              <a:cs typeface="Times New Roman" panose="02020603050405020304" pitchFamily="18" charset="0"/>
            </a:endParaRPr>
          </a:p>
        </p:txBody>
      </p:sp>
      <p:pic>
        <p:nvPicPr>
          <p:cNvPr id="14" name="Picture 14" descr="http://salasta.lt/image/data/LOGO/box%20x.png"/>
          <p:cNvPicPr>
            <a:picLocks noChangeAspect="1" noChangeArrowheads="1"/>
          </p:cNvPicPr>
          <p:nvPr/>
        </p:nvPicPr>
        <p:blipFill>
          <a:blip r:embed="rId3" cstate="print"/>
          <a:srcRect/>
          <a:stretch>
            <a:fillRect/>
          </a:stretch>
        </p:blipFill>
        <p:spPr bwMode="auto">
          <a:xfrm>
            <a:off x="1183553" y="3739195"/>
            <a:ext cx="967910" cy="967910"/>
          </a:xfrm>
          <a:prstGeom prst="rect">
            <a:avLst/>
          </a:prstGeom>
          <a:noFill/>
        </p:spPr>
      </p:pic>
      <p:sp>
        <p:nvSpPr>
          <p:cNvPr id="15" name="TextBox 14"/>
          <p:cNvSpPr txBox="1"/>
          <p:nvPr/>
        </p:nvSpPr>
        <p:spPr>
          <a:xfrm>
            <a:off x="6600056" y="3195010"/>
            <a:ext cx="2808312" cy="584775"/>
          </a:xfrm>
          <a:prstGeom prst="rect">
            <a:avLst/>
          </a:prstGeom>
          <a:noFill/>
        </p:spPr>
        <p:txBody>
          <a:bodyPr wrap="square" rtlCol="0">
            <a:spAutoFit/>
          </a:bodyPr>
          <a:lstStyle/>
          <a:p>
            <a:pPr algn="ctr"/>
            <a:r>
              <a:rPr lang="en-CA" sz="3200" i="1" dirty="0" smtClean="0">
                <a:solidFill>
                  <a:srgbClr val="FF0000"/>
                </a:solidFill>
                <a:latin typeface="Times New Roman" panose="02020603050405020304" pitchFamily="18" charset="0"/>
                <a:cs typeface="Times New Roman" panose="02020603050405020304" pitchFamily="18" charset="0"/>
              </a:rPr>
              <a:t>2.0</a:t>
            </a:r>
            <a:endParaRPr lang="en-CA" sz="32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771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a:off x="0" y="548680"/>
            <a:ext cx="3600400" cy="576064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 name="TextBox 6"/>
          <p:cNvSpPr txBox="1"/>
          <p:nvPr/>
        </p:nvSpPr>
        <p:spPr>
          <a:xfrm>
            <a:off x="13420" y="570062"/>
            <a:ext cx="3586980" cy="646331"/>
          </a:xfrm>
          <a:prstGeom prst="rect">
            <a:avLst/>
          </a:prstGeom>
          <a:noFill/>
        </p:spPr>
        <p:txBody>
          <a:bodyPr wrap="square" rtlCol="0">
            <a:spAutoFit/>
          </a:bodyPr>
          <a:lstStyle/>
          <a:p>
            <a:r>
              <a:rPr lang="en-CA" dirty="0" smtClean="0">
                <a:latin typeface="Times New Roman" panose="02020603050405020304" pitchFamily="18" charset="0"/>
                <a:cs typeface="Times New Roman" panose="02020603050405020304" pitchFamily="18" charset="0"/>
              </a:rPr>
              <a:t>Are addressed issues delivered more quickly in rapid releases?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019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4002</TotalTime>
  <Words>5379</Words>
  <Application>Microsoft Office PowerPoint</Application>
  <PresentationFormat>Widescreen</PresentationFormat>
  <Paragraphs>564</Paragraphs>
  <Slides>130</Slides>
  <Notes>104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130</vt:i4>
      </vt:variant>
    </vt:vector>
  </HeadingPairs>
  <TitlesOfParts>
    <vt:vector size="135" baseType="lpstr">
      <vt:lpstr>Arial</vt:lpstr>
      <vt:lpstr>Calibri</vt:lpstr>
      <vt:lpstr>Calibri Light</vt:lpstr>
      <vt:lpstr>Times New Roman</vt:lpstr>
      <vt:lpstr>Office Theme</vt:lpstr>
      <vt:lpstr>Understanding Software Delivery Delay</vt:lpstr>
      <vt:lpstr>PowerPoint Presentation</vt:lpstr>
      <vt:lpstr>PowerPoint Presentation</vt:lpstr>
      <vt:lpstr>PowerPoint Presentation</vt:lpstr>
      <vt:lpstr>PowerPoint Presentation</vt:lpstr>
      <vt:lpstr>PowerPoint Presentation</vt:lpstr>
      <vt:lpstr>PowerPoint Presentation</vt:lpstr>
      <vt:lpstr>An software issue can represent…</vt:lpstr>
      <vt:lpstr>PowerPoint Presentation</vt:lpstr>
      <vt:lpstr>PowerPoint Presentation</vt:lpstr>
      <vt:lpstr>An issue can represent a bug, an enhancement, or a new feature</vt:lpstr>
      <vt:lpstr>After an issue is addressed it may still suffer delay to be delivered</vt:lpstr>
      <vt:lpstr>There is a lack of empirical studies to understand delivery delay</vt:lpstr>
      <vt:lpstr>There is a lack of empirical studies to understand delivery delay</vt:lpstr>
      <vt:lpstr>There is a lack of empirical studies to understand delivery delay</vt:lpstr>
      <vt:lpstr>The understanding of which factors impact on delivery delay remains as a open challenge</vt:lpstr>
      <vt:lpstr>Once issues are addressed why do they still suffer delivery delay?</vt:lpstr>
      <vt:lpstr>PowerPoint Presentation</vt:lpstr>
      <vt:lpstr>We use the term issue to broadly refer to bugs, enhancements, and new features reports</vt:lpstr>
      <vt:lpstr>We use the term delivery delay to refer to the time that it takes to deliver an addressed issue</vt:lpstr>
      <vt:lpstr>A release cycle is the time that it takes to develop and ship a new version of the software</vt:lpstr>
      <vt:lpstr>Rapid releases have shorter release cycles</vt:lpstr>
      <vt:lpstr>PowerPoint Presentation</vt:lpstr>
      <vt:lpstr>Understanding Delivery Delay (Study 1)</vt:lpstr>
      <vt:lpstr>We may think that to fix a bug is enough to satisfy an interested user</vt:lpstr>
      <vt:lpstr>Prediction models and bug detection approaches were invented to help developers</vt:lpstr>
      <vt:lpstr>Users may still wait for a long time to see the fixed bug reflected in the software system</vt:lpstr>
      <vt:lpstr>We set out to empirically study the delivery delay of three open source systems</vt:lpstr>
      <vt:lpstr>We set out to empirically study the delivery delay of three open source systems</vt:lpstr>
      <vt:lpstr>We set out to empirically study the delivery delay of three open source systems</vt:lpstr>
      <vt:lpstr>We set out to empirically study the delivery delay of three open source systems</vt:lpstr>
      <vt:lpstr>We collect data based on release notes information</vt:lpstr>
      <vt:lpstr>We collect data based on release notes information</vt:lpstr>
      <vt:lpstr>We collect data based on release notes information</vt:lpstr>
      <vt:lpstr>We measure delivery delay in two ways: release delay and abnormal delay</vt:lpstr>
      <vt:lpstr>PowerPoint Presentation</vt:lpstr>
      <vt:lpstr>We measure release delay by counting how many releases an addressed issue missed before being released</vt:lpstr>
      <vt:lpstr>We measure release delay by counting how many releases an addressed issue missed before being released</vt:lpstr>
      <vt:lpstr>We measure release delay by counting how many releases an addressed issue missed before being released</vt:lpstr>
      <vt:lpstr>We measure release delay by counting how many releases an addressed issue missed before being released</vt:lpstr>
      <vt:lpstr>PowerPoint Presentation</vt:lpstr>
      <vt:lpstr>PowerPoint Presentation</vt:lpstr>
      <vt:lpstr>PowerPoint Presentation</vt:lpstr>
      <vt:lpstr>PowerPoint Presentation</vt:lpstr>
      <vt:lpstr>PowerPoint Presentation</vt:lpstr>
      <vt:lpstr>PowerPoint Presentation</vt:lpstr>
      <vt:lpstr>Issues are usually delayed in the rapid release cycle system</vt:lpstr>
      <vt:lpstr>Issues are usually delayed in the rapid release cycle system</vt:lpstr>
      <vt:lpstr>Issues are usually delayed in the rapid release cycle system</vt:lpstr>
      <vt:lpstr>Issues are usually delayed in the rapid release cycle system</vt:lpstr>
      <vt:lpstr>Issues are unlikely to be delayed solely because they were addressed close to an upcoming release</vt:lpstr>
      <vt:lpstr>Issues are unlikely to be delayed solely because they were addressed close to an upcoming release</vt:lpstr>
      <vt:lpstr>Issues are unlikely to be delayed solely because they were addressed close to an upcoming release</vt:lpstr>
      <vt:lpstr>Issues are unlikely to be delayed solely because they were addressed close to an upcoming release</vt:lpstr>
      <vt:lpstr>Issues are unlikely to be delayed solely because they were addressed close to an upcoming release</vt:lpstr>
      <vt:lpstr>Issues are unlikely to be delayed solely because they were addressed close to an upcoming release</vt:lpstr>
      <vt:lpstr>Issues are unlikely to be delayed solely because they were addressed close to an upcoming release</vt:lpstr>
      <vt:lpstr>Our explanatory models outperform naïve approaches when estimating how many releases an addressed issue will miss</vt:lpstr>
      <vt:lpstr>Our explanatory models outperform naïve approaches when estimating how many releases an addressed issue will miss</vt:lpstr>
      <vt:lpstr>We find that the workload of integrators is a top most important factor in all of the studied systems</vt:lpstr>
      <vt:lpstr>PowerPoint Presentation</vt:lpstr>
      <vt:lpstr>PowerPoint Presentation</vt:lpstr>
      <vt:lpstr>We also find that priority and severity have little impact on release delay </vt:lpstr>
      <vt:lpstr>We also find that priority and severity have little impact on release delay </vt:lpstr>
      <vt:lpstr>PowerPoint Presentation</vt:lpstr>
      <vt:lpstr>Since release delay may vary along projects, we measure the abnormal delay of each project</vt:lpstr>
      <vt:lpstr>We measure abnormal delay based on the median of days to release addressed issues in a project</vt:lpstr>
      <vt:lpstr>We measure abnormal delay based on the median of days to release addressed issues in a project</vt:lpstr>
      <vt:lpstr>We measure abnormal delay based on the median of days to release addressed issues in a project</vt:lpstr>
      <vt:lpstr>We measure abnormal delay based on the median of days to release addressed issues in a project</vt:lpstr>
      <vt:lpstr>We measure abnormal delay based on the median of days to release addressed issues in a project</vt:lpstr>
      <vt:lpstr>PowerPoint Presentation</vt:lpstr>
      <vt:lpstr>PowerPoint Presentation</vt:lpstr>
      <vt:lpstr>PowerPoint Presentation</vt:lpstr>
      <vt:lpstr>PowerPoint Presentation</vt:lpstr>
      <vt:lpstr>PowerPoint Presentation</vt:lpstr>
      <vt:lpstr>PowerPoint Presentation</vt:lpstr>
      <vt:lpstr>Our models can accurately estimate if an addressed issue will be abnormally delayed</vt:lpstr>
      <vt:lpstr>We find that workload and the timing (queue position) to address issues are the most important factors to explain abnormally delayed issues</vt:lpstr>
      <vt:lpstr>PowerPoint Presentation</vt:lpstr>
      <vt:lpstr>PowerPoint Presentation</vt:lpstr>
      <vt:lpstr>We find that components are unlikely to be related to delivery delay measured in days</vt:lpstr>
      <vt:lpstr>We find that issues are unlikely to be delayed solely because they were addressed close to a code freeze period </vt:lpstr>
      <vt:lpstr>We find that issues are unlikely to be delayed solely because they were addressed close to a code freeze period </vt:lpstr>
      <vt:lpstr>We find that issues are unlikely to be delayed solely because they were addressed close to a code freeze period </vt:lpstr>
      <vt:lpstr>We find that issues are unlikely to be delayed solely because they were addressed close to a code freeze period </vt:lpstr>
      <vt:lpstr>We find that issues are unlikely to be delayed solely because they were addressed close to a code freeze period </vt:lpstr>
      <vt:lpstr>We find that issues are unlikely to be delayed solely because they were addressed close to a code freeze period </vt:lpstr>
      <vt:lpstr>Impact of Rapid Release Cycle on Delivery Delay (Study 2)</vt:lpstr>
      <vt:lpstr>Short release cycles are usually thought to be associated with faster delivery of software</vt:lpstr>
      <vt:lpstr>There is a lack of empirical studies to check if rapid releases lead to faster delivery of addressed issues</vt:lpstr>
      <vt:lpstr>Previous research has invested in studying how rapid releases impact on the speed to fix issues</vt:lpstr>
      <vt:lpstr>We set out to compare how rapid releases of Firefox impact on the speed to deliver addressed issues of that system</vt:lpstr>
      <vt:lpstr>We set out to compare how rapid releases of Firefox impact on the speed to deliver addressed issues of that system</vt:lpstr>
      <vt:lpstr>We set out to compare how rapid releases of Firefox impact on the speed to deliver addressed issues of that system</vt:lpstr>
      <vt:lpstr>We set out to compare how rapid releases of Firefox impact on the speed to deliver addressed issues of that system</vt:lpstr>
      <vt:lpstr>We collect data from code and issue repositories to perform our analyses</vt:lpstr>
      <vt:lpstr>We measure delivery delay by counting the number of days to release an addressed issue</vt:lpstr>
      <vt:lpstr>PowerPoint Presentation</vt:lpstr>
      <vt:lpstr>PowerPoint Presentation</vt:lpstr>
      <vt:lpstr>PowerPoint Presentation</vt:lpstr>
      <vt:lpstr>PowerPoint Presentation</vt:lpstr>
      <vt:lpstr>PowerPoint Presentation</vt:lpstr>
      <vt:lpstr>PowerPoint Presentation</vt:lpstr>
      <vt:lpstr>Although issues are triaged and fixed faster in rapid releases, they wait a longer time to be delivered </vt:lpstr>
      <vt:lpstr>Although issues are triaged and fixed faster in rapid releases, they wait a longer time to be delivered </vt:lpstr>
      <vt:lpstr>Minor-traditional releases are a key reason why traditional releases can deliver issues more quickly</vt:lpstr>
      <vt:lpstr>Traditional Releases prioritize backlog issues</vt:lpstr>
      <vt:lpstr>Traditional Releases prioritize backlog issues</vt:lpstr>
      <vt:lpstr>Traditional Releases prioritize backlog issues</vt:lpstr>
      <vt:lpstr>Traditional Releases prioritize backlog issues</vt:lpstr>
      <vt:lpstr>Rapid releases prioritize issues of the current release cycle</vt:lpstr>
      <vt:lpstr>Rapid releases prioritize issues of the current release cycle</vt:lpstr>
      <vt:lpstr>Rapid releases prioritize issues of the current release cycle</vt:lpstr>
      <vt:lpstr>Rapid releases prioritize issues of the current release cycle</vt:lpstr>
      <vt:lpstr>Staged Delivery of Addressed Issue (Study 3)</vt:lpstr>
      <vt:lpstr>We Intend to study how addressed issues are stabilized in pipelining releases before being delivered to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Yes, delivery delay exists and it is not rare. And release strategies have some impact on such delays</vt:lpstr>
      <vt:lpstr>We expect that by performing our empirical studies we can possibly provide some guidelines and insights to the practice </vt:lpstr>
      <vt:lpstr>Understanding Software Delivery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Software Delivery Delay</dc:title>
  <dc:creator>Daniel Costa</dc:creator>
  <cp:lastModifiedBy>Daniel Costa</cp:lastModifiedBy>
  <cp:revision>16</cp:revision>
  <dcterms:created xsi:type="dcterms:W3CDTF">2016-02-15T21:41:32Z</dcterms:created>
  <dcterms:modified xsi:type="dcterms:W3CDTF">2016-02-22T18:42:59Z</dcterms:modified>
</cp:coreProperties>
</file>