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CB12B8-225C-2547-A87B-A50A759EE869}" type="datetimeFigureOut">
              <a:rPr lang="es-ES_tradnl" smtClean="0"/>
              <a:t>11/11/20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67D679-7B5A-9A47-96AB-F7926E3019D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2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0481"/>
            <a:ext cx="10515600" cy="1210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_tradnl" sz="2000" b="1" dirty="0" smtClean="0">
                <a:latin typeface="+mn-lt"/>
              </a:rPr>
              <a:t>Tema: </a:t>
            </a:r>
            <a:r>
              <a:rPr lang="es-ES_tradnl" sz="2000" dirty="0" smtClean="0">
                <a:latin typeface="+mn-lt"/>
              </a:rPr>
              <a:t>Análisis espacial de la incidencia de cáncer de piel, mama y próstata en Costa Rica año 2014</a:t>
            </a:r>
            <a:r>
              <a:rPr lang="es-ES_tradnl" sz="2000" b="1" dirty="0" smtClean="0">
                <a:latin typeface="+mn-lt"/>
              </a:rPr>
              <a:t/>
            </a:r>
            <a:br>
              <a:rPr lang="es-ES_tradnl" sz="2000" b="1" dirty="0" smtClean="0">
                <a:latin typeface="+mn-lt"/>
              </a:rPr>
            </a:br>
            <a:r>
              <a:rPr lang="es-ES_tradnl" sz="2000" b="1" dirty="0" smtClean="0">
                <a:latin typeface="+mn-lt"/>
              </a:rPr>
              <a:t>Alumno: </a:t>
            </a:r>
            <a:r>
              <a:rPr lang="es-ES_tradnl" sz="2000" dirty="0" smtClean="0">
                <a:latin typeface="+mn-lt"/>
              </a:rPr>
              <a:t>Daniel </a:t>
            </a:r>
            <a:r>
              <a:rPr lang="es-ES_tradnl" sz="2000" smtClean="0">
                <a:latin typeface="+mn-lt"/>
              </a:rPr>
              <a:t>Calvo Briceño</a:t>
            </a:r>
            <a:endParaRPr lang="es-ES_tradnl" sz="2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83885"/>
            <a:ext cx="4571082" cy="40727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1600" b="1" dirty="0" smtClean="0"/>
              <a:t>Modelos de investigación</a:t>
            </a:r>
          </a:p>
          <a:p>
            <a:pPr marL="0" indent="0" algn="just">
              <a:buNone/>
            </a:pPr>
            <a:r>
              <a:rPr lang="es-ES_tradnl" sz="1600" dirty="0" smtClean="0"/>
              <a:t>El problema a investigar se modelará mediante la utilización de las técnicas de estadística de áreas. Aplicando los siguientes pasos y modelos:</a:t>
            </a:r>
          </a:p>
          <a:p>
            <a:pPr marL="0" indent="0" algn="just">
              <a:buNone/>
            </a:pPr>
            <a:endParaRPr lang="es-ES_tradnl" sz="1600" dirty="0"/>
          </a:p>
          <a:p>
            <a:pPr marL="0" indent="0" algn="just">
              <a:buNone/>
            </a:pPr>
            <a:r>
              <a:rPr lang="es-ES_tradnl" sz="1600" b="1" dirty="0" smtClean="0"/>
              <a:t>1) Análisis descriptivo: </a:t>
            </a:r>
            <a:r>
              <a:rPr lang="es-ES_tradnl" sz="1600" dirty="0" smtClean="0"/>
              <a:t>Identificar los vecinos en el espacio, revisión de grafos y estructuras de vecinos. Análisis gráfico.</a:t>
            </a:r>
          </a:p>
          <a:p>
            <a:pPr marL="0" indent="0" algn="just">
              <a:buNone/>
            </a:pPr>
            <a:endParaRPr lang="es-ES_tradnl" sz="1600" dirty="0" smtClean="0"/>
          </a:p>
          <a:p>
            <a:pPr marL="0" indent="0" algn="just">
              <a:buNone/>
            </a:pPr>
            <a:r>
              <a:rPr lang="es-ES_tradnl" sz="1600" b="1" dirty="0" smtClean="0"/>
              <a:t>2) Pruebas formales </a:t>
            </a:r>
            <a:r>
              <a:rPr lang="es-ES_tradnl" sz="1600" dirty="0" smtClean="0"/>
              <a:t>de auto correlación espacial entre los cantones se utilizarán los Test I Moran y Test de </a:t>
            </a:r>
            <a:r>
              <a:rPr lang="es-ES_tradnl" sz="1600" dirty="0" err="1" smtClean="0"/>
              <a:t>Geary</a:t>
            </a:r>
            <a:r>
              <a:rPr lang="es-ES_tradnl" sz="1600" dirty="0" smtClean="0"/>
              <a:t>.</a:t>
            </a:r>
          </a:p>
          <a:p>
            <a:pPr marL="0" indent="0" algn="just">
              <a:buNone/>
            </a:pPr>
            <a:endParaRPr lang="es-ES_tradnl" sz="1600" dirty="0" smtClean="0"/>
          </a:p>
          <a:p>
            <a:pPr marL="0" indent="0" algn="just">
              <a:buNone/>
            </a:pPr>
            <a:endParaRPr lang="es-ES_tradnl" sz="1600" dirty="0" smtClean="0"/>
          </a:p>
          <a:p>
            <a:pPr marL="0" indent="0" algn="just">
              <a:buNone/>
            </a:pPr>
            <a:endParaRPr lang="es-ES_tradnl" sz="1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05004"/>
              </p:ext>
            </p:extLst>
          </p:nvPr>
        </p:nvGraphicFramePr>
        <p:xfrm>
          <a:off x="6288476" y="3920256"/>
          <a:ext cx="4043192" cy="175919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94054"/>
                <a:gridCol w="2049138"/>
              </a:tblGrid>
              <a:tr h="457951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Variable </a:t>
                      </a:r>
                    </a:p>
                    <a:p>
                      <a:r>
                        <a:rPr lang="es-ES_tradnl" sz="1100" dirty="0" smtClean="0"/>
                        <a:t>dependiente</a:t>
                      </a:r>
                      <a:endParaRPr lang="es-ES_trad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Variables</a:t>
                      </a:r>
                      <a:r>
                        <a:rPr lang="es-ES_tradnl" sz="1100" baseline="0" dirty="0" smtClean="0"/>
                        <a:t> independientes</a:t>
                      </a:r>
                      <a:endParaRPr lang="es-ES_tradnl" sz="1100" dirty="0"/>
                    </a:p>
                  </a:txBody>
                  <a:tcPr/>
                </a:tc>
              </a:tr>
              <a:tr h="43374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dirty="0" smtClean="0"/>
                        <a:t>Incidencia</a:t>
                      </a:r>
                      <a:r>
                        <a:rPr lang="es-ES_tradnl" sz="1100" baseline="0" dirty="0" smtClean="0"/>
                        <a:t> de tipo de cáncer por cada 100 mil habitantes a nivel cantonal</a:t>
                      </a:r>
                      <a:endParaRPr lang="es-ES_tradnl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Área en Km del cantón</a:t>
                      </a:r>
                      <a:endParaRPr lang="es-ES_tradnl" sz="1100" dirty="0"/>
                    </a:p>
                  </a:txBody>
                  <a:tcPr/>
                </a:tc>
              </a:tr>
              <a:tr h="433749">
                <a:tc vMerge="1">
                  <a:txBody>
                    <a:bodyPr/>
                    <a:lstStyle/>
                    <a:p>
                      <a:endParaRPr lang="es-ES_trad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Cantidad</a:t>
                      </a:r>
                      <a:r>
                        <a:rPr lang="es-ES_tradnl" sz="1100" baseline="0" dirty="0" smtClean="0"/>
                        <a:t> de EBAIS por cantón</a:t>
                      </a:r>
                      <a:endParaRPr lang="es-ES_tradnl" sz="1100" dirty="0"/>
                    </a:p>
                  </a:txBody>
                  <a:tcPr/>
                </a:tc>
              </a:tr>
              <a:tr h="433749">
                <a:tc vMerge="1">
                  <a:txBody>
                    <a:bodyPr/>
                    <a:lstStyle/>
                    <a:p>
                      <a:endParaRPr lang="es-ES_trad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Población mayor a 65 años</a:t>
                      </a:r>
                      <a:endParaRPr lang="es-ES_tradnl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contenido 2"/>
          <p:cNvSpPr txBox="1">
            <a:spLocks/>
          </p:cNvSpPr>
          <p:nvPr/>
        </p:nvSpPr>
        <p:spPr>
          <a:xfrm>
            <a:off x="6474246" y="2005071"/>
            <a:ext cx="4879554" cy="224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ES_tradnl" sz="1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5927993" y="1843891"/>
            <a:ext cx="487955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600" b="1" dirty="0" smtClean="0"/>
              <a:t>3) Modelos: </a:t>
            </a:r>
            <a:r>
              <a:rPr lang="es-ES_tradnl" sz="1600" dirty="0"/>
              <a:t>Regresión lineal, </a:t>
            </a:r>
            <a:r>
              <a:rPr lang="es-ES_tradnl" sz="1600" dirty="0" smtClean="0"/>
              <a:t>Modelos auto regresivos simultáneos (SAR), Modelos auto regresivos condicionales (CAR) utilizando el AIC para la comparación de modelos </a:t>
            </a:r>
            <a:endParaRPr lang="es-ES_tradnl" sz="1600" dirty="0"/>
          </a:p>
          <a:p>
            <a:pPr algn="just"/>
            <a:endParaRPr lang="es-ES_tradnl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68635" y="3347622"/>
            <a:ext cx="396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Variables a considerar en la regresión</a:t>
            </a:r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228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">
  <a:themeElements>
    <a:clrScheme name="Ve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e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</TotalTime>
  <Words>159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Century Schoolbook</vt:lpstr>
      <vt:lpstr>Wingdings 2</vt:lpstr>
      <vt:lpstr>Arial</vt:lpstr>
      <vt:lpstr>Ver</vt:lpstr>
      <vt:lpstr>Tema: Análisis espacial de la incidencia de cáncer de piel, mama y próstata en Costa Rica año 2014 Alumno: Daniel Calvo Briceño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investigación </dc:title>
  <dc:creator>daniel calvo</dc:creator>
  <cp:lastModifiedBy>daniel calvo</cp:lastModifiedBy>
  <cp:revision>6</cp:revision>
  <dcterms:created xsi:type="dcterms:W3CDTF">2020-11-12T03:49:25Z</dcterms:created>
  <dcterms:modified xsi:type="dcterms:W3CDTF">2020-11-12T04:44:20Z</dcterms:modified>
</cp:coreProperties>
</file>