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84778" y="525121"/>
            <a:ext cx="5374444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Spatial Web and 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3981524" y="1090901"/>
            <a:ext cx="1180951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K3D: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2438726" y="1656680"/>
            <a:ext cx="4266549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3D Knowledge </a:t>
            </a:r>
            <a:endParaRPr lang="en-US" sz="4050" dirty="0"/>
          </a:p>
        </p:txBody>
      </p:sp>
      <p:sp>
        <p:nvSpPr>
          <p:cNvPr id="6" name="Text 3"/>
          <p:cNvSpPr/>
          <p:nvPr/>
        </p:nvSpPr>
        <p:spPr>
          <a:xfrm>
            <a:off x="3392835" y="2222460"/>
            <a:ext cx="2358303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Universe </a:t>
            </a:r>
            <a:endParaRPr lang="en-US" sz="4050" dirty="0"/>
          </a:p>
        </p:txBody>
      </p:sp>
      <p:sp>
        <p:nvSpPr>
          <p:cNvPr id="7" name="Text 4"/>
          <p:cNvSpPr/>
          <p:nvPr/>
        </p:nvSpPr>
        <p:spPr>
          <a:xfrm>
            <a:off x="1600200" y="3027555"/>
            <a:ext cx="5943600" cy="3343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From Pages to Spaces 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1875765" y="3592246"/>
            <a:ext cx="539244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Transforming the internet from a 2D web of pages to an immersive 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3848305" y="3832259"/>
            <a:ext cx="144739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web of spaces,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1972624" y="4072272"/>
            <a:ext cx="519872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knowledge becomes interactive and AI and humans share 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928449" y="4312286"/>
            <a:ext cx="128707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same reality 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606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K3D?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17609"/>
            <a:ext cx="14308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Knowledge 3D (K3D)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1859524" y="917609"/>
            <a:ext cx="20679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 a revolutionary concept that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131922"/>
            <a:ext cx="388793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transforms abstract data into interactive, multi-layered 3D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28625" y="1346234"/>
            <a:ext cx="9699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environments.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1731997"/>
            <a:ext cx="10077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Think of it as a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436340" y="1731997"/>
            <a:ext cx="14370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"Minecraft for data"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73378" y="1731997"/>
            <a:ext cx="136889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knowledge is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28625" y="1946309"/>
            <a:ext cx="31631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organized within a navigable spatial landscape. 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428625" y="2323142"/>
            <a:ext cx="4000500" cy="1594479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3" name="Text 10"/>
          <p:cNvSpPr/>
          <p:nvPr/>
        </p:nvSpPr>
        <p:spPr>
          <a:xfrm>
            <a:off x="571500" y="2466017"/>
            <a:ext cx="3714750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Features: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742950" y="2746046"/>
            <a:ext cx="35433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Multi-layered visualization of complex information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742950" y="3017509"/>
            <a:ext cx="35433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Intuitive spatial organization of knowledge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742950" y="3288971"/>
            <a:ext cx="35433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Shared cognitive model for humans and AI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742950" y="3560434"/>
            <a:ext cx="35433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Dynamic, updatable knowledge representation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428625" y="4089071"/>
            <a:ext cx="40005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K3D leverages human spatial cognition while enabling AI to operate within a structured, contextualized knowledge landscape. </a:t>
            </a:r>
            <a:endParaRPr lang="en-US" sz="1046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376790"/>
            <a:ext cx="4000500" cy="2887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35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K3D vs. Traditional AI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8679"/>
            <a:ext cx="40005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K3D offers substantial advantages over conventional Retrieval-Augmented Generation (RAG) systems and traditional AI approaches.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28625" y="1723067"/>
            <a:ext cx="400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spatial approach fundamentally improves human-AI interaction by providing: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600075" y="2332072"/>
            <a:ext cx="170607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explainability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00075" y="2332072"/>
            <a:ext cx="3781192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through visual traceability and spatial context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00075" y="2846422"/>
            <a:ext cx="19829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context retention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00075" y="2846422"/>
            <a:ext cx="3399169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via persistent spatial memory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600075" y="3360772"/>
            <a:ext cx="19218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dynamic updates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521911" y="3360772"/>
            <a:ext cx="149678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visual transitions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600075" y="3660809"/>
            <a:ext cx="22175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Potential for smaller AI models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600075" y="3660809"/>
            <a:ext cx="3138841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by offloading knowledge to the external environment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8625" y="4251954"/>
            <a:ext cx="40005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creates a truly shared perspective where both humans and AI can explore and make sense of information together. </a:t>
            </a:r>
            <a:endParaRPr lang="en-US" sz="1046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908679"/>
            <a:ext cx="40005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978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K3D Works: The Pipeline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51529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K3D transforms raw information into a navigable 3D world through a sophisticated pipeline, embedding semantic meaning directly into spatial geometry.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28625" y="1451604"/>
            <a:ext cx="2647931" cy="1837367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1594479"/>
            <a:ext cx="236218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①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571500" y="2008817"/>
            <a:ext cx="2362181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Embedding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71500" y="2288846"/>
            <a:ext cx="2362181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Raw data (text, images) is converted by AI into high-dimensional vectors, capturing its semantic meaning. </a:t>
            </a:r>
            <a:endParaRPr lang="en-US" sz="1046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72" y="2255974"/>
            <a:ext cx="228600" cy="228600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6067416" y="1451604"/>
            <a:ext cx="2647931" cy="1837367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1" name="Text 7"/>
          <p:cNvSpPr/>
          <p:nvPr/>
        </p:nvSpPr>
        <p:spPr>
          <a:xfrm>
            <a:off x="6210291" y="1594479"/>
            <a:ext cx="236218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②</a:t>
            </a:r>
            <a:endParaRPr lang="en-US" sz="2025" dirty="0"/>
          </a:p>
        </p:txBody>
      </p:sp>
      <p:sp>
        <p:nvSpPr>
          <p:cNvPr id="12" name="Text 8"/>
          <p:cNvSpPr/>
          <p:nvPr/>
        </p:nvSpPr>
        <p:spPr>
          <a:xfrm>
            <a:off x="6210291" y="2008817"/>
            <a:ext cx="2362181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Dimensionality Reduction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6210291" y="2288846"/>
            <a:ext cx="236218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Complex vectors are projected into 3D coordinates (X, Y, Z) using techniques like UMAP or PCA. </a:t>
            </a:r>
            <a:endParaRPr lang="en-US" sz="1046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3460421"/>
            <a:ext cx="142875" cy="228600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428625" y="3746171"/>
            <a:ext cx="8286750" cy="1708779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6" name="Text 11"/>
          <p:cNvSpPr/>
          <p:nvPr/>
        </p:nvSpPr>
        <p:spPr>
          <a:xfrm>
            <a:off x="571500" y="3889046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③</a:t>
            </a:r>
            <a:endParaRPr lang="en-US" sz="2025" dirty="0"/>
          </a:p>
        </p:txBody>
      </p:sp>
      <p:sp>
        <p:nvSpPr>
          <p:cNvPr id="17" name="Text 12"/>
          <p:cNvSpPr/>
          <p:nvPr/>
        </p:nvSpPr>
        <p:spPr>
          <a:xfrm>
            <a:off x="571500" y="4303384"/>
            <a:ext cx="8001000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Geometry Generation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571500" y="4583413"/>
            <a:ext cx="8001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3D coordinates are used to procedurally generate a visual scene with shapes, colors, and connections. 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742950" y="4883451"/>
            <a:ext cx="37719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Hierarchical data becomes tree-like structures</a:t>
            </a:r>
            <a:endParaRPr lang="en-US" sz="1046" dirty="0"/>
          </a:p>
        </p:txBody>
      </p:sp>
      <p:sp>
        <p:nvSpPr>
          <p:cNvPr id="20" name="Text 15"/>
          <p:cNvSpPr/>
          <p:nvPr/>
        </p:nvSpPr>
        <p:spPr>
          <a:xfrm>
            <a:off x="742950" y="5097763"/>
            <a:ext cx="37719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Related concepts connected by visible links</a:t>
            </a:r>
            <a:endParaRPr lang="en-US" sz="1046" dirty="0"/>
          </a:p>
        </p:txBody>
      </p:sp>
      <p:sp>
        <p:nvSpPr>
          <p:cNvPr id="21" name="Text 16"/>
          <p:cNvSpPr/>
          <p:nvPr/>
        </p:nvSpPr>
        <p:spPr>
          <a:xfrm>
            <a:off x="4800600" y="4883451"/>
            <a:ext cx="37719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properties encode additional dimensions</a:t>
            </a:r>
            <a:endParaRPr lang="en-US" sz="1046" dirty="0"/>
          </a:p>
        </p:txBody>
      </p:sp>
      <p:sp>
        <p:nvSpPr>
          <p:cNvPr id="22" name="Text 17"/>
          <p:cNvSpPr/>
          <p:nvPr/>
        </p:nvSpPr>
        <p:spPr>
          <a:xfrm>
            <a:off x="4800600" y="5097763"/>
            <a:ext cx="37719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 engine techniques enable navigation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093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Example: Computer Science Knowledge Tree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8679"/>
            <a:ext cx="40290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Computer Science is an ideal subject for K3D representation due to its inherent hierarchical structure and vast interconnectedness.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28625" y="1674847"/>
            <a:ext cx="7159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Structure: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600075" y="2003459"/>
            <a:ext cx="3739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Root: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974006" y="2003459"/>
            <a:ext cx="23463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Core concept of Computer Science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00075" y="2274922"/>
            <a:ext cx="11567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Major Branches: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00075" y="2274922"/>
            <a:ext cx="3346456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Primary disciplines (AI, Software Engineering, etc.)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600075" y="2760697"/>
            <a:ext cx="10051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Sub-branches: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605223" y="2760697"/>
            <a:ext cx="26539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Specialized areas within each discipline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600075" y="3032159"/>
            <a:ext cx="5289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Leaves: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129019" y="3032159"/>
            <a:ext cx="30722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Individual papers, code repositories, tutorials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8625" y="3351842"/>
            <a:ext cx="40290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structure facilitates multi-layered visualization and intuitive navigation from broad conceptual understanding to granular details. </a:t>
            </a:r>
            <a:endParaRPr lang="en-US" sz="1046" dirty="0"/>
          </a:p>
        </p:txBody>
      </p:sp>
      <p:sp>
        <p:nvSpPr>
          <p:cNvPr id="15" name="Shape 12"/>
          <p:cNvSpPr/>
          <p:nvPr/>
        </p:nvSpPr>
        <p:spPr>
          <a:xfrm>
            <a:off x="4686300" y="908679"/>
            <a:ext cx="4029075" cy="4972050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6" name="Shape 13"/>
          <p:cNvSpPr/>
          <p:nvPr/>
        </p:nvSpPr>
        <p:spPr>
          <a:xfrm>
            <a:off x="4829175" y="1051554"/>
            <a:ext cx="3743325" cy="300038"/>
          </a:xfrm>
          <a:prstGeom prst="rect">
            <a:avLst/>
          </a:prstGeom>
          <a:solidFill>
            <a:srgbClr val="6096B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29175" y="1051554"/>
            <a:ext cx="3743325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Computer Science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5093494" y="1394454"/>
            <a:ext cx="3479006" cy="300038"/>
          </a:xfrm>
          <a:prstGeom prst="rect">
            <a:avLst/>
          </a:prstGeom>
          <a:solidFill>
            <a:srgbClr val="E9ECEF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5093494" y="1394454"/>
            <a:ext cx="3479006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Artificial Intelligence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5357813" y="1737354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357813" y="1737354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Machine Learning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5357813" y="2080254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5357813" y="2080254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Natural Language Processing</a:t>
            </a:r>
            <a:endParaRPr lang="en-US" sz="837" dirty="0"/>
          </a:p>
        </p:txBody>
      </p:sp>
      <p:sp>
        <p:nvSpPr>
          <p:cNvPr id="24" name="Shape 21"/>
          <p:cNvSpPr/>
          <p:nvPr/>
        </p:nvSpPr>
        <p:spPr>
          <a:xfrm>
            <a:off x="5357813" y="2423154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5357813" y="2423154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Computer Vision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5093494" y="2780342"/>
            <a:ext cx="3479006" cy="300038"/>
          </a:xfrm>
          <a:prstGeom prst="rect">
            <a:avLst/>
          </a:prstGeom>
          <a:solidFill>
            <a:srgbClr val="E9ECEF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5093494" y="2780342"/>
            <a:ext cx="3479006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Software Engineering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5357813" y="3123242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5357813" y="3123242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Methodologies</a:t>
            </a:r>
            <a:endParaRPr lang="en-US" sz="837" dirty="0"/>
          </a:p>
        </p:txBody>
      </p:sp>
      <p:sp>
        <p:nvSpPr>
          <p:cNvPr id="30" name="Shape 27"/>
          <p:cNvSpPr/>
          <p:nvPr/>
        </p:nvSpPr>
        <p:spPr>
          <a:xfrm>
            <a:off x="5357813" y="3466142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357813" y="3466142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Software Testing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5357813" y="3809042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33" name="Text 30"/>
          <p:cNvSpPr/>
          <p:nvPr/>
        </p:nvSpPr>
        <p:spPr>
          <a:xfrm>
            <a:off x="5357813" y="3809042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Patterns</a:t>
            </a:r>
            <a:endParaRPr lang="en-US" sz="837" dirty="0"/>
          </a:p>
        </p:txBody>
      </p:sp>
      <p:sp>
        <p:nvSpPr>
          <p:cNvPr id="34" name="Shape 31"/>
          <p:cNvSpPr/>
          <p:nvPr/>
        </p:nvSpPr>
        <p:spPr>
          <a:xfrm>
            <a:off x="5093494" y="4166229"/>
            <a:ext cx="3479006" cy="300038"/>
          </a:xfrm>
          <a:prstGeom prst="rect">
            <a:avLst/>
          </a:prstGeom>
          <a:solidFill>
            <a:srgbClr val="E9ECEF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35" name="Text 32"/>
          <p:cNvSpPr/>
          <p:nvPr/>
        </p:nvSpPr>
        <p:spPr>
          <a:xfrm>
            <a:off x="5093494" y="4166229"/>
            <a:ext cx="3479006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Science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5357813" y="4509129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5357813" y="4509129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Statistical Modeling</a:t>
            </a:r>
            <a:endParaRPr lang="en-US" sz="837" dirty="0"/>
          </a:p>
        </p:txBody>
      </p:sp>
      <p:sp>
        <p:nvSpPr>
          <p:cNvPr id="38" name="Shape 35"/>
          <p:cNvSpPr/>
          <p:nvPr/>
        </p:nvSpPr>
        <p:spPr>
          <a:xfrm>
            <a:off x="5357813" y="4852029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39" name="Text 36"/>
          <p:cNvSpPr/>
          <p:nvPr/>
        </p:nvSpPr>
        <p:spPr>
          <a:xfrm>
            <a:off x="5357813" y="4852029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Big Data Technologies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5357813" y="5194929"/>
            <a:ext cx="3214688" cy="300038"/>
          </a:xfrm>
          <a:prstGeom prst="rect">
            <a:avLst/>
          </a:prstGeom>
          <a:solidFill>
            <a:srgbClr val="F8F9FA"/>
          </a:solidFill>
          <a:ln w="99">
            <a:solidFill>
              <a:srgbClr val="6096BA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357813" y="5194929"/>
            <a:ext cx="3214688" cy="300038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Visualization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49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K3D Advantage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908679"/>
            <a:ext cx="2609841" cy="4037642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44" y="1051554"/>
            <a:ext cx="257175" cy="2571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1423029"/>
            <a:ext cx="2324091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Smaller, Focused AI Models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71500" y="1731634"/>
            <a:ext cx="2324091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By offloading knowledge to an external environment, K3D reduces the need for monolithic AI models to memorize facts, enabling smaller, more efficient models focused on reasoning. 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160384"/>
            <a:ext cx="2323505" cy="142875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3267066" y="908679"/>
            <a:ext cx="2609841" cy="4037642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385" y="1051554"/>
            <a:ext cx="257175" cy="257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409941" y="1423029"/>
            <a:ext cx="2324091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Superior Context Retention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3409941" y="1731634"/>
            <a:ext cx="2324091" cy="15001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persistent spatial environment acts as a "memory palace," allowing both humans and AI to build a strong mental map of the knowledge landscape, improving context over fragmented interactions. 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41" y="3374696"/>
            <a:ext cx="2323505" cy="1428750"/>
          </a:xfrm>
          <a:prstGeom prst="rect">
            <a:avLst/>
          </a:prstGeom>
        </p:spPr>
      </p:pic>
      <p:sp>
        <p:nvSpPr>
          <p:cNvPr id="14" name="Shape 7"/>
          <p:cNvSpPr/>
          <p:nvPr/>
        </p:nvSpPr>
        <p:spPr>
          <a:xfrm>
            <a:off x="6105506" y="908679"/>
            <a:ext cx="2609869" cy="4037642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706" y="1051554"/>
            <a:ext cx="321469" cy="25717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248381" y="1423029"/>
            <a:ext cx="2324119" cy="4457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Shared Human-AI Perspective</a:t>
            </a:r>
            <a:endParaRPr lang="en-US" sz="1350" dirty="0"/>
          </a:p>
        </p:txBody>
      </p:sp>
      <p:sp>
        <p:nvSpPr>
          <p:cNvPr id="17" name="Text 9"/>
          <p:cNvSpPr/>
          <p:nvPr/>
        </p:nvSpPr>
        <p:spPr>
          <a:xfrm>
            <a:off x="6248381" y="1954513"/>
            <a:ext cx="2324119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a K3D world, humans and AI agents see and interact with the same visual representation of data, fostering unprecedented collaboration, transparency, and shared understanding. </a:t>
            </a:r>
            <a:endParaRPr lang="en-US" sz="1046" dirty="0"/>
          </a:p>
        </p:txBody>
      </p:sp>
      <p:sp>
        <p:nvSpPr>
          <p:cNvPr id="18" name="Text 10"/>
          <p:cNvSpPr/>
          <p:nvPr/>
        </p:nvSpPr>
        <p:spPr>
          <a:xfrm>
            <a:off x="6695675" y="3468988"/>
            <a:ext cx="41057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👤</a:t>
            </a:r>
            <a:endParaRPr lang="en-US" sz="2025" dirty="0"/>
          </a:p>
        </p:txBody>
      </p:sp>
      <p:sp>
        <p:nvSpPr>
          <p:cNvPr id="19" name="Text 11"/>
          <p:cNvSpPr/>
          <p:nvPr/>
        </p:nvSpPr>
        <p:spPr>
          <a:xfrm>
            <a:off x="6695675" y="3811888"/>
            <a:ext cx="4105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</a:t>
            </a:r>
            <a:endParaRPr lang="en-US" sz="837" dirty="0"/>
          </a:p>
        </p:txBody>
      </p:sp>
      <p:sp>
        <p:nvSpPr>
          <p:cNvPr id="20" name="Text 12"/>
          <p:cNvSpPr/>
          <p:nvPr/>
        </p:nvSpPr>
        <p:spPr>
          <a:xfrm>
            <a:off x="7220545" y="3597576"/>
            <a:ext cx="3071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68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⟷</a:t>
            </a:r>
            <a:endParaRPr lang="en-US" sz="1688" dirty="0"/>
          </a:p>
        </p:txBody>
      </p:sp>
      <p:sp>
        <p:nvSpPr>
          <p:cNvPr id="21" name="Text 13"/>
          <p:cNvSpPr/>
          <p:nvPr/>
        </p:nvSpPr>
        <p:spPr>
          <a:xfrm>
            <a:off x="7642027" y="3468988"/>
            <a:ext cx="483152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2025" dirty="0"/>
          </a:p>
        </p:txBody>
      </p:sp>
      <p:sp>
        <p:nvSpPr>
          <p:cNvPr id="22" name="Text 14"/>
          <p:cNvSpPr/>
          <p:nvPr/>
        </p:nvSpPr>
        <p:spPr>
          <a:xfrm>
            <a:off x="7642027" y="3811888"/>
            <a:ext cx="4831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807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Inspiration from Science Fiction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8679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Science fiction has long served as a catalyst for real-world innovation, inspiring scientists and engineers to translate imaginative concepts into tangible realities. The K3D vision draws from several iconic sci-fi universes: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28625" y="1508754"/>
            <a:ext cx="2647931" cy="1807369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6" name="Text 3"/>
          <p:cNvSpPr/>
          <p:nvPr/>
        </p:nvSpPr>
        <p:spPr>
          <a:xfrm>
            <a:off x="542925" y="1623054"/>
            <a:ext cx="2419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Tron's Grid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542925" y="1915948"/>
            <a:ext cx="2419331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Visualized cyberspace as "The Grid," foreshadowing immersive virtual worlds. Anticipated issues like AI, digital identity, and privacy that are central to K3D's design.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3248006" y="1508754"/>
            <a:ext cx="2647959" cy="1807369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9" name="Text 6"/>
          <p:cNvSpPr/>
          <p:nvPr/>
        </p:nvSpPr>
        <p:spPr>
          <a:xfrm>
            <a:off x="3362306" y="1623054"/>
            <a:ext cx="24193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Matrix</a:t>
            </a:r>
            <a:endParaRPr lang="en-US" sz="1238" dirty="0"/>
          </a:p>
        </p:txBody>
      </p:sp>
      <p:sp>
        <p:nvSpPr>
          <p:cNvPr id="10" name="Text 7"/>
          <p:cNvSpPr/>
          <p:nvPr/>
        </p:nvSpPr>
        <p:spPr>
          <a:xfrm>
            <a:off x="3362306" y="1915948"/>
            <a:ext cx="2419359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Explored advanced brain-computer interfaces and simulated realities. The concept of "downloading" knowledge directly to the brain inspires K3D's intuitive knowledge transfer. 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6067416" y="1508754"/>
            <a:ext cx="2647931" cy="1807369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2" name="Text 9"/>
          <p:cNvSpPr/>
          <p:nvPr/>
        </p:nvSpPr>
        <p:spPr>
          <a:xfrm>
            <a:off x="6181716" y="1623054"/>
            <a:ext cx="241933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 Trek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6181716" y="1915948"/>
            <a:ext cx="2419331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Predicted technologies like mobile phones, tablets, and holodecks. The holodeck concept particularly resonates with K3D's immersive knowledge environments. 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428625" y="3487573"/>
            <a:ext cx="4057650" cy="1378744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5" name="Text 12"/>
          <p:cNvSpPr/>
          <p:nvPr/>
        </p:nvSpPr>
        <p:spPr>
          <a:xfrm>
            <a:off x="542925" y="360187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 Wars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542925" y="3894767"/>
            <a:ext cx="38290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Introduced 3D holograms and intelligent droids. The concept of holographic messages and data visualization has parallels in K3D's spatial representation of information. </a:t>
            </a:r>
            <a:endParaRPr lang="en-US" sz="1046" dirty="0"/>
          </a:p>
        </p:txBody>
      </p:sp>
      <p:sp>
        <p:nvSpPr>
          <p:cNvPr id="17" name="Shape 14"/>
          <p:cNvSpPr/>
          <p:nvPr/>
        </p:nvSpPr>
        <p:spPr>
          <a:xfrm>
            <a:off x="4657725" y="3487573"/>
            <a:ext cx="4057650" cy="1378744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8" name="Text 15"/>
          <p:cNvSpPr/>
          <p:nvPr/>
        </p:nvSpPr>
        <p:spPr>
          <a:xfrm>
            <a:off x="4772025" y="360187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Jetsons</a:t>
            </a:r>
            <a:endParaRPr lang="en-US" sz="1238" dirty="0"/>
          </a:p>
        </p:txBody>
      </p:sp>
      <p:sp>
        <p:nvSpPr>
          <p:cNvPr id="19" name="Text 16"/>
          <p:cNvSpPr/>
          <p:nvPr/>
        </p:nvSpPr>
        <p:spPr>
          <a:xfrm>
            <a:off x="4772025" y="3894767"/>
            <a:ext cx="38290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Depicted video calls, smartwatches, and robotic assistants. This lighthearted show normalized the idea that high-tech living was not only possible but fun, building confidence in futuristic concepts.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28625" y="5037767"/>
            <a:ext cx="8286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"What appears as fantasy today can become tomorrow's fact." </a:t>
            </a:r>
            <a:endParaRPr lang="en-US" sz="10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893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Feasibility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8679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K3D is technically feasible based on current advancements in 3D standards, dimensionality reduction techniques, and game engines.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28625" y="1508754"/>
            <a:ext cx="4029075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Enabling Technologies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428625" y="1845934"/>
            <a:ext cx="4029075" cy="1214438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88809"/>
            <a:ext cx="228600" cy="2286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85825" y="2017384"/>
            <a:ext cx="7565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Standards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571500" y="2274559"/>
            <a:ext cx="374332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glTF, X3D, and USD provide robust foundations for 3D content with metadata support and cross-platform compatibility.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428625" y="3174671"/>
            <a:ext cx="4029075" cy="1214438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317546"/>
            <a:ext cx="228600" cy="2286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85825" y="3346121"/>
            <a:ext cx="14744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Dimensionality Reduction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571500" y="3603296"/>
            <a:ext cx="374332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PCA, t-SNE, and UMAP techniques can effectively map high-dimensional vectors to 3D space while preserving relationships. </a:t>
            </a:r>
            <a:endParaRPr lang="en-US" sz="1046" dirty="0"/>
          </a:p>
        </p:txBody>
      </p:sp>
      <p:sp>
        <p:nvSpPr>
          <p:cNvPr id="14" name="Shape 9"/>
          <p:cNvSpPr/>
          <p:nvPr/>
        </p:nvSpPr>
        <p:spPr>
          <a:xfrm>
            <a:off x="428625" y="4503409"/>
            <a:ext cx="4029075" cy="1214438"/>
          </a:xfrm>
          <a:prstGeom prst="rect">
            <a:avLst/>
          </a:prstGeom>
          <a:solidFill>
            <a:srgbClr val="E9ECEF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646284"/>
            <a:ext cx="285750" cy="2286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42975" y="4674859"/>
            <a:ext cx="8070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 Engines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571500" y="4932034"/>
            <a:ext cx="374332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Unreal Engine, Unity, and Godot demonstrate the capacity to render large, dynamic scenes with efficient LOD and chunking mechanisms. </a:t>
            </a:r>
            <a:endParaRPr lang="en-US" sz="1046" dirty="0"/>
          </a:p>
        </p:txBody>
      </p:sp>
      <p:sp>
        <p:nvSpPr>
          <p:cNvPr id="18" name="Text 12"/>
          <p:cNvSpPr/>
          <p:nvPr/>
        </p:nvSpPr>
        <p:spPr>
          <a:xfrm>
            <a:off x="4686300" y="1508754"/>
            <a:ext cx="4029075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Challenges &amp; Solutions</a:t>
            </a:r>
            <a:endParaRPr lang="en-US" sz="1350" dirty="0"/>
          </a:p>
        </p:txBody>
      </p:sp>
      <p:sp>
        <p:nvSpPr>
          <p:cNvPr id="19" name="Shape 13"/>
          <p:cNvSpPr/>
          <p:nvPr/>
        </p:nvSpPr>
        <p:spPr>
          <a:xfrm>
            <a:off x="4686300" y="1845934"/>
            <a:ext cx="4029075" cy="1371600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20" name="Text 14"/>
          <p:cNvSpPr/>
          <p:nvPr/>
        </p:nvSpPr>
        <p:spPr>
          <a:xfrm>
            <a:off x="4829175" y="1988809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Dimensionality Reduction Fidelity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4829175" y="2226339"/>
            <a:ext cx="36798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Challenge: Maintaining accuracy when projecting high-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4829175" y="2440651"/>
            <a:ext cx="5026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 to 3D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4829175" y="2654964"/>
            <a:ext cx="36960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Solution: Hybrid approaches with real vectors stored as 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4829175" y="2869276"/>
            <a:ext cx="6456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metadata </a:t>
            </a:r>
            <a:endParaRPr lang="en-US" sz="1046" dirty="0"/>
          </a:p>
        </p:txBody>
      </p:sp>
      <p:sp>
        <p:nvSpPr>
          <p:cNvPr id="25" name="Shape 19"/>
          <p:cNvSpPr/>
          <p:nvPr/>
        </p:nvSpPr>
        <p:spPr>
          <a:xfrm>
            <a:off x="4686300" y="3331834"/>
            <a:ext cx="4029075" cy="1157288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26" name="Text 20"/>
          <p:cNvSpPr/>
          <p:nvPr/>
        </p:nvSpPr>
        <p:spPr>
          <a:xfrm>
            <a:off x="4829175" y="3474709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Scalability</a:t>
            </a:r>
            <a:endParaRPr lang="en-US" sz="837" dirty="0"/>
          </a:p>
        </p:txBody>
      </p:sp>
      <p:sp>
        <p:nvSpPr>
          <p:cNvPr id="27" name="Text 21"/>
          <p:cNvSpPr/>
          <p:nvPr/>
        </p:nvSpPr>
        <p:spPr>
          <a:xfrm>
            <a:off x="4829175" y="3712239"/>
            <a:ext cx="34175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Challenge: Handling millions of vectors in real-time</a:t>
            </a:r>
            <a:endParaRPr lang="en-US" sz="1046" dirty="0"/>
          </a:p>
        </p:txBody>
      </p:sp>
      <p:sp>
        <p:nvSpPr>
          <p:cNvPr id="28" name="Text 22"/>
          <p:cNvSpPr/>
          <p:nvPr/>
        </p:nvSpPr>
        <p:spPr>
          <a:xfrm>
            <a:off x="4829175" y="3926551"/>
            <a:ext cx="36231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Solution: LOD systems, spatial indexing, and chunking </a:t>
            </a:r>
            <a:endParaRPr lang="en-US" sz="1046" dirty="0"/>
          </a:p>
        </p:txBody>
      </p:sp>
      <p:sp>
        <p:nvSpPr>
          <p:cNvPr id="29" name="Text 23"/>
          <p:cNvSpPr/>
          <p:nvPr/>
        </p:nvSpPr>
        <p:spPr>
          <a:xfrm>
            <a:off x="4829175" y="4140864"/>
            <a:ext cx="6622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strategies </a:t>
            </a:r>
            <a:endParaRPr lang="en-US" sz="1046" dirty="0"/>
          </a:p>
        </p:txBody>
      </p:sp>
      <p:sp>
        <p:nvSpPr>
          <p:cNvPr id="30" name="Shape 24"/>
          <p:cNvSpPr/>
          <p:nvPr/>
        </p:nvSpPr>
        <p:spPr>
          <a:xfrm>
            <a:off x="4686300" y="4603421"/>
            <a:ext cx="4029075" cy="1157288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31" name="Text 25"/>
          <p:cNvSpPr/>
          <p:nvPr/>
        </p:nvSpPr>
        <p:spPr>
          <a:xfrm>
            <a:off x="4829175" y="4746296"/>
            <a:ext cx="3743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Standardization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4829175" y="4983826"/>
            <a:ext cx="282965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Challenge: Creating interoperable formats</a:t>
            </a:r>
            <a:endParaRPr lang="en-US" sz="1046" dirty="0"/>
          </a:p>
        </p:txBody>
      </p:sp>
      <p:sp>
        <p:nvSpPr>
          <p:cNvPr id="33" name="Text 27"/>
          <p:cNvSpPr/>
          <p:nvPr/>
        </p:nvSpPr>
        <p:spPr>
          <a:xfrm>
            <a:off x="4829175" y="5198139"/>
            <a:ext cx="35407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Solution: Open standards development with industry </a:t>
            </a:r>
            <a:endParaRPr lang="en-US" sz="1046" dirty="0"/>
          </a:p>
        </p:txBody>
      </p:sp>
      <p:sp>
        <p:nvSpPr>
          <p:cNvPr id="34" name="Text 28"/>
          <p:cNvSpPr/>
          <p:nvPr/>
        </p:nvSpPr>
        <p:spPr>
          <a:xfrm>
            <a:off x="4829175" y="5412451"/>
            <a:ext cx="8827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</a:t>
            </a:r>
            <a:endParaRPr lang="en-US" sz="104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178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A556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Outlook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8679"/>
            <a:ext cx="4000500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Path Forward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42938" y="1245859"/>
            <a:ext cx="3786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 Open Standards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642938" y="1417309"/>
            <a:ext cx="378618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Develop and promote open standards for K3D representation, ensuring interoperability across platforms and tools.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42938" y="2231696"/>
            <a:ext cx="3786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Reference Implementations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42938" y="2403146"/>
            <a:ext cx="378618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Build proof-of-concept systems demonstrating K3D's capabilities in specific domains like education, research, and enterprise knowledge management.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42938" y="3217534"/>
            <a:ext cx="3786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Foster Ecosystem Growth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642938" y="3388984"/>
            <a:ext cx="378618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Engage academic and industry stakeholders to drive adoption and continuous evolution of the K3D framework.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42938" y="4203371"/>
            <a:ext cx="3786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Emerging Technologies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42938" y="4374821"/>
            <a:ext cx="378618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Seamlessly combine K3D with advancements in AR/VR, AI, and brain-computer interfaces for enhanced human-AI interaction.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714875" y="908679"/>
            <a:ext cx="4000500" cy="2228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Vision: Augmented Reality Integration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4714875" y="1245859"/>
            <a:ext cx="4000500" cy="2657475"/>
          </a:xfrm>
          <a:prstGeom prst="rect">
            <a:avLst/>
          </a:prstGeom>
          <a:solidFill>
            <a:srgbClr val="E9ECEF"/>
          </a:solidFill>
          <a:ln/>
        </p:spPr>
      </p:sp>
      <p:sp>
        <p:nvSpPr>
          <p:cNvPr id="15" name="Text 12"/>
          <p:cNvSpPr/>
          <p:nvPr/>
        </p:nvSpPr>
        <p:spPr>
          <a:xfrm>
            <a:off x="4857750" y="1388734"/>
            <a:ext cx="37147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K3D vision extends beyond screens, integrating with Augmented Reality to create a blended reality where digital knowledge and AI companions are part of our physical world. </a:t>
            </a:r>
            <a:endParaRPr lang="en-US" sz="1046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547807"/>
            <a:ext cx="289322" cy="257175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5261372" y="2360284"/>
            <a:ext cx="331112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 glasses will allow users to see K3D knowledge structures overlaid on their environment, making abstract concepts tangible. </a:t>
            </a:r>
            <a:endParaRPr lang="en-US" sz="1046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3305045"/>
            <a:ext cx="321469" cy="2571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293519" y="3117521"/>
            <a:ext cx="327898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companions will navigate these knowledge spaces alongside humans, creating true collaborative intelligence in a shared reality. </a:t>
            </a:r>
            <a:endParaRPr lang="en-US" sz="1046" dirty="0"/>
          </a:p>
        </p:txBody>
      </p:sp>
      <p:sp>
        <p:nvSpPr>
          <p:cNvPr id="20" name="Text 15"/>
          <p:cNvSpPr/>
          <p:nvPr/>
        </p:nvSpPr>
        <p:spPr>
          <a:xfrm>
            <a:off x="4714875" y="4074784"/>
            <a:ext cx="400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6096B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"The future is spatial - a world where knowledge is not just consumed but experienced." </a:t>
            </a:r>
            <a:endParaRPr lang="en-US" sz="104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2025-07-30T17:26:53Z</dcterms:created>
  <dcterms:modified xsi:type="dcterms:W3CDTF">2025-07-30T17:26:53Z</dcterms:modified>
</cp:coreProperties>
</file>