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0" r:id="rId6"/>
    <p:sldId id="269" r:id="rId7"/>
    <p:sldId id="262" r:id="rId8"/>
    <p:sldId id="263" r:id="rId9"/>
    <p:sldId id="288" r:id="rId10"/>
    <p:sldId id="274" r:id="rId11"/>
    <p:sldId id="286" r:id="rId12"/>
    <p:sldId id="275" r:id="rId13"/>
    <p:sldId id="289" r:id="rId14"/>
    <p:sldId id="273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24-07-2018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24-07-2018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16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66403-1952-410D-930B-FC24083305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5026" y="2481807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40E1B22-5CB0-47B7-983F-A9E5304C48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EC2125-236A-41B0-A1BD-095011303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3325" y="5264647"/>
            <a:ext cx="1905266" cy="1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65579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8F292C8-F4E9-4492-A226-3511E57C3F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960F25-BB9F-443C-97A3-718D423CE2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3325" y="5264647"/>
            <a:ext cx="1905266" cy="1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B8682-77B4-466D-8328-E7DD90E85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386" y="2476367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4CACFD-3ECB-4EF7-947D-FD513B817A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3325" y="5264647"/>
            <a:ext cx="1905266" cy="1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39ADE8A-9430-40BF-A240-229EE01410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11A62-BACD-44B8-B865-33AB637CD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3325" y="5264647"/>
            <a:ext cx="1905266" cy="1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9AFED62F-372D-4837-9FC0-CD0B2270E4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458CB2-2827-4959-9F32-852AD6453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3325" y="5264647"/>
            <a:ext cx="1905266" cy="1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692" r:id="rId10"/>
    <p:sldLayoutId id="2147483697" r:id="rId11"/>
    <p:sldLayoutId id="214748367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968140" cy="1616252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</a:t>
            </a:r>
            <a:r>
              <a:rPr lang="en-US" b="0" dirty="0"/>
              <a:t>Internship </a:t>
            </a:r>
            <a:r>
              <a:rPr lang="en-US" b="0" dirty="0" err="1"/>
              <a:t>Programme</a:t>
            </a:r>
            <a:r>
              <a:rPr lang="en-US" b="0" dirty="0"/>
              <a:t> I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 AND FEATURES 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24004-5F3E-4376-9C68-9DB41DED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21" y="247636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A9A2C-B3B6-4E29-9B75-D4350F7DE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BUTTONS AND NAVIGATION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D25C8B-84BE-4981-8BFD-B8116E7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BE899-3E49-4BBB-9076-69469345DF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3563" y="3481178"/>
            <a:ext cx="5225764" cy="6088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Filter bar</a:t>
            </a:r>
            <a:r>
              <a:rPr lang="en-US" sz="2000" dirty="0"/>
              <a:t> is used to specify different criteria to a sub-report. Appears on all sub-forms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05BCA-DE3D-444C-B662-8672AF88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57" y="1817663"/>
            <a:ext cx="2781688" cy="80021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97ABAE-BF66-4D8E-B92B-139ACB30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6" y="3521911"/>
            <a:ext cx="4534533" cy="4096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46FAB4-3183-4638-A72A-98E8AFD9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84" y="5071436"/>
            <a:ext cx="6601746" cy="40963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CFAB65C-DA07-4159-9AA7-27BDCD0D7DA0}"/>
              </a:ext>
            </a:extLst>
          </p:cNvPr>
          <p:cNvSpPr txBox="1">
            <a:spLocks/>
          </p:cNvSpPr>
          <p:nvPr/>
        </p:nvSpPr>
        <p:spPr>
          <a:xfrm>
            <a:off x="596611" y="1890920"/>
            <a:ext cx="5225764" cy="6088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Information bar</a:t>
            </a:r>
            <a:r>
              <a:rPr lang="en-US" sz="2000" dirty="0"/>
              <a:t> displays the user currently logged in and the current 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 off</a:t>
            </a:r>
            <a:r>
              <a:rPr lang="en-US" sz="2000" dirty="0"/>
              <a:t> by clicking the user icon</a:t>
            </a:r>
            <a:endParaRPr lang="en-US" b="1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D8FDE8B-C27D-4BCB-85FF-064C3489E29B}"/>
              </a:ext>
            </a:extLst>
          </p:cNvPr>
          <p:cNvSpPr txBox="1">
            <a:spLocks/>
          </p:cNvSpPr>
          <p:nvPr/>
        </p:nvSpPr>
        <p:spPr>
          <a:xfrm>
            <a:off x="338530" y="4949806"/>
            <a:ext cx="4595232" cy="9460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Navigation buttons </a:t>
            </a:r>
            <a:r>
              <a:rPr lang="en-US" sz="2000" dirty="0"/>
              <a:t>allows you to easily navigate through the switchboard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Categories are clearly labelled</a:t>
            </a:r>
            <a:endParaRPr lang="en-US" b="1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815BE90-01C5-474F-B6C6-83819248A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1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A9A2C-B3B6-4E29-9B75-D4350F7DE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D25C8B-84BE-4981-8BFD-B8116E7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BE899-3E49-4BBB-9076-69469345DF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a quick overview of bookings on a monthly basis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filtering options are: by Lab and 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is able to quickly view which days are full or has a vacancy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directly click on  the day for more information and to easily modify or delete a booking</a:t>
            </a:r>
          </a:p>
          <a:p>
            <a:endParaRPr lang="en-US" dirty="0"/>
          </a:p>
        </p:txBody>
      </p:sp>
      <p:pic>
        <p:nvPicPr>
          <p:cNvPr id="10" name="Chart Placeholder 8" descr="db-login.png">
            <a:extLst>
              <a:ext uri="{FF2B5EF4-FFF2-40B4-BE49-F238E27FC236}">
                <a16:creationId xmlns:a16="http://schemas.microsoft.com/office/drawing/2014/main" id="{3A1BE810-944E-4661-98BD-166724CE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78" y="422859"/>
            <a:ext cx="5717545" cy="5242688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BA9DB1-E9DF-4720-A5C3-8088102A854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1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 ENTERING BOOKING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104888"/>
            <a:ext cx="5477310" cy="608895"/>
          </a:xfrm>
        </p:spPr>
        <p:txBody>
          <a:bodyPr>
            <a:normAutofit fontScale="92500"/>
          </a:bodyPr>
          <a:lstStyle/>
          <a:p>
            <a:r>
              <a:rPr lang="en-US" dirty="0"/>
              <a:t>Prioritize selection lists for ease of use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When a user selects a date and lab criteria, the form updates to only show the times available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The repeat booking option allows the user to repeat the booking on a weekly basis e.g. Every Thursday at 5pm – 9pm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22" name="Chart Placeholder 8" descr="db-login.png">
            <a:extLst>
              <a:ext uri="{FF2B5EF4-FFF2-40B4-BE49-F238E27FC236}">
                <a16:creationId xmlns:a16="http://schemas.microsoft.com/office/drawing/2014/main" id="{88E33B10-48CB-40C6-AA95-DEA29DE8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4888"/>
            <a:ext cx="5717545" cy="346453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3653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A9A2C-B3B6-4E29-9B75-D4350F7DE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BOOKINGS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D25C8B-84BE-4981-8BFD-B8116E74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BE899-3E49-4BBB-9076-69469345DF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purpose of this report is to filter and display bookings as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by Academic year and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Sorted by </a:t>
            </a:r>
            <a:r>
              <a:rPr lang="en-US" sz="2000" dirty="0" err="1"/>
              <a:t>Programme</a:t>
            </a:r>
            <a:r>
              <a:rPr lang="en-US" sz="2000" dirty="0"/>
              <a:t>, Lab and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click directly on a date to display further information</a:t>
            </a:r>
          </a:p>
        </p:txBody>
      </p:sp>
      <p:pic>
        <p:nvPicPr>
          <p:cNvPr id="8" name="Chart Placeholder 8" descr="db-login.png">
            <a:extLst>
              <a:ext uri="{FF2B5EF4-FFF2-40B4-BE49-F238E27FC236}">
                <a16:creationId xmlns:a16="http://schemas.microsoft.com/office/drawing/2014/main" id="{9616CFF0-C724-43E7-AA09-6CBB4668B16D}"/>
              </a:ext>
            </a:extLst>
          </p:cNvPr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5555455" y="909431"/>
            <a:ext cx="5811252" cy="4800600"/>
          </a:xfrm>
          <a:ln w="28575">
            <a:solidFill>
              <a:srgbClr val="FFC000"/>
            </a:solidFill>
          </a:ln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90EA48-A96A-406F-B1A5-17443A9076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51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COMPUTERS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9089" y="1604489"/>
            <a:ext cx="3487129" cy="1091639"/>
          </a:xfrm>
        </p:spPr>
        <p:txBody>
          <a:bodyPr>
            <a:normAutofit/>
          </a:bodyPr>
          <a:lstStyle/>
          <a:p>
            <a:r>
              <a:rPr lang="en-US" sz="2600" dirty="0"/>
              <a:t>Displays computers for a given lab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89089" y="2943620"/>
            <a:ext cx="3669267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User is able to click directly onto a computer and modify or delete records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User can add new computer and add new software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8530" y="6356350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9" name="Chart Placeholder 8" descr="db-login.png">
            <a:extLst>
              <a:ext uri="{FF2B5EF4-FFF2-40B4-BE49-F238E27FC236}">
                <a16:creationId xmlns:a16="http://schemas.microsoft.com/office/drawing/2014/main" id="{BE79D589-0C56-42F9-9AD2-CC22317A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7" y="2060396"/>
            <a:ext cx="6982028" cy="27432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11172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ENTERING COMPUTER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79" y="1709811"/>
            <a:ext cx="5475290" cy="781188"/>
          </a:xfrm>
        </p:spPr>
        <p:txBody>
          <a:bodyPr>
            <a:normAutofit/>
          </a:bodyPr>
          <a:lstStyle/>
          <a:p>
            <a:r>
              <a:rPr lang="en-IN" sz="2600" dirty="0"/>
              <a:t>Computer entry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78508" y="3344779"/>
            <a:ext cx="3560942" cy="2520667"/>
          </a:xfrm>
          <a:ln w="28575">
            <a:solidFill>
              <a:srgbClr val="FFC000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1853" y="1709811"/>
            <a:ext cx="5475600" cy="781188"/>
          </a:xfrm>
        </p:spPr>
        <p:txBody>
          <a:bodyPr>
            <a:normAutofit/>
          </a:bodyPr>
          <a:lstStyle/>
          <a:p>
            <a:r>
              <a:rPr lang="en-IN" sz="2600" dirty="0"/>
              <a:t>Software entry</a:t>
            </a:r>
          </a:p>
        </p:txBody>
      </p:sp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601769" y="3272187"/>
            <a:ext cx="2931252" cy="2680233"/>
          </a:xfrm>
          <a:ln w="28575">
            <a:solidFill>
              <a:srgbClr val="FFC000"/>
            </a:solidFill>
          </a:ln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141853" y="2490999"/>
            <a:ext cx="5066575" cy="74595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accent3"/>
                </a:solidFill>
              </a:rPr>
              <a:t>Used for software selection and entering new software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IN" sz="2400" dirty="0"/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2658979" y="3344779"/>
            <a:ext cx="3284872" cy="21777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372979" y="2489573"/>
            <a:ext cx="4928936" cy="88231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accent3"/>
                </a:solidFill>
              </a:rPr>
              <a:t>Used for entering computer details</a:t>
            </a:r>
            <a:r>
              <a:rPr lang="en-IN" sz="2400" dirty="0">
                <a:solidFill>
                  <a:schemeClr val="accent3"/>
                </a:solidFill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en-IN" sz="2400" dirty="0"/>
              <a:t>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30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LABS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1505" y="1883482"/>
            <a:ext cx="2646572" cy="781188"/>
          </a:xfrm>
        </p:spPr>
        <p:txBody>
          <a:bodyPr>
            <a:normAutofit/>
          </a:bodyPr>
          <a:lstStyle/>
          <a:p>
            <a:r>
              <a:rPr lang="en-IN" sz="2600" dirty="0"/>
              <a:t>Lab sub-report 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209003" y="941002"/>
            <a:ext cx="6108948" cy="3108960"/>
          </a:xfrm>
          <a:ln w="28575">
            <a:solidFill>
              <a:srgbClr val="FFC000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8914" y="4499811"/>
            <a:ext cx="5475600" cy="781188"/>
          </a:xfrm>
        </p:spPr>
        <p:txBody>
          <a:bodyPr>
            <a:normAutofit/>
          </a:bodyPr>
          <a:lstStyle/>
          <a:p>
            <a:r>
              <a:rPr lang="en-IN" sz="2600" dirty="0"/>
              <a:t>Lab entry </a:t>
            </a:r>
          </a:p>
        </p:txBody>
      </p:sp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762982" y="4483234"/>
            <a:ext cx="3677163" cy="1886213"/>
          </a:xfrm>
          <a:ln w="28575">
            <a:solidFill>
              <a:srgbClr val="FFC000"/>
            </a:solidFill>
          </a:ln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4714863" y="5346763"/>
            <a:ext cx="4824663" cy="10226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Used to enter new labs or modify existing labs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2658979" y="3344779"/>
            <a:ext cx="3284872" cy="21777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762982" y="2705840"/>
            <a:ext cx="4688305" cy="9304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Displays detailed lab information and filtered by capacity and projector (yes/no)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29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COURSES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8151" y="4136989"/>
            <a:ext cx="5475290" cy="781188"/>
          </a:xfrm>
        </p:spPr>
        <p:txBody>
          <a:bodyPr>
            <a:normAutofit/>
          </a:bodyPr>
          <a:lstStyle/>
          <a:p>
            <a:r>
              <a:rPr lang="en-IN" sz="2600" dirty="0"/>
              <a:t>Course sub-report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143725" y="1301181"/>
            <a:ext cx="4897707" cy="3017520"/>
          </a:xfrm>
          <a:ln w="28575">
            <a:solidFill>
              <a:srgbClr val="FFC000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8125" y="4213604"/>
            <a:ext cx="5475600" cy="781188"/>
          </a:xfrm>
        </p:spPr>
        <p:txBody>
          <a:bodyPr>
            <a:normAutofit/>
          </a:bodyPr>
          <a:lstStyle/>
          <a:p>
            <a:r>
              <a:rPr lang="en-IN" sz="2600" dirty="0"/>
              <a:t>Course entry </a:t>
            </a:r>
          </a:p>
        </p:txBody>
      </p:sp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68125" y="2233670"/>
            <a:ext cx="4578354" cy="2006245"/>
          </a:xfrm>
          <a:ln w="28575">
            <a:solidFill>
              <a:srgbClr val="FFC000"/>
            </a:solidFill>
          </a:ln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56257" y="5035902"/>
            <a:ext cx="4957010" cy="83017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Enter new courses based on selected program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2658979" y="3344779"/>
            <a:ext cx="3284872" cy="21777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186713" y="4994792"/>
            <a:ext cx="4652210" cy="10266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Displays courses booked, sorted by Programme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Filtered by Academic year and Semester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08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INSTRUCTORS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372" y="1839588"/>
            <a:ext cx="5475290" cy="781188"/>
          </a:xfrm>
        </p:spPr>
        <p:txBody>
          <a:bodyPr>
            <a:normAutofit/>
          </a:bodyPr>
          <a:lstStyle/>
          <a:p>
            <a:r>
              <a:rPr lang="en-IN" sz="2600" dirty="0"/>
              <a:t>Instructor sub-report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551161" y="830084"/>
            <a:ext cx="5438107" cy="3749040"/>
          </a:xfrm>
          <a:ln w="28575">
            <a:solidFill>
              <a:srgbClr val="FFC000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5289" y="4777110"/>
            <a:ext cx="5475600" cy="781188"/>
          </a:xfrm>
        </p:spPr>
        <p:txBody>
          <a:bodyPr>
            <a:normAutofit/>
          </a:bodyPr>
          <a:lstStyle/>
          <a:p>
            <a:r>
              <a:rPr lang="en-IN" sz="2600" dirty="0"/>
              <a:t>Instructor entry</a:t>
            </a:r>
          </a:p>
        </p:txBody>
      </p:sp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02732" y="4122849"/>
            <a:ext cx="3276385" cy="2006245"/>
          </a:xfrm>
          <a:ln w="28575">
            <a:solidFill>
              <a:srgbClr val="FFC000"/>
            </a:solidFill>
          </a:ln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4685289" y="5612826"/>
            <a:ext cx="4957010" cy="83017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000" dirty="0">
                <a:solidFill>
                  <a:schemeClr val="bg1"/>
                </a:solidFill>
              </a:rPr>
              <a:t>Add or modify instructor details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328800" y="2663427"/>
            <a:ext cx="5425173" cy="102669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Displays all instructors information (name, email address, contact number)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71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608895"/>
          </a:xfrm>
        </p:spPr>
        <p:txBody>
          <a:bodyPr/>
          <a:lstStyle/>
          <a:p>
            <a:r>
              <a:rPr lang="da-DK" dirty="0"/>
              <a:t>USERS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3215583"/>
            <a:ext cx="3111718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b="1" dirty="0"/>
              <a:t>Administrator access only</a:t>
            </a:r>
            <a:endParaRPr lang="en-IN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Select user </a:t>
            </a:r>
            <a:r>
              <a:rPr lang="en-IN" sz="2000" b="1" dirty="0"/>
              <a:t>account type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View user </a:t>
            </a:r>
            <a:r>
              <a:rPr lang="en-IN" sz="2000" b="1" dirty="0"/>
              <a:t>activity log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Can </a:t>
            </a:r>
            <a:r>
              <a:rPr lang="en-IN" sz="2000" b="1" dirty="0"/>
              <a:t>reset</a:t>
            </a:r>
            <a:r>
              <a:rPr lang="en-IN" sz="2000" dirty="0"/>
              <a:t> user password </a:t>
            </a:r>
          </a:p>
          <a:p>
            <a:pPr>
              <a:buClr>
                <a:schemeClr val="accent2"/>
              </a:buClr>
            </a:pPr>
            <a:endParaRPr lang="en-IN" dirty="0"/>
          </a:p>
        </p:txBody>
      </p:sp>
      <p:pic>
        <p:nvPicPr>
          <p:cNvPr id="9" name="Chart Placeholder 8" descr="db-login.png"/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3858371" y="2584666"/>
            <a:ext cx="7288600" cy="2926080"/>
          </a:xfrm>
          <a:ln w="28575">
            <a:solidFill>
              <a:srgbClr val="FFC000"/>
            </a:solidFill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0E5A9C-6ED5-4AB4-82CE-B1BB200E6B9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7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TEAM MEMBERS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b="1" dirty="0" err="1"/>
              <a:t>Jimmel</a:t>
            </a:r>
            <a:r>
              <a:rPr lang="en-US" sz="2200" b="1" dirty="0"/>
              <a:t> </a:t>
            </a:r>
            <a:r>
              <a:rPr lang="en-US" sz="2200" b="1" dirty="0" err="1"/>
              <a:t>Minguel</a:t>
            </a:r>
            <a:r>
              <a:rPr lang="en-US" sz="2200" b="1" dirty="0"/>
              <a:t>: </a:t>
            </a:r>
            <a:r>
              <a:rPr lang="en-US" sz="2200" dirty="0"/>
              <a:t>Business Plan and Documentation</a:t>
            </a:r>
          </a:p>
          <a:p>
            <a:pPr marL="0" lvl="0" indent="0">
              <a:buNone/>
            </a:pPr>
            <a:endParaRPr lang="en-US" sz="2200" dirty="0"/>
          </a:p>
          <a:p>
            <a:pPr lvl="0"/>
            <a:r>
              <a:rPr lang="en-US" sz="2200" b="1" dirty="0"/>
              <a:t>Daniel Elliot: </a:t>
            </a:r>
            <a:r>
              <a:rPr lang="en-US" sz="2200" dirty="0"/>
              <a:t>Database design and Implementation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60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8" y="392717"/>
            <a:ext cx="8333222" cy="978323"/>
          </a:xfrm>
        </p:spPr>
        <p:txBody>
          <a:bodyPr>
            <a:normAutofit/>
          </a:bodyPr>
          <a:lstStyle/>
          <a:p>
            <a:r>
              <a:rPr lang="en-ZA" dirty="0"/>
              <a:t>Design </a:t>
            </a:r>
            <a:r>
              <a:rPr lang="en-ZA" b="0" dirty="0"/>
              <a:t>Overview</a:t>
            </a:r>
            <a:endParaRPr lang="en-IN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256" y="1491278"/>
            <a:ext cx="5475290" cy="781188"/>
          </a:xfrm>
        </p:spPr>
        <p:txBody>
          <a:bodyPr>
            <a:normAutofit/>
          </a:bodyPr>
          <a:lstStyle/>
          <a:p>
            <a:r>
              <a:rPr lang="en-IN" sz="2600" dirty="0"/>
              <a:t>Programme options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674343" y="1621411"/>
            <a:ext cx="3033186" cy="2103120"/>
          </a:xfrm>
        </p:spPr>
      </p:pic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542465" y="4067467"/>
            <a:ext cx="3165064" cy="2194560"/>
          </a:xfr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096000" y="2672971"/>
            <a:ext cx="4957010" cy="83017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Assign programmes to an instructor.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 txBox="1">
            <a:spLocks/>
          </p:cNvSpPr>
          <p:nvPr/>
        </p:nvSpPr>
        <p:spPr>
          <a:xfrm>
            <a:off x="2658979" y="3344779"/>
            <a:ext cx="3284872" cy="217771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096000" y="4692317"/>
            <a:ext cx="4652210" cy="8301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Select programmes for a particular lab.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3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Priorities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 SWITCHBOARD AND FORMS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Ease of use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Logical, familiar layout for sub-forms</a:t>
            </a:r>
            <a:r>
              <a:rPr lang="en-IN" dirty="0"/>
              <a:t> </a:t>
            </a:r>
          </a:p>
          <a:p>
            <a:pPr lvl="1">
              <a:buClr>
                <a:schemeClr val="accent2"/>
              </a:buClr>
            </a:pPr>
            <a:r>
              <a:rPr lang="en-IN" dirty="0"/>
              <a:t>with a focus on increasing productivity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User–driven design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A focus on drop down menus for selection, date picker; instead of manual data entry wherever possible</a:t>
            </a:r>
            <a:endParaRPr lang="en-IN" dirty="0"/>
          </a:p>
          <a:p>
            <a:pPr lvl="1">
              <a:buClr>
                <a:schemeClr val="accent2"/>
              </a:buClr>
            </a:pPr>
            <a:r>
              <a:rPr lang="en-US" dirty="0"/>
              <a:t>Minimizes data inconsistencies and reduce data entry errors(e.g. Typing errors, date/time formatting)</a:t>
            </a:r>
            <a:endParaRPr lang="en-IN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Priorities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SWITCHBOARD AND FORMS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814728"/>
            <a:ext cx="5225764" cy="4203093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Easy to read, logically grouped reports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Hyperlinks to click directly for viewing detailed info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Options to filter the information with specified criteria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Consistent design with easy to understand buttons, labels and icons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Effective Error Handling: Entering null values, and errors that stop the switchboard from functioning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22737A-EDB7-4B69-AF48-39BE199EB7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0D818-4061-42C7-912E-47018651BA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Visual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5DC9F-45A7-40A0-A1C4-AD32D7DF732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Calendar view</a:t>
            </a:r>
            <a:r>
              <a:rPr lang="en-US" dirty="0"/>
              <a:t>. </a:t>
            </a:r>
            <a:r>
              <a:rPr lang="en-US" sz="2000" dirty="0"/>
              <a:t>Gives a quick, easy to read overview of scheduling for a lab. You can click directly on a booking to view more details, modify or delete the record</a:t>
            </a:r>
          </a:p>
          <a:p>
            <a:r>
              <a:rPr lang="en-US" b="1" dirty="0"/>
              <a:t>Current User, Date, Time. </a:t>
            </a:r>
            <a:r>
              <a:rPr lang="en-US" sz="2000" dirty="0"/>
              <a:t>Auto refreshes every 60 seconds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B129AC-F23B-4449-BD02-BE34945725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Challenges</a:t>
            </a:r>
            <a:endParaRPr lang="en-IN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2082F-5940-4717-B281-D089ADEBC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Double-booking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992ACF-D0FC-4ED9-94BF-1362CA8B2E4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b="1" dirty="0"/>
              <a:t>In Schedule table</a:t>
            </a:r>
            <a:r>
              <a:rPr lang="en-US" dirty="0"/>
              <a:t>, </a:t>
            </a:r>
            <a:r>
              <a:rPr lang="en-US" sz="2000" dirty="0"/>
              <a:t>added an index with Date, Start Time, Lab ID fields set to unique</a:t>
            </a:r>
          </a:p>
          <a:p>
            <a:r>
              <a:rPr lang="en-US" b="1" dirty="0"/>
              <a:t>In Booking Entry form.</a:t>
            </a:r>
            <a:r>
              <a:rPr lang="en-US" dirty="0"/>
              <a:t> </a:t>
            </a:r>
            <a:r>
              <a:rPr lang="en-US" sz="2000" dirty="0"/>
              <a:t>Added a query to the Time selection that checks for available dates when selecting a date and lab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Features</a:t>
            </a:r>
            <a:endParaRPr lang="en-IN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LOGIN SCREEN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8892" y="2576576"/>
            <a:ext cx="5225764" cy="17048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This is the first screen presented to the user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User name is presented as a selection list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Users requires password information. By default password is “password</a:t>
            </a:r>
            <a:r>
              <a:rPr lang="en-IN" dirty="0"/>
              <a:t>”</a:t>
            </a:r>
          </a:p>
          <a:p>
            <a:pPr>
              <a:buClr>
                <a:schemeClr val="accent2"/>
              </a:buClr>
            </a:pPr>
            <a:endParaRPr lang="en-IN" dirty="0"/>
          </a:p>
          <a:p>
            <a:pPr>
              <a:buClr>
                <a:schemeClr val="accent2"/>
              </a:buClr>
            </a:pPr>
            <a:endParaRPr lang="en-IN" dirty="0"/>
          </a:p>
        </p:txBody>
      </p:sp>
      <p:pic>
        <p:nvPicPr>
          <p:cNvPr id="9" name="Chart Placeholder 8" descr="db-login.png"/>
          <p:cNvPicPr>
            <a:picLocks noGrp="1" noChangeAspect="1"/>
          </p:cNvPicPr>
          <p:nvPr>
            <p:ph type="chart" sz="quarter" idx="10"/>
          </p:nvPr>
        </p:nvPicPr>
        <p:blipFill>
          <a:blip r:embed="rId2"/>
          <a:stretch>
            <a:fillRect/>
          </a:stretch>
        </p:blipFill>
        <p:spPr>
          <a:xfrm>
            <a:off x="6997868" y="1681379"/>
            <a:ext cx="2419688" cy="3610479"/>
          </a:xfrm>
          <a:ln w="28575">
            <a:solidFill>
              <a:srgbClr val="FFC000"/>
            </a:solidFill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88D2879-8EDF-4AFD-B31A-EE4F4F7F7C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5435" y="229160"/>
            <a:ext cx="740227" cy="365125"/>
          </a:xfrm>
        </p:spPr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72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Features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dirty="0"/>
              <a:t> LOGIN SCREEN VALIDATION </a:t>
            </a:r>
          </a:p>
          <a:p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User error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04929" y="2886076"/>
            <a:ext cx="3286722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When user hasn’t made a selection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User Names are retrieved from the database as selected item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This feature was implemented to minimize typing errors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Password error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2483" y="2886076"/>
            <a:ext cx="3205848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When user has entered the wrong password</a:t>
            </a:r>
            <a:endParaRPr lang="en-IN" dirty="0"/>
          </a:p>
          <a:p>
            <a:pPr lvl="1">
              <a:buClr>
                <a:schemeClr val="accent2"/>
              </a:buClr>
            </a:pPr>
            <a:r>
              <a:rPr lang="en-US" dirty="0"/>
              <a:t>This will prevent unauthorized access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8530" y="6356350"/>
            <a:ext cx="411480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0" name="Content Placeholder 9" descr="db-login-error-user.png">
            <a:extLst>
              <a:ext uri="{FF2B5EF4-FFF2-40B4-BE49-F238E27FC236}">
                <a16:creationId xmlns:a16="http://schemas.microsoft.com/office/drawing/2014/main" id="{79EB77B6-8CD0-4902-AACD-0ACF74E1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79" y="2555013"/>
            <a:ext cx="2174509" cy="32321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1" name="Content Placeholder 10" descr="db-login-error-password.png">
            <a:extLst>
              <a:ext uri="{FF2B5EF4-FFF2-40B4-BE49-F238E27FC236}">
                <a16:creationId xmlns:a16="http://schemas.microsoft.com/office/drawing/2014/main" id="{9E944534-EF78-4EE5-A64B-C9AABC92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100" y="2495482"/>
            <a:ext cx="2171734" cy="323215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660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</a:t>
            </a:r>
            <a:r>
              <a:rPr lang="en-ZA" b="0" dirty="0"/>
              <a:t>Features</a:t>
            </a:r>
            <a:endParaRPr lang="en-IN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17" y="1383553"/>
            <a:ext cx="7368596" cy="608895"/>
          </a:xfrm>
        </p:spPr>
        <p:txBody>
          <a:bodyPr/>
          <a:lstStyle/>
          <a:p>
            <a:r>
              <a:rPr lang="da-DK" dirty="0"/>
              <a:t>LOGIN SCREEN VALIDATION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5661" y="1838019"/>
            <a:ext cx="5475290" cy="781188"/>
          </a:xfrm>
        </p:spPr>
        <p:txBody>
          <a:bodyPr>
            <a:normAutofit/>
          </a:bodyPr>
          <a:lstStyle/>
          <a:p>
            <a:r>
              <a:rPr lang="en-IN" sz="2600" dirty="0"/>
              <a:t>User access and permissions </a:t>
            </a:r>
          </a:p>
        </p:txBody>
      </p:sp>
      <p:pic>
        <p:nvPicPr>
          <p:cNvPr id="10" name="Content Placeholder 9" descr="db-login-error-user.png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593306" y="2917618"/>
            <a:ext cx="4136714" cy="854321"/>
          </a:xfrm>
          <a:ln w="28575">
            <a:solidFill>
              <a:srgbClr val="FFC000"/>
            </a:solidFill>
          </a:ln>
        </p:spPr>
      </p:pic>
      <p:pic>
        <p:nvPicPr>
          <p:cNvPr id="11" name="Content Placeholder 10" descr="db-login-error-password.png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592458" y="4567554"/>
            <a:ext cx="4263985" cy="514422"/>
          </a:xfrm>
          <a:ln w="28575">
            <a:solidFill>
              <a:srgbClr val="FFC000"/>
            </a:solidFill>
          </a:ln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943271" y="3023967"/>
            <a:ext cx="4957010" cy="830179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Restricted access to user based on account type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 txBox="1">
            <a:spLocks/>
          </p:cNvSpPr>
          <p:nvPr/>
        </p:nvSpPr>
        <p:spPr>
          <a:xfrm>
            <a:off x="6593306" y="4644269"/>
            <a:ext cx="4652210" cy="8301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Assistant account has limited access and permissions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85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668496"/>
            <a:ext cx="7342622" cy="1215566"/>
          </a:xfrm>
        </p:spPr>
        <p:txBody>
          <a:bodyPr/>
          <a:lstStyle/>
          <a:p>
            <a:r>
              <a:rPr lang="en-IN" dirty="0"/>
              <a:t>Design </a:t>
            </a:r>
            <a:r>
              <a:rPr lang="en-IN" b="0" dirty="0"/>
              <a:t>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693" y="1884062"/>
            <a:ext cx="7342631" cy="608895"/>
          </a:xfrm>
        </p:spPr>
        <p:txBody>
          <a:bodyPr/>
          <a:lstStyle/>
          <a:p>
            <a:r>
              <a:rPr lang="da-DK" dirty="0"/>
              <a:t>PASSWORD RESET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84" y="4723579"/>
            <a:ext cx="4942829" cy="1532432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On first login the user is prompted to create a new password</a:t>
            </a:r>
          </a:p>
          <a:p>
            <a:pPr lvl="0"/>
            <a:r>
              <a:rPr lang="en-US" sz="2000" dirty="0"/>
              <a:t>Password is entered twice for validation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8" name="Content Placeholder 7" descr="db-password-new.png">
            <a:extLst>
              <a:ext uri="{FF2B5EF4-FFF2-40B4-BE49-F238E27FC236}">
                <a16:creationId xmlns:a16="http://schemas.microsoft.com/office/drawing/2014/main" id="{DEA48D1A-1C0C-4954-B80E-066563BC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2" y="2526359"/>
            <a:ext cx="3562847" cy="181952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5481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5" id="{9FB6D787-C00C-4E5B-BB81-C03B5DD1D26F}" vid="{036B3D89-8DCD-455E-BFFC-73F75D6DA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8BAAF-1EA0-42AA-9BF5-E1B1EF0B875D}">
  <ds:schemaRefs>
    <ds:schemaRef ds:uri="http://schemas.microsoft.com/office/2006/documentManagement/types"/>
    <ds:schemaRef ds:uri="fb0879af-3eba-417a-a55a-ffe6dcd6ca77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FEEADD-C9BC-419C-B06E-A8FD5C34A9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541A1-5C6A-4652-93EA-AF844AAA9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784</Words>
  <Application>Microsoft Office PowerPoint</Application>
  <PresentationFormat>Widescreen</PresentationFormat>
  <Paragraphs>146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Software Engineering Internship Programme I</vt:lpstr>
      <vt:lpstr>About Us</vt:lpstr>
      <vt:lpstr>Design Priorities</vt:lpstr>
      <vt:lpstr>Design Priorities</vt:lpstr>
      <vt:lpstr>Design Challenges</vt:lpstr>
      <vt:lpstr>Design Features</vt:lpstr>
      <vt:lpstr>Design Features</vt:lpstr>
      <vt:lpstr>Design Features</vt:lpstr>
      <vt:lpstr>Design Features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  <vt:lpstr>Design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2018-07-25T03:15:08Z</dcterms:created>
  <dcterms:modified xsi:type="dcterms:W3CDTF">2018-07-25T05:45:58Z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