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530" r:id="rId5"/>
    <p:sldId id="531" r:id="rId6"/>
    <p:sldId id="547" r:id="rId7"/>
    <p:sldId id="539" r:id="rId8"/>
    <p:sldId id="546" r:id="rId9"/>
    <p:sldId id="548" r:id="rId10"/>
    <p:sldId id="549" r:id="rId11"/>
    <p:sldId id="550" r:id="rId12"/>
    <p:sldId id="551" r:id="rId13"/>
    <p:sldId id="552" r:id="rId14"/>
    <p:sldId id="553" r:id="rId15"/>
    <p:sldId id="557" r:id="rId16"/>
    <p:sldId id="555" r:id="rId17"/>
    <p:sldId id="556" r:id="rId18"/>
    <p:sldId id="554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33" r:id="rId28"/>
    <p:sldId id="5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422"/>
  </p:normalViewPr>
  <p:slideViewPr>
    <p:cSldViewPr snapToGrid="0">
      <p:cViewPr varScale="1">
        <p:scale>
          <a:sx n="110" d="100"/>
          <a:sy n="110" d="100"/>
        </p:scale>
        <p:origin x="22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836" y="1732134"/>
            <a:ext cx="9921240" cy="1481328"/>
          </a:xfrm>
        </p:spPr>
        <p:txBody>
          <a:bodyPr/>
          <a:lstStyle/>
          <a:p>
            <a:r>
              <a:rPr lang="en-US" dirty="0" err="1"/>
              <a:t>CloudWalk</a:t>
            </a:r>
            <a:r>
              <a:rPr lang="en-US" dirty="0"/>
              <a:t> Internship Challenge: Data Analysis and Monitoring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4313355"/>
            <a:ext cx="7068312" cy="758952"/>
          </a:xfrm>
        </p:spPr>
        <p:txBody>
          <a:bodyPr/>
          <a:lstStyle/>
          <a:p>
            <a:r>
              <a:rPr lang="en-US" dirty="0"/>
              <a:t>Daniel Campos França – 27/07/2024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8" y="358793"/>
            <a:ext cx="9227167" cy="1069848"/>
          </a:xfrm>
        </p:spPr>
        <p:txBody>
          <a:bodyPr/>
          <a:lstStyle/>
          <a:p>
            <a:pPr algn="ctr"/>
            <a:r>
              <a:rPr lang="en-US" dirty="0"/>
              <a:t>Analysis Method 1 - FILE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FB561F8-09C4-FBE1-62B4-A5E76B78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5" y="1665751"/>
            <a:ext cx="5232838" cy="288694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A5CF1AB-9C6F-772A-67B2-35F73137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5751"/>
            <a:ext cx="5935991" cy="29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9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8" y="358793"/>
            <a:ext cx="9227167" cy="1069848"/>
          </a:xfrm>
        </p:spPr>
        <p:txBody>
          <a:bodyPr/>
          <a:lstStyle/>
          <a:p>
            <a:pPr algn="ctr"/>
            <a:r>
              <a:rPr lang="en-US" dirty="0"/>
              <a:t>Analysis Method 2 - FILE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9777613-8C8A-1B35-14D1-44DC8685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4" y="1665751"/>
            <a:ext cx="5473367" cy="302166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41D29C2-063B-FB51-86BF-9706A740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34" y="1665751"/>
            <a:ext cx="5700952" cy="30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81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5" y="822960"/>
            <a:ext cx="9227167" cy="1069848"/>
          </a:xfrm>
        </p:spPr>
        <p:txBody>
          <a:bodyPr/>
          <a:lstStyle/>
          <a:p>
            <a:r>
              <a:rPr lang="en-US" dirty="0"/>
              <a:t>Insights from Challenge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Peak hours of operation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Potential fraud indicators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A3A17F-391E-307B-BA5F-93A69AC5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24-hour transaction patterns</a:t>
            </a:r>
          </a:p>
        </p:txBody>
      </p:sp>
    </p:spTree>
    <p:extLst>
      <p:ext uri="{BB962C8B-B14F-4D97-AF65-F5344CB8AC3E}">
        <p14:creationId xmlns:p14="http://schemas.microsoft.com/office/powerpoint/2010/main" val="257961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5" y="822960"/>
            <a:ext cx="9227167" cy="1069848"/>
          </a:xfrm>
        </p:spPr>
        <p:txBody>
          <a:bodyPr/>
          <a:lstStyle/>
          <a:p>
            <a:r>
              <a:rPr lang="en-US" dirty="0"/>
              <a:t>Challenge 2 - Solve the Problem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Implement real-time monitoring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CSV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dirty="0"/>
              <a:t>Identify anomalies and generate automatic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34225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Methods Used (Challenge 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7D9B67F-AD02-4BA5-209B-C91070303A7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7D9B67F-AD02-4BA5-209B-C91070303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 t="-8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F039B280-D4F1-D5B7-9D62-C1DA10C605C9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F039B280-D4F1-D5B7-9D62-C1DA10C6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Z-score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429544CE-BE3D-F6DD-FADE-D85F729A9BC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/>
                            <m:t>𝑥</m:t>
                          </m:r>
                          <m:r>
                            <a:rPr lang="pt-BR" i="1"/>
                            <m:t>−</m:t>
                          </m:r>
                          <m:r>
                            <a:rPr lang="pt-BR" i="1"/>
                            <m:t>𝜇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l-GR"/>
                            <m:t>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429544CE-BE3D-F6DD-FADE-D85F729A9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95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22960"/>
            <a:ext cx="10363199" cy="1069848"/>
          </a:xfrm>
        </p:spPr>
        <p:txBody>
          <a:bodyPr/>
          <a:lstStyle/>
          <a:p>
            <a:r>
              <a:rPr lang="en-US" dirty="0"/>
              <a:t> Analysis Method - Challenge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Calculation of simple mean for each status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Z-score threshold of 0.7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A3A17F-391E-307B-BA5F-93A69AC5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Summing values by status for each hour</a:t>
            </a:r>
          </a:p>
        </p:txBody>
      </p:sp>
    </p:spTree>
    <p:extLst>
      <p:ext uri="{BB962C8B-B14F-4D97-AF65-F5344CB8AC3E}">
        <p14:creationId xmlns:p14="http://schemas.microsoft.com/office/powerpoint/2010/main" val="390157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8" y="358793"/>
            <a:ext cx="9227167" cy="1069848"/>
          </a:xfrm>
        </p:spPr>
        <p:txBody>
          <a:bodyPr/>
          <a:lstStyle/>
          <a:p>
            <a:pPr algn="ctr"/>
            <a:r>
              <a:rPr lang="en-US" dirty="0"/>
              <a:t>Analysis Method - FILE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 descr="A graph with lines and dots&#10;&#10;Description automatically generated">
            <a:extLst>
              <a:ext uri="{FF2B5EF4-FFF2-40B4-BE49-F238E27FC236}">
                <a16:creationId xmlns:a16="http://schemas.microsoft.com/office/drawing/2014/main" id="{3D45C815-83EF-C5BA-CB72-F24DC1604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3" y="1871134"/>
            <a:ext cx="5582628" cy="3101460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171C8C0A-EB00-CDB4-9691-DA976D5A9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20" y="1871133"/>
            <a:ext cx="5582628" cy="31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9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8" y="358793"/>
            <a:ext cx="9227167" cy="1069848"/>
          </a:xfrm>
        </p:spPr>
        <p:txBody>
          <a:bodyPr/>
          <a:lstStyle/>
          <a:p>
            <a:pPr algn="ctr"/>
            <a:r>
              <a:rPr lang="en-US" dirty="0"/>
              <a:t>Analysis Method - FILE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F488FE4E-8725-0B14-E8C8-F1171819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52" y="1868878"/>
            <a:ext cx="5806144" cy="3225636"/>
          </a:xfrm>
          <a:prstGeom prst="rect">
            <a:avLst/>
          </a:prstGeom>
        </p:spPr>
      </p:pic>
      <p:pic>
        <p:nvPicPr>
          <p:cNvPr id="7" name="Picture 6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72C57A02-6C71-6AA0-D983-50641D1BC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202" y="1868878"/>
            <a:ext cx="3689604" cy="42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03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8" y="358793"/>
            <a:ext cx="9227167" cy="1069848"/>
          </a:xfrm>
        </p:spPr>
        <p:txBody>
          <a:bodyPr/>
          <a:lstStyle/>
          <a:p>
            <a:pPr algn="ctr"/>
            <a:r>
              <a:rPr lang="en-US" dirty="0"/>
              <a:t>Analysis Method - FILE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 descr="A graph with lines and dots&#10;&#10;Description automatically generated">
            <a:extLst>
              <a:ext uri="{FF2B5EF4-FFF2-40B4-BE49-F238E27FC236}">
                <a16:creationId xmlns:a16="http://schemas.microsoft.com/office/drawing/2014/main" id="{C256F422-FE3A-4287-DC2B-AFE6425B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09" y="1871133"/>
            <a:ext cx="5582629" cy="3101460"/>
          </a:xfrm>
          <a:prstGeom prst="rect">
            <a:avLst/>
          </a:prstGeom>
        </p:spPr>
      </p:pic>
      <p:pic>
        <p:nvPicPr>
          <p:cNvPr id="9" name="Picture 8" descr="A graph with a line graph&#10;&#10;Description automatically generated">
            <a:extLst>
              <a:ext uri="{FF2B5EF4-FFF2-40B4-BE49-F238E27FC236}">
                <a16:creationId xmlns:a16="http://schemas.microsoft.com/office/drawing/2014/main" id="{B4B4DA49-ADBA-6C00-BADD-BD9449DE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86" y="1871133"/>
            <a:ext cx="5582629" cy="31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5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8" y="358793"/>
            <a:ext cx="9227167" cy="1069848"/>
          </a:xfrm>
        </p:spPr>
        <p:txBody>
          <a:bodyPr/>
          <a:lstStyle/>
          <a:p>
            <a:pPr algn="ctr"/>
            <a:r>
              <a:rPr lang="en-US" dirty="0"/>
              <a:t>Analysis Method - FILE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A graph with lines and dots&#10;&#10;Description automatically generated">
            <a:extLst>
              <a:ext uri="{FF2B5EF4-FFF2-40B4-BE49-F238E27FC236}">
                <a16:creationId xmlns:a16="http://schemas.microsoft.com/office/drawing/2014/main" id="{8A54B8DB-3340-2E79-7881-07D4C6147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85" y="1868878"/>
            <a:ext cx="5806147" cy="3225637"/>
          </a:xfrm>
          <a:prstGeom prst="rect">
            <a:avLst/>
          </a:prstGeom>
        </p:spPr>
      </p:pic>
      <p:pic>
        <p:nvPicPr>
          <p:cNvPr id="9" name="Picture 8" descr="A table with numbers and a number of times&#10;&#10;Description automatically generated with medium confidence">
            <a:extLst>
              <a:ext uri="{FF2B5EF4-FFF2-40B4-BE49-F238E27FC236}">
                <a16:creationId xmlns:a16="http://schemas.microsoft.com/office/drawing/2014/main" id="{3CBE6C6F-7D78-A48C-5578-B613ACEF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11" y="1868878"/>
            <a:ext cx="3689604" cy="42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8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Challenge 1: Get Your Hands Dirty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Challenge 2: Solve the Problem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 and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22960"/>
            <a:ext cx="10363199" cy="1069848"/>
          </a:xfrm>
        </p:spPr>
        <p:txBody>
          <a:bodyPr/>
          <a:lstStyle/>
          <a:p>
            <a:r>
              <a:rPr lang="en-US" dirty="0"/>
              <a:t> Alert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Inclusion of status-specific images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Detailed list of anomalous time periods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A3A17F-391E-307B-BA5F-93A69AC5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notification system</a:t>
            </a:r>
          </a:p>
        </p:txBody>
      </p:sp>
    </p:spTree>
    <p:extLst>
      <p:ext uri="{BB962C8B-B14F-4D97-AF65-F5344CB8AC3E}">
        <p14:creationId xmlns:p14="http://schemas.microsoft.com/office/powerpoint/2010/main" val="198824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22960"/>
            <a:ext cx="10363199" cy="1069848"/>
          </a:xfrm>
        </p:spPr>
        <p:txBody>
          <a:bodyPr/>
          <a:lstStyle/>
          <a:p>
            <a:r>
              <a:rPr lang="en-US" dirty="0"/>
              <a:t>Prometheus and Grafana Integration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Challenges faced in implementation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Potential for real-time monitoring and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A3A17F-391E-307B-BA5F-93A69AC5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of "/metrics" endpoint</a:t>
            </a:r>
          </a:p>
        </p:txBody>
      </p:sp>
    </p:spTree>
    <p:extLst>
      <p:ext uri="{BB962C8B-B14F-4D97-AF65-F5344CB8AC3E}">
        <p14:creationId xmlns:p14="http://schemas.microsoft.com/office/powerpoint/2010/main" val="154959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22960"/>
            <a:ext cx="10363199" cy="106984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Effectiveness of the developed systems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Potential impact on financial transaction security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A3A17F-391E-307B-BA5F-93A69AC5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findings from both challenges</a:t>
            </a:r>
          </a:p>
        </p:txBody>
      </p:sp>
    </p:spTree>
    <p:extLst>
      <p:ext uri="{BB962C8B-B14F-4D97-AF65-F5344CB8AC3E}">
        <p14:creationId xmlns:p14="http://schemas.microsoft.com/office/powerpoint/2010/main" val="3886071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822960"/>
            <a:ext cx="10363199" cy="1069848"/>
          </a:xfrm>
        </p:spPr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Risk classification system for POS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Factors: Customer profile, location, business type, transaction history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A3A17F-391E-307B-BA5F-93A69AC5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Scalable and efficient 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346586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Thank you for your attention</a:t>
            </a:r>
          </a:p>
          <a:p>
            <a:r>
              <a:rPr lang="en-US" dirty="0"/>
              <a:t>-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Daniel campos França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</a:rPr>
              <a:t>danielcf.vix@hotmail.com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421854"/>
            <a:ext cx="6422136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Purpose of the internship challenge 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Overview of the two challenges</a:t>
            </a:r>
          </a:p>
        </p:txBody>
      </p:sp>
    </p:spTree>
    <p:extLst>
      <p:ext uri="{BB962C8B-B14F-4D97-AF65-F5344CB8AC3E}">
        <p14:creationId xmlns:p14="http://schemas.microsoft.com/office/powerpoint/2010/main" val="204057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5" y="822960"/>
            <a:ext cx="9227167" cy="1069848"/>
          </a:xfrm>
        </p:spPr>
        <p:txBody>
          <a:bodyPr/>
          <a:lstStyle/>
          <a:p>
            <a:r>
              <a:rPr lang="en-US" dirty="0"/>
              <a:t>Challenge 1 - Get Your Hands Dirty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Analyze hypothetical checkout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CSV file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3068680" cy="2578608"/>
          </a:xfrm>
        </p:spPr>
        <p:txBody>
          <a:bodyPr/>
          <a:lstStyle/>
          <a:p>
            <a:r>
              <a:rPr lang="en-US" dirty="0"/>
              <a:t>Identify anomalous behaviors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Methods Used (Challenge 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Weighted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B004B5D-BB88-E446-FDC1-8BE748EFE8B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800" i="1"/>
                          </m:ctrlPr>
                        </m:fPr>
                        <m:num>
                          <m:d>
                            <m:dPr>
                              <m:ctrlPr>
                                <a:rPr lang="en-US" sz="800" i="1"/>
                              </m:ctrlPr>
                            </m:dPr>
                            <m:e>
                              <m:r>
                                <a:rPr lang="pt-BR" sz="800" i="1"/>
                                <m:t>𝑎𝑣</m:t>
                              </m:r>
                              <m:sSub>
                                <m:sSubPr>
                                  <m:ctrlPr>
                                    <a:rPr lang="en-US" sz="800" i="1"/>
                                  </m:ctrlPr>
                                </m:sSubPr>
                                <m:e>
                                  <m:r>
                                    <a:rPr lang="pt-BR" sz="800" i="1"/>
                                    <m:t>𝑔</m:t>
                                  </m:r>
                                </m:e>
                                <m:sub>
                                  <m:r>
                                    <a:rPr lang="pt-BR" sz="800" i="1"/>
                                    <m:t>𝑙𝑎𝑠</m:t>
                                  </m:r>
                                  <m:sSub>
                                    <m:sSubPr>
                                      <m:ctrlPr>
                                        <a:rPr lang="en-US" sz="800" i="1"/>
                                      </m:ctrlPr>
                                    </m:sSubPr>
                                    <m:e>
                                      <m:r>
                                        <a:rPr lang="pt-BR" sz="8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800" i="1"/>
                                        <m:t>𝑤𝑒𝑒𝑘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800" i="1"/>
                                <m:t>×7</m:t>
                              </m:r>
                            </m:e>
                          </m:d>
                          <m:r>
                            <a:rPr lang="pt-BR" sz="800" i="1"/>
                            <m:t>+</m:t>
                          </m:r>
                          <m:d>
                            <m:dPr>
                              <m:ctrlPr>
                                <a:rPr lang="en-US" sz="800" i="1"/>
                              </m:ctrlPr>
                            </m:dPr>
                            <m:e>
                              <m:r>
                                <a:rPr lang="pt-BR" sz="800" i="1"/>
                                <m:t>𝑎𝑣</m:t>
                              </m:r>
                              <m:sSub>
                                <m:sSubPr>
                                  <m:ctrlPr>
                                    <a:rPr lang="en-US" sz="800" i="1"/>
                                  </m:ctrlPr>
                                </m:sSubPr>
                                <m:e>
                                  <m:r>
                                    <a:rPr lang="pt-BR" sz="800" i="1"/>
                                    <m:t>𝑔</m:t>
                                  </m:r>
                                </m:e>
                                <m:sub>
                                  <m:r>
                                    <a:rPr lang="pt-BR" sz="800" i="1"/>
                                    <m:t>𝑙𝑎𝑠</m:t>
                                  </m:r>
                                  <m:sSub>
                                    <m:sSubPr>
                                      <m:ctrlPr>
                                        <a:rPr lang="en-US" sz="800" i="1"/>
                                      </m:ctrlPr>
                                    </m:sSubPr>
                                    <m:e>
                                      <m:r>
                                        <a:rPr lang="pt-BR" sz="800" i="1"/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800" i="1"/>
                                        <m:t>𝑚𝑜𝑛𝑡h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800" i="1"/>
                                <m:t>×30</m:t>
                              </m:r>
                            </m:e>
                          </m:d>
                          <m:r>
                            <a:rPr lang="pt-BR" sz="800" i="1"/>
                            <m:t>​</m:t>
                          </m:r>
                        </m:num>
                        <m:den>
                          <m:r>
                            <a:rPr lang="pt-BR" sz="800" i="1"/>
                            <m:t>(7+30)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8B004B5D-BB88-E446-FDC1-8BE748EFE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Simple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7D9B67F-AD02-4BA5-209B-C91070303A72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77D9B67F-AD02-4BA5-209B-C91070303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t="-8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F039B280-D4F1-D5B7-9D62-C1DA10C605C9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)²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F039B280-D4F1-D5B7-9D62-C1DA10C605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4"/>
                <a:stretch>
                  <a:fillRect t="-7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9C835B-EE7B-2801-6842-7044F6901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429544CE-BE3D-F6DD-FADE-D85F729A9BCC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429544CE-BE3D-F6DD-FADE-D85F729A9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3">
                    <a:lumMod val="25000"/>
                  </a:schemeClr>
                </a:solidFill>
                <a:latin typeface="Tw Cen MT" panose="020B0602020104020603" pitchFamily="34" charset="77"/>
                <a:ea typeface="Source Sans Pro" panose="020B0503030403020204" pitchFamily="34" charset="0"/>
              </a:rPr>
              <a:t>Upper and Lower Limits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33E31E-F298-485B-42BF-303CC635241F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/>
            <p:txBody>
              <a:bodyPr/>
              <a:lstStyle/>
              <a:p>
                <a:r>
                  <a:rPr lang="en-US" dirty="0"/>
                  <a:t>Upper limit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Lower limit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733E31E-F298-485B-42BF-303CC6352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5" y="822960"/>
            <a:ext cx="9227167" cy="1069848"/>
          </a:xfrm>
        </p:spPr>
        <p:txBody>
          <a:bodyPr/>
          <a:lstStyle/>
          <a:p>
            <a:r>
              <a:rPr lang="en-US" dirty="0"/>
              <a:t>Analysis Method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 of standard deviation and upper/lower limits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 value and its significance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A3A17F-391E-307B-BA5F-93A69AC5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 of the first analysis method</a:t>
            </a:r>
          </a:p>
        </p:txBody>
      </p:sp>
    </p:spTree>
    <p:extLst>
      <p:ext uri="{BB962C8B-B14F-4D97-AF65-F5344CB8AC3E}">
        <p14:creationId xmlns:p14="http://schemas.microsoft.com/office/powerpoint/2010/main" val="213661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5" y="822960"/>
            <a:ext cx="9227167" cy="1069848"/>
          </a:xfrm>
        </p:spPr>
        <p:txBody>
          <a:bodyPr/>
          <a:lstStyle/>
          <a:p>
            <a:r>
              <a:rPr lang="en-US" dirty="0"/>
              <a:t>Analysis Method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Identification of anomalies within limits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Comparison with weighted mean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A3A17F-391E-307B-BA5F-93A69AC5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 of the second analysis method</a:t>
            </a:r>
          </a:p>
        </p:txBody>
      </p:sp>
    </p:spTree>
    <p:extLst>
      <p:ext uri="{BB962C8B-B14F-4D97-AF65-F5344CB8AC3E}">
        <p14:creationId xmlns:p14="http://schemas.microsoft.com/office/powerpoint/2010/main" val="305297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8" y="358793"/>
            <a:ext cx="9227167" cy="1069848"/>
          </a:xfrm>
        </p:spPr>
        <p:txBody>
          <a:bodyPr/>
          <a:lstStyle/>
          <a:p>
            <a:pPr algn="ctr"/>
            <a:r>
              <a:rPr lang="en-US" dirty="0"/>
              <a:t>Analysis Method 1- FILE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pic>
        <p:nvPicPr>
          <p:cNvPr id="14" name="Picture 13" descr="A graph with lines and dots&#10;&#10;Description automatically generated">
            <a:extLst>
              <a:ext uri="{FF2B5EF4-FFF2-40B4-BE49-F238E27FC236}">
                <a16:creationId xmlns:a16="http://schemas.microsoft.com/office/drawing/2014/main" id="{AAD967BC-E7A7-E33C-0190-0913FBCE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2" y="1896995"/>
            <a:ext cx="5186318" cy="2866594"/>
          </a:xfrm>
          <a:prstGeom prst="rect">
            <a:avLst/>
          </a:prstGeom>
        </p:spPr>
      </p:pic>
      <p:pic>
        <p:nvPicPr>
          <p:cNvPr id="17" name="Picture 16" descr="A screenshot of a graph&#10;&#10;Description automatically generated">
            <a:extLst>
              <a:ext uri="{FF2B5EF4-FFF2-40B4-BE49-F238E27FC236}">
                <a16:creationId xmlns:a16="http://schemas.microsoft.com/office/drawing/2014/main" id="{945A0414-BAE2-B4C4-4E3A-AA48BDF0B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511" y="1868878"/>
            <a:ext cx="5935991" cy="289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5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928" y="358793"/>
            <a:ext cx="9227167" cy="1069848"/>
          </a:xfrm>
        </p:spPr>
        <p:txBody>
          <a:bodyPr/>
          <a:lstStyle/>
          <a:p>
            <a:pPr algn="ctr"/>
            <a:r>
              <a:rPr lang="en-US" dirty="0"/>
              <a:t>Analysis Method 2 - FILE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 descr="A graph with lines and dots&#10;&#10;Description automatically generated">
            <a:extLst>
              <a:ext uri="{FF2B5EF4-FFF2-40B4-BE49-F238E27FC236}">
                <a16:creationId xmlns:a16="http://schemas.microsoft.com/office/drawing/2014/main" id="{EFD4EC3A-A354-FD85-CE99-BB74F95A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33" y="1828799"/>
            <a:ext cx="5305402" cy="3030584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B79A6EA-AA18-740A-2CB2-85DBB505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60" y="1828799"/>
            <a:ext cx="5748226" cy="30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5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88</TotalTime>
  <Words>397</Words>
  <Application>Microsoft Office PowerPoint</Application>
  <PresentationFormat>Widescreen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Segoe UI Light</vt:lpstr>
      <vt:lpstr>Tw Cen MT</vt:lpstr>
      <vt:lpstr>Office Theme</vt:lpstr>
      <vt:lpstr>CloudWalk Internship Challenge: Data Analysis and Monitoring System </vt:lpstr>
      <vt:lpstr>CONTENTS</vt:lpstr>
      <vt:lpstr>INTRODUCTION</vt:lpstr>
      <vt:lpstr>Challenge 1 - Get Your Hands Dirty</vt:lpstr>
      <vt:lpstr>Mathematical Methods Used (Challenge 1)</vt:lpstr>
      <vt:lpstr>Analysis Method 1</vt:lpstr>
      <vt:lpstr>Analysis Method 2</vt:lpstr>
      <vt:lpstr>Analysis Method 1- FILE 1</vt:lpstr>
      <vt:lpstr>Analysis Method 2 - FILE 1</vt:lpstr>
      <vt:lpstr>Analysis Method 1 - FILE 2</vt:lpstr>
      <vt:lpstr>Analysis Method 2 - FILE 2</vt:lpstr>
      <vt:lpstr>Insights from Challenge 1</vt:lpstr>
      <vt:lpstr>Challenge 2 - Solve the Problem</vt:lpstr>
      <vt:lpstr>Mathematical Methods Used (Challenge 1)</vt:lpstr>
      <vt:lpstr> Analysis Method - Challenge 2</vt:lpstr>
      <vt:lpstr>Analysis Method - FILE 1</vt:lpstr>
      <vt:lpstr>Analysis Method - FILE 1</vt:lpstr>
      <vt:lpstr>Analysis Method - FILE 2</vt:lpstr>
      <vt:lpstr>Analysis Method - FILE 2</vt:lpstr>
      <vt:lpstr> Alert System</vt:lpstr>
      <vt:lpstr>Prometheus and Grafana Integration</vt:lpstr>
      <vt:lpstr>Conclusion</vt:lpstr>
      <vt:lpstr>Future Improvements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França</dc:creator>
  <cp:lastModifiedBy>Daniel França</cp:lastModifiedBy>
  <cp:revision>3</cp:revision>
  <dcterms:created xsi:type="dcterms:W3CDTF">2024-07-24T21:21:26Z</dcterms:created>
  <dcterms:modified xsi:type="dcterms:W3CDTF">2024-07-24T22:50:22Z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