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1" r:id="rId3"/>
    <p:sldId id="272" r:id="rId4"/>
    <p:sldId id="285" r:id="rId5"/>
    <p:sldId id="262" r:id="rId6"/>
    <p:sldId id="280" r:id="rId7"/>
    <p:sldId id="275" r:id="rId8"/>
    <p:sldId id="276" r:id="rId9"/>
    <p:sldId id="277" r:id="rId10"/>
    <p:sldId id="287" r:id="rId11"/>
    <p:sldId id="278" r:id="rId12"/>
    <p:sldId id="279" r:id="rId13"/>
    <p:sldId id="282" r:id="rId14"/>
    <p:sldId id="263" r:id="rId15"/>
    <p:sldId id="283" r:id="rId16"/>
    <p:sldId id="288" r:id="rId17"/>
    <p:sldId id="286" r:id="rId18"/>
  </p:sldIdLst>
  <p:sldSz cx="12188825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Chang" initials="DC" lastIdx="6" clrIdx="0">
    <p:extLst>
      <p:ext uri="{19B8F6BF-5375-455C-9EA6-DF929625EA0E}">
        <p15:presenceInfo xmlns:p15="http://schemas.microsoft.com/office/powerpoint/2012/main" userId="aff641fc02f62b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55" autoAdjust="0"/>
    <p:restoredTop sz="95884" autoAdjust="0"/>
  </p:normalViewPr>
  <p:slideViewPr>
    <p:cSldViewPr>
      <p:cViewPr varScale="1">
        <p:scale>
          <a:sx n="113" d="100"/>
          <a:sy n="113" d="100"/>
        </p:scale>
        <p:origin x="592" y="16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355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8T11:31:25.724" idx="2">
    <p:pos x="10" y="10"/>
    <p:text>Write down the rows of chemical compounds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8T11:32:23.966" idx="3">
    <p:pos x="10" y="10"/>
    <p:text>DO XGB and log loss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8T11:31:11.964" idx="1">
    <p:pos x="10" y="10"/>
    <p:text>What are the top features?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8T11:32:36.511" idx="4">
    <p:pos x="10" y="10"/>
    <p:text>Explain what the red shades mean</p:text>
    <p:extLst>
      <p:ext uri="{C676402C-5697-4E1C-873F-D02D1690AC5C}">
        <p15:threadingInfo xmlns:p15="http://schemas.microsoft.com/office/powerpoint/2012/main" timeZoneBias="-480"/>
      </p:ext>
    </p:extLst>
  </p:cm>
  <p:cm authorId="1" dt="2020-10-08T13:02:11.773" idx="5">
    <p:pos x="146" y="146"/>
    <p:text>Include recommendations based on features to choose a good wine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9T01:05:06.755" idx="6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EBA7FB-466F-4160-8BFB-CCD7ACC3DEDF}" type="datetime1">
              <a:rPr lang="en-GB" smtClean="0">
                <a:latin typeface="Century Gothic" panose="020B0502020202020204" pitchFamily="34" charset="0"/>
              </a:rPr>
              <a:t>10/10/2020</a:t>
            </a:fld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en-GB" smtClean="0">
                <a:latin typeface="Century Gothic" panose="020B0502020202020204" pitchFamily="34" charset="0"/>
              </a:rPr>
              <a:t>‹#›</a:t>
            </a:fld>
            <a:endParaRPr lang="en-GB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 panose="020B0502020202020204" pitchFamily="34" charset="0"/>
              </a:defRPr>
            </a:lvl1pPr>
          </a:lstStyle>
          <a:p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 panose="020B0502020202020204" pitchFamily="34" charset="0"/>
              </a:defRPr>
            </a:lvl1pPr>
          </a:lstStyle>
          <a:p>
            <a:fld id="{4AF316C8-A1EF-4DBD-98AC-771FC4D0D73F}" type="datetime1">
              <a:rPr lang="en-GB" noProof="0" smtClean="0"/>
              <a:t>10/10/2020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panose="020B0502020202020204" pitchFamily="34" charset="0"/>
              </a:defRPr>
            </a:lvl1pPr>
          </a:lstStyle>
          <a:p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 panose="020B0502020202020204" pitchFamily="34" charset="0"/>
              </a:defRPr>
            </a:lvl1pPr>
          </a:lstStyle>
          <a:p>
            <a:fld id="{69C971FF-EF28-4195-A575-329446EFAA5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870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0004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0744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742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3845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697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804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GB" smtClean="0">
                <a:latin typeface="Century Gothic" panose="020B0502020202020204" pitchFamily="34" charset="0"/>
              </a:rPr>
              <a:t>5</a:t>
            </a:fld>
            <a:endParaRPr lang="en-GB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GB" smtClean="0">
                <a:latin typeface="Century Gothic" panose="020B0502020202020204" pitchFamily="34" charset="0"/>
              </a:rPr>
              <a:t>6</a:t>
            </a:fld>
            <a:endParaRPr lang="en-GB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524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44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4057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860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608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n-GB" noProof="0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BA5A5A03-7D45-4C61-A9DF-9A2D68B5E6F0}" type="datetime1">
              <a:rPr lang="en-GB" noProof="0" smtClean="0"/>
              <a:t>10/10/2020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C5E3F238-AE3A-4AA1-9121-E31F57AF3352}" type="datetime1">
              <a:rPr lang="en-GB" noProof="0" smtClean="0"/>
              <a:t>10/10/2020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8006B3A-1BB9-4D1A-93DF-FE36DEECC515}" type="datetime1">
              <a:rPr lang="en-GB" noProof="0" smtClean="0"/>
              <a:t>10/10/2020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6F2E04F0-22B8-4FF4-B2AE-1C4E0FB34FC9}" type="datetime1">
              <a:rPr lang="en-GB" noProof="0" smtClean="0"/>
              <a:t>10/10/2020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A8050C99-989E-4CC3-A397-2499E40975EB}" type="datetime1">
              <a:rPr lang="en-GB" noProof="0" smtClean="0"/>
              <a:t>10/10/2020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B1266A36-DC3A-4F4A-9498-C584972C1D62}" type="datetime1">
              <a:rPr lang="en-GB" noProof="0" smtClean="0"/>
              <a:t>10/10/2020</a:t>
            </a:fld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127D8E4D-9A3E-486B-B2D2-766A7C645AA8}" type="datetime1">
              <a:rPr lang="en-GB" noProof="0" smtClean="0"/>
              <a:t>10/10/2020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GB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6AC340C-4835-47A8-8CCD-EF26F343E3DA}" type="datetime1">
              <a:rPr lang="en-GB" noProof="0" smtClean="0"/>
              <a:t>10/10/2020</a:t>
            </a:fld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n-GB" noProof="0" dirty="0">
              <a:latin typeface="Century Gothic" panose="020B0502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latin typeface="Century Gothic" panose="020B0502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185FDCC2-027E-4BD9-BA97-6DB8C7C291E2}" type="datetime1">
              <a:rPr lang="en-GB" noProof="0" smtClean="0"/>
              <a:t>10/10/2020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n-GB" noProof="0" dirty="0">
              <a:latin typeface="Century Gothic" panose="020B0502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latin typeface="Century Gothic" panose="020B0502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DCB50F25-783B-4FB9-A00C-2F329116A9DF}" type="datetime1">
              <a:rPr lang="en-GB" noProof="0" smtClean="0"/>
              <a:t>10/10/2020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441B1008-8381-4665-AEEA-AA3827096EEA}" type="datetime1">
              <a:rPr lang="en-GB" noProof="0" smtClean="0"/>
              <a:t>10/10/2020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allpaperflare.com/search?wallpaper=kerm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3861048"/>
            <a:ext cx="9753600" cy="1015752"/>
          </a:xfrm>
        </p:spPr>
        <p:txBody>
          <a:bodyPr rtlCol="0"/>
          <a:lstStyle/>
          <a:p>
            <a:pPr rtl="0"/>
            <a:r>
              <a:rPr lang="en-GB" dirty="0">
                <a:latin typeface="Century Gothic" panose="020B0502020202020204" pitchFamily="34" charset="0"/>
              </a:rPr>
              <a:t>WI</a:t>
            </a:r>
            <a:r>
              <a:rPr lang="en-GB" dirty="0"/>
              <a:t>NE CLASSIFICATION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>
                <a:latin typeface="Century Gothic" panose="020B0502020202020204" pitchFamily="34" charset="0"/>
              </a:rPr>
              <a:t>What Determines A Good Wine?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1F13-79D1-CF4F-BB3D-3668EE5E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AUC Curve between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0C087-DD4E-B04C-99EC-7AD98C334F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62E37-CA3F-2141-B19F-B185EE61FE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0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>
                <a:latin typeface="Century Gothic" panose="020B0502020202020204" pitchFamily="34" charset="0"/>
              </a:rPr>
              <a:t>SELECTING THRESHOLD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2E47610-9953-204E-93F3-2E3F98EF7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1835508"/>
            <a:ext cx="4491399" cy="3298533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01A158A-E744-C445-9E90-1EA2404EC9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557" y="1835508"/>
            <a:ext cx="4667313" cy="32985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E2079C-81EE-8748-AF64-8D011ECE71BC}"/>
              </a:ext>
            </a:extLst>
          </p:cNvPr>
          <p:cNvSpPr txBox="1"/>
          <p:nvPr/>
        </p:nvSpPr>
        <p:spPr>
          <a:xfrm>
            <a:off x="884196" y="5369349"/>
            <a:ext cx="470616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Optimum trade-off is around 40%. Any threshold above 62% will be deem ineffective.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D5CC7F-9B88-9D43-8ED6-F1480A8D3076}"/>
              </a:ext>
            </a:extLst>
          </p:cNvPr>
          <p:cNvCxnSpPr>
            <a:cxnSpLocks/>
          </p:cNvCxnSpPr>
          <p:nvPr/>
        </p:nvCxnSpPr>
        <p:spPr>
          <a:xfrm>
            <a:off x="3718148" y="2132856"/>
            <a:ext cx="0" cy="25202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1D0D8FE-C8E2-B649-8F84-B91717CB9177}"/>
              </a:ext>
            </a:extLst>
          </p:cNvPr>
          <p:cNvSpPr txBox="1"/>
          <p:nvPr/>
        </p:nvSpPr>
        <p:spPr>
          <a:xfrm>
            <a:off x="7276009" y="5369349"/>
            <a:ext cx="367240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ROC AUC Score = 91%</a:t>
            </a:r>
          </a:p>
        </p:txBody>
      </p:sp>
    </p:spTree>
    <p:extLst>
      <p:ext uri="{BB962C8B-B14F-4D97-AF65-F5344CB8AC3E}">
        <p14:creationId xmlns:p14="http://schemas.microsoft.com/office/powerpoint/2010/main" val="2121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512" y="151717"/>
            <a:ext cx="10569460" cy="1325562"/>
          </a:xfrm>
        </p:spPr>
        <p:txBody>
          <a:bodyPr rtlCol="0">
            <a:normAutofit/>
          </a:bodyPr>
          <a:lstStyle/>
          <a:p>
            <a:pPr rtl="0"/>
            <a:r>
              <a:rPr lang="en-GB" sz="3200" dirty="0">
                <a:latin typeface="Century Gothic" panose="020B0502020202020204" pitchFamily="34" charset="0"/>
              </a:rPr>
              <a:t>MODEL OF CHOICE: RANDOM FOREST CLASSIFER </a:t>
            </a:r>
            <a:br>
              <a:rPr lang="en-GB" dirty="0">
                <a:latin typeface="Century Gothic" panose="020B0502020202020204" pitchFamily="34" charset="0"/>
              </a:rPr>
            </a:br>
            <a:r>
              <a:rPr lang="en-GB" sz="1600" i="1" dirty="0">
                <a:latin typeface="Century Gothic" panose="020B0502020202020204" pitchFamily="34" charset="0"/>
              </a:rPr>
              <a:t>Prediction with Probability &gt;= 0.56</a:t>
            </a:r>
            <a:endParaRPr lang="en-GB" i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F2B983F-1322-B243-9249-DE01923E4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0948"/>
              </p:ext>
            </p:extLst>
          </p:nvPr>
        </p:nvGraphicFramePr>
        <p:xfrm>
          <a:off x="1557908" y="2662310"/>
          <a:ext cx="3205532" cy="18404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02766">
                  <a:extLst>
                    <a:ext uri="{9D8B030D-6E8A-4147-A177-3AD203B41FA5}">
                      <a16:colId xmlns:a16="http://schemas.microsoft.com/office/drawing/2014/main" val="1696508829"/>
                    </a:ext>
                  </a:extLst>
                </a:gridCol>
                <a:gridCol w="1602766">
                  <a:extLst>
                    <a:ext uri="{9D8B030D-6E8A-4147-A177-3AD203B41FA5}">
                      <a16:colId xmlns:a16="http://schemas.microsoft.com/office/drawing/2014/main" val="1365470220"/>
                    </a:ext>
                  </a:extLst>
                </a:gridCol>
              </a:tblGrid>
              <a:tr h="320085">
                <a:tc>
                  <a:txBody>
                    <a:bodyPr/>
                    <a:lstStyle/>
                    <a:p>
                      <a:r>
                        <a:rPr lang="en-US" sz="1400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36438"/>
                  </a:ext>
                </a:extLst>
              </a:tr>
              <a:tr h="320085">
                <a:tc>
                  <a:txBody>
                    <a:bodyPr/>
                    <a:lstStyle/>
                    <a:p>
                      <a:r>
                        <a:rPr lang="en-US" sz="14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83.72%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856559"/>
                  </a:ext>
                </a:extLst>
              </a:tr>
              <a:tr h="320085">
                <a:tc>
                  <a:txBody>
                    <a:bodyPr/>
                    <a:lstStyle/>
                    <a:p>
                      <a:r>
                        <a:rPr lang="en-US" sz="14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42.86%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683179"/>
                  </a:ext>
                </a:extLst>
              </a:tr>
              <a:tr h="320085">
                <a:tc>
                  <a:txBody>
                    <a:bodyPr/>
                    <a:lstStyle/>
                    <a:p>
                      <a:r>
                        <a:rPr lang="en-US" sz="1400" dirty="0"/>
                        <a:t>F1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56.70%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998528"/>
                  </a:ext>
                </a:extLst>
              </a:tr>
              <a:tr h="560148">
                <a:tc>
                  <a:txBody>
                    <a:bodyPr/>
                    <a:lstStyle/>
                    <a:p>
                      <a:r>
                        <a:rPr lang="en-SG" sz="1400" dirty="0"/>
                        <a:t>ROC AUC score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70.42%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214335"/>
                  </a:ext>
                </a:extLst>
              </a:tr>
            </a:tbl>
          </a:graphicData>
        </a:graphic>
      </p:graphicFrame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281C140-27CF-3F4D-93A8-838511185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242" y="1700808"/>
            <a:ext cx="5112568" cy="416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6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1" y="151903"/>
            <a:ext cx="9753600" cy="1325562"/>
          </a:xfrm>
        </p:spPr>
        <p:txBody>
          <a:bodyPr rtlCol="0" anchor="b">
            <a:normAutofit/>
          </a:bodyPr>
          <a:lstStyle/>
          <a:p>
            <a:pPr rtl="0"/>
            <a:r>
              <a:rPr lang="en-GB" sz="3100" dirty="0"/>
              <a:t>MODEL OF CHOICE: RANDOM FOREST CLASSIFER </a:t>
            </a:r>
            <a:br>
              <a:rPr lang="en-GB" sz="3100" dirty="0"/>
            </a:br>
            <a:r>
              <a:rPr lang="en-GB" sz="3100" i="1" dirty="0"/>
              <a:t>Feature Importance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9553E86-57C8-614B-99CB-1E27F5DC4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79" y="1477466"/>
            <a:ext cx="6805061" cy="52398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038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7903905-8BF2-6D43-829E-A10C45611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" y="2705100"/>
            <a:ext cx="11074400" cy="14478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1D359A9-99B2-E943-B9F9-342C2264F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548680"/>
            <a:ext cx="9753600" cy="1325562"/>
          </a:xfrm>
        </p:spPr>
        <p:txBody>
          <a:bodyPr rtlCol="0" anchor="b">
            <a:normAutofit/>
          </a:bodyPr>
          <a:lstStyle/>
          <a:p>
            <a:pPr rtl="0"/>
            <a:r>
              <a:rPr lang="en-GB" sz="3100" b="1" dirty="0"/>
              <a:t>Sample OF PREDICTED CLASSIFICATION</a:t>
            </a:r>
            <a:br>
              <a:rPr lang="en-GB" sz="3100" dirty="0"/>
            </a:br>
            <a:r>
              <a:rPr lang="en-GB" sz="3100" dirty="0"/>
              <a:t>Category: Good Wines</a:t>
            </a:r>
            <a:endParaRPr lang="en-GB" sz="3100" i="1" dirty="0"/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D359A9-99B2-E943-B9F9-342C2264F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548680"/>
            <a:ext cx="9753600" cy="1325562"/>
          </a:xfrm>
        </p:spPr>
        <p:txBody>
          <a:bodyPr rtlCol="0" anchor="b">
            <a:normAutofit/>
          </a:bodyPr>
          <a:lstStyle/>
          <a:p>
            <a:pPr rtl="0"/>
            <a:r>
              <a:rPr lang="en-GB" sz="3100" b="1" dirty="0"/>
              <a:t>Sample OF PREDICTED CLASSIFICATION</a:t>
            </a:r>
            <a:br>
              <a:rPr lang="en-GB" sz="3100" dirty="0"/>
            </a:br>
            <a:r>
              <a:rPr lang="en-GB" sz="3100" dirty="0"/>
              <a:t>Category: Average Wines</a:t>
            </a:r>
            <a:endParaRPr lang="en-GB" sz="31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7496A8-0591-4A44-B8F7-0BB878D67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3" y="2705100"/>
            <a:ext cx="11074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8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9B6F-7E25-874B-9FBB-C70EBB87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F2B36-E558-E840-AEE8-2A57B4C9B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 Improvements</a:t>
            </a:r>
          </a:p>
        </p:txBody>
      </p:sp>
    </p:spTree>
    <p:extLst>
      <p:ext uri="{BB962C8B-B14F-4D97-AF65-F5344CB8AC3E}">
        <p14:creationId xmlns:p14="http://schemas.microsoft.com/office/powerpoint/2010/main" val="24822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FC43-2161-0946-A05D-6A4C7C13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50" y="2701638"/>
            <a:ext cx="9753600" cy="23621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40057-FE34-494A-B0D3-48B6D969D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slide</a:t>
            </a:r>
          </a:p>
        </p:txBody>
      </p:sp>
    </p:spTree>
    <p:extLst>
      <p:ext uri="{BB962C8B-B14F-4D97-AF65-F5344CB8AC3E}">
        <p14:creationId xmlns:p14="http://schemas.microsoft.com/office/powerpoint/2010/main" val="368215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 anchor="b">
            <a:normAutofit/>
          </a:bodyPr>
          <a:lstStyle/>
          <a:p>
            <a:pPr rtl="0"/>
            <a:r>
              <a:rPr lang="en-GB"/>
              <a:t>QUICK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Wine is produced in many countries in the world.</a:t>
            </a:r>
          </a:p>
          <a:p>
            <a:pPr rtl="0"/>
            <a:r>
              <a:rPr lang="en-GB" dirty="0"/>
              <a:t>Known for its diversity of flavour (e.g. Shiraz, Riesling, Chardonnay etc.)</a:t>
            </a:r>
          </a:p>
          <a:p>
            <a:pPr rtl="0"/>
            <a:r>
              <a:rPr lang="en-GB" dirty="0"/>
              <a:t>Top wine producing regions: France, Italy, Spain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0F46A232-8505-A140-A810-A69E36CDE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479" y="2364215"/>
            <a:ext cx="4708734" cy="32725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FOOD FOR THOUGHT 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19E21C-1038-6E47-8DA0-474FCB476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4343400"/>
          </a:xfrm>
        </p:spPr>
        <p:txBody>
          <a:bodyPr rtlCol="0"/>
          <a:lstStyle/>
          <a:p>
            <a:pPr rtl="0"/>
            <a:r>
              <a:rPr lang="en-GB" dirty="0">
                <a:latin typeface="Century Gothic" panose="020B0502020202020204" pitchFamily="34" charset="0"/>
              </a:rPr>
              <a:t>Are the best wines only found in </a:t>
            </a:r>
            <a:r>
              <a:rPr lang="en-GB" dirty="0"/>
              <a:t>France, Spain, Italy?</a:t>
            </a:r>
            <a:endParaRPr lang="en-GB" dirty="0">
              <a:latin typeface="Century Gothic" panose="020B0502020202020204" pitchFamily="34" charset="0"/>
            </a:endParaRPr>
          </a:p>
          <a:p>
            <a:pPr rtl="0"/>
            <a:r>
              <a:rPr lang="en-GB" dirty="0">
                <a:latin typeface="Century Gothic" panose="020B0502020202020204" pitchFamily="34" charset="0"/>
              </a:rPr>
              <a:t>Depends on individual preference (One man’s meat is another man’s poison)</a:t>
            </a:r>
          </a:p>
          <a:p>
            <a:r>
              <a:rPr lang="en-GB" dirty="0"/>
              <a:t>How would you know if a wine is good?</a:t>
            </a:r>
            <a:endParaRPr lang="en-GB" dirty="0">
              <a:latin typeface="Century Gothic" panose="020B0502020202020204" pitchFamily="34" charset="0"/>
            </a:endParaRPr>
          </a:p>
        </p:txBody>
      </p:sp>
      <p:pic>
        <p:nvPicPr>
          <p:cNvPr id="4" name="Picture 3" descr="A teddy bear sitting on top of a green bottle&#10;&#10;Description automatically generated">
            <a:extLst>
              <a:ext uri="{FF2B5EF4-FFF2-40B4-BE49-F238E27FC236}">
                <a16:creationId xmlns:a16="http://schemas.microsoft.com/office/drawing/2014/main" id="{ED25D5A4-1143-0947-8218-569439894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462564" y="3625485"/>
            <a:ext cx="4266332" cy="280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D757E-B897-D240-8CCA-99EFD725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</a:t>
            </a:r>
            <a:r>
              <a:rPr lang="en-US" dirty="0"/>
              <a:t> WORKFLOW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C4B15-E826-A74E-83F4-683B4C257FB2}"/>
              </a:ext>
            </a:extLst>
          </p:cNvPr>
          <p:cNvSpPr txBox="1"/>
          <p:nvPr/>
        </p:nvSpPr>
        <p:spPr>
          <a:xfrm>
            <a:off x="1413892" y="1988840"/>
            <a:ext cx="280831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EXPLORATORY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E5886-ADBC-6B47-86FD-894E86F0932A}"/>
              </a:ext>
            </a:extLst>
          </p:cNvPr>
          <p:cNvSpPr txBox="1"/>
          <p:nvPr/>
        </p:nvSpPr>
        <p:spPr>
          <a:xfrm>
            <a:off x="4762264" y="2959902"/>
            <a:ext cx="266429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CLASSIFICATION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MODELLING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371B5-25F2-8244-A72C-9F70C3A3C894}"/>
              </a:ext>
            </a:extLst>
          </p:cNvPr>
          <p:cNvSpPr txBox="1"/>
          <p:nvPr/>
        </p:nvSpPr>
        <p:spPr>
          <a:xfrm>
            <a:off x="9190756" y="3861048"/>
            <a:ext cx="266429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37964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/>
              <a:t>Introducing CLASSIFICATION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9737936" cy="1888232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dirty="0"/>
              <a:t>Dataset from Kaggle (approximately 6500 rows, 12 features)</a:t>
            </a:r>
          </a:p>
          <a:p>
            <a:pPr rtl="0">
              <a:spcAft>
                <a:spcPts val="600"/>
              </a:spcAft>
            </a:pPr>
            <a:r>
              <a:rPr lang="en-GB" dirty="0"/>
              <a:t>Y target </a:t>
            </a:r>
            <a:r>
              <a:rPr lang="en-GB" dirty="0">
                <a:sym typeface="Wingdings" pitchFamily="2" charset="2"/>
              </a:rPr>
              <a:t> Quality</a:t>
            </a:r>
            <a:br>
              <a:rPr lang="en-GB" dirty="0">
                <a:sym typeface="Wingdings" pitchFamily="2" charset="2"/>
              </a:rPr>
            </a:br>
            <a:r>
              <a:rPr lang="en-GB" dirty="0">
                <a:sym typeface="Wingdings" pitchFamily="2" charset="2"/>
              </a:rPr>
              <a:t>	        </a:t>
            </a:r>
            <a:r>
              <a:rPr lang="en-GB" dirty="0"/>
              <a:t>Good Rating: 7 to 9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A6EB1A1B-9F67-D840-89D1-475474E7D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88" y="3945632"/>
            <a:ext cx="8755370" cy="1597855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56B296A-53EA-B34E-8D32-CC5C3D78FB7F}"/>
              </a:ext>
            </a:extLst>
          </p:cNvPr>
          <p:cNvSpPr/>
          <p:nvPr/>
        </p:nvSpPr>
        <p:spPr>
          <a:xfrm>
            <a:off x="11263105" y="4138237"/>
            <a:ext cx="464852" cy="1405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/>
              <a:t>FEATURE ENGINEERING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dirty="0"/>
              <a:t>Label encoding for type</a:t>
            </a:r>
          </a:p>
          <a:p>
            <a:pPr rtl="0">
              <a:spcAft>
                <a:spcPts val="600"/>
              </a:spcAft>
            </a:pPr>
            <a:r>
              <a:rPr lang="en-GB" dirty="0"/>
              <a:t>red wine = 0 </a:t>
            </a:r>
            <a:br>
              <a:rPr lang="en-GB" dirty="0"/>
            </a:br>
            <a:r>
              <a:rPr lang="en-GB" dirty="0"/>
              <a:t>white wine = 1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A6EB1A1B-9F67-D840-89D1-475474E7D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185" y="3759622"/>
            <a:ext cx="8297841" cy="1514356"/>
          </a:xfrm>
          <a:prstGeom prst="rect">
            <a:avLst/>
          </a:prstGeo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E377CC-CD5E-A644-9066-1A92D9638168}"/>
              </a:ext>
            </a:extLst>
          </p:cNvPr>
          <p:cNvSpPr/>
          <p:nvPr/>
        </p:nvSpPr>
        <p:spPr>
          <a:xfrm>
            <a:off x="3355220" y="3933056"/>
            <a:ext cx="464852" cy="1296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2854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rmAutofit/>
          </a:bodyPr>
          <a:lstStyle/>
          <a:p>
            <a:pPr rtl="0"/>
            <a:r>
              <a:rPr lang="en-GB" sz="3100" dirty="0"/>
              <a:t>Check For Multicollinearity</a:t>
            </a:r>
          </a:p>
        </p:txBody>
      </p:sp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878A390E-6986-AA45-B24D-794223FBD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174" y="242216"/>
            <a:ext cx="6965651" cy="6373568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E35AAF-2F59-714D-8774-08E0CCD00BF6}"/>
              </a:ext>
            </a:extLst>
          </p:cNvPr>
          <p:cNvSpPr txBox="1"/>
          <p:nvPr/>
        </p:nvSpPr>
        <p:spPr>
          <a:xfrm>
            <a:off x="684213" y="4869160"/>
            <a:ext cx="404204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Excluding Features: </a:t>
            </a:r>
            <a:r>
              <a:rPr lang="en-US" sz="2400" dirty="0" err="1"/>
              <a:t>total_sulfur_dioxide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155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rmAutofit/>
          </a:bodyPr>
          <a:lstStyle/>
          <a:p>
            <a:pPr rtl="0"/>
            <a:r>
              <a:rPr lang="en-GB"/>
              <a:t>CHECK CLASS IMBALANCE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B597DD5-EE0E-7849-8414-E368C9A21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4" y="1187577"/>
            <a:ext cx="5638800" cy="4482845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F646AA1-AE90-4129-A6F6-54D1485EC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720552"/>
          </a:xfrm>
        </p:spPr>
        <p:txBody>
          <a:bodyPr/>
          <a:lstStyle/>
          <a:p>
            <a:r>
              <a:rPr lang="en-US" dirty="0"/>
              <a:t>Good Wines: 19.67%</a:t>
            </a:r>
          </a:p>
          <a:p>
            <a:r>
              <a:rPr lang="en-US" dirty="0"/>
              <a:t>Average Wines:80.33%</a:t>
            </a:r>
          </a:p>
          <a:p>
            <a:endParaRPr lang="en-US" dirty="0"/>
          </a:p>
          <a:p>
            <a:r>
              <a:rPr lang="en-US" dirty="0"/>
              <a:t>No need to do any over-sampling or under-sampling on the dataset</a:t>
            </a:r>
          </a:p>
        </p:txBody>
      </p:sp>
    </p:spTree>
    <p:extLst>
      <p:ext uri="{BB962C8B-B14F-4D97-AF65-F5344CB8AC3E}">
        <p14:creationId xmlns:p14="http://schemas.microsoft.com/office/powerpoint/2010/main" val="66895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 err="1">
                <a:latin typeface="Century Gothic" panose="020B0502020202020204" pitchFamily="34" charset="0"/>
              </a:rPr>
              <a:t>GridSearch</a:t>
            </a:r>
            <a:r>
              <a:rPr lang="en-GB" dirty="0">
                <a:latin typeface="Century Gothic" panose="020B0502020202020204" pitchFamily="34" charset="0"/>
              </a:rPr>
              <a:t> CV Results (5 Folds)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45407B9-31E6-AA4A-925D-75650F4A1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307381"/>
              </p:ext>
            </p:extLst>
          </p:nvPr>
        </p:nvGraphicFramePr>
        <p:xfrm>
          <a:off x="1106118" y="1993900"/>
          <a:ext cx="9865096" cy="2870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6274">
                  <a:extLst>
                    <a:ext uri="{9D8B030D-6E8A-4147-A177-3AD203B41FA5}">
                      <a16:colId xmlns:a16="http://schemas.microsoft.com/office/drawing/2014/main" val="936737490"/>
                    </a:ext>
                  </a:extLst>
                </a:gridCol>
                <a:gridCol w="2466274">
                  <a:extLst>
                    <a:ext uri="{9D8B030D-6E8A-4147-A177-3AD203B41FA5}">
                      <a16:colId xmlns:a16="http://schemas.microsoft.com/office/drawing/2014/main" val="2541155680"/>
                    </a:ext>
                  </a:extLst>
                </a:gridCol>
                <a:gridCol w="2466274">
                  <a:extLst>
                    <a:ext uri="{9D8B030D-6E8A-4147-A177-3AD203B41FA5}">
                      <a16:colId xmlns:a16="http://schemas.microsoft.com/office/drawing/2014/main" val="4272253317"/>
                    </a:ext>
                  </a:extLst>
                </a:gridCol>
                <a:gridCol w="2466274">
                  <a:extLst>
                    <a:ext uri="{9D8B030D-6E8A-4147-A177-3AD203B41FA5}">
                      <a16:colId xmlns:a16="http://schemas.microsoft.com/office/drawing/2014/main" val="4068423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Precision Val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AUC Val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F1 Val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57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K Neighbors Classifier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(n neighbors = 1)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0.525 +- 0.033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0.629 +- 0.014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0.398 +- 0.028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68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Logistic Regression 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(C = 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0.557 +- 0.064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0.587 +- 0.014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0.312 +- 0.032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566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Decision Tree 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(max depth = 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0.486 +- 0.071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0.623 +- 0.026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0.372 +- 0.061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51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Random Forest Classifier (</a:t>
                      </a:r>
                      <a:r>
                        <a:rPr lang="en-SG" sz="1400" b="1" dirty="0"/>
                        <a:t>bootstrap: False, </a:t>
                      </a:r>
                      <a:br>
                        <a:rPr lang="en-SG" sz="1400" b="1" dirty="0"/>
                      </a:br>
                      <a:r>
                        <a:rPr lang="en-SG" sz="1400" b="1" dirty="0"/>
                        <a:t>max depth: 10, </a:t>
                      </a:r>
                      <a:br>
                        <a:rPr lang="en-SG" sz="1400" b="1" dirty="0"/>
                      </a:br>
                      <a:r>
                        <a:rPr lang="en-SG" sz="1400" b="1" dirty="0"/>
                        <a:t>n estimators: 400)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="1" dirty="0"/>
                        <a:t>0.705 +- 0.073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="1" dirty="0"/>
                        <a:t>0.621 +- 0.013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="1" dirty="0"/>
                        <a:t>0.369 +- 0.032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764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99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002370_TF02804891" id="{9938ABC0-2D6A-45AC-9DD5-F102C1534381}" vid="{AF38844E-3535-49E5-B6D0-3C3A01B082BC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376</Words>
  <Application>Microsoft Macintosh PowerPoint</Application>
  <PresentationFormat>Custom</PresentationFormat>
  <Paragraphs>82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World Presentation 16x9</vt:lpstr>
      <vt:lpstr>WINE CLASSIFICATION</vt:lpstr>
      <vt:lpstr>QUICK FACTS</vt:lpstr>
      <vt:lpstr>FOOD FOR THOUGHT </vt:lpstr>
      <vt:lpstr>PROceSS WORKFLOW</vt:lpstr>
      <vt:lpstr>Introducing CLASSIFICATION</vt:lpstr>
      <vt:lpstr>FEATURE ENGINEERING</vt:lpstr>
      <vt:lpstr>Check For Multicollinearity</vt:lpstr>
      <vt:lpstr>CHECK CLASS IMBALANCE</vt:lpstr>
      <vt:lpstr>GridSearch CV Results (5 Folds)</vt:lpstr>
      <vt:lpstr>Compare AUC Curve between models</vt:lpstr>
      <vt:lpstr>SELECTING THRESHOLD</vt:lpstr>
      <vt:lpstr>MODEL OF CHOICE: RANDOM FOREST CLASSIFER  Prediction with Probability &gt;= 0.56</vt:lpstr>
      <vt:lpstr>MODEL OF CHOICE: RANDOM FOREST CLASSIFER  Feature Importance</vt:lpstr>
      <vt:lpstr>Sample OF PREDICTED CLASSIFICATION Category: Good Wines</vt:lpstr>
      <vt:lpstr>Sample OF PREDICTED CLASSIFICATION Category: Average Wines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CLASSIFICATION</dc:title>
  <dc:creator>Daniel Chang</dc:creator>
  <cp:lastModifiedBy>Daniel Chang</cp:lastModifiedBy>
  <cp:revision>26</cp:revision>
  <dcterms:created xsi:type="dcterms:W3CDTF">2020-10-07T06:09:07Z</dcterms:created>
  <dcterms:modified xsi:type="dcterms:W3CDTF">2020-10-10T14:51:36Z</dcterms:modified>
</cp:coreProperties>
</file>