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6.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6.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6.xml" Type="http://schemas.openxmlformats.org/officeDocument/2006/relationships/slideLayout" Id="rId1"/><Relationship Target="../media/image02.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6.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6.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6.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337128" x="0"/>
            <a:ext cy="784799" cx="9144000"/>
          </a:xfrm>
          <a:prstGeom prst="rect">
            <a:avLst/>
          </a:prstGeom>
        </p:spPr>
        <p:txBody>
          <a:bodyPr bIns="91425" rIns="91425" lIns="91425" tIns="91425" anchor="b" anchorCtr="0">
            <a:noAutofit/>
          </a:bodyPr>
          <a:lstStyle/>
          <a:p>
            <a:pPr>
              <a:buNone/>
            </a:pPr>
            <a:r>
              <a:rPr b="0" sz="3600" lang="en" i="1"/>
              <a:t>circadian rhythm generator in  Drosophila</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a:buNone/>
            </a:pPr>
            <a:r>
              <a:rPr lang="en"/>
              <a:t>MATLAB problems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nvSpPr>
        <p:spPr>
          <a:xfrm>
            <a:off y="0" x="0"/>
            <a:ext cy="5143499" cx="9144000"/>
          </a:xfrm>
          <a:prstGeom prst="rect">
            <a:avLst/>
          </a:prstGeom>
        </p:spPr>
        <p:txBody>
          <a:bodyPr bIns="91425" rIns="91425" lIns="91425" tIns="91425" anchor="ctr" anchorCtr="0">
            <a:noAutofit/>
          </a:bodyPr>
          <a:lstStyle/>
          <a:p>
            <a:pPr rtl="0" lvl="0">
              <a:lnSpc>
                <a:spcPct val="115000"/>
              </a:lnSpc>
              <a:buNone/>
            </a:pPr>
            <a:r>
              <a:rPr sz="1200" lang="en">
                <a:solidFill>
                  <a:schemeClr val="dk1"/>
                </a:solidFill>
              </a:rPr>
              <a:t>Circadian rhythms regulate our sleep-wake cycles and are disrupted by jet-lag.  </a:t>
            </a:r>
          </a:p>
          <a:p>
            <a:r>
              <a:t/>
            </a:r>
          </a:p>
          <a:p>
            <a:pPr rtl="0" lvl="0">
              <a:lnSpc>
                <a:spcPct val="115000"/>
              </a:lnSpc>
              <a:buNone/>
            </a:pPr>
            <a:r>
              <a:rPr sz="1200" lang="en">
                <a:solidFill>
                  <a:schemeClr val="dk1"/>
                </a:solidFill>
              </a:rPr>
              <a:t>Because they allow prediction of periodic changes in temperature and light, these internal rhythms are an important aspect of many organisms’ biology.</a:t>
            </a:r>
          </a:p>
          <a:p>
            <a:r>
              <a:t/>
            </a:r>
          </a:p>
          <a:p>
            <a:pPr rtl="0" lvl="0">
              <a:lnSpc>
                <a:spcPct val="115000"/>
              </a:lnSpc>
              <a:buNone/>
            </a:pPr>
            <a:r>
              <a:rPr sz="1200" lang="en">
                <a:solidFill>
                  <a:schemeClr val="dk1"/>
                </a:solidFill>
              </a:rPr>
              <a:t>Behavioral studies of these internal clocks have shown them to have a free-running period of roughly 24 hours (i.e.in the absence of external cues).  </a:t>
            </a:r>
          </a:p>
          <a:p>
            <a:r>
              <a:t/>
            </a:r>
          </a:p>
          <a:p>
            <a:pPr rtl="0" lvl="0">
              <a:lnSpc>
                <a:spcPct val="115000"/>
              </a:lnSpc>
              <a:buNone/>
            </a:pPr>
            <a:r>
              <a:rPr sz="1200" lang="en">
                <a:solidFill>
                  <a:schemeClr val="dk1"/>
                </a:solidFill>
              </a:rPr>
              <a:t>Moreover, these rhythms are readily entrained to light and temperature cues and are remarkably robust to changes in ambient temperature. </a:t>
            </a:r>
          </a:p>
          <a:p>
            <a:r>
              <a:t/>
            </a:r>
          </a:p>
          <a:p>
            <a:pPr rtl="0" lvl="0">
              <a:lnSpc>
                <a:spcPct val="115000"/>
              </a:lnSpc>
              <a:buNone/>
            </a:pPr>
            <a:r>
              <a:rPr sz="1200" lang="en">
                <a:solidFill>
                  <a:schemeClr val="dk1"/>
                </a:solidFill>
              </a:rPr>
              <a:t>In mammals, the primary circadian pacemaker has been identified as a group of about 8000 neurons in the suprachiasmatic nucleus (located in the hypothalamus), which have a direct connection to the retina (in the eye). </a:t>
            </a:r>
          </a:p>
          <a:p>
            <a:r>
              <a:t/>
            </a:r>
          </a:p>
          <a:p>
            <a:pPr rtl="0" lvl="0">
              <a:lnSpc>
                <a:spcPct val="115000"/>
              </a:lnSpc>
              <a:buNone/>
            </a:pPr>
            <a:r>
              <a:rPr sz="1200" lang="en">
                <a:solidFill>
                  <a:schemeClr val="dk1"/>
                </a:solidFill>
              </a:rPr>
              <a:t>REFERENCES:</a:t>
            </a:r>
          </a:p>
          <a:p>
            <a:r>
              <a:t/>
            </a:r>
          </a:p>
          <a:p>
            <a:pPr rtl="0" lvl="0">
              <a:lnSpc>
                <a:spcPct val="115000"/>
              </a:lnSpc>
              <a:buNone/>
            </a:pPr>
            <a:r>
              <a:rPr sz="1200" lang="en" i="1">
                <a:solidFill>
                  <a:schemeClr val="dk1"/>
                </a:solidFill>
              </a:rPr>
              <a:t>Leloup, J.-C. &amp; Goldbeter, A .(2003).Toward a detailed computational model for the mammalian circadian clock.  Proceedings of the National Academy of Sciences USA, 100, 7051–7056. </a:t>
            </a:r>
            <a:r>
              <a:rPr sz="1200" lang="en" i="1">
                <a:solidFill>
                  <a:schemeClr val="dk1"/>
                </a:solidFill>
              </a:rPr>
              <a:t>Goldbeter, A. (1996). Biochemical Oscillations and Cellular Rhythms: The Molecular Bases of </a:t>
            </a:r>
          </a:p>
          <a:p>
            <a:pPr rtl="0" lvl="0">
              <a:lnSpc>
                <a:spcPct val="115000"/>
              </a:lnSpc>
              <a:buClr>
                <a:schemeClr val="dk1"/>
              </a:buClr>
              <a:buSzPct val="91666"/>
              <a:buFont typeface="Arial"/>
              <a:buNone/>
            </a:pPr>
            <a:r>
              <a:rPr sz="1200" lang="en" i="1">
                <a:solidFill>
                  <a:schemeClr val="dk1"/>
                </a:solidFill>
              </a:rPr>
              <a:t>Periodic and Chaotic Behaviour, Cambridge, UK: Cambridge University Press. </a:t>
            </a:r>
          </a:p>
          <a:p>
            <a:r>
              <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nvSpPr>
        <p:spPr>
          <a:xfrm>
            <a:off y="0" x="0"/>
            <a:ext cy="5143499" cx="9144000"/>
          </a:xfrm>
          <a:prstGeom prst="rect">
            <a:avLst/>
          </a:prstGeom>
        </p:spPr>
        <p:txBody>
          <a:bodyPr bIns="91425" rIns="91425" lIns="91425" tIns="91425" anchor="ctr" anchorCtr="0">
            <a:noAutofit/>
          </a:bodyPr>
          <a:lstStyle/>
          <a:p>
            <a:pPr rtl="0" lvl="0">
              <a:lnSpc>
                <a:spcPct val="115000"/>
              </a:lnSpc>
              <a:buNone/>
            </a:pPr>
            <a:r>
              <a:rPr sz="1100" lang="en">
                <a:solidFill>
                  <a:schemeClr val="dk1"/>
                </a:solidFill>
              </a:rPr>
              <a:t>
</a:t>
            </a:r>
            <a:r>
              <a:rPr lang="en">
                <a:solidFill>
                  <a:schemeClr val="dk1"/>
                </a:solidFill>
              </a:rPr>
              <a:t>Studies of Drosophila have yielded many advances in genetics.  In 1971, Ronald Konopka and Seymour Benzer published a study in which they identified flies with mutations that caused changes in the period of the free-running circadian rhythm in:</a:t>
            </a:r>
          </a:p>
          <a:p>
            <a:pPr rtl="0" lvl="0">
              <a:lnSpc>
                <a:spcPct val="115000"/>
              </a:lnSpc>
              <a:buNone/>
            </a:pPr>
            <a:r>
              <a:rPr lang="en" i="1">
                <a:solidFill>
                  <a:schemeClr val="dk1"/>
                </a:solidFill>
              </a:rPr>
              <a:t>Konopka, R. J. &amp; Benzer, S. (1971). Clock mutants of Drosophila melanogaster. Proceedings of</a:t>
            </a:r>
          </a:p>
          <a:p>
            <a:pPr rtl="0" lvl="0">
              <a:lnSpc>
                <a:spcPct val="115000"/>
              </a:lnSpc>
              <a:buNone/>
            </a:pPr>
            <a:r>
              <a:rPr lang="en" i="1">
                <a:solidFill>
                  <a:schemeClr val="dk1"/>
                </a:solidFill>
              </a:rPr>
              <a:t>the National Academy of Sciences USA, 68, 2112–2116.</a:t>
            </a:r>
          </a:p>
          <a:p>
            <a:r>
              <a:t/>
            </a:r>
          </a:p>
          <a:p>
            <a:pPr rtl="0" lvl="0">
              <a:lnSpc>
                <a:spcPct val="115000"/>
              </a:lnSpc>
              <a:buNone/>
            </a:pPr>
            <a:r>
              <a:rPr lang="en">
                <a:solidFill>
                  <a:schemeClr val="dk1"/>
                </a:solidFill>
              </a:rPr>
              <a:t>These mutations  occurred in a gene named per (for period); the protein product is called PER. In contrast to wild-type (i.e. non-mutant) flies, whose rest/activity patterns demonstrated a roughly 24 hour free-running period, they reported on three mutations: </a:t>
            </a:r>
          </a:p>
          <a:p>
            <a:r>
              <a:t/>
            </a:r>
          </a:p>
          <a:p>
            <a:pPr rtl="0" lvl="0">
              <a:lnSpc>
                <a:spcPct val="115000"/>
              </a:lnSpc>
              <a:buNone/>
            </a:pPr>
            <a:r>
              <a:rPr lang="en">
                <a:solidFill>
                  <a:schemeClr val="dk1"/>
                </a:solidFill>
              </a:rPr>
              <a:t>• an arrhythmic mutant that exhibits no discernible rhythm in its activity; </a:t>
            </a:r>
          </a:p>
          <a:p>
            <a:pPr rtl="0" lvl="0">
              <a:lnSpc>
                <a:spcPct val="115000"/>
              </a:lnSpc>
              <a:buNone/>
            </a:pPr>
            <a:r>
              <a:rPr lang="en">
                <a:solidFill>
                  <a:schemeClr val="dk1"/>
                </a:solidFill>
              </a:rPr>
              <a:t>• a short-period mutant with a period of about 19 hours; </a:t>
            </a:r>
          </a:p>
          <a:p>
            <a:pPr rtl="0" lvl="0">
              <a:lnSpc>
                <a:spcPct val="115000"/>
              </a:lnSpc>
              <a:buNone/>
            </a:pPr>
            <a:r>
              <a:rPr lang="en">
                <a:solidFill>
                  <a:schemeClr val="dk1"/>
                </a:solidFill>
              </a:rPr>
              <a:t>• a long-period mutant with a period of about 28 hours. </a:t>
            </a:r>
          </a:p>
          <a:p>
            <a:r>
              <a:t/>
            </a:r>
          </a:p>
          <a:p>
            <a:pPr rtl="0" lvl="0">
              <a:lnSpc>
                <a:spcPct val="115000"/>
              </a:lnSpc>
              <a:buNone/>
            </a:pPr>
            <a:r>
              <a:rPr lang="en">
                <a:solidFill>
                  <a:schemeClr val="dk1"/>
                </a:solidFill>
              </a:rPr>
              <a:t>Additional molecular analysis provided clues to the dynamic behaviour of per gene expression. </a:t>
            </a:r>
          </a:p>
          <a:p>
            <a:r>
              <a:t/>
            </a:r>
          </a:p>
          <a:p>
            <a:pPr rtl="0" lvl="0">
              <a:lnSpc>
                <a:spcPct val="115000"/>
              </a:lnSpc>
              <a:buNone/>
            </a:pPr>
            <a:r>
              <a:rPr lang="en">
                <a:solidFill>
                  <a:schemeClr val="dk1"/>
                </a:solidFill>
              </a:rPr>
              <a:t>Observations of wild-type flies revealed that total PER protein levels, per mRNA levels, and levels of phosphorylated PER protein all oscillate with the same 24-hour period, with the peak in mRNA preceding the peak in total protein by about 4 hours. Moreover, it was shown that when the import of PER protein into the nucleus was blocked, the oscillations did not occur.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pic>
        <p:nvPicPr>
          <p:cNvPr id="39" name="Shape 39"/>
          <p:cNvPicPr preferRelativeResize="0"/>
          <p:nvPr/>
        </p:nvPicPr>
        <p:blipFill>
          <a:blip r:embed="rId3"/>
          <a:stretch>
            <a:fillRect/>
          </a:stretch>
        </p:blipFill>
        <p:spPr>
          <a:xfrm>
            <a:off y="152400" x="1324987"/>
            <a:ext cy="3205375" cx="6494025"/>
          </a:xfrm>
          <a:prstGeom prst="rect">
            <a:avLst/>
          </a:prstGeom>
        </p:spPr>
      </p:pic>
      <p:sp>
        <p:nvSpPr>
          <p:cNvPr id="40" name="Shape 40"/>
          <p:cNvSpPr txBox="1"/>
          <p:nvPr/>
        </p:nvSpPr>
        <p:spPr>
          <a:xfrm>
            <a:off y="3444650" x="76200"/>
            <a:ext cy="1577399" cx="8991600"/>
          </a:xfrm>
          <a:prstGeom prst="rect">
            <a:avLst/>
          </a:prstGeom>
        </p:spPr>
        <p:txBody>
          <a:bodyPr bIns="91425" rIns="91425" lIns="91425" tIns="91425" anchor="ctr" anchorCtr="0">
            <a:noAutofit/>
          </a:bodyPr>
          <a:lstStyle/>
          <a:p>
            <a:pPr rtl="0" lvl="0">
              <a:lnSpc>
                <a:spcPct val="115000"/>
              </a:lnSpc>
              <a:buNone/>
            </a:pPr>
            <a:r>
              <a:rPr sz="1200" lang="en" i="1">
                <a:solidFill>
                  <a:schemeClr val="dk1"/>
                </a:solidFill>
              </a:rPr>
              <a:t>Goldbeter''s circadian oscillator model. (The dashed blunted arrow indicates repression.) </a:t>
            </a:r>
          </a:p>
          <a:p>
            <a:pPr rtl="0" lvl="0">
              <a:lnSpc>
                <a:spcPct val="115000"/>
              </a:lnSpc>
              <a:buNone/>
            </a:pPr>
            <a:r>
              <a:rPr sz="1200" lang="en" i="1">
                <a:solidFill>
                  <a:schemeClr val="dk1"/>
                </a:solidFill>
              </a:rPr>
              <a:t>The per gene is transcribed in the nucleus; </a:t>
            </a:r>
          </a:p>
          <a:p>
            <a:pPr rtl="0" lvl="0">
              <a:lnSpc>
                <a:spcPct val="115000"/>
              </a:lnSpc>
              <a:buNone/>
            </a:pPr>
            <a:r>
              <a:rPr sz="1200" lang="en" i="1">
                <a:solidFill>
                  <a:schemeClr val="dk1"/>
                </a:solidFill>
              </a:rPr>
              <a:t>per mRNA (M) is exported to the cytosol, where is it translated and is subject to degradation.  </a:t>
            </a:r>
          </a:p>
          <a:p>
            <a:pPr rtl="0" lvl="0">
              <a:lnSpc>
                <a:spcPct val="115000"/>
              </a:lnSpc>
              <a:buNone/>
            </a:pPr>
            <a:r>
              <a:rPr sz="1200" lang="en" i="1">
                <a:solidFill>
                  <a:schemeClr val="dk1"/>
                </a:solidFill>
              </a:rPr>
              <a:t>PER protein (P0) is activated by two reversible rounds of phosphorylation.  </a:t>
            </a:r>
          </a:p>
          <a:p>
            <a:pPr rtl="0" lvl="0">
              <a:lnSpc>
                <a:spcPct val="115000"/>
              </a:lnSpc>
              <a:buNone/>
            </a:pPr>
            <a:r>
              <a:rPr sz="1200" lang="en" i="1">
                <a:solidFill>
                  <a:schemeClr val="dk1"/>
                </a:solidFill>
              </a:rPr>
              <a:t>Active PER (P2) is subject to degradation, and can cross the nuclear membrane. </a:t>
            </a:r>
          </a:p>
          <a:p>
            <a:pPr rtl="0" lvl="0">
              <a:lnSpc>
                <a:spcPct val="115000"/>
              </a:lnSpc>
              <a:buNone/>
            </a:pPr>
            <a:r>
              <a:rPr sz="1200" lang="en" i="1">
                <a:solidFill>
                  <a:schemeClr val="dk1"/>
                </a:solidFill>
              </a:rPr>
              <a:t>Once in the nucleus, PER (PN) represses transcription of the per gene. </a:t>
            </a:r>
          </a:p>
          <a:p>
            <a:pPr rtl="0" lvl="0">
              <a:lnSpc>
                <a:spcPct val="115000"/>
              </a:lnSpc>
              <a:buNone/>
            </a:pPr>
            <a:r>
              <a:rPr sz="1200" lang="en" i="1">
                <a:solidFill>
                  <a:schemeClr val="dk1"/>
                </a:solidFill>
              </a:rPr>
              <a:t>Delay oscillations arise from the combination of autoinhibitory feedback, nonlinear repression kinetics, and delay.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nvSpPr>
        <p:spPr>
          <a:xfrm>
            <a:off y="0" x="0"/>
            <a:ext cy="625499" cx="9144000"/>
          </a:xfrm>
          <a:prstGeom prst="rect">
            <a:avLst/>
          </a:prstGeom>
        </p:spPr>
        <p:txBody>
          <a:bodyPr bIns="91425" rIns="91425" lIns="91425" tIns="91425" anchor="ctr" anchorCtr="0">
            <a:noAutofit/>
          </a:bodyPr>
          <a:lstStyle/>
          <a:p>
            <a:pPr rtl="0" lvl="0">
              <a:buNone/>
            </a:pPr>
            <a:r>
              <a:rPr sz="1100" lang="en">
                <a:solidFill>
                  <a:schemeClr val="dk1"/>
                </a:solidFill>
              </a:rPr>
              <a:t>Using lowercase letters to denote concentrations, and a quasi-steady state (Michaelis-Menten) approximation for the enzymatic reactions, Goldbeter's model takes the form: </a:t>
            </a:r>
          </a:p>
        </p:txBody>
      </p:sp>
      <p:pic>
        <p:nvPicPr>
          <p:cNvPr id="46" name="Shape 46"/>
          <p:cNvPicPr preferRelativeResize="0"/>
          <p:nvPr/>
        </p:nvPicPr>
        <p:blipFill>
          <a:blip r:embed="rId3"/>
          <a:stretch>
            <a:fillRect/>
          </a:stretch>
        </p:blipFill>
        <p:spPr>
          <a:xfrm>
            <a:off y="625500" x="955000"/>
            <a:ext cy="3056275" cx="7363374"/>
          </a:xfrm>
          <a:prstGeom prst="rect">
            <a:avLst/>
          </a:prstGeom>
        </p:spPr>
      </p:pic>
      <p:sp>
        <p:nvSpPr>
          <p:cNvPr id="47" name="Shape 47"/>
          <p:cNvSpPr txBox="1"/>
          <p:nvPr/>
        </p:nvSpPr>
        <p:spPr>
          <a:xfrm>
            <a:off y="3772500" x="72250"/>
            <a:ext cy="795300" cx="8947799"/>
          </a:xfrm>
          <a:prstGeom prst="rect">
            <a:avLst/>
          </a:prstGeom>
        </p:spPr>
        <p:txBody>
          <a:bodyPr bIns="91425" rIns="91425" lIns="91425" tIns="91425" anchor="ctr" anchorCtr="0">
            <a:noAutofit/>
          </a:bodyPr>
          <a:lstStyle/>
          <a:p>
            <a:pPr rtl="0" lvl="0">
              <a:lnSpc>
                <a:spcPct val="115000"/>
              </a:lnSpc>
              <a:buNone/>
            </a:pPr>
            <a:r>
              <a:rPr sz="1100" lang="en">
                <a:solidFill>
                  <a:schemeClr val="dk1"/>
                </a:solidFill>
              </a:rPr>
              <a:t>This model only exhibits oscillatory behaviour if the repression kinetics is sufficiently nonlinear. Goldbeter carried out his analysis with n =4; he found that the model can exhibit oscillations with n = 2 or even n = 1, but only under restrictive conditions on the other parameter values.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pic>
        <p:nvPicPr>
          <p:cNvPr id="52" name="Shape 52"/>
          <p:cNvPicPr preferRelativeResize="0"/>
          <p:nvPr/>
        </p:nvPicPr>
        <p:blipFill>
          <a:blip r:embed="rId3"/>
          <a:stretch>
            <a:fillRect/>
          </a:stretch>
        </p:blipFill>
        <p:spPr>
          <a:xfrm>
            <a:off y="152400" x="152400"/>
            <a:ext cy="3415078" cx="8991599"/>
          </a:xfrm>
          <a:prstGeom prst="rect">
            <a:avLst/>
          </a:prstGeom>
        </p:spPr>
      </p:pic>
      <p:sp>
        <p:nvSpPr>
          <p:cNvPr id="53" name="Shape 53"/>
          <p:cNvSpPr txBox="1"/>
          <p:nvPr/>
        </p:nvSpPr>
        <p:spPr>
          <a:xfrm>
            <a:off y="3645350" x="107100"/>
            <a:ext cy="524699" cx="8929799"/>
          </a:xfrm>
          <a:prstGeom prst="rect">
            <a:avLst/>
          </a:prstGeom>
        </p:spPr>
        <p:txBody>
          <a:bodyPr bIns="91425" rIns="91425" lIns="91425" tIns="91425" anchor="ctr" anchorCtr="0">
            <a:noAutofit/>
          </a:bodyPr>
          <a:lstStyle/>
          <a:p>
            <a:pPr rtl="0" lvl="0">
              <a:buNone/>
            </a:pPr>
            <a:r>
              <a:rPr sz="1200" lang="en">
                <a:solidFill>
                  <a:schemeClr val="dk1"/>
                </a:solidFill>
              </a:rPr>
              <a:t>A. The simulated concentrations of mRNA(m), total PER protein (pT = p0 +p1 +p2 +pN), and nuclear PER protein(pN). </a:t>
            </a:r>
          </a:p>
          <a:p>
            <a:pPr rtl="0" lvl="0">
              <a:buNone/>
            </a:pPr>
            <a:r>
              <a:rPr sz="1200" lang="en">
                <a:solidFill>
                  <a:schemeClr val="dk1"/>
                </a:solidFill>
              </a:rPr>
              <a:t>The period of the oscillation is about 24 hours, with a lag of about 4 hours between the peak in mRNA and protein levels.</a:t>
            </a:r>
            <a:r>
              <a:rPr sz="1200" lang="en" i="1">
                <a:solidFill>
                  <a:schemeClr val="dk1"/>
                </a:solidFill>
              </a:rPr>
              <a:t> </a:t>
            </a:r>
          </a:p>
        </p:txBody>
      </p:sp>
      <p:sp>
        <p:nvSpPr>
          <p:cNvPr id="54" name="Shape 54"/>
          <p:cNvSpPr txBox="1"/>
          <p:nvPr/>
        </p:nvSpPr>
        <p:spPr>
          <a:xfrm>
            <a:off y="4247925" x="76200"/>
            <a:ext cy="742800" cx="8991600"/>
          </a:xfrm>
          <a:prstGeom prst="rect">
            <a:avLst/>
          </a:prstGeom>
        </p:spPr>
        <p:txBody>
          <a:bodyPr bIns="91425" rIns="91425" lIns="91425" tIns="91425" anchor="ctr" anchorCtr="0">
            <a:noAutofit/>
          </a:bodyPr>
          <a:lstStyle/>
          <a:p>
            <a:pPr rtl="0" lvl="0">
              <a:lnSpc>
                <a:spcPct val="115000"/>
              </a:lnSpc>
              <a:buNone/>
            </a:pPr>
            <a:r>
              <a:rPr sz="1200" lang="en">
                <a:solidFill>
                  <a:schemeClr val="dk1"/>
                </a:solidFill>
              </a:rPr>
              <a:t>B. To explore the hypothesis that these mutations affect the rate of PER degradation, continuation diagram shows the effect of changes in the maximal PER degradation rate (vd) on the oscillation period. Within the range over which oscillations occur, the period ranges from about 20 to more than 60 hours.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nvSpPr>
        <p:spPr>
          <a:xfrm>
            <a:off y="0" x="0"/>
            <a:ext cy="5143499" cx="9071700"/>
          </a:xfrm>
          <a:prstGeom prst="rect">
            <a:avLst/>
          </a:prstGeom>
        </p:spPr>
        <p:txBody>
          <a:bodyPr bIns="91425" rIns="91425" lIns="91425" tIns="91425" anchor="ctr" anchorCtr="0">
            <a:noAutofit/>
          </a:bodyPr>
          <a:lstStyle/>
          <a:p>
            <a:pPr rtl="0" lvl="0">
              <a:lnSpc>
                <a:spcPct val="115000"/>
              </a:lnSpc>
              <a:buNone/>
            </a:pPr>
            <a:r>
              <a:rPr lang="en">
                <a:solidFill>
                  <a:schemeClr val="dk1"/>
                </a:solidFill>
              </a:rPr>
              <a:t>PROBLEMS (use the script  </a:t>
            </a:r>
            <a:r>
              <a:rPr lang="en" i="1">
                <a:solidFill>
                  <a:schemeClr val="dk1"/>
                </a:solidFill>
              </a:rPr>
              <a:t>circadian_drosophila_goldbeter.m</a:t>
            </a:r>
            <a:r>
              <a:rPr lang="en">
                <a:solidFill>
                  <a:schemeClr val="dk1"/>
                </a:solidFill>
              </a:rPr>
              <a:t> ) -- see longer document for hints.</a:t>
            </a:r>
          </a:p>
          <a:p>
            <a:pPr rtl="0" lvl="0">
              <a:lnSpc>
                <a:spcPct val="115000"/>
              </a:lnSpc>
              <a:buNone/>
            </a:pPr>
            <a:br>
              <a:rPr lang="en">
                <a:solidFill>
                  <a:schemeClr val="dk1"/>
                </a:solidFill>
              </a:rPr>
            </a:br>
            <a:r>
              <a:rPr lang="en">
                <a:solidFill>
                  <a:schemeClr val="dk1"/>
                </a:solidFill>
              </a:rPr>
              <a:t>1. Using the parameter values in the Figure, run a simulation of the model.</a:t>
            </a:r>
          </a:p>
          <a:p>
            <a:r>
              <a:t/>
            </a:r>
          </a:p>
          <a:p>
            <a:pPr rtl="0" lvl="0">
              <a:lnSpc>
                <a:spcPct val="115000"/>
              </a:lnSpc>
              <a:buNone/>
            </a:pPr>
            <a:r>
              <a:rPr lang="en">
                <a:solidFill>
                  <a:schemeClr val="dk1"/>
                </a:solidFill>
              </a:rPr>
              <a:t>Answer this question: the period is not quite 24hr, but a bit less.  </a:t>
            </a:r>
          </a:p>
          <a:p>
            <a:pPr rtl="0" lvl="0">
              <a:lnSpc>
                <a:spcPct val="115000"/>
              </a:lnSpc>
              <a:buNone/>
            </a:pPr>
            <a:r>
              <a:rPr lang="en">
                <a:solidFill>
                  <a:schemeClr val="dk1"/>
                </a:solidFill>
              </a:rPr>
              <a:t>Approximately how long is the period? </a:t>
            </a:r>
          </a:p>
          <a:p>
            <a:pPr rtl="0" lvl="0">
              <a:lnSpc>
                <a:spcPct val="115000"/>
              </a:lnSpc>
              <a:buNone/>
            </a:pPr>
            <a:r>
              <a:rPr lang="en">
                <a:solidFill>
                  <a:schemeClr val="dk1"/>
                </a:solidFill>
              </a:rPr>
              <a:t>Give your answer the closest hour (24hr, 21hr, etc)</a:t>
            </a:r>
          </a:p>
          <a:p>
            <a:r>
              <a:t/>
            </a:r>
          </a:p>
          <a:p>
            <a:pPr rtl="0" lvl="0">
              <a:lnSpc>
                <a:spcPct val="115000"/>
              </a:lnSpc>
              <a:buNone/>
            </a:pPr>
            <a:r>
              <a:rPr lang="en">
                <a:solidFill>
                  <a:schemeClr val="dk1"/>
                </a:solidFill>
              </a:rPr>
              <a:t>2. The oscillatory behaviour of this model is crucially dependent on the level of cooperativity.  </a:t>
            </a:r>
          </a:p>
          <a:p>
            <a:pPr rtl="0" lvl="0">
              <a:lnSpc>
                <a:spcPct val="115000"/>
              </a:lnSpc>
              <a:buNone/>
            </a:pPr>
            <a:r>
              <a:rPr lang="en">
                <a:solidFill>
                  <a:schemeClr val="dk1"/>
                </a:solidFill>
              </a:rPr>
              <a:t>Change n to 2.  </a:t>
            </a:r>
          </a:p>
          <a:p>
            <a:pPr rtl="0" lvl="0">
              <a:lnSpc>
                <a:spcPct val="115000"/>
              </a:lnSpc>
              <a:buNone/>
            </a:pPr>
            <a:r>
              <a:rPr lang="en">
                <a:solidFill>
                  <a:schemeClr val="dk1"/>
                </a:solidFill>
              </a:rPr>
              <a:t>Oscillations are now damped.</a:t>
            </a:r>
          </a:p>
          <a:p>
            <a:r>
              <a:t/>
            </a:r>
          </a:p>
          <a:p>
            <a:pPr rtl="0" lvl="0">
              <a:lnSpc>
                <a:spcPct val="115000"/>
              </a:lnSpc>
              <a:buNone/>
            </a:pPr>
            <a:r>
              <a:rPr lang="en">
                <a:solidFill>
                  <a:schemeClr val="dk1"/>
                </a:solidFill>
              </a:rPr>
              <a:t>3.  Now change n to 3. </a:t>
            </a:r>
          </a:p>
          <a:p>
            <a:pPr rtl="0" lvl="0">
              <a:lnSpc>
                <a:spcPct val="115000"/>
              </a:lnSpc>
              <a:buNone/>
            </a:pPr>
            <a:r>
              <a:rPr lang="en">
                <a:solidFill>
                  <a:schemeClr val="dk1"/>
                </a:solidFill>
              </a:rPr>
              <a:t>What can you say about the period, compared to the case n=4? </a:t>
            </a:r>
          </a:p>
          <a:p>
            <a:pPr rtl="0" lvl="0">
              <a:lnSpc>
                <a:spcPct val="115000"/>
              </a:lnSpc>
              <a:buClr>
                <a:schemeClr val="dk1"/>
              </a:buClr>
              <a:buSzPct val="78571"/>
              <a:buFont typeface="Arial"/>
              <a:buNone/>
            </a:pPr>
            <a:r>
              <a:rPr lang="en">
                <a:solidFill>
                  <a:schemeClr val="dk1"/>
                </a:solidFill>
              </a:rPr>
              <a:t>What about the amplitude of total PER?</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