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407895" x="2732100"/>
            <a:ext cy="559199" cx="3679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2400" lang="en"/>
              <a:t>The Goodwin oscillator 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MATLAB modeling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/>
        </p:nvSpPr>
        <p:spPr>
          <a:xfrm>
            <a:off y="82575" x="0"/>
            <a:ext cy="419099" cx="9144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1100" lang="en" i="1">
                <a:solidFill>
                  <a:schemeClr val="dk1"/>
                </a:solidFill>
              </a:rPr>
              <a:t>
</a:t>
            </a:r>
            <a:r>
              <a:rPr sz="1100" lang="en" i="1">
                <a:solidFill>
                  <a:schemeClr val="dk1"/>
                </a:solidFill>
              </a:rPr>
              <a:t>Goodwin,B.C.(1965). Oscillatory behavior in enzymatic control processes. Advances in Enzyme Regulation, 3, 425–428. 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15225" x="1336850"/>
            <a:ext cy="2005374" cx="3090650"/>
          </a:xfrm>
          <a:prstGeom prst="rect">
            <a:avLst/>
          </a:prstGeom>
        </p:spPr>
      </p:pic>
      <p:sp>
        <p:nvSpPr>
          <p:cNvPr id="31" name="Shape 31"/>
          <p:cNvSpPr txBox="1"/>
          <p:nvPr/>
        </p:nvSpPr>
        <p:spPr>
          <a:xfrm>
            <a:off y="828012" x="5118975"/>
            <a:ext cy="1579800" cx="3219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2400" lang="en"/>
              <a:t>dx/dt = a / (k</a:t>
            </a:r>
            <a:r>
              <a:rPr baseline="30000" sz="2400" lang="en"/>
              <a:t>n</a:t>
            </a:r>
            <a:r>
              <a:rPr sz="2400" lang="en"/>
              <a:t>+ z</a:t>
            </a:r>
            <a:r>
              <a:rPr baseline="30000" sz="2400" lang="en"/>
              <a:t>n</a:t>
            </a:r>
            <a:r>
              <a:rPr sz="2400" lang="en"/>
              <a:t>)- b x</a:t>
            </a:r>
          </a:p>
          <a:p>
            <a:pPr rtl="0" lvl="0">
              <a:lnSpc>
                <a:spcPct val="115000"/>
              </a:lnSpc>
              <a:buNone/>
            </a:pPr>
            <a:r>
              <a:rPr sz="2400" lang="en"/>
              <a:t>dy/dt = α x  - β y</a:t>
            </a:r>
            <a:r>
              <a:rPr lang="en"/>
              <a:t> </a:t>
            </a:r>
          </a:p>
          <a:p>
            <a:pPr rtl="0" lvl="0">
              <a:lnSpc>
                <a:spcPct val="115000"/>
              </a:lnSpc>
              <a:buNone/>
            </a:pPr>
            <a:r>
              <a:rPr sz="2400" lang="en"/>
              <a:t>dz/dt = </a:t>
            </a:r>
            <a:r>
              <a:rPr sz="2400" lang="en">
                <a:solidFill>
                  <a:schemeClr val="dk1"/>
                </a:solidFill>
              </a:rPr>
              <a:t>𝜸 y - δ z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y="2854650" x="402500"/>
            <a:ext cy="660300" cx="8555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100" lang="en">
                <a:solidFill>
                  <a:schemeClr val="dk1"/>
                </a:solidFill>
              </a:rPr>
              <a:t>Oscillations can arise from negative feedback if the effect of the feedback is delayed and if there is sufficient nonlinearity in the loop.  Two-state model  cannot exhibit sustained oscillations,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y="3427100" x="278375"/>
            <a:ext cy="346200" cx="8555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lang="en">
                <a:solidFill>
                  <a:schemeClr val="dk1"/>
                </a:solidFill>
              </a:rPr>
              <a:t>Even with three step, a high degree of nonlinearity is required to generate limit-cycle oscillations in this model.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/>
        </p:nvSpPr>
        <p:spPr>
          <a:xfrm>
            <a:off y="247700" x="283825"/>
            <a:ext cy="625499" cx="84525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lang="en">
                <a:solidFill>
                  <a:schemeClr val="dk1"/>
                </a:solidFill>
              </a:rPr>
              <a:t>In each cycle, the mRNA concentration rises, followed by rise in enzyme, and then rise in metabolite. </a:t>
            </a:r>
          </a:p>
          <a:p>
            <a:pPr rtl="0" lvl="0">
              <a:lnSpc>
                <a:spcPct val="115000"/>
              </a:lnSpc>
              <a:buNone/>
            </a:pPr>
            <a:r>
              <a:rPr lang="en">
                <a:solidFill>
                  <a:schemeClr val="dk1"/>
                </a:solidFill>
              </a:rPr>
              <a:t>The rise in z causes a crash in x, which causes y and z to drop, allowing x to rise again.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82800" x="394937"/>
            <a:ext cy="3152300" cx="82302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/>
        </p:nvSpPr>
        <p:spPr>
          <a:xfrm>
            <a:off y="388050" x="20700"/>
            <a:ext cy="3725699" cx="9102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lang="en">
                <a:solidFill>
                  <a:schemeClr val="dk1"/>
                </a:solidFill>
              </a:rPr>
              <a:t>PROBLEM: (Use the script  </a:t>
            </a:r>
            <a:r>
              <a:rPr lang="en" i="1">
                <a:solidFill>
                  <a:schemeClr val="dk1"/>
                </a:solidFill>
              </a:rPr>
              <a:t>goodwin_oscillator.m </a:t>
            </a:r>
            <a:r>
              <a:rPr lang="en">
                <a:solidFill>
                  <a:schemeClr val="dk1"/>
                </a:solidFill>
              </a:rPr>
              <a:t>)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lang="en">
                <a:solidFill>
                  <a:schemeClr val="dk1"/>
                </a:solidFill>
              </a:rPr>
              <a:t>This system exhibits limit-cycle oscillations provided the Hill coefficient n is sufficiently large.</a:t>
            </a:r>
          </a:p>
          <a:p>
            <a:pPr rtl="0" lvl="0">
              <a:lnSpc>
                <a:spcPct val="115000"/>
              </a:lnSpc>
              <a:buNone/>
            </a:pPr>
            <a:r>
              <a:rPr lang="en">
                <a:solidFill>
                  <a:schemeClr val="dk1"/>
                </a:solidFill>
              </a:rPr>
              <a:t>Unfortunately, for reasonable choices of the other parameter values, n has to be chosen very high to ensure oscillatory behaviour. Modifications that generate oscillations with smaller Hill coefficients are shown below. 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lang="en">
                <a:solidFill>
                  <a:schemeClr val="dk1"/>
                </a:solidFill>
              </a:rPr>
              <a:t>a) Taking parameter values as in the Figure, verify that there are no oscillations if we modify n to n = 7.  Print.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lang="en">
                <a:solidFill>
                  <a:schemeClr val="dk1"/>
                </a:solidFill>
              </a:rPr>
              <a:t>b) Replace the term for degradation of Z by a Michaelis-Menten term:   - </a:t>
            </a:r>
            <a:r>
              <a:rPr sz="1800" lang="en">
                <a:solidFill>
                  <a:schemeClr val="dk1"/>
                </a:solidFill>
              </a:rPr>
              <a:t>δ z / (K</a:t>
            </a:r>
            <a:r>
              <a:rPr baseline="-25000" sz="1800" lang="en">
                <a:solidFill>
                  <a:schemeClr val="dk1"/>
                </a:solidFill>
              </a:rPr>
              <a:t>M</a:t>
            </a:r>
            <a:r>
              <a:rPr sz="1800" lang="en">
                <a:solidFill>
                  <a:schemeClr val="dk1"/>
                </a:solidFill>
              </a:rPr>
              <a:t> + z)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lang="en">
                <a:solidFill>
                  <a:schemeClr val="dk1"/>
                </a:solidFill>
              </a:rPr>
              <a:t>Verify that this modified system oscillates even with no cooperativity (i.e. with n = 1). 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lang="en">
                <a:solidFill>
                  <a:schemeClr val="dk1"/>
                </a:solidFill>
              </a:rPr>
              <a:t>Take a = 150, k = 1, b = α = β = 𝜸 = 0.2,  δ = 15, and K_M = 1.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