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7573" r:id="rId2"/>
    <p:sldId id="7624" r:id="rId3"/>
    <p:sldId id="7816" r:id="rId4"/>
    <p:sldId id="7818" r:id="rId5"/>
    <p:sldId id="257" r:id="rId6"/>
    <p:sldId id="7651" r:id="rId7"/>
    <p:sldId id="7657" r:id="rId8"/>
    <p:sldId id="7800" r:id="rId9"/>
    <p:sldId id="7801" r:id="rId10"/>
    <p:sldId id="7802" r:id="rId11"/>
    <p:sldId id="7803" r:id="rId12"/>
    <p:sldId id="7791" r:id="rId13"/>
    <p:sldId id="7792" r:id="rId14"/>
    <p:sldId id="7804" r:id="rId15"/>
    <p:sldId id="7814" r:id="rId16"/>
    <p:sldId id="7805" r:id="rId17"/>
    <p:sldId id="7806" r:id="rId18"/>
    <p:sldId id="7807" r:id="rId19"/>
    <p:sldId id="7808" r:id="rId20"/>
    <p:sldId id="7809" r:id="rId21"/>
    <p:sldId id="7810" r:id="rId22"/>
    <p:sldId id="7811" r:id="rId23"/>
    <p:sldId id="7812" r:id="rId24"/>
    <p:sldId id="7813" r:id="rId25"/>
    <p:sldId id="7815" r:id="rId26"/>
    <p:sldId id="7773" r:id="rId27"/>
    <p:sldId id="7774" r:id="rId28"/>
    <p:sldId id="7775" r:id="rId29"/>
    <p:sldId id="7776" r:id="rId30"/>
    <p:sldId id="7777" r:id="rId31"/>
    <p:sldId id="7778" r:id="rId32"/>
    <p:sldId id="7779" r:id="rId33"/>
    <p:sldId id="7781" r:id="rId34"/>
    <p:sldId id="7782" r:id="rId35"/>
    <p:sldId id="7784" r:id="rId36"/>
    <p:sldId id="7785" r:id="rId37"/>
    <p:sldId id="7786" r:id="rId38"/>
    <p:sldId id="7787" r:id="rId39"/>
    <p:sldId id="7788" r:id="rId40"/>
    <p:sldId id="7789" r:id="rId41"/>
    <p:sldId id="7790" r:id="rId42"/>
    <p:sldId id="7793" r:id="rId43"/>
    <p:sldId id="7795" r:id="rId44"/>
    <p:sldId id="7796" r:id="rId45"/>
    <p:sldId id="7797" r:id="rId46"/>
    <p:sldId id="7798" r:id="rId47"/>
    <p:sldId id="7817" r:id="rId48"/>
    <p:sldId id="7819" r:id="rId49"/>
    <p:sldId id="7821" r:id="rId50"/>
    <p:sldId id="7820" r:id="rId51"/>
    <p:sldId id="7822" r:id="rId52"/>
    <p:sldId id="7823" r:id="rId53"/>
    <p:sldId id="7824" r:id="rId54"/>
    <p:sldId id="7825" r:id="rId55"/>
    <p:sldId id="7826" r:id="rId56"/>
    <p:sldId id="7828" r:id="rId57"/>
    <p:sldId id="7827" r:id="rId58"/>
    <p:sldId id="7607" r:id="rId5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17" autoAdjust="0"/>
    <p:restoredTop sz="94366" autoAdjust="0"/>
  </p:normalViewPr>
  <p:slideViewPr>
    <p:cSldViewPr snapToGrid="0">
      <p:cViewPr varScale="1">
        <p:scale>
          <a:sx n="91" d="100"/>
          <a:sy n="91" d="100"/>
        </p:scale>
        <p:origin x="5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30CB8E-AC13-47AA-B1E2-9FC0CC656FC8}" type="datetimeFigureOut">
              <a:rPr lang="zh-CN" altLang="en-US" smtClean="0"/>
              <a:t>2023/9/30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5A342-4A36-4C7A-9C26-4D27B54799E4}" type="slidenum">
              <a:rPr lang="zh-CN" altLang="en-US" smtClean="0"/>
              <a:t>‹#›</a:t>
            </a:fld>
            <a:endParaRPr lang="zh-CN" altLang="en-US"/>
          </a:p>
        </p:txBody>
      </p:sp>
    </p:spTree>
    <p:extLst>
      <p:ext uri="{BB962C8B-B14F-4D97-AF65-F5344CB8AC3E}">
        <p14:creationId xmlns:p14="http://schemas.microsoft.com/office/powerpoint/2010/main" val="2496383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1</a:t>
            </a:fld>
            <a:endParaRPr lang="zh-CN" altLang="en-US"/>
          </a:p>
        </p:txBody>
      </p:sp>
    </p:spTree>
    <p:extLst>
      <p:ext uri="{BB962C8B-B14F-4D97-AF65-F5344CB8AC3E}">
        <p14:creationId xmlns:p14="http://schemas.microsoft.com/office/powerpoint/2010/main" val="3302789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5</a:t>
            </a:fld>
            <a:endParaRPr lang="zh-CN" altLang="en-US"/>
          </a:p>
        </p:txBody>
      </p:sp>
    </p:spTree>
    <p:extLst>
      <p:ext uri="{BB962C8B-B14F-4D97-AF65-F5344CB8AC3E}">
        <p14:creationId xmlns:p14="http://schemas.microsoft.com/office/powerpoint/2010/main" val="3912275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6</a:t>
            </a:fld>
            <a:endParaRPr lang="zh-CN" altLang="en-US"/>
          </a:p>
        </p:txBody>
      </p:sp>
    </p:spTree>
    <p:extLst>
      <p:ext uri="{BB962C8B-B14F-4D97-AF65-F5344CB8AC3E}">
        <p14:creationId xmlns:p14="http://schemas.microsoft.com/office/powerpoint/2010/main" val="4074592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25</a:t>
            </a:fld>
            <a:endParaRPr lang="zh-CN" altLang="en-US"/>
          </a:p>
        </p:txBody>
      </p:sp>
    </p:spTree>
    <p:extLst>
      <p:ext uri="{BB962C8B-B14F-4D97-AF65-F5344CB8AC3E}">
        <p14:creationId xmlns:p14="http://schemas.microsoft.com/office/powerpoint/2010/main" val="3274534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47</a:t>
            </a:fld>
            <a:endParaRPr lang="zh-CN" altLang="en-US"/>
          </a:p>
        </p:txBody>
      </p:sp>
    </p:spTree>
    <p:extLst>
      <p:ext uri="{BB962C8B-B14F-4D97-AF65-F5344CB8AC3E}">
        <p14:creationId xmlns:p14="http://schemas.microsoft.com/office/powerpoint/2010/main" val="2631614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58</a:t>
            </a:fld>
            <a:endParaRPr lang="zh-CN" altLang="en-US"/>
          </a:p>
        </p:txBody>
      </p:sp>
    </p:spTree>
    <p:extLst>
      <p:ext uri="{BB962C8B-B14F-4D97-AF65-F5344CB8AC3E}">
        <p14:creationId xmlns:p14="http://schemas.microsoft.com/office/powerpoint/2010/main" val="2008755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F38B5-F6A4-46AC-93F0-B670D124C1A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8DB9416-6D2A-4310-BF20-8770AC1E6A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C03D33B-6FEB-45AA-8D3E-B06FFFAB9CAB}"/>
              </a:ext>
            </a:extLst>
          </p:cNvPr>
          <p:cNvSpPr>
            <a:spLocks noGrp="1"/>
          </p:cNvSpPr>
          <p:nvPr>
            <p:ph type="dt" sz="half" idx="10"/>
          </p:nvPr>
        </p:nvSpPr>
        <p:spPr/>
        <p:txBody>
          <a:bodyPr/>
          <a:lstStyle/>
          <a:p>
            <a:fld id="{32B07C86-86F4-4B28-9AA2-F625AB209946}" type="datetimeFigureOut">
              <a:rPr lang="zh-CN" altLang="en-US" smtClean="0"/>
              <a:t>2023/9/30</a:t>
            </a:fld>
            <a:endParaRPr lang="zh-CN" altLang="en-US"/>
          </a:p>
        </p:txBody>
      </p:sp>
      <p:sp>
        <p:nvSpPr>
          <p:cNvPr id="5" name="页脚占位符 4">
            <a:extLst>
              <a:ext uri="{FF2B5EF4-FFF2-40B4-BE49-F238E27FC236}">
                <a16:creationId xmlns:a16="http://schemas.microsoft.com/office/drawing/2014/main" id="{430AA53E-411A-4E0C-B3B6-17712BCBF2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96415A-E43F-4635-AAF1-BDB3FFA2CE63}"/>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3989476114"/>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B246EF-FEC3-4A9E-A679-A29C193F016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17ED662-61DB-49A6-9905-F217053545F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E266D5-E934-4FCC-9AC0-29A1DE16963B}"/>
              </a:ext>
            </a:extLst>
          </p:cNvPr>
          <p:cNvSpPr>
            <a:spLocks noGrp="1"/>
          </p:cNvSpPr>
          <p:nvPr>
            <p:ph type="dt" sz="half" idx="10"/>
          </p:nvPr>
        </p:nvSpPr>
        <p:spPr/>
        <p:txBody>
          <a:bodyPr/>
          <a:lstStyle/>
          <a:p>
            <a:fld id="{32B07C86-86F4-4B28-9AA2-F625AB209946}" type="datetimeFigureOut">
              <a:rPr lang="zh-CN" altLang="en-US" smtClean="0"/>
              <a:t>2023/9/30</a:t>
            </a:fld>
            <a:endParaRPr lang="zh-CN" altLang="en-US"/>
          </a:p>
        </p:txBody>
      </p:sp>
      <p:sp>
        <p:nvSpPr>
          <p:cNvPr id="5" name="页脚占位符 4">
            <a:extLst>
              <a:ext uri="{FF2B5EF4-FFF2-40B4-BE49-F238E27FC236}">
                <a16:creationId xmlns:a16="http://schemas.microsoft.com/office/drawing/2014/main" id="{BED8D4F7-857D-4B94-9179-5DA479266F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FE8F91-D670-4BB4-A0A3-EBA6E8BB04B9}"/>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3719332357"/>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53627DE-3E7E-461E-A46D-F108EC4A904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0BF7217-1DF8-4F4B-89AF-3532E13FDBF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6C201E3-F21E-4AF1-8E2C-5F4BAD7C3248}"/>
              </a:ext>
            </a:extLst>
          </p:cNvPr>
          <p:cNvSpPr>
            <a:spLocks noGrp="1"/>
          </p:cNvSpPr>
          <p:nvPr>
            <p:ph type="dt" sz="half" idx="10"/>
          </p:nvPr>
        </p:nvSpPr>
        <p:spPr/>
        <p:txBody>
          <a:bodyPr/>
          <a:lstStyle/>
          <a:p>
            <a:fld id="{32B07C86-86F4-4B28-9AA2-F625AB209946}" type="datetimeFigureOut">
              <a:rPr lang="zh-CN" altLang="en-US" smtClean="0"/>
              <a:t>2023/9/30</a:t>
            </a:fld>
            <a:endParaRPr lang="zh-CN" altLang="en-US"/>
          </a:p>
        </p:txBody>
      </p:sp>
      <p:sp>
        <p:nvSpPr>
          <p:cNvPr id="5" name="页脚占位符 4">
            <a:extLst>
              <a:ext uri="{FF2B5EF4-FFF2-40B4-BE49-F238E27FC236}">
                <a16:creationId xmlns:a16="http://schemas.microsoft.com/office/drawing/2014/main" id="{E319E9F1-72A3-4854-854E-6E59D45080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EA46C6-BEE6-4091-A360-DC9571470944}"/>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3106478568"/>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
        <p:nvSpPr>
          <p:cNvPr id="5" name="平行四边形 4">
            <a:extLst>
              <a:ext uri="{FF2B5EF4-FFF2-40B4-BE49-F238E27FC236}">
                <a16:creationId xmlns:a16="http://schemas.microsoft.com/office/drawing/2014/main" id="{A67E5878-1857-F049-848D-01EF3A4C29C0}"/>
              </a:ext>
            </a:extLst>
          </p:cNvPr>
          <p:cNvSpPr/>
          <p:nvPr userDrawn="1"/>
        </p:nvSpPr>
        <p:spPr>
          <a:xfrm>
            <a:off x="146342" y="231648"/>
            <a:ext cx="731711" cy="694944"/>
          </a:xfrm>
          <a:prstGeom prst="parallelogram">
            <a:avLst/>
          </a:prstGeom>
          <a:noFill/>
          <a:ln w="3175">
            <a:gradFill>
              <a:gsLst>
                <a:gs pos="0">
                  <a:srgbClr val="93C3C2"/>
                </a:gs>
                <a:gs pos="99000">
                  <a:srgbClr val="BAD7D7"/>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4" name="平行四边形 3">
            <a:extLst>
              <a:ext uri="{FF2B5EF4-FFF2-40B4-BE49-F238E27FC236}">
                <a16:creationId xmlns:a16="http://schemas.microsoft.com/office/drawing/2014/main" id="{289759F2-5574-394D-B363-9505BCCB4223}"/>
              </a:ext>
            </a:extLst>
          </p:cNvPr>
          <p:cNvSpPr/>
          <p:nvPr userDrawn="1"/>
        </p:nvSpPr>
        <p:spPr>
          <a:xfrm>
            <a:off x="298782" y="353568"/>
            <a:ext cx="731711" cy="694944"/>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2" name="平行四边形 1">
            <a:extLst>
              <a:ext uri="{FF2B5EF4-FFF2-40B4-BE49-F238E27FC236}">
                <a16:creationId xmlns:a16="http://schemas.microsoft.com/office/drawing/2014/main" id="{B071344B-14AF-4D4E-A54E-C4E97632A139}"/>
              </a:ext>
            </a:extLst>
          </p:cNvPr>
          <p:cNvSpPr/>
          <p:nvPr userDrawn="1"/>
        </p:nvSpPr>
        <p:spPr>
          <a:xfrm>
            <a:off x="219513" y="292608"/>
            <a:ext cx="731711" cy="694944"/>
          </a:xfrm>
          <a:prstGeom prst="parallelogram">
            <a:avLst/>
          </a:prstGeom>
          <a:gradFill>
            <a:gsLst>
              <a:gs pos="0">
                <a:srgbClr val="93C3C2"/>
              </a:gs>
              <a:gs pos="99000">
                <a:srgbClr val="B7D5D5"/>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6" name="文本框 5">
            <a:extLst>
              <a:ext uri="{FF2B5EF4-FFF2-40B4-BE49-F238E27FC236}">
                <a16:creationId xmlns:a16="http://schemas.microsoft.com/office/drawing/2014/main" id="{09CE7D83-8B4D-8441-92A7-93E56C982307}"/>
              </a:ext>
            </a:extLst>
          </p:cNvPr>
          <p:cNvSpPr txBox="1"/>
          <p:nvPr userDrawn="1"/>
        </p:nvSpPr>
        <p:spPr>
          <a:xfrm>
            <a:off x="298782" y="331745"/>
            <a:ext cx="561518" cy="494751"/>
          </a:xfrm>
          <a:prstGeom prst="rect">
            <a:avLst/>
          </a:prstGeom>
          <a:noFill/>
        </p:spPr>
        <p:txBody>
          <a:bodyPr wrap="none" rtlCol="0" anchor="ctr">
            <a:spAutoFit/>
          </a:bodyPr>
          <a:lstStyle/>
          <a:p>
            <a:pPr algn="ctr">
              <a:lnSpc>
                <a:spcPct val="120000"/>
              </a:lnSpc>
            </a:pPr>
            <a:fld id="{5F8123CF-E7D1-454A-B20C-763221F63EFA}" type="slidenum">
              <a:rPr kumimoji="1" lang="zh-CN" altLang="en-US" sz="2400" dirty="0" smtClean="0">
                <a:solidFill>
                  <a:schemeClr val="bg1"/>
                </a:solidFill>
                <a:latin typeface="Arial" panose="020B0604020202020204" pitchFamily="34" charset="0"/>
                <a:cs typeface="Arial" panose="020B0604020202020204" pitchFamily="34" charset="0"/>
              </a:rPr>
              <a:pPr algn="ctr">
                <a:lnSpc>
                  <a:spcPct val="120000"/>
                </a:lnSpc>
              </a:pPr>
              <a:t>‹#›</a:t>
            </a:fld>
            <a:endParaRPr kumimoji="1" lang="zh-CN" altLang="en-US"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8733855"/>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7E659C-A434-4799-B4A9-E26B1A58B8D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4F14AD0-0B94-49BC-8759-1DECD5634A3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D44709-D0FA-4F64-953E-99387C3F4748}"/>
              </a:ext>
            </a:extLst>
          </p:cNvPr>
          <p:cNvSpPr>
            <a:spLocks noGrp="1"/>
          </p:cNvSpPr>
          <p:nvPr>
            <p:ph type="dt" sz="half" idx="10"/>
          </p:nvPr>
        </p:nvSpPr>
        <p:spPr/>
        <p:txBody>
          <a:bodyPr/>
          <a:lstStyle/>
          <a:p>
            <a:fld id="{32B07C86-86F4-4B28-9AA2-F625AB209946}" type="datetimeFigureOut">
              <a:rPr lang="zh-CN" altLang="en-US" smtClean="0"/>
              <a:t>2023/9/30</a:t>
            </a:fld>
            <a:endParaRPr lang="zh-CN" altLang="en-US"/>
          </a:p>
        </p:txBody>
      </p:sp>
      <p:sp>
        <p:nvSpPr>
          <p:cNvPr id="5" name="页脚占位符 4">
            <a:extLst>
              <a:ext uri="{FF2B5EF4-FFF2-40B4-BE49-F238E27FC236}">
                <a16:creationId xmlns:a16="http://schemas.microsoft.com/office/drawing/2014/main" id="{1E3230C7-062E-4160-BDC9-0E60CCE118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483402-B2FC-4347-9D8C-268023454549}"/>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558357023"/>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278DE-74E4-4A5A-A18B-433048CA66D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77F9823-4725-4620-AC59-73C50733DC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E7296F2-4B95-46D1-8E4A-929DC99CD256}"/>
              </a:ext>
            </a:extLst>
          </p:cNvPr>
          <p:cNvSpPr>
            <a:spLocks noGrp="1"/>
          </p:cNvSpPr>
          <p:nvPr>
            <p:ph type="dt" sz="half" idx="10"/>
          </p:nvPr>
        </p:nvSpPr>
        <p:spPr/>
        <p:txBody>
          <a:bodyPr/>
          <a:lstStyle/>
          <a:p>
            <a:fld id="{32B07C86-86F4-4B28-9AA2-F625AB209946}" type="datetimeFigureOut">
              <a:rPr lang="zh-CN" altLang="en-US" smtClean="0"/>
              <a:t>2023/9/30</a:t>
            </a:fld>
            <a:endParaRPr lang="zh-CN" altLang="en-US"/>
          </a:p>
        </p:txBody>
      </p:sp>
      <p:sp>
        <p:nvSpPr>
          <p:cNvPr id="5" name="页脚占位符 4">
            <a:extLst>
              <a:ext uri="{FF2B5EF4-FFF2-40B4-BE49-F238E27FC236}">
                <a16:creationId xmlns:a16="http://schemas.microsoft.com/office/drawing/2014/main" id="{8DDFEC42-D646-4B12-B19A-E5DB91992F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2ED973-D456-4D6F-AFE8-AA6E00B48639}"/>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2687690408"/>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F7C62E-15A2-4267-B558-5DBFCE1B328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A2335E2-944F-494A-A10D-AB7FCAC5E5F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88AB932-725E-4689-9FA7-FFA769E58A9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546A755-8A37-4F63-A4B1-FB1ACCFD4057}"/>
              </a:ext>
            </a:extLst>
          </p:cNvPr>
          <p:cNvSpPr>
            <a:spLocks noGrp="1"/>
          </p:cNvSpPr>
          <p:nvPr>
            <p:ph type="dt" sz="half" idx="10"/>
          </p:nvPr>
        </p:nvSpPr>
        <p:spPr/>
        <p:txBody>
          <a:bodyPr/>
          <a:lstStyle/>
          <a:p>
            <a:fld id="{32B07C86-86F4-4B28-9AA2-F625AB209946}" type="datetimeFigureOut">
              <a:rPr lang="zh-CN" altLang="en-US" smtClean="0"/>
              <a:t>2023/9/30</a:t>
            </a:fld>
            <a:endParaRPr lang="zh-CN" altLang="en-US"/>
          </a:p>
        </p:txBody>
      </p:sp>
      <p:sp>
        <p:nvSpPr>
          <p:cNvPr id="6" name="页脚占位符 5">
            <a:extLst>
              <a:ext uri="{FF2B5EF4-FFF2-40B4-BE49-F238E27FC236}">
                <a16:creationId xmlns:a16="http://schemas.microsoft.com/office/drawing/2014/main" id="{23BD277F-77FD-421B-836E-AF4BFCA0DAC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5C3010-B972-4636-A7A8-9C9F4FC56340}"/>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870089833"/>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44D521-48DE-49F6-8B78-2068BD2E932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F90F6B6-CEA5-496C-8F15-3DA32E9E36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2D57F42-D75C-4944-82B4-9E2D6EDD902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FCE88F0-6EA9-427E-9F89-E333AB04C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C5552C3-3351-46A1-8647-D63A5C3600C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F3FE32E-181B-485B-AB07-2C49EC76BD5C}"/>
              </a:ext>
            </a:extLst>
          </p:cNvPr>
          <p:cNvSpPr>
            <a:spLocks noGrp="1"/>
          </p:cNvSpPr>
          <p:nvPr>
            <p:ph type="dt" sz="half" idx="10"/>
          </p:nvPr>
        </p:nvSpPr>
        <p:spPr/>
        <p:txBody>
          <a:bodyPr/>
          <a:lstStyle/>
          <a:p>
            <a:fld id="{32B07C86-86F4-4B28-9AA2-F625AB209946}" type="datetimeFigureOut">
              <a:rPr lang="zh-CN" altLang="en-US" smtClean="0"/>
              <a:t>2023/9/30</a:t>
            </a:fld>
            <a:endParaRPr lang="zh-CN" altLang="en-US"/>
          </a:p>
        </p:txBody>
      </p:sp>
      <p:sp>
        <p:nvSpPr>
          <p:cNvPr id="8" name="页脚占位符 7">
            <a:extLst>
              <a:ext uri="{FF2B5EF4-FFF2-40B4-BE49-F238E27FC236}">
                <a16:creationId xmlns:a16="http://schemas.microsoft.com/office/drawing/2014/main" id="{B0DF3842-27A2-4E4A-8976-C21DAFA50BA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0F26674-0F25-4DA3-B2F4-A2F6A3161971}"/>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3025136344"/>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E13E2-9AEF-4769-A928-1EE66349C54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D974209-CC40-435C-AC1C-45FFD45204FC}"/>
              </a:ext>
            </a:extLst>
          </p:cNvPr>
          <p:cNvSpPr>
            <a:spLocks noGrp="1"/>
          </p:cNvSpPr>
          <p:nvPr>
            <p:ph type="dt" sz="half" idx="10"/>
          </p:nvPr>
        </p:nvSpPr>
        <p:spPr/>
        <p:txBody>
          <a:bodyPr/>
          <a:lstStyle/>
          <a:p>
            <a:fld id="{32B07C86-86F4-4B28-9AA2-F625AB209946}" type="datetimeFigureOut">
              <a:rPr lang="zh-CN" altLang="en-US" smtClean="0"/>
              <a:t>2023/9/30</a:t>
            </a:fld>
            <a:endParaRPr lang="zh-CN" altLang="en-US"/>
          </a:p>
        </p:txBody>
      </p:sp>
      <p:sp>
        <p:nvSpPr>
          <p:cNvPr id="4" name="页脚占位符 3">
            <a:extLst>
              <a:ext uri="{FF2B5EF4-FFF2-40B4-BE49-F238E27FC236}">
                <a16:creationId xmlns:a16="http://schemas.microsoft.com/office/drawing/2014/main" id="{22893AD2-7F27-4B6D-8859-24D8905738E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07B26CF-E74A-4859-B424-25DCFE6E9389}"/>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1998322298"/>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74D45F7-874F-4CC5-B31F-178965F1BE89}"/>
              </a:ext>
            </a:extLst>
          </p:cNvPr>
          <p:cNvSpPr>
            <a:spLocks noGrp="1"/>
          </p:cNvSpPr>
          <p:nvPr>
            <p:ph type="dt" sz="half" idx="10"/>
          </p:nvPr>
        </p:nvSpPr>
        <p:spPr/>
        <p:txBody>
          <a:bodyPr/>
          <a:lstStyle/>
          <a:p>
            <a:fld id="{32B07C86-86F4-4B28-9AA2-F625AB209946}" type="datetimeFigureOut">
              <a:rPr lang="zh-CN" altLang="en-US" smtClean="0"/>
              <a:t>2023/9/30</a:t>
            </a:fld>
            <a:endParaRPr lang="zh-CN" altLang="en-US"/>
          </a:p>
        </p:txBody>
      </p:sp>
      <p:sp>
        <p:nvSpPr>
          <p:cNvPr id="3" name="页脚占位符 2">
            <a:extLst>
              <a:ext uri="{FF2B5EF4-FFF2-40B4-BE49-F238E27FC236}">
                <a16:creationId xmlns:a16="http://schemas.microsoft.com/office/drawing/2014/main" id="{A71C8B59-C659-417B-971E-C7A4A993362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83273C0-5607-4B6F-89E3-4E6FE6684E89}"/>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1612060408"/>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5175E-E85C-42F5-A953-98F86C5D42F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89E72B0-42F8-4369-8129-BF4BD11DB8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B621E60-8341-4258-A453-9CE3F9534D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75AC05-E4D1-4BE2-8F4B-A7ACC5B8459D}"/>
              </a:ext>
            </a:extLst>
          </p:cNvPr>
          <p:cNvSpPr>
            <a:spLocks noGrp="1"/>
          </p:cNvSpPr>
          <p:nvPr>
            <p:ph type="dt" sz="half" idx="10"/>
          </p:nvPr>
        </p:nvSpPr>
        <p:spPr/>
        <p:txBody>
          <a:bodyPr/>
          <a:lstStyle/>
          <a:p>
            <a:fld id="{32B07C86-86F4-4B28-9AA2-F625AB209946}" type="datetimeFigureOut">
              <a:rPr lang="zh-CN" altLang="en-US" smtClean="0"/>
              <a:t>2023/9/30</a:t>
            </a:fld>
            <a:endParaRPr lang="zh-CN" altLang="en-US"/>
          </a:p>
        </p:txBody>
      </p:sp>
      <p:sp>
        <p:nvSpPr>
          <p:cNvPr id="6" name="页脚占位符 5">
            <a:extLst>
              <a:ext uri="{FF2B5EF4-FFF2-40B4-BE49-F238E27FC236}">
                <a16:creationId xmlns:a16="http://schemas.microsoft.com/office/drawing/2014/main" id="{BF09C043-8A59-49D1-8DB4-F71AE3154AF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288D3C-B74B-4C15-B26A-96E6C127407A}"/>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2710112020"/>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4B0ACB-D712-4A46-AB53-5ABA2D4979D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9A43890-9A8E-4770-A4C9-C3E57A0EBC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157D8B5-DAC8-486B-967D-1D7DBCEA94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A001D85-1A56-448E-820D-5760F0F1D820}"/>
              </a:ext>
            </a:extLst>
          </p:cNvPr>
          <p:cNvSpPr>
            <a:spLocks noGrp="1"/>
          </p:cNvSpPr>
          <p:nvPr>
            <p:ph type="dt" sz="half" idx="10"/>
          </p:nvPr>
        </p:nvSpPr>
        <p:spPr/>
        <p:txBody>
          <a:bodyPr/>
          <a:lstStyle/>
          <a:p>
            <a:fld id="{32B07C86-86F4-4B28-9AA2-F625AB209946}" type="datetimeFigureOut">
              <a:rPr lang="zh-CN" altLang="en-US" smtClean="0"/>
              <a:t>2023/9/30</a:t>
            </a:fld>
            <a:endParaRPr lang="zh-CN" altLang="en-US"/>
          </a:p>
        </p:txBody>
      </p:sp>
      <p:sp>
        <p:nvSpPr>
          <p:cNvPr id="6" name="页脚占位符 5">
            <a:extLst>
              <a:ext uri="{FF2B5EF4-FFF2-40B4-BE49-F238E27FC236}">
                <a16:creationId xmlns:a16="http://schemas.microsoft.com/office/drawing/2014/main" id="{76CADF5D-AE79-446E-A846-A435660DD4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6AA5C7-F193-4ECA-9742-8F31C521FD0C}"/>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1386023297"/>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34D68EC-FB17-4C4A-8272-642A745A67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8EDCEF8-6A3A-431D-BCCA-148E3C547F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8972763-9488-4D4B-A948-1CD1804FDE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B07C86-86F4-4B28-9AA2-F625AB209946}" type="datetimeFigureOut">
              <a:rPr lang="zh-CN" altLang="en-US" smtClean="0"/>
              <a:t>2023/9/30</a:t>
            </a:fld>
            <a:endParaRPr lang="zh-CN" altLang="en-US"/>
          </a:p>
        </p:txBody>
      </p:sp>
      <p:sp>
        <p:nvSpPr>
          <p:cNvPr id="5" name="页脚占位符 4">
            <a:extLst>
              <a:ext uri="{FF2B5EF4-FFF2-40B4-BE49-F238E27FC236}">
                <a16:creationId xmlns:a16="http://schemas.microsoft.com/office/drawing/2014/main" id="{F4D07E19-2146-4F56-910B-961E04B844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C57B152-A30B-4A9A-BA63-C9743E3E7C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1457156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60.png"/></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4.xml"/></Relationships>
</file>

<file path=ppt/slides/_rels/slide26.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直角三角形 71">
            <a:extLst>
              <a:ext uri="{FF2B5EF4-FFF2-40B4-BE49-F238E27FC236}">
                <a16:creationId xmlns:a16="http://schemas.microsoft.com/office/drawing/2014/main" id="{C75F5E4E-777D-774F-AA43-B0DED718F0EC}"/>
              </a:ext>
            </a:extLst>
          </p:cNvPr>
          <p:cNvSpPr/>
          <p:nvPr/>
        </p:nvSpPr>
        <p:spPr>
          <a:xfrm rot="5400000">
            <a:off x="1588" y="-1"/>
            <a:ext cx="4546926" cy="4546926"/>
          </a:xfrm>
          <a:prstGeom prst="rtTriangle">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1" name="直角三角形 70">
            <a:extLst>
              <a:ext uri="{FF2B5EF4-FFF2-40B4-BE49-F238E27FC236}">
                <a16:creationId xmlns:a16="http://schemas.microsoft.com/office/drawing/2014/main" id="{01788412-3C8B-DB4D-A435-3EF8EDF15634}"/>
              </a:ext>
            </a:extLst>
          </p:cNvPr>
          <p:cNvSpPr/>
          <p:nvPr/>
        </p:nvSpPr>
        <p:spPr>
          <a:xfrm rot="16200000">
            <a:off x="7643487" y="2311073"/>
            <a:ext cx="4546926" cy="4546926"/>
          </a:xfrm>
          <a:prstGeom prst="rtTriangle">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1" name="文本框 10"/>
          <p:cNvSpPr txBox="1"/>
          <p:nvPr/>
        </p:nvSpPr>
        <p:spPr>
          <a:xfrm>
            <a:off x="1994980" y="2383742"/>
            <a:ext cx="8718625" cy="1323439"/>
          </a:xfrm>
          <a:prstGeom prst="rect">
            <a:avLst/>
          </a:prstGeom>
          <a:noFill/>
        </p:spPr>
        <p:txBody>
          <a:bodyPr wrap="square">
            <a:spAutoFit/>
          </a:bodyPr>
          <a:lstStyle/>
          <a:p>
            <a:pPr algn="dist" defTabSz="913491">
              <a:defRPr/>
            </a:pPr>
            <a:r>
              <a:rPr lang="en-US" altLang="zh-CN" sz="8000" b="1" dirty="0" err="1">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dsaa</a:t>
            </a:r>
            <a:r>
              <a:rPr lang="zh-CN" altLang="en-US" sz="8000" b="1"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互助课堂</a:t>
            </a:r>
          </a:p>
        </p:txBody>
      </p:sp>
      <p:sp>
        <p:nvSpPr>
          <p:cNvPr id="13" name="文本框 12"/>
          <p:cNvSpPr txBox="1"/>
          <p:nvPr/>
        </p:nvSpPr>
        <p:spPr>
          <a:xfrm>
            <a:off x="3095440" y="3812538"/>
            <a:ext cx="6396355" cy="584775"/>
          </a:xfrm>
          <a:prstGeom prst="rect">
            <a:avLst/>
          </a:prstGeom>
          <a:noFill/>
        </p:spPr>
        <p:txBody>
          <a:bodyPr wrap="square">
            <a:spAutoFit/>
          </a:bodyPr>
          <a:lstStyle/>
          <a:p>
            <a:pPr algn="ctr" defTabSz="913491">
              <a:defRPr/>
            </a:pPr>
            <a:r>
              <a:rPr lang="en-US" altLang="zh-CN" sz="3200" b="1" dirty="0">
                <a:solidFill>
                  <a:schemeClr val="tx1">
                    <a:lumMod val="85000"/>
                    <a:lumOff val="15000"/>
                  </a:schemeClr>
                </a:solidFill>
                <a:latin typeface="Arial" panose="020B0604020202020204" pitchFamily="34" charset="0"/>
                <a:ea typeface="思源黑体 CN Regular" panose="020B0500000000000000" pitchFamily="34" charset="-122"/>
                <a:cs typeface="+mn-ea"/>
                <a:sym typeface="Arial" panose="020B0604020202020204" pitchFamily="34" charset="0"/>
              </a:rPr>
              <a:t>Lecture1</a:t>
            </a:r>
            <a:endParaRPr lang="zh-CN" altLang="en-US" sz="3200" b="1" dirty="0">
              <a:solidFill>
                <a:schemeClr val="tx1">
                  <a:lumMod val="85000"/>
                  <a:lumOff val="15000"/>
                </a:schemeClr>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直角三角形 1">
            <a:extLst>
              <a:ext uri="{FF2B5EF4-FFF2-40B4-BE49-F238E27FC236}">
                <a16:creationId xmlns:a16="http://schemas.microsoft.com/office/drawing/2014/main" id="{78144B5E-6BCA-2542-9445-709960D3582A}"/>
              </a:ext>
            </a:extLst>
          </p:cNvPr>
          <p:cNvSpPr/>
          <p:nvPr/>
        </p:nvSpPr>
        <p:spPr>
          <a:xfrm rot="5400000">
            <a:off x="1588" y="0"/>
            <a:ext cx="3986784" cy="3986784"/>
          </a:xfrm>
          <a:prstGeom prst="rtTriangle">
            <a:avLst/>
          </a:prstGeom>
          <a:solidFill>
            <a:srgbClr val="B8D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0" name="直角三角形 69">
            <a:extLst>
              <a:ext uri="{FF2B5EF4-FFF2-40B4-BE49-F238E27FC236}">
                <a16:creationId xmlns:a16="http://schemas.microsoft.com/office/drawing/2014/main" id="{0777DB84-72E7-AB43-A1DC-ABF942AA9B19}"/>
              </a:ext>
            </a:extLst>
          </p:cNvPr>
          <p:cNvSpPr/>
          <p:nvPr/>
        </p:nvSpPr>
        <p:spPr>
          <a:xfrm rot="16200000">
            <a:off x="8203629" y="2871216"/>
            <a:ext cx="3986784" cy="3986784"/>
          </a:xfrm>
          <a:prstGeom prst="rtTriangle">
            <a:avLst/>
          </a:prstGeom>
          <a:solidFill>
            <a:srgbClr val="B8D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 name="平行四边形 2">
            <a:extLst>
              <a:ext uri="{FF2B5EF4-FFF2-40B4-BE49-F238E27FC236}">
                <a16:creationId xmlns:a16="http://schemas.microsoft.com/office/drawing/2014/main" id="{09C459AD-E8F9-8C4C-9D24-5CEC77B483DC}"/>
              </a:ext>
            </a:extLst>
          </p:cNvPr>
          <p:cNvSpPr/>
          <p:nvPr/>
        </p:nvSpPr>
        <p:spPr>
          <a:xfrm>
            <a:off x="1781418" y="1"/>
            <a:ext cx="3779723" cy="2209495"/>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3" name="平行四边形 72">
            <a:extLst>
              <a:ext uri="{FF2B5EF4-FFF2-40B4-BE49-F238E27FC236}">
                <a16:creationId xmlns:a16="http://schemas.microsoft.com/office/drawing/2014/main" id="{C4F593FD-3671-E846-9249-DE08C68D5AEE}"/>
              </a:ext>
            </a:extLst>
          </p:cNvPr>
          <p:cNvSpPr/>
          <p:nvPr/>
        </p:nvSpPr>
        <p:spPr>
          <a:xfrm>
            <a:off x="-2438922" y="1167125"/>
            <a:ext cx="3958556" cy="3659871"/>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4" name="平行四边形 73">
            <a:extLst>
              <a:ext uri="{FF2B5EF4-FFF2-40B4-BE49-F238E27FC236}">
                <a16:creationId xmlns:a16="http://schemas.microsoft.com/office/drawing/2014/main" id="{9B2B09C8-4BB9-264F-83F8-9FB4D2EF02DB}"/>
              </a:ext>
            </a:extLst>
          </p:cNvPr>
          <p:cNvSpPr/>
          <p:nvPr/>
        </p:nvSpPr>
        <p:spPr>
          <a:xfrm>
            <a:off x="10771277" y="2156849"/>
            <a:ext cx="3958556" cy="3659871"/>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5" name="平行四边形 74">
            <a:extLst>
              <a:ext uri="{FF2B5EF4-FFF2-40B4-BE49-F238E27FC236}">
                <a16:creationId xmlns:a16="http://schemas.microsoft.com/office/drawing/2014/main" id="{26E850BB-8B8C-1A4B-A425-D0A6C031F94A}"/>
              </a:ext>
            </a:extLst>
          </p:cNvPr>
          <p:cNvSpPr/>
          <p:nvPr/>
        </p:nvSpPr>
        <p:spPr>
          <a:xfrm>
            <a:off x="6627825" y="4658925"/>
            <a:ext cx="3779723" cy="2209495"/>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4" name="文本框 3">
            <a:extLst>
              <a:ext uri="{FF2B5EF4-FFF2-40B4-BE49-F238E27FC236}">
                <a16:creationId xmlns:a16="http://schemas.microsoft.com/office/drawing/2014/main" id="{9817B545-6DB4-B044-AFF9-CC38F0A48A51}"/>
              </a:ext>
            </a:extLst>
          </p:cNvPr>
          <p:cNvSpPr txBox="1"/>
          <p:nvPr/>
        </p:nvSpPr>
        <p:spPr>
          <a:xfrm>
            <a:off x="5248433" y="4536364"/>
            <a:ext cx="2031325" cy="461665"/>
          </a:xfrm>
          <a:prstGeom prst="rect">
            <a:avLst/>
          </a:prstGeom>
          <a:noFill/>
        </p:spPr>
        <p:txBody>
          <a:bodyPr wrap="none" rtlCol="0">
            <a:spAutoFit/>
          </a:bodyPr>
          <a:lstStyle/>
          <a:p>
            <a:r>
              <a:rPr kumimoji="1" lang="zh-CN" altLang="en-US" sz="2400"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导生：杨宗奇</a:t>
            </a:r>
          </a:p>
        </p:txBody>
      </p:sp>
    </p:spTree>
    <p:custDataLst>
      <p:tags r:id="rId1"/>
    </p:custDataLst>
    <p:extLst>
      <p:ext uri="{BB962C8B-B14F-4D97-AF65-F5344CB8AC3E}">
        <p14:creationId xmlns:p14="http://schemas.microsoft.com/office/powerpoint/2010/main" val="2483390885"/>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A29B499-7065-8C79-CA5C-B5B75725DAE0}"/>
              </a:ext>
            </a:extLst>
          </p:cNvPr>
          <p:cNvSpPr/>
          <p:nvPr/>
        </p:nvSpPr>
        <p:spPr>
          <a:xfrm>
            <a:off x="1130007" y="354830"/>
            <a:ext cx="259041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数量级表示</a:t>
            </a:r>
          </a:p>
        </p:txBody>
      </p:sp>
      <p:sp>
        <p:nvSpPr>
          <p:cNvPr id="3" name="文本框 2">
            <a:extLst>
              <a:ext uri="{FF2B5EF4-FFF2-40B4-BE49-F238E27FC236}">
                <a16:creationId xmlns:a16="http://schemas.microsoft.com/office/drawing/2014/main" id="{1EE69FFA-90D7-A1E6-F314-DE76D3CE5B31}"/>
              </a:ext>
            </a:extLst>
          </p:cNvPr>
          <p:cNvSpPr txBox="1"/>
          <p:nvPr/>
        </p:nvSpPr>
        <p:spPr>
          <a:xfrm>
            <a:off x="405669" y="2031222"/>
            <a:ext cx="11020840" cy="336002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函数的表达式可以很复杂，例如</a:t>
            </a:r>
            <a:r>
              <a:rPr lang="en-US" altLang="zh-CN" sz="2400" b="1" dirty="0"/>
              <a:t>f(n)=123n</a:t>
            </a:r>
            <a:r>
              <a:rPr lang="en-US" altLang="zh-CN" sz="2400" b="1" baseline="30000" dirty="0"/>
              <a:t>3</a:t>
            </a:r>
            <a:r>
              <a:rPr lang="en-US" altLang="zh-CN" sz="2400" b="1" dirty="0"/>
              <a:t>+21n</a:t>
            </a:r>
            <a:r>
              <a:rPr lang="en-US" altLang="zh-CN" sz="2400" b="1" baseline="30000" dirty="0"/>
              <a:t>2</a:t>
            </a:r>
            <a:r>
              <a:rPr lang="en-US" altLang="zh-CN" sz="2400" b="1" dirty="0"/>
              <a:t>+23n+392</a:t>
            </a:r>
            <a:r>
              <a:rPr lang="zh-CN" altLang="en-US" sz="2400" b="1" dirty="0"/>
              <a:t>，但是可以发现，当</a:t>
            </a:r>
            <a:r>
              <a:rPr lang="en-US" altLang="zh-CN" sz="2400" b="1" dirty="0"/>
              <a:t>n</a:t>
            </a:r>
            <a:r>
              <a:rPr lang="zh-CN" altLang="en-US" sz="2400" b="1" dirty="0"/>
              <a:t>无穷大时，整个表达式的数量级，仅跟其中数量级最大的项有关，该例子中</a:t>
            </a:r>
            <a:r>
              <a:rPr lang="en-US" altLang="zh-CN" sz="2400" b="1" dirty="0"/>
              <a:t>f(n)</a:t>
            </a:r>
            <a:r>
              <a:rPr lang="zh-CN" altLang="en-US" sz="2400" b="1" dirty="0"/>
              <a:t>的数量级即为</a:t>
            </a:r>
            <a:r>
              <a:rPr lang="en-US" altLang="zh-CN" sz="2400" b="1" dirty="0"/>
              <a:t>n</a:t>
            </a:r>
            <a:r>
              <a:rPr lang="en-US" altLang="zh-CN" sz="2400" b="1" baseline="30000" dirty="0"/>
              <a:t>3</a:t>
            </a:r>
          </a:p>
          <a:p>
            <a:pPr marL="457200" indent="-457200">
              <a:lnSpc>
                <a:spcPct val="150000"/>
              </a:lnSpc>
              <a:buFont typeface="Arial" panose="020B0604020202020204" pitchFamily="34" charset="0"/>
              <a:buChar char="•"/>
            </a:pPr>
            <a:r>
              <a:rPr lang="zh-CN" altLang="en-US" sz="2400" b="1" dirty="0"/>
              <a:t>当然这是直觉上简单地判断一个表达式复杂程度的方式，我们接下来将学习数学上如何表示一个函数的复杂程度。</a:t>
            </a:r>
            <a:endParaRPr lang="en-US" altLang="zh-CN" sz="2400" b="1" dirty="0"/>
          </a:p>
          <a:p>
            <a:pPr marL="457200" indent="-457200">
              <a:lnSpc>
                <a:spcPct val="150000"/>
              </a:lnSpc>
              <a:buFont typeface="Arial" panose="020B0604020202020204" pitchFamily="34" charset="0"/>
              <a:buChar char="•"/>
            </a:pPr>
            <a:endParaRPr lang="en-US" altLang="zh-CN" sz="2400" b="1" dirty="0"/>
          </a:p>
        </p:txBody>
      </p:sp>
    </p:spTree>
    <p:extLst>
      <p:ext uri="{BB962C8B-B14F-4D97-AF65-F5344CB8AC3E}">
        <p14:creationId xmlns:p14="http://schemas.microsoft.com/office/powerpoint/2010/main" val="169585835"/>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08B18E3-8B7D-52A2-2B4E-5D85404D484D}"/>
              </a:ext>
            </a:extLst>
          </p:cNvPr>
          <p:cNvSpPr/>
          <p:nvPr/>
        </p:nvSpPr>
        <p:spPr>
          <a:xfrm>
            <a:off x="1130007" y="354830"/>
            <a:ext cx="259041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大</a:t>
            </a:r>
            <a:r>
              <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O</a:t>
            </a:r>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表示法</a:t>
            </a:r>
          </a:p>
        </p:txBody>
      </p:sp>
      <p:sp>
        <p:nvSpPr>
          <p:cNvPr id="3" name="文本框 2">
            <a:extLst>
              <a:ext uri="{FF2B5EF4-FFF2-40B4-BE49-F238E27FC236}">
                <a16:creationId xmlns:a16="http://schemas.microsoft.com/office/drawing/2014/main" id="{08FF4831-84DF-AD09-8BE0-DBFD88EF33B3}"/>
              </a:ext>
            </a:extLst>
          </p:cNvPr>
          <p:cNvSpPr txBox="1"/>
          <p:nvPr/>
        </p:nvSpPr>
        <p:spPr>
          <a:xfrm>
            <a:off x="342849" y="1088902"/>
            <a:ext cx="11020840" cy="557601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令</a:t>
            </a:r>
            <a:r>
              <a:rPr lang="en-US" altLang="zh-CN" sz="2400" b="1" dirty="0"/>
              <a:t>f(n)</a:t>
            </a:r>
            <a:r>
              <a:rPr lang="zh-CN" altLang="en-US" sz="2400" b="1" dirty="0"/>
              <a:t>和</a:t>
            </a:r>
            <a:r>
              <a:rPr lang="en-US" altLang="zh-CN" sz="2400" b="1" dirty="0"/>
              <a:t>g(n)</a:t>
            </a:r>
            <a:r>
              <a:rPr lang="zh-CN" altLang="en-US" sz="2400" b="1" dirty="0"/>
              <a:t>为两个与</a:t>
            </a:r>
            <a:r>
              <a:rPr lang="en-US" altLang="zh-CN" sz="2400" b="1" dirty="0"/>
              <a:t>n</a:t>
            </a:r>
            <a:r>
              <a:rPr lang="zh-CN" altLang="en-US" sz="2400" b="1" dirty="0"/>
              <a:t>有关的函数</a:t>
            </a:r>
            <a:endParaRPr lang="en-US" altLang="zh-CN" sz="2400" b="1" dirty="0"/>
          </a:p>
          <a:p>
            <a:pPr marL="457200" indent="-457200">
              <a:lnSpc>
                <a:spcPct val="150000"/>
              </a:lnSpc>
              <a:buFont typeface="Arial" panose="020B0604020202020204" pitchFamily="34" charset="0"/>
              <a:buChar char="•"/>
            </a:pPr>
            <a:r>
              <a:rPr lang="zh-CN" altLang="en-US" sz="2400" b="1" dirty="0"/>
              <a:t>当</a:t>
            </a:r>
            <a:r>
              <a:rPr lang="en-US" altLang="zh-CN" sz="2400" b="1" dirty="0"/>
              <a:t>n</a:t>
            </a:r>
            <a:r>
              <a:rPr lang="zh-CN" altLang="en-US" sz="2400" b="1" dirty="0"/>
              <a:t>趋向无穷时，如果存在一个常数</a:t>
            </a:r>
            <a:r>
              <a:rPr lang="en-US" altLang="zh-CN" sz="2400" b="1" dirty="0"/>
              <a:t>c</a:t>
            </a:r>
            <a:r>
              <a:rPr lang="en-US" altLang="zh-CN" sz="2400" b="1" baseline="-25000" dirty="0"/>
              <a:t>1</a:t>
            </a:r>
            <a:r>
              <a:rPr lang="en-US" altLang="zh-CN" sz="2400" b="1" dirty="0"/>
              <a:t>&gt;0</a:t>
            </a:r>
            <a:r>
              <a:rPr lang="zh-CN" altLang="en-US" sz="2400" b="1" dirty="0"/>
              <a:t>满足对于任意</a:t>
            </a:r>
            <a:r>
              <a:rPr lang="en-US" altLang="zh-CN" sz="2400" b="1" dirty="0"/>
              <a:t>n</a:t>
            </a:r>
            <a:r>
              <a:rPr lang="zh-CN" altLang="en-US" sz="2400" b="1" dirty="0"/>
              <a:t>≥</a:t>
            </a:r>
            <a:r>
              <a:rPr lang="en-US" altLang="zh-CN" sz="2400" b="1" dirty="0"/>
              <a:t>c</a:t>
            </a:r>
            <a:r>
              <a:rPr lang="en-US" altLang="zh-CN" sz="2400" b="1" baseline="-25000" dirty="0"/>
              <a:t>2</a:t>
            </a:r>
          </a:p>
          <a:p>
            <a:pPr marL="457200" indent="-457200">
              <a:lnSpc>
                <a:spcPct val="150000"/>
              </a:lnSpc>
              <a:buFont typeface="Arial" panose="020B0604020202020204" pitchFamily="34" charset="0"/>
              <a:buChar char="•"/>
            </a:pPr>
            <a:r>
              <a:rPr lang="en-US" altLang="zh-CN" sz="2400" b="1" dirty="0"/>
              <a:t>f(n)</a:t>
            </a:r>
            <a:r>
              <a:rPr lang="zh-CN" altLang="en-US" sz="2400" b="1" dirty="0"/>
              <a:t>≤</a:t>
            </a:r>
            <a:r>
              <a:rPr lang="en-US" altLang="zh-CN" sz="2400" b="1" dirty="0"/>
              <a:t>c</a:t>
            </a:r>
            <a:r>
              <a:rPr lang="en-US" altLang="zh-CN" sz="2400" b="1" baseline="-25000" dirty="0"/>
              <a:t>1</a:t>
            </a:r>
            <a:r>
              <a:rPr lang="en-US" altLang="zh-CN" sz="2400" b="1" dirty="0"/>
              <a:t>·g(n)</a:t>
            </a:r>
          </a:p>
          <a:p>
            <a:pPr marL="457200" indent="-457200">
              <a:lnSpc>
                <a:spcPct val="150000"/>
              </a:lnSpc>
              <a:buFont typeface="Arial" panose="020B0604020202020204" pitchFamily="34" charset="0"/>
              <a:buChar char="•"/>
            </a:pPr>
            <a:r>
              <a:rPr lang="zh-CN" altLang="en-US" sz="2400" b="1" dirty="0"/>
              <a:t>其中</a:t>
            </a:r>
            <a:r>
              <a:rPr lang="en-US" altLang="zh-CN" sz="2400" b="1" dirty="0"/>
              <a:t>c</a:t>
            </a:r>
            <a:r>
              <a:rPr lang="en-US" altLang="zh-CN" sz="2400" b="1" baseline="-25000" dirty="0"/>
              <a:t>2</a:t>
            </a:r>
            <a:r>
              <a:rPr lang="zh-CN" altLang="en-US" sz="2400" b="1" dirty="0"/>
              <a:t>是任何大于</a:t>
            </a:r>
            <a:r>
              <a:rPr lang="en-US" altLang="zh-CN" sz="2400" b="1" dirty="0"/>
              <a:t>0</a:t>
            </a:r>
            <a:r>
              <a:rPr lang="zh-CN" altLang="en-US" sz="2400" b="1" dirty="0"/>
              <a:t>的常数</a:t>
            </a:r>
            <a:endParaRPr lang="en-US" altLang="zh-CN" sz="2400" b="1" dirty="0"/>
          </a:p>
          <a:p>
            <a:pPr marL="457200" indent="-457200">
              <a:lnSpc>
                <a:spcPct val="150000"/>
              </a:lnSpc>
              <a:buFont typeface="Arial" panose="020B0604020202020204" pitchFamily="34" charset="0"/>
              <a:buChar char="•"/>
            </a:pPr>
            <a:r>
              <a:rPr lang="zh-CN" altLang="en-US" sz="2400" b="1" dirty="0"/>
              <a:t>则称</a:t>
            </a:r>
            <a:r>
              <a:rPr lang="en-US" altLang="zh-CN" sz="2400" b="1" dirty="0"/>
              <a:t>f(n)</a:t>
            </a:r>
            <a:r>
              <a:rPr lang="zh-CN" altLang="en-US" sz="2400" b="1" dirty="0"/>
              <a:t>的增长速度不超过</a:t>
            </a:r>
            <a:r>
              <a:rPr lang="en-US" altLang="zh-CN" sz="2400" b="1" dirty="0"/>
              <a:t>g(n)</a:t>
            </a:r>
            <a:r>
              <a:rPr lang="zh-CN" altLang="en-US" sz="2400" b="1" dirty="0"/>
              <a:t>，记作</a:t>
            </a:r>
            <a:r>
              <a:rPr lang="en-US" altLang="zh-CN" sz="2400" b="1" dirty="0"/>
              <a:t>f(n)=O(g(n))</a:t>
            </a:r>
          </a:p>
          <a:p>
            <a:pPr marL="457200" indent="-457200">
              <a:lnSpc>
                <a:spcPct val="150000"/>
              </a:lnSpc>
              <a:buFont typeface="Arial" panose="020B0604020202020204" pitchFamily="34" charset="0"/>
              <a:buChar char="•"/>
            </a:pPr>
            <a:r>
              <a:rPr lang="zh-CN" altLang="en-US" sz="2400" b="1" dirty="0"/>
              <a:t>翻译一下就是</a:t>
            </a:r>
            <a:r>
              <a:rPr lang="en-US" altLang="zh-CN" sz="2400" b="1" dirty="0">
                <a:solidFill>
                  <a:srgbClr val="FF0000"/>
                </a:solidFill>
              </a:rPr>
              <a:t>f(n)</a:t>
            </a:r>
            <a:r>
              <a:rPr lang="zh-CN" altLang="en-US" sz="2400" b="1" dirty="0">
                <a:solidFill>
                  <a:srgbClr val="FF0000"/>
                </a:solidFill>
              </a:rPr>
              <a:t>的数量级小于等于</a:t>
            </a:r>
            <a:r>
              <a:rPr lang="en-US" altLang="zh-CN" sz="2400" b="1" dirty="0">
                <a:solidFill>
                  <a:srgbClr val="FF0000"/>
                </a:solidFill>
              </a:rPr>
              <a:t>g(n)</a:t>
            </a:r>
          </a:p>
          <a:p>
            <a:pPr marL="457200" indent="-457200">
              <a:lnSpc>
                <a:spcPct val="150000"/>
              </a:lnSpc>
              <a:buFont typeface="Arial" panose="020B0604020202020204" pitchFamily="34" charset="0"/>
              <a:buChar char="•"/>
            </a:pPr>
            <a:r>
              <a:rPr lang="zh-CN" altLang="en-US" sz="2400" b="1" dirty="0"/>
              <a:t>例如</a:t>
            </a:r>
            <a:r>
              <a:rPr lang="en-US" altLang="zh-CN" sz="2400" b="1" dirty="0"/>
              <a:t>f(n)=123n</a:t>
            </a:r>
            <a:r>
              <a:rPr lang="en-US" altLang="zh-CN" sz="2400" b="1" baseline="30000" dirty="0"/>
              <a:t>3</a:t>
            </a:r>
            <a:r>
              <a:rPr lang="en-US" altLang="zh-CN" sz="2400" b="1" dirty="0"/>
              <a:t>+21n</a:t>
            </a:r>
            <a:r>
              <a:rPr lang="en-US" altLang="zh-CN" sz="2400" b="1" baseline="30000" dirty="0"/>
              <a:t>2</a:t>
            </a:r>
            <a:r>
              <a:rPr lang="en-US" altLang="zh-CN" sz="2400" b="1" dirty="0"/>
              <a:t>+23n+392</a:t>
            </a:r>
            <a:r>
              <a:rPr lang="zh-CN" altLang="en-US" sz="2400" b="1" dirty="0"/>
              <a:t>，其就可以记作</a:t>
            </a:r>
            <a:r>
              <a:rPr lang="en-US" altLang="zh-CN" sz="2400" b="1" dirty="0"/>
              <a:t>f(n)=O(n</a:t>
            </a:r>
            <a:r>
              <a:rPr lang="en-US" altLang="zh-CN" sz="2400" b="1" baseline="30000" dirty="0"/>
              <a:t>3</a:t>
            </a:r>
            <a:r>
              <a:rPr lang="en-US" altLang="zh-CN" sz="2400" b="1" dirty="0"/>
              <a:t>)</a:t>
            </a:r>
            <a:r>
              <a:rPr lang="zh-CN" altLang="en-US" sz="2400" b="1" dirty="0"/>
              <a:t>，因为其数量级最大为</a:t>
            </a:r>
            <a:r>
              <a:rPr lang="en-US" altLang="zh-CN" sz="2400" b="1" dirty="0"/>
              <a:t>n</a:t>
            </a:r>
            <a:r>
              <a:rPr lang="en-US" altLang="zh-CN" sz="2400" b="1" baseline="30000" dirty="0"/>
              <a:t>3</a:t>
            </a:r>
            <a:r>
              <a:rPr lang="zh-CN" altLang="en-US" sz="2400" b="1" dirty="0"/>
              <a:t>，当然也可以记作</a:t>
            </a:r>
            <a:r>
              <a:rPr lang="en-US" altLang="zh-CN" sz="2400" b="1" dirty="0"/>
              <a:t>O(n</a:t>
            </a:r>
            <a:r>
              <a:rPr lang="en-US" altLang="zh-CN" sz="2400" b="1" baseline="30000" dirty="0"/>
              <a:t>4</a:t>
            </a:r>
            <a:r>
              <a:rPr lang="en-US" altLang="zh-CN" sz="2400" b="1" dirty="0"/>
              <a:t>)</a:t>
            </a:r>
            <a:r>
              <a:rPr lang="zh-CN" altLang="en-US" sz="2400" b="1" dirty="0"/>
              <a:t>，但一般我们希望表示其可能出现的最坏情况，因此往往都会记作其数量级。</a:t>
            </a:r>
            <a:endParaRPr lang="en-US" altLang="zh-CN" sz="2400" b="1" dirty="0"/>
          </a:p>
          <a:p>
            <a:pPr marL="457200" indent="-457200">
              <a:lnSpc>
                <a:spcPct val="150000"/>
              </a:lnSpc>
              <a:buFont typeface="Arial" panose="020B0604020202020204" pitchFamily="34" charset="0"/>
              <a:buChar char="•"/>
            </a:pPr>
            <a:endParaRPr lang="en-US" altLang="zh-CN" sz="2400" b="1" dirty="0"/>
          </a:p>
        </p:txBody>
      </p:sp>
    </p:spTree>
    <p:extLst>
      <p:ext uri="{BB962C8B-B14F-4D97-AF65-F5344CB8AC3E}">
        <p14:creationId xmlns:p14="http://schemas.microsoft.com/office/powerpoint/2010/main" val="819252821"/>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992C6C3-1382-3FF1-CBEA-5FC6E7F4EB89}"/>
              </a:ext>
            </a:extLst>
          </p:cNvPr>
          <p:cNvSpPr/>
          <p:nvPr/>
        </p:nvSpPr>
        <p:spPr>
          <a:xfrm>
            <a:off x="1130007" y="354830"/>
            <a:ext cx="259041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大</a:t>
            </a:r>
            <a:r>
              <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Ω</a:t>
            </a:r>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表示法</a:t>
            </a:r>
          </a:p>
        </p:txBody>
      </p:sp>
      <p:sp>
        <p:nvSpPr>
          <p:cNvPr id="3" name="文本框 2">
            <a:extLst>
              <a:ext uri="{FF2B5EF4-FFF2-40B4-BE49-F238E27FC236}">
                <a16:creationId xmlns:a16="http://schemas.microsoft.com/office/drawing/2014/main" id="{08B5A4AB-666E-D78F-66A4-BE1A09A24EF7}"/>
              </a:ext>
            </a:extLst>
          </p:cNvPr>
          <p:cNvSpPr txBox="1"/>
          <p:nvPr/>
        </p:nvSpPr>
        <p:spPr>
          <a:xfrm>
            <a:off x="405670" y="1612413"/>
            <a:ext cx="11020840" cy="391402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令</a:t>
            </a:r>
            <a:r>
              <a:rPr lang="en-US" altLang="zh-CN" sz="2400" b="1" dirty="0"/>
              <a:t>f(n)</a:t>
            </a:r>
            <a:r>
              <a:rPr lang="zh-CN" altLang="en-US" sz="2400" b="1" dirty="0"/>
              <a:t>和</a:t>
            </a:r>
            <a:r>
              <a:rPr lang="en-US" altLang="zh-CN" sz="2400" b="1" dirty="0"/>
              <a:t>g(n)</a:t>
            </a:r>
            <a:r>
              <a:rPr lang="zh-CN" altLang="en-US" sz="2400" b="1" dirty="0"/>
              <a:t>为两个与</a:t>
            </a:r>
            <a:r>
              <a:rPr lang="en-US" altLang="zh-CN" sz="2400" b="1" dirty="0"/>
              <a:t>n</a:t>
            </a:r>
            <a:r>
              <a:rPr lang="zh-CN" altLang="en-US" sz="2400" b="1" dirty="0"/>
              <a:t>有关的函数</a:t>
            </a:r>
            <a:endParaRPr lang="en-US" altLang="zh-CN" sz="2400" b="1" dirty="0"/>
          </a:p>
          <a:p>
            <a:pPr marL="457200" indent="-457200">
              <a:lnSpc>
                <a:spcPct val="150000"/>
              </a:lnSpc>
              <a:buFont typeface="Arial" panose="020B0604020202020204" pitchFamily="34" charset="0"/>
              <a:buChar char="•"/>
            </a:pPr>
            <a:r>
              <a:rPr lang="zh-CN" altLang="en-US" sz="2400" b="1" dirty="0"/>
              <a:t>当</a:t>
            </a:r>
            <a:r>
              <a:rPr lang="en-US" altLang="zh-CN" sz="2400" b="1" dirty="0"/>
              <a:t>n</a:t>
            </a:r>
            <a:r>
              <a:rPr lang="zh-CN" altLang="en-US" sz="2400" b="1" dirty="0"/>
              <a:t>趋向无穷时，如果存在一个常数</a:t>
            </a:r>
            <a:r>
              <a:rPr lang="en-US" altLang="zh-CN" sz="2400" b="1" dirty="0"/>
              <a:t>c</a:t>
            </a:r>
            <a:r>
              <a:rPr lang="en-US" altLang="zh-CN" sz="2400" b="1" baseline="-25000" dirty="0"/>
              <a:t>1</a:t>
            </a:r>
            <a:r>
              <a:rPr lang="en-US" altLang="zh-CN" sz="2400" b="1" dirty="0"/>
              <a:t>&gt;0</a:t>
            </a:r>
            <a:r>
              <a:rPr lang="zh-CN" altLang="en-US" sz="2400" b="1" dirty="0"/>
              <a:t>满足对于任意</a:t>
            </a:r>
            <a:r>
              <a:rPr lang="en-US" altLang="zh-CN" sz="2400" b="1" dirty="0"/>
              <a:t>n</a:t>
            </a:r>
            <a:r>
              <a:rPr lang="zh-CN" altLang="en-US" sz="2400" b="1" dirty="0"/>
              <a:t>≥</a:t>
            </a:r>
            <a:r>
              <a:rPr lang="en-US" altLang="zh-CN" sz="2400" b="1" dirty="0"/>
              <a:t>c</a:t>
            </a:r>
            <a:r>
              <a:rPr lang="en-US" altLang="zh-CN" sz="2400" b="1" baseline="-25000" dirty="0"/>
              <a:t>2</a:t>
            </a:r>
          </a:p>
          <a:p>
            <a:pPr marL="457200" indent="-457200">
              <a:lnSpc>
                <a:spcPct val="150000"/>
              </a:lnSpc>
              <a:buFont typeface="Arial" panose="020B0604020202020204" pitchFamily="34" charset="0"/>
              <a:buChar char="•"/>
            </a:pPr>
            <a:r>
              <a:rPr lang="en-US" altLang="zh-CN" sz="2400" b="1" dirty="0"/>
              <a:t>f(n)</a:t>
            </a:r>
            <a:r>
              <a:rPr lang="zh-CN" altLang="en-US" sz="2400" b="1" dirty="0">
                <a:solidFill>
                  <a:srgbClr val="FF0000"/>
                </a:solidFill>
              </a:rPr>
              <a:t>≥</a:t>
            </a:r>
            <a:r>
              <a:rPr lang="en-US" altLang="zh-CN" sz="2400" b="1" dirty="0"/>
              <a:t>c</a:t>
            </a:r>
            <a:r>
              <a:rPr lang="en-US" altLang="zh-CN" sz="2400" b="1" baseline="-25000" dirty="0"/>
              <a:t>1</a:t>
            </a:r>
            <a:r>
              <a:rPr lang="en-US" altLang="zh-CN" sz="2400" b="1" dirty="0"/>
              <a:t>·g(n)</a:t>
            </a:r>
          </a:p>
          <a:p>
            <a:pPr marL="457200" indent="-457200">
              <a:lnSpc>
                <a:spcPct val="150000"/>
              </a:lnSpc>
              <a:buFont typeface="Arial" panose="020B0604020202020204" pitchFamily="34" charset="0"/>
              <a:buChar char="•"/>
            </a:pPr>
            <a:r>
              <a:rPr lang="zh-CN" altLang="en-US" sz="2400" b="1" dirty="0"/>
              <a:t>其中</a:t>
            </a:r>
            <a:r>
              <a:rPr lang="en-US" altLang="zh-CN" sz="2400" b="1" dirty="0"/>
              <a:t>c</a:t>
            </a:r>
            <a:r>
              <a:rPr lang="en-US" altLang="zh-CN" sz="2400" b="1" baseline="-25000" dirty="0"/>
              <a:t>2</a:t>
            </a:r>
            <a:r>
              <a:rPr lang="zh-CN" altLang="en-US" sz="2400" b="1" dirty="0"/>
              <a:t>是任何大于</a:t>
            </a:r>
            <a:r>
              <a:rPr lang="en-US" altLang="zh-CN" sz="2400" b="1" dirty="0"/>
              <a:t>0</a:t>
            </a:r>
            <a:r>
              <a:rPr lang="zh-CN" altLang="en-US" sz="2400" b="1" dirty="0"/>
              <a:t>的常数</a:t>
            </a:r>
            <a:endParaRPr lang="en-US" altLang="zh-CN" sz="2400" b="1" dirty="0"/>
          </a:p>
          <a:p>
            <a:pPr marL="457200" indent="-457200">
              <a:lnSpc>
                <a:spcPct val="150000"/>
              </a:lnSpc>
              <a:buFont typeface="Arial" panose="020B0604020202020204" pitchFamily="34" charset="0"/>
              <a:buChar char="•"/>
            </a:pPr>
            <a:r>
              <a:rPr lang="zh-CN" altLang="en-US" sz="2400" b="1" dirty="0"/>
              <a:t>则称</a:t>
            </a:r>
            <a:r>
              <a:rPr lang="en-US" altLang="zh-CN" sz="2400" b="1" dirty="0"/>
              <a:t>f(n)</a:t>
            </a:r>
            <a:r>
              <a:rPr lang="zh-CN" altLang="en-US" sz="2400" b="1" dirty="0"/>
              <a:t>的增长速度不小于</a:t>
            </a:r>
            <a:r>
              <a:rPr lang="en-US" altLang="zh-CN" sz="2400" b="1" dirty="0"/>
              <a:t>g(n)</a:t>
            </a:r>
            <a:r>
              <a:rPr lang="zh-CN" altLang="en-US" sz="2400" b="1" dirty="0"/>
              <a:t>，记作</a:t>
            </a:r>
            <a:r>
              <a:rPr lang="en-US" altLang="zh-CN" sz="2400" b="1" dirty="0"/>
              <a:t>f(n)=Ω(g(n))</a:t>
            </a:r>
          </a:p>
          <a:p>
            <a:pPr marL="457200" indent="-457200">
              <a:lnSpc>
                <a:spcPct val="150000"/>
              </a:lnSpc>
              <a:buFont typeface="Arial" panose="020B0604020202020204" pitchFamily="34" charset="0"/>
              <a:buChar char="•"/>
            </a:pPr>
            <a:r>
              <a:rPr lang="zh-CN" altLang="en-US" sz="2400" b="1" dirty="0"/>
              <a:t>其实就是大</a:t>
            </a:r>
            <a:r>
              <a:rPr lang="en-US" altLang="zh-CN" sz="2400" b="1" dirty="0"/>
              <a:t>O</a:t>
            </a:r>
            <a:r>
              <a:rPr lang="zh-CN" altLang="en-US" sz="2400" b="1" dirty="0"/>
              <a:t>的反向，就是</a:t>
            </a:r>
            <a:r>
              <a:rPr lang="en-US" altLang="zh-CN" sz="2400" b="1" dirty="0">
                <a:solidFill>
                  <a:srgbClr val="FF0000"/>
                </a:solidFill>
              </a:rPr>
              <a:t>f(n)</a:t>
            </a:r>
            <a:r>
              <a:rPr lang="zh-CN" altLang="en-US" sz="2400" b="1" dirty="0">
                <a:solidFill>
                  <a:srgbClr val="FF0000"/>
                </a:solidFill>
              </a:rPr>
              <a:t>的数量级大于等于</a:t>
            </a:r>
            <a:r>
              <a:rPr lang="en-US" altLang="zh-CN" sz="2400" b="1" dirty="0">
                <a:solidFill>
                  <a:srgbClr val="FF0000"/>
                </a:solidFill>
              </a:rPr>
              <a:t>g(n)</a:t>
            </a:r>
          </a:p>
          <a:p>
            <a:pPr marL="457200" indent="-457200">
              <a:lnSpc>
                <a:spcPct val="150000"/>
              </a:lnSpc>
              <a:buFont typeface="Arial" panose="020B0604020202020204" pitchFamily="34" charset="0"/>
              <a:buChar char="•"/>
            </a:pPr>
            <a:endParaRPr lang="en-US" altLang="zh-CN" sz="2400" b="1" dirty="0"/>
          </a:p>
        </p:txBody>
      </p:sp>
    </p:spTree>
    <p:extLst>
      <p:ext uri="{BB962C8B-B14F-4D97-AF65-F5344CB8AC3E}">
        <p14:creationId xmlns:p14="http://schemas.microsoft.com/office/powerpoint/2010/main" val="1023144482"/>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2CE8C4D-14FE-D423-A0C7-1061DBD577F6}"/>
              </a:ext>
            </a:extLst>
          </p:cNvPr>
          <p:cNvSpPr/>
          <p:nvPr/>
        </p:nvSpPr>
        <p:spPr>
          <a:xfrm>
            <a:off x="1130007" y="354830"/>
            <a:ext cx="259041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大</a:t>
            </a:r>
            <a:r>
              <a:rPr lang="el-GR"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Θ</a:t>
            </a:r>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表示法</a:t>
            </a:r>
          </a:p>
        </p:txBody>
      </p:sp>
      <p:sp>
        <p:nvSpPr>
          <p:cNvPr id="3" name="文本框 2">
            <a:extLst>
              <a:ext uri="{FF2B5EF4-FFF2-40B4-BE49-F238E27FC236}">
                <a16:creationId xmlns:a16="http://schemas.microsoft.com/office/drawing/2014/main" id="{F03C8CC9-C5EB-3899-DD88-B92629372CE8}"/>
              </a:ext>
            </a:extLst>
          </p:cNvPr>
          <p:cNvSpPr txBox="1"/>
          <p:nvPr/>
        </p:nvSpPr>
        <p:spPr>
          <a:xfrm>
            <a:off x="405669" y="2128945"/>
            <a:ext cx="11020840" cy="280602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令</a:t>
            </a:r>
            <a:r>
              <a:rPr lang="en-US" altLang="zh-CN" sz="2400" b="1" dirty="0"/>
              <a:t>f(n)</a:t>
            </a:r>
            <a:r>
              <a:rPr lang="zh-CN" altLang="en-US" sz="2400" b="1" dirty="0"/>
              <a:t>和</a:t>
            </a:r>
            <a:r>
              <a:rPr lang="en-US" altLang="zh-CN" sz="2400" b="1" dirty="0"/>
              <a:t>g(n)</a:t>
            </a:r>
            <a:r>
              <a:rPr lang="zh-CN" altLang="en-US" sz="2400" b="1" dirty="0"/>
              <a:t>为两个与</a:t>
            </a:r>
            <a:r>
              <a:rPr lang="en-US" altLang="zh-CN" sz="2400" b="1" dirty="0"/>
              <a:t>n</a:t>
            </a:r>
            <a:r>
              <a:rPr lang="zh-CN" altLang="en-US" sz="2400" b="1" dirty="0"/>
              <a:t>有关的函数</a:t>
            </a:r>
            <a:endParaRPr lang="en-US" altLang="zh-CN" sz="2400" b="1" dirty="0"/>
          </a:p>
          <a:p>
            <a:pPr marL="457200" indent="-457200">
              <a:lnSpc>
                <a:spcPct val="150000"/>
              </a:lnSpc>
              <a:buFont typeface="Arial" panose="020B0604020202020204" pitchFamily="34" charset="0"/>
              <a:buChar char="•"/>
            </a:pPr>
            <a:r>
              <a:rPr lang="zh-CN" altLang="en-US" sz="2400" b="1" dirty="0"/>
              <a:t>如果同时满足</a:t>
            </a:r>
            <a:r>
              <a:rPr lang="en-US" altLang="zh-CN" sz="2400" b="1" dirty="0"/>
              <a:t>f(n)=O(g(n))</a:t>
            </a:r>
            <a:r>
              <a:rPr lang="zh-CN" altLang="en-US" sz="2400" b="1" dirty="0"/>
              <a:t>和</a:t>
            </a:r>
            <a:r>
              <a:rPr lang="en-US" altLang="zh-CN" sz="2400" b="1" dirty="0"/>
              <a:t>f(n)=Ω(g(n))</a:t>
            </a:r>
            <a:r>
              <a:rPr lang="zh-CN" altLang="en-US" sz="2400" b="1" dirty="0"/>
              <a:t>，则记作</a:t>
            </a:r>
            <a:r>
              <a:rPr lang="en-US" altLang="zh-CN" sz="2400" b="1" dirty="0"/>
              <a:t>f(n)=</a:t>
            </a:r>
            <a:r>
              <a:rPr lang="el-GR" altLang="zh-CN" sz="2400" dirty="0"/>
              <a:t>Θ </a:t>
            </a:r>
            <a:r>
              <a:rPr lang="en-US" altLang="zh-CN" sz="2400" b="1" dirty="0"/>
              <a:t>(g(n))</a:t>
            </a:r>
          </a:p>
          <a:p>
            <a:pPr marL="457200" indent="-457200">
              <a:lnSpc>
                <a:spcPct val="150000"/>
              </a:lnSpc>
              <a:buFont typeface="Arial" panose="020B0604020202020204" pitchFamily="34" charset="0"/>
              <a:buChar char="•"/>
            </a:pPr>
            <a:r>
              <a:rPr lang="zh-CN" altLang="en-US" sz="2400" b="1" dirty="0"/>
              <a:t>即</a:t>
            </a:r>
            <a:r>
              <a:rPr lang="en-US" altLang="zh-CN" sz="2400" b="1" dirty="0"/>
              <a:t>f(n)</a:t>
            </a:r>
            <a:r>
              <a:rPr lang="zh-CN" altLang="en-US" sz="2400" b="1" dirty="0"/>
              <a:t>的数量级即小于等于</a:t>
            </a:r>
            <a:r>
              <a:rPr lang="en-US" altLang="zh-CN" sz="2400" b="1" dirty="0"/>
              <a:t>g(n)</a:t>
            </a:r>
            <a:r>
              <a:rPr lang="zh-CN" altLang="en-US" sz="2400" b="1" dirty="0"/>
              <a:t>，又大于等于</a:t>
            </a:r>
            <a:r>
              <a:rPr lang="en-US" altLang="zh-CN" sz="2400" b="1" dirty="0"/>
              <a:t>g(n)</a:t>
            </a:r>
            <a:r>
              <a:rPr lang="zh-CN" altLang="en-US" sz="2400" b="1" dirty="0"/>
              <a:t>，那么</a:t>
            </a:r>
            <a:r>
              <a:rPr lang="en-US" altLang="zh-CN" sz="2400" b="1" dirty="0"/>
              <a:t>f(n)</a:t>
            </a:r>
            <a:r>
              <a:rPr lang="zh-CN" altLang="en-US" sz="2400" b="1" dirty="0"/>
              <a:t>和</a:t>
            </a:r>
            <a:r>
              <a:rPr lang="en-US" altLang="zh-CN" sz="2400" b="1" dirty="0"/>
              <a:t>g(n)</a:t>
            </a:r>
            <a:r>
              <a:rPr lang="zh-CN" altLang="en-US" sz="2400" b="1" dirty="0"/>
              <a:t>的表达式数量级相同。</a:t>
            </a:r>
            <a:endParaRPr lang="en-US" altLang="zh-CN" sz="2400" b="1" dirty="0"/>
          </a:p>
          <a:p>
            <a:pPr marL="457200" indent="-457200">
              <a:lnSpc>
                <a:spcPct val="150000"/>
              </a:lnSpc>
              <a:buFont typeface="Arial" panose="020B0604020202020204" pitchFamily="34" charset="0"/>
              <a:buChar char="•"/>
            </a:pPr>
            <a:endParaRPr lang="en-US" altLang="zh-CN" sz="2400" b="1" dirty="0"/>
          </a:p>
        </p:txBody>
      </p:sp>
    </p:spTree>
    <p:extLst>
      <p:ext uri="{BB962C8B-B14F-4D97-AF65-F5344CB8AC3E}">
        <p14:creationId xmlns:p14="http://schemas.microsoft.com/office/powerpoint/2010/main" val="1491070387"/>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0E9FC47-573D-89B2-7E53-51014E783F5D}"/>
              </a:ext>
            </a:extLst>
          </p:cNvPr>
          <p:cNvSpPr/>
          <p:nvPr/>
        </p:nvSpPr>
        <p:spPr>
          <a:xfrm>
            <a:off x="1130007" y="354830"/>
            <a:ext cx="259041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复杂度表示</a:t>
            </a:r>
          </a:p>
        </p:txBody>
      </p:sp>
      <p:sp>
        <p:nvSpPr>
          <p:cNvPr id="3" name="文本框 2">
            <a:extLst>
              <a:ext uri="{FF2B5EF4-FFF2-40B4-BE49-F238E27FC236}">
                <a16:creationId xmlns:a16="http://schemas.microsoft.com/office/drawing/2014/main" id="{48A09775-A398-FE87-7D01-4D909A8F25AD}"/>
              </a:ext>
            </a:extLst>
          </p:cNvPr>
          <p:cNvSpPr txBox="1"/>
          <p:nvPr/>
        </p:nvSpPr>
        <p:spPr>
          <a:xfrm>
            <a:off x="334759" y="1071620"/>
            <a:ext cx="11020840" cy="557601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这样我们就有了规范表示问题复杂程度的方法。</a:t>
            </a:r>
            <a:endParaRPr lang="en-US" altLang="zh-CN" sz="2400" b="1" dirty="0"/>
          </a:p>
          <a:p>
            <a:pPr marL="457200" indent="-457200">
              <a:lnSpc>
                <a:spcPct val="150000"/>
              </a:lnSpc>
              <a:buFont typeface="Arial" panose="020B0604020202020204" pitchFamily="34" charset="0"/>
              <a:buChar char="•"/>
            </a:pPr>
            <a:r>
              <a:rPr lang="zh-CN" altLang="en-US" sz="2400" b="1" dirty="0"/>
              <a:t>首先我们得获得表示问题花费时间的函数表达式。</a:t>
            </a:r>
            <a:endParaRPr lang="en-US" altLang="zh-CN" sz="2400" b="1" dirty="0"/>
          </a:p>
          <a:p>
            <a:pPr marL="457200" indent="-457200">
              <a:lnSpc>
                <a:spcPct val="150000"/>
              </a:lnSpc>
              <a:buFont typeface="Arial" panose="020B0604020202020204" pitchFamily="34" charset="0"/>
              <a:buChar char="•"/>
            </a:pPr>
            <a:r>
              <a:rPr lang="zh-CN" altLang="en-US" sz="2400" b="1" dirty="0"/>
              <a:t>大</a:t>
            </a:r>
            <a:r>
              <a:rPr lang="en-US" altLang="zh-CN" sz="2400" b="1" dirty="0"/>
              <a:t>O</a:t>
            </a:r>
            <a:r>
              <a:rPr lang="zh-CN" altLang="en-US" sz="2400" b="1" dirty="0"/>
              <a:t>表示法：表示问题的最坏情况</a:t>
            </a:r>
            <a:endParaRPr lang="en-US" altLang="zh-CN" sz="2400" b="1" dirty="0"/>
          </a:p>
          <a:p>
            <a:pPr marL="457200" indent="-457200">
              <a:lnSpc>
                <a:spcPct val="150000"/>
              </a:lnSpc>
              <a:buFont typeface="Arial" panose="020B0604020202020204" pitchFamily="34" charset="0"/>
              <a:buChar char="•"/>
            </a:pPr>
            <a:r>
              <a:rPr lang="zh-CN" altLang="en-US" sz="2400" b="1" dirty="0"/>
              <a:t>大</a:t>
            </a:r>
            <a:r>
              <a:rPr lang="en-US" altLang="zh-CN" sz="2400" b="1" dirty="0"/>
              <a:t>Ω</a:t>
            </a:r>
            <a:r>
              <a:rPr lang="zh-CN" altLang="en-US" sz="2400" b="1" dirty="0"/>
              <a:t>表示法：表示问题的最好情况</a:t>
            </a:r>
            <a:endParaRPr lang="en-US" altLang="zh-CN" sz="2400" b="1" dirty="0"/>
          </a:p>
          <a:p>
            <a:pPr marL="457200" indent="-457200">
              <a:lnSpc>
                <a:spcPct val="150000"/>
              </a:lnSpc>
              <a:buFont typeface="Arial" panose="020B0604020202020204" pitchFamily="34" charset="0"/>
              <a:buChar char="•"/>
            </a:pPr>
            <a:r>
              <a:rPr lang="zh-CN" altLang="en-US" sz="2400" b="1" dirty="0"/>
              <a:t>大</a:t>
            </a:r>
            <a:r>
              <a:rPr lang="el-GR" altLang="zh-CN" sz="2400" dirty="0"/>
              <a:t>Θ</a:t>
            </a:r>
            <a:r>
              <a:rPr lang="zh-CN" altLang="en-US" sz="2400" b="1" dirty="0"/>
              <a:t>表示法：表示问题的确切情况</a:t>
            </a:r>
            <a:endParaRPr lang="en-US" altLang="zh-CN" sz="2400" b="1" dirty="0"/>
          </a:p>
          <a:p>
            <a:pPr marL="457200" indent="-457200">
              <a:lnSpc>
                <a:spcPct val="150000"/>
              </a:lnSpc>
              <a:buFont typeface="Arial" panose="020B0604020202020204" pitchFamily="34" charset="0"/>
              <a:buChar char="•"/>
            </a:pPr>
            <a:r>
              <a:rPr lang="zh-CN" altLang="en-US" sz="2400" b="1" dirty="0"/>
              <a:t>在算法复杂度分析中，问题的复杂程度往往是变化的，并不能用一个固定的函数表达式来表示，因此，我们往往会用大</a:t>
            </a:r>
            <a:r>
              <a:rPr lang="en-US" altLang="zh-CN" sz="2400" b="1" dirty="0"/>
              <a:t>O</a:t>
            </a:r>
            <a:r>
              <a:rPr lang="zh-CN" altLang="en-US" sz="2400" b="1" dirty="0"/>
              <a:t>表示法来表示算法的复杂度，设计算法另其在最坏情况下仍能满足题目的时间要求。在复杂度表示时，</a:t>
            </a:r>
            <a:r>
              <a:rPr lang="zh-CN" altLang="en-US" sz="2400" b="1" dirty="0">
                <a:solidFill>
                  <a:srgbClr val="FF0000"/>
                </a:solidFill>
              </a:rPr>
              <a:t>我们通常忽略表达式前的常数</a:t>
            </a:r>
            <a:r>
              <a:rPr lang="zh-CN" altLang="en-US" sz="2400" b="1" dirty="0"/>
              <a:t>。</a:t>
            </a:r>
            <a:endParaRPr lang="en-US" altLang="zh-CN" sz="2400" b="1" dirty="0"/>
          </a:p>
          <a:p>
            <a:pPr marL="457200" indent="-457200">
              <a:lnSpc>
                <a:spcPct val="150000"/>
              </a:lnSpc>
              <a:buFont typeface="Arial" panose="020B0604020202020204" pitchFamily="34" charset="0"/>
              <a:buChar char="•"/>
            </a:pPr>
            <a:r>
              <a:rPr lang="zh-CN" altLang="en-US" sz="2400" b="1" dirty="0"/>
              <a:t>常见数量级排序：</a:t>
            </a:r>
            <a:r>
              <a:rPr lang="en-US" altLang="zh-CN" sz="2400" b="1" dirty="0"/>
              <a:t>n!&gt;a</a:t>
            </a:r>
            <a:r>
              <a:rPr lang="en-US" altLang="zh-CN" sz="2400" b="1" baseline="30000" dirty="0"/>
              <a:t>n</a:t>
            </a:r>
            <a:r>
              <a:rPr lang="en-US" altLang="zh-CN" sz="2400" b="1" dirty="0"/>
              <a:t>&gt;n</a:t>
            </a:r>
            <a:r>
              <a:rPr lang="en-US" altLang="zh-CN" sz="2400" b="1" baseline="30000" dirty="0"/>
              <a:t>a</a:t>
            </a:r>
            <a:r>
              <a:rPr lang="en-US" altLang="zh-CN" sz="2400" b="1" dirty="0"/>
              <a:t>&gt;log</a:t>
            </a:r>
            <a:r>
              <a:rPr lang="en-US" altLang="zh-CN" sz="2400" b="1" baseline="-25000" dirty="0"/>
              <a:t>a</a:t>
            </a:r>
            <a:r>
              <a:rPr lang="en-US" altLang="zh-CN" sz="2400" b="1" dirty="0"/>
              <a:t>n&gt;</a:t>
            </a:r>
            <a:r>
              <a:rPr lang="zh-CN" altLang="en-US" sz="2400" b="1" dirty="0"/>
              <a:t>常数</a:t>
            </a:r>
            <a:endParaRPr lang="en-US" altLang="zh-CN" sz="2400" b="1" dirty="0"/>
          </a:p>
        </p:txBody>
      </p:sp>
    </p:spTree>
    <p:extLst>
      <p:ext uri="{BB962C8B-B14F-4D97-AF65-F5344CB8AC3E}">
        <p14:creationId xmlns:p14="http://schemas.microsoft.com/office/powerpoint/2010/main" val="3870334008"/>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C5543EA-A9A6-F3BB-671D-6877F22A7EB8}"/>
              </a:ext>
            </a:extLst>
          </p:cNvPr>
          <p:cNvSpPr/>
          <p:nvPr/>
        </p:nvSpPr>
        <p:spPr>
          <a:xfrm>
            <a:off x="1130007" y="354830"/>
            <a:ext cx="485896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算法时间复杂度分析</a:t>
            </a:r>
          </a:p>
        </p:txBody>
      </p:sp>
      <p:sp>
        <p:nvSpPr>
          <p:cNvPr id="3" name="文本框 2">
            <a:extLst>
              <a:ext uri="{FF2B5EF4-FFF2-40B4-BE49-F238E27FC236}">
                <a16:creationId xmlns:a16="http://schemas.microsoft.com/office/drawing/2014/main" id="{A9CA5F86-B444-BCD1-E819-9C7B81DEED23}"/>
              </a:ext>
            </a:extLst>
          </p:cNvPr>
          <p:cNvSpPr txBox="1"/>
          <p:nvPr/>
        </p:nvSpPr>
        <p:spPr>
          <a:xfrm>
            <a:off x="478551" y="1304510"/>
            <a:ext cx="11020840" cy="455098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800" b="1" dirty="0"/>
              <a:t>算法中消耗时间的基本操作</a:t>
            </a:r>
            <a:endParaRPr lang="en-US" altLang="zh-CN" sz="2800" b="1" dirty="0"/>
          </a:p>
          <a:p>
            <a:pPr marL="457200" indent="-457200">
              <a:lnSpc>
                <a:spcPct val="150000"/>
              </a:lnSpc>
              <a:buFont typeface="Arial" panose="020B0604020202020204" pitchFamily="34" charset="0"/>
              <a:buChar char="•"/>
            </a:pPr>
            <a:r>
              <a:rPr lang="zh-CN" altLang="en-US" sz="2800" b="1" dirty="0"/>
              <a:t>①赋值操作</a:t>
            </a:r>
            <a:endParaRPr lang="en-US" altLang="zh-CN" sz="2800" b="1" dirty="0"/>
          </a:p>
          <a:p>
            <a:pPr marL="457200" indent="-457200">
              <a:lnSpc>
                <a:spcPct val="150000"/>
              </a:lnSpc>
              <a:buFont typeface="Arial" panose="020B0604020202020204" pitchFamily="34" charset="0"/>
              <a:buChar char="•"/>
            </a:pPr>
            <a:r>
              <a:rPr lang="zh-CN" altLang="en-US" sz="2800" b="1" dirty="0"/>
              <a:t>②算术操作</a:t>
            </a:r>
            <a:endParaRPr lang="en-US" altLang="zh-CN" sz="2800" b="1" dirty="0"/>
          </a:p>
          <a:p>
            <a:pPr marL="457200" indent="-457200">
              <a:lnSpc>
                <a:spcPct val="150000"/>
              </a:lnSpc>
              <a:buFont typeface="Arial" panose="020B0604020202020204" pitchFamily="34" charset="0"/>
              <a:buChar char="•"/>
            </a:pPr>
            <a:r>
              <a:rPr lang="zh-CN" altLang="en-US" sz="2800" b="1" dirty="0"/>
              <a:t>③比较操作</a:t>
            </a:r>
            <a:r>
              <a:rPr lang="en-US" altLang="zh-CN" sz="2800" b="1" dirty="0"/>
              <a:t>/</a:t>
            </a:r>
            <a:r>
              <a:rPr lang="zh-CN" altLang="en-US" sz="2800" b="1" dirty="0"/>
              <a:t>分支判断</a:t>
            </a:r>
            <a:endParaRPr lang="en-US" altLang="zh-CN" sz="2800" b="1" dirty="0"/>
          </a:p>
          <a:p>
            <a:pPr marL="457200" indent="-457200">
              <a:lnSpc>
                <a:spcPct val="150000"/>
              </a:lnSpc>
              <a:buFont typeface="Arial" panose="020B0604020202020204" pitchFamily="34" charset="0"/>
              <a:buChar char="•"/>
            </a:pPr>
            <a:r>
              <a:rPr lang="zh-CN" altLang="en-US" sz="2800" b="1" dirty="0"/>
              <a:t>上述操作所消耗的时间各有不同，但为了估计算法所消耗的时间，我们将上述的操作都看成消耗</a:t>
            </a:r>
            <a:r>
              <a:rPr lang="en-US" altLang="zh-CN" sz="2800" b="1" dirty="0"/>
              <a:t>1</a:t>
            </a:r>
            <a:r>
              <a:rPr lang="zh-CN" altLang="en-US" sz="2800" b="1" dirty="0"/>
              <a:t>个单位时间，一般来说，计算机</a:t>
            </a:r>
            <a:r>
              <a:rPr lang="en-US" altLang="zh-CN" sz="2800" b="1" dirty="0"/>
              <a:t>1s</a:t>
            </a:r>
            <a:r>
              <a:rPr lang="zh-CN" altLang="en-US" sz="2800" b="1" dirty="0"/>
              <a:t>能运行</a:t>
            </a:r>
            <a:r>
              <a:rPr lang="en-US" altLang="zh-CN" sz="2800" b="1" dirty="0"/>
              <a:t>1</a:t>
            </a:r>
            <a:r>
              <a:rPr lang="zh-CN" altLang="en-US" sz="2800" b="1" dirty="0"/>
              <a:t>亿次上述操作。</a:t>
            </a:r>
            <a:endParaRPr lang="en-US" altLang="zh-CN" sz="2800" b="1" dirty="0"/>
          </a:p>
        </p:txBody>
      </p:sp>
    </p:spTree>
    <p:extLst>
      <p:ext uri="{BB962C8B-B14F-4D97-AF65-F5344CB8AC3E}">
        <p14:creationId xmlns:p14="http://schemas.microsoft.com/office/powerpoint/2010/main" val="4188777775"/>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5270DBB-1E93-4F42-477E-2EC97ABA8A16}"/>
              </a:ext>
            </a:extLst>
          </p:cNvPr>
          <p:cNvSpPr/>
          <p:nvPr/>
        </p:nvSpPr>
        <p:spPr>
          <a:xfrm>
            <a:off x="1130007" y="354830"/>
            <a:ext cx="485896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算法时间复杂度分析</a:t>
            </a:r>
          </a:p>
        </p:txBody>
      </p:sp>
      <p:sp>
        <p:nvSpPr>
          <p:cNvPr id="3" name="文本框 2">
            <a:extLst>
              <a:ext uri="{FF2B5EF4-FFF2-40B4-BE49-F238E27FC236}">
                <a16:creationId xmlns:a16="http://schemas.microsoft.com/office/drawing/2014/main" id="{ED113E6D-DE41-8B8B-7E28-5FF5F3600DBF}"/>
              </a:ext>
            </a:extLst>
          </p:cNvPr>
          <p:cNvSpPr txBox="1"/>
          <p:nvPr/>
        </p:nvSpPr>
        <p:spPr>
          <a:xfrm>
            <a:off x="478551" y="1304510"/>
            <a:ext cx="11020840" cy="169802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分析算法的复杂度，首先我们得先根据代码获得用于表示算法花费时间的函数表达式，我们将每一次需要耗费时间的基本操作作为单位时间，来得到表达式。</a:t>
            </a:r>
            <a:endParaRPr lang="en-US" altLang="zh-CN" sz="2400" b="1" dirty="0"/>
          </a:p>
          <a:p>
            <a:pPr marL="457200" indent="-457200">
              <a:lnSpc>
                <a:spcPct val="150000"/>
              </a:lnSpc>
              <a:buFont typeface="Arial" panose="020B0604020202020204" pitchFamily="34" charset="0"/>
              <a:buChar char="•"/>
            </a:pPr>
            <a:r>
              <a:rPr lang="zh-CN" altLang="en-US" sz="2400" b="1" dirty="0"/>
              <a:t>然后根据刚才的定义得到函数的数量级，通过大</a:t>
            </a:r>
            <a:r>
              <a:rPr lang="en-US" altLang="zh-CN" sz="2400" b="1" dirty="0"/>
              <a:t>O</a:t>
            </a:r>
            <a:r>
              <a:rPr lang="zh-CN" altLang="en-US" sz="2400" b="1" dirty="0"/>
              <a:t>表示法表示其复杂度。</a:t>
            </a:r>
            <a:endParaRPr lang="en-US" altLang="zh-CN" sz="2400" b="1" dirty="0"/>
          </a:p>
        </p:txBody>
      </p:sp>
      <p:pic>
        <p:nvPicPr>
          <p:cNvPr id="5" name="图片 4">
            <a:extLst>
              <a:ext uri="{FF2B5EF4-FFF2-40B4-BE49-F238E27FC236}">
                <a16:creationId xmlns:a16="http://schemas.microsoft.com/office/drawing/2014/main" id="{AB3416E8-F29C-3CE0-5877-4E49257C8AC6}"/>
              </a:ext>
            </a:extLst>
          </p:cNvPr>
          <p:cNvPicPr>
            <a:picLocks noChangeAspect="1"/>
          </p:cNvPicPr>
          <p:nvPr/>
        </p:nvPicPr>
        <p:blipFill rotWithShape="1">
          <a:blip r:embed="rId2"/>
          <a:srcRect l="2646" t="48354"/>
          <a:stretch/>
        </p:blipFill>
        <p:spPr>
          <a:xfrm>
            <a:off x="725936" y="3429000"/>
            <a:ext cx="5065091" cy="1698029"/>
          </a:xfrm>
          <a:prstGeom prst="rect">
            <a:avLst/>
          </a:prstGeom>
        </p:spPr>
      </p:pic>
      <p:sp>
        <p:nvSpPr>
          <p:cNvPr id="6" name="文本框 5">
            <a:extLst>
              <a:ext uri="{FF2B5EF4-FFF2-40B4-BE49-F238E27FC236}">
                <a16:creationId xmlns:a16="http://schemas.microsoft.com/office/drawing/2014/main" id="{55CDC61D-BD11-6451-2185-17744F4605A8}"/>
              </a:ext>
            </a:extLst>
          </p:cNvPr>
          <p:cNvSpPr txBox="1"/>
          <p:nvPr/>
        </p:nvSpPr>
        <p:spPr>
          <a:xfrm>
            <a:off x="382474" y="5436147"/>
            <a:ext cx="11020840" cy="114403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在上例中，不管</a:t>
            </a:r>
            <a:r>
              <a:rPr lang="en-US" altLang="zh-CN" sz="2400" b="1" dirty="0"/>
              <a:t>n</a:t>
            </a:r>
            <a:r>
              <a:rPr lang="zh-CN" altLang="en-US" sz="2400" b="1" dirty="0"/>
              <a:t>多大，都会进行</a:t>
            </a:r>
            <a:r>
              <a:rPr lang="en-US" altLang="zh-CN" sz="2400" b="1" dirty="0"/>
              <a:t>4</a:t>
            </a:r>
            <a:r>
              <a:rPr lang="zh-CN" altLang="en-US" sz="2400" b="1" dirty="0"/>
              <a:t>次操作，则</a:t>
            </a:r>
            <a:r>
              <a:rPr lang="en-US" altLang="zh-CN" sz="2400" b="1" dirty="0"/>
              <a:t>f(n)=4</a:t>
            </a:r>
            <a:r>
              <a:rPr lang="zh-CN" altLang="en-US" sz="2400" b="1" dirty="0"/>
              <a:t>，其复杂度为一个常数，</a:t>
            </a:r>
            <a:r>
              <a:rPr lang="zh-CN" altLang="en-US" sz="2400" b="1" dirty="0">
                <a:solidFill>
                  <a:srgbClr val="FF0000"/>
                </a:solidFill>
              </a:rPr>
              <a:t>常数复杂度我们统一记为</a:t>
            </a:r>
            <a:r>
              <a:rPr lang="en-US" altLang="zh-CN" sz="2400" b="1" dirty="0">
                <a:solidFill>
                  <a:srgbClr val="FF0000"/>
                </a:solidFill>
              </a:rPr>
              <a:t>O(1)</a:t>
            </a:r>
          </a:p>
        </p:txBody>
      </p:sp>
    </p:spTree>
    <p:extLst>
      <p:ext uri="{BB962C8B-B14F-4D97-AF65-F5344CB8AC3E}">
        <p14:creationId xmlns:p14="http://schemas.microsoft.com/office/powerpoint/2010/main" val="139207061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458A6A1-A284-1591-E55E-23E7E4FE047C}"/>
              </a:ext>
            </a:extLst>
          </p:cNvPr>
          <p:cNvSpPr/>
          <p:nvPr/>
        </p:nvSpPr>
        <p:spPr>
          <a:xfrm>
            <a:off x="1130007" y="354830"/>
            <a:ext cx="485896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算法时间复杂度分析</a:t>
            </a:r>
          </a:p>
        </p:txBody>
      </p:sp>
      <p:pic>
        <p:nvPicPr>
          <p:cNvPr id="6" name="图片 5">
            <a:extLst>
              <a:ext uri="{FF2B5EF4-FFF2-40B4-BE49-F238E27FC236}">
                <a16:creationId xmlns:a16="http://schemas.microsoft.com/office/drawing/2014/main" id="{799B1CC3-AED9-483E-1D53-48BD88A2123F}"/>
              </a:ext>
            </a:extLst>
          </p:cNvPr>
          <p:cNvPicPr>
            <a:picLocks noChangeAspect="1"/>
          </p:cNvPicPr>
          <p:nvPr/>
        </p:nvPicPr>
        <p:blipFill rotWithShape="1">
          <a:blip r:embed="rId2"/>
          <a:srcRect l="4337" t="32406" r="-143" b="26748"/>
          <a:stretch/>
        </p:blipFill>
        <p:spPr>
          <a:xfrm>
            <a:off x="684054" y="1495042"/>
            <a:ext cx="6604590" cy="1574352"/>
          </a:xfrm>
          <a:prstGeom prst="rect">
            <a:avLst/>
          </a:prstGeom>
        </p:spPr>
      </p:pic>
      <p:sp>
        <p:nvSpPr>
          <p:cNvPr id="7" name="文本框 6">
            <a:extLst>
              <a:ext uri="{FF2B5EF4-FFF2-40B4-BE49-F238E27FC236}">
                <a16:creationId xmlns:a16="http://schemas.microsoft.com/office/drawing/2014/main" id="{6AD28955-590D-4EF5-41D3-EA5509311625}"/>
              </a:ext>
            </a:extLst>
          </p:cNvPr>
          <p:cNvSpPr txBox="1"/>
          <p:nvPr/>
        </p:nvSpPr>
        <p:spPr>
          <a:xfrm>
            <a:off x="266360" y="3524650"/>
            <a:ext cx="11020840" cy="280602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在上例中，循环内容执行了</a:t>
            </a:r>
            <a:r>
              <a:rPr lang="en-US" altLang="zh-CN" sz="2400" b="1" dirty="0"/>
              <a:t>n</a:t>
            </a:r>
            <a:r>
              <a:rPr lang="zh-CN" altLang="en-US" sz="2400" b="1" dirty="0"/>
              <a:t>次，其中包含赋初始值、判断、自增，以及循环内的操作，总共应该是</a:t>
            </a:r>
            <a:r>
              <a:rPr lang="en-US" altLang="zh-CN" sz="2400" b="1" dirty="0"/>
              <a:t>f(n)=3n+1</a:t>
            </a:r>
          </a:p>
          <a:p>
            <a:pPr marL="457200" indent="-457200">
              <a:lnSpc>
                <a:spcPct val="150000"/>
              </a:lnSpc>
              <a:buFont typeface="Arial" panose="020B0604020202020204" pitchFamily="34" charset="0"/>
              <a:buChar char="•"/>
            </a:pPr>
            <a:r>
              <a:rPr lang="zh-CN" altLang="en-US" sz="2400" b="1" dirty="0"/>
              <a:t>但是我们知道复杂度只跟数量级最大的有关，且不考虑前面的常数，因此我们在分析复杂度时，只看可能导致最大数量级的部分即可，这里最大的就是一重循环。不管循环里进行多少次</a:t>
            </a:r>
            <a:r>
              <a:rPr lang="en-US" altLang="zh-CN" sz="2400" b="1" dirty="0"/>
              <a:t>O(1)</a:t>
            </a:r>
            <a:r>
              <a:rPr lang="zh-CN" altLang="en-US" sz="2400" b="1" dirty="0"/>
              <a:t>的操作，总复杂度都为</a:t>
            </a:r>
            <a:r>
              <a:rPr lang="en-US" altLang="zh-CN" sz="2400" b="1" dirty="0"/>
              <a:t>O(n)</a:t>
            </a:r>
          </a:p>
        </p:txBody>
      </p:sp>
    </p:spTree>
    <p:extLst>
      <p:ext uri="{BB962C8B-B14F-4D97-AF65-F5344CB8AC3E}">
        <p14:creationId xmlns:p14="http://schemas.microsoft.com/office/powerpoint/2010/main" val="407298893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C2B340-E702-D86A-E5F2-3A12B2D9859B}"/>
              </a:ext>
            </a:extLst>
          </p:cNvPr>
          <p:cNvSpPr/>
          <p:nvPr/>
        </p:nvSpPr>
        <p:spPr>
          <a:xfrm>
            <a:off x="1130007" y="354830"/>
            <a:ext cx="485896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算法时间复杂度分析</a:t>
            </a:r>
          </a:p>
        </p:txBody>
      </p:sp>
      <p:pic>
        <p:nvPicPr>
          <p:cNvPr id="6" name="图片 5">
            <a:extLst>
              <a:ext uri="{FF2B5EF4-FFF2-40B4-BE49-F238E27FC236}">
                <a16:creationId xmlns:a16="http://schemas.microsoft.com/office/drawing/2014/main" id="{7F198E02-DFE2-2BA7-03E9-65388124F7F0}"/>
              </a:ext>
            </a:extLst>
          </p:cNvPr>
          <p:cNvPicPr>
            <a:picLocks noChangeAspect="1"/>
          </p:cNvPicPr>
          <p:nvPr/>
        </p:nvPicPr>
        <p:blipFill>
          <a:blip r:embed="rId2"/>
          <a:stretch>
            <a:fillRect/>
          </a:stretch>
        </p:blipFill>
        <p:spPr>
          <a:xfrm>
            <a:off x="481083" y="1622930"/>
            <a:ext cx="4305521" cy="2006703"/>
          </a:xfrm>
          <a:prstGeom prst="rect">
            <a:avLst/>
          </a:prstGeom>
        </p:spPr>
      </p:pic>
      <p:pic>
        <p:nvPicPr>
          <p:cNvPr id="8" name="图片 7">
            <a:extLst>
              <a:ext uri="{FF2B5EF4-FFF2-40B4-BE49-F238E27FC236}">
                <a16:creationId xmlns:a16="http://schemas.microsoft.com/office/drawing/2014/main" id="{B03779CB-00E5-3B67-788D-E8E610F3D656}"/>
              </a:ext>
            </a:extLst>
          </p:cNvPr>
          <p:cNvPicPr>
            <a:picLocks noChangeAspect="1"/>
          </p:cNvPicPr>
          <p:nvPr/>
        </p:nvPicPr>
        <p:blipFill>
          <a:blip r:embed="rId3"/>
          <a:stretch>
            <a:fillRect/>
          </a:stretch>
        </p:blipFill>
        <p:spPr>
          <a:xfrm>
            <a:off x="655343" y="1267641"/>
            <a:ext cx="1555830" cy="552478"/>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FBA64AB-8811-4433-2B6C-9BBDC2DD63AB}"/>
                  </a:ext>
                </a:extLst>
              </p:cNvPr>
              <p:cNvSpPr txBox="1"/>
              <p:nvPr/>
            </p:nvSpPr>
            <p:spPr>
              <a:xfrm>
                <a:off x="350122" y="3697145"/>
                <a:ext cx="11020840" cy="170456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在上例中，出现了两重循环和一重循环，且循环中都是常数级的操作，根据复杂度和数量级挂钩，我们只需要考虑数量级较大的二重循环，即可得到算法的复杂度为</a:t>
                </a:r>
                <a14:m>
                  <m:oMath xmlns:m="http://schemas.openxmlformats.org/officeDocument/2006/math">
                    <m:r>
                      <a:rPr lang="en-US" altLang="zh-CN" sz="2400" b="1" i="1" dirty="0" smtClean="0">
                        <a:latin typeface="Cambria Math" panose="02040503050406030204" pitchFamily="18" charset="0"/>
                      </a:rPr>
                      <m:t>𝑶</m:t>
                    </m:r>
                    <m:r>
                      <a:rPr lang="en-US" altLang="zh-CN" sz="2400" b="1" i="1" dirty="0" smtClean="0">
                        <a:latin typeface="Cambria Math" panose="02040503050406030204" pitchFamily="18" charset="0"/>
                      </a:rPr>
                      <m:t>(</m:t>
                    </m:r>
                    <m:sSup>
                      <m:sSupPr>
                        <m:ctrlPr>
                          <a:rPr lang="en-US" altLang="zh-CN" sz="2400" b="1" i="1" dirty="0" smtClean="0">
                            <a:latin typeface="Cambria Math" panose="02040503050406030204" pitchFamily="18" charset="0"/>
                          </a:rPr>
                        </m:ctrlPr>
                      </m:sSupPr>
                      <m:e>
                        <m:r>
                          <a:rPr lang="en-US" altLang="zh-CN" sz="2400" b="1" i="1" dirty="0" smtClean="0">
                            <a:latin typeface="Cambria Math" panose="02040503050406030204" pitchFamily="18" charset="0"/>
                          </a:rPr>
                          <m:t>𝒏</m:t>
                        </m:r>
                      </m:e>
                      <m:sup>
                        <m:r>
                          <a:rPr lang="en-US" altLang="zh-CN" sz="2400" b="1" i="1" dirty="0" smtClean="0">
                            <a:latin typeface="Cambria Math" panose="02040503050406030204" pitchFamily="18" charset="0"/>
                          </a:rPr>
                          <m:t>𝟐</m:t>
                        </m:r>
                      </m:sup>
                    </m:sSup>
                    <m:r>
                      <a:rPr lang="en-US" altLang="zh-CN" sz="2400" b="1" i="1" dirty="0" smtClean="0">
                        <a:latin typeface="Cambria Math" panose="02040503050406030204" pitchFamily="18" charset="0"/>
                      </a:rPr>
                      <m:t>)</m:t>
                    </m:r>
                  </m:oMath>
                </a14:m>
                <a:endParaRPr lang="en-US" altLang="zh-CN" sz="2400" b="1" dirty="0"/>
              </a:p>
            </p:txBody>
          </p:sp>
        </mc:Choice>
        <mc:Fallback xmlns="">
          <p:sp>
            <p:nvSpPr>
              <p:cNvPr id="9" name="文本框 8">
                <a:extLst>
                  <a:ext uri="{FF2B5EF4-FFF2-40B4-BE49-F238E27FC236}">
                    <a16:creationId xmlns:a16="http://schemas.microsoft.com/office/drawing/2014/main" id="{DFBA64AB-8811-4433-2B6C-9BBDC2DD63AB}"/>
                  </a:ext>
                </a:extLst>
              </p:cNvPr>
              <p:cNvSpPr txBox="1">
                <a:spLocks noRot="1" noChangeAspect="1" noMove="1" noResize="1" noEditPoints="1" noAdjustHandles="1" noChangeArrowheads="1" noChangeShapeType="1" noTextEdit="1"/>
              </p:cNvSpPr>
              <p:nvPr/>
            </p:nvSpPr>
            <p:spPr>
              <a:xfrm>
                <a:off x="350122" y="3697145"/>
                <a:ext cx="11020840" cy="1704569"/>
              </a:xfrm>
              <a:prstGeom prst="rect">
                <a:avLst/>
              </a:prstGeom>
              <a:blipFill>
                <a:blip r:embed="rId4"/>
                <a:stretch>
                  <a:fillRect l="-719" r="-719" b="-7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8030069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9DB2A5F-2222-A72B-FBC1-3C777509A52C}"/>
              </a:ext>
            </a:extLst>
          </p:cNvPr>
          <p:cNvSpPr/>
          <p:nvPr/>
        </p:nvSpPr>
        <p:spPr>
          <a:xfrm>
            <a:off x="1130007" y="354830"/>
            <a:ext cx="485896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算法时间复杂度分析</a:t>
            </a:r>
          </a:p>
        </p:txBody>
      </p:sp>
      <p:pic>
        <p:nvPicPr>
          <p:cNvPr id="4" name="图片 3">
            <a:extLst>
              <a:ext uri="{FF2B5EF4-FFF2-40B4-BE49-F238E27FC236}">
                <a16:creationId xmlns:a16="http://schemas.microsoft.com/office/drawing/2014/main" id="{6EC21DF9-AF9B-3C44-73DB-E0D57442776C}"/>
              </a:ext>
            </a:extLst>
          </p:cNvPr>
          <p:cNvPicPr>
            <a:picLocks noChangeAspect="1"/>
          </p:cNvPicPr>
          <p:nvPr/>
        </p:nvPicPr>
        <p:blipFill>
          <a:blip r:embed="rId2"/>
          <a:stretch>
            <a:fillRect/>
          </a:stretch>
        </p:blipFill>
        <p:spPr>
          <a:xfrm>
            <a:off x="833105" y="1089634"/>
            <a:ext cx="3029106" cy="2724290"/>
          </a:xfrm>
          <a:prstGeom prst="rect">
            <a:avLst/>
          </a:prstGeom>
        </p:spPr>
      </p:pic>
      <p:sp>
        <p:nvSpPr>
          <p:cNvPr id="5" name="文本框 4">
            <a:extLst>
              <a:ext uri="{FF2B5EF4-FFF2-40B4-BE49-F238E27FC236}">
                <a16:creationId xmlns:a16="http://schemas.microsoft.com/office/drawing/2014/main" id="{C05700A7-D0F8-903F-7BA1-FFBC61041519}"/>
              </a:ext>
            </a:extLst>
          </p:cNvPr>
          <p:cNvSpPr txBox="1"/>
          <p:nvPr/>
        </p:nvSpPr>
        <p:spPr>
          <a:xfrm>
            <a:off x="338055" y="4025508"/>
            <a:ext cx="11020840" cy="114403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在上例中，算法的运行次数即循环的次数，设为</a:t>
            </a:r>
            <a:r>
              <a:rPr lang="en-US" altLang="zh-CN" sz="2400" b="1" dirty="0"/>
              <a:t>k</a:t>
            </a:r>
            <a:r>
              <a:rPr lang="zh-CN" altLang="en-US" sz="2400" b="1" dirty="0"/>
              <a:t>，当循环退出时，</a:t>
            </a:r>
            <a:r>
              <a:rPr lang="en-US" altLang="zh-CN" sz="2400" b="1" dirty="0" err="1"/>
              <a:t>i</a:t>
            </a:r>
            <a:r>
              <a:rPr lang="zh-CN" altLang="en-US" sz="2400" b="1" dirty="0"/>
              <a:t>大于等于</a:t>
            </a:r>
            <a:r>
              <a:rPr lang="en-US" altLang="zh-CN" sz="2400" b="1" dirty="0"/>
              <a:t>n</a:t>
            </a:r>
            <a:r>
              <a:rPr lang="zh-CN" altLang="en-US" sz="2400" b="1" dirty="0"/>
              <a:t>，那么</a:t>
            </a:r>
            <a:r>
              <a:rPr lang="en-US" altLang="zh-CN" sz="2400" b="1" dirty="0"/>
              <a:t>2</a:t>
            </a:r>
            <a:r>
              <a:rPr lang="en-US" altLang="zh-CN" sz="2400" b="1" baseline="30000" dirty="0"/>
              <a:t>k</a:t>
            </a:r>
            <a:r>
              <a:rPr lang="en-US" altLang="zh-CN" sz="2400" b="1" dirty="0"/>
              <a:t>&lt;n</a:t>
            </a:r>
            <a:r>
              <a:rPr lang="zh-CN" altLang="en-US" sz="2400" b="1" dirty="0"/>
              <a:t>，得到</a:t>
            </a:r>
            <a:r>
              <a:rPr lang="en-US" altLang="zh-CN" sz="2400" b="1" dirty="0"/>
              <a:t>k&lt;log</a:t>
            </a:r>
            <a:r>
              <a:rPr lang="en-US" altLang="zh-CN" sz="2400" b="1" baseline="-25000" dirty="0"/>
              <a:t>2</a:t>
            </a:r>
            <a:r>
              <a:rPr lang="en-US" altLang="zh-CN" sz="2400" b="1" dirty="0"/>
              <a:t>n</a:t>
            </a:r>
            <a:r>
              <a:rPr lang="zh-CN" altLang="en-US" sz="2400" b="1" dirty="0"/>
              <a:t>，因此</a:t>
            </a:r>
            <a:r>
              <a:rPr lang="en-US" altLang="zh-CN" sz="2400" b="1" dirty="0"/>
              <a:t>k=O(</a:t>
            </a:r>
            <a:r>
              <a:rPr lang="en-US" altLang="zh-CN" sz="2400" b="1" dirty="0" err="1"/>
              <a:t>logn</a:t>
            </a:r>
            <a:r>
              <a:rPr lang="en-US" altLang="zh-CN" sz="2400" b="1" dirty="0"/>
              <a:t>)</a:t>
            </a:r>
          </a:p>
        </p:txBody>
      </p:sp>
    </p:spTree>
    <p:extLst>
      <p:ext uri="{BB962C8B-B14F-4D97-AF65-F5344CB8AC3E}">
        <p14:creationId xmlns:p14="http://schemas.microsoft.com/office/powerpoint/2010/main" val="89062849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84CEC0E-744C-A7FC-F6AF-B6E41D2ED125}"/>
              </a:ext>
            </a:extLst>
          </p:cNvPr>
          <p:cNvSpPr/>
          <p:nvPr/>
        </p:nvSpPr>
        <p:spPr>
          <a:xfrm>
            <a:off x="1130007" y="354830"/>
            <a:ext cx="2380273"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课前声明</a:t>
            </a:r>
          </a:p>
        </p:txBody>
      </p:sp>
      <p:sp>
        <p:nvSpPr>
          <p:cNvPr id="3" name="文本框 2">
            <a:extLst>
              <a:ext uri="{FF2B5EF4-FFF2-40B4-BE49-F238E27FC236}">
                <a16:creationId xmlns:a16="http://schemas.microsoft.com/office/drawing/2014/main" id="{F217E9E6-7D15-EA1F-FCEE-E26A2CBFB744}"/>
              </a:ext>
            </a:extLst>
          </p:cNvPr>
          <p:cNvSpPr txBox="1"/>
          <p:nvPr/>
        </p:nvSpPr>
        <p:spPr>
          <a:xfrm>
            <a:off x="544015" y="1305288"/>
            <a:ext cx="10612842" cy="390465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800" b="1" dirty="0"/>
              <a:t>互助课堂仅作为老师讲课内容的解释和补充，请不要以听互助课堂取代听大课</a:t>
            </a:r>
            <a:endParaRPr lang="en-US" altLang="zh-CN" sz="2800" b="1" dirty="0"/>
          </a:p>
          <a:p>
            <a:pPr marL="457200" indent="-457200">
              <a:lnSpc>
                <a:spcPct val="150000"/>
              </a:lnSpc>
              <a:buFont typeface="Arial" panose="020B0604020202020204" pitchFamily="34" charset="0"/>
              <a:buChar char="•"/>
            </a:pPr>
            <a:r>
              <a:rPr lang="zh-CN" altLang="en-US" sz="2800" b="1" dirty="0"/>
              <a:t>互助课堂旨在帮助大家提升学业成绩，有困难之处欢迎讨论交流，但要</a:t>
            </a:r>
            <a:r>
              <a:rPr lang="zh-CN" altLang="en-US" sz="2800" b="1" dirty="0">
                <a:solidFill>
                  <a:srgbClr val="FF0000"/>
                </a:solidFill>
              </a:rPr>
              <a:t>杜绝抄袭、代写等行为。不要以可存留的方式分享代码，若有因此导致的查重时间，请当事人自己承担责任</a:t>
            </a:r>
            <a:endParaRPr lang="en-US" altLang="zh-CN" sz="2800" dirty="0">
              <a:solidFill>
                <a:srgbClr val="FF0000"/>
              </a:solidFill>
            </a:endParaRPr>
          </a:p>
          <a:p>
            <a:pPr>
              <a:lnSpc>
                <a:spcPct val="150000"/>
              </a:lnSpc>
            </a:pPr>
            <a:endParaRPr lang="en-US" altLang="zh-CN" sz="2800" b="1" dirty="0">
              <a:solidFill>
                <a:srgbClr val="FF0000"/>
              </a:solidFill>
            </a:endParaRPr>
          </a:p>
        </p:txBody>
      </p:sp>
    </p:spTree>
    <p:extLst>
      <p:ext uri="{BB962C8B-B14F-4D97-AF65-F5344CB8AC3E}">
        <p14:creationId xmlns:p14="http://schemas.microsoft.com/office/powerpoint/2010/main" val="1274859159"/>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921E3CD-8BA6-8D86-AFDA-70F7FA555C1D}"/>
              </a:ext>
            </a:extLst>
          </p:cNvPr>
          <p:cNvSpPr/>
          <p:nvPr/>
        </p:nvSpPr>
        <p:spPr>
          <a:xfrm>
            <a:off x="1130007" y="354830"/>
            <a:ext cx="485896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算法时间复杂度分析</a:t>
            </a:r>
          </a:p>
        </p:txBody>
      </p:sp>
      <p:sp>
        <p:nvSpPr>
          <p:cNvPr id="3" name="文本框 2">
            <a:extLst>
              <a:ext uri="{FF2B5EF4-FFF2-40B4-BE49-F238E27FC236}">
                <a16:creationId xmlns:a16="http://schemas.microsoft.com/office/drawing/2014/main" id="{FBAFB9F8-6E80-F1DE-9F9B-C3F94A1DB629}"/>
              </a:ext>
            </a:extLst>
          </p:cNvPr>
          <p:cNvSpPr txBox="1"/>
          <p:nvPr/>
        </p:nvSpPr>
        <p:spPr>
          <a:xfrm>
            <a:off x="549446" y="1526613"/>
            <a:ext cx="10472215" cy="391402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通过以上的几个例子我们会发现，复杂度的核心是表示算法运行次数的函数表达式</a:t>
            </a:r>
            <a:endParaRPr lang="en-US" altLang="zh-CN" sz="2400" b="1" dirty="0"/>
          </a:p>
          <a:p>
            <a:pPr marL="457200" indent="-457200">
              <a:lnSpc>
                <a:spcPct val="150000"/>
              </a:lnSpc>
              <a:buFont typeface="Arial" panose="020B0604020202020204" pitchFamily="34" charset="0"/>
              <a:buChar char="•"/>
            </a:pPr>
            <a:r>
              <a:rPr lang="zh-CN" altLang="en-US" sz="2400" b="1" dirty="0"/>
              <a:t>对于较为简单可以获得的函数表达式，我们可以快速根据循环来判断得到数量级</a:t>
            </a:r>
            <a:endParaRPr lang="en-US" altLang="zh-CN" sz="2400" b="1" dirty="0"/>
          </a:p>
          <a:p>
            <a:pPr marL="457200" indent="-457200">
              <a:lnSpc>
                <a:spcPct val="150000"/>
              </a:lnSpc>
              <a:buFont typeface="Arial" panose="020B0604020202020204" pitchFamily="34" charset="0"/>
              <a:buChar char="•"/>
            </a:pPr>
            <a:r>
              <a:rPr lang="zh-CN" altLang="en-US" sz="2400" b="1" dirty="0"/>
              <a:t>对于并不好获得的函数表达式，我们需要通过数学方法来得到表达式再判断其复杂度，当然，积累了经验后也可以快速判断某些算法代码的复杂度。</a:t>
            </a:r>
            <a:endParaRPr lang="en-US" altLang="zh-CN" sz="2400" b="1" dirty="0"/>
          </a:p>
          <a:p>
            <a:pPr marL="457200" indent="-457200">
              <a:lnSpc>
                <a:spcPct val="150000"/>
              </a:lnSpc>
              <a:buFont typeface="Arial" panose="020B0604020202020204" pitchFamily="34" charset="0"/>
              <a:buChar char="•"/>
            </a:pPr>
            <a:r>
              <a:rPr lang="zh-CN" altLang="en-US" sz="2400" b="1" dirty="0"/>
              <a:t>下面我们先做一些简单的复杂度分析练习。</a:t>
            </a:r>
            <a:endParaRPr lang="en-US" altLang="zh-CN" sz="2400" b="1" dirty="0"/>
          </a:p>
        </p:txBody>
      </p:sp>
    </p:spTree>
    <p:extLst>
      <p:ext uri="{BB962C8B-B14F-4D97-AF65-F5344CB8AC3E}">
        <p14:creationId xmlns:p14="http://schemas.microsoft.com/office/powerpoint/2010/main" val="3732522690"/>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381BBF2-7C42-C0D1-B2FE-B5CE7785C5F3}"/>
              </a:ext>
            </a:extLst>
          </p:cNvPr>
          <p:cNvSpPr/>
          <p:nvPr/>
        </p:nvSpPr>
        <p:spPr>
          <a:xfrm>
            <a:off x="1130006" y="354830"/>
            <a:ext cx="554301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算法时间复杂度与数据规模</a:t>
            </a:r>
          </a:p>
        </p:txBody>
      </p:sp>
      <p:pic>
        <p:nvPicPr>
          <p:cNvPr id="4" name="图片 3">
            <a:extLst>
              <a:ext uri="{FF2B5EF4-FFF2-40B4-BE49-F238E27FC236}">
                <a16:creationId xmlns:a16="http://schemas.microsoft.com/office/drawing/2014/main" id="{66F6DCF0-9CF2-27B7-106D-0D9CC8AD28AA}"/>
              </a:ext>
            </a:extLst>
          </p:cNvPr>
          <p:cNvPicPr>
            <a:picLocks noChangeAspect="1"/>
          </p:cNvPicPr>
          <p:nvPr/>
        </p:nvPicPr>
        <p:blipFill>
          <a:blip r:embed="rId2"/>
          <a:stretch>
            <a:fillRect/>
          </a:stretch>
        </p:blipFill>
        <p:spPr>
          <a:xfrm>
            <a:off x="705849" y="1077360"/>
            <a:ext cx="7360028" cy="5010407"/>
          </a:xfrm>
          <a:prstGeom prst="rect">
            <a:avLst/>
          </a:prstGeom>
        </p:spPr>
      </p:pic>
    </p:spTree>
    <p:extLst>
      <p:ext uri="{BB962C8B-B14F-4D97-AF65-F5344CB8AC3E}">
        <p14:creationId xmlns:p14="http://schemas.microsoft.com/office/powerpoint/2010/main" val="1645133597"/>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31A388-4E28-2972-B700-AC330CD1CE5F}"/>
              </a:ext>
            </a:extLst>
          </p:cNvPr>
          <p:cNvSpPr txBox="1"/>
          <p:nvPr/>
        </p:nvSpPr>
        <p:spPr>
          <a:xfrm>
            <a:off x="312121" y="1142705"/>
            <a:ext cx="11353700" cy="557601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空间复杂度是对一个算法在运行过程中临时占用存储空间大小的一个量度，同样反映的是一个增长趋势。</a:t>
            </a:r>
          </a:p>
          <a:p>
            <a:pPr marL="457200" indent="-457200">
              <a:lnSpc>
                <a:spcPct val="150000"/>
              </a:lnSpc>
              <a:buFont typeface="Arial" panose="020B0604020202020204" pitchFamily="34" charset="0"/>
              <a:buChar char="•"/>
            </a:pPr>
            <a:r>
              <a:rPr lang="zh-CN" altLang="en-US" sz="2400" b="1" dirty="0"/>
              <a:t>首先我们得了解计算机存储单元的大小。计算机中最小的存储单元为位</a:t>
            </a:r>
            <a:r>
              <a:rPr lang="en-US" altLang="zh-CN" sz="2400" b="1" dirty="0"/>
              <a:t>(bit)</a:t>
            </a:r>
          </a:p>
          <a:p>
            <a:pPr marL="457200" indent="-457200">
              <a:lnSpc>
                <a:spcPct val="150000"/>
              </a:lnSpc>
              <a:buFont typeface="Arial" panose="020B0604020202020204" pitchFamily="34" charset="0"/>
              <a:buChar char="•"/>
            </a:pPr>
            <a:r>
              <a:rPr lang="en-US" altLang="zh-CN" sz="2400" b="1" dirty="0"/>
              <a:t>1Byte = 8bit   1KB = 1024Byte</a:t>
            </a:r>
          </a:p>
          <a:p>
            <a:pPr marL="457200" indent="-457200">
              <a:lnSpc>
                <a:spcPct val="150000"/>
              </a:lnSpc>
              <a:buFont typeface="Arial" panose="020B0604020202020204" pitchFamily="34" charset="0"/>
              <a:buChar char="•"/>
            </a:pPr>
            <a:r>
              <a:rPr lang="en-US" altLang="zh-CN" sz="2400" b="1" dirty="0"/>
              <a:t>1MB = 1024KB   1GB = 1024MB</a:t>
            </a:r>
          </a:p>
          <a:p>
            <a:pPr marL="457200" indent="-457200">
              <a:lnSpc>
                <a:spcPct val="150000"/>
              </a:lnSpc>
              <a:buFont typeface="Arial" panose="020B0604020202020204" pitchFamily="34" charset="0"/>
              <a:buChar char="•"/>
            </a:pPr>
            <a:r>
              <a:rPr lang="zh-CN" altLang="en-US" sz="2400" b="1" dirty="0"/>
              <a:t>以及各类变量所占的存储单元的大小</a:t>
            </a:r>
          </a:p>
          <a:p>
            <a:pPr marL="457200" indent="-457200">
              <a:lnSpc>
                <a:spcPct val="150000"/>
              </a:lnSpc>
              <a:buFont typeface="Arial" panose="020B0604020202020204" pitchFamily="34" charset="0"/>
              <a:buChar char="•"/>
            </a:pPr>
            <a:r>
              <a:rPr lang="en-US" altLang="zh-CN" sz="2400" b="1" dirty="0"/>
              <a:t>int = 4Byte   </a:t>
            </a:r>
            <a:r>
              <a:rPr lang="en-US" altLang="zh-CN" sz="2400" b="1" dirty="0" err="1"/>
              <a:t>longlong</a:t>
            </a:r>
            <a:r>
              <a:rPr lang="en-US" altLang="zh-CN" sz="2400" b="1" dirty="0"/>
              <a:t> = 8Byte</a:t>
            </a:r>
          </a:p>
          <a:p>
            <a:pPr marL="457200" indent="-457200">
              <a:lnSpc>
                <a:spcPct val="150000"/>
              </a:lnSpc>
              <a:buFont typeface="Arial" panose="020B0604020202020204" pitchFamily="34" charset="0"/>
              <a:buChar char="•"/>
            </a:pPr>
            <a:r>
              <a:rPr lang="en-US" altLang="zh-CN" sz="2400" b="1" dirty="0"/>
              <a:t>char = 1Byte   float = 4Byte</a:t>
            </a:r>
          </a:p>
          <a:p>
            <a:pPr marL="457200" indent="-457200">
              <a:lnSpc>
                <a:spcPct val="150000"/>
              </a:lnSpc>
              <a:buFont typeface="Arial" panose="020B0604020202020204" pitchFamily="34" charset="0"/>
              <a:buChar char="•"/>
            </a:pPr>
            <a:r>
              <a:rPr lang="en-US" altLang="zh-CN" sz="2400" b="1" dirty="0"/>
              <a:t>double = 8Byte</a:t>
            </a:r>
          </a:p>
          <a:p>
            <a:pPr marL="457200" indent="-457200">
              <a:lnSpc>
                <a:spcPct val="150000"/>
              </a:lnSpc>
              <a:buFont typeface="Arial" panose="020B0604020202020204" pitchFamily="34" charset="0"/>
              <a:buChar char="•"/>
            </a:pPr>
            <a:endParaRPr lang="en-US" altLang="zh-CN" sz="2400" b="1" dirty="0"/>
          </a:p>
        </p:txBody>
      </p:sp>
      <p:sp>
        <p:nvSpPr>
          <p:cNvPr id="3" name="矩形 2">
            <a:extLst>
              <a:ext uri="{FF2B5EF4-FFF2-40B4-BE49-F238E27FC236}">
                <a16:creationId xmlns:a16="http://schemas.microsoft.com/office/drawing/2014/main" id="{5C326B23-A92B-60D7-1C41-B64DF31982D4}"/>
              </a:ext>
            </a:extLst>
          </p:cNvPr>
          <p:cNvSpPr/>
          <p:nvPr/>
        </p:nvSpPr>
        <p:spPr>
          <a:xfrm>
            <a:off x="1130007" y="354830"/>
            <a:ext cx="2597396"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空间复杂度</a:t>
            </a:r>
          </a:p>
        </p:txBody>
      </p:sp>
    </p:spTree>
    <p:extLst>
      <p:ext uri="{BB962C8B-B14F-4D97-AF65-F5344CB8AC3E}">
        <p14:creationId xmlns:p14="http://schemas.microsoft.com/office/powerpoint/2010/main" val="3442959572"/>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79AF0E0-519A-671F-00FE-00090BC2D842}"/>
              </a:ext>
            </a:extLst>
          </p:cNvPr>
          <p:cNvSpPr txBox="1"/>
          <p:nvPr/>
        </p:nvSpPr>
        <p:spPr>
          <a:xfrm>
            <a:off x="321428" y="1931463"/>
            <a:ext cx="11353700" cy="280602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一般算法题会提供</a:t>
            </a:r>
            <a:r>
              <a:rPr lang="en-US" altLang="zh-CN" sz="2400" b="1" dirty="0"/>
              <a:t>64MB/128MB/256MB</a:t>
            </a:r>
            <a:r>
              <a:rPr lang="zh-CN" altLang="en-US" sz="2400" b="1" dirty="0"/>
              <a:t>的空间限制，假设给出</a:t>
            </a:r>
            <a:r>
              <a:rPr lang="en-US" altLang="zh-CN" sz="2400" b="1" dirty="0"/>
              <a:t>128MB</a:t>
            </a:r>
            <a:r>
              <a:rPr lang="zh-CN" altLang="en-US" sz="2400" b="1" dirty="0"/>
              <a:t>的空间限制，估算可以放的下的</a:t>
            </a:r>
            <a:r>
              <a:rPr lang="en-US" altLang="zh-CN" sz="2400" b="1" dirty="0"/>
              <a:t>int</a:t>
            </a:r>
            <a:r>
              <a:rPr lang="zh-CN" altLang="en-US" sz="2400" b="1" dirty="0"/>
              <a:t>数组大小大约为</a:t>
            </a:r>
            <a:r>
              <a:rPr lang="en-US" altLang="zh-CN" sz="2400" b="1" dirty="0"/>
              <a:t>3 × 107 </a:t>
            </a:r>
            <a:r>
              <a:rPr lang="zh-CN" altLang="en-US" sz="2400" b="1" dirty="0"/>
              <a:t>所以不要随便乱开数组，不然算法对了也是白做。</a:t>
            </a:r>
            <a:endParaRPr lang="en-US" altLang="zh-CN" sz="2400" b="1" dirty="0"/>
          </a:p>
          <a:p>
            <a:pPr marL="457200" indent="-457200">
              <a:lnSpc>
                <a:spcPct val="150000"/>
              </a:lnSpc>
              <a:buFont typeface="Arial" panose="020B0604020202020204" pitchFamily="34" charset="0"/>
              <a:buChar char="•"/>
            </a:pPr>
            <a:r>
              <a:rPr lang="zh-CN" altLang="en-US" sz="2400" b="1" dirty="0"/>
              <a:t>空间复杂度相对于时间复杂度没那么被关注，但也是衡量一个算法的重要因素</a:t>
            </a:r>
            <a:endParaRPr lang="en-US" altLang="zh-CN" sz="2400" b="1" dirty="0"/>
          </a:p>
          <a:p>
            <a:pPr marL="457200" indent="-457200">
              <a:lnSpc>
                <a:spcPct val="150000"/>
              </a:lnSpc>
              <a:buFont typeface="Arial" panose="020B0604020202020204" pitchFamily="34" charset="0"/>
              <a:buChar char="•"/>
            </a:pPr>
            <a:r>
              <a:rPr lang="zh-CN" altLang="en-US" sz="2400" b="1" dirty="0"/>
              <a:t>我们往往会在空间和时间复杂度之间进行牺牲转换，来权衡我们的花费。</a:t>
            </a:r>
            <a:endParaRPr lang="en-US" altLang="zh-CN" sz="2400" b="1" dirty="0"/>
          </a:p>
        </p:txBody>
      </p:sp>
      <p:sp>
        <p:nvSpPr>
          <p:cNvPr id="3" name="矩形 2">
            <a:extLst>
              <a:ext uri="{FF2B5EF4-FFF2-40B4-BE49-F238E27FC236}">
                <a16:creationId xmlns:a16="http://schemas.microsoft.com/office/drawing/2014/main" id="{78C5E5ED-0DFC-F5CB-EA50-B07406B4DA27}"/>
              </a:ext>
            </a:extLst>
          </p:cNvPr>
          <p:cNvSpPr/>
          <p:nvPr/>
        </p:nvSpPr>
        <p:spPr>
          <a:xfrm>
            <a:off x="1130007" y="354830"/>
            <a:ext cx="2597396"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空间复杂度</a:t>
            </a:r>
          </a:p>
        </p:txBody>
      </p:sp>
    </p:spTree>
    <p:extLst>
      <p:ext uri="{BB962C8B-B14F-4D97-AF65-F5344CB8AC3E}">
        <p14:creationId xmlns:p14="http://schemas.microsoft.com/office/powerpoint/2010/main" val="1387201459"/>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D6ACED5-6489-42CE-6120-FCB89D67B6BF}"/>
              </a:ext>
            </a:extLst>
          </p:cNvPr>
          <p:cNvSpPr/>
          <p:nvPr/>
        </p:nvSpPr>
        <p:spPr>
          <a:xfrm>
            <a:off x="1130007" y="354830"/>
            <a:ext cx="166205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常数</a:t>
            </a:r>
            <a:endPar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 name="文本框 2">
            <a:extLst>
              <a:ext uri="{FF2B5EF4-FFF2-40B4-BE49-F238E27FC236}">
                <a16:creationId xmlns:a16="http://schemas.microsoft.com/office/drawing/2014/main" id="{74FF572C-B284-ABE9-2948-6786E9DEC122}"/>
              </a:ext>
            </a:extLst>
          </p:cNvPr>
          <p:cNvSpPr txBox="1"/>
          <p:nvPr/>
        </p:nvSpPr>
        <p:spPr>
          <a:xfrm>
            <a:off x="340042" y="1194991"/>
            <a:ext cx="11353700" cy="446801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常数指时间复杂度中数量级前的系数，比如</a:t>
            </a:r>
            <a:r>
              <a:rPr lang="en-US" altLang="zh-CN" sz="2400" b="1" dirty="0"/>
              <a:t>n</a:t>
            </a:r>
            <a:r>
              <a:rPr lang="zh-CN" altLang="en-US" sz="2400" b="1" dirty="0"/>
              <a:t>和</a:t>
            </a:r>
            <a:r>
              <a:rPr lang="en-US" altLang="zh-CN" sz="2400" b="1" dirty="0"/>
              <a:t>10n</a:t>
            </a:r>
            <a:r>
              <a:rPr lang="zh-CN" altLang="en-US" sz="2400" b="1" dirty="0"/>
              <a:t>它们的时间复杂度均为</a:t>
            </a:r>
            <a:r>
              <a:rPr lang="en-US" altLang="zh-CN" sz="2400" b="1" dirty="0"/>
              <a:t>O(n)</a:t>
            </a:r>
            <a:r>
              <a:rPr lang="zh-CN" altLang="en-US" sz="2400" b="1" dirty="0"/>
              <a:t>，但明显前者效率更高，在某些数据范围较大的题目中可能前者就能通过而后者就会</a:t>
            </a:r>
            <a:r>
              <a:rPr lang="en-US" altLang="zh-CN" sz="2400" b="1" dirty="0"/>
              <a:t>TLE</a:t>
            </a:r>
          </a:p>
          <a:p>
            <a:pPr marL="457200" indent="-457200">
              <a:lnSpc>
                <a:spcPct val="150000"/>
              </a:lnSpc>
              <a:buFont typeface="Arial" panose="020B0604020202020204" pitchFamily="34" charset="0"/>
              <a:buChar char="•"/>
            </a:pPr>
            <a:r>
              <a:rPr lang="zh-CN" altLang="en-US" sz="2400" b="1" dirty="0"/>
              <a:t>在极少的情况下我们需要一些优化来减少常数，这个我们暂且不提，有兴趣的同学可以自行查找有关如下的资料</a:t>
            </a:r>
          </a:p>
          <a:p>
            <a:pPr marL="457200" indent="-457200">
              <a:lnSpc>
                <a:spcPct val="150000"/>
              </a:lnSpc>
              <a:buFont typeface="Arial" panose="020B0604020202020204" pitchFamily="34" charset="0"/>
              <a:buChar char="•"/>
            </a:pPr>
            <a:r>
              <a:rPr lang="zh-CN" altLang="en-US" sz="2400" b="1" dirty="0"/>
              <a:t>快读快写</a:t>
            </a:r>
          </a:p>
          <a:p>
            <a:pPr marL="457200" indent="-457200">
              <a:lnSpc>
                <a:spcPct val="150000"/>
              </a:lnSpc>
              <a:buFont typeface="Arial" panose="020B0604020202020204" pitchFamily="34" charset="0"/>
              <a:buChar char="•"/>
            </a:pPr>
            <a:r>
              <a:rPr lang="zh-CN" altLang="en-US" sz="2400" b="1" dirty="0"/>
              <a:t>快速取模</a:t>
            </a:r>
          </a:p>
          <a:p>
            <a:pPr marL="457200" indent="-457200">
              <a:lnSpc>
                <a:spcPct val="150000"/>
              </a:lnSpc>
              <a:buFont typeface="Arial" panose="020B0604020202020204" pitchFamily="34" charset="0"/>
              <a:buChar char="•"/>
            </a:pPr>
            <a:r>
              <a:rPr lang="zh-CN" altLang="en-US" sz="2400" b="1" dirty="0"/>
              <a:t>尽量少用浮点数</a:t>
            </a:r>
            <a:endParaRPr lang="en-US" altLang="zh-CN" sz="2400" b="1" dirty="0"/>
          </a:p>
        </p:txBody>
      </p:sp>
    </p:spTree>
    <p:extLst>
      <p:ext uri="{BB962C8B-B14F-4D97-AF65-F5344CB8AC3E}">
        <p14:creationId xmlns:p14="http://schemas.microsoft.com/office/powerpoint/2010/main" val="150084279"/>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6">
            <a:extLst>
              <a:ext uri="{FF2B5EF4-FFF2-40B4-BE49-F238E27FC236}">
                <a16:creationId xmlns:a16="http://schemas.microsoft.com/office/drawing/2014/main" id="{48488B04-52DC-4DF9-BC44-951F34DBBEEC}"/>
              </a:ext>
            </a:extLst>
          </p:cNvPr>
          <p:cNvSpPr/>
          <p:nvPr/>
        </p:nvSpPr>
        <p:spPr bwMode="auto">
          <a:xfrm rot="5400000">
            <a:off x="4820678" y="1180009"/>
            <a:ext cx="2233978" cy="194241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93C3C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99">
              <a:solidFill>
                <a:srgbClr val="FFFFFF"/>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9" name="4">
            <a:extLst>
              <a:ext uri="{FF2B5EF4-FFF2-40B4-BE49-F238E27FC236}">
                <a16:creationId xmlns:a16="http://schemas.microsoft.com/office/drawing/2014/main" id="{A9504009-67AB-4F44-8FCF-E182A8706CAA}"/>
              </a:ext>
            </a:extLst>
          </p:cNvPr>
          <p:cNvSpPr txBox="1"/>
          <p:nvPr>
            <p:custDataLst>
              <p:tags r:id="rId1"/>
            </p:custDataLst>
          </p:nvPr>
        </p:nvSpPr>
        <p:spPr>
          <a:xfrm>
            <a:off x="4581141" y="1537020"/>
            <a:ext cx="2713054" cy="1440686"/>
          </a:xfrm>
          <a:prstGeom prst="rect">
            <a:avLst/>
          </a:prstGeom>
          <a:noFill/>
        </p:spPr>
        <p:txBody>
          <a:bodyPr wrap="square" lIns="85983" tIns="42991" rIns="85983" bIns="42991">
            <a:spAutoFit/>
          </a:bodyPr>
          <a:lstStyle/>
          <a:p>
            <a:pPr algn="ctr">
              <a:defRPr/>
            </a:pPr>
            <a:r>
              <a:rPr lang="en-US" altLang="zh-CN" sz="8797"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2</a:t>
            </a:r>
          </a:p>
        </p:txBody>
      </p:sp>
      <p:sp>
        <p:nvSpPr>
          <p:cNvPr id="41" name="2">
            <a:extLst>
              <a:ext uri="{FF2B5EF4-FFF2-40B4-BE49-F238E27FC236}">
                <a16:creationId xmlns:a16="http://schemas.microsoft.com/office/drawing/2014/main" id="{E01395C7-8230-4890-B209-7D41ECCF4130}"/>
              </a:ext>
            </a:extLst>
          </p:cNvPr>
          <p:cNvSpPr txBox="1"/>
          <p:nvPr>
            <p:custDataLst>
              <p:tags r:id="rId2"/>
            </p:custDataLst>
          </p:nvPr>
        </p:nvSpPr>
        <p:spPr>
          <a:xfrm>
            <a:off x="2720403" y="3589797"/>
            <a:ext cx="6597767" cy="640819"/>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a:r>
              <a:rPr lang="zh-CN" altLang="en-US" sz="3600" b="1" dirty="0">
                <a:cs typeface="Times New Roman" panose="02020603050405020304" pitchFamily="18" charset="0"/>
              </a:rPr>
              <a:t>递推算法</a:t>
            </a:r>
            <a:endParaRPr lang="zh-CN" altLang="en-US" sz="3600" b="1" dirty="0"/>
          </a:p>
        </p:txBody>
      </p:sp>
      <p:sp>
        <p:nvSpPr>
          <p:cNvPr id="8" name="平行四边形 7">
            <a:extLst>
              <a:ext uri="{FF2B5EF4-FFF2-40B4-BE49-F238E27FC236}">
                <a16:creationId xmlns:a16="http://schemas.microsoft.com/office/drawing/2014/main" id="{A4DFF303-64C5-2B46-8FF5-969720EBCBBF}"/>
              </a:ext>
            </a:extLst>
          </p:cNvPr>
          <p:cNvSpPr/>
          <p:nvPr/>
        </p:nvSpPr>
        <p:spPr>
          <a:xfrm>
            <a:off x="-1290682" y="294519"/>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9" name="平行四边形 8">
            <a:extLst>
              <a:ext uri="{FF2B5EF4-FFF2-40B4-BE49-F238E27FC236}">
                <a16:creationId xmlns:a16="http://schemas.microsoft.com/office/drawing/2014/main" id="{BA8E2AFE-4DB1-D84B-84F9-297A3310E288}"/>
              </a:ext>
            </a:extLst>
          </p:cNvPr>
          <p:cNvSpPr/>
          <p:nvPr/>
        </p:nvSpPr>
        <p:spPr>
          <a:xfrm>
            <a:off x="511671" y="-888078"/>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0" name="平行四边形 9">
            <a:extLst>
              <a:ext uri="{FF2B5EF4-FFF2-40B4-BE49-F238E27FC236}">
                <a16:creationId xmlns:a16="http://schemas.microsoft.com/office/drawing/2014/main" id="{7AD87EAA-9BAE-CA4F-B955-A89E3867943E}"/>
              </a:ext>
            </a:extLst>
          </p:cNvPr>
          <p:cNvSpPr/>
          <p:nvPr/>
        </p:nvSpPr>
        <p:spPr>
          <a:xfrm>
            <a:off x="9095790" y="5427303"/>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1" name="平行四边形 10">
            <a:extLst>
              <a:ext uri="{FF2B5EF4-FFF2-40B4-BE49-F238E27FC236}">
                <a16:creationId xmlns:a16="http://schemas.microsoft.com/office/drawing/2014/main" id="{19DC2462-77B8-744F-83AE-B0E2AEEAA8E4}"/>
              </a:ext>
            </a:extLst>
          </p:cNvPr>
          <p:cNvSpPr/>
          <p:nvPr/>
        </p:nvSpPr>
        <p:spPr>
          <a:xfrm>
            <a:off x="10898143" y="4244706"/>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Tree>
    <p:extLst>
      <p:ext uri="{BB962C8B-B14F-4D97-AF65-F5344CB8AC3E}">
        <p14:creationId xmlns:p14="http://schemas.microsoft.com/office/powerpoint/2010/main" val="3236933623"/>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A40E4C4-B161-2B5B-D93B-575B464A36A3}"/>
              </a:ext>
            </a:extLst>
          </p:cNvPr>
          <p:cNvSpPr/>
          <p:nvPr/>
        </p:nvSpPr>
        <p:spPr>
          <a:xfrm>
            <a:off x="1130007" y="354830"/>
            <a:ext cx="2157646"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递推算法</a:t>
            </a:r>
            <a:endPar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A778F01-E372-10CD-2A4B-4DF08AC10468}"/>
                  </a:ext>
                </a:extLst>
              </p:cNvPr>
              <p:cNvSpPr txBox="1">
                <a:spLocks/>
              </p:cNvSpPr>
              <p:nvPr/>
            </p:nvSpPr>
            <p:spPr>
              <a:xfrm>
                <a:off x="771498" y="1115167"/>
                <a:ext cx="10822536" cy="49087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b="1" dirty="0"/>
                  <a:t>递推算法的核心思想：</a:t>
                </a:r>
                <a:r>
                  <a:rPr lang="zh-CN" altLang="en-US" b="1" dirty="0">
                    <a:solidFill>
                      <a:srgbClr val="FF0000"/>
                    </a:solidFill>
                  </a:rPr>
                  <a:t>通过已经计算得到的结果（规模小的问题）来计算当前的结果（规模大的问题）</a:t>
                </a:r>
                <a:r>
                  <a:rPr lang="zh-CN" altLang="en-US" b="1" dirty="0"/>
                  <a:t>。</a:t>
                </a:r>
                <a:endParaRPr lang="en-US" altLang="zh-CN" b="1" dirty="0"/>
              </a:p>
              <a:p>
                <a:pPr>
                  <a:lnSpc>
                    <a:spcPct val="150000"/>
                  </a:lnSpc>
                </a:pPr>
                <a:r>
                  <a:rPr lang="zh-CN" altLang="en-US" b="1" dirty="0"/>
                  <a:t>回忆数学归纳法。当我们假设</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1" i="1" smtClean="0">
                            <a:latin typeface="Cambria Math" panose="02040503050406030204" pitchFamily="18" charset="0"/>
                          </a:rPr>
                          <m:t>𝒌</m:t>
                        </m:r>
                      </m:sub>
                    </m:sSub>
                  </m:oMath>
                </a14:m>
                <a:r>
                  <a:rPr lang="zh-CN" altLang="en-US" b="1" dirty="0"/>
                  <a:t>成立能证明</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1" i="1" smtClean="0">
                            <a:latin typeface="Cambria Math" panose="02040503050406030204" pitchFamily="18" charset="0"/>
                          </a:rPr>
                          <m:t>𝒌</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b>
                    </m:sSub>
                  </m:oMath>
                </a14:m>
                <a:r>
                  <a:rPr lang="zh-CN" altLang="en-US" b="1" dirty="0"/>
                  <a:t>成立，并且能证明</a:t>
                </a:r>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𝒂</m:t>
                        </m:r>
                      </m:e>
                      <m:sub>
                        <m:r>
                          <a:rPr lang="en-US" altLang="zh-CN" b="1" i="1" smtClean="0">
                            <a:latin typeface="Cambria Math" panose="02040503050406030204" pitchFamily="18" charset="0"/>
                          </a:rPr>
                          <m:t>𝟏</m:t>
                        </m:r>
                      </m:sub>
                    </m:sSub>
                  </m:oMath>
                </a14:m>
                <a:r>
                  <a:rPr lang="zh-CN" altLang="en-US" b="1" dirty="0"/>
                  <a:t>成立时，我们便可以证明整个数列</a:t>
                </a:r>
                <a14:m>
                  <m:oMath xmlns:m="http://schemas.openxmlformats.org/officeDocument/2006/math">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1" i="1" smtClean="0">
                            <a:latin typeface="Cambria Math" panose="02040503050406030204" pitchFamily="18" charset="0"/>
                          </a:rPr>
                          <m:t>𝒏</m:t>
                        </m:r>
                      </m:sub>
                    </m:sSub>
                    <m:r>
                      <a:rPr lang="en-US" altLang="zh-CN" b="1" i="1" smtClean="0">
                        <a:latin typeface="Cambria Math" panose="02040503050406030204" pitchFamily="18" charset="0"/>
                      </a:rPr>
                      <m:t>}</m:t>
                    </m:r>
                  </m:oMath>
                </a14:m>
                <a:r>
                  <a:rPr lang="zh-CN" altLang="en-US" b="1" dirty="0"/>
                  <a:t>成立。</a:t>
                </a:r>
                <a:endParaRPr lang="en-US" altLang="zh-CN" b="1" dirty="0"/>
              </a:p>
              <a:p>
                <a:pPr>
                  <a:lnSpc>
                    <a:spcPct val="150000"/>
                  </a:lnSpc>
                </a:pPr>
                <a:r>
                  <a:rPr lang="zh-CN" altLang="en-US" b="1" dirty="0"/>
                  <a:t>类似地，我们只要找到通过规模较小的问题的答案计算规模更大的答案的方法，并且获得规模最小的问题的答案，我们就可以计算任意规模的结果。</a:t>
                </a:r>
                <a:endParaRPr lang="en-US" altLang="zh-CN" b="1" dirty="0"/>
              </a:p>
            </p:txBody>
          </p:sp>
        </mc:Choice>
        <mc:Fallback xmlns="">
          <p:sp>
            <p:nvSpPr>
              <p:cNvPr id="3" name="内容占位符 2">
                <a:extLst>
                  <a:ext uri="{FF2B5EF4-FFF2-40B4-BE49-F238E27FC236}">
                    <a16:creationId xmlns:a16="http://schemas.microsoft.com/office/drawing/2014/main" id="{7A778F01-E372-10CD-2A4B-4DF08AC10468}"/>
                  </a:ext>
                </a:extLst>
              </p:cNvPr>
              <p:cNvSpPr txBox="1">
                <a:spLocks noRot="1" noChangeAspect="1" noMove="1" noResize="1" noEditPoints="1" noAdjustHandles="1" noChangeArrowheads="1" noChangeShapeType="1" noTextEdit="1"/>
              </p:cNvSpPr>
              <p:nvPr/>
            </p:nvSpPr>
            <p:spPr>
              <a:xfrm>
                <a:off x="771498" y="1115167"/>
                <a:ext cx="10822536" cy="4908705"/>
              </a:xfrm>
              <a:prstGeom prst="rect">
                <a:avLst/>
              </a:prstGeom>
              <a:blipFill>
                <a:blip r:embed="rId2"/>
                <a:stretch>
                  <a:fillRect l="-1014" r="-620" b="-3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4516509"/>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0556080-830E-8E1A-D5FB-97DDF33D34F9}"/>
              </a:ext>
            </a:extLst>
          </p:cNvPr>
          <p:cNvSpPr/>
          <p:nvPr/>
        </p:nvSpPr>
        <p:spPr>
          <a:xfrm>
            <a:off x="1130007" y="354830"/>
            <a:ext cx="2157646"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递推算法</a:t>
            </a:r>
            <a:endPar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 name="内容占位符 2">
            <a:extLst>
              <a:ext uri="{FF2B5EF4-FFF2-40B4-BE49-F238E27FC236}">
                <a16:creationId xmlns:a16="http://schemas.microsoft.com/office/drawing/2014/main" id="{5181B1EB-E7A6-5DA2-F043-0DE2B796367A}"/>
              </a:ext>
            </a:extLst>
          </p:cNvPr>
          <p:cNvSpPr txBox="1">
            <a:spLocks/>
          </p:cNvSpPr>
          <p:nvPr/>
        </p:nvSpPr>
        <p:spPr>
          <a:xfrm>
            <a:off x="569074" y="1003485"/>
            <a:ext cx="10822536" cy="574283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b="1" dirty="0"/>
              <a:t>举个例子：我们要计算</a:t>
            </a:r>
            <a:r>
              <a:rPr lang="en-US" altLang="zh-CN" b="1" dirty="0"/>
              <a:t>n!</a:t>
            </a:r>
            <a:r>
              <a:rPr lang="zh-CN" altLang="en-US" b="1" dirty="0"/>
              <a:t>的值。</a:t>
            </a:r>
            <a:endParaRPr lang="en-US" altLang="zh-CN" b="1" dirty="0"/>
          </a:p>
          <a:p>
            <a:pPr>
              <a:lnSpc>
                <a:spcPct val="150000"/>
              </a:lnSpc>
            </a:pPr>
            <a:r>
              <a:rPr lang="zh-CN" altLang="en-US" b="1" dirty="0"/>
              <a:t>当</a:t>
            </a:r>
            <a:r>
              <a:rPr lang="en-US" altLang="zh-CN" b="1" dirty="0"/>
              <a:t>n</a:t>
            </a:r>
            <a:r>
              <a:rPr lang="zh-CN" altLang="en-US" b="1" dirty="0"/>
              <a:t>较大时，我们很难给出直接的答案，但是我们知道</a:t>
            </a:r>
            <a:r>
              <a:rPr lang="en-US" altLang="zh-CN" b="1" dirty="0"/>
              <a:t>n!=(n-1)!*n,</a:t>
            </a:r>
            <a:r>
              <a:rPr lang="zh-CN" altLang="en-US" b="1" dirty="0"/>
              <a:t>即假设我们知道了</a:t>
            </a:r>
            <a:r>
              <a:rPr lang="en-US" altLang="zh-CN" b="1" dirty="0"/>
              <a:t>(n-1)!</a:t>
            </a:r>
            <a:r>
              <a:rPr lang="zh-CN" altLang="en-US" b="1" dirty="0"/>
              <a:t>的阶乘，我们就可以计算出</a:t>
            </a:r>
            <a:r>
              <a:rPr lang="en-US" altLang="zh-CN" b="1" dirty="0"/>
              <a:t>n!</a:t>
            </a:r>
          </a:p>
          <a:p>
            <a:pPr>
              <a:lnSpc>
                <a:spcPct val="150000"/>
              </a:lnSpc>
            </a:pPr>
            <a:r>
              <a:rPr lang="zh-CN" altLang="en-US" b="1" dirty="0"/>
              <a:t>那么我们知道了怎么通过</a:t>
            </a:r>
            <a:r>
              <a:rPr lang="en-US" altLang="zh-CN" b="1" dirty="0"/>
              <a:t>(n-1)!</a:t>
            </a:r>
            <a:r>
              <a:rPr lang="zh-CN" altLang="en-US" b="1" dirty="0"/>
              <a:t>计算出</a:t>
            </a:r>
            <a:r>
              <a:rPr lang="en-US" altLang="zh-CN" b="1" dirty="0"/>
              <a:t>n!</a:t>
            </a:r>
            <a:r>
              <a:rPr lang="zh-CN" altLang="en-US" b="1" dirty="0"/>
              <a:t>，又知道了</a:t>
            </a:r>
            <a:r>
              <a:rPr lang="en-US" altLang="zh-CN" b="1" dirty="0"/>
              <a:t>1!=1</a:t>
            </a:r>
            <a:r>
              <a:rPr lang="zh-CN" altLang="en-US" b="1" dirty="0"/>
              <a:t>，我们是否就可以从规模小的问题不断计算到规模大的问题，得到</a:t>
            </a:r>
            <a:r>
              <a:rPr lang="en-US" altLang="zh-CN" b="1" dirty="0"/>
              <a:t>2!, 3!, 4!...</a:t>
            </a:r>
            <a:r>
              <a:rPr lang="zh-CN" altLang="en-US" b="1" dirty="0"/>
              <a:t>最后得到</a:t>
            </a:r>
            <a:r>
              <a:rPr lang="en-US" altLang="zh-CN" b="1" dirty="0"/>
              <a:t>n!</a:t>
            </a:r>
          </a:p>
          <a:p>
            <a:pPr>
              <a:lnSpc>
                <a:spcPct val="150000"/>
              </a:lnSpc>
            </a:pPr>
            <a:r>
              <a:rPr lang="zh-CN" altLang="en-US" b="1" dirty="0"/>
              <a:t>那么因为每个数的计算方法是一样的，我们便可以通过数组来存储数值，循环来模拟操作。</a:t>
            </a:r>
            <a:endParaRPr lang="en-US" altLang="zh-CN" b="1" dirty="0"/>
          </a:p>
        </p:txBody>
      </p:sp>
    </p:spTree>
    <p:extLst>
      <p:ext uri="{BB962C8B-B14F-4D97-AF65-F5344CB8AC3E}">
        <p14:creationId xmlns:p14="http://schemas.microsoft.com/office/powerpoint/2010/main" val="2572719519"/>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DA714F4-07A7-D62D-1B76-B7B83D2ABA6B}"/>
              </a:ext>
            </a:extLst>
          </p:cNvPr>
          <p:cNvSpPr/>
          <p:nvPr/>
        </p:nvSpPr>
        <p:spPr>
          <a:xfrm>
            <a:off x="1130007" y="354830"/>
            <a:ext cx="2157646"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递推算法</a:t>
            </a:r>
            <a:endPar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6" name="内容占位符 2">
            <a:extLst>
              <a:ext uri="{FF2B5EF4-FFF2-40B4-BE49-F238E27FC236}">
                <a16:creationId xmlns:a16="http://schemas.microsoft.com/office/drawing/2014/main" id="{8445E023-742E-B2BC-8E99-493D6B63D7BA}"/>
              </a:ext>
            </a:extLst>
          </p:cNvPr>
          <p:cNvSpPr txBox="1">
            <a:spLocks/>
          </p:cNvSpPr>
          <p:nvPr/>
        </p:nvSpPr>
        <p:spPr>
          <a:xfrm>
            <a:off x="5713445" y="1456177"/>
            <a:ext cx="5678163" cy="28715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b="1" dirty="0"/>
              <a:t>循环结束后</a:t>
            </a:r>
            <a:r>
              <a:rPr lang="en-US" altLang="zh-CN" b="1" dirty="0"/>
              <a:t>fac[</a:t>
            </a:r>
            <a:r>
              <a:rPr lang="en-US" altLang="zh-CN" b="1" dirty="0" err="1"/>
              <a:t>i</a:t>
            </a:r>
            <a:r>
              <a:rPr lang="en-US" altLang="zh-CN" b="1" dirty="0"/>
              <a:t>]</a:t>
            </a:r>
            <a:r>
              <a:rPr lang="zh-CN" altLang="en-US" b="1" dirty="0"/>
              <a:t>就对应</a:t>
            </a:r>
            <a:r>
              <a:rPr lang="en-US" altLang="zh-CN" b="1" dirty="0" err="1"/>
              <a:t>i</a:t>
            </a:r>
            <a:r>
              <a:rPr lang="en-US" altLang="zh-CN" b="1" dirty="0"/>
              <a:t>!</a:t>
            </a:r>
          </a:p>
          <a:p>
            <a:pPr>
              <a:lnSpc>
                <a:spcPct val="150000"/>
              </a:lnSpc>
            </a:pPr>
            <a:r>
              <a:rPr lang="zh-CN" altLang="en-US" b="1" dirty="0"/>
              <a:t>如果目标是计算</a:t>
            </a:r>
            <a:r>
              <a:rPr lang="en-US" altLang="zh-CN" b="1" dirty="0"/>
              <a:t>n!</a:t>
            </a:r>
            <a:r>
              <a:rPr lang="zh-CN" altLang="en-US" b="1" dirty="0"/>
              <a:t>阶乘，通过循环计算出</a:t>
            </a:r>
            <a:r>
              <a:rPr lang="en-US" altLang="zh-CN" b="1" dirty="0"/>
              <a:t>n!</a:t>
            </a:r>
            <a:r>
              <a:rPr lang="zh-CN" altLang="en-US" b="1" dirty="0"/>
              <a:t>停止即可</a:t>
            </a:r>
            <a:endParaRPr lang="en-US" altLang="zh-CN" b="1" dirty="0"/>
          </a:p>
        </p:txBody>
      </p:sp>
      <p:sp>
        <p:nvSpPr>
          <p:cNvPr id="7" name="内容占位符 2">
            <a:extLst>
              <a:ext uri="{FF2B5EF4-FFF2-40B4-BE49-F238E27FC236}">
                <a16:creationId xmlns:a16="http://schemas.microsoft.com/office/drawing/2014/main" id="{ABA50BB9-B12D-7BBA-1FDD-0DE320E26AF5}"/>
              </a:ext>
            </a:extLst>
          </p:cNvPr>
          <p:cNvSpPr txBox="1">
            <a:spLocks/>
          </p:cNvSpPr>
          <p:nvPr/>
        </p:nvSpPr>
        <p:spPr>
          <a:xfrm>
            <a:off x="425580" y="3123119"/>
            <a:ext cx="10822536" cy="32613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lang="en-US" altLang="zh-CN" b="1" dirty="0"/>
          </a:p>
        </p:txBody>
      </p:sp>
      <p:pic>
        <p:nvPicPr>
          <p:cNvPr id="9" name="图片 8">
            <a:extLst>
              <a:ext uri="{FF2B5EF4-FFF2-40B4-BE49-F238E27FC236}">
                <a16:creationId xmlns:a16="http://schemas.microsoft.com/office/drawing/2014/main" id="{3E45B293-AB6D-6B3C-AFBE-45DB335F47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435" y="4024604"/>
            <a:ext cx="4844011" cy="1189569"/>
          </a:xfrm>
          <a:prstGeom prst="rect">
            <a:avLst/>
          </a:prstGeom>
        </p:spPr>
      </p:pic>
      <p:pic>
        <p:nvPicPr>
          <p:cNvPr id="11" name="图片 10">
            <a:extLst>
              <a:ext uri="{FF2B5EF4-FFF2-40B4-BE49-F238E27FC236}">
                <a16:creationId xmlns:a16="http://schemas.microsoft.com/office/drawing/2014/main" id="{F1C9BEB1-861A-08DC-D904-20CEF2F9CA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435" y="1320419"/>
            <a:ext cx="4217511" cy="2351141"/>
          </a:xfrm>
          <a:prstGeom prst="rect">
            <a:avLst/>
          </a:prstGeom>
        </p:spPr>
      </p:pic>
    </p:spTree>
    <p:extLst>
      <p:ext uri="{BB962C8B-B14F-4D97-AF65-F5344CB8AC3E}">
        <p14:creationId xmlns:p14="http://schemas.microsoft.com/office/powerpoint/2010/main" val="1920569097"/>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ECB6367-3AB9-453A-5F73-6BD47DB98300}"/>
              </a:ext>
            </a:extLst>
          </p:cNvPr>
          <p:cNvSpPr/>
          <p:nvPr/>
        </p:nvSpPr>
        <p:spPr>
          <a:xfrm>
            <a:off x="1130007" y="354830"/>
            <a:ext cx="2157646"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递推算法</a:t>
            </a:r>
            <a:endPar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 name="内容占位符 2">
            <a:extLst>
              <a:ext uri="{FF2B5EF4-FFF2-40B4-BE49-F238E27FC236}">
                <a16:creationId xmlns:a16="http://schemas.microsoft.com/office/drawing/2014/main" id="{EB0344A5-F3B9-E61A-9F10-3A3B955543ED}"/>
              </a:ext>
            </a:extLst>
          </p:cNvPr>
          <p:cNvSpPr txBox="1">
            <a:spLocks/>
          </p:cNvSpPr>
          <p:nvPr/>
        </p:nvSpPr>
        <p:spPr>
          <a:xfrm>
            <a:off x="569074" y="982544"/>
            <a:ext cx="11394908" cy="574283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dirty="0"/>
              <a:t>递推算法要素</a:t>
            </a:r>
            <a:endParaRPr lang="en-US" altLang="zh-CN" sz="2400" b="1" dirty="0"/>
          </a:p>
          <a:p>
            <a:pPr>
              <a:lnSpc>
                <a:spcPct val="150000"/>
              </a:lnSpc>
            </a:pPr>
            <a:r>
              <a:rPr lang="zh-CN" altLang="en-US" sz="2400" b="1" dirty="0"/>
              <a:t>①递推数组的含义</a:t>
            </a:r>
            <a:endParaRPr lang="en-US" altLang="zh-CN" sz="2400" b="1" dirty="0"/>
          </a:p>
          <a:p>
            <a:pPr>
              <a:lnSpc>
                <a:spcPct val="150000"/>
              </a:lnSpc>
            </a:pPr>
            <a:r>
              <a:rPr lang="zh-CN" altLang="en-US" sz="2400" b="1" dirty="0"/>
              <a:t>递推一般会利用到数组，我们要赋予数组具体的含义，便于我们思考如何表达递推公式。一般用下标</a:t>
            </a:r>
            <a:r>
              <a:rPr lang="en-US" altLang="zh-CN" sz="2400" b="1" dirty="0" err="1"/>
              <a:t>i</a:t>
            </a:r>
            <a:r>
              <a:rPr lang="zh-CN" altLang="en-US" sz="2400" b="1" dirty="0"/>
              <a:t>来表述，例如</a:t>
            </a:r>
            <a:r>
              <a:rPr lang="en-US" altLang="zh-CN" sz="2400" b="1" dirty="0"/>
              <a:t>fac[</a:t>
            </a:r>
            <a:r>
              <a:rPr lang="en-US" altLang="zh-CN" sz="2400" b="1" dirty="0" err="1"/>
              <a:t>i</a:t>
            </a:r>
            <a:r>
              <a:rPr lang="en-US" altLang="zh-CN" sz="2400" b="1" dirty="0"/>
              <a:t>]</a:t>
            </a:r>
            <a:r>
              <a:rPr lang="zh-CN" altLang="en-US" sz="2400" b="1" dirty="0"/>
              <a:t>表示</a:t>
            </a:r>
            <a:r>
              <a:rPr lang="en-US" altLang="zh-CN" sz="2400" b="1" dirty="0" err="1"/>
              <a:t>i</a:t>
            </a:r>
            <a:r>
              <a:rPr lang="en-US" altLang="zh-CN" sz="2400" b="1" dirty="0"/>
              <a:t>!</a:t>
            </a:r>
          </a:p>
          <a:p>
            <a:pPr>
              <a:lnSpc>
                <a:spcPct val="150000"/>
              </a:lnSpc>
            </a:pPr>
            <a:r>
              <a:rPr lang="zh-CN" altLang="en-US" sz="2400" b="1" dirty="0"/>
              <a:t>②递推公式</a:t>
            </a:r>
            <a:endParaRPr lang="en-US" altLang="zh-CN" sz="2400" b="1" dirty="0"/>
          </a:p>
          <a:p>
            <a:pPr>
              <a:lnSpc>
                <a:spcPct val="150000"/>
              </a:lnSpc>
            </a:pPr>
            <a:r>
              <a:rPr lang="zh-CN" altLang="en-US" sz="2400" b="1" dirty="0"/>
              <a:t>递推公式便是我们如何通过已经得到的小规模的问题计算得到当前规模问题</a:t>
            </a:r>
            <a:r>
              <a:rPr lang="en-US" altLang="zh-CN" sz="2400" b="1" dirty="0"/>
              <a:t>(</a:t>
            </a:r>
            <a:r>
              <a:rPr lang="zh-CN" altLang="en-US" sz="2400" b="1" dirty="0"/>
              <a:t>即</a:t>
            </a:r>
            <a:r>
              <a:rPr lang="en-US" altLang="zh-CN" sz="2400" b="1" dirty="0"/>
              <a:t>fac[</a:t>
            </a:r>
            <a:r>
              <a:rPr lang="en-US" altLang="zh-CN" sz="2400" b="1" dirty="0" err="1"/>
              <a:t>i</a:t>
            </a:r>
            <a:r>
              <a:rPr lang="en-US" altLang="zh-CN" sz="2400" b="1" dirty="0"/>
              <a:t>])</a:t>
            </a:r>
            <a:r>
              <a:rPr lang="zh-CN" altLang="en-US" sz="2400" b="1" dirty="0"/>
              <a:t>的结果。在设计递推公式前，要考虑计算到这一步我们已经获得了什么。</a:t>
            </a:r>
            <a:endParaRPr lang="en-US" altLang="zh-CN" sz="2400" b="1" dirty="0"/>
          </a:p>
          <a:p>
            <a:pPr>
              <a:lnSpc>
                <a:spcPct val="150000"/>
              </a:lnSpc>
            </a:pPr>
            <a:r>
              <a:rPr lang="zh-CN" altLang="en-US" sz="2400" b="1" dirty="0"/>
              <a:t>③递推初始条件</a:t>
            </a:r>
            <a:endParaRPr lang="en-US" altLang="zh-CN" sz="2400" b="1" dirty="0"/>
          </a:p>
          <a:p>
            <a:pPr>
              <a:lnSpc>
                <a:spcPct val="150000"/>
              </a:lnSpc>
            </a:pPr>
            <a:r>
              <a:rPr lang="zh-CN" altLang="en-US" sz="2400" b="1" dirty="0"/>
              <a:t>即规模最小的问题的答案，我们只要保证其正确性便可以用递推公式推出所有结果。</a:t>
            </a:r>
            <a:endParaRPr lang="en-US" altLang="zh-CN" sz="2400" b="1" dirty="0"/>
          </a:p>
        </p:txBody>
      </p:sp>
    </p:spTree>
    <p:extLst>
      <p:ext uri="{BB962C8B-B14F-4D97-AF65-F5344CB8AC3E}">
        <p14:creationId xmlns:p14="http://schemas.microsoft.com/office/powerpoint/2010/main" val="191453660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F041109-2A08-A8FF-C5DD-D0F7E14FE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3863" y="1419697"/>
            <a:ext cx="4427126" cy="4650342"/>
          </a:xfrm>
          <a:prstGeom prst="rect">
            <a:avLst/>
          </a:prstGeom>
        </p:spPr>
      </p:pic>
      <p:sp>
        <p:nvSpPr>
          <p:cNvPr id="4" name="矩形 3">
            <a:extLst>
              <a:ext uri="{FF2B5EF4-FFF2-40B4-BE49-F238E27FC236}">
                <a16:creationId xmlns:a16="http://schemas.microsoft.com/office/drawing/2014/main" id="{D75336E5-34F0-D3D0-3C09-03091604E21F}"/>
              </a:ext>
            </a:extLst>
          </p:cNvPr>
          <p:cNvSpPr/>
          <p:nvPr/>
        </p:nvSpPr>
        <p:spPr>
          <a:xfrm>
            <a:off x="1130007" y="354830"/>
            <a:ext cx="2380273"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互助群</a:t>
            </a:r>
          </a:p>
        </p:txBody>
      </p:sp>
    </p:spTree>
    <p:extLst>
      <p:ext uri="{BB962C8B-B14F-4D97-AF65-F5344CB8AC3E}">
        <p14:creationId xmlns:p14="http://schemas.microsoft.com/office/powerpoint/2010/main" val="3287433133"/>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19CD0D48-2882-A9BB-D6A5-D2A03E03825E}"/>
              </a:ext>
            </a:extLst>
          </p:cNvPr>
          <p:cNvSpPr txBox="1">
            <a:spLocks/>
          </p:cNvSpPr>
          <p:nvPr/>
        </p:nvSpPr>
        <p:spPr>
          <a:xfrm>
            <a:off x="569074" y="982545"/>
            <a:ext cx="11394908" cy="2507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dirty="0"/>
              <a:t>洛谷</a:t>
            </a:r>
            <a:r>
              <a:rPr lang="en-US" altLang="zh-CN" sz="2400" b="1" dirty="0"/>
              <a:t>P1255</a:t>
            </a:r>
          </a:p>
          <a:p>
            <a:pPr>
              <a:lnSpc>
                <a:spcPct val="150000"/>
              </a:lnSpc>
            </a:pPr>
            <a:endParaRPr lang="en-US" altLang="zh-CN" sz="2400" b="1" dirty="0"/>
          </a:p>
          <a:p>
            <a:pPr>
              <a:lnSpc>
                <a:spcPct val="150000"/>
              </a:lnSpc>
            </a:pPr>
            <a:endParaRPr lang="en-US" altLang="zh-CN" sz="2400" b="1" dirty="0"/>
          </a:p>
          <a:p>
            <a:pPr>
              <a:lnSpc>
                <a:spcPct val="150000"/>
              </a:lnSpc>
            </a:pPr>
            <a:endParaRPr lang="en-US" altLang="zh-CN" sz="2400" b="1" dirty="0"/>
          </a:p>
          <a:p>
            <a:pPr>
              <a:lnSpc>
                <a:spcPct val="150000"/>
              </a:lnSpc>
            </a:pPr>
            <a:endParaRPr lang="en-US" altLang="zh-CN" sz="2400" b="1" dirty="0"/>
          </a:p>
        </p:txBody>
      </p:sp>
      <p:sp>
        <p:nvSpPr>
          <p:cNvPr id="3" name="矩形 2">
            <a:extLst>
              <a:ext uri="{FF2B5EF4-FFF2-40B4-BE49-F238E27FC236}">
                <a16:creationId xmlns:a16="http://schemas.microsoft.com/office/drawing/2014/main" id="{656243E0-4856-B8D6-2F8F-926689E188CD}"/>
              </a:ext>
            </a:extLst>
          </p:cNvPr>
          <p:cNvSpPr/>
          <p:nvPr/>
        </p:nvSpPr>
        <p:spPr>
          <a:xfrm>
            <a:off x="1130007" y="354830"/>
            <a:ext cx="2157646"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递推算法</a:t>
            </a:r>
            <a:endPar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pic>
        <p:nvPicPr>
          <p:cNvPr id="5" name="图片 4">
            <a:extLst>
              <a:ext uri="{FF2B5EF4-FFF2-40B4-BE49-F238E27FC236}">
                <a16:creationId xmlns:a16="http://schemas.microsoft.com/office/drawing/2014/main" id="{E0D695BF-567B-D7A0-1007-155EE8A830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136" y="1733550"/>
            <a:ext cx="6543675" cy="1695450"/>
          </a:xfrm>
          <a:prstGeom prst="rect">
            <a:avLst/>
          </a:prstGeom>
        </p:spPr>
      </p:pic>
      <p:sp>
        <p:nvSpPr>
          <p:cNvPr id="6" name="内容占位符 2">
            <a:extLst>
              <a:ext uri="{FF2B5EF4-FFF2-40B4-BE49-F238E27FC236}">
                <a16:creationId xmlns:a16="http://schemas.microsoft.com/office/drawing/2014/main" id="{83440252-47EF-AA9D-F791-0930638EC6B9}"/>
              </a:ext>
            </a:extLst>
          </p:cNvPr>
          <p:cNvSpPr txBox="1">
            <a:spLocks/>
          </p:cNvSpPr>
          <p:nvPr/>
        </p:nvSpPr>
        <p:spPr>
          <a:xfrm>
            <a:off x="569074" y="3688137"/>
            <a:ext cx="11394908" cy="2507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dirty="0"/>
              <a:t>考虑递推的三大要素，设计一个递推算法解决这个问题。</a:t>
            </a:r>
            <a:endParaRPr lang="en-US" altLang="zh-CN" sz="2400" b="1" dirty="0"/>
          </a:p>
          <a:p>
            <a:pPr>
              <a:lnSpc>
                <a:spcPct val="150000"/>
              </a:lnSpc>
            </a:pPr>
            <a:r>
              <a:rPr lang="zh-CN" altLang="en-US" sz="2400" b="1" dirty="0"/>
              <a:t>①递推数组表示什么？</a:t>
            </a:r>
            <a:endParaRPr lang="en-US" altLang="zh-CN" sz="2400" b="1" dirty="0"/>
          </a:p>
          <a:p>
            <a:pPr>
              <a:lnSpc>
                <a:spcPct val="150000"/>
              </a:lnSpc>
            </a:pPr>
            <a:r>
              <a:rPr lang="zh-CN" altLang="en-US" sz="2400" b="1" dirty="0"/>
              <a:t>②如何表达递推公式？</a:t>
            </a:r>
            <a:endParaRPr lang="en-US" altLang="zh-CN" sz="2400" b="1" dirty="0"/>
          </a:p>
          <a:p>
            <a:pPr>
              <a:lnSpc>
                <a:spcPct val="150000"/>
              </a:lnSpc>
            </a:pPr>
            <a:r>
              <a:rPr lang="zh-CN" altLang="en-US" sz="2400" b="1" dirty="0"/>
              <a:t>③怎样确定递推初始条件？</a:t>
            </a:r>
            <a:endParaRPr lang="en-US" altLang="zh-CN" sz="2400" b="1" dirty="0"/>
          </a:p>
          <a:p>
            <a:pPr>
              <a:lnSpc>
                <a:spcPct val="150000"/>
              </a:lnSpc>
            </a:pPr>
            <a:endParaRPr lang="en-US" altLang="zh-CN" sz="2400" b="1" dirty="0"/>
          </a:p>
          <a:p>
            <a:pPr>
              <a:lnSpc>
                <a:spcPct val="150000"/>
              </a:lnSpc>
            </a:pPr>
            <a:endParaRPr lang="en-US" altLang="zh-CN" sz="2400" b="1" dirty="0"/>
          </a:p>
          <a:p>
            <a:pPr>
              <a:lnSpc>
                <a:spcPct val="150000"/>
              </a:lnSpc>
            </a:pPr>
            <a:endParaRPr lang="en-US" altLang="zh-CN" sz="2400" b="1" dirty="0"/>
          </a:p>
        </p:txBody>
      </p:sp>
    </p:spTree>
    <p:extLst>
      <p:ext uri="{BB962C8B-B14F-4D97-AF65-F5344CB8AC3E}">
        <p14:creationId xmlns:p14="http://schemas.microsoft.com/office/powerpoint/2010/main" val="1134365286"/>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CD1A8FF-9B1F-5AC0-64D5-7A9F8917D889}"/>
              </a:ext>
            </a:extLst>
          </p:cNvPr>
          <p:cNvSpPr/>
          <p:nvPr/>
        </p:nvSpPr>
        <p:spPr>
          <a:xfrm>
            <a:off x="1130007" y="354830"/>
            <a:ext cx="2157646"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递推算法</a:t>
            </a:r>
            <a:endPar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 name="内容占位符 2">
            <a:extLst>
              <a:ext uri="{FF2B5EF4-FFF2-40B4-BE49-F238E27FC236}">
                <a16:creationId xmlns:a16="http://schemas.microsoft.com/office/drawing/2014/main" id="{49EFD8E6-0DB2-0F93-FE4C-4A1C5720323F}"/>
              </a:ext>
            </a:extLst>
          </p:cNvPr>
          <p:cNvSpPr txBox="1">
            <a:spLocks/>
          </p:cNvSpPr>
          <p:nvPr/>
        </p:nvSpPr>
        <p:spPr>
          <a:xfrm>
            <a:off x="596995" y="965877"/>
            <a:ext cx="11394908" cy="56303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dirty="0"/>
              <a:t>①递推数组的含义</a:t>
            </a:r>
            <a:endParaRPr lang="en-US" altLang="zh-CN" sz="2400" b="1" dirty="0"/>
          </a:p>
          <a:p>
            <a:pPr>
              <a:lnSpc>
                <a:spcPct val="150000"/>
              </a:lnSpc>
            </a:pPr>
            <a:r>
              <a:rPr lang="zh-CN" altLang="en-US" sz="2400" b="1" dirty="0"/>
              <a:t>题目要求不同的走法，我们便定义</a:t>
            </a:r>
            <a:r>
              <a:rPr lang="en-US" altLang="zh-CN" sz="2400" b="1" dirty="0"/>
              <a:t>step[</a:t>
            </a:r>
            <a:r>
              <a:rPr lang="en-US" altLang="zh-CN" sz="2400" b="1" dirty="0" err="1"/>
              <a:t>i</a:t>
            </a:r>
            <a:r>
              <a:rPr lang="en-US" altLang="zh-CN" sz="2400" b="1" dirty="0"/>
              <a:t>]</a:t>
            </a:r>
            <a:r>
              <a:rPr lang="zh-CN" altLang="en-US" sz="2400" b="1" dirty="0"/>
              <a:t>表示走到第</a:t>
            </a:r>
            <a:r>
              <a:rPr lang="en-US" altLang="zh-CN" sz="2400" b="1" dirty="0" err="1"/>
              <a:t>i</a:t>
            </a:r>
            <a:r>
              <a:rPr lang="zh-CN" altLang="en-US" sz="2400" b="1" dirty="0"/>
              <a:t>层阶梯有几种走法。</a:t>
            </a:r>
            <a:endParaRPr lang="en-US" altLang="zh-CN" sz="2400" b="1" dirty="0"/>
          </a:p>
          <a:p>
            <a:pPr>
              <a:lnSpc>
                <a:spcPct val="150000"/>
              </a:lnSpc>
            </a:pPr>
            <a:r>
              <a:rPr lang="zh-CN" altLang="en-US" sz="2400" b="1" dirty="0"/>
              <a:t>②递推公式</a:t>
            </a:r>
            <a:endParaRPr lang="en-US" altLang="zh-CN" sz="2400" b="1" dirty="0"/>
          </a:p>
          <a:p>
            <a:pPr>
              <a:lnSpc>
                <a:spcPct val="150000"/>
              </a:lnSpc>
            </a:pPr>
            <a:r>
              <a:rPr lang="zh-CN" altLang="en-US" sz="2400" b="1" dirty="0"/>
              <a:t>当我们计算到</a:t>
            </a:r>
            <a:r>
              <a:rPr lang="en-US" altLang="zh-CN" sz="2400" b="1" dirty="0"/>
              <a:t>step[</a:t>
            </a:r>
            <a:r>
              <a:rPr lang="en-US" altLang="zh-CN" sz="2400" b="1" dirty="0" err="1"/>
              <a:t>i</a:t>
            </a:r>
            <a:r>
              <a:rPr lang="en-US" altLang="zh-CN" sz="2400" b="1" dirty="0"/>
              <a:t>]</a:t>
            </a:r>
            <a:r>
              <a:rPr lang="zh-CN" altLang="en-US" sz="2400" b="1" dirty="0"/>
              <a:t>时，我们已经获得了</a:t>
            </a:r>
            <a:r>
              <a:rPr lang="en-US" altLang="zh-CN" sz="2400" b="1" dirty="0"/>
              <a:t>step[1…i-1]</a:t>
            </a:r>
            <a:r>
              <a:rPr lang="zh-CN" altLang="en-US" sz="2400" b="1" dirty="0"/>
              <a:t>，从实际情况考虑方案，要走到第</a:t>
            </a:r>
            <a:r>
              <a:rPr lang="en-US" altLang="zh-CN" sz="2400" b="1" dirty="0" err="1"/>
              <a:t>i</a:t>
            </a:r>
            <a:r>
              <a:rPr lang="zh-CN" altLang="en-US" sz="2400" b="1" dirty="0"/>
              <a:t>阶，一定是从</a:t>
            </a:r>
            <a:r>
              <a:rPr lang="en-US" altLang="zh-CN" sz="2400" b="1" dirty="0"/>
              <a:t>i-2</a:t>
            </a:r>
            <a:r>
              <a:rPr lang="zh-CN" altLang="en-US" sz="2400" b="1" dirty="0"/>
              <a:t>或</a:t>
            </a:r>
            <a:r>
              <a:rPr lang="en-US" altLang="zh-CN" sz="2400" b="1" dirty="0"/>
              <a:t>i-1</a:t>
            </a:r>
            <a:r>
              <a:rPr lang="zh-CN" altLang="en-US" sz="2400" b="1" dirty="0"/>
              <a:t>走上来的，根据分类加法原理</a:t>
            </a:r>
            <a:br>
              <a:rPr lang="en-US" altLang="zh-CN" sz="2400" b="1" dirty="0"/>
            </a:br>
            <a:r>
              <a:rPr lang="en-US" altLang="zh-CN" sz="2400" b="1" dirty="0"/>
              <a:t>step[</a:t>
            </a:r>
            <a:r>
              <a:rPr lang="en-US" altLang="zh-CN" sz="2400" b="1" dirty="0" err="1"/>
              <a:t>i</a:t>
            </a:r>
            <a:r>
              <a:rPr lang="en-US" altLang="zh-CN" sz="2400" b="1" dirty="0"/>
              <a:t>]=step[i-1]+step[i-2];</a:t>
            </a:r>
          </a:p>
          <a:p>
            <a:pPr>
              <a:lnSpc>
                <a:spcPct val="150000"/>
              </a:lnSpc>
            </a:pPr>
            <a:r>
              <a:rPr lang="zh-CN" altLang="en-US" sz="2400" b="1" dirty="0"/>
              <a:t>③递推初始条件</a:t>
            </a:r>
            <a:endParaRPr lang="en-US" altLang="zh-CN" sz="2400" b="1" dirty="0"/>
          </a:p>
          <a:p>
            <a:pPr>
              <a:lnSpc>
                <a:spcPct val="150000"/>
              </a:lnSpc>
            </a:pPr>
            <a:r>
              <a:rPr lang="zh-CN" altLang="en-US" sz="2400" b="1" dirty="0"/>
              <a:t>因为递推公式要调取到</a:t>
            </a:r>
            <a:r>
              <a:rPr lang="en-US" altLang="zh-CN" sz="2400" b="1" dirty="0"/>
              <a:t>i-2</a:t>
            </a:r>
            <a:r>
              <a:rPr lang="zh-CN" altLang="en-US" sz="2400" b="1" dirty="0"/>
              <a:t>，我们不希望</a:t>
            </a:r>
            <a:r>
              <a:rPr lang="en-US" altLang="zh-CN" sz="2400" b="1" dirty="0"/>
              <a:t>i-2&lt;=0</a:t>
            </a:r>
            <a:r>
              <a:rPr lang="zh-CN" altLang="en-US" sz="2400" b="1" dirty="0"/>
              <a:t>，因此处理</a:t>
            </a:r>
            <a:r>
              <a:rPr lang="en-US" altLang="zh-CN" sz="2400" b="1" dirty="0"/>
              <a:t>step[1]=1,step[2]=2</a:t>
            </a:r>
            <a:r>
              <a:rPr lang="zh-CN" altLang="en-US" sz="2400" b="1" dirty="0"/>
              <a:t>的初始条件，从</a:t>
            </a:r>
            <a:r>
              <a:rPr lang="en-US" altLang="zh-CN" sz="2400" b="1" dirty="0"/>
              <a:t>3</a:t>
            </a:r>
            <a:r>
              <a:rPr lang="zh-CN" altLang="en-US" sz="2400" b="1" dirty="0"/>
              <a:t>开始递推即可。</a:t>
            </a:r>
            <a:endParaRPr lang="en-US" altLang="zh-CN" sz="2400" b="1" dirty="0"/>
          </a:p>
          <a:p>
            <a:pPr>
              <a:lnSpc>
                <a:spcPct val="150000"/>
              </a:lnSpc>
            </a:pPr>
            <a:endParaRPr lang="en-US" altLang="zh-CN" sz="2400" b="1" dirty="0"/>
          </a:p>
        </p:txBody>
      </p:sp>
    </p:spTree>
    <p:extLst>
      <p:ext uri="{BB962C8B-B14F-4D97-AF65-F5344CB8AC3E}">
        <p14:creationId xmlns:p14="http://schemas.microsoft.com/office/powerpoint/2010/main" val="1881856985"/>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328A00D-BCC1-CAB4-2162-D72A7294F8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781" y="2013300"/>
            <a:ext cx="5858193" cy="3424239"/>
          </a:xfrm>
          <a:prstGeom prst="rect">
            <a:avLst/>
          </a:prstGeom>
        </p:spPr>
      </p:pic>
      <p:sp>
        <p:nvSpPr>
          <p:cNvPr id="4" name="矩形 3">
            <a:extLst>
              <a:ext uri="{FF2B5EF4-FFF2-40B4-BE49-F238E27FC236}">
                <a16:creationId xmlns:a16="http://schemas.microsoft.com/office/drawing/2014/main" id="{76628844-9EEC-E579-50B2-C3AB59BC44FA}"/>
              </a:ext>
            </a:extLst>
          </p:cNvPr>
          <p:cNvSpPr/>
          <p:nvPr/>
        </p:nvSpPr>
        <p:spPr>
          <a:xfrm>
            <a:off x="1130007" y="354830"/>
            <a:ext cx="2157646"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递推算法</a:t>
            </a:r>
            <a:endPar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pic>
        <p:nvPicPr>
          <p:cNvPr id="6" name="图片 5">
            <a:extLst>
              <a:ext uri="{FF2B5EF4-FFF2-40B4-BE49-F238E27FC236}">
                <a16:creationId xmlns:a16="http://schemas.microsoft.com/office/drawing/2014/main" id="{F6D64B66-9EF4-B40A-37B9-1B8CEDB9B6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0946" y="3184076"/>
            <a:ext cx="4595626" cy="965824"/>
          </a:xfrm>
          <a:prstGeom prst="rect">
            <a:avLst/>
          </a:prstGeom>
        </p:spPr>
      </p:pic>
    </p:spTree>
    <p:extLst>
      <p:ext uri="{BB962C8B-B14F-4D97-AF65-F5344CB8AC3E}">
        <p14:creationId xmlns:p14="http://schemas.microsoft.com/office/powerpoint/2010/main" val="2164783315"/>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CBE87CC-A490-F0E2-B170-7407BD1034C8}"/>
              </a:ext>
            </a:extLst>
          </p:cNvPr>
          <p:cNvSpPr/>
          <p:nvPr/>
        </p:nvSpPr>
        <p:spPr>
          <a:xfrm>
            <a:off x="1130007" y="354830"/>
            <a:ext cx="2157646"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递推算法</a:t>
            </a:r>
            <a:endPar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pic>
        <p:nvPicPr>
          <p:cNvPr id="5" name="图片 4">
            <a:extLst>
              <a:ext uri="{FF2B5EF4-FFF2-40B4-BE49-F238E27FC236}">
                <a16:creationId xmlns:a16="http://schemas.microsoft.com/office/drawing/2014/main" id="{AEF8ADA9-75E8-6364-3B01-FD0165EED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205" y="2069452"/>
            <a:ext cx="11113589" cy="3965054"/>
          </a:xfrm>
          <a:prstGeom prst="rect">
            <a:avLst/>
          </a:prstGeom>
        </p:spPr>
      </p:pic>
      <p:sp>
        <p:nvSpPr>
          <p:cNvPr id="6" name="矩形 5">
            <a:extLst>
              <a:ext uri="{FF2B5EF4-FFF2-40B4-BE49-F238E27FC236}">
                <a16:creationId xmlns:a16="http://schemas.microsoft.com/office/drawing/2014/main" id="{E46FD2CB-1859-CE4E-0887-B604EBF58F96}"/>
              </a:ext>
            </a:extLst>
          </p:cNvPr>
          <p:cNvSpPr/>
          <p:nvPr/>
        </p:nvSpPr>
        <p:spPr>
          <a:xfrm>
            <a:off x="1507713" y="4502199"/>
            <a:ext cx="921380" cy="3699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a:extLst>
              <a:ext uri="{FF2B5EF4-FFF2-40B4-BE49-F238E27FC236}">
                <a16:creationId xmlns:a16="http://schemas.microsoft.com/office/drawing/2014/main" id="{8DA40446-BCCA-184C-E316-F1BF9D5BD9C6}"/>
              </a:ext>
            </a:extLst>
          </p:cNvPr>
          <p:cNvSpPr txBox="1">
            <a:spLocks/>
          </p:cNvSpPr>
          <p:nvPr/>
        </p:nvSpPr>
        <p:spPr>
          <a:xfrm>
            <a:off x="539205" y="1201894"/>
            <a:ext cx="11394908" cy="1211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dirty="0"/>
              <a:t>洛谷</a:t>
            </a:r>
            <a:r>
              <a:rPr lang="en-US" altLang="zh-CN" sz="2400" b="1" dirty="0"/>
              <a:t>P1958</a:t>
            </a:r>
          </a:p>
        </p:txBody>
      </p:sp>
    </p:spTree>
    <p:extLst>
      <p:ext uri="{BB962C8B-B14F-4D97-AF65-F5344CB8AC3E}">
        <p14:creationId xmlns:p14="http://schemas.microsoft.com/office/powerpoint/2010/main" val="215082749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43BBED8-F9B4-43F0-586D-2A5A828CE984}"/>
              </a:ext>
            </a:extLst>
          </p:cNvPr>
          <p:cNvSpPr/>
          <p:nvPr/>
        </p:nvSpPr>
        <p:spPr>
          <a:xfrm>
            <a:off x="1130007" y="354830"/>
            <a:ext cx="2157646"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递推算法</a:t>
            </a:r>
            <a:endPar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 name="内容占位符 2">
            <a:extLst>
              <a:ext uri="{FF2B5EF4-FFF2-40B4-BE49-F238E27FC236}">
                <a16:creationId xmlns:a16="http://schemas.microsoft.com/office/drawing/2014/main" id="{A75D1AF8-E313-0A1B-5001-07DF6ECACA24}"/>
              </a:ext>
            </a:extLst>
          </p:cNvPr>
          <p:cNvSpPr txBox="1">
            <a:spLocks/>
          </p:cNvSpPr>
          <p:nvPr/>
        </p:nvSpPr>
        <p:spPr>
          <a:xfrm>
            <a:off x="398546" y="965877"/>
            <a:ext cx="11649198" cy="58921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dirty="0"/>
              <a:t>①递推数组的含义</a:t>
            </a:r>
            <a:endParaRPr lang="en-US" altLang="zh-CN" sz="2400" b="1" dirty="0"/>
          </a:p>
          <a:p>
            <a:pPr>
              <a:lnSpc>
                <a:spcPct val="150000"/>
              </a:lnSpc>
            </a:pPr>
            <a:r>
              <a:rPr lang="zh-CN" altLang="en-US" sz="2400" b="1" dirty="0"/>
              <a:t>题目要求不同的走法，我们定义</a:t>
            </a:r>
            <a:r>
              <a:rPr lang="en-US" altLang="zh-CN" sz="2400" b="1" dirty="0"/>
              <a:t>step[</a:t>
            </a:r>
            <a:r>
              <a:rPr lang="en-US" altLang="zh-CN" sz="2400" b="1" dirty="0" err="1"/>
              <a:t>i</a:t>
            </a:r>
            <a:r>
              <a:rPr lang="en-US" altLang="zh-CN" sz="2400" b="1" dirty="0"/>
              <a:t>][j]</a:t>
            </a:r>
            <a:r>
              <a:rPr lang="zh-CN" altLang="en-US" sz="2400" b="1" dirty="0"/>
              <a:t>表示走到</a:t>
            </a:r>
            <a:r>
              <a:rPr lang="en-US" altLang="zh-CN" sz="2400" b="1" dirty="0"/>
              <a:t>(</a:t>
            </a:r>
            <a:r>
              <a:rPr lang="en-US" altLang="zh-CN" sz="2400" b="1" dirty="0" err="1"/>
              <a:t>i,j</a:t>
            </a:r>
            <a:r>
              <a:rPr lang="en-US" altLang="zh-CN" sz="2400" b="1" dirty="0"/>
              <a:t>)</a:t>
            </a:r>
            <a:r>
              <a:rPr lang="zh-CN" altLang="en-US" sz="2400" b="1" dirty="0"/>
              <a:t>有几种走法。</a:t>
            </a:r>
            <a:endParaRPr lang="en-US" altLang="zh-CN" sz="2400" b="1" dirty="0"/>
          </a:p>
          <a:p>
            <a:pPr>
              <a:lnSpc>
                <a:spcPct val="150000"/>
              </a:lnSpc>
            </a:pPr>
            <a:r>
              <a:rPr lang="zh-CN" altLang="en-US" sz="2400" b="1" dirty="0"/>
              <a:t>②递推公式</a:t>
            </a:r>
            <a:endParaRPr lang="en-US" altLang="zh-CN" sz="2400" b="1" dirty="0"/>
          </a:p>
          <a:p>
            <a:pPr>
              <a:lnSpc>
                <a:spcPct val="150000"/>
              </a:lnSpc>
            </a:pPr>
            <a:r>
              <a:rPr lang="zh-CN" altLang="en-US" sz="2400" b="1" dirty="0">
                <a:solidFill>
                  <a:srgbClr val="FF0000"/>
                </a:solidFill>
              </a:rPr>
              <a:t>先不考虑障碍。</a:t>
            </a:r>
            <a:r>
              <a:rPr lang="zh-CN" altLang="en-US" sz="2400" b="1" dirty="0"/>
              <a:t>当我们计算到</a:t>
            </a:r>
            <a:r>
              <a:rPr lang="en-US" altLang="zh-CN" sz="2400" b="1" dirty="0"/>
              <a:t>step[</a:t>
            </a:r>
            <a:r>
              <a:rPr lang="en-US" altLang="zh-CN" sz="2400" b="1" dirty="0" err="1"/>
              <a:t>i</a:t>
            </a:r>
            <a:r>
              <a:rPr lang="en-US" altLang="zh-CN" sz="2400" b="1" dirty="0"/>
              <a:t>][j]</a:t>
            </a:r>
            <a:r>
              <a:rPr lang="zh-CN" altLang="en-US" sz="2400" b="1" dirty="0"/>
              <a:t>时，我们已经获得了</a:t>
            </a:r>
            <a:r>
              <a:rPr lang="en-US" altLang="zh-CN" sz="2400" b="1" dirty="0"/>
              <a:t>step[1…i-1][1…j]</a:t>
            </a:r>
            <a:r>
              <a:rPr lang="zh-CN" altLang="en-US" sz="2400" b="1" dirty="0"/>
              <a:t>以及</a:t>
            </a:r>
            <a:r>
              <a:rPr lang="en-US" altLang="zh-CN" sz="2400" b="1" dirty="0"/>
              <a:t>step[</a:t>
            </a:r>
            <a:r>
              <a:rPr lang="en-US" altLang="zh-CN" sz="2400" b="1" dirty="0" err="1"/>
              <a:t>i</a:t>
            </a:r>
            <a:r>
              <a:rPr lang="en-US" altLang="zh-CN" sz="2400" b="1" dirty="0"/>
              <a:t>][1…j-1]</a:t>
            </a:r>
            <a:r>
              <a:rPr lang="zh-CN" altLang="en-US" sz="2400" b="1" dirty="0"/>
              <a:t>，从实际情况考虑方案，要走到</a:t>
            </a:r>
            <a:r>
              <a:rPr lang="en-US" altLang="zh-CN" sz="2400" b="1" dirty="0"/>
              <a:t>(</a:t>
            </a:r>
            <a:r>
              <a:rPr lang="en-US" altLang="zh-CN" sz="2400" b="1" dirty="0" err="1"/>
              <a:t>i,j</a:t>
            </a:r>
            <a:r>
              <a:rPr lang="en-US" altLang="zh-CN" sz="2400" b="1" dirty="0"/>
              <a:t>)</a:t>
            </a:r>
            <a:r>
              <a:rPr lang="zh-CN" altLang="en-US" sz="2400" b="1" dirty="0"/>
              <a:t>，一定是从</a:t>
            </a:r>
            <a:r>
              <a:rPr lang="en-US" altLang="zh-CN" sz="2400" b="1" dirty="0"/>
              <a:t>(i-1,j)</a:t>
            </a:r>
            <a:r>
              <a:rPr lang="zh-CN" altLang="en-US" sz="2400" b="1" dirty="0"/>
              <a:t>或</a:t>
            </a:r>
            <a:r>
              <a:rPr lang="en-US" altLang="zh-CN" sz="2400" b="1" dirty="0"/>
              <a:t>(I,j-1)</a:t>
            </a:r>
            <a:r>
              <a:rPr lang="zh-CN" altLang="en-US" sz="2400" b="1" dirty="0"/>
              <a:t>走过来的，根据分类加法原理，</a:t>
            </a:r>
            <a:r>
              <a:rPr lang="en-US" altLang="zh-CN" sz="2400" b="1" dirty="0"/>
              <a:t>step[</a:t>
            </a:r>
            <a:r>
              <a:rPr lang="en-US" altLang="zh-CN" sz="2400" b="1" dirty="0" err="1"/>
              <a:t>i</a:t>
            </a:r>
            <a:r>
              <a:rPr lang="en-US" altLang="zh-CN" sz="2400" b="1" dirty="0"/>
              <a:t>][j]=step[i-1][j]+step[</a:t>
            </a:r>
            <a:r>
              <a:rPr lang="en-US" altLang="zh-CN" sz="2400" b="1" dirty="0" err="1"/>
              <a:t>i</a:t>
            </a:r>
            <a:r>
              <a:rPr lang="en-US" altLang="zh-CN" sz="2400" b="1" dirty="0"/>
              <a:t>][j-1];</a:t>
            </a:r>
          </a:p>
          <a:p>
            <a:pPr>
              <a:lnSpc>
                <a:spcPct val="150000"/>
              </a:lnSpc>
            </a:pPr>
            <a:r>
              <a:rPr lang="zh-CN" altLang="en-US" sz="2400" b="1" dirty="0"/>
              <a:t>③递推初始条件</a:t>
            </a:r>
            <a:endParaRPr lang="en-US" altLang="zh-CN" sz="2400" b="1" dirty="0"/>
          </a:p>
          <a:p>
            <a:pPr>
              <a:lnSpc>
                <a:spcPct val="150000"/>
              </a:lnSpc>
            </a:pPr>
            <a:r>
              <a:rPr lang="zh-CN" altLang="en-US" sz="2400" b="1" dirty="0"/>
              <a:t>我们希望</a:t>
            </a:r>
            <a:r>
              <a:rPr lang="en-US" altLang="zh-CN" sz="2400" b="1" dirty="0"/>
              <a:t>step[1][2]=step[0][2]+step[1][1]=1</a:t>
            </a:r>
            <a:r>
              <a:rPr lang="zh-CN" altLang="en-US" sz="2400" b="1" dirty="0"/>
              <a:t>，</a:t>
            </a:r>
            <a:r>
              <a:rPr lang="en-US" altLang="zh-CN" sz="2400" b="1" dirty="0"/>
              <a:t>step[2][1]=step[1][1]]+step[2][0]=1</a:t>
            </a:r>
            <a:r>
              <a:rPr lang="zh-CN" altLang="en-US" sz="2400" b="1" dirty="0"/>
              <a:t>因为下标为</a:t>
            </a:r>
            <a:r>
              <a:rPr lang="en-US" altLang="zh-CN" sz="2400" b="1" dirty="0"/>
              <a:t>0</a:t>
            </a:r>
            <a:r>
              <a:rPr lang="zh-CN" altLang="en-US" sz="2400" b="1" dirty="0"/>
              <a:t>的地方初始化为</a:t>
            </a:r>
            <a:r>
              <a:rPr lang="en-US" altLang="zh-CN" sz="2400" b="1" dirty="0"/>
              <a:t>0</a:t>
            </a:r>
            <a:r>
              <a:rPr lang="zh-CN" altLang="en-US" sz="2400" b="1" dirty="0"/>
              <a:t>，因此只需要使</a:t>
            </a:r>
            <a:r>
              <a:rPr lang="en-US" altLang="zh-CN" sz="2400" b="1" dirty="0"/>
              <a:t>step[1][1]=1</a:t>
            </a:r>
            <a:r>
              <a:rPr lang="zh-CN" altLang="en-US" sz="2400" b="1" dirty="0"/>
              <a:t>即可确保递推的正确性。</a:t>
            </a:r>
            <a:endParaRPr lang="en-US" altLang="zh-CN" sz="2400" b="1" dirty="0"/>
          </a:p>
          <a:p>
            <a:pPr>
              <a:lnSpc>
                <a:spcPct val="150000"/>
              </a:lnSpc>
            </a:pPr>
            <a:endParaRPr lang="en-US" altLang="zh-CN" sz="2400" b="1" dirty="0"/>
          </a:p>
        </p:txBody>
      </p:sp>
    </p:spTree>
    <p:extLst>
      <p:ext uri="{BB962C8B-B14F-4D97-AF65-F5344CB8AC3E}">
        <p14:creationId xmlns:p14="http://schemas.microsoft.com/office/powerpoint/2010/main" val="973946804"/>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CE050F77-F4A2-0957-1803-B3109B87E2A2}"/>
              </a:ext>
            </a:extLst>
          </p:cNvPr>
          <p:cNvSpPr txBox="1">
            <a:spLocks/>
          </p:cNvSpPr>
          <p:nvPr/>
        </p:nvSpPr>
        <p:spPr>
          <a:xfrm>
            <a:off x="398546" y="965877"/>
            <a:ext cx="11649198" cy="25311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dirty="0"/>
              <a:t>然后我们考虑障碍的存在，如果</a:t>
            </a:r>
            <a:r>
              <a:rPr lang="en-US" altLang="zh-CN" sz="2400" b="1" dirty="0"/>
              <a:t>(</a:t>
            </a:r>
            <a:r>
              <a:rPr lang="en-US" altLang="zh-CN" sz="2400" b="1" dirty="0" err="1"/>
              <a:t>i,j</a:t>
            </a:r>
            <a:r>
              <a:rPr lang="en-US" altLang="zh-CN" sz="2400" b="1" dirty="0"/>
              <a:t>)</a:t>
            </a:r>
            <a:r>
              <a:rPr lang="zh-CN" altLang="en-US" sz="2400" b="1" dirty="0"/>
              <a:t>处有障碍，那么</a:t>
            </a:r>
            <a:r>
              <a:rPr lang="en-US" altLang="zh-CN" sz="2400" b="1" dirty="0"/>
              <a:t>step[</a:t>
            </a:r>
            <a:r>
              <a:rPr lang="en-US" altLang="zh-CN" sz="2400" b="1" dirty="0" err="1"/>
              <a:t>i</a:t>
            </a:r>
            <a:r>
              <a:rPr lang="en-US" altLang="zh-CN" sz="2400" b="1" dirty="0"/>
              <a:t>][j]</a:t>
            </a:r>
            <a:r>
              <a:rPr lang="zh-CN" altLang="en-US" sz="2400" b="1" dirty="0"/>
              <a:t>一定为</a:t>
            </a:r>
            <a:r>
              <a:rPr lang="en-US" altLang="zh-CN" sz="2400" b="1" dirty="0"/>
              <a:t>0</a:t>
            </a:r>
          </a:p>
          <a:p>
            <a:pPr>
              <a:lnSpc>
                <a:spcPct val="150000"/>
              </a:lnSpc>
            </a:pPr>
            <a:r>
              <a:rPr lang="zh-CN" altLang="en-US" sz="2400" b="1" dirty="0"/>
              <a:t>再考虑其对其他点的影响，如果</a:t>
            </a:r>
            <a:r>
              <a:rPr lang="en-US" altLang="zh-CN" sz="2400" b="1" dirty="0"/>
              <a:t>step[i+1][j]</a:t>
            </a:r>
            <a:r>
              <a:rPr lang="zh-CN" altLang="en-US" sz="2400" b="1" dirty="0"/>
              <a:t>和</a:t>
            </a:r>
            <a:r>
              <a:rPr lang="en-US" altLang="zh-CN" sz="2400" b="1" dirty="0"/>
              <a:t>step[</a:t>
            </a:r>
            <a:r>
              <a:rPr lang="en-US" altLang="zh-CN" sz="2400" b="1" dirty="0" err="1"/>
              <a:t>i</a:t>
            </a:r>
            <a:r>
              <a:rPr lang="en-US" altLang="zh-CN" sz="2400" b="1" dirty="0"/>
              <a:t>][j+1]</a:t>
            </a:r>
            <a:r>
              <a:rPr lang="zh-CN" altLang="en-US" sz="2400" b="1" dirty="0"/>
              <a:t>通过</a:t>
            </a:r>
            <a:r>
              <a:rPr lang="en-US" altLang="zh-CN" sz="2400" b="1" dirty="0"/>
              <a:t>step[</a:t>
            </a:r>
            <a:r>
              <a:rPr lang="en-US" altLang="zh-CN" sz="2400" b="1" dirty="0" err="1"/>
              <a:t>i</a:t>
            </a:r>
            <a:r>
              <a:rPr lang="en-US" altLang="zh-CN" sz="2400" b="1" dirty="0"/>
              <a:t>][j]</a:t>
            </a:r>
            <a:r>
              <a:rPr lang="zh-CN" altLang="en-US" sz="2400" b="1" dirty="0"/>
              <a:t>加上的不同走法为</a:t>
            </a:r>
            <a:r>
              <a:rPr lang="en-US" altLang="zh-CN" sz="2400" b="1" dirty="0"/>
              <a:t>0</a:t>
            </a:r>
            <a:r>
              <a:rPr lang="zh-CN" altLang="en-US" sz="2400" b="1" dirty="0"/>
              <a:t>，其实就表示无法从</a:t>
            </a:r>
            <a:r>
              <a:rPr lang="en-US" altLang="zh-CN" sz="2400" b="1" dirty="0"/>
              <a:t>(</a:t>
            </a:r>
            <a:r>
              <a:rPr lang="en-US" altLang="zh-CN" sz="2400" b="1" dirty="0" err="1"/>
              <a:t>i,j</a:t>
            </a:r>
            <a:r>
              <a:rPr lang="en-US" altLang="zh-CN" sz="2400" b="1" dirty="0"/>
              <a:t>)</a:t>
            </a:r>
            <a:r>
              <a:rPr lang="zh-CN" altLang="en-US" sz="2400" b="1" dirty="0"/>
              <a:t>走到</a:t>
            </a:r>
            <a:r>
              <a:rPr lang="en-US" altLang="zh-CN" sz="2400" b="1" dirty="0"/>
              <a:t>(i+1,j)</a:t>
            </a:r>
            <a:r>
              <a:rPr lang="zh-CN" altLang="en-US" sz="2400" b="1" dirty="0"/>
              <a:t>和</a:t>
            </a:r>
            <a:r>
              <a:rPr lang="en-US" altLang="zh-CN" sz="2400" b="1" dirty="0"/>
              <a:t>(i,j+1)</a:t>
            </a:r>
            <a:r>
              <a:rPr lang="zh-CN" altLang="en-US" sz="2400" b="1" dirty="0"/>
              <a:t>，因此不会对递推的正确性造成影响。由于</a:t>
            </a:r>
            <a:r>
              <a:rPr lang="en-US" altLang="zh-CN" sz="2400" b="1" dirty="0"/>
              <a:t>step</a:t>
            </a:r>
            <a:r>
              <a:rPr lang="zh-CN" altLang="en-US" sz="2400" b="1" dirty="0"/>
              <a:t>初始值为</a:t>
            </a:r>
            <a:r>
              <a:rPr lang="en-US" altLang="zh-CN" sz="2400" b="1" dirty="0"/>
              <a:t>0</a:t>
            </a:r>
            <a:r>
              <a:rPr lang="zh-CN" altLang="en-US" sz="2400" b="1" dirty="0"/>
              <a:t>，因此我们遇到障碍点不调用递推公式，跳过它即可。</a:t>
            </a:r>
            <a:endParaRPr lang="en-US" altLang="zh-CN" sz="2400" b="1" dirty="0"/>
          </a:p>
        </p:txBody>
      </p:sp>
      <p:sp>
        <p:nvSpPr>
          <p:cNvPr id="3" name="矩形 2">
            <a:extLst>
              <a:ext uri="{FF2B5EF4-FFF2-40B4-BE49-F238E27FC236}">
                <a16:creationId xmlns:a16="http://schemas.microsoft.com/office/drawing/2014/main" id="{CCFCC141-DC77-8CBC-0AD1-CABA6B82C0DC}"/>
              </a:ext>
            </a:extLst>
          </p:cNvPr>
          <p:cNvSpPr/>
          <p:nvPr/>
        </p:nvSpPr>
        <p:spPr>
          <a:xfrm>
            <a:off x="1130007" y="354830"/>
            <a:ext cx="2157646"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递推算法</a:t>
            </a:r>
            <a:endPar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pic>
        <p:nvPicPr>
          <p:cNvPr id="7" name="图片 6">
            <a:extLst>
              <a:ext uri="{FF2B5EF4-FFF2-40B4-BE49-F238E27FC236}">
                <a16:creationId xmlns:a16="http://schemas.microsoft.com/office/drawing/2014/main" id="{A255068D-383F-5BEF-CB93-43B7CA961A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1469" y="3584883"/>
            <a:ext cx="6370783" cy="2997401"/>
          </a:xfrm>
          <a:prstGeom prst="rect">
            <a:avLst/>
          </a:prstGeom>
        </p:spPr>
      </p:pic>
    </p:spTree>
    <p:extLst>
      <p:ext uri="{BB962C8B-B14F-4D97-AF65-F5344CB8AC3E}">
        <p14:creationId xmlns:p14="http://schemas.microsoft.com/office/powerpoint/2010/main" val="152193236"/>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1475628-3B42-39FA-7C52-D7641719050D}"/>
              </a:ext>
            </a:extLst>
          </p:cNvPr>
          <p:cNvSpPr/>
          <p:nvPr/>
        </p:nvSpPr>
        <p:spPr>
          <a:xfrm>
            <a:off x="1130007" y="354830"/>
            <a:ext cx="2157646"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递推算法</a:t>
            </a:r>
            <a:endPar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 name="内容占位符 2">
            <a:extLst>
              <a:ext uri="{FF2B5EF4-FFF2-40B4-BE49-F238E27FC236}">
                <a16:creationId xmlns:a16="http://schemas.microsoft.com/office/drawing/2014/main" id="{0B5DBB36-6D1B-3A2B-6F60-68827BE09C2C}"/>
              </a:ext>
            </a:extLst>
          </p:cNvPr>
          <p:cNvSpPr txBox="1">
            <a:spLocks/>
          </p:cNvSpPr>
          <p:nvPr/>
        </p:nvSpPr>
        <p:spPr>
          <a:xfrm>
            <a:off x="398546" y="965877"/>
            <a:ext cx="11649198" cy="25311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dirty="0"/>
              <a:t>太简单了？来看个更难的。</a:t>
            </a:r>
            <a:endParaRPr lang="en-US" altLang="zh-CN" sz="2400" b="1" dirty="0"/>
          </a:p>
          <a:p>
            <a:pPr>
              <a:lnSpc>
                <a:spcPct val="150000"/>
              </a:lnSpc>
            </a:pPr>
            <a:r>
              <a:rPr lang="zh-CN" altLang="en-US" sz="2400" b="1" dirty="0"/>
              <a:t>洛谷</a:t>
            </a:r>
            <a:r>
              <a:rPr lang="en-US" altLang="zh-CN" sz="2400" b="1" dirty="0"/>
              <a:t>P1115</a:t>
            </a:r>
          </a:p>
        </p:txBody>
      </p:sp>
      <p:pic>
        <p:nvPicPr>
          <p:cNvPr id="5" name="图片 4">
            <a:extLst>
              <a:ext uri="{FF2B5EF4-FFF2-40B4-BE49-F238E27FC236}">
                <a16:creationId xmlns:a16="http://schemas.microsoft.com/office/drawing/2014/main" id="{50FFD210-37B2-5ECE-0059-6012BC0E51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451" y="2297862"/>
            <a:ext cx="7964881" cy="1338798"/>
          </a:xfrm>
          <a:prstGeom prst="rect">
            <a:avLst/>
          </a:prstGeom>
        </p:spPr>
      </p:pic>
      <p:pic>
        <p:nvPicPr>
          <p:cNvPr id="7" name="图片 6">
            <a:extLst>
              <a:ext uri="{FF2B5EF4-FFF2-40B4-BE49-F238E27FC236}">
                <a16:creationId xmlns:a16="http://schemas.microsoft.com/office/drawing/2014/main" id="{262148ED-12DD-1584-8AAB-210C3C7551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194" y="3316500"/>
            <a:ext cx="8703778" cy="3186670"/>
          </a:xfrm>
          <a:prstGeom prst="rect">
            <a:avLst/>
          </a:prstGeom>
        </p:spPr>
      </p:pic>
    </p:spTree>
    <p:extLst>
      <p:ext uri="{BB962C8B-B14F-4D97-AF65-F5344CB8AC3E}">
        <p14:creationId xmlns:p14="http://schemas.microsoft.com/office/powerpoint/2010/main" val="2115187395"/>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AFA20D6A-0960-1D88-2AFD-393619FB327B}"/>
              </a:ext>
            </a:extLst>
          </p:cNvPr>
          <p:cNvSpPr txBox="1">
            <a:spLocks/>
          </p:cNvSpPr>
          <p:nvPr/>
        </p:nvSpPr>
        <p:spPr>
          <a:xfrm>
            <a:off x="398546" y="965877"/>
            <a:ext cx="11649198" cy="58921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lang="en-US" altLang="zh-CN" sz="2400" b="1" dirty="0"/>
          </a:p>
        </p:txBody>
      </p:sp>
      <p:sp>
        <p:nvSpPr>
          <p:cNvPr id="3" name="矩形 2">
            <a:extLst>
              <a:ext uri="{FF2B5EF4-FFF2-40B4-BE49-F238E27FC236}">
                <a16:creationId xmlns:a16="http://schemas.microsoft.com/office/drawing/2014/main" id="{81FE7A91-3596-DB6B-0402-8B9EB3302060}"/>
              </a:ext>
            </a:extLst>
          </p:cNvPr>
          <p:cNvSpPr/>
          <p:nvPr/>
        </p:nvSpPr>
        <p:spPr>
          <a:xfrm>
            <a:off x="1130007" y="354830"/>
            <a:ext cx="2157646"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递推算法</a:t>
            </a:r>
            <a:endPar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4" name="内容占位符 2">
            <a:extLst>
              <a:ext uri="{FF2B5EF4-FFF2-40B4-BE49-F238E27FC236}">
                <a16:creationId xmlns:a16="http://schemas.microsoft.com/office/drawing/2014/main" id="{BF4BA11B-B81C-60C9-62DB-BD201D9674BB}"/>
              </a:ext>
            </a:extLst>
          </p:cNvPr>
          <p:cNvSpPr txBox="1">
            <a:spLocks/>
          </p:cNvSpPr>
          <p:nvPr/>
        </p:nvSpPr>
        <p:spPr>
          <a:xfrm>
            <a:off x="331749" y="1096754"/>
            <a:ext cx="11394908" cy="56303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dirty="0"/>
              <a:t>如果不使用递推算法，我们会怎么做？</a:t>
            </a:r>
            <a:endParaRPr lang="en-US" altLang="zh-CN" sz="2400" b="1" dirty="0"/>
          </a:p>
          <a:p>
            <a:pPr>
              <a:lnSpc>
                <a:spcPct val="150000"/>
              </a:lnSpc>
            </a:pPr>
            <a:r>
              <a:rPr lang="zh-CN" altLang="en-US" sz="2400" b="1" dirty="0"/>
              <a:t>我们可以所有可能区间的左右端点，再用一个循环去计算每个区间的和，取这些区间和最大值即可。</a:t>
            </a:r>
            <a:endParaRPr lang="en-US" altLang="zh-CN" sz="2400" b="1" dirty="0"/>
          </a:p>
          <a:p>
            <a:pPr>
              <a:lnSpc>
                <a:spcPct val="150000"/>
              </a:lnSpc>
            </a:pPr>
            <a:r>
              <a:rPr lang="zh-CN" altLang="en-US" sz="2400" b="1" dirty="0"/>
              <a:t>缺点：需要使用</a:t>
            </a:r>
            <a:r>
              <a:rPr lang="en-US" altLang="zh-CN" sz="2400" b="1" dirty="0"/>
              <a:t>3</a:t>
            </a:r>
            <a:r>
              <a:rPr lang="zh-CN" altLang="en-US" sz="2400" b="1" dirty="0"/>
              <a:t>重循环，运行次数比较</a:t>
            </a:r>
            <a:br>
              <a:rPr lang="en-US" altLang="zh-CN" sz="2400" b="1" dirty="0"/>
            </a:br>
            <a:r>
              <a:rPr lang="zh-CN" altLang="en-US" sz="2400" b="1" dirty="0"/>
              <a:t>多，时间效率低。</a:t>
            </a:r>
            <a:endParaRPr lang="en-US" altLang="zh-CN" sz="2400" b="1" dirty="0"/>
          </a:p>
        </p:txBody>
      </p:sp>
      <p:pic>
        <p:nvPicPr>
          <p:cNvPr id="6" name="图片 5">
            <a:extLst>
              <a:ext uri="{FF2B5EF4-FFF2-40B4-BE49-F238E27FC236}">
                <a16:creationId xmlns:a16="http://schemas.microsoft.com/office/drawing/2014/main" id="{80B4129E-A91B-8918-AD08-BE7A1FA02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3171" y="2485001"/>
            <a:ext cx="4530119" cy="4242121"/>
          </a:xfrm>
          <a:prstGeom prst="rect">
            <a:avLst/>
          </a:prstGeom>
        </p:spPr>
      </p:pic>
    </p:spTree>
    <p:extLst>
      <p:ext uri="{BB962C8B-B14F-4D97-AF65-F5344CB8AC3E}">
        <p14:creationId xmlns:p14="http://schemas.microsoft.com/office/powerpoint/2010/main" val="2660224320"/>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E8B78113-BC92-01AC-855E-36768F6A76E8}"/>
              </a:ext>
            </a:extLst>
          </p:cNvPr>
          <p:cNvSpPr txBox="1">
            <a:spLocks/>
          </p:cNvSpPr>
          <p:nvPr/>
        </p:nvSpPr>
        <p:spPr>
          <a:xfrm>
            <a:off x="398546" y="929231"/>
            <a:ext cx="11394908" cy="56303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dirty="0"/>
              <a:t>我们能不能想办法把算法优化到</a:t>
            </a:r>
            <a:r>
              <a:rPr lang="en-US" altLang="zh-CN" sz="2400" b="1" dirty="0"/>
              <a:t>2</a:t>
            </a:r>
            <a:r>
              <a:rPr lang="zh-CN" altLang="en-US" sz="2400" b="1" dirty="0"/>
              <a:t>重循环？</a:t>
            </a:r>
            <a:endParaRPr lang="en-US" altLang="zh-CN" sz="2400" b="1" dirty="0"/>
          </a:p>
          <a:p>
            <a:pPr>
              <a:lnSpc>
                <a:spcPct val="150000"/>
              </a:lnSpc>
            </a:pPr>
            <a:r>
              <a:rPr lang="zh-CN" altLang="en-US" sz="2400" b="1" dirty="0"/>
              <a:t>答案是肯定的。我们考虑引入一个</a:t>
            </a:r>
            <a:r>
              <a:rPr lang="en-US" altLang="zh-CN" sz="2400" b="1" dirty="0"/>
              <a:t>sum[</a:t>
            </a:r>
            <a:r>
              <a:rPr lang="en-US" altLang="zh-CN" sz="2400" b="1" dirty="0" err="1"/>
              <a:t>i</a:t>
            </a:r>
            <a:r>
              <a:rPr lang="en-US" altLang="zh-CN" sz="2400" b="1" dirty="0"/>
              <a:t>]</a:t>
            </a:r>
            <a:r>
              <a:rPr lang="zh-CN" altLang="en-US" sz="2400" b="1" dirty="0"/>
              <a:t>数组，</a:t>
            </a:r>
            <a:r>
              <a:rPr lang="en-US" altLang="zh-CN" sz="2400" b="1" dirty="0"/>
              <a:t>sum[</a:t>
            </a:r>
            <a:r>
              <a:rPr lang="en-US" altLang="zh-CN" sz="2400" b="1" dirty="0" err="1"/>
              <a:t>i</a:t>
            </a:r>
            <a:r>
              <a:rPr lang="en-US" altLang="zh-CN" sz="2400" b="1" dirty="0"/>
              <a:t>]</a:t>
            </a:r>
            <a:r>
              <a:rPr lang="zh-CN" altLang="en-US" sz="2400" b="1" dirty="0"/>
              <a:t>表示</a:t>
            </a:r>
            <a:r>
              <a:rPr lang="en-US" altLang="zh-CN" sz="2400" b="1" dirty="0"/>
              <a:t>a[</a:t>
            </a:r>
            <a:r>
              <a:rPr lang="en-US" altLang="zh-CN" sz="2400" b="1" dirty="0" err="1"/>
              <a:t>i</a:t>
            </a:r>
            <a:r>
              <a:rPr lang="en-US" altLang="zh-CN" sz="2400" b="1" dirty="0"/>
              <a:t>]</a:t>
            </a:r>
            <a:r>
              <a:rPr lang="zh-CN" altLang="en-US" sz="2400" b="1" dirty="0"/>
              <a:t>中前</a:t>
            </a:r>
            <a:r>
              <a:rPr lang="en-US" altLang="zh-CN" sz="2400" b="1" dirty="0" err="1"/>
              <a:t>i</a:t>
            </a:r>
            <a:r>
              <a:rPr lang="zh-CN" altLang="en-US" sz="2400" b="1" dirty="0"/>
              <a:t>个数的和。</a:t>
            </a:r>
            <a:endParaRPr lang="en-US" altLang="zh-CN" sz="2400" b="1" dirty="0"/>
          </a:p>
          <a:p>
            <a:pPr>
              <a:lnSpc>
                <a:spcPct val="150000"/>
              </a:lnSpc>
            </a:pPr>
            <a:r>
              <a:rPr lang="zh-CN" altLang="en-US" sz="2400" b="1" dirty="0"/>
              <a:t>那么我们在确定了区间端点</a:t>
            </a:r>
            <a:r>
              <a:rPr lang="en-US" altLang="zh-CN" sz="2400" b="1" dirty="0"/>
              <a:t>[</a:t>
            </a:r>
            <a:r>
              <a:rPr lang="en-US" altLang="zh-CN" sz="2400" b="1" dirty="0" err="1"/>
              <a:t>i</a:t>
            </a:r>
            <a:r>
              <a:rPr lang="en-US" altLang="zh-CN" sz="2400" b="1" dirty="0"/>
              <a:t>, j]</a:t>
            </a:r>
            <a:r>
              <a:rPr lang="zh-CN" altLang="en-US" sz="2400" b="1" dirty="0"/>
              <a:t>之后，便不需要用循环去计算区间和，</a:t>
            </a:r>
            <a:br>
              <a:rPr lang="en-US" altLang="zh-CN" sz="2400" b="1" dirty="0"/>
            </a:br>
            <a:r>
              <a:rPr lang="en-US" altLang="zh-CN" sz="2400" b="1" dirty="0"/>
              <a:t>sum[</a:t>
            </a:r>
            <a:r>
              <a:rPr lang="en-US" altLang="zh-CN" sz="2400" b="1" dirty="0" err="1"/>
              <a:t>i</a:t>
            </a:r>
            <a:r>
              <a:rPr lang="en-US" altLang="zh-CN" sz="2400" b="1" dirty="0"/>
              <a:t>]-sum[j-1]</a:t>
            </a:r>
            <a:r>
              <a:rPr lang="zh-CN" altLang="en-US" sz="2400" b="1" dirty="0"/>
              <a:t>便可以获得区间和。</a:t>
            </a:r>
            <a:endParaRPr lang="en-US" altLang="zh-CN" sz="2400" b="1" dirty="0"/>
          </a:p>
          <a:p>
            <a:pPr>
              <a:lnSpc>
                <a:spcPct val="150000"/>
              </a:lnSpc>
            </a:pPr>
            <a:r>
              <a:rPr lang="zh-CN" altLang="en-US" sz="2400" b="1" dirty="0"/>
              <a:t>处理出</a:t>
            </a:r>
            <a:r>
              <a:rPr lang="en-US" altLang="zh-CN" sz="2400" b="1" dirty="0"/>
              <a:t>sum</a:t>
            </a:r>
            <a:r>
              <a:rPr lang="zh-CN" altLang="en-US" sz="2400" b="1" dirty="0"/>
              <a:t>数组只需要一个</a:t>
            </a:r>
            <a:r>
              <a:rPr lang="en-US" altLang="zh-CN" sz="2400" b="1" dirty="0"/>
              <a:t>1</a:t>
            </a:r>
            <a:r>
              <a:rPr lang="zh-CN" altLang="en-US" sz="2400" b="1" dirty="0"/>
              <a:t>重循环。</a:t>
            </a:r>
            <a:endParaRPr lang="en-US" altLang="zh-CN" sz="2400" b="1" dirty="0"/>
          </a:p>
        </p:txBody>
      </p:sp>
      <p:sp>
        <p:nvSpPr>
          <p:cNvPr id="3" name="矩形 2">
            <a:extLst>
              <a:ext uri="{FF2B5EF4-FFF2-40B4-BE49-F238E27FC236}">
                <a16:creationId xmlns:a16="http://schemas.microsoft.com/office/drawing/2014/main" id="{23556821-D781-7DB1-92DF-A62838E1259E}"/>
              </a:ext>
            </a:extLst>
          </p:cNvPr>
          <p:cNvSpPr/>
          <p:nvPr/>
        </p:nvSpPr>
        <p:spPr>
          <a:xfrm>
            <a:off x="1130007" y="354830"/>
            <a:ext cx="2157646"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递推算法</a:t>
            </a:r>
            <a:endPar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pic>
        <p:nvPicPr>
          <p:cNvPr id="5" name="图片 4">
            <a:extLst>
              <a:ext uri="{FF2B5EF4-FFF2-40B4-BE49-F238E27FC236}">
                <a16:creationId xmlns:a16="http://schemas.microsoft.com/office/drawing/2014/main" id="{F9465894-841B-3EF5-56B2-393D9AA938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9169" y="2958127"/>
            <a:ext cx="4844225" cy="3690090"/>
          </a:xfrm>
          <a:prstGeom prst="rect">
            <a:avLst/>
          </a:prstGeom>
        </p:spPr>
      </p:pic>
    </p:spTree>
    <p:extLst>
      <p:ext uri="{BB962C8B-B14F-4D97-AF65-F5344CB8AC3E}">
        <p14:creationId xmlns:p14="http://schemas.microsoft.com/office/powerpoint/2010/main" val="519235358"/>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1A6C095-7D82-4757-3B41-C8D31063A49F}"/>
              </a:ext>
            </a:extLst>
          </p:cNvPr>
          <p:cNvSpPr/>
          <p:nvPr/>
        </p:nvSpPr>
        <p:spPr>
          <a:xfrm>
            <a:off x="1130007" y="354830"/>
            <a:ext cx="2157646"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递推算法</a:t>
            </a:r>
            <a:endPar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 name="内容占位符 2">
            <a:extLst>
              <a:ext uri="{FF2B5EF4-FFF2-40B4-BE49-F238E27FC236}">
                <a16:creationId xmlns:a16="http://schemas.microsoft.com/office/drawing/2014/main" id="{6EC7602C-166A-4B4B-647B-BA1FBDB7ED11}"/>
              </a:ext>
            </a:extLst>
          </p:cNvPr>
          <p:cNvSpPr txBox="1">
            <a:spLocks/>
          </p:cNvSpPr>
          <p:nvPr/>
        </p:nvSpPr>
        <p:spPr>
          <a:xfrm>
            <a:off x="398546" y="929231"/>
            <a:ext cx="11394908" cy="56303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dirty="0"/>
              <a:t>还能不能更快一点？</a:t>
            </a:r>
            <a:endParaRPr lang="en-US" altLang="zh-CN" sz="2400" b="1" dirty="0"/>
          </a:p>
          <a:p>
            <a:pPr>
              <a:lnSpc>
                <a:spcPct val="150000"/>
              </a:lnSpc>
            </a:pPr>
            <a:r>
              <a:rPr lang="zh-CN" altLang="en-US" sz="2400" b="1" dirty="0"/>
              <a:t>采用递推算法，可以将算法优化为</a:t>
            </a:r>
            <a:r>
              <a:rPr lang="en-US" altLang="zh-CN" sz="2400" b="1" dirty="0"/>
              <a:t>1</a:t>
            </a:r>
            <a:r>
              <a:rPr lang="zh-CN" altLang="en-US" sz="2400" b="1" dirty="0"/>
              <a:t>重循环。</a:t>
            </a:r>
            <a:endParaRPr lang="en-US" altLang="zh-CN" sz="2400" b="1" dirty="0"/>
          </a:p>
          <a:p>
            <a:pPr>
              <a:lnSpc>
                <a:spcPct val="150000"/>
              </a:lnSpc>
            </a:pPr>
            <a:r>
              <a:rPr lang="zh-CN" altLang="en-US" sz="2400" b="1" dirty="0"/>
              <a:t>我们的操作次数主要用在确定左右端点上，思考一下是否可以只确定一个端点便获取到正确的结果。</a:t>
            </a:r>
            <a:endParaRPr lang="en-US" altLang="zh-CN" sz="2400" b="1" dirty="0"/>
          </a:p>
          <a:p>
            <a:pPr>
              <a:lnSpc>
                <a:spcPct val="150000"/>
              </a:lnSpc>
            </a:pPr>
            <a:r>
              <a:rPr lang="zh-CN" altLang="en-US" sz="2400" b="1" dirty="0"/>
              <a:t>假设我们令</a:t>
            </a:r>
            <a:r>
              <a:rPr lang="en-US" altLang="zh-CN" sz="2400" b="1" dirty="0"/>
              <a:t>f[</a:t>
            </a:r>
            <a:r>
              <a:rPr lang="en-US" altLang="zh-CN" sz="2400" b="1" dirty="0" err="1"/>
              <a:t>i</a:t>
            </a:r>
            <a:r>
              <a:rPr lang="en-US" altLang="zh-CN" sz="2400" b="1" dirty="0"/>
              <a:t>]</a:t>
            </a:r>
            <a:r>
              <a:rPr lang="zh-CN" altLang="en-US" sz="2400" b="1" dirty="0"/>
              <a:t>表示以</a:t>
            </a:r>
            <a:r>
              <a:rPr lang="en-US" altLang="zh-CN" sz="2400" b="1" dirty="0" err="1"/>
              <a:t>i</a:t>
            </a:r>
            <a:r>
              <a:rPr lang="zh-CN" altLang="en-US" sz="2400" b="1" dirty="0"/>
              <a:t>为右端点，左端点任意的区间中，区间和的最大值，那么只要找出</a:t>
            </a:r>
            <a:r>
              <a:rPr lang="en-US" altLang="zh-CN" sz="2400" b="1" dirty="0"/>
              <a:t>f[</a:t>
            </a:r>
            <a:r>
              <a:rPr lang="en-US" altLang="zh-CN" sz="2400" b="1" dirty="0" err="1"/>
              <a:t>i</a:t>
            </a:r>
            <a:r>
              <a:rPr lang="en-US" altLang="zh-CN" sz="2400" b="1" dirty="0"/>
              <a:t>]</a:t>
            </a:r>
            <a:r>
              <a:rPr lang="zh-CN" altLang="en-US" sz="2400" b="1" dirty="0"/>
              <a:t>的最大值，就可以表示左右端点都任意的区间和的最大值。</a:t>
            </a:r>
            <a:endParaRPr lang="en-US" altLang="zh-CN" sz="2400" b="1" dirty="0"/>
          </a:p>
          <a:p>
            <a:pPr>
              <a:lnSpc>
                <a:spcPct val="150000"/>
              </a:lnSpc>
            </a:pPr>
            <a:r>
              <a:rPr lang="zh-CN" altLang="en-US" sz="2400" b="1" dirty="0"/>
              <a:t>这样我们只需要</a:t>
            </a:r>
            <a:r>
              <a:rPr lang="en-US" altLang="zh-CN" sz="2400" b="1" dirty="0"/>
              <a:t>1</a:t>
            </a:r>
            <a:r>
              <a:rPr lang="zh-CN" altLang="en-US" sz="2400" b="1" dirty="0"/>
              <a:t>个</a:t>
            </a:r>
            <a:r>
              <a:rPr lang="en-US" altLang="zh-CN" sz="2400" b="1" dirty="0"/>
              <a:t>1</a:t>
            </a:r>
            <a:r>
              <a:rPr lang="zh-CN" altLang="en-US" sz="2400" b="1" dirty="0"/>
              <a:t>重循环计算出</a:t>
            </a:r>
            <a:r>
              <a:rPr lang="en-US" altLang="zh-CN" sz="2400" b="1" dirty="0"/>
              <a:t>f[</a:t>
            </a:r>
            <a:r>
              <a:rPr lang="en-US" altLang="zh-CN" sz="2400" b="1" dirty="0" err="1"/>
              <a:t>i</a:t>
            </a:r>
            <a:r>
              <a:rPr lang="en-US" altLang="zh-CN" sz="2400" b="1" dirty="0"/>
              <a:t>]</a:t>
            </a:r>
            <a:r>
              <a:rPr lang="zh-CN" altLang="en-US" sz="2400" b="1" dirty="0"/>
              <a:t>，再用</a:t>
            </a:r>
            <a:r>
              <a:rPr lang="en-US" altLang="zh-CN" sz="2400" b="1" dirty="0"/>
              <a:t>1</a:t>
            </a:r>
            <a:r>
              <a:rPr lang="zh-CN" altLang="en-US" sz="2400" b="1" dirty="0"/>
              <a:t>个</a:t>
            </a:r>
            <a:r>
              <a:rPr lang="en-US" altLang="zh-CN" sz="2400" b="1" dirty="0"/>
              <a:t>1</a:t>
            </a:r>
            <a:r>
              <a:rPr lang="zh-CN" altLang="en-US" sz="2400" b="1" dirty="0"/>
              <a:t>重循环统计</a:t>
            </a:r>
            <a:r>
              <a:rPr lang="en-US" altLang="zh-CN" sz="2400" b="1" dirty="0"/>
              <a:t>f[</a:t>
            </a:r>
            <a:r>
              <a:rPr lang="en-US" altLang="zh-CN" sz="2400" b="1" dirty="0" err="1"/>
              <a:t>i</a:t>
            </a:r>
            <a:r>
              <a:rPr lang="en-US" altLang="zh-CN" sz="2400" b="1" dirty="0"/>
              <a:t>]</a:t>
            </a:r>
            <a:r>
              <a:rPr lang="zh-CN" altLang="en-US" sz="2400" b="1" dirty="0"/>
              <a:t>的最大值即可获得正确结果。</a:t>
            </a:r>
            <a:endParaRPr lang="en-US" altLang="zh-CN" sz="2400" b="1" dirty="0"/>
          </a:p>
          <a:p>
            <a:pPr>
              <a:lnSpc>
                <a:spcPct val="150000"/>
              </a:lnSpc>
            </a:pPr>
            <a:r>
              <a:rPr lang="zh-CN" altLang="en-US" sz="2400" b="1" dirty="0"/>
              <a:t>那如何算出</a:t>
            </a:r>
            <a:r>
              <a:rPr lang="en-US" altLang="zh-CN" sz="2400" b="1" dirty="0"/>
              <a:t>f[</a:t>
            </a:r>
            <a:r>
              <a:rPr lang="en-US" altLang="zh-CN" sz="2400" b="1" dirty="0" err="1"/>
              <a:t>i</a:t>
            </a:r>
            <a:r>
              <a:rPr lang="en-US" altLang="zh-CN" sz="2400" b="1" dirty="0"/>
              <a:t>]</a:t>
            </a:r>
            <a:r>
              <a:rPr lang="zh-CN" altLang="en-US" sz="2400" b="1" dirty="0"/>
              <a:t>呢？采用递推算法。</a:t>
            </a:r>
            <a:endParaRPr lang="en-US" altLang="zh-CN" sz="2400" b="1" dirty="0"/>
          </a:p>
        </p:txBody>
      </p:sp>
    </p:spTree>
    <p:extLst>
      <p:ext uri="{BB962C8B-B14F-4D97-AF65-F5344CB8AC3E}">
        <p14:creationId xmlns:p14="http://schemas.microsoft.com/office/powerpoint/2010/main" val="1423156748"/>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75336E5-34F0-D3D0-3C09-03091604E21F}"/>
              </a:ext>
            </a:extLst>
          </p:cNvPr>
          <p:cNvSpPr/>
          <p:nvPr/>
        </p:nvSpPr>
        <p:spPr>
          <a:xfrm>
            <a:off x="1130007" y="354830"/>
            <a:ext cx="2380273"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前言</a:t>
            </a:r>
          </a:p>
        </p:txBody>
      </p:sp>
      <p:sp>
        <p:nvSpPr>
          <p:cNvPr id="2" name="文本框 1">
            <a:extLst>
              <a:ext uri="{FF2B5EF4-FFF2-40B4-BE49-F238E27FC236}">
                <a16:creationId xmlns:a16="http://schemas.microsoft.com/office/drawing/2014/main" id="{C45AF619-8AA3-3B18-304A-488BAF44208B}"/>
              </a:ext>
            </a:extLst>
          </p:cNvPr>
          <p:cNvSpPr txBox="1"/>
          <p:nvPr/>
        </p:nvSpPr>
        <p:spPr>
          <a:xfrm>
            <a:off x="544451" y="1137765"/>
            <a:ext cx="10651713" cy="519732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800" b="1" dirty="0"/>
              <a:t>本次开设</a:t>
            </a:r>
            <a:r>
              <a:rPr lang="en-US" altLang="zh-CN" sz="2800" b="1" dirty="0" err="1"/>
              <a:t>dsaa</a:t>
            </a:r>
            <a:r>
              <a:rPr lang="zh-CN" altLang="en-US" sz="2800" b="1" dirty="0"/>
              <a:t>互助课堂主要是希望能跟大家分享一些课堂上学不到的、并且非常实用的思路和技巧。</a:t>
            </a:r>
            <a:endParaRPr lang="en-US" altLang="zh-CN" sz="2800" b="1" dirty="0"/>
          </a:p>
          <a:p>
            <a:pPr marL="457200" indent="-457200">
              <a:lnSpc>
                <a:spcPct val="150000"/>
              </a:lnSpc>
              <a:buFont typeface="Arial" panose="020B0604020202020204" pitchFamily="34" charset="0"/>
              <a:buChar char="•"/>
            </a:pPr>
            <a:r>
              <a:rPr lang="zh-CN" altLang="en-US" sz="2800" b="1" dirty="0"/>
              <a:t>和对待大一</a:t>
            </a:r>
            <a:r>
              <a:rPr lang="en-US" altLang="zh-CN" sz="2800" b="1" dirty="0" err="1"/>
              <a:t>JavaA</a:t>
            </a:r>
            <a:r>
              <a:rPr lang="zh-CN" altLang="en-US" sz="2800" b="1" dirty="0"/>
              <a:t>的学生不同，对于计系的各位大二同学，如果代码有</a:t>
            </a:r>
            <a:r>
              <a:rPr lang="en-US" altLang="zh-CN" sz="2800" b="1" dirty="0"/>
              <a:t>bug</a:t>
            </a:r>
            <a:r>
              <a:rPr lang="zh-CN" altLang="en-US" sz="2800" b="1" dirty="0"/>
              <a:t>，请不要找我，八成不会帮你看。如果有思路方面的问题，我有时间可能会回复我的大致想法（不一定准确），以及引导你去往某个方面考虑。</a:t>
            </a:r>
            <a:endParaRPr lang="en-US" altLang="zh-CN" sz="2800" b="1" dirty="0"/>
          </a:p>
          <a:p>
            <a:pPr marL="457200" indent="-457200">
              <a:lnSpc>
                <a:spcPct val="150000"/>
              </a:lnSpc>
              <a:buFont typeface="Arial" panose="020B0604020202020204" pitchFamily="34" charset="0"/>
              <a:buChar char="•"/>
            </a:pPr>
            <a:r>
              <a:rPr lang="zh-CN" altLang="en-US" sz="2800" b="1" dirty="0"/>
              <a:t>另外希望大家在学习完该课程后也能继承互助精神，帮助以后的学弟学妹</a:t>
            </a:r>
            <a:endParaRPr lang="en-US" altLang="zh-CN" sz="2800" b="1" dirty="0"/>
          </a:p>
        </p:txBody>
      </p:sp>
    </p:spTree>
    <p:extLst>
      <p:ext uri="{BB962C8B-B14F-4D97-AF65-F5344CB8AC3E}">
        <p14:creationId xmlns:p14="http://schemas.microsoft.com/office/powerpoint/2010/main" val="2543309947"/>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12297F5-54CA-C7DC-71F5-97AB3D17E850}"/>
              </a:ext>
            </a:extLst>
          </p:cNvPr>
          <p:cNvSpPr/>
          <p:nvPr/>
        </p:nvSpPr>
        <p:spPr>
          <a:xfrm>
            <a:off x="1130007" y="354830"/>
            <a:ext cx="2157646"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递推算法</a:t>
            </a:r>
            <a:endPar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 name="内容占位符 2">
            <a:extLst>
              <a:ext uri="{FF2B5EF4-FFF2-40B4-BE49-F238E27FC236}">
                <a16:creationId xmlns:a16="http://schemas.microsoft.com/office/drawing/2014/main" id="{B8F26242-6A25-00BC-1E04-679FE104AE05}"/>
              </a:ext>
            </a:extLst>
          </p:cNvPr>
          <p:cNvSpPr txBox="1">
            <a:spLocks/>
          </p:cNvSpPr>
          <p:nvPr/>
        </p:nvSpPr>
        <p:spPr>
          <a:xfrm>
            <a:off x="398546" y="1033934"/>
            <a:ext cx="11394908" cy="56303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000" b="1" dirty="0"/>
              <a:t>①递推数组的含义</a:t>
            </a:r>
            <a:endParaRPr lang="en-US" altLang="zh-CN" sz="2000" b="1" dirty="0"/>
          </a:p>
          <a:p>
            <a:pPr>
              <a:lnSpc>
                <a:spcPct val="150000"/>
              </a:lnSpc>
            </a:pPr>
            <a:r>
              <a:rPr lang="zh-CN" altLang="en-US" sz="2000" b="1" dirty="0"/>
              <a:t>如上述分析，</a:t>
            </a:r>
            <a:r>
              <a:rPr lang="en-US" altLang="zh-CN" sz="2000" b="1" dirty="0"/>
              <a:t>f[</a:t>
            </a:r>
            <a:r>
              <a:rPr lang="en-US" altLang="zh-CN" sz="2000" b="1" dirty="0" err="1"/>
              <a:t>i</a:t>
            </a:r>
            <a:r>
              <a:rPr lang="en-US" altLang="zh-CN" sz="2000" b="1" dirty="0"/>
              <a:t>]</a:t>
            </a:r>
            <a:r>
              <a:rPr lang="zh-CN" altLang="en-US" sz="2000" b="1" dirty="0"/>
              <a:t>表示以</a:t>
            </a:r>
            <a:r>
              <a:rPr lang="en-US" altLang="zh-CN" sz="2000" b="1" dirty="0" err="1"/>
              <a:t>i</a:t>
            </a:r>
            <a:r>
              <a:rPr lang="zh-CN" altLang="en-US" sz="2000" b="1" dirty="0"/>
              <a:t>为右端点，左端点任意的区间中，最大的区间和的值。</a:t>
            </a:r>
            <a:endParaRPr lang="en-US" altLang="zh-CN" sz="2000" b="1" dirty="0"/>
          </a:p>
          <a:p>
            <a:pPr>
              <a:lnSpc>
                <a:spcPct val="150000"/>
              </a:lnSpc>
            </a:pPr>
            <a:r>
              <a:rPr lang="zh-CN" altLang="en-US" sz="2000" b="1" dirty="0"/>
              <a:t>②递推公式</a:t>
            </a:r>
            <a:endParaRPr lang="en-US" altLang="zh-CN" sz="2000" b="1" dirty="0"/>
          </a:p>
          <a:p>
            <a:pPr>
              <a:lnSpc>
                <a:spcPct val="150000"/>
              </a:lnSpc>
            </a:pPr>
            <a:r>
              <a:rPr lang="zh-CN" altLang="en-US" sz="2000" b="1" dirty="0"/>
              <a:t>计算</a:t>
            </a:r>
            <a:r>
              <a:rPr lang="en-US" altLang="zh-CN" sz="2000" b="1" dirty="0"/>
              <a:t>f[</a:t>
            </a:r>
            <a:r>
              <a:rPr lang="en-US" altLang="zh-CN" sz="2000" b="1" dirty="0" err="1"/>
              <a:t>i</a:t>
            </a:r>
            <a:r>
              <a:rPr lang="en-US" altLang="zh-CN" sz="2000" b="1" dirty="0"/>
              <a:t>]</a:t>
            </a:r>
            <a:r>
              <a:rPr lang="zh-CN" altLang="en-US" sz="2000" b="1" dirty="0"/>
              <a:t>时，已知</a:t>
            </a:r>
            <a:r>
              <a:rPr lang="en-US" altLang="zh-CN" sz="2000" b="1" dirty="0"/>
              <a:t>f[1…i-1]</a:t>
            </a:r>
            <a:r>
              <a:rPr lang="zh-CN" altLang="en-US" sz="2000" b="1" dirty="0"/>
              <a:t>。那么以</a:t>
            </a:r>
            <a:r>
              <a:rPr lang="en-US" altLang="zh-CN" sz="2000" b="1" dirty="0" err="1"/>
              <a:t>i</a:t>
            </a:r>
            <a:r>
              <a:rPr lang="zh-CN" altLang="en-US" sz="2000" b="1" dirty="0"/>
              <a:t>为右端点的区间，要么只有</a:t>
            </a:r>
            <a:r>
              <a:rPr lang="en-US" altLang="zh-CN" sz="2000" b="1" dirty="0" err="1"/>
              <a:t>i</a:t>
            </a:r>
            <a:r>
              <a:rPr lang="zh-CN" altLang="en-US" sz="2000" b="1" dirty="0"/>
              <a:t>一个元素，要么由</a:t>
            </a:r>
            <a:r>
              <a:rPr lang="en-US" altLang="zh-CN" sz="2000" b="1" dirty="0" err="1"/>
              <a:t>i</a:t>
            </a:r>
            <a:r>
              <a:rPr lang="zh-CN" altLang="en-US" sz="2000" b="1" dirty="0"/>
              <a:t>和左边的元素连在一起（</a:t>
            </a:r>
            <a:r>
              <a:rPr lang="en-US" altLang="zh-CN" sz="2000" b="1" dirty="0" err="1"/>
              <a:t>i</a:t>
            </a:r>
            <a:r>
              <a:rPr lang="zh-CN" altLang="en-US" sz="2000" b="1" dirty="0"/>
              <a:t>是必选的）。考虑后者，我们肯定希望连到一个区间和最大的，而这个最大的值正好已经计算好存在</a:t>
            </a:r>
            <a:r>
              <a:rPr lang="en-US" altLang="zh-CN" sz="2000" b="1" dirty="0"/>
              <a:t>f[i-1]</a:t>
            </a:r>
            <a:r>
              <a:rPr lang="zh-CN" altLang="en-US" sz="2000" b="1" dirty="0"/>
              <a:t>里。如果</a:t>
            </a:r>
            <a:r>
              <a:rPr lang="en-US" altLang="zh-CN" sz="2000" b="1" dirty="0"/>
              <a:t>f[i-1]&gt;0</a:t>
            </a:r>
            <a:r>
              <a:rPr lang="zh-CN" altLang="en-US" sz="2000" b="1" dirty="0"/>
              <a:t>，我们就把其连接上。如果</a:t>
            </a:r>
            <a:r>
              <a:rPr lang="en-US" altLang="zh-CN" sz="2000" b="1" dirty="0"/>
              <a:t>f[i-1]&lt;0</a:t>
            </a:r>
            <a:r>
              <a:rPr lang="zh-CN" altLang="en-US" sz="2000" b="1" dirty="0"/>
              <a:t>，那不如单有</a:t>
            </a:r>
            <a:r>
              <a:rPr lang="en-US" altLang="zh-CN" sz="2000" b="1" dirty="0" err="1"/>
              <a:t>i</a:t>
            </a:r>
            <a:r>
              <a:rPr lang="zh-CN" altLang="en-US" sz="2000" b="1" dirty="0"/>
              <a:t>一个元素值更大，因此我们就不连接。</a:t>
            </a:r>
            <a:r>
              <a:rPr lang="en-US" altLang="zh-CN" sz="2000" b="1" dirty="0"/>
              <a:t>0</a:t>
            </a:r>
            <a:r>
              <a:rPr lang="zh-CN" altLang="en-US" sz="2000" b="1" dirty="0"/>
              <a:t>时两者皆可。</a:t>
            </a:r>
            <a:endParaRPr lang="en-US" altLang="zh-CN" sz="2000" b="1" dirty="0"/>
          </a:p>
          <a:p>
            <a:pPr>
              <a:lnSpc>
                <a:spcPct val="150000"/>
              </a:lnSpc>
            </a:pPr>
            <a:r>
              <a:rPr lang="zh-CN" altLang="en-US" sz="2000" b="1" dirty="0"/>
              <a:t>因此递推公式为</a:t>
            </a:r>
            <a:r>
              <a:rPr lang="en-US" altLang="zh-CN" sz="2000" b="1" dirty="0"/>
              <a:t>f[</a:t>
            </a:r>
            <a:r>
              <a:rPr lang="en-US" altLang="zh-CN" sz="2000" b="1" dirty="0" err="1"/>
              <a:t>i</a:t>
            </a:r>
            <a:r>
              <a:rPr lang="en-US" altLang="zh-CN" sz="2000" b="1" dirty="0"/>
              <a:t>]=a[</a:t>
            </a:r>
            <a:r>
              <a:rPr lang="en-US" altLang="zh-CN" sz="2000" b="1" dirty="0" err="1"/>
              <a:t>i</a:t>
            </a:r>
            <a:r>
              <a:rPr lang="en-US" altLang="zh-CN" sz="2000" b="1" dirty="0"/>
              <a:t>]+</a:t>
            </a:r>
            <a:r>
              <a:rPr lang="en-US" altLang="zh-CN" sz="2000" b="1" dirty="0" err="1"/>
              <a:t>Math.max</a:t>
            </a:r>
            <a:r>
              <a:rPr lang="en-US" altLang="zh-CN" sz="2000" b="1" dirty="0"/>
              <a:t>(f[i-1],0);</a:t>
            </a:r>
          </a:p>
          <a:p>
            <a:pPr>
              <a:lnSpc>
                <a:spcPct val="150000"/>
              </a:lnSpc>
            </a:pPr>
            <a:r>
              <a:rPr lang="zh-CN" altLang="en-US" sz="2000" b="1" dirty="0"/>
              <a:t>③递推初始条件</a:t>
            </a:r>
            <a:endParaRPr lang="en-US" altLang="zh-CN" sz="2000" b="1" dirty="0"/>
          </a:p>
          <a:p>
            <a:pPr>
              <a:lnSpc>
                <a:spcPct val="150000"/>
              </a:lnSpc>
            </a:pPr>
            <a:r>
              <a:rPr lang="zh-CN" altLang="en-US" sz="2000" b="1" dirty="0"/>
              <a:t>易得</a:t>
            </a:r>
            <a:r>
              <a:rPr lang="en-US" altLang="zh-CN" sz="2000" b="1" dirty="0"/>
              <a:t>f[1]=a[1]</a:t>
            </a:r>
            <a:r>
              <a:rPr lang="zh-CN" altLang="en-US" sz="2000" b="1" dirty="0"/>
              <a:t>，按该条件递推即可。</a:t>
            </a:r>
            <a:endParaRPr lang="en-US" altLang="zh-CN" sz="2000" b="1" dirty="0"/>
          </a:p>
        </p:txBody>
      </p:sp>
    </p:spTree>
    <p:extLst>
      <p:ext uri="{BB962C8B-B14F-4D97-AF65-F5344CB8AC3E}">
        <p14:creationId xmlns:p14="http://schemas.microsoft.com/office/powerpoint/2010/main" val="2214545260"/>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883AB30-3BB3-351C-1915-AA7AFF402DE5}"/>
              </a:ext>
            </a:extLst>
          </p:cNvPr>
          <p:cNvSpPr/>
          <p:nvPr/>
        </p:nvSpPr>
        <p:spPr>
          <a:xfrm>
            <a:off x="1130007" y="354830"/>
            <a:ext cx="2157646"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递推算法</a:t>
            </a:r>
            <a:endPar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pic>
        <p:nvPicPr>
          <p:cNvPr id="4" name="图片 3">
            <a:extLst>
              <a:ext uri="{FF2B5EF4-FFF2-40B4-BE49-F238E27FC236}">
                <a16:creationId xmlns:a16="http://schemas.microsoft.com/office/drawing/2014/main" id="{64CCCEEB-B14D-EA1D-F278-0703D90559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459" y="1519092"/>
            <a:ext cx="6896100" cy="4238625"/>
          </a:xfrm>
          <a:prstGeom prst="rect">
            <a:avLst/>
          </a:prstGeom>
        </p:spPr>
      </p:pic>
      <p:pic>
        <p:nvPicPr>
          <p:cNvPr id="6" name="图片 5">
            <a:extLst>
              <a:ext uri="{FF2B5EF4-FFF2-40B4-BE49-F238E27FC236}">
                <a16:creationId xmlns:a16="http://schemas.microsoft.com/office/drawing/2014/main" id="{3A0AA513-6793-A9D6-025B-C18100CF0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9157" y="2676379"/>
            <a:ext cx="4362450" cy="1924050"/>
          </a:xfrm>
          <a:prstGeom prst="rect">
            <a:avLst/>
          </a:prstGeom>
        </p:spPr>
      </p:pic>
    </p:spTree>
    <p:extLst>
      <p:ext uri="{BB962C8B-B14F-4D97-AF65-F5344CB8AC3E}">
        <p14:creationId xmlns:p14="http://schemas.microsoft.com/office/powerpoint/2010/main" val="1706991811"/>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0CA90BE-834E-5701-79FE-AB69FBC821B1}"/>
              </a:ext>
            </a:extLst>
          </p:cNvPr>
          <p:cNvSpPr/>
          <p:nvPr/>
        </p:nvSpPr>
        <p:spPr>
          <a:xfrm>
            <a:off x="1130006" y="354830"/>
            <a:ext cx="2032003"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递推算法</a:t>
            </a:r>
            <a:endPar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 name="内容占位符 2">
            <a:extLst>
              <a:ext uri="{FF2B5EF4-FFF2-40B4-BE49-F238E27FC236}">
                <a16:creationId xmlns:a16="http://schemas.microsoft.com/office/drawing/2014/main" id="{1F1B72F4-7207-D027-A292-F24BBB538F3E}"/>
              </a:ext>
            </a:extLst>
          </p:cNvPr>
          <p:cNvSpPr txBox="1">
            <a:spLocks/>
          </p:cNvSpPr>
          <p:nvPr/>
        </p:nvSpPr>
        <p:spPr>
          <a:xfrm>
            <a:off x="475327" y="1082216"/>
            <a:ext cx="11649198" cy="63955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dirty="0"/>
              <a:t>下面是需要数学技巧的一些递推题</a:t>
            </a:r>
            <a:endParaRPr lang="en-US" altLang="zh-CN" sz="2400" b="1" dirty="0"/>
          </a:p>
          <a:p>
            <a:pPr>
              <a:lnSpc>
                <a:spcPct val="150000"/>
              </a:lnSpc>
            </a:pPr>
            <a:r>
              <a:rPr lang="zh-CN" altLang="en-US" sz="2400" b="1" dirty="0"/>
              <a:t>洛谷</a:t>
            </a:r>
            <a:r>
              <a:rPr lang="en-US" altLang="zh-CN" sz="2400" b="1" dirty="0"/>
              <a:t>P1595</a:t>
            </a:r>
          </a:p>
          <a:p>
            <a:pPr>
              <a:lnSpc>
                <a:spcPct val="150000"/>
              </a:lnSpc>
            </a:pPr>
            <a:endParaRPr lang="en-US" altLang="zh-CN" sz="2400" b="1" dirty="0"/>
          </a:p>
        </p:txBody>
      </p:sp>
      <p:pic>
        <p:nvPicPr>
          <p:cNvPr id="5" name="图片 4">
            <a:extLst>
              <a:ext uri="{FF2B5EF4-FFF2-40B4-BE49-F238E27FC236}">
                <a16:creationId xmlns:a16="http://schemas.microsoft.com/office/drawing/2014/main" id="{8FD79257-926F-05F3-45C8-AC4618806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327" y="2470823"/>
            <a:ext cx="11125200" cy="4171950"/>
          </a:xfrm>
          <a:prstGeom prst="rect">
            <a:avLst/>
          </a:prstGeom>
        </p:spPr>
      </p:pic>
    </p:spTree>
    <p:extLst>
      <p:ext uri="{BB962C8B-B14F-4D97-AF65-F5344CB8AC3E}">
        <p14:creationId xmlns:p14="http://schemas.microsoft.com/office/powerpoint/2010/main" val="2488395554"/>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CD13C26-2EE6-8AA0-223B-36CF9C42C933}"/>
              </a:ext>
            </a:extLst>
          </p:cNvPr>
          <p:cNvSpPr/>
          <p:nvPr/>
        </p:nvSpPr>
        <p:spPr>
          <a:xfrm>
            <a:off x="1130006" y="354830"/>
            <a:ext cx="2032003"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递推算法</a:t>
            </a:r>
            <a:endPar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 name="内容占位符 2">
            <a:extLst>
              <a:ext uri="{FF2B5EF4-FFF2-40B4-BE49-F238E27FC236}">
                <a16:creationId xmlns:a16="http://schemas.microsoft.com/office/drawing/2014/main" id="{037EECDA-0EDD-3CC8-5DF0-4EA200781F6C}"/>
              </a:ext>
            </a:extLst>
          </p:cNvPr>
          <p:cNvSpPr txBox="1">
            <a:spLocks/>
          </p:cNvSpPr>
          <p:nvPr/>
        </p:nvSpPr>
        <p:spPr>
          <a:xfrm>
            <a:off x="507902" y="1723362"/>
            <a:ext cx="11684098" cy="3871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dirty="0"/>
              <a:t>①递推数组的含义</a:t>
            </a:r>
            <a:endParaRPr lang="en-US" altLang="zh-CN" sz="2400" b="1" dirty="0"/>
          </a:p>
          <a:p>
            <a:pPr>
              <a:lnSpc>
                <a:spcPct val="150000"/>
              </a:lnSpc>
            </a:pPr>
            <a:r>
              <a:rPr lang="zh-CN" altLang="en-US" sz="2400" b="1" dirty="0"/>
              <a:t>这是经典的错排题目，设计</a:t>
            </a:r>
            <a:r>
              <a:rPr lang="en-US" altLang="zh-CN" sz="2400" b="1" dirty="0"/>
              <a:t>d[</a:t>
            </a:r>
            <a:r>
              <a:rPr lang="en-US" altLang="zh-CN" sz="2400" b="1" dirty="0" err="1"/>
              <a:t>i</a:t>
            </a:r>
            <a:r>
              <a:rPr lang="en-US" altLang="zh-CN" sz="2400" b="1" dirty="0"/>
              <a:t>]</a:t>
            </a:r>
            <a:r>
              <a:rPr lang="zh-CN" altLang="en-US" sz="2400" b="1" dirty="0"/>
              <a:t>表示一共有</a:t>
            </a:r>
            <a:r>
              <a:rPr lang="en-US" altLang="zh-CN" sz="2400" b="1" dirty="0" err="1"/>
              <a:t>i</a:t>
            </a:r>
            <a:r>
              <a:rPr lang="zh-CN" altLang="en-US" sz="2400" b="1" dirty="0"/>
              <a:t>封信和</a:t>
            </a:r>
            <a:r>
              <a:rPr lang="en-US" altLang="zh-CN" sz="2400" b="1" dirty="0" err="1"/>
              <a:t>i</a:t>
            </a:r>
            <a:r>
              <a:rPr lang="zh-CN" altLang="en-US" sz="2400" b="1" dirty="0"/>
              <a:t>个信封，所有信都装错信封一共有多少种不同情况。</a:t>
            </a:r>
            <a:endParaRPr lang="en-US" altLang="zh-CN" sz="2400" b="1" dirty="0"/>
          </a:p>
          <a:p>
            <a:pPr>
              <a:lnSpc>
                <a:spcPct val="150000"/>
              </a:lnSpc>
            </a:pPr>
            <a:r>
              <a:rPr lang="zh-CN" altLang="en-US" sz="2400" b="1" dirty="0"/>
              <a:t>②递推公式</a:t>
            </a:r>
            <a:endParaRPr lang="en-US" altLang="zh-CN" sz="2400" b="1" dirty="0"/>
          </a:p>
          <a:p>
            <a:pPr>
              <a:lnSpc>
                <a:spcPct val="150000"/>
              </a:lnSpc>
            </a:pPr>
            <a:r>
              <a:rPr lang="zh-CN" altLang="en-US" sz="2400" b="1" dirty="0"/>
              <a:t>难点同样在递推公式。在考虑</a:t>
            </a:r>
            <a:r>
              <a:rPr lang="en-US" altLang="zh-CN" sz="2400" b="1" dirty="0"/>
              <a:t>d[</a:t>
            </a:r>
            <a:r>
              <a:rPr lang="en-US" altLang="zh-CN" sz="2400" b="1" dirty="0" err="1"/>
              <a:t>i</a:t>
            </a:r>
            <a:r>
              <a:rPr lang="en-US" altLang="zh-CN" sz="2400" b="1" dirty="0"/>
              <a:t>]</a:t>
            </a:r>
            <a:r>
              <a:rPr lang="zh-CN" altLang="en-US" sz="2400" b="1" dirty="0"/>
              <a:t>时，我们已经得到了</a:t>
            </a:r>
            <a:r>
              <a:rPr lang="en-US" altLang="zh-CN" sz="2400" b="1" dirty="0"/>
              <a:t>d[1..i − 1]</a:t>
            </a:r>
            <a:r>
              <a:rPr lang="zh-CN" altLang="en-US" sz="2400" b="1" dirty="0"/>
              <a:t>的值。假设</a:t>
            </a:r>
            <a:r>
              <a:rPr lang="en-US" altLang="zh-CN" sz="2400" b="1" dirty="0" err="1"/>
              <a:t>i</a:t>
            </a:r>
            <a:r>
              <a:rPr lang="zh-CN" altLang="en-US" sz="2400" b="1" dirty="0"/>
              <a:t>个信和信封全都是装对的，我们通过调换来使其实现错排。我们有两种调换方式</a:t>
            </a:r>
          </a:p>
          <a:p>
            <a:pPr>
              <a:lnSpc>
                <a:spcPct val="150000"/>
              </a:lnSpc>
            </a:pPr>
            <a:endParaRPr lang="en-US" altLang="zh-CN" sz="2400" b="1" dirty="0"/>
          </a:p>
        </p:txBody>
      </p:sp>
    </p:spTree>
    <p:extLst>
      <p:ext uri="{BB962C8B-B14F-4D97-AF65-F5344CB8AC3E}">
        <p14:creationId xmlns:p14="http://schemas.microsoft.com/office/powerpoint/2010/main" val="152658797"/>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FBFD09E2-4742-7C37-6804-56F08EB49324}"/>
              </a:ext>
            </a:extLst>
          </p:cNvPr>
          <p:cNvSpPr txBox="1">
            <a:spLocks/>
          </p:cNvSpPr>
          <p:nvPr/>
        </p:nvSpPr>
        <p:spPr>
          <a:xfrm>
            <a:off x="507902" y="954105"/>
            <a:ext cx="11684098" cy="3871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z="2000" b="1" dirty="0"/>
              <a:t>1)</a:t>
            </a:r>
            <a:r>
              <a:rPr lang="zh-CN" altLang="en-US" sz="2000" b="1" dirty="0"/>
              <a:t>将第</a:t>
            </a:r>
            <a:r>
              <a:rPr lang="en-US" altLang="zh-CN" sz="2000" b="1" dirty="0" err="1"/>
              <a:t>i</a:t>
            </a:r>
            <a:r>
              <a:rPr lang="zh-CN" altLang="en-US" sz="2000" b="1" dirty="0"/>
              <a:t>个信与前</a:t>
            </a:r>
            <a:r>
              <a:rPr lang="en-US" altLang="zh-CN" sz="2000" b="1" dirty="0"/>
              <a:t>(</a:t>
            </a:r>
            <a:r>
              <a:rPr lang="en-US" altLang="zh-CN" sz="2000" b="1" dirty="0" err="1"/>
              <a:t>i</a:t>
            </a:r>
            <a:r>
              <a:rPr lang="en-US" altLang="zh-CN" sz="2000" b="1" dirty="0"/>
              <a:t> − 1)</a:t>
            </a:r>
            <a:r>
              <a:rPr lang="zh-CN" altLang="en-US" sz="2000" b="1" dirty="0"/>
              <a:t>个中任意一个互换位置。这种情况下剩下的</a:t>
            </a:r>
            <a:r>
              <a:rPr lang="en-US" altLang="zh-CN" sz="2000" b="1" dirty="0" err="1"/>
              <a:t>i</a:t>
            </a:r>
            <a:r>
              <a:rPr lang="en-US" altLang="zh-CN" sz="2000" b="1" dirty="0"/>
              <a:t> − 2</a:t>
            </a:r>
            <a:r>
              <a:rPr lang="zh-CN" altLang="en-US" sz="2000" b="1" dirty="0"/>
              <a:t>个在原位的信需要全部放错，即规模为</a:t>
            </a:r>
            <a:r>
              <a:rPr lang="en-US" altLang="zh-CN" sz="2000" b="1" dirty="0" err="1"/>
              <a:t>i</a:t>
            </a:r>
            <a:r>
              <a:rPr lang="en-US" altLang="zh-CN" sz="2000" b="1" dirty="0"/>
              <a:t> − 2</a:t>
            </a:r>
            <a:r>
              <a:rPr lang="zh-CN" altLang="en-US" sz="2000" b="1" dirty="0"/>
              <a:t>的错排，方法为</a:t>
            </a:r>
            <a:r>
              <a:rPr lang="en-US" altLang="zh-CN" sz="2000" b="1" dirty="0"/>
              <a:t>d[</a:t>
            </a:r>
            <a:r>
              <a:rPr lang="en-US" altLang="zh-CN" sz="2000" b="1" dirty="0" err="1"/>
              <a:t>i</a:t>
            </a:r>
            <a:r>
              <a:rPr lang="en-US" altLang="zh-CN" sz="2000" b="1" dirty="0"/>
              <a:t> − 2]</a:t>
            </a:r>
          </a:p>
          <a:p>
            <a:pPr>
              <a:lnSpc>
                <a:spcPct val="150000"/>
              </a:lnSpc>
            </a:pPr>
            <a:r>
              <a:rPr lang="en-US" altLang="zh-CN" sz="2000" b="1" dirty="0"/>
              <a:t>2)</a:t>
            </a:r>
            <a:r>
              <a:rPr lang="zh-CN" altLang="en-US" sz="2000" b="1" dirty="0"/>
              <a:t>将第</a:t>
            </a:r>
            <a:r>
              <a:rPr lang="en-US" altLang="zh-CN" sz="2000" b="1" dirty="0" err="1"/>
              <a:t>i</a:t>
            </a:r>
            <a:r>
              <a:rPr lang="zh-CN" altLang="en-US" sz="2000" b="1" dirty="0"/>
              <a:t>个信放到前</a:t>
            </a:r>
            <a:r>
              <a:rPr lang="en-US" altLang="zh-CN" sz="2000" b="1" dirty="0"/>
              <a:t>(</a:t>
            </a:r>
            <a:r>
              <a:rPr lang="en-US" altLang="zh-CN" sz="2000" b="1" dirty="0" err="1"/>
              <a:t>i</a:t>
            </a:r>
            <a:r>
              <a:rPr lang="en-US" altLang="zh-CN" sz="2000" b="1" dirty="0"/>
              <a:t> − 1)</a:t>
            </a:r>
            <a:r>
              <a:rPr lang="zh-CN" altLang="en-US" sz="2000" b="1" dirty="0"/>
              <a:t>个中任意一个的信封里，假设为</a:t>
            </a:r>
            <a:r>
              <a:rPr lang="en-US" altLang="zh-CN" sz="2000" b="1" dirty="0"/>
              <a:t>k(k &lt;= </a:t>
            </a:r>
            <a:r>
              <a:rPr lang="en-US" altLang="zh-CN" sz="2000" b="1" dirty="0" err="1"/>
              <a:t>i</a:t>
            </a:r>
            <a:r>
              <a:rPr lang="en-US" altLang="zh-CN" sz="2000" b="1" dirty="0"/>
              <a:t> − 1)</a:t>
            </a:r>
            <a:r>
              <a:rPr lang="zh-CN" altLang="en-US" sz="2000" b="1" dirty="0"/>
              <a:t>，即信</a:t>
            </a:r>
            <a:r>
              <a:rPr lang="en-US" altLang="zh-CN" sz="2000" b="1" dirty="0" err="1"/>
              <a:t>i</a:t>
            </a:r>
            <a:r>
              <a:rPr lang="zh-CN" altLang="en-US" sz="2000" b="1" dirty="0"/>
              <a:t>放到</a:t>
            </a:r>
            <a:r>
              <a:rPr lang="en-US" altLang="zh-CN" sz="2000" b="1" dirty="0"/>
              <a:t>k</a:t>
            </a:r>
            <a:r>
              <a:rPr lang="zh-CN" altLang="en-US" sz="2000" b="1" dirty="0"/>
              <a:t>信封里，但对应的信</a:t>
            </a:r>
            <a:r>
              <a:rPr lang="en-US" altLang="zh-CN" sz="2000" b="1" dirty="0"/>
              <a:t>k</a:t>
            </a:r>
            <a:r>
              <a:rPr lang="zh-CN" altLang="en-US" sz="2000" b="1" dirty="0"/>
              <a:t>不放回信封</a:t>
            </a:r>
            <a:r>
              <a:rPr lang="en-US" altLang="zh-CN" sz="2000" b="1" dirty="0" err="1"/>
              <a:t>i</a:t>
            </a:r>
            <a:r>
              <a:rPr lang="zh-CN" altLang="en-US" sz="2000" b="1" dirty="0"/>
              <a:t>里（放回即第一种互换的情况）。这样的话相当于信</a:t>
            </a:r>
            <a:r>
              <a:rPr lang="en-US" altLang="zh-CN" sz="2000" b="1" dirty="0"/>
              <a:t>k</a:t>
            </a:r>
            <a:r>
              <a:rPr lang="zh-CN" altLang="en-US" sz="2000" b="1" dirty="0"/>
              <a:t>应当在的位置是信封</a:t>
            </a:r>
            <a:r>
              <a:rPr lang="en-US" altLang="zh-CN" sz="2000" b="1" dirty="0" err="1"/>
              <a:t>i</a:t>
            </a:r>
            <a:r>
              <a:rPr lang="zh-CN" altLang="en-US" sz="2000" b="1" dirty="0"/>
              <a:t>，但要求它不放在信封</a:t>
            </a:r>
            <a:r>
              <a:rPr lang="en-US" altLang="zh-CN" sz="2000" b="1" dirty="0" err="1"/>
              <a:t>i</a:t>
            </a:r>
            <a:r>
              <a:rPr lang="zh-CN" altLang="en-US" sz="2000" b="1" dirty="0"/>
              <a:t>的位置，也就是题目错排的意思，只不过是换了一个规定位置，在数学上方法总数并没有差别。因此加上剩下的</a:t>
            </a:r>
            <a:r>
              <a:rPr lang="en-US" altLang="zh-CN" sz="2000" b="1" dirty="0" err="1"/>
              <a:t>i</a:t>
            </a:r>
            <a:r>
              <a:rPr lang="en-US" altLang="zh-CN" sz="2000" b="1" dirty="0"/>
              <a:t> − 2</a:t>
            </a:r>
            <a:r>
              <a:rPr lang="zh-CN" altLang="en-US" sz="2000" b="1" dirty="0"/>
              <a:t>个信，一共有</a:t>
            </a:r>
            <a:r>
              <a:rPr lang="en-US" altLang="zh-CN" sz="2000" b="1" dirty="0" err="1"/>
              <a:t>i</a:t>
            </a:r>
            <a:r>
              <a:rPr lang="en-US" altLang="zh-CN" sz="2000" b="1" dirty="0"/>
              <a:t> − 1</a:t>
            </a:r>
            <a:r>
              <a:rPr lang="zh-CN" altLang="en-US" sz="2000" b="1" dirty="0"/>
              <a:t>个信需要完成错排，即</a:t>
            </a:r>
            <a:r>
              <a:rPr lang="en-US" altLang="zh-CN" sz="2000" b="1" dirty="0"/>
              <a:t>d[</a:t>
            </a:r>
            <a:r>
              <a:rPr lang="en-US" altLang="zh-CN" sz="2000" b="1" dirty="0" err="1"/>
              <a:t>i</a:t>
            </a:r>
            <a:r>
              <a:rPr lang="en-US" altLang="zh-CN" sz="2000" b="1" dirty="0"/>
              <a:t> − 1]</a:t>
            </a:r>
            <a:r>
              <a:rPr lang="zh-CN" altLang="en-US" sz="2000" b="1" dirty="0"/>
              <a:t>中排法。</a:t>
            </a:r>
            <a:endParaRPr lang="en-US" altLang="zh-CN" sz="2000" b="1" dirty="0"/>
          </a:p>
          <a:p>
            <a:pPr>
              <a:lnSpc>
                <a:spcPct val="150000"/>
              </a:lnSpc>
            </a:pPr>
            <a:r>
              <a:rPr lang="zh-CN" altLang="en-US" sz="2000" b="1" dirty="0"/>
              <a:t>根据乘法原理和加法原理，一共有</a:t>
            </a:r>
            <a:r>
              <a:rPr lang="en-US" altLang="zh-CN" sz="2000" b="1" dirty="0"/>
              <a:t>(</a:t>
            </a:r>
            <a:r>
              <a:rPr lang="en-US" altLang="zh-CN" sz="2000" b="1" dirty="0" err="1"/>
              <a:t>i</a:t>
            </a:r>
            <a:r>
              <a:rPr lang="en-US" altLang="zh-CN" sz="2000" b="1" dirty="0"/>
              <a:t> − 1)</a:t>
            </a:r>
            <a:r>
              <a:rPr lang="zh-CN" altLang="en-US" sz="2000" b="1" dirty="0"/>
              <a:t>个位置可以选择互换，每个位置有如上两种换法，因此递推公式为</a:t>
            </a:r>
            <a:r>
              <a:rPr lang="en-US" altLang="zh-CN" sz="2000" b="1" dirty="0"/>
              <a:t>d[</a:t>
            </a:r>
            <a:r>
              <a:rPr lang="en-US" altLang="zh-CN" sz="2000" b="1" dirty="0" err="1"/>
              <a:t>i</a:t>
            </a:r>
            <a:r>
              <a:rPr lang="en-US" altLang="zh-CN" sz="2000" b="1" dirty="0"/>
              <a:t>] = (</a:t>
            </a:r>
            <a:r>
              <a:rPr lang="en-US" altLang="zh-CN" sz="2000" b="1" dirty="0" err="1"/>
              <a:t>i</a:t>
            </a:r>
            <a:r>
              <a:rPr lang="en-US" altLang="zh-CN" sz="2000" b="1" dirty="0"/>
              <a:t> − 1) ∗ (d[</a:t>
            </a:r>
            <a:r>
              <a:rPr lang="en-US" altLang="zh-CN" sz="2000" b="1" dirty="0" err="1"/>
              <a:t>i</a:t>
            </a:r>
            <a:r>
              <a:rPr lang="en-US" altLang="zh-CN" sz="2000" b="1" dirty="0"/>
              <a:t> − 1] + d[</a:t>
            </a:r>
            <a:r>
              <a:rPr lang="en-US" altLang="zh-CN" sz="2000" b="1" dirty="0" err="1"/>
              <a:t>i</a:t>
            </a:r>
            <a:r>
              <a:rPr lang="en-US" altLang="zh-CN" sz="2000" b="1" dirty="0"/>
              <a:t> − 2])</a:t>
            </a:r>
          </a:p>
          <a:p>
            <a:pPr>
              <a:lnSpc>
                <a:spcPct val="150000"/>
              </a:lnSpc>
            </a:pPr>
            <a:r>
              <a:rPr lang="zh-CN" altLang="en-US" sz="2000" b="1" dirty="0"/>
              <a:t>③递推初始条件</a:t>
            </a:r>
          </a:p>
          <a:p>
            <a:pPr>
              <a:lnSpc>
                <a:spcPct val="150000"/>
              </a:lnSpc>
            </a:pPr>
            <a:r>
              <a:rPr lang="zh-CN" altLang="en-US" sz="2000" b="1" dirty="0"/>
              <a:t>为了防止计算时下标越界，我们应该处理</a:t>
            </a:r>
            <a:r>
              <a:rPr lang="en-US" altLang="zh-CN" sz="2000" b="1" dirty="0"/>
              <a:t>d[0]</a:t>
            </a:r>
            <a:r>
              <a:rPr lang="zh-CN" altLang="en-US" sz="2000" b="1" dirty="0"/>
              <a:t>和</a:t>
            </a:r>
            <a:r>
              <a:rPr lang="en-US" altLang="zh-CN" sz="2000" b="1" dirty="0"/>
              <a:t>d[1]</a:t>
            </a:r>
            <a:r>
              <a:rPr lang="zh-CN" altLang="en-US" sz="2000" b="1" dirty="0"/>
              <a:t>的值，根据实际意义</a:t>
            </a:r>
            <a:r>
              <a:rPr lang="en-US" altLang="zh-CN" sz="2000" b="1" dirty="0"/>
              <a:t>,d[1] = 0</a:t>
            </a:r>
            <a:r>
              <a:rPr lang="zh-CN" altLang="en-US" sz="2000" b="1" dirty="0"/>
              <a:t>，要正确的计算出</a:t>
            </a:r>
            <a:r>
              <a:rPr lang="en-US" altLang="zh-CN" sz="2000" b="1" dirty="0"/>
              <a:t>d[2] = 1</a:t>
            </a:r>
            <a:r>
              <a:rPr lang="zh-CN" altLang="en-US" sz="2000" b="1" dirty="0"/>
              <a:t>，则</a:t>
            </a:r>
            <a:r>
              <a:rPr lang="en-US" altLang="zh-CN" sz="2000" b="1" dirty="0"/>
              <a:t>d[0] = 1</a:t>
            </a:r>
          </a:p>
        </p:txBody>
      </p:sp>
      <p:sp>
        <p:nvSpPr>
          <p:cNvPr id="3" name="矩形 2">
            <a:extLst>
              <a:ext uri="{FF2B5EF4-FFF2-40B4-BE49-F238E27FC236}">
                <a16:creationId xmlns:a16="http://schemas.microsoft.com/office/drawing/2014/main" id="{EA486887-CF28-8B22-5523-57CA071F1E9D}"/>
              </a:ext>
            </a:extLst>
          </p:cNvPr>
          <p:cNvSpPr/>
          <p:nvPr/>
        </p:nvSpPr>
        <p:spPr>
          <a:xfrm>
            <a:off x="1130006" y="354830"/>
            <a:ext cx="2032003"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递推算法</a:t>
            </a:r>
            <a:endPar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Tree>
    <p:extLst>
      <p:ext uri="{BB962C8B-B14F-4D97-AF65-F5344CB8AC3E}">
        <p14:creationId xmlns:p14="http://schemas.microsoft.com/office/powerpoint/2010/main" val="1871382884"/>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E1B30F0-4401-57FC-1B8F-8D24CB7B88A8}"/>
              </a:ext>
            </a:extLst>
          </p:cNvPr>
          <p:cNvSpPr/>
          <p:nvPr/>
        </p:nvSpPr>
        <p:spPr>
          <a:xfrm>
            <a:off x="1130006" y="354830"/>
            <a:ext cx="2032003"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递推算法</a:t>
            </a:r>
            <a:endPar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pic>
        <p:nvPicPr>
          <p:cNvPr id="6" name="图片 5">
            <a:extLst>
              <a:ext uri="{FF2B5EF4-FFF2-40B4-BE49-F238E27FC236}">
                <a16:creationId xmlns:a16="http://schemas.microsoft.com/office/drawing/2014/main" id="{522FDD1A-C6EF-DE37-E47C-729D0689A880}"/>
              </a:ext>
            </a:extLst>
          </p:cNvPr>
          <p:cNvPicPr>
            <a:picLocks noChangeAspect="1"/>
          </p:cNvPicPr>
          <p:nvPr/>
        </p:nvPicPr>
        <p:blipFill>
          <a:blip r:embed="rId2"/>
          <a:stretch>
            <a:fillRect/>
          </a:stretch>
        </p:blipFill>
        <p:spPr>
          <a:xfrm>
            <a:off x="803124" y="3411118"/>
            <a:ext cx="10418671" cy="1225158"/>
          </a:xfrm>
          <a:prstGeom prst="rect">
            <a:avLst/>
          </a:prstGeom>
        </p:spPr>
      </p:pic>
      <p:sp>
        <p:nvSpPr>
          <p:cNvPr id="7" name="内容占位符 2">
            <a:extLst>
              <a:ext uri="{FF2B5EF4-FFF2-40B4-BE49-F238E27FC236}">
                <a16:creationId xmlns:a16="http://schemas.microsoft.com/office/drawing/2014/main" id="{6BA39DD1-BC44-47EB-CF95-D67887D5B75E}"/>
              </a:ext>
            </a:extLst>
          </p:cNvPr>
          <p:cNvSpPr txBox="1">
            <a:spLocks/>
          </p:cNvSpPr>
          <p:nvPr/>
        </p:nvSpPr>
        <p:spPr>
          <a:xfrm>
            <a:off x="803124" y="1505026"/>
            <a:ext cx="11649198" cy="63955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dirty="0"/>
              <a:t>洛谷</a:t>
            </a:r>
            <a:r>
              <a:rPr lang="en-US" altLang="zh-CN" sz="2400" b="1" dirty="0"/>
              <a:t>P1044</a:t>
            </a:r>
          </a:p>
          <a:p>
            <a:pPr>
              <a:lnSpc>
                <a:spcPct val="150000"/>
              </a:lnSpc>
            </a:pPr>
            <a:endParaRPr lang="en-US" altLang="zh-CN" sz="2400" b="1" dirty="0"/>
          </a:p>
        </p:txBody>
      </p:sp>
    </p:spTree>
    <p:extLst>
      <p:ext uri="{BB962C8B-B14F-4D97-AF65-F5344CB8AC3E}">
        <p14:creationId xmlns:p14="http://schemas.microsoft.com/office/powerpoint/2010/main" val="1695442452"/>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248E939-D394-E056-1543-8B0D426C8FDE}"/>
              </a:ext>
            </a:extLst>
          </p:cNvPr>
          <p:cNvSpPr/>
          <p:nvPr/>
        </p:nvSpPr>
        <p:spPr>
          <a:xfrm>
            <a:off x="1130006" y="354830"/>
            <a:ext cx="2032003"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递推算法</a:t>
            </a:r>
            <a:endPar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pic>
        <p:nvPicPr>
          <p:cNvPr id="5" name="图片 4">
            <a:extLst>
              <a:ext uri="{FF2B5EF4-FFF2-40B4-BE49-F238E27FC236}">
                <a16:creationId xmlns:a16="http://schemas.microsoft.com/office/drawing/2014/main" id="{853E1729-2775-7B71-2DCE-EB5E09A0155E}"/>
              </a:ext>
            </a:extLst>
          </p:cNvPr>
          <p:cNvPicPr>
            <a:picLocks noChangeAspect="1"/>
          </p:cNvPicPr>
          <p:nvPr/>
        </p:nvPicPr>
        <p:blipFill>
          <a:blip r:embed="rId2"/>
          <a:stretch>
            <a:fillRect/>
          </a:stretch>
        </p:blipFill>
        <p:spPr>
          <a:xfrm>
            <a:off x="672922" y="1241780"/>
            <a:ext cx="9603191" cy="5333137"/>
          </a:xfrm>
          <a:prstGeom prst="rect">
            <a:avLst/>
          </a:prstGeom>
        </p:spPr>
      </p:pic>
    </p:spTree>
    <p:extLst>
      <p:ext uri="{BB962C8B-B14F-4D97-AF65-F5344CB8AC3E}">
        <p14:creationId xmlns:p14="http://schemas.microsoft.com/office/powerpoint/2010/main" val="851525513"/>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6">
            <a:extLst>
              <a:ext uri="{FF2B5EF4-FFF2-40B4-BE49-F238E27FC236}">
                <a16:creationId xmlns:a16="http://schemas.microsoft.com/office/drawing/2014/main" id="{48488B04-52DC-4DF9-BC44-951F34DBBEEC}"/>
              </a:ext>
            </a:extLst>
          </p:cNvPr>
          <p:cNvSpPr/>
          <p:nvPr/>
        </p:nvSpPr>
        <p:spPr bwMode="auto">
          <a:xfrm rot="5400000">
            <a:off x="4820678" y="1180009"/>
            <a:ext cx="2233978" cy="194241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93C3C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99">
              <a:solidFill>
                <a:srgbClr val="FFFFFF"/>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9" name="4">
            <a:extLst>
              <a:ext uri="{FF2B5EF4-FFF2-40B4-BE49-F238E27FC236}">
                <a16:creationId xmlns:a16="http://schemas.microsoft.com/office/drawing/2014/main" id="{A9504009-67AB-4F44-8FCF-E182A8706CAA}"/>
              </a:ext>
            </a:extLst>
          </p:cNvPr>
          <p:cNvSpPr txBox="1"/>
          <p:nvPr>
            <p:custDataLst>
              <p:tags r:id="rId1"/>
            </p:custDataLst>
          </p:nvPr>
        </p:nvSpPr>
        <p:spPr>
          <a:xfrm>
            <a:off x="4581141" y="1537020"/>
            <a:ext cx="2713054" cy="1440686"/>
          </a:xfrm>
          <a:prstGeom prst="rect">
            <a:avLst/>
          </a:prstGeom>
          <a:noFill/>
        </p:spPr>
        <p:txBody>
          <a:bodyPr wrap="square" lIns="85983" tIns="42991" rIns="85983" bIns="42991">
            <a:spAutoFit/>
          </a:bodyPr>
          <a:lstStyle/>
          <a:p>
            <a:pPr algn="ctr">
              <a:defRPr/>
            </a:pPr>
            <a:r>
              <a:rPr lang="en-US" altLang="zh-CN" sz="8797"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3</a:t>
            </a:r>
          </a:p>
        </p:txBody>
      </p:sp>
      <p:sp>
        <p:nvSpPr>
          <p:cNvPr id="41" name="2">
            <a:extLst>
              <a:ext uri="{FF2B5EF4-FFF2-40B4-BE49-F238E27FC236}">
                <a16:creationId xmlns:a16="http://schemas.microsoft.com/office/drawing/2014/main" id="{E01395C7-8230-4890-B209-7D41ECCF4130}"/>
              </a:ext>
            </a:extLst>
          </p:cNvPr>
          <p:cNvSpPr txBox="1"/>
          <p:nvPr>
            <p:custDataLst>
              <p:tags r:id="rId2"/>
            </p:custDataLst>
          </p:nvPr>
        </p:nvSpPr>
        <p:spPr>
          <a:xfrm>
            <a:off x="2720403" y="3589797"/>
            <a:ext cx="6597767" cy="640819"/>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a:r>
              <a:rPr lang="zh-CN" altLang="en-US" sz="3600" b="1" dirty="0">
                <a:cs typeface="Times New Roman" panose="02020603050405020304" pitchFamily="18" charset="0"/>
              </a:rPr>
              <a:t>如何</a:t>
            </a:r>
            <a:r>
              <a:rPr lang="en-US" altLang="zh-CN" sz="3600" b="1" dirty="0">
                <a:cs typeface="Times New Roman" panose="02020603050405020304" pitchFamily="18" charset="0"/>
              </a:rPr>
              <a:t>debug</a:t>
            </a:r>
            <a:r>
              <a:rPr lang="zh-CN" altLang="en-US" sz="3600" b="1" dirty="0">
                <a:cs typeface="Times New Roman" panose="02020603050405020304" pitchFamily="18" charset="0"/>
              </a:rPr>
              <a:t>（进阶）</a:t>
            </a:r>
            <a:endParaRPr lang="zh-CN" altLang="en-US" sz="3600" b="1" dirty="0"/>
          </a:p>
        </p:txBody>
      </p:sp>
      <p:sp>
        <p:nvSpPr>
          <p:cNvPr id="8" name="平行四边形 7">
            <a:extLst>
              <a:ext uri="{FF2B5EF4-FFF2-40B4-BE49-F238E27FC236}">
                <a16:creationId xmlns:a16="http://schemas.microsoft.com/office/drawing/2014/main" id="{A4DFF303-64C5-2B46-8FF5-969720EBCBBF}"/>
              </a:ext>
            </a:extLst>
          </p:cNvPr>
          <p:cNvSpPr/>
          <p:nvPr/>
        </p:nvSpPr>
        <p:spPr>
          <a:xfrm>
            <a:off x="-1290682" y="294519"/>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9" name="平行四边形 8">
            <a:extLst>
              <a:ext uri="{FF2B5EF4-FFF2-40B4-BE49-F238E27FC236}">
                <a16:creationId xmlns:a16="http://schemas.microsoft.com/office/drawing/2014/main" id="{BA8E2AFE-4DB1-D84B-84F9-297A3310E288}"/>
              </a:ext>
            </a:extLst>
          </p:cNvPr>
          <p:cNvSpPr/>
          <p:nvPr/>
        </p:nvSpPr>
        <p:spPr>
          <a:xfrm>
            <a:off x="511671" y="-888078"/>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0" name="平行四边形 9">
            <a:extLst>
              <a:ext uri="{FF2B5EF4-FFF2-40B4-BE49-F238E27FC236}">
                <a16:creationId xmlns:a16="http://schemas.microsoft.com/office/drawing/2014/main" id="{7AD87EAA-9BAE-CA4F-B955-A89E3867943E}"/>
              </a:ext>
            </a:extLst>
          </p:cNvPr>
          <p:cNvSpPr/>
          <p:nvPr/>
        </p:nvSpPr>
        <p:spPr>
          <a:xfrm>
            <a:off x="9095790" y="5427303"/>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1" name="平行四边形 10">
            <a:extLst>
              <a:ext uri="{FF2B5EF4-FFF2-40B4-BE49-F238E27FC236}">
                <a16:creationId xmlns:a16="http://schemas.microsoft.com/office/drawing/2014/main" id="{19DC2462-77B8-744F-83AE-B0E2AEEAA8E4}"/>
              </a:ext>
            </a:extLst>
          </p:cNvPr>
          <p:cNvSpPr/>
          <p:nvPr/>
        </p:nvSpPr>
        <p:spPr>
          <a:xfrm>
            <a:off x="10898143" y="4244706"/>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Tree>
    <p:extLst>
      <p:ext uri="{BB962C8B-B14F-4D97-AF65-F5344CB8AC3E}">
        <p14:creationId xmlns:p14="http://schemas.microsoft.com/office/powerpoint/2010/main" val="1289043937"/>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CC8C589-8502-3AB3-3613-6AD5AEEBFFA6}"/>
              </a:ext>
            </a:extLst>
          </p:cNvPr>
          <p:cNvSpPr/>
          <p:nvPr/>
        </p:nvSpPr>
        <p:spPr>
          <a:xfrm>
            <a:off x="1130006" y="354830"/>
            <a:ext cx="2032003"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如何</a:t>
            </a:r>
            <a:r>
              <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debug</a:t>
            </a:r>
          </a:p>
        </p:txBody>
      </p:sp>
      <p:sp>
        <p:nvSpPr>
          <p:cNvPr id="3" name="内容占位符 2">
            <a:extLst>
              <a:ext uri="{FF2B5EF4-FFF2-40B4-BE49-F238E27FC236}">
                <a16:creationId xmlns:a16="http://schemas.microsoft.com/office/drawing/2014/main" id="{624C0D4D-5742-205B-731D-19E42BB981D8}"/>
              </a:ext>
            </a:extLst>
          </p:cNvPr>
          <p:cNvSpPr txBox="1">
            <a:spLocks/>
          </p:cNvSpPr>
          <p:nvPr/>
        </p:nvSpPr>
        <p:spPr>
          <a:xfrm>
            <a:off x="452060" y="1095148"/>
            <a:ext cx="11684098" cy="57628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dirty="0"/>
              <a:t>算法题的</a:t>
            </a:r>
            <a:r>
              <a:rPr lang="en-US" altLang="zh-CN" sz="2400" b="1" dirty="0"/>
              <a:t>debug</a:t>
            </a:r>
            <a:r>
              <a:rPr lang="zh-CN" altLang="en-US" sz="2400" b="1" dirty="0"/>
              <a:t>有一个一般的过程。</a:t>
            </a:r>
            <a:endParaRPr lang="en-US" altLang="zh-CN" sz="2400" b="1" dirty="0"/>
          </a:p>
          <a:p>
            <a:pPr>
              <a:lnSpc>
                <a:spcPct val="150000"/>
              </a:lnSpc>
            </a:pPr>
            <a:r>
              <a:rPr lang="en-US" altLang="zh-CN" sz="2400" b="1" dirty="0"/>
              <a:t>1</a:t>
            </a:r>
            <a:r>
              <a:rPr lang="zh-CN" altLang="en-US" sz="2400" b="1" dirty="0"/>
              <a:t>、遇到的错误是运行错误、时间超限</a:t>
            </a:r>
            <a:br>
              <a:rPr lang="en-US" altLang="zh-CN" sz="2400" b="1" dirty="0"/>
            </a:br>
            <a:r>
              <a:rPr lang="zh-CN" altLang="en-US" sz="2400" b="1" dirty="0"/>
              <a:t>运行错误：检查是否数组越界、除零错误，递归爆栈（比较少见），比较好解决</a:t>
            </a:r>
            <a:br>
              <a:rPr lang="en-US" altLang="zh-CN" sz="2400" b="1" dirty="0"/>
            </a:br>
            <a:r>
              <a:rPr lang="zh-CN" altLang="en-US" sz="2400" b="1" dirty="0"/>
              <a:t>时间超限：大家会遇到的最多的错误之一，由于算法复杂度过高无法解决问题，但报的是时间超限而不是答案错误一般情况下你的这份程序是能得到正确答案的。</a:t>
            </a:r>
            <a:endParaRPr lang="en-US" altLang="zh-CN" sz="2400" b="1" dirty="0"/>
          </a:p>
          <a:p>
            <a:pPr>
              <a:lnSpc>
                <a:spcPct val="150000"/>
              </a:lnSpc>
            </a:pPr>
            <a:r>
              <a:rPr lang="zh-CN" altLang="en-US" sz="2400" b="1" dirty="0"/>
              <a:t>当你遇到时间超限并设计新的优化后的算法后，意料之内的你得到了一个答案错误</a:t>
            </a:r>
            <a:endParaRPr lang="en-US" altLang="zh-CN" sz="2400" b="1" dirty="0"/>
          </a:p>
          <a:p>
            <a:pPr>
              <a:lnSpc>
                <a:spcPct val="150000"/>
              </a:lnSpc>
            </a:pPr>
            <a:r>
              <a:rPr lang="zh-CN" altLang="en-US" sz="2400" b="1" dirty="0"/>
              <a:t>当面对答案错误时，最重要的是找到一份令你的程序出错的错误数据。</a:t>
            </a:r>
            <a:endParaRPr lang="en-US" altLang="zh-CN" sz="2400" b="1" dirty="0"/>
          </a:p>
          <a:p>
            <a:pPr>
              <a:lnSpc>
                <a:spcPct val="150000"/>
              </a:lnSpc>
            </a:pPr>
            <a:r>
              <a:rPr lang="zh-CN" altLang="en-US" sz="2400" b="1" dirty="0"/>
              <a:t>在大家这个阶段，如果你获得了一份错误数据，那么找出程序的错误（至少是让这份数据出错的错误）是你应该具备的能力。</a:t>
            </a:r>
            <a:endParaRPr lang="en-US" altLang="zh-CN" sz="2400" b="1" dirty="0"/>
          </a:p>
        </p:txBody>
      </p:sp>
    </p:spTree>
    <p:extLst>
      <p:ext uri="{BB962C8B-B14F-4D97-AF65-F5344CB8AC3E}">
        <p14:creationId xmlns:p14="http://schemas.microsoft.com/office/powerpoint/2010/main" val="1716220708"/>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E602697-70B7-1FC9-7171-768ADA44C372}"/>
              </a:ext>
            </a:extLst>
          </p:cNvPr>
          <p:cNvSpPr/>
          <p:nvPr/>
        </p:nvSpPr>
        <p:spPr>
          <a:xfrm>
            <a:off x="1130006" y="354830"/>
            <a:ext cx="321164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如何找到错误数据</a:t>
            </a:r>
            <a:endPar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 name="内容占位符 2">
            <a:extLst>
              <a:ext uri="{FF2B5EF4-FFF2-40B4-BE49-F238E27FC236}">
                <a16:creationId xmlns:a16="http://schemas.microsoft.com/office/drawing/2014/main" id="{F6C7BA46-B7EA-2BC2-CCB2-E1B7233FFDE6}"/>
              </a:ext>
            </a:extLst>
          </p:cNvPr>
          <p:cNvSpPr txBox="1">
            <a:spLocks/>
          </p:cNvSpPr>
          <p:nvPr/>
        </p:nvSpPr>
        <p:spPr>
          <a:xfrm>
            <a:off x="452060" y="1095148"/>
            <a:ext cx="11435140" cy="57628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dirty="0"/>
              <a:t>找错误数据一般有以下几个流程：</a:t>
            </a:r>
            <a:endParaRPr lang="en-US" altLang="zh-CN" sz="2400" b="1" dirty="0"/>
          </a:p>
          <a:p>
            <a:pPr>
              <a:lnSpc>
                <a:spcPct val="150000"/>
              </a:lnSpc>
            </a:pPr>
            <a:r>
              <a:rPr lang="zh-CN" altLang="en-US" sz="2400" b="1" dirty="0"/>
              <a:t>①先随便试几个较小的数据，手算出正确答案，然后跑程序验证。一般检验</a:t>
            </a:r>
            <a:r>
              <a:rPr lang="en-US" altLang="zh-CN" sz="2400" b="1" dirty="0"/>
              <a:t>3</a:t>
            </a:r>
            <a:r>
              <a:rPr lang="zh-CN" altLang="en-US" sz="2400" b="1" dirty="0"/>
              <a:t>、</a:t>
            </a:r>
            <a:r>
              <a:rPr lang="en-US" altLang="zh-CN" sz="2400" b="1" dirty="0"/>
              <a:t>4</a:t>
            </a:r>
            <a:r>
              <a:rPr lang="zh-CN" altLang="en-US" sz="2400" b="1" dirty="0"/>
              <a:t>个没问题后就放弃这种方式</a:t>
            </a:r>
            <a:endParaRPr lang="en-US" altLang="zh-CN" sz="2400" b="1" dirty="0"/>
          </a:p>
          <a:p>
            <a:pPr>
              <a:lnSpc>
                <a:spcPct val="150000"/>
              </a:lnSpc>
            </a:pPr>
            <a:r>
              <a:rPr lang="zh-CN" altLang="en-US" sz="2400" b="1" dirty="0"/>
              <a:t>②考虑特殊情况，题目的极端情况你的程序有没有考虑到、能否解决。同时一定要关注数据范围会不会超</a:t>
            </a:r>
            <a:r>
              <a:rPr lang="en-US" altLang="zh-CN" sz="2400" b="1" dirty="0"/>
              <a:t>int</a:t>
            </a:r>
            <a:r>
              <a:rPr lang="zh-CN" altLang="en-US" sz="2400" b="1" dirty="0"/>
              <a:t>，</a:t>
            </a:r>
            <a:r>
              <a:rPr lang="zh-CN" altLang="en-US" sz="2400" b="1" dirty="0">
                <a:solidFill>
                  <a:srgbClr val="FF0000"/>
                </a:solidFill>
              </a:rPr>
              <a:t>不开</a:t>
            </a:r>
            <a:r>
              <a:rPr lang="en-US" altLang="zh-CN" sz="2400" b="1" dirty="0">
                <a:solidFill>
                  <a:srgbClr val="FF0000"/>
                </a:solidFill>
              </a:rPr>
              <a:t>long </a:t>
            </a:r>
            <a:r>
              <a:rPr lang="en-US" altLang="zh-CN" sz="2400" b="1" dirty="0" err="1">
                <a:solidFill>
                  <a:srgbClr val="FF0000"/>
                </a:solidFill>
              </a:rPr>
              <a:t>long</a:t>
            </a:r>
            <a:r>
              <a:rPr lang="zh-CN" altLang="en-US" sz="2400" b="1" dirty="0">
                <a:solidFill>
                  <a:srgbClr val="FF0000"/>
                </a:solidFill>
              </a:rPr>
              <a:t>见祖宗</a:t>
            </a:r>
            <a:r>
              <a:rPr lang="zh-CN" altLang="en-US" sz="2400" b="1" dirty="0"/>
              <a:t>，这是在设计程序时就应该想好的</a:t>
            </a:r>
            <a:endParaRPr lang="en-US" altLang="zh-CN" sz="2400" b="1" dirty="0"/>
          </a:p>
          <a:p>
            <a:pPr>
              <a:lnSpc>
                <a:spcPct val="150000"/>
              </a:lnSpc>
            </a:pPr>
            <a:r>
              <a:rPr lang="zh-CN" altLang="en-US" sz="2400" b="1" dirty="0"/>
              <a:t>③找老师索要数据，自己的程序跑一遍跟老师的标准答案校对。但可能令你出错的数据非常大，因此这种无法进行</a:t>
            </a:r>
            <a:r>
              <a:rPr lang="en-US" altLang="zh-CN" sz="2400" b="1" dirty="0"/>
              <a:t>debug</a:t>
            </a:r>
            <a:r>
              <a:rPr lang="zh-CN" altLang="en-US" sz="2400" b="1" dirty="0"/>
              <a:t>的数据是</a:t>
            </a:r>
            <a:r>
              <a:rPr lang="zh-CN" altLang="en-US" sz="2400" b="1" dirty="0">
                <a:solidFill>
                  <a:srgbClr val="FF0000"/>
                </a:solidFill>
              </a:rPr>
              <a:t>无效</a:t>
            </a:r>
            <a:r>
              <a:rPr lang="zh-CN" altLang="en-US" sz="2400" b="1" dirty="0"/>
              <a:t>的，它只能告诉你代码错了的残酷事实，而且还在嘲讽你无法解决</a:t>
            </a:r>
            <a:r>
              <a:rPr lang="en-US" altLang="zh-CN" sz="2400" b="1" dirty="0" err="1"/>
              <a:t>ovo</a:t>
            </a:r>
            <a:endParaRPr lang="en-US" altLang="zh-CN" sz="2400" b="1" dirty="0"/>
          </a:p>
        </p:txBody>
      </p:sp>
    </p:spTree>
    <p:extLst>
      <p:ext uri="{BB962C8B-B14F-4D97-AF65-F5344CB8AC3E}">
        <p14:creationId xmlns:p14="http://schemas.microsoft.com/office/powerpoint/2010/main" val="3244593965"/>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平行四边形 33">
            <a:extLst>
              <a:ext uri="{FF2B5EF4-FFF2-40B4-BE49-F238E27FC236}">
                <a16:creationId xmlns:a16="http://schemas.microsoft.com/office/drawing/2014/main" id="{A50F544C-F5D9-5140-B827-495431104F37}"/>
              </a:ext>
            </a:extLst>
          </p:cNvPr>
          <p:cNvSpPr/>
          <p:nvPr/>
        </p:nvSpPr>
        <p:spPr>
          <a:xfrm>
            <a:off x="-1725902" y="221162"/>
            <a:ext cx="6772289" cy="930128"/>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8" name="矩形 37"/>
          <p:cNvSpPr/>
          <p:nvPr/>
        </p:nvSpPr>
        <p:spPr>
          <a:xfrm>
            <a:off x="1056982" y="4612667"/>
            <a:ext cx="2017655" cy="438838"/>
          </a:xfrm>
          <a:prstGeom prst="rect">
            <a:avLst/>
          </a:prstGeom>
          <a:noFill/>
        </p:spPr>
        <p:txBody>
          <a:bodyPr wrap="square">
            <a:spAutoFit/>
          </a:bodyPr>
          <a:lstStyle/>
          <a:p>
            <a:pPr lvl="0" algn="ctr">
              <a:lnSpc>
                <a:spcPct val="150000"/>
              </a:lnSpc>
              <a:defRPr/>
            </a:pPr>
            <a:r>
              <a:rPr lang="en-US" altLang="zh-CN" sz="8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Whatever is worth doing is worth doing well. Whatever is worth</a:t>
            </a:r>
          </a:p>
        </p:txBody>
      </p:sp>
      <p:sp>
        <p:nvSpPr>
          <p:cNvPr id="39" name="文本框 38"/>
          <p:cNvSpPr txBox="1"/>
          <p:nvPr/>
        </p:nvSpPr>
        <p:spPr>
          <a:xfrm>
            <a:off x="1329509" y="4211688"/>
            <a:ext cx="1452592" cy="461666"/>
          </a:xfrm>
          <a:prstGeom prst="rect">
            <a:avLst/>
          </a:prstGeom>
          <a:noFill/>
        </p:spPr>
        <p:txBody>
          <a:bodyPr wrap="square" rtlCol="0">
            <a:spAutoFit/>
          </a:bodyPr>
          <a:lstStyle/>
          <a:p>
            <a:pPr algn="ctr"/>
            <a:r>
              <a:rPr lang="zh-CN" altLang="en-US" sz="24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工作概述</a:t>
            </a:r>
          </a:p>
        </p:txBody>
      </p:sp>
      <p:grpSp>
        <p:nvGrpSpPr>
          <p:cNvPr id="64" name="组合 63"/>
          <p:cNvGrpSpPr/>
          <p:nvPr/>
        </p:nvGrpSpPr>
        <p:grpSpPr>
          <a:xfrm>
            <a:off x="4424675" y="1198076"/>
            <a:ext cx="3950107" cy="1015663"/>
            <a:chOff x="3534580" y="915467"/>
            <a:chExt cx="3475820" cy="1015928"/>
          </a:xfrm>
        </p:grpSpPr>
        <p:sp>
          <p:nvSpPr>
            <p:cNvPr id="65" name="文本框 64"/>
            <p:cNvSpPr txBox="1"/>
            <p:nvPr/>
          </p:nvSpPr>
          <p:spPr>
            <a:xfrm>
              <a:off x="3534580" y="915467"/>
              <a:ext cx="1818861" cy="1015928"/>
            </a:xfrm>
            <a:prstGeom prst="rect">
              <a:avLst/>
            </a:prstGeom>
            <a:noFill/>
          </p:spPr>
          <p:txBody>
            <a:bodyPr wrap="square" rtlCol="0">
              <a:spAutoFit/>
            </a:bodyPr>
            <a:lstStyle/>
            <a:p>
              <a:pPr algn="ctr"/>
              <a:r>
                <a:rPr lang="zh-CN" altLang="en-US" sz="6000" b="1"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目录</a:t>
              </a:r>
            </a:p>
          </p:txBody>
        </p:sp>
        <p:sp>
          <p:nvSpPr>
            <p:cNvPr id="66" name="文本框 65"/>
            <p:cNvSpPr txBox="1"/>
            <p:nvPr/>
          </p:nvSpPr>
          <p:spPr>
            <a:xfrm>
              <a:off x="5191539" y="1477652"/>
              <a:ext cx="1818861" cy="400214"/>
            </a:xfrm>
            <a:prstGeom prst="rect">
              <a:avLst/>
            </a:prstGeom>
            <a:noFill/>
          </p:spPr>
          <p:txBody>
            <a:bodyPr wrap="square" rtlCol="0">
              <a:spAutoFit/>
            </a:bodyPr>
            <a:lstStyle/>
            <a:p>
              <a:pPr algn="ctr"/>
              <a:r>
                <a:rPr lang="en-US" altLang="zh-CN" sz="2000"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 CONTENTS </a:t>
              </a:r>
              <a:endParaRPr lang="zh-CN" altLang="en-US" sz="2000"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grpSp>
      <p:sp>
        <p:nvSpPr>
          <p:cNvPr id="33" name="平行四边形 32">
            <a:extLst>
              <a:ext uri="{FF2B5EF4-FFF2-40B4-BE49-F238E27FC236}">
                <a16:creationId xmlns:a16="http://schemas.microsoft.com/office/drawing/2014/main" id="{275BC3CD-5EB5-8345-8E12-A8F1E19FE111}"/>
              </a:ext>
            </a:extLst>
          </p:cNvPr>
          <p:cNvSpPr/>
          <p:nvPr/>
        </p:nvSpPr>
        <p:spPr>
          <a:xfrm>
            <a:off x="-1788384" y="-3134"/>
            <a:ext cx="6772289" cy="930128"/>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5" name="平行四边形 34">
            <a:extLst>
              <a:ext uri="{FF2B5EF4-FFF2-40B4-BE49-F238E27FC236}">
                <a16:creationId xmlns:a16="http://schemas.microsoft.com/office/drawing/2014/main" id="{7201A34F-8C57-8E4C-A10F-E634C0D4987B}"/>
              </a:ext>
            </a:extLst>
          </p:cNvPr>
          <p:cNvSpPr/>
          <p:nvPr/>
        </p:nvSpPr>
        <p:spPr>
          <a:xfrm>
            <a:off x="7834860" y="5929126"/>
            <a:ext cx="6772289" cy="930128"/>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67" name="平行四边形 66">
            <a:extLst>
              <a:ext uri="{FF2B5EF4-FFF2-40B4-BE49-F238E27FC236}">
                <a16:creationId xmlns:a16="http://schemas.microsoft.com/office/drawing/2014/main" id="{CBF16D95-AAF3-9242-80BF-60DFDD256689}"/>
              </a:ext>
            </a:extLst>
          </p:cNvPr>
          <p:cNvSpPr/>
          <p:nvPr/>
        </p:nvSpPr>
        <p:spPr>
          <a:xfrm>
            <a:off x="8084593" y="5926964"/>
            <a:ext cx="6772289" cy="930128"/>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grpSp>
        <p:nvGrpSpPr>
          <p:cNvPr id="72" name="组合 71">
            <a:extLst>
              <a:ext uri="{FF2B5EF4-FFF2-40B4-BE49-F238E27FC236}">
                <a16:creationId xmlns:a16="http://schemas.microsoft.com/office/drawing/2014/main" id="{A7DAD10B-857A-468F-B11E-FB4CA98DA1D8}"/>
              </a:ext>
            </a:extLst>
          </p:cNvPr>
          <p:cNvGrpSpPr/>
          <p:nvPr/>
        </p:nvGrpSpPr>
        <p:grpSpPr>
          <a:xfrm>
            <a:off x="740016" y="2652913"/>
            <a:ext cx="938732" cy="713577"/>
            <a:chOff x="1608649" y="3339370"/>
            <a:chExt cx="912831" cy="693888"/>
          </a:xfrm>
        </p:grpSpPr>
        <p:sp>
          <p:nvSpPr>
            <p:cNvPr id="73" name="文本框 72">
              <a:extLst>
                <a:ext uri="{FF2B5EF4-FFF2-40B4-BE49-F238E27FC236}">
                  <a16:creationId xmlns:a16="http://schemas.microsoft.com/office/drawing/2014/main" id="{0F7A39B3-D948-4421-8752-C7ECD69B3083}"/>
                </a:ext>
              </a:extLst>
            </p:cNvPr>
            <p:cNvSpPr txBox="1"/>
            <p:nvPr/>
          </p:nvSpPr>
          <p:spPr>
            <a:xfrm>
              <a:off x="1608649" y="3344904"/>
              <a:ext cx="912831" cy="688354"/>
            </a:xfrm>
            <a:prstGeom prst="rect">
              <a:avLst/>
            </a:prstGeom>
            <a:noFill/>
          </p:spPr>
          <p:txBody>
            <a:bodyPr wrap="square" rtlCol="0">
              <a:spAutoFit/>
            </a:bodyPr>
            <a:lstStyle/>
            <a:p>
              <a:pPr algn="ctr"/>
              <a:r>
                <a:rPr lang="en-US" altLang="zh-CN" sz="4000" b="1" dirty="0">
                  <a:latin typeface="Arial" panose="020B0604020202020204" pitchFamily="34" charset="0"/>
                  <a:ea typeface="思源黑体 CN Regular" panose="020B0500000000000000" pitchFamily="34" charset="-122"/>
                  <a:cs typeface="+mn-ea"/>
                  <a:sym typeface="Arial" panose="020B0604020202020204" pitchFamily="34" charset="0"/>
                </a:rPr>
                <a:t>01</a:t>
              </a:r>
              <a:endParaRPr lang="zh-CN" altLang="en-US" sz="4000" b="1" dirty="0">
                <a:latin typeface="Arial" panose="020B0604020202020204" pitchFamily="34" charset="0"/>
                <a:ea typeface="思源黑体 CN Regular" panose="020B0500000000000000" pitchFamily="34" charset="-122"/>
                <a:cs typeface="+mn-ea"/>
                <a:sym typeface="Arial" panose="020B0604020202020204" pitchFamily="34" charset="0"/>
              </a:endParaRPr>
            </a:p>
          </p:txBody>
        </p:sp>
        <p:cxnSp>
          <p:nvCxnSpPr>
            <p:cNvPr id="74" name="直接连接符 73">
              <a:extLst>
                <a:ext uri="{FF2B5EF4-FFF2-40B4-BE49-F238E27FC236}">
                  <a16:creationId xmlns:a16="http://schemas.microsoft.com/office/drawing/2014/main" id="{9F6D5B03-6AA7-4AE6-A4EE-4C4E98554F4C}"/>
                </a:ext>
              </a:extLst>
            </p:cNvPr>
            <p:cNvCxnSpPr/>
            <p:nvPr/>
          </p:nvCxnSpPr>
          <p:spPr>
            <a:xfrm>
              <a:off x="1660244" y="3339370"/>
              <a:ext cx="809642" cy="0"/>
            </a:xfrm>
            <a:prstGeom prst="line">
              <a:avLst/>
            </a:prstGeom>
            <a:solidFill>
              <a:schemeClr val="accent1"/>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E27FF464-A127-4051-AE25-78155F097AF1}"/>
                </a:ext>
              </a:extLst>
            </p:cNvPr>
            <p:cNvCxnSpPr/>
            <p:nvPr/>
          </p:nvCxnSpPr>
          <p:spPr>
            <a:xfrm>
              <a:off x="1615264" y="3996595"/>
              <a:ext cx="809642" cy="0"/>
            </a:xfrm>
            <a:prstGeom prst="line">
              <a:avLst/>
            </a:prstGeom>
            <a:solidFill>
              <a:schemeClr val="accent1"/>
            </a:solid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6" name="组合 75">
            <a:extLst>
              <a:ext uri="{FF2B5EF4-FFF2-40B4-BE49-F238E27FC236}">
                <a16:creationId xmlns:a16="http://schemas.microsoft.com/office/drawing/2014/main" id="{2C4C5538-D1A6-4898-8929-C1908FF229E1}"/>
              </a:ext>
            </a:extLst>
          </p:cNvPr>
          <p:cNvGrpSpPr/>
          <p:nvPr/>
        </p:nvGrpSpPr>
        <p:grpSpPr>
          <a:xfrm>
            <a:off x="6719902" y="2655758"/>
            <a:ext cx="938732" cy="713577"/>
            <a:chOff x="1608649" y="3339370"/>
            <a:chExt cx="912831" cy="693888"/>
          </a:xfrm>
        </p:grpSpPr>
        <p:sp>
          <p:nvSpPr>
            <p:cNvPr id="77" name="文本框 76">
              <a:extLst>
                <a:ext uri="{FF2B5EF4-FFF2-40B4-BE49-F238E27FC236}">
                  <a16:creationId xmlns:a16="http://schemas.microsoft.com/office/drawing/2014/main" id="{8087CD54-BA5E-4C77-930D-0A851711D081}"/>
                </a:ext>
              </a:extLst>
            </p:cNvPr>
            <p:cNvSpPr txBox="1"/>
            <p:nvPr/>
          </p:nvSpPr>
          <p:spPr>
            <a:xfrm>
              <a:off x="1608649" y="3344904"/>
              <a:ext cx="912831" cy="688354"/>
            </a:xfrm>
            <a:prstGeom prst="rect">
              <a:avLst/>
            </a:prstGeom>
            <a:noFill/>
          </p:spPr>
          <p:txBody>
            <a:bodyPr wrap="square" rtlCol="0">
              <a:spAutoFit/>
            </a:bodyPr>
            <a:lstStyle/>
            <a:p>
              <a:pPr algn="ctr"/>
              <a:r>
                <a:rPr lang="en-US" altLang="zh-CN" sz="4000" b="1" dirty="0">
                  <a:latin typeface="Arial" panose="020B0604020202020204" pitchFamily="34" charset="0"/>
                  <a:ea typeface="思源黑体 CN Regular" panose="020B0500000000000000" pitchFamily="34" charset="-122"/>
                  <a:cs typeface="+mn-ea"/>
                  <a:sym typeface="Arial" panose="020B0604020202020204" pitchFamily="34" charset="0"/>
                </a:rPr>
                <a:t>02</a:t>
              </a:r>
              <a:endParaRPr lang="zh-CN" altLang="en-US" sz="4000" b="1" dirty="0">
                <a:latin typeface="Arial" panose="020B0604020202020204" pitchFamily="34" charset="0"/>
                <a:ea typeface="思源黑体 CN Regular" panose="020B0500000000000000" pitchFamily="34" charset="-122"/>
                <a:cs typeface="+mn-ea"/>
                <a:sym typeface="Arial" panose="020B0604020202020204" pitchFamily="34" charset="0"/>
              </a:endParaRPr>
            </a:p>
          </p:txBody>
        </p:sp>
        <p:cxnSp>
          <p:nvCxnSpPr>
            <p:cNvPr id="78" name="直接连接符 77">
              <a:extLst>
                <a:ext uri="{FF2B5EF4-FFF2-40B4-BE49-F238E27FC236}">
                  <a16:creationId xmlns:a16="http://schemas.microsoft.com/office/drawing/2014/main" id="{14F4E1AC-D460-47C5-8691-64646A53C120}"/>
                </a:ext>
              </a:extLst>
            </p:cNvPr>
            <p:cNvCxnSpPr/>
            <p:nvPr/>
          </p:nvCxnSpPr>
          <p:spPr>
            <a:xfrm>
              <a:off x="1660244" y="3339370"/>
              <a:ext cx="809642" cy="0"/>
            </a:xfrm>
            <a:prstGeom prst="line">
              <a:avLst/>
            </a:prstGeom>
            <a:solidFill>
              <a:schemeClr val="accent1"/>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FF9A2BA4-1035-45EE-AD38-23C97E7497D6}"/>
                </a:ext>
              </a:extLst>
            </p:cNvPr>
            <p:cNvCxnSpPr/>
            <p:nvPr/>
          </p:nvCxnSpPr>
          <p:spPr>
            <a:xfrm>
              <a:off x="1615264" y="3996595"/>
              <a:ext cx="809642" cy="0"/>
            </a:xfrm>
            <a:prstGeom prst="line">
              <a:avLst/>
            </a:prstGeom>
            <a:solidFill>
              <a:schemeClr val="accent1"/>
            </a:solid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3" name="文本框 82">
            <a:extLst>
              <a:ext uri="{FF2B5EF4-FFF2-40B4-BE49-F238E27FC236}">
                <a16:creationId xmlns:a16="http://schemas.microsoft.com/office/drawing/2014/main" id="{4E161052-C6DB-4A6D-840D-9360330F07A7}"/>
              </a:ext>
            </a:extLst>
          </p:cNvPr>
          <p:cNvSpPr txBox="1"/>
          <p:nvPr/>
        </p:nvSpPr>
        <p:spPr>
          <a:xfrm>
            <a:off x="8084593" y="2819721"/>
            <a:ext cx="3940629" cy="400110"/>
          </a:xfrm>
          <a:prstGeom prst="rect">
            <a:avLst/>
          </a:prstGeom>
          <a:noFill/>
        </p:spPr>
        <p:txBody>
          <a:bodyPr wrap="square" rtlCol="0">
            <a:spAutoFit/>
          </a:bodyPr>
          <a:lstStyle/>
          <a:p>
            <a:r>
              <a:rPr lang="zh-CN" altLang="en-US" sz="2000" b="1" dirty="0">
                <a:ea typeface="等线" panose="02010600030101010101" pitchFamily="2" charset="-122"/>
                <a:cs typeface="Times New Roman" panose="02020603050405020304" pitchFamily="18" charset="0"/>
              </a:rPr>
              <a:t>递推算法</a:t>
            </a:r>
            <a:endParaRPr lang="zh-CN" altLang="en-US" sz="2000" b="1" dirty="0"/>
          </a:p>
        </p:txBody>
      </p:sp>
      <p:sp>
        <p:nvSpPr>
          <p:cNvPr id="8" name="文本框 7">
            <a:extLst>
              <a:ext uri="{FF2B5EF4-FFF2-40B4-BE49-F238E27FC236}">
                <a16:creationId xmlns:a16="http://schemas.microsoft.com/office/drawing/2014/main" id="{CD4806C6-3FE5-5CB2-DCA8-F39AF93501E7}"/>
              </a:ext>
            </a:extLst>
          </p:cNvPr>
          <p:cNvSpPr txBox="1"/>
          <p:nvPr/>
        </p:nvSpPr>
        <p:spPr>
          <a:xfrm>
            <a:off x="1799046" y="2819263"/>
            <a:ext cx="3940629" cy="400110"/>
          </a:xfrm>
          <a:prstGeom prst="rect">
            <a:avLst/>
          </a:prstGeom>
          <a:noFill/>
        </p:spPr>
        <p:txBody>
          <a:bodyPr wrap="square" rtlCol="0">
            <a:spAutoFit/>
          </a:bodyPr>
          <a:lstStyle/>
          <a:p>
            <a:r>
              <a:rPr lang="zh-CN" altLang="en-US" sz="2000" b="1" dirty="0"/>
              <a:t>复杂度分析</a:t>
            </a:r>
          </a:p>
        </p:txBody>
      </p:sp>
      <p:grpSp>
        <p:nvGrpSpPr>
          <p:cNvPr id="2" name="组合 1">
            <a:extLst>
              <a:ext uri="{FF2B5EF4-FFF2-40B4-BE49-F238E27FC236}">
                <a16:creationId xmlns:a16="http://schemas.microsoft.com/office/drawing/2014/main" id="{9606A0DC-F131-8785-EDDE-EC5F60313D0B}"/>
              </a:ext>
            </a:extLst>
          </p:cNvPr>
          <p:cNvGrpSpPr/>
          <p:nvPr/>
        </p:nvGrpSpPr>
        <p:grpSpPr>
          <a:xfrm>
            <a:off x="740016" y="4193324"/>
            <a:ext cx="938732" cy="713577"/>
            <a:chOff x="1608649" y="3339370"/>
            <a:chExt cx="912831" cy="693888"/>
          </a:xfrm>
        </p:grpSpPr>
        <p:sp>
          <p:nvSpPr>
            <p:cNvPr id="3" name="文本框 2">
              <a:extLst>
                <a:ext uri="{FF2B5EF4-FFF2-40B4-BE49-F238E27FC236}">
                  <a16:creationId xmlns:a16="http://schemas.microsoft.com/office/drawing/2014/main" id="{762BDCFC-E852-F742-8B75-96C814DF1057}"/>
                </a:ext>
              </a:extLst>
            </p:cNvPr>
            <p:cNvSpPr txBox="1"/>
            <p:nvPr/>
          </p:nvSpPr>
          <p:spPr>
            <a:xfrm>
              <a:off x="1608649" y="3344904"/>
              <a:ext cx="912831" cy="688354"/>
            </a:xfrm>
            <a:prstGeom prst="rect">
              <a:avLst/>
            </a:prstGeom>
            <a:noFill/>
          </p:spPr>
          <p:txBody>
            <a:bodyPr wrap="square" rtlCol="0">
              <a:spAutoFit/>
            </a:bodyPr>
            <a:lstStyle/>
            <a:p>
              <a:pPr algn="ctr"/>
              <a:r>
                <a:rPr lang="en-US" altLang="zh-CN" sz="4000" b="1" dirty="0">
                  <a:latin typeface="Arial" panose="020B0604020202020204" pitchFamily="34" charset="0"/>
                  <a:ea typeface="思源黑体 CN Regular" panose="020B0500000000000000" pitchFamily="34" charset="-122"/>
                  <a:cs typeface="+mn-ea"/>
                  <a:sym typeface="Arial" panose="020B0604020202020204" pitchFamily="34" charset="0"/>
                </a:rPr>
                <a:t>03</a:t>
              </a:r>
              <a:endParaRPr lang="zh-CN" altLang="en-US" sz="4000" b="1" dirty="0">
                <a:latin typeface="Arial" panose="020B0604020202020204" pitchFamily="34" charset="0"/>
                <a:ea typeface="思源黑体 CN Regular" panose="020B0500000000000000" pitchFamily="34" charset="-122"/>
                <a:cs typeface="+mn-ea"/>
                <a:sym typeface="Arial" panose="020B0604020202020204" pitchFamily="34" charset="0"/>
              </a:endParaRPr>
            </a:p>
          </p:txBody>
        </p:sp>
        <p:cxnSp>
          <p:nvCxnSpPr>
            <p:cNvPr id="4" name="直接连接符 3">
              <a:extLst>
                <a:ext uri="{FF2B5EF4-FFF2-40B4-BE49-F238E27FC236}">
                  <a16:creationId xmlns:a16="http://schemas.microsoft.com/office/drawing/2014/main" id="{48061EF8-B736-DE2E-1B66-AA8E957B31B4}"/>
                </a:ext>
              </a:extLst>
            </p:cNvPr>
            <p:cNvCxnSpPr/>
            <p:nvPr/>
          </p:nvCxnSpPr>
          <p:spPr>
            <a:xfrm>
              <a:off x="1660244" y="3339370"/>
              <a:ext cx="809642" cy="0"/>
            </a:xfrm>
            <a:prstGeom prst="line">
              <a:avLst/>
            </a:prstGeom>
            <a:solidFill>
              <a:schemeClr val="accent1"/>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981CAB05-E3F0-2AA1-B661-07C51BE7F3B5}"/>
                </a:ext>
              </a:extLst>
            </p:cNvPr>
            <p:cNvCxnSpPr/>
            <p:nvPr/>
          </p:nvCxnSpPr>
          <p:spPr>
            <a:xfrm>
              <a:off x="1615264" y="3996595"/>
              <a:ext cx="809642" cy="0"/>
            </a:xfrm>
            <a:prstGeom prst="line">
              <a:avLst/>
            </a:prstGeom>
            <a:solidFill>
              <a:schemeClr val="accent1"/>
            </a:solid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文本框 5">
            <a:extLst>
              <a:ext uri="{FF2B5EF4-FFF2-40B4-BE49-F238E27FC236}">
                <a16:creationId xmlns:a16="http://schemas.microsoft.com/office/drawing/2014/main" id="{6A2CCF0D-8428-1980-3460-71D2A6076DD5}"/>
              </a:ext>
            </a:extLst>
          </p:cNvPr>
          <p:cNvSpPr txBox="1"/>
          <p:nvPr/>
        </p:nvSpPr>
        <p:spPr>
          <a:xfrm>
            <a:off x="1799046" y="4359674"/>
            <a:ext cx="3940629" cy="400110"/>
          </a:xfrm>
          <a:prstGeom prst="rect">
            <a:avLst/>
          </a:prstGeom>
          <a:noFill/>
        </p:spPr>
        <p:txBody>
          <a:bodyPr wrap="square" rtlCol="0">
            <a:spAutoFit/>
          </a:bodyPr>
          <a:lstStyle/>
          <a:p>
            <a:r>
              <a:rPr lang="zh-CN" altLang="en-US" sz="2000" b="1" dirty="0"/>
              <a:t>如何</a:t>
            </a:r>
            <a:r>
              <a:rPr lang="en-US" altLang="zh-CN" sz="2000" b="1" dirty="0"/>
              <a:t>debug</a:t>
            </a:r>
            <a:r>
              <a:rPr lang="zh-CN" altLang="en-US" sz="2000" b="1" dirty="0"/>
              <a:t>（进阶）</a:t>
            </a: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C8A842C-8208-762D-FB25-04E21D13588F}"/>
              </a:ext>
            </a:extLst>
          </p:cNvPr>
          <p:cNvSpPr/>
          <p:nvPr/>
        </p:nvSpPr>
        <p:spPr>
          <a:xfrm>
            <a:off x="1130006" y="354830"/>
            <a:ext cx="3037145"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如何找到错误数据</a:t>
            </a:r>
            <a:endPar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 name="内容占位符 2">
            <a:extLst>
              <a:ext uri="{FF2B5EF4-FFF2-40B4-BE49-F238E27FC236}">
                <a16:creationId xmlns:a16="http://schemas.microsoft.com/office/drawing/2014/main" id="{F6BE5C21-A00B-C905-B2AA-F76B5D491094}"/>
              </a:ext>
            </a:extLst>
          </p:cNvPr>
          <p:cNvSpPr txBox="1">
            <a:spLocks/>
          </p:cNvSpPr>
          <p:nvPr/>
        </p:nvSpPr>
        <p:spPr>
          <a:xfrm>
            <a:off x="452060" y="1095148"/>
            <a:ext cx="11684098" cy="41748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dirty="0"/>
              <a:t>那么如何找到令你出错且适合</a:t>
            </a:r>
            <a:r>
              <a:rPr lang="en-US" altLang="zh-CN" sz="2400" b="1" dirty="0"/>
              <a:t>debug</a:t>
            </a:r>
            <a:r>
              <a:rPr lang="zh-CN" altLang="en-US" sz="2400" b="1" dirty="0"/>
              <a:t>的范围较小的数据呢？</a:t>
            </a:r>
            <a:endParaRPr lang="en-US" altLang="zh-CN" sz="2400" b="1" dirty="0"/>
          </a:p>
          <a:p>
            <a:pPr>
              <a:lnSpc>
                <a:spcPct val="150000"/>
              </a:lnSpc>
            </a:pPr>
            <a:r>
              <a:rPr lang="zh-CN" altLang="en-US" sz="2400" b="1" dirty="0"/>
              <a:t>在某些特定条件下可以采用以下的方式。</a:t>
            </a:r>
            <a:endParaRPr lang="en-US" altLang="zh-CN" sz="2400" b="1" dirty="0"/>
          </a:p>
          <a:p>
            <a:pPr>
              <a:lnSpc>
                <a:spcPct val="150000"/>
              </a:lnSpc>
            </a:pPr>
            <a:r>
              <a:rPr lang="zh-CN" altLang="en-US" sz="2400" b="1" dirty="0"/>
              <a:t>前提条件：</a:t>
            </a:r>
            <a:endParaRPr lang="en-US" altLang="zh-CN" sz="2400" b="1" dirty="0"/>
          </a:p>
          <a:p>
            <a:pPr>
              <a:lnSpc>
                <a:spcPct val="150000"/>
              </a:lnSpc>
            </a:pPr>
            <a:r>
              <a:rPr lang="zh-CN" altLang="en-US" sz="2400" b="1" dirty="0"/>
              <a:t>①该题可以用复杂度较高的暴力算法解决</a:t>
            </a:r>
            <a:endParaRPr lang="en-US" altLang="zh-CN" sz="2400" b="1" dirty="0"/>
          </a:p>
          <a:p>
            <a:pPr>
              <a:lnSpc>
                <a:spcPct val="150000"/>
              </a:lnSpc>
            </a:pPr>
            <a:r>
              <a:rPr lang="zh-CN" altLang="en-US" sz="2400" b="1" dirty="0"/>
              <a:t>②该题的数据容易自己构造</a:t>
            </a:r>
            <a:endParaRPr lang="en-US" altLang="zh-CN" sz="2400" b="1" dirty="0"/>
          </a:p>
          <a:p>
            <a:pPr>
              <a:lnSpc>
                <a:spcPct val="150000"/>
              </a:lnSpc>
            </a:pPr>
            <a:endParaRPr lang="en-US" altLang="zh-CN" sz="2400" b="1" dirty="0"/>
          </a:p>
        </p:txBody>
      </p:sp>
    </p:spTree>
    <p:extLst>
      <p:ext uri="{BB962C8B-B14F-4D97-AF65-F5344CB8AC3E}">
        <p14:creationId xmlns:p14="http://schemas.microsoft.com/office/powerpoint/2010/main" val="410551018"/>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E8B6D4-0BEC-DE1B-F03A-09A9CF107659}"/>
              </a:ext>
            </a:extLst>
          </p:cNvPr>
          <p:cNvSpPr/>
          <p:nvPr/>
        </p:nvSpPr>
        <p:spPr>
          <a:xfrm>
            <a:off x="1130006" y="354830"/>
            <a:ext cx="2032003"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程序对拍</a:t>
            </a:r>
            <a:endPar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 name="内容占位符 2">
            <a:extLst>
              <a:ext uri="{FF2B5EF4-FFF2-40B4-BE49-F238E27FC236}">
                <a16:creationId xmlns:a16="http://schemas.microsoft.com/office/drawing/2014/main" id="{E3C80C59-14DA-BB99-7967-03C0B96E6281}"/>
              </a:ext>
            </a:extLst>
          </p:cNvPr>
          <p:cNvSpPr txBox="1">
            <a:spLocks/>
          </p:cNvSpPr>
          <p:nvPr/>
        </p:nvSpPr>
        <p:spPr>
          <a:xfrm>
            <a:off x="452060" y="1095148"/>
            <a:ext cx="11684098" cy="56476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dirty="0"/>
              <a:t>你需要拥有：</a:t>
            </a:r>
            <a:endParaRPr lang="en-US" altLang="zh-CN" sz="2400" b="1" dirty="0"/>
          </a:p>
          <a:p>
            <a:pPr>
              <a:lnSpc>
                <a:spcPct val="150000"/>
              </a:lnSpc>
            </a:pPr>
            <a:r>
              <a:rPr lang="zh-CN" altLang="en-US" sz="2400" b="1" dirty="0"/>
              <a:t>①一份能跑出正确答案的代码（可以复杂度比较高）</a:t>
            </a:r>
            <a:endParaRPr lang="en-US" altLang="zh-CN" sz="2400" b="1" dirty="0"/>
          </a:p>
          <a:p>
            <a:pPr>
              <a:lnSpc>
                <a:spcPct val="150000"/>
              </a:lnSpc>
            </a:pPr>
            <a:r>
              <a:rPr lang="zh-CN" altLang="en-US" sz="2400" b="1" dirty="0"/>
              <a:t>②一份生成题目数据的代码</a:t>
            </a:r>
            <a:endParaRPr lang="en-US" altLang="zh-CN" sz="2400" b="1" dirty="0"/>
          </a:p>
          <a:p>
            <a:pPr>
              <a:lnSpc>
                <a:spcPct val="150000"/>
              </a:lnSpc>
            </a:pPr>
            <a:r>
              <a:rPr lang="zh-CN" altLang="en-US" sz="2400" b="1" dirty="0"/>
              <a:t>③一份复杂度较低但答案错误的优化代码</a:t>
            </a:r>
            <a:endParaRPr lang="en-US" altLang="zh-CN" sz="2400" b="1" dirty="0"/>
          </a:p>
          <a:p>
            <a:pPr>
              <a:lnSpc>
                <a:spcPct val="150000"/>
              </a:lnSpc>
            </a:pPr>
            <a:r>
              <a:rPr lang="zh-CN" altLang="en-US" sz="2400" b="1" dirty="0"/>
              <a:t>④一个自动比较两份代码结果的代码</a:t>
            </a:r>
            <a:endParaRPr lang="en-US" altLang="zh-CN" sz="2400" b="1" dirty="0"/>
          </a:p>
          <a:p>
            <a:pPr>
              <a:lnSpc>
                <a:spcPct val="150000"/>
              </a:lnSpc>
            </a:pPr>
            <a:r>
              <a:rPr lang="zh-CN" altLang="en-US" sz="2400" b="1" dirty="0"/>
              <a:t>整体的思路是采用文件操作，造数据的代码将生成数据到</a:t>
            </a:r>
            <a:r>
              <a:rPr lang="en-US" altLang="zh-CN" sz="2400" b="1" dirty="0"/>
              <a:t>data.in</a:t>
            </a:r>
            <a:r>
              <a:rPr lang="zh-CN" altLang="en-US" sz="2400" b="1" dirty="0"/>
              <a:t>文件，正确的代码和待</a:t>
            </a:r>
            <a:r>
              <a:rPr lang="en-US" altLang="zh-CN" sz="2400" b="1" dirty="0"/>
              <a:t>debug</a:t>
            </a:r>
            <a:r>
              <a:rPr lang="zh-CN" altLang="en-US" sz="2400" b="1" dirty="0"/>
              <a:t>的代码分别跑这个数据，分别输出到</a:t>
            </a:r>
            <a:r>
              <a:rPr lang="en-US" altLang="zh-CN" sz="2400" b="1" dirty="0" err="1"/>
              <a:t>data.ans</a:t>
            </a:r>
            <a:r>
              <a:rPr lang="zh-CN" altLang="en-US" sz="2400" b="1" dirty="0"/>
              <a:t>和</a:t>
            </a:r>
            <a:r>
              <a:rPr lang="en-US" altLang="zh-CN" sz="2400" b="1" dirty="0" err="1"/>
              <a:t>data.out</a:t>
            </a:r>
            <a:r>
              <a:rPr lang="zh-CN" altLang="en-US" sz="2400" b="1" dirty="0"/>
              <a:t>中，然后利用另一份代码比对两个文件内容是否一致，否则重复上述步骤，直至答案不同则为找到错误数据</a:t>
            </a:r>
            <a:endParaRPr lang="en-US" altLang="zh-CN" sz="2400" b="1" dirty="0"/>
          </a:p>
        </p:txBody>
      </p:sp>
    </p:spTree>
    <p:extLst>
      <p:ext uri="{BB962C8B-B14F-4D97-AF65-F5344CB8AC3E}">
        <p14:creationId xmlns:p14="http://schemas.microsoft.com/office/powerpoint/2010/main" val="1433877945"/>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E67DCF1-EF8D-8ABF-BC5B-CE1E73C4B0E0}"/>
              </a:ext>
            </a:extLst>
          </p:cNvPr>
          <p:cNvSpPr/>
          <p:nvPr/>
        </p:nvSpPr>
        <p:spPr>
          <a:xfrm>
            <a:off x="1130006" y="354830"/>
            <a:ext cx="2032003"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程序对拍</a:t>
            </a:r>
            <a:endPar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 name="内容占位符 2">
            <a:extLst>
              <a:ext uri="{FF2B5EF4-FFF2-40B4-BE49-F238E27FC236}">
                <a16:creationId xmlns:a16="http://schemas.microsoft.com/office/drawing/2014/main" id="{901B77A8-99EC-5D5D-2B05-4574380ADA29}"/>
              </a:ext>
            </a:extLst>
          </p:cNvPr>
          <p:cNvSpPr txBox="1">
            <a:spLocks/>
          </p:cNvSpPr>
          <p:nvPr/>
        </p:nvSpPr>
        <p:spPr>
          <a:xfrm>
            <a:off x="452060" y="1095148"/>
            <a:ext cx="11684098" cy="52567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dirty="0"/>
              <a:t>其中正确答案的代码就是你超时但正确的代码</a:t>
            </a:r>
            <a:endParaRPr lang="en-US" altLang="zh-CN" sz="2400" b="1" dirty="0"/>
          </a:p>
          <a:p>
            <a:pPr>
              <a:lnSpc>
                <a:spcPct val="150000"/>
              </a:lnSpc>
            </a:pPr>
            <a:r>
              <a:rPr lang="zh-CN" altLang="en-US" sz="2400" b="1" dirty="0"/>
              <a:t>然后你需要会造数据</a:t>
            </a:r>
            <a:endParaRPr lang="en-US" altLang="zh-CN" sz="2400" b="1" dirty="0"/>
          </a:p>
          <a:p>
            <a:pPr>
              <a:lnSpc>
                <a:spcPct val="150000"/>
              </a:lnSpc>
            </a:pPr>
            <a:r>
              <a:rPr lang="zh-CN" altLang="en-US" sz="2400" b="1" dirty="0"/>
              <a:t>造数据并不总是一件简单的事，有的时候造合理并可用的数据比完成题目本身还难。但是一般来说还是比较容易解决的，只要会利用随机数函数，分析题目要求，实现题目限制即可。</a:t>
            </a:r>
            <a:endParaRPr lang="en-US" altLang="zh-CN" sz="2400" b="1" dirty="0"/>
          </a:p>
          <a:p>
            <a:pPr>
              <a:lnSpc>
                <a:spcPct val="150000"/>
              </a:lnSpc>
            </a:pPr>
            <a:r>
              <a:rPr lang="zh-CN" altLang="en-US" sz="2400" b="1" dirty="0"/>
              <a:t>造的数据一般数据范围比较小，用于找出错误数据</a:t>
            </a:r>
            <a:r>
              <a:rPr lang="en-US" altLang="zh-CN" sz="2400" b="1" dirty="0"/>
              <a:t>debug</a:t>
            </a:r>
          </a:p>
          <a:p>
            <a:pPr>
              <a:lnSpc>
                <a:spcPct val="150000"/>
              </a:lnSpc>
            </a:pPr>
            <a:r>
              <a:rPr lang="zh-CN" altLang="en-US" sz="2400" b="1" dirty="0"/>
              <a:t>当然当你解决</a:t>
            </a:r>
            <a:r>
              <a:rPr lang="en-US" altLang="zh-CN" sz="2400" b="1" dirty="0"/>
              <a:t>bug</a:t>
            </a:r>
            <a:r>
              <a:rPr lang="zh-CN" altLang="en-US" sz="2400" b="1" dirty="0"/>
              <a:t>之后，也可以利用这个系统进行大数据的对拍，以此来验证你程序的正确性。</a:t>
            </a:r>
            <a:endParaRPr lang="en-US" altLang="zh-CN" sz="2400" b="1" dirty="0"/>
          </a:p>
        </p:txBody>
      </p:sp>
    </p:spTree>
    <p:extLst>
      <p:ext uri="{BB962C8B-B14F-4D97-AF65-F5344CB8AC3E}">
        <p14:creationId xmlns:p14="http://schemas.microsoft.com/office/powerpoint/2010/main" val="3006844847"/>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840314E-946C-CB08-DB70-96143DB17044}"/>
              </a:ext>
            </a:extLst>
          </p:cNvPr>
          <p:cNvSpPr/>
          <p:nvPr/>
        </p:nvSpPr>
        <p:spPr>
          <a:xfrm>
            <a:off x="1130006" y="354830"/>
            <a:ext cx="2032003"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程序对拍</a:t>
            </a:r>
            <a:endPar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 name="内容占位符 2">
            <a:extLst>
              <a:ext uri="{FF2B5EF4-FFF2-40B4-BE49-F238E27FC236}">
                <a16:creationId xmlns:a16="http://schemas.microsoft.com/office/drawing/2014/main" id="{F3EAF36E-B757-66EB-18C6-2B154187F7A4}"/>
              </a:ext>
            </a:extLst>
          </p:cNvPr>
          <p:cNvSpPr txBox="1">
            <a:spLocks/>
          </p:cNvSpPr>
          <p:nvPr/>
        </p:nvSpPr>
        <p:spPr>
          <a:xfrm>
            <a:off x="452060" y="1095148"/>
            <a:ext cx="11573026" cy="52567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dirty="0"/>
              <a:t>自动比较程序推荐使用</a:t>
            </a:r>
            <a:r>
              <a:rPr lang="en-US" altLang="zh-CN" sz="2400" b="1" dirty="0"/>
              <a:t>C++</a:t>
            </a:r>
            <a:r>
              <a:rPr lang="zh-CN" altLang="en-US" sz="2400" b="1" dirty="0"/>
              <a:t>，因为其</a:t>
            </a:r>
            <a:r>
              <a:rPr lang="en-US" altLang="zh-CN" sz="2400" b="1" dirty="0"/>
              <a:t>system()</a:t>
            </a:r>
            <a:r>
              <a:rPr lang="zh-CN" altLang="en-US" sz="2400" b="1" dirty="0"/>
              <a:t>函数可以直接调用命令行并获取返回值，没有接触过</a:t>
            </a:r>
            <a:r>
              <a:rPr lang="en-US" altLang="zh-CN" sz="2400" b="1" dirty="0"/>
              <a:t>C++</a:t>
            </a:r>
            <a:r>
              <a:rPr lang="zh-CN" altLang="en-US" sz="2400" b="1" dirty="0"/>
              <a:t>也没关系，对拍比较程序非常简单，你肯定能看懂。</a:t>
            </a:r>
            <a:endParaRPr lang="en-US" altLang="zh-CN" sz="2400" b="1" dirty="0"/>
          </a:p>
          <a:p>
            <a:pPr>
              <a:lnSpc>
                <a:spcPct val="150000"/>
              </a:lnSpc>
            </a:pPr>
            <a:r>
              <a:rPr lang="zh-CN" altLang="en-US" sz="2400" b="1" dirty="0"/>
              <a:t>我们利用</a:t>
            </a:r>
            <a:r>
              <a:rPr lang="en-US" altLang="zh-CN" sz="2400" b="1" dirty="0"/>
              <a:t>system(“fc </a:t>
            </a:r>
            <a:r>
              <a:rPr lang="en-US" altLang="zh-CN" sz="2400" b="1" dirty="0" err="1"/>
              <a:t>data.ans</a:t>
            </a:r>
            <a:r>
              <a:rPr lang="en-US" altLang="zh-CN" sz="2400" b="1" dirty="0"/>
              <a:t> </a:t>
            </a:r>
            <a:r>
              <a:rPr lang="en-US" altLang="zh-CN" sz="2400" b="1" dirty="0" err="1"/>
              <a:t>data.out</a:t>
            </a:r>
            <a:r>
              <a:rPr lang="en-US" altLang="zh-CN" sz="2400" b="1" dirty="0"/>
              <a:t>”)</a:t>
            </a:r>
            <a:r>
              <a:rPr lang="zh-CN" altLang="en-US" sz="2400" b="1" dirty="0"/>
              <a:t>调用</a:t>
            </a:r>
            <a:r>
              <a:rPr lang="en-US" altLang="zh-CN" sz="2400" b="1" dirty="0"/>
              <a:t>windows</a:t>
            </a:r>
            <a:r>
              <a:rPr lang="zh-CN" altLang="en-US" sz="2400" b="1" dirty="0"/>
              <a:t>命令行中的</a:t>
            </a:r>
            <a:r>
              <a:rPr lang="en-US" altLang="zh-CN" sz="2400" b="1" dirty="0"/>
              <a:t>fc</a:t>
            </a:r>
            <a:r>
              <a:rPr lang="zh-CN" altLang="en-US" sz="2400" b="1" dirty="0"/>
              <a:t>命令，当两个文件的内容相同时，会返回</a:t>
            </a:r>
            <a:r>
              <a:rPr lang="en-US" altLang="zh-CN" sz="2400" b="1" dirty="0"/>
              <a:t>0</a:t>
            </a:r>
            <a:r>
              <a:rPr lang="zh-CN" altLang="en-US" sz="2400" b="1" dirty="0"/>
              <a:t>，不同时返回</a:t>
            </a:r>
            <a:r>
              <a:rPr lang="en-US" altLang="zh-CN" sz="2400" b="1" dirty="0"/>
              <a:t>1</a:t>
            </a:r>
          </a:p>
          <a:p>
            <a:pPr>
              <a:lnSpc>
                <a:spcPct val="150000"/>
              </a:lnSpc>
            </a:pPr>
            <a:r>
              <a:rPr lang="en-US" altLang="zh-CN" sz="2400" b="1" dirty="0"/>
              <a:t>Mac</a:t>
            </a:r>
            <a:r>
              <a:rPr lang="zh-CN" altLang="en-US" sz="2400" b="1" dirty="0"/>
              <a:t>和</a:t>
            </a:r>
            <a:r>
              <a:rPr lang="en-US" altLang="zh-CN" sz="2400" b="1" dirty="0" err="1"/>
              <a:t>linux</a:t>
            </a:r>
            <a:r>
              <a:rPr lang="zh-CN" altLang="en-US" sz="2400" b="1" dirty="0"/>
              <a:t>系统中没有</a:t>
            </a:r>
            <a:r>
              <a:rPr lang="en-US" altLang="zh-CN" sz="2400" b="1" dirty="0"/>
              <a:t>fc</a:t>
            </a:r>
            <a:r>
              <a:rPr lang="zh-CN" altLang="en-US" sz="2400" b="1" dirty="0"/>
              <a:t>，而是用</a:t>
            </a:r>
            <a:r>
              <a:rPr lang="en-US" altLang="zh-CN" sz="2400" b="1" dirty="0"/>
              <a:t>diff</a:t>
            </a:r>
            <a:r>
              <a:rPr lang="zh-CN" altLang="en-US" sz="2400" b="1" dirty="0"/>
              <a:t>指令，相同返回</a:t>
            </a:r>
            <a:r>
              <a:rPr lang="en-US" altLang="zh-CN" sz="2400" b="1" dirty="0"/>
              <a:t>0</a:t>
            </a:r>
            <a:r>
              <a:rPr lang="zh-CN" altLang="en-US" sz="2400" b="1" dirty="0"/>
              <a:t>，不同返回</a:t>
            </a:r>
            <a:r>
              <a:rPr lang="en-US" altLang="zh-CN" sz="2400" b="1" dirty="0"/>
              <a:t>1</a:t>
            </a:r>
          </a:p>
          <a:p>
            <a:pPr>
              <a:lnSpc>
                <a:spcPct val="150000"/>
              </a:lnSpc>
            </a:pPr>
            <a:r>
              <a:rPr lang="zh-CN" altLang="en-US" sz="2400" b="1" dirty="0"/>
              <a:t>利用这个机制我们就可以写一个循环让其运行到比较出不同时再停止，那么此时</a:t>
            </a:r>
            <a:r>
              <a:rPr lang="en-US" altLang="zh-CN" sz="2400" b="1" dirty="0"/>
              <a:t>data.in</a:t>
            </a:r>
            <a:r>
              <a:rPr lang="zh-CN" altLang="en-US" sz="2400" b="1" dirty="0"/>
              <a:t>中的数据就是令你出错的数据，其正解和你的程序跑出的错误结果也就在对应的文件中。</a:t>
            </a:r>
            <a:endParaRPr lang="en-US" altLang="zh-CN" sz="2400" b="1" dirty="0"/>
          </a:p>
        </p:txBody>
      </p:sp>
    </p:spTree>
    <p:extLst>
      <p:ext uri="{BB962C8B-B14F-4D97-AF65-F5344CB8AC3E}">
        <p14:creationId xmlns:p14="http://schemas.microsoft.com/office/powerpoint/2010/main" val="3772007307"/>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51FD506-D9FF-751B-A0D7-D514E9E1A0B0}"/>
              </a:ext>
            </a:extLst>
          </p:cNvPr>
          <p:cNvSpPr/>
          <p:nvPr/>
        </p:nvSpPr>
        <p:spPr>
          <a:xfrm>
            <a:off x="1130006" y="354830"/>
            <a:ext cx="2032003"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程序对拍</a:t>
            </a:r>
            <a:endPar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pic>
        <p:nvPicPr>
          <p:cNvPr id="4" name="图片 3">
            <a:extLst>
              <a:ext uri="{FF2B5EF4-FFF2-40B4-BE49-F238E27FC236}">
                <a16:creationId xmlns:a16="http://schemas.microsoft.com/office/drawing/2014/main" id="{2E7E9318-502E-7476-FCE8-44EA9395DB04}"/>
              </a:ext>
            </a:extLst>
          </p:cNvPr>
          <p:cNvPicPr>
            <a:picLocks noChangeAspect="1"/>
          </p:cNvPicPr>
          <p:nvPr/>
        </p:nvPicPr>
        <p:blipFill>
          <a:blip r:embed="rId2"/>
          <a:stretch>
            <a:fillRect/>
          </a:stretch>
        </p:blipFill>
        <p:spPr>
          <a:xfrm>
            <a:off x="1049379" y="1401445"/>
            <a:ext cx="8761400" cy="4295412"/>
          </a:xfrm>
          <a:prstGeom prst="rect">
            <a:avLst/>
          </a:prstGeom>
        </p:spPr>
      </p:pic>
    </p:spTree>
    <p:extLst>
      <p:ext uri="{BB962C8B-B14F-4D97-AF65-F5344CB8AC3E}">
        <p14:creationId xmlns:p14="http://schemas.microsoft.com/office/powerpoint/2010/main" val="1625770321"/>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A39B0F-D124-DB5E-673A-C65CAE3633C0}"/>
              </a:ext>
            </a:extLst>
          </p:cNvPr>
          <p:cNvSpPr/>
          <p:nvPr/>
        </p:nvSpPr>
        <p:spPr>
          <a:xfrm>
            <a:off x="1130006" y="354830"/>
            <a:ext cx="2032003"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程序对拍</a:t>
            </a:r>
            <a:endPar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 name="内容占位符 2">
            <a:extLst>
              <a:ext uri="{FF2B5EF4-FFF2-40B4-BE49-F238E27FC236}">
                <a16:creationId xmlns:a16="http://schemas.microsoft.com/office/drawing/2014/main" id="{266D9BB6-32F6-8B93-5FD5-1514EC257C77}"/>
              </a:ext>
            </a:extLst>
          </p:cNvPr>
          <p:cNvSpPr txBox="1">
            <a:spLocks/>
          </p:cNvSpPr>
          <p:nvPr/>
        </p:nvSpPr>
        <p:spPr>
          <a:xfrm>
            <a:off x="459040" y="981134"/>
            <a:ext cx="11573026" cy="57686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dirty="0"/>
              <a:t>这里除了自动对拍需要用</a:t>
            </a:r>
            <a:r>
              <a:rPr lang="en-US" altLang="zh-CN" sz="2400" b="1" dirty="0"/>
              <a:t>C++</a:t>
            </a:r>
            <a:r>
              <a:rPr lang="zh-CN" altLang="en-US" sz="2400" b="1" dirty="0"/>
              <a:t>写（</a:t>
            </a:r>
            <a:r>
              <a:rPr lang="en-US" altLang="zh-CN" sz="2400" b="1" dirty="0"/>
              <a:t>java</a:t>
            </a:r>
            <a:r>
              <a:rPr lang="zh-CN" altLang="en-US" sz="2400" b="1" dirty="0"/>
              <a:t>没有很好的直接调用命令行的方法），其他的文件可以是</a:t>
            </a:r>
            <a:r>
              <a:rPr lang="en-US" altLang="zh-CN" sz="2400" b="1" dirty="0"/>
              <a:t>C++</a:t>
            </a:r>
            <a:r>
              <a:rPr lang="zh-CN" altLang="en-US" sz="2400" b="1" dirty="0"/>
              <a:t>和</a:t>
            </a:r>
            <a:r>
              <a:rPr lang="en-US" altLang="zh-CN" sz="2400" b="1" dirty="0"/>
              <a:t>java</a:t>
            </a:r>
            <a:r>
              <a:rPr lang="zh-CN" altLang="en-US" sz="2400" b="1" dirty="0"/>
              <a:t>可执行文件中的任意一种</a:t>
            </a:r>
            <a:endParaRPr lang="en-US" altLang="zh-CN" sz="2400" b="1" dirty="0"/>
          </a:p>
          <a:p>
            <a:pPr>
              <a:lnSpc>
                <a:spcPct val="150000"/>
              </a:lnSpc>
            </a:pPr>
            <a:r>
              <a:rPr lang="en-US" altLang="zh-CN" sz="2400" b="1" dirty="0"/>
              <a:t>C++</a:t>
            </a:r>
            <a:r>
              <a:rPr lang="zh-CN" altLang="en-US" sz="2400" b="1" dirty="0"/>
              <a:t>的可执行文件是</a:t>
            </a:r>
            <a:r>
              <a:rPr lang="en-US" altLang="zh-CN" sz="2400" b="1" dirty="0"/>
              <a:t>.exe</a:t>
            </a:r>
            <a:r>
              <a:rPr lang="zh-CN" altLang="en-US" sz="2400" b="1" dirty="0"/>
              <a:t>，直接调用即可运行</a:t>
            </a:r>
            <a:endParaRPr lang="en-US" altLang="zh-CN" sz="2400" b="1" dirty="0"/>
          </a:p>
          <a:p>
            <a:pPr>
              <a:lnSpc>
                <a:spcPct val="150000"/>
              </a:lnSpc>
            </a:pPr>
            <a:r>
              <a:rPr lang="en-US" altLang="zh-CN" sz="2400" b="1" dirty="0"/>
              <a:t>Java</a:t>
            </a:r>
            <a:r>
              <a:rPr lang="zh-CN" altLang="en-US" sz="2400" b="1" dirty="0"/>
              <a:t>的可执行文件是</a:t>
            </a:r>
            <a:r>
              <a:rPr lang="en-US" altLang="zh-CN" sz="2400" b="1" dirty="0"/>
              <a:t>.class</a:t>
            </a:r>
            <a:r>
              <a:rPr lang="zh-CN" altLang="en-US" sz="2400" b="1" dirty="0"/>
              <a:t>，需要以</a:t>
            </a:r>
            <a:r>
              <a:rPr lang="en-US" altLang="zh-CN" sz="2400" b="1" dirty="0"/>
              <a:t>”java </a:t>
            </a:r>
            <a:r>
              <a:rPr lang="zh-CN" altLang="en-US" sz="2400" b="1" dirty="0"/>
              <a:t>文件名</a:t>
            </a:r>
            <a:r>
              <a:rPr lang="en-US" altLang="zh-CN" sz="2400" b="1" dirty="0"/>
              <a:t>”</a:t>
            </a:r>
            <a:r>
              <a:rPr lang="zh-CN" altLang="en-US" sz="2400" b="1" dirty="0"/>
              <a:t>形式调用</a:t>
            </a:r>
            <a:endParaRPr lang="en-US" altLang="zh-CN" sz="2400" b="1" dirty="0"/>
          </a:p>
          <a:p>
            <a:pPr>
              <a:lnSpc>
                <a:spcPct val="150000"/>
              </a:lnSpc>
            </a:pPr>
            <a:r>
              <a:rPr lang="en-US" altLang="zh-CN" sz="2400" b="1" dirty="0"/>
              <a:t>Mac</a:t>
            </a:r>
            <a:r>
              <a:rPr lang="zh-CN" altLang="en-US" sz="2400" b="1" dirty="0"/>
              <a:t>端没有</a:t>
            </a:r>
            <a:r>
              <a:rPr lang="en-US" altLang="zh-CN" sz="2400" b="1" dirty="0"/>
              <a:t>.exe</a:t>
            </a:r>
            <a:r>
              <a:rPr lang="zh-CN" altLang="en-US" sz="2400" b="1" dirty="0"/>
              <a:t>文件，可能得用</a:t>
            </a:r>
            <a:r>
              <a:rPr lang="en-US" altLang="zh-CN" sz="2400" b="1" dirty="0"/>
              <a:t>g++</a:t>
            </a:r>
            <a:r>
              <a:rPr lang="zh-CN" altLang="en-US" sz="2400" b="1" dirty="0"/>
              <a:t>编译器调用</a:t>
            </a:r>
            <a:endParaRPr lang="en-US" altLang="zh-CN" sz="2400" b="1" dirty="0"/>
          </a:p>
          <a:p>
            <a:pPr>
              <a:lnSpc>
                <a:spcPct val="150000"/>
              </a:lnSpc>
            </a:pPr>
            <a:r>
              <a:rPr lang="zh-CN" altLang="en-US" sz="2400" b="1" dirty="0">
                <a:solidFill>
                  <a:srgbClr val="FF0000"/>
                </a:solidFill>
              </a:rPr>
              <a:t>所有需要调用的程序请跟对拍程序的可执行文件放在同一个目录下，否则文件路径需要修改到文件所在的正确路径。</a:t>
            </a:r>
            <a:endParaRPr lang="en-US" altLang="zh-CN" sz="2400" b="1" dirty="0">
              <a:solidFill>
                <a:srgbClr val="FF0000"/>
              </a:solidFill>
            </a:endParaRPr>
          </a:p>
          <a:p>
            <a:pPr>
              <a:lnSpc>
                <a:spcPct val="150000"/>
              </a:lnSpc>
            </a:pPr>
            <a:r>
              <a:rPr lang="zh-CN" altLang="en-US" sz="2400" b="1" dirty="0">
                <a:solidFill>
                  <a:srgbClr val="FF0000"/>
                </a:solidFill>
              </a:rPr>
              <a:t>所有程序写好或修改之后，请先编译一下重新生成可执行文件</a:t>
            </a:r>
            <a:endParaRPr lang="en-US" altLang="zh-CN" sz="2400" b="1" dirty="0">
              <a:solidFill>
                <a:srgbClr val="FF0000"/>
              </a:solidFill>
            </a:endParaRPr>
          </a:p>
          <a:p>
            <a:pPr>
              <a:lnSpc>
                <a:spcPct val="150000"/>
              </a:lnSpc>
            </a:pPr>
            <a:r>
              <a:rPr lang="zh-CN" altLang="en-US" sz="2400" b="1" dirty="0"/>
              <a:t>然后我们就可以愉快的对拍了！</a:t>
            </a:r>
            <a:endParaRPr lang="en-US" altLang="zh-CN" sz="2400" b="1" dirty="0"/>
          </a:p>
        </p:txBody>
      </p:sp>
    </p:spTree>
    <p:extLst>
      <p:ext uri="{BB962C8B-B14F-4D97-AF65-F5344CB8AC3E}">
        <p14:creationId xmlns:p14="http://schemas.microsoft.com/office/powerpoint/2010/main" val="2757869327"/>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811380D-6638-D4F5-C2C7-7A23EF1FCDD9}"/>
              </a:ext>
            </a:extLst>
          </p:cNvPr>
          <p:cNvSpPr/>
          <p:nvPr/>
        </p:nvSpPr>
        <p:spPr>
          <a:xfrm>
            <a:off x="1130006" y="354830"/>
            <a:ext cx="2032003"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程序对拍</a:t>
            </a:r>
            <a:endPar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pic>
        <p:nvPicPr>
          <p:cNvPr id="4" name="图片 3">
            <a:extLst>
              <a:ext uri="{FF2B5EF4-FFF2-40B4-BE49-F238E27FC236}">
                <a16:creationId xmlns:a16="http://schemas.microsoft.com/office/drawing/2014/main" id="{EE81536A-9817-3EB9-5EB6-C591B08C9244}"/>
              </a:ext>
            </a:extLst>
          </p:cNvPr>
          <p:cNvPicPr>
            <a:picLocks noChangeAspect="1"/>
          </p:cNvPicPr>
          <p:nvPr/>
        </p:nvPicPr>
        <p:blipFill>
          <a:blip r:embed="rId2"/>
          <a:stretch>
            <a:fillRect/>
          </a:stretch>
        </p:blipFill>
        <p:spPr>
          <a:xfrm>
            <a:off x="1444891" y="956758"/>
            <a:ext cx="9713074" cy="5810499"/>
          </a:xfrm>
          <a:prstGeom prst="rect">
            <a:avLst/>
          </a:prstGeom>
        </p:spPr>
      </p:pic>
    </p:spTree>
    <p:extLst>
      <p:ext uri="{BB962C8B-B14F-4D97-AF65-F5344CB8AC3E}">
        <p14:creationId xmlns:p14="http://schemas.microsoft.com/office/powerpoint/2010/main" val="1119396740"/>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14073D2-5E71-11F2-F40C-73A029A09F68}"/>
              </a:ext>
            </a:extLst>
          </p:cNvPr>
          <p:cNvSpPr/>
          <p:nvPr/>
        </p:nvSpPr>
        <p:spPr>
          <a:xfrm>
            <a:off x="1130006" y="354830"/>
            <a:ext cx="2032003"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注意事项</a:t>
            </a:r>
            <a:endPar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 name="内容占位符 2">
            <a:extLst>
              <a:ext uri="{FF2B5EF4-FFF2-40B4-BE49-F238E27FC236}">
                <a16:creationId xmlns:a16="http://schemas.microsoft.com/office/drawing/2014/main" id="{60C63BFE-9075-E4A7-8919-2466A78FDB66}"/>
              </a:ext>
            </a:extLst>
          </p:cNvPr>
          <p:cNvSpPr txBox="1">
            <a:spLocks/>
          </p:cNvSpPr>
          <p:nvPr/>
        </p:nvSpPr>
        <p:spPr>
          <a:xfrm>
            <a:off x="417159" y="1337122"/>
            <a:ext cx="11573026" cy="46029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dirty="0"/>
              <a:t>构建一个自动对拍系统是一个工作量还蛮大的事情，但第一次写完之后留下模版之后只需要替换文件即可，推荐大家尝试。但除非非常难找</a:t>
            </a:r>
            <a:r>
              <a:rPr lang="en-US" altLang="zh-CN" sz="2400" b="1" dirty="0"/>
              <a:t>bug</a:t>
            </a:r>
            <a:r>
              <a:rPr lang="zh-CN" altLang="en-US" sz="2400" b="1" dirty="0"/>
              <a:t>，一般不动用对拍</a:t>
            </a:r>
            <a:endParaRPr lang="en-US" altLang="zh-CN" sz="2400" b="1" dirty="0"/>
          </a:p>
          <a:p>
            <a:pPr>
              <a:lnSpc>
                <a:spcPct val="150000"/>
              </a:lnSpc>
            </a:pPr>
            <a:r>
              <a:rPr lang="zh-CN" altLang="en-US" sz="2400" b="1" dirty="0">
                <a:solidFill>
                  <a:srgbClr val="FF0000"/>
                </a:solidFill>
              </a:rPr>
              <a:t>请不要拿别人通过的程序对拍，这本质上也是一种抄袭，被发现后果自负</a:t>
            </a:r>
            <a:endParaRPr lang="en-US" altLang="zh-CN" sz="2400" b="1" dirty="0">
              <a:solidFill>
                <a:srgbClr val="FF0000"/>
              </a:solidFill>
            </a:endParaRPr>
          </a:p>
          <a:p>
            <a:pPr>
              <a:lnSpc>
                <a:spcPct val="150000"/>
              </a:lnSpc>
            </a:pPr>
            <a:r>
              <a:rPr lang="zh-CN" altLang="en-US" sz="2400" b="1" dirty="0"/>
              <a:t>有些题目并不能用暴力方法解决，那对于这种题就只能自求多福了。</a:t>
            </a:r>
            <a:endParaRPr lang="en-US" altLang="zh-CN" sz="2400" b="1" dirty="0"/>
          </a:p>
          <a:p>
            <a:pPr>
              <a:lnSpc>
                <a:spcPct val="150000"/>
              </a:lnSpc>
            </a:pPr>
            <a:r>
              <a:rPr lang="zh-CN" altLang="en-US" sz="2400" b="1" dirty="0"/>
              <a:t>但大部分情况下这是一个很好用的找错误数据的方法，试一下也许你会爱上它。</a:t>
            </a:r>
            <a:endParaRPr lang="en-US" altLang="zh-CN" sz="2400" b="1" dirty="0"/>
          </a:p>
        </p:txBody>
      </p:sp>
    </p:spTree>
    <p:extLst>
      <p:ext uri="{BB962C8B-B14F-4D97-AF65-F5344CB8AC3E}">
        <p14:creationId xmlns:p14="http://schemas.microsoft.com/office/powerpoint/2010/main" val="2015669097"/>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直角三角形 71">
            <a:extLst>
              <a:ext uri="{FF2B5EF4-FFF2-40B4-BE49-F238E27FC236}">
                <a16:creationId xmlns:a16="http://schemas.microsoft.com/office/drawing/2014/main" id="{C75F5E4E-777D-774F-AA43-B0DED718F0EC}"/>
              </a:ext>
            </a:extLst>
          </p:cNvPr>
          <p:cNvSpPr/>
          <p:nvPr/>
        </p:nvSpPr>
        <p:spPr>
          <a:xfrm rot="5400000">
            <a:off x="1588" y="-1"/>
            <a:ext cx="4546926" cy="4546926"/>
          </a:xfrm>
          <a:prstGeom prst="rtTriangle">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1" name="直角三角形 70">
            <a:extLst>
              <a:ext uri="{FF2B5EF4-FFF2-40B4-BE49-F238E27FC236}">
                <a16:creationId xmlns:a16="http://schemas.microsoft.com/office/drawing/2014/main" id="{01788412-3C8B-DB4D-A435-3EF8EDF15634}"/>
              </a:ext>
            </a:extLst>
          </p:cNvPr>
          <p:cNvSpPr/>
          <p:nvPr/>
        </p:nvSpPr>
        <p:spPr>
          <a:xfrm rot="16200000">
            <a:off x="7643487" y="2311073"/>
            <a:ext cx="4546926" cy="4546926"/>
          </a:xfrm>
          <a:prstGeom prst="rtTriangle">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1" name="文本框 10"/>
          <p:cNvSpPr txBox="1"/>
          <p:nvPr/>
        </p:nvSpPr>
        <p:spPr>
          <a:xfrm>
            <a:off x="3095439" y="2264468"/>
            <a:ext cx="6208218" cy="2308324"/>
          </a:xfrm>
          <a:prstGeom prst="rect">
            <a:avLst/>
          </a:prstGeom>
          <a:noFill/>
        </p:spPr>
        <p:txBody>
          <a:bodyPr wrap="square">
            <a:spAutoFit/>
          </a:bodyPr>
          <a:lstStyle/>
          <a:p>
            <a:pPr algn="ctr" defTabSz="913491">
              <a:defRPr/>
            </a:pPr>
            <a:r>
              <a:rPr lang="en-US" altLang="zh-CN" sz="7200" b="1"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Thanks for watching</a:t>
            </a:r>
            <a:endParaRPr lang="zh-CN" altLang="en-US" sz="7200" b="1"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直角三角形 1">
            <a:extLst>
              <a:ext uri="{FF2B5EF4-FFF2-40B4-BE49-F238E27FC236}">
                <a16:creationId xmlns:a16="http://schemas.microsoft.com/office/drawing/2014/main" id="{78144B5E-6BCA-2542-9445-709960D3582A}"/>
              </a:ext>
            </a:extLst>
          </p:cNvPr>
          <p:cNvSpPr/>
          <p:nvPr/>
        </p:nvSpPr>
        <p:spPr>
          <a:xfrm rot="5400000">
            <a:off x="1588" y="0"/>
            <a:ext cx="3986784" cy="3986784"/>
          </a:xfrm>
          <a:prstGeom prst="rtTriangle">
            <a:avLst/>
          </a:prstGeom>
          <a:solidFill>
            <a:srgbClr val="B8D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0" name="直角三角形 69">
            <a:extLst>
              <a:ext uri="{FF2B5EF4-FFF2-40B4-BE49-F238E27FC236}">
                <a16:creationId xmlns:a16="http://schemas.microsoft.com/office/drawing/2014/main" id="{0777DB84-72E7-AB43-A1DC-ABF942AA9B19}"/>
              </a:ext>
            </a:extLst>
          </p:cNvPr>
          <p:cNvSpPr/>
          <p:nvPr/>
        </p:nvSpPr>
        <p:spPr>
          <a:xfrm rot="16200000">
            <a:off x="8203629" y="2871216"/>
            <a:ext cx="3986784" cy="3986784"/>
          </a:xfrm>
          <a:prstGeom prst="rtTriangle">
            <a:avLst/>
          </a:prstGeom>
          <a:solidFill>
            <a:srgbClr val="B8D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 name="平行四边形 2">
            <a:extLst>
              <a:ext uri="{FF2B5EF4-FFF2-40B4-BE49-F238E27FC236}">
                <a16:creationId xmlns:a16="http://schemas.microsoft.com/office/drawing/2014/main" id="{09C459AD-E8F9-8C4C-9D24-5CEC77B483DC}"/>
              </a:ext>
            </a:extLst>
          </p:cNvPr>
          <p:cNvSpPr/>
          <p:nvPr/>
        </p:nvSpPr>
        <p:spPr>
          <a:xfrm>
            <a:off x="1781418" y="1"/>
            <a:ext cx="3779723" cy="2209495"/>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3" name="平行四边形 72">
            <a:extLst>
              <a:ext uri="{FF2B5EF4-FFF2-40B4-BE49-F238E27FC236}">
                <a16:creationId xmlns:a16="http://schemas.microsoft.com/office/drawing/2014/main" id="{C4F593FD-3671-E846-9249-DE08C68D5AEE}"/>
              </a:ext>
            </a:extLst>
          </p:cNvPr>
          <p:cNvSpPr/>
          <p:nvPr/>
        </p:nvSpPr>
        <p:spPr>
          <a:xfrm>
            <a:off x="-2438922" y="1167125"/>
            <a:ext cx="3958556" cy="3659871"/>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4" name="平行四边形 73">
            <a:extLst>
              <a:ext uri="{FF2B5EF4-FFF2-40B4-BE49-F238E27FC236}">
                <a16:creationId xmlns:a16="http://schemas.microsoft.com/office/drawing/2014/main" id="{9B2B09C8-4BB9-264F-83F8-9FB4D2EF02DB}"/>
              </a:ext>
            </a:extLst>
          </p:cNvPr>
          <p:cNvSpPr/>
          <p:nvPr/>
        </p:nvSpPr>
        <p:spPr>
          <a:xfrm>
            <a:off x="10771277" y="2156849"/>
            <a:ext cx="3958556" cy="3659871"/>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5" name="平行四边形 74">
            <a:extLst>
              <a:ext uri="{FF2B5EF4-FFF2-40B4-BE49-F238E27FC236}">
                <a16:creationId xmlns:a16="http://schemas.microsoft.com/office/drawing/2014/main" id="{26E850BB-8B8C-1A4B-A425-D0A6C031F94A}"/>
              </a:ext>
            </a:extLst>
          </p:cNvPr>
          <p:cNvSpPr/>
          <p:nvPr/>
        </p:nvSpPr>
        <p:spPr>
          <a:xfrm>
            <a:off x="6627825" y="4658925"/>
            <a:ext cx="3779723" cy="2209495"/>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Tree>
    <p:custDataLst>
      <p:tags r:id="rId1"/>
    </p:custDataLst>
    <p:extLst>
      <p:ext uri="{BB962C8B-B14F-4D97-AF65-F5344CB8AC3E}">
        <p14:creationId xmlns:p14="http://schemas.microsoft.com/office/powerpoint/2010/main" val="393269882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iterate type="lt">
                                    <p:tmPct val="40000"/>
                                  </p:iterate>
                                  <p:childTnLst>
                                    <p:set>
                                      <p:cBhvr>
                                        <p:cTn id="6" dur="1" fill="hold">
                                          <p:stCondLst>
                                            <p:cond delay="0"/>
                                          </p:stCondLst>
                                        </p:cTn>
                                        <p:tgtEl>
                                          <p:spTgt spid="11"/>
                                        </p:tgtEl>
                                        <p:attrNameLst>
                                          <p:attrName>style.visibility</p:attrName>
                                        </p:attrNameLst>
                                      </p:cBhvr>
                                      <p:to>
                                        <p:strVal val="visible"/>
                                      </p:to>
                                    </p:set>
                                    <p:anim calcmode="lin" valueType="num">
                                      <p:cBhvr>
                                        <p:cTn id="7" dur="250" fill="hold"/>
                                        <p:tgtEl>
                                          <p:spTgt spid="11"/>
                                        </p:tgtEl>
                                        <p:attrNameLst>
                                          <p:attrName>ppt_x</p:attrName>
                                        </p:attrNameLst>
                                      </p:cBhvr>
                                      <p:tavLst>
                                        <p:tav tm="0">
                                          <p:val>
                                            <p:strVal val="#ppt_x"/>
                                          </p:val>
                                        </p:tav>
                                        <p:tav tm="100000">
                                          <p:val>
                                            <p:strVal val="#ppt_x"/>
                                          </p:val>
                                        </p:tav>
                                      </p:tavLst>
                                    </p:anim>
                                    <p:anim calcmode="lin" valueType="num">
                                      <p:cBhvr>
                                        <p:cTn id="8" dur="250" fill="hold"/>
                                        <p:tgtEl>
                                          <p:spTgt spid="11"/>
                                        </p:tgtEl>
                                        <p:attrNameLst>
                                          <p:attrName>ppt_y</p:attrName>
                                        </p:attrNameLst>
                                      </p:cBhvr>
                                      <p:tavLst>
                                        <p:tav tm="0">
                                          <p:val>
                                            <p:strVal val="#ppt_y-#ppt_h/2"/>
                                          </p:val>
                                        </p:tav>
                                        <p:tav tm="100000">
                                          <p:val>
                                            <p:strVal val="#ppt_y"/>
                                          </p:val>
                                        </p:tav>
                                      </p:tavLst>
                                    </p:anim>
                                    <p:anim calcmode="lin" valueType="num">
                                      <p:cBhvr>
                                        <p:cTn id="9" dur="250" fill="hold"/>
                                        <p:tgtEl>
                                          <p:spTgt spid="11"/>
                                        </p:tgtEl>
                                        <p:attrNameLst>
                                          <p:attrName>ppt_w</p:attrName>
                                        </p:attrNameLst>
                                      </p:cBhvr>
                                      <p:tavLst>
                                        <p:tav tm="0">
                                          <p:val>
                                            <p:strVal val="#ppt_w"/>
                                          </p:val>
                                        </p:tav>
                                        <p:tav tm="100000">
                                          <p:val>
                                            <p:strVal val="#ppt_w"/>
                                          </p:val>
                                        </p:tav>
                                      </p:tavLst>
                                    </p:anim>
                                    <p:anim calcmode="lin" valueType="num">
                                      <p:cBhvr>
                                        <p:cTn id="10" dur="25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6">
            <a:extLst>
              <a:ext uri="{FF2B5EF4-FFF2-40B4-BE49-F238E27FC236}">
                <a16:creationId xmlns:a16="http://schemas.microsoft.com/office/drawing/2014/main" id="{48488B04-52DC-4DF9-BC44-951F34DBBEEC}"/>
              </a:ext>
            </a:extLst>
          </p:cNvPr>
          <p:cNvSpPr/>
          <p:nvPr/>
        </p:nvSpPr>
        <p:spPr bwMode="auto">
          <a:xfrm rot="5400000">
            <a:off x="4820678" y="1180009"/>
            <a:ext cx="2233978" cy="194241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93C3C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99">
              <a:solidFill>
                <a:srgbClr val="FFFFFF"/>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9" name="4">
            <a:extLst>
              <a:ext uri="{FF2B5EF4-FFF2-40B4-BE49-F238E27FC236}">
                <a16:creationId xmlns:a16="http://schemas.microsoft.com/office/drawing/2014/main" id="{A9504009-67AB-4F44-8FCF-E182A8706CAA}"/>
              </a:ext>
            </a:extLst>
          </p:cNvPr>
          <p:cNvSpPr txBox="1"/>
          <p:nvPr>
            <p:custDataLst>
              <p:tags r:id="rId1"/>
            </p:custDataLst>
          </p:nvPr>
        </p:nvSpPr>
        <p:spPr>
          <a:xfrm>
            <a:off x="4581141" y="1537020"/>
            <a:ext cx="2713054" cy="1440686"/>
          </a:xfrm>
          <a:prstGeom prst="rect">
            <a:avLst/>
          </a:prstGeom>
          <a:noFill/>
        </p:spPr>
        <p:txBody>
          <a:bodyPr wrap="square" lIns="85983" tIns="42991" rIns="85983" bIns="42991">
            <a:spAutoFit/>
          </a:bodyPr>
          <a:lstStyle/>
          <a:p>
            <a:pPr algn="ctr">
              <a:defRPr/>
            </a:pPr>
            <a:r>
              <a:rPr lang="en-US" altLang="zh-CN" sz="8797"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1</a:t>
            </a:r>
          </a:p>
        </p:txBody>
      </p:sp>
      <p:sp>
        <p:nvSpPr>
          <p:cNvPr id="41" name="2">
            <a:extLst>
              <a:ext uri="{FF2B5EF4-FFF2-40B4-BE49-F238E27FC236}">
                <a16:creationId xmlns:a16="http://schemas.microsoft.com/office/drawing/2014/main" id="{E01395C7-8230-4890-B209-7D41ECCF4130}"/>
              </a:ext>
            </a:extLst>
          </p:cNvPr>
          <p:cNvSpPr txBox="1"/>
          <p:nvPr>
            <p:custDataLst>
              <p:tags r:id="rId2"/>
            </p:custDataLst>
          </p:nvPr>
        </p:nvSpPr>
        <p:spPr>
          <a:xfrm>
            <a:off x="2720403" y="3589797"/>
            <a:ext cx="6597767" cy="640819"/>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a:r>
              <a:rPr lang="zh-CN" altLang="en-US" sz="3600" b="1" dirty="0">
                <a:cs typeface="Times New Roman" panose="02020603050405020304" pitchFamily="18" charset="0"/>
              </a:rPr>
              <a:t>复杂度分析</a:t>
            </a:r>
            <a:endParaRPr lang="zh-CN" altLang="en-US" sz="3600" b="1" dirty="0"/>
          </a:p>
        </p:txBody>
      </p:sp>
      <p:sp>
        <p:nvSpPr>
          <p:cNvPr id="8" name="平行四边形 7">
            <a:extLst>
              <a:ext uri="{FF2B5EF4-FFF2-40B4-BE49-F238E27FC236}">
                <a16:creationId xmlns:a16="http://schemas.microsoft.com/office/drawing/2014/main" id="{A4DFF303-64C5-2B46-8FF5-969720EBCBBF}"/>
              </a:ext>
            </a:extLst>
          </p:cNvPr>
          <p:cNvSpPr/>
          <p:nvPr/>
        </p:nvSpPr>
        <p:spPr>
          <a:xfrm>
            <a:off x="-1290682" y="294519"/>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9" name="平行四边形 8">
            <a:extLst>
              <a:ext uri="{FF2B5EF4-FFF2-40B4-BE49-F238E27FC236}">
                <a16:creationId xmlns:a16="http://schemas.microsoft.com/office/drawing/2014/main" id="{BA8E2AFE-4DB1-D84B-84F9-297A3310E288}"/>
              </a:ext>
            </a:extLst>
          </p:cNvPr>
          <p:cNvSpPr/>
          <p:nvPr/>
        </p:nvSpPr>
        <p:spPr>
          <a:xfrm>
            <a:off x="511671" y="-888078"/>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0" name="平行四边形 9">
            <a:extLst>
              <a:ext uri="{FF2B5EF4-FFF2-40B4-BE49-F238E27FC236}">
                <a16:creationId xmlns:a16="http://schemas.microsoft.com/office/drawing/2014/main" id="{7AD87EAA-9BAE-CA4F-B955-A89E3867943E}"/>
              </a:ext>
            </a:extLst>
          </p:cNvPr>
          <p:cNvSpPr/>
          <p:nvPr/>
        </p:nvSpPr>
        <p:spPr>
          <a:xfrm>
            <a:off x="9095790" y="5427303"/>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1" name="平行四边形 10">
            <a:extLst>
              <a:ext uri="{FF2B5EF4-FFF2-40B4-BE49-F238E27FC236}">
                <a16:creationId xmlns:a16="http://schemas.microsoft.com/office/drawing/2014/main" id="{19DC2462-77B8-744F-83AE-B0E2AEEAA8E4}"/>
              </a:ext>
            </a:extLst>
          </p:cNvPr>
          <p:cNvSpPr/>
          <p:nvPr/>
        </p:nvSpPr>
        <p:spPr>
          <a:xfrm>
            <a:off x="10898143" y="4244706"/>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Tree>
    <p:extLst>
      <p:ext uri="{BB962C8B-B14F-4D97-AF65-F5344CB8AC3E}">
        <p14:creationId xmlns:p14="http://schemas.microsoft.com/office/powerpoint/2010/main" val="3216890453"/>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89AD2A3-82A6-1BAF-C902-87001CC6D311}"/>
              </a:ext>
            </a:extLst>
          </p:cNvPr>
          <p:cNvSpPr/>
          <p:nvPr/>
        </p:nvSpPr>
        <p:spPr>
          <a:xfrm>
            <a:off x="1130007" y="354830"/>
            <a:ext cx="3581596"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什么是复杂度？</a:t>
            </a:r>
          </a:p>
        </p:txBody>
      </p:sp>
      <p:sp>
        <p:nvSpPr>
          <p:cNvPr id="3" name="文本框 2">
            <a:extLst>
              <a:ext uri="{FF2B5EF4-FFF2-40B4-BE49-F238E27FC236}">
                <a16:creationId xmlns:a16="http://schemas.microsoft.com/office/drawing/2014/main" id="{C14A3B88-1D9D-1A2F-5FC4-4A5F36ECDA15}"/>
              </a:ext>
            </a:extLst>
          </p:cNvPr>
          <p:cNvSpPr txBox="1"/>
          <p:nvPr/>
        </p:nvSpPr>
        <p:spPr>
          <a:xfrm>
            <a:off x="552253" y="1598453"/>
            <a:ext cx="10612842" cy="391402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对于同一个问题，使用不同的算法，也许最终得到的结果是一样的，但在过程中消耗的资源和时间却会有很大的区别。</a:t>
            </a:r>
          </a:p>
          <a:p>
            <a:pPr marL="457200" indent="-457200">
              <a:lnSpc>
                <a:spcPct val="150000"/>
              </a:lnSpc>
              <a:buFont typeface="Arial" panose="020B0604020202020204" pitchFamily="34" charset="0"/>
              <a:buChar char="•"/>
            </a:pPr>
            <a:r>
              <a:rPr lang="zh-CN" altLang="en-US" sz="2400" b="1" dirty="0"/>
              <a:t>我们主要从算法所占用的「时间」和「空间」两个维度去考量算法的优劣</a:t>
            </a:r>
          </a:p>
          <a:p>
            <a:pPr marL="457200" indent="-457200">
              <a:lnSpc>
                <a:spcPct val="150000"/>
              </a:lnSpc>
              <a:buFont typeface="Arial" panose="020B0604020202020204" pitchFamily="34" charset="0"/>
              <a:buChar char="•"/>
            </a:pPr>
            <a:r>
              <a:rPr lang="zh-CN" altLang="en-US" sz="2400" b="1" dirty="0"/>
              <a:t>时间维度：是指执行当前算法所消耗的时间，我们通常用 「时间复杂度」来描述。</a:t>
            </a:r>
          </a:p>
          <a:p>
            <a:pPr marL="457200" indent="-457200">
              <a:lnSpc>
                <a:spcPct val="150000"/>
              </a:lnSpc>
              <a:buFont typeface="Arial" panose="020B0604020202020204" pitchFamily="34" charset="0"/>
              <a:buChar char="•"/>
            </a:pPr>
            <a:r>
              <a:rPr lang="zh-CN" altLang="en-US" sz="2400" b="1" dirty="0"/>
              <a:t>空间维度：是指执行当前算法需要占用多少内存空间，我们通常用「空间复杂度」来描述</a:t>
            </a:r>
            <a:endParaRPr lang="en-US" altLang="zh-CN" sz="2400" b="1" dirty="0">
              <a:solidFill>
                <a:srgbClr val="FF0000"/>
              </a:solidFill>
            </a:endParaRPr>
          </a:p>
        </p:txBody>
      </p:sp>
    </p:spTree>
    <p:extLst>
      <p:ext uri="{BB962C8B-B14F-4D97-AF65-F5344CB8AC3E}">
        <p14:creationId xmlns:p14="http://schemas.microsoft.com/office/powerpoint/2010/main" val="3770909056"/>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FC12F55-AA33-3AE1-817F-CFCC59AC2F06}"/>
              </a:ext>
            </a:extLst>
          </p:cNvPr>
          <p:cNvSpPr/>
          <p:nvPr/>
        </p:nvSpPr>
        <p:spPr>
          <a:xfrm>
            <a:off x="1130007" y="354830"/>
            <a:ext cx="6436478"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如何描述一件事情的复杂度？</a:t>
            </a:r>
          </a:p>
        </p:txBody>
      </p:sp>
      <p:sp>
        <p:nvSpPr>
          <p:cNvPr id="3" name="文本框 2">
            <a:extLst>
              <a:ext uri="{FF2B5EF4-FFF2-40B4-BE49-F238E27FC236}">
                <a16:creationId xmlns:a16="http://schemas.microsoft.com/office/drawing/2014/main" id="{8905E0DF-8252-77E1-DDD4-C348D33F573B}"/>
              </a:ext>
            </a:extLst>
          </p:cNvPr>
          <p:cNvSpPr txBox="1"/>
          <p:nvPr/>
        </p:nvSpPr>
        <p:spPr>
          <a:xfrm>
            <a:off x="419631" y="1577512"/>
            <a:ext cx="10612842" cy="391402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想要描述一个事情的复杂程度，必然要说明问题的规模，毕竟写完所有科目的作业肯定比只写单科作业花的时间要多。</a:t>
            </a:r>
            <a:endParaRPr lang="en-US" altLang="zh-CN" sz="2400" b="1" dirty="0">
              <a:solidFill>
                <a:srgbClr val="FF0000"/>
              </a:solidFill>
            </a:endParaRPr>
          </a:p>
          <a:p>
            <a:pPr marL="457200" indent="-457200">
              <a:lnSpc>
                <a:spcPct val="150000"/>
              </a:lnSpc>
              <a:buFont typeface="Arial" panose="020B0604020202020204" pitchFamily="34" charset="0"/>
              <a:buChar char="•"/>
            </a:pPr>
            <a:r>
              <a:rPr lang="zh-CN" altLang="en-US" sz="2400" b="1" dirty="0"/>
              <a:t>因此我们需要用与问题规模相关的函数来描述一个事情所需要花费的时间，这个时间的单位并不明确，但可以大致地表示完成一个事情的花费。</a:t>
            </a:r>
            <a:endParaRPr lang="en-US" altLang="zh-CN" sz="2400" b="1" dirty="0"/>
          </a:p>
          <a:p>
            <a:pPr marL="457200" indent="-457200">
              <a:lnSpc>
                <a:spcPct val="150000"/>
              </a:lnSpc>
              <a:buFont typeface="Arial" panose="020B0604020202020204" pitchFamily="34" charset="0"/>
              <a:buChar char="•"/>
            </a:pPr>
            <a:r>
              <a:rPr lang="zh-CN" altLang="en-US" sz="2400" b="1" dirty="0"/>
              <a:t>函数的表达式可以很复杂，实际情况中我们也很难用函数精确地表示解决问题所需要的花费，我们又如何用其他方式来大致表示一个事情的复杂程度呢？</a:t>
            </a:r>
            <a:endParaRPr lang="en-US" altLang="zh-CN" sz="2400" b="1" dirty="0"/>
          </a:p>
        </p:txBody>
      </p:sp>
    </p:spTree>
    <p:extLst>
      <p:ext uri="{BB962C8B-B14F-4D97-AF65-F5344CB8AC3E}">
        <p14:creationId xmlns:p14="http://schemas.microsoft.com/office/powerpoint/2010/main" val="2381398859"/>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816F901-85E2-A68A-3BBF-044C92D11AB8}"/>
              </a:ext>
            </a:extLst>
          </p:cNvPr>
          <p:cNvSpPr/>
          <p:nvPr/>
        </p:nvSpPr>
        <p:spPr>
          <a:xfrm>
            <a:off x="1130007" y="354830"/>
            <a:ext cx="259041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数量级表示</a:t>
            </a:r>
          </a:p>
        </p:txBody>
      </p:sp>
      <p:sp>
        <p:nvSpPr>
          <p:cNvPr id="3" name="文本框 2">
            <a:extLst>
              <a:ext uri="{FF2B5EF4-FFF2-40B4-BE49-F238E27FC236}">
                <a16:creationId xmlns:a16="http://schemas.microsoft.com/office/drawing/2014/main" id="{968DF54B-B58A-297F-F4E6-49303FDE49C5}"/>
              </a:ext>
            </a:extLst>
          </p:cNvPr>
          <p:cNvSpPr txBox="1"/>
          <p:nvPr/>
        </p:nvSpPr>
        <p:spPr>
          <a:xfrm>
            <a:off x="468491" y="1584492"/>
            <a:ext cx="11020840" cy="336002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当</a:t>
            </a:r>
            <a:r>
              <a:rPr lang="en-US" altLang="zh-CN" sz="2400" b="1" dirty="0"/>
              <a:t>n</a:t>
            </a:r>
            <a:r>
              <a:rPr lang="zh-CN" altLang="en-US" sz="2400" b="1" dirty="0"/>
              <a:t>趋向于无穷大时，即使是</a:t>
            </a:r>
            <a:r>
              <a:rPr lang="en-US" altLang="zh-CN" sz="2400" b="1" dirty="0"/>
              <a:t>10000n</a:t>
            </a:r>
            <a:r>
              <a:rPr lang="zh-CN" altLang="en-US" sz="2400" b="1" dirty="0"/>
              <a:t>也会远小于</a:t>
            </a:r>
            <a:r>
              <a:rPr lang="en-US" altLang="zh-CN" sz="2400" b="1" dirty="0"/>
              <a:t>n</a:t>
            </a:r>
            <a:r>
              <a:rPr lang="en-US" altLang="zh-CN" sz="2400" b="1" baseline="30000" dirty="0"/>
              <a:t>2</a:t>
            </a:r>
            <a:r>
              <a:rPr lang="zh-CN" altLang="en-US" sz="2400" b="1" dirty="0"/>
              <a:t>，但</a:t>
            </a:r>
            <a:r>
              <a:rPr lang="en-US" altLang="zh-CN" sz="2400" b="1" dirty="0"/>
              <a:t>n</a:t>
            </a:r>
            <a:r>
              <a:rPr lang="en-US" altLang="zh-CN" sz="2400" b="1" baseline="30000" dirty="0"/>
              <a:t>2</a:t>
            </a:r>
            <a:r>
              <a:rPr lang="zh-CN" altLang="en-US" sz="2400" b="1" dirty="0"/>
              <a:t>和</a:t>
            </a:r>
            <a:r>
              <a:rPr lang="en-US" altLang="zh-CN" sz="2400" b="1" dirty="0"/>
              <a:t>2n</a:t>
            </a:r>
            <a:r>
              <a:rPr lang="en-US" altLang="zh-CN" sz="2400" b="1" baseline="30000" dirty="0"/>
              <a:t>2</a:t>
            </a:r>
            <a:r>
              <a:rPr lang="zh-CN" altLang="en-US" sz="2400" b="1" dirty="0"/>
              <a:t>的大小差距则是固定的两倍</a:t>
            </a:r>
            <a:endParaRPr lang="en-US" altLang="zh-CN" sz="2400" b="1" dirty="0"/>
          </a:p>
          <a:p>
            <a:pPr marL="457200" indent="-457200">
              <a:lnSpc>
                <a:spcPct val="150000"/>
              </a:lnSpc>
              <a:buFont typeface="Arial" panose="020B0604020202020204" pitchFamily="34" charset="0"/>
              <a:buChar char="•"/>
            </a:pPr>
            <a:r>
              <a:rPr lang="zh-CN" altLang="en-US" sz="2400" b="1" dirty="0"/>
              <a:t>当问题规模</a:t>
            </a:r>
            <a:r>
              <a:rPr lang="en-US" altLang="zh-CN" sz="2400" b="1" dirty="0"/>
              <a:t>n</a:t>
            </a:r>
            <a:r>
              <a:rPr lang="zh-CN" altLang="en-US" sz="2400" b="1" dirty="0"/>
              <a:t>趋向无穷大时，某个表达式的大小跟哪个表达式差距相近，那么就可以说这两个表达式的数量级是相同的。</a:t>
            </a:r>
            <a:endParaRPr lang="en-US" altLang="zh-CN" sz="2400" b="1" dirty="0"/>
          </a:p>
          <a:p>
            <a:pPr marL="457200" indent="-457200">
              <a:lnSpc>
                <a:spcPct val="150000"/>
              </a:lnSpc>
              <a:buFont typeface="Arial" panose="020B0604020202020204" pitchFamily="34" charset="0"/>
              <a:buChar char="•"/>
            </a:pPr>
            <a:r>
              <a:rPr lang="zh-CN" altLang="en-US" sz="2400" b="1" dirty="0"/>
              <a:t>这里的相近指的是只差常数倍，例如</a:t>
            </a:r>
            <a:r>
              <a:rPr lang="en-US" altLang="zh-CN" sz="2400" b="1" dirty="0"/>
              <a:t>10000n</a:t>
            </a:r>
            <a:r>
              <a:rPr lang="zh-CN" altLang="en-US" sz="2400" b="1" dirty="0"/>
              <a:t>和</a:t>
            </a:r>
            <a:r>
              <a:rPr lang="en-US" altLang="zh-CN" sz="2400" b="1" dirty="0"/>
              <a:t>n</a:t>
            </a:r>
            <a:r>
              <a:rPr lang="zh-CN" altLang="en-US" sz="2400" b="1" dirty="0"/>
              <a:t>即使差了</a:t>
            </a:r>
            <a:r>
              <a:rPr lang="en-US" altLang="zh-CN" sz="2400" b="1" dirty="0"/>
              <a:t>10000</a:t>
            </a:r>
            <a:r>
              <a:rPr lang="zh-CN" altLang="en-US" sz="2400" b="1" dirty="0"/>
              <a:t>倍，但他们也是同一数量级的，而</a:t>
            </a:r>
            <a:r>
              <a:rPr lang="en-US" altLang="zh-CN" sz="2400" b="1" dirty="0"/>
              <a:t>n</a:t>
            </a:r>
            <a:r>
              <a:rPr lang="en-US" altLang="zh-CN" sz="2400" b="1" baseline="30000" dirty="0"/>
              <a:t>2</a:t>
            </a:r>
            <a:r>
              <a:rPr lang="zh-CN" altLang="en-US" sz="2400" b="1" dirty="0"/>
              <a:t>和</a:t>
            </a:r>
            <a:r>
              <a:rPr lang="en-US" altLang="zh-CN" sz="2400" b="1" dirty="0"/>
              <a:t>10000n</a:t>
            </a:r>
            <a:r>
              <a:rPr lang="zh-CN" altLang="en-US" sz="2400" b="1" dirty="0"/>
              <a:t>在</a:t>
            </a:r>
            <a:r>
              <a:rPr lang="en-US" altLang="zh-CN" sz="2400" b="1" dirty="0"/>
              <a:t>n</a:t>
            </a:r>
            <a:r>
              <a:rPr lang="zh-CN" altLang="en-US" sz="2400" b="1" dirty="0"/>
              <a:t>无穷大时，前者是后者的无穷倍大。</a:t>
            </a:r>
            <a:endParaRPr lang="en-US" altLang="zh-CN" sz="2400" b="1" dirty="0"/>
          </a:p>
        </p:txBody>
      </p:sp>
    </p:spTree>
    <p:extLst>
      <p:ext uri="{BB962C8B-B14F-4D97-AF65-F5344CB8AC3E}">
        <p14:creationId xmlns:p14="http://schemas.microsoft.com/office/powerpoint/2010/main" val="21809355"/>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1991</TotalTime>
  <Words>4952</Words>
  <Application>Microsoft Office PowerPoint</Application>
  <PresentationFormat>宽屏</PresentationFormat>
  <Paragraphs>263</Paragraphs>
  <Slides>58</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58</vt:i4>
      </vt:variant>
    </vt:vector>
  </HeadingPairs>
  <TitlesOfParts>
    <vt:vector size="64" baseType="lpstr">
      <vt:lpstr>等线</vt:lpstr>
      <vt:lpstr>等线 Light</vt:lpstr>
      <vt:lpstr>Arial</vt:lpstr>
      <vt:lpstr>Calibri</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 宗奇</dc:creator>
  <cp:lastModifiedBy>宗奇 杨</cp:lastModifiedBy>
  <cp:revision>305</cp:revision>
  <dcterms:created xsi:type="dcterms:W3CDTF">2022-03-06T07:45:30Z</dcterms:created>
  <dcterms:modified xsi:type="dcterms:W3CDTF">2023-09-30T02:21:58Z</dcterms:modified>
</cp:coreProperties>
</file>