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739" r:id="rId2"/>
    <p:sldId id="7740" r:id="rId3"/>
    <p:sldId id="257" r:id="rId4"/>
    <p:sldId id="7651" r:id="rId5"/>
    <p:sldId id="7731" r:id="rId6"/>
    <p:sldId id="7733" r:id="rId7"/>
    <p:sldId id="7732" r:id="rId8"/>
    <p:sldId id="7734" r:id="rId9"/>
    <p:sldId id="7735" r:id="rId10"/>
    <p:sldId id="7736" r:id="rId11"/>
    <p:sldId id="7738" r:id="rId12"/>
    <p:sldId id="7737" r:id="rId13"/>
    <p:sldId id="7741" r:id="rId14"/>
    <p:sldId id="7742" r:id="rId15"/>
    <p:sldId id="7743" r:id="rId16"/>
    <p:sldId id="7744" r:id="rId17"/>
    <p:sldId id="7745" r:id="rId18"/>
    <p:sldId id="7746" r:id="rId19"/>
    <p:sldId id="7747" r:id="rId20"/>
    <p:sldId id="7748" r:id="rId21"/>
    <p:sldId id="7749" r:id="rId22"/>
    <p:sldId id="7751" r:id="rId23"/>
    <p:sldId id="7750" r:id="rId24"/>
    <p:sldId id="7755" r:id="rId25"/>
    <p:sldId id="7752" r:id="rId26"/>
    <p:sldId id="7753" r:id="rId27"/>
    <p:sldId id="7754" r:id="rId28"/>
    <p:sldId id="7756" r:id="rId29"/>
    <p:sldId id="7757" r:id="rId30"/>
    <p:sldId id="7758" r:id="rId31"/>
    <p:sldId id="7759" r:id="rId32"/>
    <p:sldId id="7760" r:id="rId33"/>
    <p:sldId id="7761" r:id="rId34"/>
    <p:sldId id="7762" r:id="rId35"/>
    <p:sldId id="7763" r:id="rId36"/>
    <p:sldId id="7764" r:id="rId37"/>
    <p:sldId id="7765" r:id="rId38"/>
    <p:sldId id="7766" r:id="rId39"/>
    <p:sldId id="7767" r:id="rId40"/>
    <p:sldId id="7768" r:id="rId41"/>
    <p:sldId id="7769" r:id="rId42"/>
    <p:sldId id="7770" r:id="rId43"/>
    <p:sldId id="7607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3" autoAdjust="0"/>
    <p:restoredTop sz="95587" autoAdjust="0"/>
  </p:normalViewPr>
  <p:slideViewPr>
    <p:cSldViewPr snapToGrid="0">
      <p:cViewPr varScale="1">
        <p:scale>
          <a:sx n="91" d="100"/>
          <a:sy n="91" d="100"/>
        </p:scale>
        <p:origin x="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0CB8E-AC13-47AA-B1E2-9FC0CC656FC8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A342-4A36-4C7A-9C26-4D27B5479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8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9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9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38B5-F6A4-46AC-93F0-B670D124C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DB9416-6D2A-4310-BF20-8770AC1E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3D33B-6FEB-45AA-8D3E-B06FFFAB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AA53E-411A-4E0C-B3B6-17712BCB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6415A-E43F-4635-AAF1-BDB3FFA2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7611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246EF-FEC3-4A9E-A679-A29C193F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ED662-61DB-49A6-9905-F21705354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266D5-E934-4FCC-9AC0-29A1DE16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8D4F7-857D-4B94-9179-5DA47926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E8F91-D670-4BB4-A0A3-EBA6E8BB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3235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3627DE-3E7E-461E-A46D-F108EC4A9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BF7217-1DF8-4F4B-89AF-3532E13FD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201E3-F21E-4AF1-8E2C-5F4BAD7C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9E9F1-72A3-4854-854E-6E59D450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A46C6-BEE6-4091-A360-DC957147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7856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42" y="231648"/>
            <a:ext cx="731711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82" y="353568"/>
            <a:ext cx="731711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513" y="292608"/>
            <a:ext cx="731711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82" y="331745"/>
            <a:ext cx="561518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9367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E659C-A434-4799-B4A9-E26B1A58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14AD0-0B94-49BC-8759-1DECD563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44709-D0FA-4F64-953E-99387C3F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230C7-062E-4160-BDC9-0E60CCE1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83402-B2FC-4347-9D8C-2680234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57023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278DE-74E4-4A5A-A18B-433048CA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F9823-4725-4620-AC59-73C50733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296F2-4B95-46D1-8E4A-929DC99C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FEC42-D646-4B12-B19A-E5DB9199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ED973-D456-4D6F-AFE8-AA6E00B4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9040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7C62E-15A2-4267-B558-5DBFCE1B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335E2-944F-494A-A10D-AB7FCAC5E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AB932-725E-4689-9FA7-FFA769E5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6A755-8A37-4F63-A4B1-FB1ACCFD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D277F-77FD-421B-836E-AF4BFCA0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C3010-B972-4636-A7A8-9C9F4FC5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8983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4D521-48DE-49F6-8B78-2068BD2E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0F6B6-CEA5-496C-8F15-3DA32E9E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57F42-D75C-4944-82B4-9E2D6EDD9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E88F0-6EA9-427E-9F89-E333AB04C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5552C3-3351-46A1-8647-D63A5C360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3FE32E-181B-485B-AB07-2C49EC76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DF3842-27A2-4E4A-8976-C21DAFA5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F26674-0F25-4DA3-B2F4-A2F6A316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3634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E13E2-9AEF-4769-A928-1EE66349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974209-CC40-435C-AC1C-45FFD452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893AD2-7F27-4B6D-8859-24D89057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7B26CF-E74A-4859-B424-25DCFE6E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2229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D45F7-874F-4CC5-B31F-178965F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1C8B59-C659-417B-971E-C7A4A993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273C0-5607-4B6F-89E3-4E6FE668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6040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5175E-E85C-42F5-A953-98F86C5D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E72B0-42F8-4369-8129-BF4BD11D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621E60-8341-4258-A453-9CE3F9534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5AC05-E4D1-4BE2-8F4B-A7ACC5B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9C043-8A59-49D1-8DB4-F71AE315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88D3C-B74B-4C15-B26A-96E6C127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1202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B0ACB-D712-4A46-AB53-5ABA2D49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43890-9A8E-4770-A4C9-C3E57A0EB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7D8B5-DAC8-486B-967D-1D7DBCEA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001D85-1A56-448E-820D-5760F0F1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ADF5D-AE79-446E-A846-A435660D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A5C7-F193-4ECA-9742-8F31C521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2329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D68EC-FB17-4C4A-8272-642A745A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DCEF8-6A3A-431D-BCCA-148E3C54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72763-9488-4D4B-A948-1CD1804FD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7C86-86F4-4B28-9AA2-F625AB20994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07E19-2146-4F56-910B-961E04B8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7B152-A30B-4A9A-BA63-C9743E3E7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5E37-63E4-495D-BB8D-CD7499051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1588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3487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4980" y="2383742"/>
            <a:ext cx="87186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491">
              <a:defRPr/>
            </a:pPr>
            <a:r>
              <a:rPr lang="en-US" altLang="zh-CN" sz="80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dsaa</a:t>
            </a:r>
            <a:r>
              <a:rPr lang="zh-CN" altLang="en-US" sz="8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互助课堂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95440" y="3812538"/>
            <a:ext cx="63963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491"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Lecture2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1588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3629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81418" y="1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38922" y="1167125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71277" y="2156849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7825" y="4658925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17B545-6DB4-B044-AFF9-CC38F0A48A51}"/>
              </a:ext>
            </a:extLst>
          </p:cNvPr>
          <p:cNvSpPr txBox="1"/>
          <p:nvPr/>
        </p:nvSpPr>
        <p:spPr>
          <a:xfrm>
            <a:off x="5248433" y="453636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导生：杨宗奇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20597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D4A8D7-1C98-E91E-2FAB-DA0A8260EC5E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汉诺塔问题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FB5DE4-AE1F-B480-6B60-F44D70EB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4" y="1768950"/>
            <a:ext cx="11695876" cy="161924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C911D9A-0A7B-75F6-FF52-452FEF380A8D}"/>
              </a:ext>
            </a:extLst>
          </p:cNvPr>
          <p:cNvSpPr txBox="1">
            <a:spLocks/>
          </p:cNvSpPr>
          <p:nvPr/>
        </p:nvSpPr>
        <p:spPr>
          <a:xfrm>
            <a:off x="674486" y="4344065"/>
            <a:ext cx="8797581" cy="7933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游戏网址：</a:t>
            </a:r>
            <a:r>
              <a:rPr lang="en-US" altLang="zh-CN" b="1" dirty="0"/>
              <a:t>https://zhangxiaoleiwk.gitee.io/h.html</a:t>
            </a:r>
          </a:p>
        </p:txBody>
      </p:sp>
    </p:spTree>
    <p:extLst>
      <p:ext uri="{BB962C8B-B14F-4D97-AF65-F5344CB8AC3E}">
        <p14:creationId xmlns:p14="http://schemas.microsoft.com/office/powerpoint/2010/main" val="11805429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8AB553-1E1C-E33D-E6E3-E6336DC06269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递归算法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DF58A-64E8-FFD7-12C4-1E7DBEF3FE34}"/>
              </a:ext>
            </a:extLst>
          </p:cNvPr>
          <p:cNvSpPr txBox="1">
            <a:spLocks/>
          </p:cNvSpPr>
          <p:nvPr/>
        </p:nvSpPr>
        <p:spPr>
          <a:xfrm>
            <a:off x="346483" y="958691"/>
            <a:ext cx="11233785" cy="4102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我们需要给递归方法的参数赋予一个实际的含义，将其理解为这个参数所存的值</a:t>
            </a:r>
            <a:r>
              <a:rPr lang="zh-CN" altLang="en-US" b="1" dirty="0">
                <a:solidFill>
                  <a:srgbClr val="FF0000"/>
                </a:solidFill>
              </a:rPr>
              <a:t>在当层递归中</a:t>
            </a:r>
            <a:r>
              <a:rPr lang="zh-CN" altLang="en-US" b="1" dirty="0"/>
              <a:t>的身份。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那么解决当前这个规模的问题（结束当前这层递归）的通用方法即是：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、将</a:t>
            </a:r>
            <a:r>
              <a:rPr lang="en-US" altLang="zh-CN" b="1" dirty="0"/>
              <a:t>n-1</a:t>
            </a:r>
            <a:r>
              <a:rPr lang="zh-CN" altLang="en-US" b="1" dirty="0"/>
              <a:t>个盘从</a:t>
            </a:r>
            <a:r>
              <a:rPr lang="en-US" altLang="zh-CN" b="1" dirty="0"/>
              <a:t>start</a:t>
            </a:r>
            <a:r>
              <a:rPr lang="zh-CN" altLang="en-US" b="1" dirty="0"/>
              <a:t>移到</a:t>
            </a:r>
            <a:r>
              <a:rPr lang="en-US" altLang="zh-CN" b="1" dirty="0"/>
              <a:t>middle</a:t>
            </a:r>
            <a:r>
              <a:rPr lang="zh-CN" altLang="en-US" b="1" dirty="0"/>
              <a:t>（分解成更小规模的问题）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、将最底下的盘从</a:t>
            </a:r>
            <a:r>
              <a:rPr lang="en-US" altLang="zh-CN" b="1" dirty="0"/>
              <a:t>start</a:t>
            </a:r>
            <a:r>
              <a:rPr lang="zh-CN" altLang="en-US" b="1" dirty="0"/>
              <a:t>移到</a:t>
            </a:r>
            <a:r>
              <a:rPr lang="en-US" altLang="zh-CN" b="1" dirty="0"/>
              <a:t>target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zh-CN" altLang="en-US" b="1" dirty="0"/>
              <a:t>、将</a:t>
            </a:r>
            <a:r>
              <a:rPr lang="en-US" altLang="zh-CN" b="1" dirty="0"/>
              <a:t>n-1</a:t>
            </a:r>
            <a:r>
              <a:rPr lang="zh-CN" altLang="en-US" b="1" dirty="0"/>
              <a:t>个盘从</a:t>
            </a:r>
            <a:r>
              <a:rPr lang="en-US" altLang="zh-CN" b="1" dirty="0"/>
              <a:t>middle</a:t>
            </a:r>
            <a:r>
              <a:rPr lang="zh-CN" altLang="en-US" b="1" dirty="0"/>
              <a:t>移到</a:t>
            </a:r>
            <a:r>
              <a:rPr lang="en-US" altLang="zh-CN" b="1" dirty="0"/>
              <a:t>target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然后我们解决规模最小（</a:t>
            </a:r>
            <a:r>
              <a:rPr lang="en-US" altLang="zh-CN" b="1" dirty="0"/>
              <a:t>n=0</a:t>
            </a:r>
            <a:r>
              <a:rPr lang="zh-CN" altLang="en-US" b="1" dirty="0"/>
              <a:t>或</a:t>
            </a:r>
            <a:r>
              <a:rPr lang="en-US" altLang="zh-CN" b="1" dirty="0"/>
              <a:t>n=1</a:t>
            </a:r>
            <a:r>
              <a:rPr lang="zh-CN" altLang="en-US" b="1" dirty="0"/>
              <a:t>）的问题即可。对于</a:t>
            </a:r>
            <a:r>
              <a:rPr lang="en-US" altLang="zh-CN" b="1" dirty="0"/>
              <a:t>n=0</a:t>
            </a:r>
            <a:r>
              <a:rPr lang="zh-CN" altLang="en-US" b="1" dirty="0"/>
              <a:t>，没有盘子要移，我们什么都不用做，直接</a:t>
            </a:r>
            <a:r>
              <a:rPr lang="en-US" altLang="zh-CN" b="1" dirty="0"/>
              <a:t>return</a:t>
            </a:r>
            <a:r>
              <a:rPr lang="zh-CN" altLang="en-US" b="1" dirty="0"/>
              <a:t>即可。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9665790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135203-F64E-3970-6695-1B06B6808DA6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汉诺塔问题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B14DCE-430C-EBEC-1A76-1C10F1F4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0" y="1628203"/>
            <a:ext cx="10746727" cy="34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2758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1D6B02-AE3A-A59C-DFBD-A69B297BCD8A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递归例题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50CD1D-B948-EA5C-F3F1-D3623BB2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15" y="1382726"/>
            <a:ext cx="8400397" cy="5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6475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E14D69-4CAB-52EC-D80B-99181DB6DFB5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递归例题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EB493-511E-8955-B5D3-2964C664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6" y="1229819"/>
            <a:ext cx="8197704" cy="49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3295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880CD7-C01A-9728-6C9A-EC747C62F4D2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递归例题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623849-1EAB-31B9-193D-255BDB0599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245" y="1112254"/>
                <a:ext cx="11233785" cy="496047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①设计递归函数</a:t>
                </a:r>
                <a:br>
                  <a:rPr lang="en-US" altLang="zh-CN" sz="2400" b="1" dirty="0"/>
                </a:br>
                <a:r>
                  <a:rPr lang="zh-CN" altLang="en-US" sz="2400" b="1" dirty="0"/>
                  <a:t>设计一个递归函数</a:t>
                </a:r>
                <a:r>
                  <a:rPr lang="en-US" altLang="zh-CN" sz="2400" b="1" dirty="0"/>
                  <a:t>fill(x, y, t)</a:t>
                </a:r>
                <a:r>
                  <a:rPr lang="zh-CN" altLang="en-US" sz="2400" b="1" dirty="0"/>
                  <a:t>，</a:t>
                </a:r>
                <a:r>
                  <a:rPr lang="en-US" altLang="zh-CN" sz="2400" b="1" dirty="0"/>
                  <a:t>(x, y)</a:t>
                </a:r>
                <a:r>
                  <a:rPr lang="zh-CN" altLang="en-US" sz="2400" b="1" dirty="0"/>
                  <a:t>表示矩阵左上角的坐标，</a:t>
                </a:r>
                <a:r>
                  <a:rPr lang="en-US" altLang="zh-CN" sz="2400" b="1" dirty="0"/>
                  <a:t>t</a:t>
                </a:r>
                <a:r>
                  <a:rPr lang="zh-CN" altLang="en-US" sz="2400" b="1" dirty="0"/>
                  <a:t>表示当前矩阵的大小为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②设计解决递归问题的方式</a:t>
                </a:r>
                <a:br>
                  <a:rPr lang="en-US" altLang="zh-CN" sz="2400" b="1" dirty="0"/>
                </a:br>
                <a:r>
                  <a:rPr lang="zh-CN" altLang="en-US" sz="2400" b="1" dirty="0"/>
                  <a:t>解决每层递归问题的方式为将左上角填为</a:t>
                </a:r>
                <a:r>
                  <a:rPr lang="en-US" altLang="zh-CN" sz="2400" b="1" dirty="0"/>
                  <a:t>0</a:t>
                </a:r>
                <a:r>
                  <a:rPr lang="zh-CN" altLang="en-US" sz="2400" b="1" dirty="0"/>
                  <a:t>，再调用递归解决更小规模的右上、左下、右下的矩阵。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③考虑递归出口</a:t>
                </a:r>
                <a:br>
                  <a:rPr lang="en-US" altLang="zh-CN" sz="2400" b="1" dirty="0"/>
                </a:br>
                <a:r>
                  <a:rPr lang="zh-CN" altLang="en-US" sz="2400" b="1" dirty="0"/>
                  <a:t>当矩阵长度为</a:t>
                </a:r>
                <a:r>
                  <a:rPr lang="en-US" altLang="zh-CN" sz="2400" b="1" dirty="0"/>
                  <a:t>2×2</a:t>
                </a:r>
                <a:r>
                  <a:rPr lang="zh-CN" altLang="en-US" sz="2400" b="1" dirty="0"/>
                  <a:t>时问题足够简单，可以直接填满矩阵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623849-1EAB-31B9-193D-255BDB059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45" y="1112254"/>
                <a:ext cx="11233785" cy="4960479"/>
              </a:xfrm>
              <a:prstGeom prst="rect">
                <a:avLst/>
              </a:prstGeom>
              <a:blipFill>
                <a:blip r:embed="rId2"/>
                <a:stretch>
                  <a:fillRect l="-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0410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C93A36-061E-33A0-28AD-42220C5B14B3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递归例题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99B7D-C339-87F7-3A9E-54250E69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40" y="215660"/>
            <a:ext cx="7069347" cy="64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9837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B17CE8-D831-571B-DDFA-5C1A95F87082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递归例题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4C735C-1D35-AF4F-8110-FB0AB524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26" y="1066574"/>
            <a:ext cx="8106599" cy="54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3703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1B282D9-BF08-8396-5984-FAFD894884D2}"/>
              </a:ext>
            </a:extLst>
          </p:cNvPr>
          <p:cNvSpPr txBox="1">
            <a:spLocks/>
          </p:cNvSpPr>
          <p:nvPr/>
        </p:nvSpPr>
        <p:spPr>
          <a:xfrm>
            <a:off x="430245" y="1293738"/>
            <a:ext cx="11233785" cy="49604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①设计递归函数</a:t>
            </a:r>
            <a:br>
              <a:rPr lang="en-US" altLang="zh-CN" sz="2400" b="1" dirty="0"/>
            </a:br>
            <a:r>
              <a:rPr lang="zh-CN" altLang="en-US" sz="2400" b="1" dirty="0"/>
              <a:t>设计一个递归函数</a:t>
            </a:r>
            <a:r>
              <a:rPr lang="en-US" altLang="zh-CN" sz="2400" b="1" dirty="0"/>
              <a:t>solve(s)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为要处理的</a:t>
            </a:r>
            <a:r>
              <a:rPr lang="en-US" altLang="zh-CN" sz="2400" b="1" dirty="0"/>
              <a:t>01</a:t>
            </a:r>
            <a:r>
              <a:rPr lang="zh-CN" altLang="en-US" sz="2400" b="1" dirty="0"/>
              <a:t>表达式，返还值类型为</a:t>
            </a:r>
            <a:r>
              <a:rPr lang="en-US" altLang="zh-CN" sz="2400" b="1" dirty="0"/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②设计解决递归问题的方式</a:t>
            </a:r>
            <a:br>
              <a:rPr lang="en-US" altLang="zh-CN" sz="2400" b="1" dirty="0"/>
            </a:br>
            <a:r>
              <a:rPr lang="zh-CN" altLang="en-US" sz="2400" b="1" dirty="0"/>
              <a:t>每层递归我们只要想办法判断是否是全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串，然后按题目要求调用递归即可。</a:t>
            </a:r>
            <a:br>
              <a:rPr lang="en-US" altLang="zh-CN" sz="2400" b="1" dirty="0"/>
            </a:br>
            <a:r>
              <a:rPr lang="zh-CN" altLang="en-US" sz="2400" b="1" dirty="0"/>
              <a:t>判断是否全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一个简单的方法为统计字符串中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的个数，跟字符串总长比较。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③考虑递归出口</a:t>
            </a:r>
            <a:br>
              <a:rPr lang="en-US" altLang="zh-CN" sz="2400" b="1" dirty="0"/>
            </a:br>
            <a:r>
              <a:rPr lang="zh-CN" altLang="en-US" sz="2400" b="1" dirty="0"/>
              <a:t>当字符串全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时</a:t>
            </a:r>
            <a:r>
              <a:rPr lang="en-US" altLang="zh-CN" sz="2400" b="1" dirty="0"/>
              <a:t>return “A”</a:t>
            </a:r>
            <a:r>
              <a:rPr lang="zh-CN" altLang="en-US" sz="2400" b="1" dirty="0"/>
              <a:t>，全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时</a:t>
            </a:r>
            <a:r>
              <a:rPr lang="en-US" altLang="zh-CN" sz="2400" b="1" dirty="0"/>
              <a:t>return “B”</a:t>
            </a:r>
            <a:r>
              <a:rPr lang="zh-CN" altLang="en-US" sz="2400" b="1" dirty="0"/>
              <a:t>即可。</a:t>
            </a:r>
            <a:endParaRPr lang="en-US" altLang="zh-CN" sz="2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940576-38DA-9F17-74D2-E8C5985ED6B4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递归例题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2917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20403" y="3589797"/>
            <a:ext cx="6597767" cy="64081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600" b="1" dirty="0">
                <a:cs typeface="Times New Roman" panose="02020603050405020304" pitchFamily="18" charset="0"/>
              </a:rPr>
              <a:t>二分查找</a:t>
            </a:r>
            <a:endParaRPr lang="zh-CN" altLang="en-US" sz="3600" b="1" dirty="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8309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4CEC0E-744C-A7FC-F6AF-B6E41D2ED125}"/>
              </a:ext>
            </a:extLst>
          </p:cNvPr>
          <p:cNvSpPr/>
          <p:nvPr/>
        </p:nvSpPr>
        <p:spPr>
          <a:xfrm>
            <a:off x="1130007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课前声明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17E9E6-7D15-EA1F-FCEE-E26A2CBFB744}"/>
              </a:ext>
            </a:extLst>
          </p:cNvPr>
          <p:cNvSpPr txBox="1"/>
          <p:nvPr/>
        </p:nvSpPr>
        <p:spPr>
          <a:xfrm>
            <a:off x="544015" y="1305288"/>
            <a:ext cx="10612842" cy="390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互助课堂仅作为老师讲课内容的解释和补充，请不要以听互助课堂取代听大课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互助课堂旨在帮助大家提升学业成绩，有困难之处欢迎讨论交流，但要</a:t>
            </a:r>
            <a:r>
              <a:rPr lang="zh-CN" altLang="en-US" sz="2800" b="1" dirty="0">
                <a:solidFill>
                  <a:srgbClr val="FF0000"/>
                </a:solidFill>
              </a:rPr>
              <a:t>杜绝抄袭、代写等行为。不要以可存留的方式分享代码，若有因此导致的查重时间，请当事人自己承担责任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7682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77E35C-D3D5-9EDE-50AD-195033AB9916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二分查找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EC777A4-44B6-A473-5470-E5BEFE253B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92" y="948760"/>
                <a:ext cx="11436015" cy="496047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如果我们想从有</a:t>
                </a:r>
                <a:r>
                  <a:rPr lang="en-US" altLang="zh-CN" sz="2400" b="1" dirty="0"/>
                  <a:t>n</a:t>
                </a:r>
                <a:r>
                  <a:rPr lang="zh-CN" altLang="en-US" sz="2400" b="1" dirty="0"/>
                  <a:t>个数的数组中找到某个数的位置（或者不存在），需要多少时间？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很显然我们需要一个一个地比较，直到找到位置，时间复杂度为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那么如果这个数组是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有序</a:t>
                </a:r>
                <a:r>
                  <a:rPr lang="zh-CN" altLang="en-US" sz="2400" b="1" dirty="0"/>
                  <a:t>的又要花多少时间呢？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假设我们在玩一个猜数字的游戏，</a:t>
                </a:r>
                <a:r>
                  <a:rPr lang="en-US" altLang="zh-CN" sz="2400" b="1" dirty="0"/>
                  <a:t>1~100</a:t>
                </a:r>
                <a:r>
                  <a:rPr lang="zh-CN" altLang="en-US" sz="2400" b="1" dirty="0"/>
                  <a:t>中随机选取一个数字作为目标，每次猜一个数字，会告诉你偏大还是偏小，那么怎样能最快地找到目标数字呢？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答案是每次都从区间的中点开始猜。当知道偏大还是偏小时，我们便能排除另一半区间，之后再选取剩下可能的区间中点继续排除，直到猜到数字。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二分本质是在运用排除的思想，每次至少排除一半，那么</a:t>
                </a:r>
                <a:r>
                  <a:rPr lang="en-US" altLang="zh-CN" sz="2400" b="1" dirty="0"/>
                  <a:t>n</a:t>
                </a:r>
                <a:r>
                  <a:rPr lang="zh-CN" altLang="en-US" sz="2400" b="1" dirty="0"/>
                  <a:t>个数字中寻找一个数字最多需要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/>
                  <a:t>次猜测，复杂度为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EC777A4-44B6-A473-5470-E5BEFE253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2" y="948760"/>
                <a:ext cx="11436015" cy="4960479"/>
              </a:xfrm>
              <a:prstGeom prst="rect">
                <a:avLst/>
              </a:prstGeom>
              <a:blipFill>
                <a:blip r:embed="rId2"/>
                <a:stretch>
                  <a:fillRect l="-693" r="-1972" b="-16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3190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07E5B0-DCA6-7D75-7FCD-21FA2233B4FE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二分查找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601AF-73BF-647A-6E4C-E728DBC07E35}"/>
              </a:ext>
            </a:extLst>
          </p:cNvPr>
          <p:cNvSpPr txBox="1">
            <a:spLocks/>
          </p:cNvSpPr>
          <p:nvPr/>
        </p:nvSpPr>
        <p:spPr>
          <a:xfrm>
            <a:off x="475714" y="1402469"/>
            <a:ext cx="11436015" cy="431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二分查找可以用循环和递归实现，实现上会有一些细节要注意，以循环实现的为例。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①初始可能区间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②循环退出条件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③区间中点的选取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④区间端点的取舍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⑤最终答案的位置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63721001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448DED-2739-A98C-C140-66303C937256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二分查找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FEF1A6-26A8-5263-5CE0-BE4A052A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8" y="1844431"/>
            <a:ext cx="8777052" cy="4018896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5AC329D-9697-3A53-A0A2-95D5B05090B6}"/>
              </a:ext>
            </a:extLst>
          </p:cNvPr>
          <p:cNvSpPr txBox="1">
            <a:spLocks/>
          </p:cNvSpPr>
          <p:nvPr/>
        </p:nvSpPr>
        <p:spPr>
          <a:xfrm>
            <a:off x="685119" y="1109302"/>
            <a:ext cx="11436015" cy="600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退出条件为</a:t>
            </a:r>
            <a:r>
              <a:rPr lang="en-US" altLang="zh-CN" sz="2400" b="1" dirty="0"/>
              <a:t>l=r+1</a:t>
            </a:r>
            <a:r>
              <a:rPr lang="zh-CN" altLang="en-US" sz="2400" b="1" dirty="0"/>
              <a:t>的二分写法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5745365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02DD4D-8D53-CB36-89F6-65380A5147AA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二分查找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49051F-DF17-962C-D1A6-8EAA1D88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8" y="1397702"/>
            <a:ext cx="6139793" cy="2811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B8306A4-DBE8-B540-8845-F54562D3EC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3518" y="1402470"/>
                <a:ext cx="5053630" cy="21643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Q1</a:t>
                </a:r>
                <a:r>
                  <a:rPr lang="zh-CN" altLang="en-US" sz="2400" b="1" dirty="0"/>
                  <a:t>：从理解上来说，当</a:t>
                </a:r>
                <a:r>
                  <a:rPr lang="en-US" altLang="zh-CN" sz="2400" b="1" dirty="0"/>
                  <a:t>a[mid]</a:t>
                </a:r>
                <a:r>
                  <a:rPr lang="zh-CN" altLang="en-US" sz="2400" b="1" dirty="0"/>
                  <a:t>等于</a:t>
                </a:r>
                <a:r>
                  <a:rPr lang="en-US" altLang="zh-CN" sz="2400" b="1" dirty="0"/>
                  <a:t>target</a:t>
                </a:r>
                <a:r>
                  <a:rPr lang="zh-CN" altLang="en-US" sz="2400" b="1" dirty="0"/>
                  <a:t>时，</a:t>
                </a:r>
                <a:r>
                  <a:rPr lang="en-US" altLang="zh-CN" sz="2400" b="1" dirty="0"/>
                  <a:t>mid</a:t>
                </a:r>
                <a:r>
                  <a:rPr lang="zh-CN" altLang="en-US" sz="2400" b="1" dirty="0"/>
                  <a:t>应该也在可能的区间中，为什么不是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𝒎𝒊𝒅</m:t>
                    </m:r>
                  </m:oMath>
                </a14:m>
                <a:r>
                  <a:rPr lang="zh-CN" altLang="en-US" sz="2400" b="1" dirty="0"/>
                  <a:t>？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B8306A4-DBE8-B540-8845-F54562D3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518" y="1402470"/>
                <a:ext cx="5053630" cy="2164388"/>
              </a:xfrm>
              <a:prstGeom prst="rect">
                <a:avLst/>
              </a:prstGeom>
              <a:blipFill>
                <a:blip r:embed="rId3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1C87417-30F8-AD9A-087C-FDCCE32E26E4}"/>
              </a:ext>
            </a:extLst>
          </p:cNvPr>
          <p:cNvSpPr/>
          <p:nvPr/>
        </p:nvSpPr>
        <p:spPr>
          <a:xfrm>
            <a:off x="1919542" y="3217850"/>
            <a:ext cx="1165685" cy="349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2C10DF1-DD93-B786-E7B2-6ADF81A9B146}"/>
              </a:ext>
            </a:extLst>
          </p:cNvPr>
          <p:cNvCxnSpPr>
            <a:stCxn id="6" idx="3"/>
          </p:cNvCxnSpPr>
          <p:nvPr/>
        </p:nvCxnSpPr>
        <p:spPr>
          <a:xfrm flipV="1">
            <a:off x="3085227" y="1765979"/>
            <a:ext cx="4271854" cy="16263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0EB9DC48-881A-F8B3-C878-4916C5FED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462" y="4494013"/>
                <a:ext cx="10939338" cy="21643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如果是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𝒎𝒊𝒅</m:t>
                    </m:r>
                  </m:oMath>
                </a14:m>
                <a:r>
                  <a:rPr lang="zh-CN" altLang="en-US" sz="2400" b="1" dirty="0"/>
                  <a:t>，由于循环继续的条件是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400" b="1" dirty="0"/>
                  <a:t>，那么当区间长度恰好为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时，正好有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2400" b="1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𝒎𝒊𝒅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𝒕𝒂𝒓𝒈𝒆𝒕</m:t>
                    </m:r>
                  </m:oMath>
                </a14:m>
                <a:r>
                  <a:rPr lang="zh-CN" altLang="en-US" sz="2400" b="1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2400" b="1" dirty="0"/>
                  <a:t>会一直等于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𝒎𝒊𝒅</m:t>
                    </m:r>
                  </m:oMath>
                </a14:m>
                <a:r>
                  <a:rPr lang="zh-CN" altLang="en-US" sz="2400" b="1" dirty="0"/>
                  <a:t>，因此会导致死循环。例如区间</a:t>
                </a:r>
                <a:r>
                  <a:rPr lang="en-US" altLang="zh-CN" sz="2400" b="1" dirty="0"/>
                  <a:t>[1, 2]</a:t>
                </a:r>
                <a:r>
                  <a:rPr lang="zh-CN" altLang="en-US" sz="2400" b="1" dirty="0"/>
                  <a:t>，</a:t>
                </a:r>
                <a:r>
                  <a:rPr lang="en-US" altLang="zh-CN" sz="2400" b="1" dirty="0"/>
                  <a:t>mid=1</a:t>
                </a:r>
                <a:r>
                  <a:rPr lang="zh-CN" altLang="en-US" sz="2400" b="1" dirty="0"/>
                  <a:t>，如果</a:t>
                </a:r>
                <a:r>
                  <a:rPr lang="en-US" altLang="zh-CN" sz="2400" b="1" dirty="0"/>
                  <a:t>a[1]&lt;=target</a:t>
                </a:r>
                <a:r>
                  <a:rPr lang="zh-CN" altLang="en-US" sz="2400" b="1" dirty="0"/>
                  <a:t>，那么</a:t>
                </a:r>
                <a:r>
                  <a:rPr lang="en-US" altLang="zh-CN" sz="2400" b="1" dirty="0"/>
                  <a:t>l, r</a:t>
                </a:r>
                <a:r>
                  <a:rPr lang="zh-CN" altLang="en-US" sz="2400" b="1" dirty="0"/>
                  <a:t>永远会保持在</a:t>
                </a:r>
                <a:r>
                  <a:rPr lang="en-US" altLang="zh-CN" sz="2400" b="1" dirty="0"/>
                  <a:t>[1, 2]</a:t>
                </a:r>
                <a:r>
                  <a:rPr lang="zh-CN" altLang="en-US" sz="2400" b="1" dirty="0"/>
                  <a:t>区间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0EB9DC48-881A-F8B3-C878-4916C5FE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2" y="4494013"/>
                <a:ext cx="10939338" cy="2164388"/>
              </a:xfrm>
              <a:prstGeom prst="rect">
                <a:avLst/>
              </a:prstGeom>
              <a:blipFill>
                <a:blip r:embed="rId4"/>
                <a:stretch>
                  <a:fillRect l="-780" r="-1059"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1452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204B2E-7479-6C94-56E5-7BAB37FF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1" y="1439557"/>
            <a:ext cx="5970917" cy="278343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F107DD9-AA9A-DAD2-3EDF-D1D124061926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二分查找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0A9A5B-8534-E774-DFD1-254DDB4A2A55}"/>
              </a:ext>
            </a:extLst>
          </p:cNvPr>
          <p:cNvSpPr txBox="1">
            <a:spLocks/>
          </p:cNvSpPr>
          <p:nvPr/>
        </p:nvSpPr>
        <p:spPr>
          <a:xfrm>
            <a:off x="6673026" y="1551239"/>
            <a:ext cx="5591101" cy="5388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如果改成在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这边保留</a:t>
            </a:r>
            <a:r>
              <a:rPr lang="en-US" altLang="zh-CN" sz="2400" b="1" dirty="0"/>
              <a:t>mid</a:t>
            </a:r>
            <a:r>
              <a:rPr lang="zh-CN" altLang="en-US" sz="2400" b="1" dirty="0"/>
              <a:t>可不可以呢？</a:t>
            </a:r>
            <a:endParaRPr lang="en-US" altLang="zh-CN" sz="24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7CBB25A-F065-7A91-386F-2371F44E6F7F}"/>
              </a:ext>
            </a:extLst>
          </p:cNvPr>
          <p:cNvSpPr txBox="1">
            <a:spLocks/>
          </p:cNvSpPr>
          <p:nvPr/>
        </p:nvSpPr>
        <p:spPr>
          <a:xfrm>
            <a:off x="6673025" y="2226153"/>
            <a:ext cx="5591101" cy="1859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模拟一下可以发现，当区间长度为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时，即</a:t>
            </a:r>
            <a:r>
              <a:rPr lang="en-US" altLang="zh-CN" sz="2400" b="1" dirty="0"/>
              <a:t>l=r=mid</a:t>
            </a:r>
            <a:r>
              <a:rPr lang="zh-CN" altLang="en-US" sz="2400" b="1" dirty="0"/>
              <a:t>时，若</a:t>
            </a:r>
            <a:r>
              <a:rPr lang="en-US" altLang="zh-CN" sz="2400" b="1" dirty="0"/>
              <a:t>a[mid]&gt;=target</a:t>
            </a:r>
            <a:r>
              <a:rPr lang="zh-CN" altLang="en-US" sz="2400" b="1" dirty="0"/>
              <a:t>，循环将永远不会退出。</a:t>
            </a:r>
            <a:endParaRPr lang="en-US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0C3ABDE1-DB20-9CA6-5FD0-6F51D0878F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462" y="4494013"/>
                <a:ext cx="10939338" cy="139878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总结：如果二分循环的条件是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400" b="1" dirty="0"/>
                  <a:t>，那么在缩减区间的时候，必须是</a:t>
                </a:r>
                <a:br>
                  <a:rPr lang="en-US" altLang="zh-CN" sz="2400" b="1" dirty="0"/>
                </a:b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，否则会有可能导致死循环。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0C3ABDE1-DB20-9CA6-5FD0-6F51D0878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2" y="4494013"/>
                <a:ext cx="10939338" cy="1398787"/>
              </a:xfrm>
              <a:prstGeom prst="rect">
                <a:avLst/>
              </a:prstGeom>
              <a:blipFill>
                <a:blip r:embed="rId3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5015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D70D55-2B83-AE0B-ADDD-B796EEB07AE1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二分查找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AA9CDA-32DD-4540-5264-E1085A20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8" y="1397702"/>
            <a:ext cx="6139793" cy="2811330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47491F8-EF86-6746-3650-9D56038BDBCC}"/>
              </a:ext>
            </a:extLst>
          </p:cNvPr>
          <p:cNvSpPr txBox="1">
            <a:spLocks/>
          </p:cNvSpPr>
          <p:nvPr/>
        </p:nvSpPr>
        <p:spPr>
          <a:xfrm>
            <a:off x="7203518" y="1402470"/>
            <a:ext cx="4357111" cy="2164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Q3</a:t>
            </a:r>
            <a:r>
              <a:rPr lang="zh-CN" altLang="en-US" sz="2400" b="1" dirty="0"/>
              <a:t>：循环结束后，我们所寻找的目标数字的位置应该由哪个变量表示？</a:t>
            </a:r>
            <a:endParaRPr lang="en-US" altLang="zh-CN" sz="2400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2281B4-1B5B-160E-036F-29C3E9576853}"/>
              </a:ext>
            </a:extLst>
          </p:cNvPr>
          <p:cNvSpPr txBox="1">
            <a:spLocks/>
          </p:cNvSpPr>
          <p:nvPr/>
        </p:nvSpPr>
        <p:spPr>
          <a:xfrm>
            <a:off x="541462" y="4494013"/>
            <a:ext cx="10939338" cy="1384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根据二分过程，我们知道</a:t>
            </a:r>
            <a:r>
              <a:rPr lang="en-US" altLang="zh-CN" sz="2400" b="1" dirty="0"/>
              <a:t>l</a:t>
            </a:r>
            <a:r>
              <a:rPr lang="zh-CN" altLang="en-US" sz="2400" b="1" dirty="0"/>
              <a:t>会停留在第一个大于</a:t>
            </a:r>
            <a:r>
              <a:rPr lang="en-US" altLang="zh-CN" sz="2400" b="1" dirty="0"/>
              <a:t>target</a:t>
            </a:r>
            <a:r>
              <a:rPr lang="zh-CN" altLang="en-US" sz="2400" b="1" dirty="0"/>
              <a:t>的数的位置。因为二分结束时</a:t>
            </a:r>
            <a:r>
              <a:rPr lang="en-US" altLang="zh-CN" sz="2400" b="1" dirty="0"/>
              <a:t>l=r+1</a:t>
            </a:r>
            <a:r>
              <a:rPr lang="zh-CN" altLang="en-US" sz="2400" b="1" dirty="0"/>
              <a:t>，因此</a:t>
            </a:r>
            <a:r>
              <a:rPr lang="en-US" altLang="zh-CN" sz="2400" b="1" dirty="0"/>
              <a:t>l-1</a:t>
            </a:r>
            <a:r>
              <a:rPr lang="zh-CN" altLang="en-US" sz="2400" b="1" dirty="0"/>
              <a:t>，或者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就是我们要寻找的目标数字的位置。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如果</a:t>
            </a:r>
            <a:r>
              <a:rPr lang="en-US" altLang="zh-CN" sz="2400" b="1" dirty="0"/>
              <a:t>a[r]</a:t>
            </a:r>
            <a:r>
              <a:rPr lang="zh-CN" altLang="en-US" sz="2400" b="1" dirty="0"/>
              <a:t>不等于目标数字，说明目标数字不存在。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364797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25F49F-3708-41B1-5B24-D4D75F776411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二分查找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6FC9B9-E4F6-AA7B-1CC7-7BB7D45A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8" y="1397702"/>
            <a:ext cx="6139793" cy="2811330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585984-6E6D-0E5E-DF50-FF393993F47C}"/>
              </a:ext>
            </a:extLst>
          </p:cNvPr>
          <p:cNvSpPr txBox="1">
            <a:spLocks/>
          </p:cNvSpPr>
          <p:nvPr/>
        </p:nvSpPr>
        <p:spPr>
          <a:xfrm>
            <a:off x="7203518" y="1402470"/>
            <a:ext cx="4523138" cy="2164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Q3</a:t>
            </a:r>
            <a:r>
              <a:rPr lang="zh-CN" altLang="en-US" sz="2400" b="1" dirty="0"/>
              <a:t>：如果有多个相同的目标数字，那么找到的是哪一个数字的位置？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例如 </a:t>
            </a:r>
            <a:r>
              <a:rPr lang="en-US" altLang="zh-CN" sz="2400" b="1" dirty="0"/>
              <a:t>1 3 3 3 5</a:t>
            </a:r>
            <a:r>
              <a:rPr lang="zh-CN" altLang="en-US" sz="2400" b="1" dirty="0"/>
              <a:t>，目标数字为</a:t>
            </a:r>
            <a:r>
              <a:rPr lang="en-US" altLang="zh-CN" sz="2400" b="1" dirty="0"/>
              <a:t>3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86C518-64FE-4E31-6B3C-C5C3477589E5}"/>
              </a:ext>
            </a:extLst>
          </p:cNvPr>
          <p:cNvSpPr txBox="1">
            <a:spLocks/>
          </p:cNvSpPr>
          <p:nvPr/>
        </p:nvSpPr>
        <p:spPr>
          <a:xfrm>
            <a:off x="541462" y="4494013"/>
            <a:ext cx="10939338" cy="1384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根据二分过程，当</a:t>
            </a:r>
            <a:r>
              <a:rPr lang="en-US" altLang="zh-CN" sz="2400" b="1" dirty="0"/>
              <a:t>a[mid]&lt;=target</a:t>
            </a:r>
            <a:r>
              <a:rPr lang="zh-CN" altLang="en-US" sz="2400" b="1" dirty="0"/>
              <a:t>时</a:t>
            </a:r>
            <a:r>
              <a:rPr lang="en-US" altLang="zh-CN" sz="2400" b="1" dirty="0"/>
              <a:t>l</a:t>
            </a:r>
            <a:r>
              <a:rPr lang="zh-CN" altLang="en-US" sz="2400" b="1" dirty="0"/>
              <a:t>右移，</a:t>
            </a:r>
            <a:r>
              <a:rPr lang="en-US" altLang="zh-CN" sz="2400" b="1" dirty="0"/>
              <a:t>l</a:t>
            </a:r>
            <a:r>
              <a:rPr lang="zh-CN" altLang="en-US" sz="2400" b="1" dirty="0"/>
              <a:t>始终停留在第一个大于</a:t>
            </a:r>
            <a:r>
              <a:rPr lang="en-US" altLang="zh-CN" sz="2400" b="1" dirty="0"/>
              <a:t>target</a:t>
            </a:r>
            <a:r>
              <a:rPr lang="zh-CN" altLang="en-US" sz="2400" b="1" dirty="0"/>
              <a:t>的位置，那么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就应该是最后一个小于等于</a:t>
            </a:r>
            <a:r>
              <a:rPr lang="en-US" altLang="zh-CN" sz="2400" b="1" dirty="0"/>
              <a:t>target</a:t>
            </a:r>
            <a:r>
              <a:rPr lang="zh-CN" altLang="en-US" sz="2400" b="1" dirty="0"/>
              <a:t>的位置，所以有多个目标数字，该代码找到的是最后一个目标数字。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16661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248739-B22B-88C0-007D-D4047D039679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二分查找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F2F608-B24C-EA06-833C-224863FB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" y="1565829"/>
            <a:ext cx="5686364" cy="275488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83344FB-171F-CED2-7CAB-88280B00412C}"/>
              </a:ext>
            </a:extLst>
          </p:cNvPr>
          <p:cNvSpPr txBox="1">
            <a:spLocks/>
          </p:cNvSpPr>
          <p:nvPr/>
        </p:nvSpPr>
        <p:spPr>
          <a:xfrm>
            <a:off x="6919279" y="1565829"/>
            <a:ext cx="4523138" cy="2164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Q4</a:t>
            </a:r>
            <a:r>
              <a:rPr lang="zh-CN" altLang="en-US" sz="2400" b="1" dirty="0"/>
              <a:t>：这种写法下，目标数字的位置应该是哪个变量表示的？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当有多个目标数字的时候，选的是哪一个？</a:t>
            </a:r>
            <a:endParaRPr lang="en-US" altLang="zh-CN" sz="2400" b="1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A6842E9-4F03-9ED5-4259-F335B31EC096}"/>
              </a:ext>
            </a:extLst>
          </p:cNvPr>
          <p:cNvSpPr txBox="1">
            <a:spLocks/>
          </p:cNvSpPr>
          <p:nvPr/>
        </p:nvSpPr>
        <p:spPr>
          <a:xfrm>
            <a:off x="541462" y="4494013"/>
            <a:ext cx="10939338" cy="1384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这个二分只是把</a:t>
            </a:r>
            <a:r>
              <a:rPr lang="en-US" altLang="zh-CN" sz="2400" b="1" dirty="0"/>
              <a:t>a[mid]=target</a:t>
            </a:r>
            <a:r>
              <a:rPr lang="zh-CN" altLang="en-US" sz="2400" b="1" dirty="0"/>
              <a:t>的情况挪到了</a:t>
            </a:r>
            <a:r>
              <a:rPr lang="en-US" altLang="zh-CN" sz="2400" b="1" dirty="0"/>
              <a:t>r=mid-1</a:t>
            </a:r>
            <a:r>
              <a:rPr lang="zh-CN" altLang="en-US" sz="2400" b="1" dirty="0"/>
              <a:t>这边。这样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最后会停留在第一个小于</a:t>
            </a:r>
            <a:r>
              <a:rPr lang="en-US" altLang="zh-CN" sz="2400" b="1" dirty="0"/>
              <a:t>target</a:t>
            </a:r>
            <a:r>
              <a:rPr lang="zh-CN" altLang="en-US" sz="2400" b="1" dirty="0"/>
              <a:t>的位置，因此</a:t>
            </a:r>
            <a:r>
              <a:rPr lang="en-US" altLang="zh-CN" sz="2400" b="1" dirty="0"/>
              <a:t>l</a:t>
            </a:r>
            <a:r>
              <a:rPr lang="zh-CN" altLang="en-US" sz="2400" b="1" dirty="0"/>
              <a:t>，或者</a:t>
            </a:r>
            <a:r>
              <a:rPr lang="en-US" altLang="zh-CN" sz="2400" b="1" dirty="0"/>
              <a:t>r+1</a:t>
            </a:r>
            <a:r>
              <a:rPr lang="zh-CN" altLang="en-US" sz="2400" b="1" dirty="0"/>
              <a:t>是最后</a:t>
            </a:r>
            <a:r>
              <a:rPr lang="en-US" altLang="zh-CN" sz="2400" b="1" dirty="0"/>
              <a:t>target</a:t>
            </a:r>
            <a:r>
              <a:rPr lang="zh-CN" altLang="en-US" sz="2400" b="1" dirty="0"/>
              <a:t>所在的位置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同理，有多个目标数字的时候，找到的是第一个出现的目标数字。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7076680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24D910-F4F1-D3B3-30D8-93028E4DC4C1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二分查找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E8CFE24-7A59-5172-1EBA-0E72F4FF7A1D}"/>
              </a:ext>
            </a:extLst>
          </p:cNvPr>
          <p:cNvSpPr txBox="1">
            <a:spLocks/>
          </p:cNvSpPr>
          <p:nvPr/>
        </p:nvSpPr>
        <p:spPr>
          <a:xfrm>
            <a:off x="685119" y="1109302"/>
            <a:ext cx="11436015" cy="600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退出条件为</a:t>
            </a:r>
            <a:r>
              <a:rPr lang="en-US" altLang="zh-CN" sz="2400" b="1" dirty="0"/>
              <a:t>l=r</a:t>
            </a:r>
            <a:r>
              <a:rPr lang="zh-CN" altLang="en-US" sz="2400" b="1" dirty="0"/>
              <a:t>的二分写法</a:t>
            </a:r>
            <a:endParaRPr lang="en-US" altLang="zh-CN" sz="24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B6B0E9F-59C6-5823-02CF-8BF2B4D5DBA6}"/>
              </a:ext>
            </a:extLst>
          </p:cNvPr>
          <p:cNvSpPr txBox="1">
            <a:spLocks/>
          </p:cNvSpPr>
          <p:nvPr/>
        </p:nvSpPr>
        <p:spPr>
          <a:xfrm>
            <a:off x="628114" y="5448280"/>
            <a:ext cx="11436015" cy="600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二分结束时</a:t>
            </a:r>
            <a:r>
              <a:rPr lang="en-US" altLang="zh-CN" sz="2400" b="1" dirty="0"/>
              <a:t>l=r</a:t>
            </a:r>
            <a:r>
              <a:rPr lang="zh-CN" altLang="en-US" sz="2400" b="1" dirty="0"/>
              <a:t>的位置即为目标数字，因此在缩减区间时要把</a:t>
            </a:r>
            <a:r>
              <a:rPr lang="en-US" altLang="zh-CN" sz="2400" b="1" dirty="0"/>
              <a:t>mid</a:t>
            </a:r>
            <a:r>
              <a:rPr lang="zh-CN" altLang="en-US" sz="2400" b="1" dirty="0"/>
              <a:t>保留</a:t>
            </a:r>
            <a:endParaRPr lang="en-US" altLang="zh-CN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D2B27D-84C4-A2C8-A7A9-8D9FC2B1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9" y="1804415"/>
            <a:ext cx="6829754" cy="33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0007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A58DB9-5011-4FC7-98ED-41051A90E106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二分查找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04B84A-5CB0-FA7C-E6D6-3F6DCC962953}"/>
              </a:ext>
            </a:extLst>
          </p:cNvPr>
          <p:cNvSpPr txBox="1">
            <a:spLocks/>
          </p:cNvSpPr>
          <p:nvPr/>
        </p:nvSpPr>
        <p:spPr>
          <a:xfrm>
            <a:off x="559525" y="4754149"/>
            <a:ext cx="10939338" cy="1384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B527C6-6343-B098-7C30-A3EAAC8E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" y="1233327"/>
            <a:ext cx="6406470" cy="303154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BF5AB9A-06A8-5027-2CE0-2C4FCDD8923F}"/>
              </a:ext>
            </a:extLst>
          </p:cNvPr>
          <p:cNvSpPr txBox="1">
            <a:spLocks/>
          </p:cNvSpPr>
          <p:nvPr/>
        </p:nvSpPr>
        <p:spPr>
          <a:xfrm>
            <a:off x="7226406" y="1666906"/>
            <a:ext cx="4523138" cy="11949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Q5</a:t>
            </a:r>
            <a:r>
              <a:rPr lang="zh-CN" altLang="en-US" sz="2400" b="1" dirty="0"/>
              <a:t>：修改成</a:t>
            </a:r>
            <a:r>
              <a:rPr lang="en-US" altLang="zh-CN" sz="2400" b="1" dirty="0"/>
              <a:t>a[mid]=target</a:t>
            </a:r>
            <a:r>
              <a:rPr lang="zh-CN" altLang="en-US" sz="2400" b="1" dirty="0"/>
              <a:t>时，将左端点保留可以么？</a:t>
            </a:r>
            <a:endParaRPr lang="en-US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DB7800AD-1583-AC81-213B-C78D0AC878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462" y="4494013"/>
                <a:ext cx="11450440" cy="138427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这种情况下同样会出现死循环，因为</a:t>
                </a:r>
                <a:r>
                  <a:rPr lang="en-US" altLang="zh-CN" sz="2400" b="1" dirty="0"/>
                  <a:t>mid</a:t>
                </a:r>
                <a:r>
                  <a:rPr lang="zh-CN" altLang="en-US" sz="2400" b="1" dirty="0"/>
                  <a:t>取的是靠近左端点的位置，因此区间长度为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时，会导致</a:t>
                </a:r>
                <a:r>
                  <a:rPr lang="en-US" altLang="zh-CN" sz="2400" b="1" dirty="0"/>
                  <a:t>l</a:t>
                </a:r>
                <a:r>
                  <a:rPr lang="zh-CN" altLang="en-US" sz="2400" b="1" dirty="0"/>
                  <a:t>一直等于</a:t>
                </a:r>
                <a:r>
                  <a:rPr lang="en-US" altLang="zh-CN" sz="2400" b="1" dirty="0"/>
                  <a:t>mid</a:t>
                </a:r>
                <a:r>
                  <a:rPr lang="zh-CN" altLang="en-US" sz="2400" b="1" dirty="0"/>
                  <a:t>而死循环。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更改方式为相等时在右端点保留，或者改成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，让</a:t>
                </a:r>
                <a:r>
                  <a:rPr lang="en-US" altLang="zh-CN" sz="2400" b="1" dirty="0"/>
                  <a:t>mid</a:t>
                </a:r>
                <a:r>
                  <a:rPr lang="zh-CN" altLang="en-US" sz="2400" b="1" dirty="0"/>
                  <a:t>靠右端点。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DB7800AD-1583-AC81-213B-C78D0AC87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2" y="4494013"/>
                <a:ext cx="11450440" cy="1384273"/>
              </a:xfrm>
              <a:prstGeom prst="rect">
                <a:avLst/>
              </a:prstGeom>
              <a:blipFill>
                <a:blip r:embed="rId3"/>
                <a:stretch>
                  <a:fillRect l="-745" r="-3461" b="-40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1919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5902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56982" y="4612667"/>
            <a:ext cx="2017655" cy="438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Whatever is worth doing is worth doing well. Whatever is worth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329509" y="4211688"/>
            <a:ext cx="145259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工作概述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4424675" y="1198076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8384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4860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4593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A7DAD10B-857A-468F-B11E-FB4CA98DA1D8}"/>
              </a:ext>
            </a:extLst>
          </p:cNvPr>
          <p:cNvGrpSpPr/>
          <p:nvPr/>
        </p:nvGrpSpPr>
        <p:grpSpPr>
          <a:xfrm>
            <a:off x="740016" y="2652913"/>
            <a:ext cx="938732" cy="713577"/>
            <a:chOff x="1608649" y="3339370"/>
            <a:chExt cx="912831" cy="693888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F7A39B3-D948-4421-8752-C7ECD69B3083}"/>
                </a:ext>
              </a:extLst>
            </p:cNvPr>
            <p:cNvSpPr txBox="1"/>
            <p:nvPr/>
          </p:nvSpPr>
          <p:spPr>
            <a:xfrm>
              <a:off x="1608649" y="3344904"/>
              <a:ext cx="912831" cy="68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9F6D5B03-6AA7-4AE6-A4EE-4C4E98554F4C}"/>
                </a:ext>
              </a:extLst>
            </p:cNvPr>
            <p:cNvCxnSpPr/>
            <p:nvPr/>
          </p:nvCxnSpPr>
          <p:spPr>
            <a:xfrm>
              <a:off x="1660244" y="3339370"/>
              <a:ext cx="809642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E27FF464-A127-4051-AE25-78155F097AF1}"/>
                </a:ext>
              </a:extLst>
            </p:cNvPr>
            <p:cNvCxnSpPr/>
            <p:nvPr/>
          </p:nvCxnSpPr>
          <p:spPr>
            <a:xfrm>
              <a:off x="1615264" y="3996595"/>
              <a:ext cx="809642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4E161052-C6DB-4A6D-840D-9360330F07A7}"/>
              </a:ext>
            </a:extLst>
          </p:cNvPr>
          <p:cNvSpPr txBox="1"/>
          <p:nvPr/>
        </p:nvSpPr>
        <p:spPr>
          <a:xfrm>
            <a:off x="8084590" y="2754782"/>
            <a:ext cx="394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等线" panose="02010600030101010101" pitchFamily="2" charset="-122"/>
                <a:cs typeface="Times New Roman" panose="02020603050405020304" pitchFamily="18" charset="0"/>
              </a:rPr>
              <a:t>二分查找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4806C6-3FE5-5CB2-DCA8-F39AF93501E7}"/>
              </a:ext>
            </a:extLst>
          </p:cNvPr>
          <p:cNvSpPr txBox="1"/>
          <p:nvPr/>
        </p:nvSpPr>
        <p:spPr>
          <a:xfrm>
            <a:off x="1799046" y="2819263"/>
            <a:ext cx="394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递归算法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30BE1A-7320-AC99-6137-F883D0EED042}"/>
              </a:ext>
            </a:extLst>
          </p:cNvPr>
          <p:cNvGrpSpPr/>
          <p:nvPr/>
        </p:nvGrpSpPr>
        <p:grpSpPr>
          <a:xfrm>
            <a:off x="6738374" y="2598463"/>
            <a:ext cx="938732" cy="713577"/>
            <a:chOff x="1608649" y="3339370"/>
            <a:chExt cx="912831" cy="69388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7544836-3140-6C35-31B3-1FE463BCD01D}"/>
                </a:ext>
              </a:extLst>
            </p:cNvPr>
            <p:cNvSpPr txBox="1"/>
            <p:nvPr/>
          </p:nvSpPr>
          <p:spPr>
            <a:xfrm>
              <a:off x="1608649" y="3344904"/>
              <a:ext cx="912831" cy="68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C4C686F-B307-256E-0F46-D2AC430E2E1D}"/>
                </a:ext>
              </a:extLst>
            </p:cNvPr>
            <p:cNvCxnSpPr/>
            <p:nvPr/>
          </p:nvCxnSpPr>
          <p:spPr>
            <a:xfrm>
              <a:off x="1660244" y="3339370"/>
              <a:ext cx="809642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9D042F3-7C3F-F388-5CFB-4C443A6C6F66}"/>
                </a:ext>
              </a:extLst>
            </p:cNvPr>
            <p:cNvCxnSpPr/>
            <p:nvPr/>
          </p:nvCxnSpPr>
          <p:spPr>
            <a:xfrm>
              <a:off x="1615264" y="3996595"/>
              <a:ext cx="809642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3A4C68-DBE0-4854-AD0A-B91E35873FDE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二分查找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CDF8B12-1CA7-9A49-AF8B-5C2A16DE0898}"/>
              </a:ext>
            </a:extLst>
          </p:cNvPr>
          <p:cNvSpPr txBox="1">
            <a:spLocks/>
          </p:cNvSpPr>
          <p:nvPr/>
        </p:nvSpPr>
        <p:spPr>
          <a:xfrm>
            <a:off x="766385" y="1031113"/>
            <a:ext cx="10659230" cy="747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Q6</a:t>
            </a:r>
            <a:r>
              <a:rPr lang="zh-CN" altLang="en-US" sz="2400" b="1" dirty="0"/>
              <a:t>：有多个目标数字时，以下两种写法分别选的是哪个位置？</a:t>
            </a:r>
            <a:endParaRPr lang="en-US" altLang="zh-CN" sz="2400" b="1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D7CEB1B-24D5-73FA-1ED8-A75C36514117}"/>
              </a:ext>
            </a:extLst>
          </p:cNvPr>
          <p:cNvSpPr txBox="1">
            <a:spLocks/>
          </p:cNvSpPr>
          <p:nvPr/>
        </p:nvSpPr>
        <p:spPr>
          <a:xfrm>
            <a:off x="541462" y="4494013"/>
            <a:ext cx="4466307" cy="1384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l=r</a:t>
            </a:r>
            <a:r>
              <a:rPr lang="zh-CN" altLang="en-US" sz="2400" b="1" dirty="0"/>
              <a:t>停留在第一个大于等于</a:t>
            </a:r>
            <a:r>
              <a:rPr lang="en-US" altLang="zh-CN" sz="2400" b="1" dirty="0"/>
              <a:t>target</a:t>
            </a:r>
            <a:r>
              <a:rPr lang="zh-CN" altLang="en-US" sz="2400" b="1" dirty="0"/>
              <a:t>的位置</a:t>
            </a:r>
            <a:endParaRPr lang="en-US" altLang="zh-CN" sz="2400" b="1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2E0486A-A6D0-05FB-C7B0-62EAF5DB4B8C}"/>
              </a:ext>
            </a:extLst>
          </p:cNvPr>
          <p:cNvSpPr txBox="1">
            <a:spLocks/>
          </p:cNvSpPr>
          <p:nvPr/>
        </p:nvSpPr>
        <p:spPr>
          <a:xfrm>
            <a:off x="6173118" y="4553545"/>
            <a:ext cx="4466307" cy="1384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l=r</a:t>
            </a:r>
            <a:r>
              <a:rPr lang="zh-CN" altLang="en-US" sz="2400" b="1" dirty="0"/>
              <a:t>停留在第一个小于等于</a:t>
            </a:r>
            <a:r>
              <a:rPr lang="en-US" altLang="zh-CN" sz="2400" b="1" dirty="0"/>
              <a:t>target</a:t>
            </a:r>
            <a:r>
              <a:rPr lang="zh-CN" altLang="en-US" sz="2400" b="1" dirty="0"/>
              <a:t>的位置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7EA92B-4055-69B8-688E-C35B77A6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13" y="1778795"/>
            <a:ext cx="3572346" cy="2709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23B5B1-541A-D74F-3174-ADFF0FC7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6" y="1720762"/>
            <a:ext cx="3344318" cy="27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815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F7EB14-81C5-1951-5D74-BC41F095B658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双数组二分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B050D4D-3F88-B6EB-3E78-FED529A69D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494" y="1382884"/>
                <a:ext cx="11450440" cy="412445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给定两个数组</a:t>
                </a:r>
                <a:r>
                  <a:rPr lang="en-US" altLang="zh-CN" sz="2400" b="1" dirty="0"/>
                  <a:t>a[1..n]</a:t>
                </a:r>
                <a:r>
                  <a:rPr lang="zh-CN" altLang="en-US" sz="2400" b="1" dirty="0"/>
                  <a:t>和</a:t>
                </a:r>
                <a:r>
                  <a:rPr lang="en-US" altLang="zh-CN" sz="2400" b="1" dirty="0"/>
                  <a:t>b[1..n]</a:t>
                </a:r>
                <a:r>
                  <a:rPr lang="zh-CN" altLang="en-US" sz="2400" b="1" dirty="0"/>
                  <a:t>，两个数组里的数分别按升序排列，且每个数都不相同，请你设计一个复杂度为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的算法，找出两个数组合并在一起排序之后其中第</a:t>
                </a:r>
                <a:r>
                  <a:rPr lang="en-US" altLang="zh-CN" sz="2400" b="1" dirty="0"/>
                  <a:t>k</a:t>
                </a:r>
                <a:r>
                  <a:rPr lang="zh-CN" altLang="en-US" sz="2400" b="1" dirty="0"/>
                  <a:t>小的数是多少。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B050D4D-3F88-B6EB-3E78-FED529A69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4" y="1382884"/>
                <a:ext cx="11450440" cy="4124456"/>
              </a:xfrm>
              <a:prstGeom prst="rect">
                <a:avLst/>
              </a:prstGeom>
              <a:blipFill>
                <a:blip r:embed="rId2"/>
                <a:stretch>
                  <a:fillRect l="-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3D7AE0B-A5EF-F578-0E65-4FD7839401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494" y="3281486"/>
                <a:ext cx="11450440" cy="263070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思路：对两个数组进行二分，排除掉不可能的部分，直到找到第</a:t>
                </a:r>
                <a:r>
                  <a:rPr lang="en-US" altLang="zh-CN" sz="2400" b="1" dirty="0"/>
                  <a:t>k</a:t>
                </a:r>
                <a:r>
                  <a:rPr lang="zh-CN" altLang="en-US" sz="2400" b="1" dirty="0"/>
                  <a:t>小的数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我们两个数组分别用两个指针</a:t>
                </a:r>
                <a:r>
                  <a:rPr lang="en-US" altLang="zh-CN" sz="2400" b="1" dirty="0"/>
                  <a:t>l1, r1, l2, r2</a:t>
                </a:r>
                <a:r>
                  <a:rPr lang="zh-CN" altLang="en-US" sz="2400" b="1" dirty="0"/>
                  <a:t>来表示</a:t>
                </a:r>
                <a:r>
                  <a:rPr lang="en-US" altLang="zh-CN" sz="2400" b="1" dirty="0"/>
                  <a:t>[l, r]</a:t>
                </a:r>
                <a:r>
                  <a:rPr lang="zh-CN" altLang="en-US" sz="2400" b="1" dirty="0"/>
                  <a:t>区间的数可能成为第</a:t>
                </a:r>
                <a:r>
                  <a:rPr lang="en-US" altLang="zh-CN" sz="2400" b="1" dirty="0"/>
                  <a:t>k</a:t>
                </a:r>
                <a:r>
                  <a:rPr lang="zh-CN" altLang="en-US" sz="2400" b="1" dirty="0"/>
                  <a:t>小的数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初始值为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/>
                  <a:t>，表示所有数都可能是第</a:t>
                </a:r>
                <a:r>
                  <a:rPr lang="en-US" altLang="zh-CN" sz="2400" b="1" dirty="0"/>
                  <a:t>k</a:t>
                </a:r>
                <a:r>
                  <a:rPr lang="zh-CN" altLang="en-US" sz="2400" b="1" dirty="0"/>
                  <a:t>小的数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3D7AE0B-A5EF-F578-0E65-4FD783940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4" y="3281486"/>
                <a:ext cx="11450440" cy="2630703"/>
              </a:xfrm>
              <a:prstGeom prst="rect">
                <a:avLst/>
              </a:prstGeom>
              <a:blipFill>
                <a:blip r:embed="rId3"/>
                <a:stretch>
                  <a:fillRect l="-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43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C251572-2777-B1D7-6AAA-E11E030D6DF9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双数组二分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AAE268A-35C4-4B2E-326D-9A806D2999A4}"/>
              </a:ext>
            </a:extLst>
          </p:cNvPr>
          <p:cNvSpPr txBox="1">
            <a:spLocks/>
          </p:cNvSpPr>
          <p:nvPr/>
        </p:nvSpPr>
        <p:spPr>
          <a:xfrm>
            <a:off x="370780" y="1564369"/>
            <a:ext cx="11450440" cy="4312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我们每次先取区间的中点</a:t>
            </a:r>
            <a:r>
              <a:rPr lang="en-US" altLang="zh-CN" sz="2400" b="1" dirty="0"/>
              <a:t>m=(</a:t>
            </a:r>
            <a:r>
              <a:rPr lang="en-US" altLang="zh-CN" sz="2400" b="1" dirty="0" err="1"/>
              <a:t>l+r</a:t>
            </a:r>
            <a:r>
              <a:rPr lang="en-US" altLang="zh-CN" sz="2400" b="1" dirty="0"/>
              <a:t>)/2</a:t>
            </a:r>
            <a:r>
              <a:rPr lang="zh-CN" altLang="en-US" sz="2400" b="1" dirty="0"/>
              <a:t>，然后计算两个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的和</a:t>
            </a:r>
            <a:r>
              <a:rPr lang="en-US" altLang="zh-CN" sz="2400" b="1" dirty="0" err="1"/>
              <a:t>cnt</a:t>
            </a:r>
            <a:r>
              <a:rPr lang="en-US" altLang="zh-CN" sz="2400" b="1" dirty="0"/>
              <a:t>=m1+m2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此时</a:t>
            </a:r>
            <a:r>
              <a:rPr lang="en-US" altLang="zh-CN" sz="2400" b="1" dirty="0" err="1"/>
              <a:t>cnt</a:t>
            </a:r>
            <a:r>
              <a:rPr lang="zh-CN" altLang="en-US" sz="2400" b="1" dirty="0"/>
              <a:t>表示包含</a:t>
            </a:r>
            <a:r>
              <a:rPr lang="en-US" altLang="zh-CN" sz="2400" b="1" dirty="0"/>
              <a:t>m1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m2</a:t>
            </a:r>
            <a:r>
              <a:rPr lang="zh-CN" altLang="en-US" sz="2400" b="1" dirty="0"/>
              <a:t>的两个左半区间一共有多少数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若</a:t>
            </a:r>
            <a:r>
              <a:rPr lang="en-US" altLang="zh-CN" sz="2400" b="1" dirty="0" err="1"/>
              <a:t>cnt</a:t>
            </a:r>
            <a:r>
              <a:rPr lang="en-US" altLang="zh-CN" sz="2400" b="1" dirty="0"/>
              <a:t>==k</a:t>
            </a:r>
            <a:r>
              <a:rPr lang="zh-CN" altLang="en-US" sz="2400" b="1" dirty="0"/>
              <a:t>，说明</a:t>
            </a:r>
            <a:r>
              <a:rPr lang="en-US" altLang="zh-CN" sz="2400" b="1" dirty="0"/>
              <a:t>m1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m2</a:t>
            </a:r>
            <a:r>
              <a:rPr lang="zh-CN" altLang="en-US" sz="2400" b="1" dirty="0"/>
              <a:t>中的较大者就是第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小的数。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否则，若</a:t>
            </a:r>
            <a:r>
              <a:rPr lang="en-US" altLang="zh-CN" sz="2400" b="1" dirty="0" err="1"/>
              <a:t>cnt</a:t>
            </a:r>
            <a:r>
              <a:rPr lang="en-US" altLang="zh-CN" sz="2400" b="1" dirty="0"/>
              <a:t>&lt;k</a:t>
            </a:r>
            <a:r>
              <a:rPr lang="zh-CN" altLang="en-US" sz="2400" b="1" dirty="0"/>
              <a:t>，那么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中偏小的那半边区间就不可能是第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小的数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若</a:t>
            </a:r>
            <a:r>
              <a:rPr lang="en-US" altLang="zh-CN" sz="2400" b="1" dirty="0" err="1"/>
              <a:t>cnt</a:t>
            </a:r>
            <a:r>
              <a:rPr lang="en-US" altLang="zh-CN" sz="2400" b="1" dirty="0"/>
              <a:t>&gt;k</a:t>
            </a:r>
            <a:r>
              <a:rPr lang="zh-CN" altLang="en-US" sz="2400" b="1" dirty="0"/>
              <a:t>，那么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中偏大的那半边区间就不可能是第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小的数。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3809337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54A645-0C33-48FF-D2B8-BBD3160E265D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双数组二分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2332E9-D1C0-1950-EE76-CD34915B07EC}"/>
              </a:ext>
            </a:extLst>
          </p:cNvPr>
          <p:cNvSpPr/>
          <p:nvPr/>
        </p:nvSpPr>
        <p:spPr>
          <a:xfrm>
            <a:off x="1752018" y="1626376"/>
            <a:ext cx="8473906" cy="802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6649B63-4D4C-5210-A907-D0F35C376730}"/>
              </a:ext>
            </a:extLst>
          </p:cNvPr>
          <p:cNvSpPr/>
          <p:nvPr/>
        </p:nvSpPr>
        <p:spPr>
          <a:xfrm>
            <a:off x="5584122" y="1626376"/>
            <a:ext cx="802718" cy="80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m1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D51503-0376-93EC-5195-ABC660E171E0}"/>
              </a:ext>
            </a:extLst>
          </p:cNvPr>
          <p:cNvSpPr/>
          <p:nvPr/>
        </p:nvSpPr>
        <p:spPr>
          <a:xfrm>
            <a:off x="1752018" y="3963564"/>
            <a:ext cx="8473906" cy="802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1AB75B4-DCF5-029A-2B92-0BC94B8AA476}"/>
              </a:ext>
            </a:extLst>
          </p:cNvPr>
          <p:cNvSpPr/>
          <p:nvPr/>
        </p:nvSpPr>
        <p:spPr>
          <a:xfrm>
            <a:off x="5584122" y="3963564"/>
            <a:ext cx="802718" cy="80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m2</a:t>
            </a:r>
            <a:endParaRPr lang="zh-CN" altLang="en-US" b="1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DFDCD88-9150-F5BD-5A24-F1E82315F1A9}"/>
              </a:ext>
            </a:extLst>
          </p:cNvPr>
          <p:cNvSpPr txBox="1">
            <a:spLocks/>
          </p:cNvSpPr>
          <p:nvPr/>
        </p:nvSpPr>
        <p:spPr>
          <a:xfrm>
            <a:off x="1055761" y="825454"/>
            <a:ext cx="11450440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m1+m2==k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a[m1]&gt;b[m2]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m1</a:t>
            </a:r>
            <a:r>
              <a:rPr lang="zh-CN" altLang="en-US" sz="2400" b="1" dirty="0"/>
              <a:t>为第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小的数。</a:t>
            </a:r>
            <a:endParaRPr lang="en-US" altLang="zh-CN" sz="2400" b="1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DAC26421-838E-363C-E6E7-AB715750FDEE}"/>
              </a:ext>
            </a:extLst>
          </p:cNvPr>
          <p:cNvSpPr/>
          <p:nvPr/>
        </p:nvSpPr>
        <p:spPr>
          <a:xfrm rot="16200000">
            <a:off x="3478204" y="958187"/>
            <a:ext cx="379734" cy="383210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3A0ABFF-4398-6C5A-6F2C-F6243A3C8D79}"/>
              </a:ext>
            </a:extLst>
          </p:cNvPr>
          <p:cNvSpPr txBox="1">
            <a:spLocks/>
          </p:cNvSpPr>
          <p:nvPr/>
        </p:nvSpPr>
        <p:spPr>
          <a:xfrm>
            <a:off x="3094110" y="3064105"/>
            <a:ext cx="1770783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m1-1</a:t>
            </a:r>
            <a:r>
              <a:rPr lang="zh-CN" altLang="en-US" sz="2400" b="1" dirty="0"/>
              <a:t>个数</a:t>
            </a:r>
            <a:endParaRPr lang="en-US" altLang="zh-CN" sz="2400" b="1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F5765C6D-2E36-A41D-EBF8-9F6DE74EC09D}"/>
              </a:ext>
            </a:extLst>
          </p:cNvPr>
          <p:cNvSpPr/>
          <p:nvPr/>
        </p:nvSpPr>
        <p:spPr>
          <a:xfrm rot="16200000">
            <a:off x="3879562" y="2985345"/>
            <a:ext cx="379734" cy="46348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4EB5409-FBC9-5B36-A174-87FE0325EABB}"/>
              </a:ext>
            </a:extLst>
          </p:cNvPr>
          <p:cNvSpPr txBox="1">
            <a:spLocks/>
          </p:cNvSpPr>
          <p:nvPr/>
        </p:nvSpPr>
        <p:spPr>
          <a:xfrm>
            <a:off x="3094109" y="5508743"/>
            <a:ext cx="1770783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m2</a:t>
            </a:r>
            <a:r>
              <a:rPr lang="zh-CN" altLang="en-US" sz="2400" b="1" dirty="0"/>
              <a:t>个数</a:t>
            </a:r>
            <a:endParaRPr lang="en-US" altLang="zh-CN" sz="2400" b="1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2F012A2-29A7-E0A8-26F6-724A3E3BF746}"/>
              </a:ext>
            </a:extLst>
          </p:cNvPr>
          <p:cNvSpPr txBox="1">
            <a:spLocks/>
          </p:cNvSpPr>
          <p:nvPr/>
        </p:nvSpPr>
        <p:spPr>
          <a:xfrm>
            <a:off x="7070022" y="5156652"/>
            <a:ext cx="4717166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m1</a:t>
            </a:r>
            <a:r>
              <a:rPr lang="zh-CN" altLang="en-US" sz="2400" b="1" dirty="0"/>
              <a:t>一共比</a:t>
            </a:r>
            <a:r>
              <a:rPr lang="en-US" altLang="zh-CN" sz="2400" b="1" dirty="0"/>
              <a:t>m1-1+m2</a:t>
            </a:r>
            <a:r>
              <a:rPr lang="zh-CN" altLang="en-US" sz="2400" b="1" dirty="0"/>
              <a:t>个数大，则其为第</a:t>
            </a:r>
            <a:r>
              <a:rPr lang="en-US" altLang="zh-CN" sz="2400" b="1" dirty="0"/>
              <a:t>m1+m2=k</a:t>
            </a:r>
            <a:r>
              <a:rPr lang="zh-CN" altLang="en-US" sz="2400" b="1" dirty="0"/>
              <a:t>小的数</a:t>
            </a:r>
            <a:endParaRPr lang="en-US" altLang="zh-CN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AB44CC-B902-7CC4-F935-274331804B71}"/>
              </a:ext>
            </a:extLst>
          </p:cNvPr>
          <p:cNvSpPr/>
          <p:nvPr/>
        </p:nvSpPr>
        <p:spPr>
          <a:xfrm>
            <a:off x="958504" y="1505763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766907-C1B3-8246-35C0-60C10BFA1149}"/>
              </a:ext>
            </a:extLst>
          </p:cNvPr>
          <p:cNvSpPr/>
          <p:nvPr/>
        </p:nvSpPr>
        <p:spPr>
          <a:xfrm>
            <a:off x="932856" y="383808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051224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54A645-0C33-48FF-D2B8-BBD3160E265D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双数组二分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2332E9-D1C0-1950-EE76-CD34915B07EC}"/>
              </a:ext>
            </a:extLst>
          </p:cNvPr>
          <p:cNvSpPr/>
          <p:nvPr/>
        </p:nvSpPr>
        <p:spPr>
          <a:xfrm>
            <a:off x="1752018" y="1626376"/>
            <a:ext cx="8473906" cy="802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6649B63-4D4C-5210-A907-D0F35C376730}"/>
              </a:ext>
            </a:extLst>
          </p:cNvPr>
          <p:cNvSpPr/>
          <p:nvPr/>
        </p:nvSpPr>
        <p:spPr>
          <a:xfrm>
            <a:off x="5584122" y="1626376"/>
            <a:ext cx="802718" cy="80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m1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D51503-0376-93EC-5195-ABC660E171E0}"/>
              </a:ext>
            </a:extLst>
          </p:cNvPr>
          <p:cNvSpPr/>
          <p:nvPr/>
        </p:nvSpPr>
        <p:spPr>
          <a:xfrm>
            <a:off x="1752018" y="3963564"/>
            <a:ext cx="8473906" cy="802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1AB75B4-DCF5-029A-2B92-0BC94B8AA476}"/>
              </a:ext>
            </a:extLst>
          </p:cNvPr>
          <p:cNvSpPr/>
          <p:nvPr/>
        </p:nvSpPr>
        <p:spPr>
          <a:xfrm>
            <a:off x="5584122" y="3963564"/>
            <a:ext cx="802718" cy="80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m2</a:t>
            </a:r>
            <a:endParaRPr lang="zh-CN" altLang="en-US" b="1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DFDCD88-9150-F5BD-5A24-F1E82315F1A9}"/>
              </a:ext>
            </a:extLst>
          </p:cNvPr>
          <p:cNvSpPr txBox="1">
            <a:spLocks/>
          </p:cNvSpPr>
          <p:nvPr/>
        </p:nvSpPr>
        <p:spPr>
          <a:xfrm>
            <a:off x="1055761" y="825454"/>
            <a:ext cx="11450440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m1+m2&lt;k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a[m1]&lt;a[m2]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a[1..m1]</a:t>
            </a:r>
            <a:r>
              <a:rPr lang="zh-CN" altLang="en-US" sz="2400" b="1" dirty="0"/>
              <a:t>不可能是第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小的数</a:t>
            </a:r>
            <a:endParaRPr lang="en-US" altLang="zh-CN" sz="2400" b="1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DAC26421-838E-363C-E6E7-AB715750FDEE}"/>
              </a:ext>
            </a:extLst>
          </p:cNvPr>
          <p:cNvSpPr/>
          <p:nvPr/>
        </p:nvSpPr>
        <p:spPr>
          <a:xfrm rot="16200000">
            <a:off x="3478204" y="958187"/>
            <a:ext cx="379734" cy="383210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3A0ABFF-4398-6C5A-6F2C-F6243A3C8D79}"/>
              </a:ext>
            </a:extLst>
          </p:cNvPr>
          <p:cNvSpPr txBox="1">
            <a:spLocks/>
          </p:cNvSpPr>
          <p:nvPr/>
        </p:nvSpPr>
        <p:spPr>
          <a:xfrm>
            <a:off x="3094110" y="3064105"/>
            <a:ext cx="1770783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m1-1</a:t>
            </a:r>
            <a:r>
              <a:rPr lang="zh-CN" altLang="en-US" sz="2400" b="1" dirty="0"/>
              <a:t>个数</a:t>
            </a:r>
            <a:endParaRPr lang="en-US" altLang="zh-CN" sz="2400" b="1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F5765C6D-2E36-A41D-EBF8-9F6DE74EC09D}"/>
              </a:ext>
            </a:extLst>
          </p:cNvPr>
          <p:cNvSpPr/>
          <p:nvPr/>
        </p:nvSpPr>
        <p:spPr>
          <a:xfrm rot="16200000">
            <a:off x="3879562" y="2985345"/>
            <a:ext cx="379734" cy="46348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4EB5409-FBC9-5B36-A174-87FE0325EABB}"/>
              </a:ext>
            </a:extLst>
          </p:cNvPr>
          <p:cNvSpPr txBox="1">
            <a:spLocks/>
          </p:cNvSpPr>
          <p:nvPr/>
        </p:nvSpPr>
        <p:spPr>
          <a:xfrm>
            <a:off x="3094109" y="5508743"/>
            <a:ext cx="1770783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m2</a:t>
            </a:r>
            <a:r>
              <a:rPr lang="zh-CN" altLang="en-US" sz="2400" b="1" dirty="0"/>
              <a:t>个数</a:t>
            </a:r>
            <a:endParaRPr lang="en-US" altLang="zh-CN" sz="2400" b="1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2F012A2-29A7-E0A8-26F6-724A3E3BF746}"/>
              </a:ext>
            </a:extLst>
          </p:cNvPr>
          <p:cNvSpPr txBox="1">
            <a:spLocks/>
          </p:cNvSpPr>
          <p:nvPr/>
        </p:nvSpPr>
        <p:spPr>
          <a:xfrm>
            <a:off x="6955722" y="4879533"/>
            <a:ext cx="4717166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a[m1]</a:t>
            </a:r>
            <a:r>
              <a:rPr lang="zh-CN" altLang="en-US" sz="2400" b="1" dirty="0"/>
              <a:t>最多比</a:t>
            </a:r>
            <a:r>
              <a:rPr lang="en-US" altLang="zh-CN" sz="2400" b="1" dirty="0"/>
              <a:t>m1-1+m2-1</a:t>
            </a:r>
            <a:r>
              <a:rPr lang="zh-CN" altLang="en-US" sz="2400" b="1" dirty="0"/>
              <a:t>个数大，则其最多是第</a:t>
            </a:r>
            <a:r>
              <a:rPr lang="en-US" altLang="zh-CN" sz="2400" b="1" dirty="0"/>
              <a:t>m1+m2-1&lt;k</a:t>
            </a:r>
            <a:r>
              <a:rPr lang="zh-CN" altLang="en-US" sz="2400" b="1" dirty="0"/>
              <a:t>个数</a:t>
            </a:r>
            <a:endParaRPr lang="en-US" altLang="zh-CN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DE442A-A1BB-91CE-147B-30541926DAA3}"/>
              </a:ext>
            </a:extLst>
          </p:cNvPr>
          <p:cNvSpPr/>
          <p:nvPr/>
        </p:nvSpPr>
        <p:spPr>
          <a:xfrm>
            <a:off x="958504" y="1505763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F16BCE-8668-476F-CAE4-484C4866F803}"/>
              </a:ext>
            </a:extLst>
          </p:cNvPr>
          <p:cNvSpPr/>
          <p:nvPr/>
        </p:nvSpPr>
        <p:spPr>
          <a:xfrm>
            <a:off x="932856" y="383808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769966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54A645-0C33-48FF-D2B8-BBD3160E265D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双数组二分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2332E9-D1C0-1950-EE76-CD34915B07EC}"/>
              </a:ext>
            </a:extLst>
          </p:cNvPr>
          <p:cNvSpPr/>
          <p:nvPr/>
        </p:nvSpPr>
        <p:spPr>
          <a:xfrm>
            <a:off x="1752018" y="1626376"/>
            <a:ext cx="8473906" cy="802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6649B63-4D4C-5210-A907-D0F35C376730}"/>
              </a:ext>
            </a:extLst>
          </p:cNvPr>
          <p:cNvSpPr/>
          <p:nvPr/>
        </p:nvSpPr>
        <p:spPr>
          <a:xfrm>
            <a:off x="5584122" y="1626376"/>
            <a:ext cx="802718" cy="80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m1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D51503-0376-93EC-5195-ABC660E171E0}"/>
              </a:ext>
            </a:extLst>
          </p:cNvPr>
          <p:cNvSpPr/>
          <p:nvPr/>
        </p:nvSpPr>
        <p:spPr>
          <a:xfrm>
            <a:off x="1752018" y="3963564"/>
            <a:ext cx="8473906" cy="802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1AB75B4-DCF5-029A-2B92-0BC94B8AA476}"/>
              </a:ext>
            </a:extLst>
          </p:cNvPr>
          <p:cNvSpPr/>
          <p:nvPr/>
        </p:nvSpPr>
        <p:spPr>
          <a:xfrm>
            <a:off x="5584122" y="3963564"/>
            <a:ext cx="802718" cy="80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m2</a:t>
            </a:r>
            <a:endParaRPr lang="zh-CN" altLang="en-US" b="1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DFDCD88-9150-F5BD-5A24-F1E82315F1A9}"/>
              </a:ext>
            </a:extLst>
          </p:cNvPr>
          <p:cNvSpPr txBox="1">
            <a:spLocks/>
          </p:cNvSpPr>
          <p:nvPr/>
        </p:nvSpPr>
        <p:spPr>
          <a:xfrm>
            <a:off x="1055761" y="825454"/>
            <a:ext cx="11450440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m1+m2&gt;k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a[m1]&gt;a[m2]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a[m1..n]</a:t>
            </a:r>
            <a:r>
              <a:rPr lang="zh-CN" altLang="en-US" sz="2400" b="1" dirty="0"/>
              <a:t>不可能是第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小的数</a:t>
            </a:r>
            <a:endParaRPr lang="en-US" altLang="zh-CN" sz="2400" b="1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DAC26421-838E-363C-E6E7-AB715750FDEE}"/>
              </a:ext>
            </a:extLst>
          </p:cNvPr>
          <p:cNvSpPr/>
          <p:nvPr/>
        </p:nvSpPr>
        <p:spPr>
          <a:xfrm rot="16200000">
            <a:off x="3478204" y="958187"/>
            <a:ext cx="379734" cy="383210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3A0ABFF-4398-6C5A-6F2C-F6243A3C8D79}"/>
              </a:ext>
            </a:extLst>
          </p:cNvPr>
          <p:cNvSpPr txBox="1">
            <a:spLocks/>
          </p:cNvSpPr>
          <p:nvPr/>
        </p:nvSpPr>
        <p:spPr>
          <a:xfrm>
            <a:off x="3094110" y="3064105"/>
            <a:ext cx="1770783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m1-1</a:t>
            </a:r>
            <a:r>
              <a:rPr lang="zh-CN" altLang="en-US" sz="2400" b="1" dirty="0"/>
              <a:t>个数</a:t>
            </a:r>
            <a:endParaRPr lang="en-US" altLang="zh-CN" sz="2400" b="1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F5765C6D-2E36-A41D-EBF8-9F6DE74EC09D}"/>
              </a:ext>
            </a:extLst>
          </p:cNvPr>
          <p:cNvSpPr/>
          <p:nvPr/>
        </p:nvSpPr>
        <p:spPr>
          <a:xfrm rot="16200000">
            <a:off x="3879562" y="2985345"/>
            <a:ext cx="379734" cy="46348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4EB5409-FBC9-5B36-A174-87FE0325EABB}"/>
              </a:ext>
            </a:extLst>
          </p:cNvPr>
          <p:cNvSpPr txBox="1">
            <a:spLocks/>
          </p:cNvSpPr>
          <p:nvPr/>
        </p:nvSpPr>
        <p:spPr>
          <a:xfrm>
            <a:off x="3094109" y="5508743"/>
            <a:ext cx="1770783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m2</a:t>
            </a:r>
            <a:r>
              <a:rPr lang="zh-CN" altLang="en-US" sz="2400" b="1" dirty="0"/>
              <a:t>个数</a:t>
            </a:r>
            <a:endParaRPr lang="en-US" altLang="zh-CN" sz="2400" b="1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2F012A2-29A7-E0A8-26F6-724A3E3BF746}"/>
              </a:ext>
            </a:extLst>
          </p:cNvPr>
          <p:cNvSpPr txBox="1">
            <a:spLocks/>
          </p:cNvSpPr>
          <p:nvPr/>
        </p:nvSpPr>
        <p:spPr>
          <a:xfrm>
            <a:off x="6955722" y="4879533"/>
            <a:ext cx="4717166" cy="7041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a[m1]</a:t>
            </a:r>
            <a:r>
              <a:rPr lang="zh-CN" altLang="en-US" sz="2400" b="1" dirty="0"/>
              <a:t>至少比</a:t>
            </a:r>
            <a:r>
              <a:rPr lang="en-US" altLang="zh-CN" sz="2400" b="1" dirty="0"/>
              <a:t>m1-1+m2</a:t>
            </a:r>
            <a:r>
              <a:rPr lang="zh-CN" altLang="en-US" sz="2400" b="1" dirty="0"/>
              <a:t>个数大，其至少是第</a:t>
            </a:r>
            <a:r>
              <a:rPr lang="en-US" altLang="zh-CN" sz="2400" b="1" dirty="0"/>
              <a:t>m1+m2&gt;k</a:t>
            </a:r>
            <a:r>
              <a:rPr lang="zh-CN" altLang="en-US" sz="2400" b="1" dirty="0"/>
              <a:t>个数</a:t>
            </a:r>
            <a:endParaRPr lang="en-US" altLang="zh-CN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DE442A-A1BB-91CE-147B-30541926DAA3}"/>
              </a:ext>
            </a:extLst>
          </p:cNvPr>
          <p:cNvSpPr/>
          <p:nvPr/>
        </p:nvSpPr>
        <p:spPr>
          <a:xfrm>
            <a:off x="958504" y="1505763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F16BCE-8668-476F-CAE4-484C4866F803}"/>
              </a:ext>
            </a:extLst>
          </p:cNvPr>
          <p:cNvSpPr/>
          <p:nvPr/>
        </p:nvSpPr>
        <p:spPr>
          <a:xfrm>
            <a:off x="932856" y="383808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178207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BF39A5-A1FB-C371-EA3E-109B11D0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369" y="151382"/>
            <a:ext cx="5346017" cy="65552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DCDAC3-E562-9778-FE22-E5BAF1D4E8DE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双数组二分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49E4357-A389-AAF1-B791-5E1BBCF638F5}"/>
              </a:ext>
            </a:extLst>
          </p:cNvPr>
          <p:cNvSpPr txBox="1">
            <a:spLocks/>
          </p:cNvSpPr>
          <p:nvPr/>
        </p:nvSpPr>
        <p:spPr>
          <a:xfrm>
            <a:off x="222888" y="1420621"/>
            <a:ext cx="5475331" cy="4312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/>
              <a:t>因为有可能某个数组所有数都不是第</a:t>
            </a:r>
            <a:r>
              <a:rPr lang="en-US" altLang="zh-CN" sz="2000" b="1" dirty="0"/>
              <a:t>k</a:t>
            </a:r>
            <a:r>
              <a:rPr lang="zh-CN" altLang="en-US" sz="2000" b="1" dirty="0"/>
              <a:t>个数，因此要等两个数组都二分结束，循环条件用 </a:t>
            </a:r>
            <a:r>
              <a:rPr lang="en-US" altLang="zh-CN" sz="2000" b="1" dirty="0"/>
              <a:t>||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当</a:t>
            </a:r>
            <a:r>
              <a:rPr lang="en-US" altLang="zh-CN" sz="2000" b="1" dirty="0"/>
              <a:t>r1=l1-1=0</a:t>
            </a:r>
            <a:r>
              <a:rPr lang="zh-CN" altLang="en-US" sz="2000" b="1" dirty="0"/>
              <a:t>时，</a:t>
            </a:r>
            <a:r>
              <a:rPr lang="en-US" altLang="zh-CN" sz="2000" b="1" dirty="0"/>
              <a:t>m1</a:t>
            </a:r>
            <a:r>
              <a:rPr lang="zh-CN" altLang="en-US" sz="2000" b="1" dirty="0"/>
              <a:t>取到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，表示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数组中所有数都比目标数大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当</a:t>
            </a:r>
            <a:r>
              <a:rPr lang="en-US" altLang="zh-CN" sz="2000" b="1" dirty="0"/>
              <a:t>r1=l1-1=n</a:t>
            </a:r>
            <a:r>
              <a:rPr lang="zh-CN" altLang="en-US" sz="2000" b="1" dirty="0"/>
              <a:t>时，</a:t>
            </a:r>
            <a:r>
              <a:rPr lang="en-US" altLang="zh-CN" sz="2000" b="1" dirty="0"/>
              <a:t>m1</a:t>
            </a:r>
            <a:r>
              <a:rPr lang="zh-CN" altLang="en-US" sz="2000" b="1" dirty="0"/>
              <a:t>取到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，表示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数组中所有数都比目标数小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即使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数组中的数不可能成为目标数，其</a:t>
            </a:r>
            <a:r>
              <a:rPr lang="en-US" altLang="zh-CN" sz="2000" b="1" dirty="0"/>
              <a:t>m1</a:t>
            </a:r>
            <a:r>
              <a:rPr lang="zh-CN" altLang="en-US" sz="2000" b="1" dirty="0"/>
              <a:t>也要贡献正确的小于第</a:t>
            </a:r>
            <a:r>
              <a:rPr lang="en-US" altLang="zh-CN" sz="2000" b="1" dirty="0"/>
              <a:t>k</a:t>
            </a:r>
            <a:r>
              <a:rPr lang="zh-CN" altLang="en-US" sz="2000" b="1" dirty="0"/>
              <a:t>个数的个数，从而进行另一个区间的二分。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5247949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9D04AD-258F-4064-3A28-39902CB326EE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二分答案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7B5E3-C228-28D5-3ECE-155A0F745E30}"/>
              </a:ext>
            </a:extLst>
          </p:cNvPr>
          <p:cNvSpPr txBox="1">
            <a:spLocks/>
          </p:cNvSpPr>
          <p:nvPr/>
        </p:nvSpPr>
        <p:spPr>
          <a:xfrm>
            <a:off x="518395" y="1040856"/>
            <a:ext cx="11450440" cy="52343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除了二分查找，在很多隐含单调性的实际问题中，我们都能采用二分的方式来求解出答案。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我们用另一个视角来分析二分查找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二分查找中我们想要求解的是下标，这是我们所想要的“答案”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下标与数组中数的大小是有单调递增关系的，下标越大，数就越大，反过来数越大，下标也越大，这是单调性。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当我们找到了我们想求解的“答案”跟某个变量的单调性关系的时候，我们就可以对这个“答案”（即下标）做二分，根据相关变量的大小来调整我们的答案，最终逼近得到正确的答案。</a:t>
            </a:r>
          </a:p>
        </p:txBody>
      </p:sp>
    </p:spTree>
    <p:extLst>
      <p:ext uri="{BB962C8B-B14F-4D97-AF65-F5344CB8AC3E}">
        <p14:creationId xmlns:p14="http://schemas.microsoft.com/office/powerpoint/2010/main" val="322741796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F47DCB-FDC2-6889-A66F-B199862E4152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二分答案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A6C50-516F-1D7E-97F1-6C46E5FC5D99}"/>
              </a:ext>
            </a:extLst>
          </p:cNvPr>
          <p:cNvSpPr txBox="1">
            <a:spLocks/>
          </p:cNvSpPr>
          <p:nvPr/>
        </p:nvSpPr>
        <p:spPr>
          <a:xfrm>
            <a:off x="370780" y="1054295"/>
            <a:ext cx="11450440" cy="6205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二分答案最常见的是运用于求解满足条件下的最大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最小解的问题。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3311B9-0A5F-8785-AC6D-2CC3AC04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9" y="1851075"/>
            <a:ext cx="7264773" cy="481354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5ED2F9-2AF2-1EA2-4E1A-FCEB1060137B}"/>
              </a:ext>
            </a:extLst>
          </p:cNvPr>
          <p:cNvSpPr txBox="1">
            <a:spLocks/>
          </p:cNvSpPr>
          <p:nvPr/>
        </p:nvSpPr>
        <p:spPr>
          <a:xfrm>
            <a:off x="8864463" y="2532923"/>
            <a:ext cx="2551849" cy="6205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洛谷</a:t>
            </a:r>
            <a:r>
              <a:rPr lang="en-US" altLang="zh-CN" sz="2400" b="1" dirty="0"/>
              <a:t>P2440</a:t>
            </a:r>
          </a:p>
        </p:txBody>
      </p:sp>
    </p:spTree>
    <p:extLst>
      <p:ext uri="{BB962C8B-B14F-4D97-AF65-F5344CB8AC3E}">
        <p14:creationId xmlns:p14="http://schemas.microsoft.com/office/powerpoint/2010/main" val="1512399447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911B61-CB18-5430-BE12-7B2BA070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38" y="1321688"/>
            <a:ext cx="7140060" cy="55363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3944E69-3F59-7B1B-EF72-FD428ECCF446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二分答案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C95F36E-722F-597F-8214-CA556A123C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2672" y="1054295"/>
                <a:ext cx="3968548" cy="62053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该题的数据范围提示我们应该采用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𝒏𝒍𝒐𝒈𝑳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的算法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C95F36E-722F-597F-8214-CA556A123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672" y="1054295"/>
                <a:ext cx="3968548" cy="620535"/>
              </a:xfrm>
              <a:prstGeom prst="rect">
                <a:avLst/>
              </a:prstGeom>
              <a:blipFill>
                <a:blip r:embed="rId3"/>
                <a:stretch>
                  <a:fillRect l="-1997" r="-461" b="-10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86449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20678" y="1247710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81141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20403" y="3589797"/>
            <a:ext cx="6597767" cy="64081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600" b="1" dirty="0">
                <a:cs typeface="Times New Roman" panose="02020603050405020304" pitchFamily="18" charset="0"/>
              </a:rPr>
              <a:t>递归算法</a:t>
            </a:r>
            <a:endParaRPr lang="zh-CN" altLang="en-US" sz="3600" b="1" dirty="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90453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B1C8A316-B0F2-1088-0B89-FECAE9D2F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395" y="1040856"/>
                <a:ext cx="11450440" cy="523430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分析题目，我们首先明确我们要求解的答案是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2400" b="1" dirty="0"/>
                  <a:t>的最大值，然后我们寻找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2400" b="1" dirty="0"/>
                  <a:t>与什么具有单调性。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很明显可以发现，如果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2400" b="1" dirty="0"/>
                  <a:t>越大，能切出的木头段数肯定越多，反之越少。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那么我们就可以对“答案”进行二分，每次假设一个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2400" b="1" dirty="0"/>
                  <a:t>的值，去判断能切出多少段木头，如果满足要求大于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400" b="1" dirty="0"/>
                  <a:t>就说明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2400" b="1" dirty="0"/>
                  <a:t>还能再长一点，否则就再短一点。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2400" b="1" dirty="0"/>
                  <a:t>取值的范围可以是可能出现的木头长度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1" dirty="0"/>
                  <a:t>，最大值也可以取实际出现的木头长度最大值。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这样就把一个复杂的问题分解成了二分</a:t>
                </a:r>
                <a:r>
                  <a:rPr lang="en-US" altLang="zh-CN" sz="2400" b="1" dirty="0"/>
                  <a:t>+</a:t>
                </a:r>
                <a:r>
                  <a:rPr lang="zh-CN" altLang="en-US" sz="2400" b="1" dirty="0"/>
                  <a:t>可行性判断这两个简单的工作。</a:t>
                </a:r>
              </a:p>
            </p:txBody>
          </p:sp>
        </mc:Choice>
        <mc:Fallback xmlns="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B1C8A316-B0F2-1088-0B89-FECAE9D2F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95" y="1040856"/>
                <a:ext cx="11450440" cy="5234301"/>
              </a:xfrm>
              <a:prstGeom prst="rect">
                <a:avLst/>
              </a:prstGeom>
              <a:blipFill>
                <a:blip r:embed="rId2"/>
                <a:stretch>
                  <a:fillRect l="-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2773DD1-80E0-2C47-1C78-E95DBD4B1241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二分答案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45415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9C31FF-CC69-42AC-27C2-D6B01064478B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二分答案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AD075-FD57-2166-EAC0-BA87B97C225F}"/>
              </a:ext>
            </a:extLst>
          </p:cNvPr>
          <p:cNvSpPr txBox="1">
            <a:spLocks/>
          </p:cNvSpPr>
          <p:nvPr/>
        </p:nvSpPr>
        <p:spPr>
          <a:xfrm>
            <a:off x="518395" y="1040857"/>
            <a:ext cx="11450440" cy="6832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二分答案模板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345286-EE89-6B89-01D1-D16DF9FC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5" y="1803316"/>
            <a:ext cx="4796236" cy="1756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45B0B2A-F6F7-F33F-0F6F-10EF47261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395" y="3639094"/>
                <a:ext cx="11450440" cy="193804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check</a:t>
                </a:r>
                <a:r>
                  <a:rPr lang="zh-CN" altLang="en-US" sz="2400" b="1" dirty="0"/>
                  <a:t>函数用于判断当前的</a:t>
                </a:r>
                <a:r>
                  <a:rPr lang="en-US" altLang="zh-CN" sz="2400" b="1" dirty="0"/>
                  <a:t>mid</a:t>
                </a:r>
                <a:r>
                  <a:rPr lang="zh-CN" altLang="en-US" sz="2400" b="1" dirty="0"/>
                  <a:t>是否可行，可行时记录该方案，然后区间右移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如果后续还有更大的可行解会将</a:t>
                </a:r>
                <a:r>
                  <a:rPr lang="en-US" altLang="zh-CN" sz="2400" b="1" dirty="0" err="1"/>
                  <a:t>ans</a:t>
                </a:r>
                <a:r>
                  <a:rPr lang="zh-CN" altLang="en-US" sz="2400" b="1" dirty="0"/>
                  <a:t>覆盖成更大值。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二分区间的初始值，以及</a:t>
                </a:r>
                <a:r>
                  <a:rPr lang="en-US" altLang="zh-CN" sz="2400" b="1" dirty="0"/>
                  <a:t>check</a:t>
                </a:r>
                <a:r>
                  <a:rPr lang="zh-CN" altLang="en-US" sz="2400" b="1" dirty="0"/>
                  <a:t>函数如何写根据实际题目来确定。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二分答案的复杂度为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𝒏𝒍𝒐𝒈𝒎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400" b="1" dirty="0"/>
                  <a:t>为二分区间长度，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/>
                  <a:t>为</a:t>
                </a:r>
                <a:r>
                  <a:rPr lang="en-US" altLang="zh-CN" sz="2400" b="1" dirty="0"/>
                  <a:t>check</a:t>
                </a:r>
                <a:r>
                  <a:rPr lang="zh-CN" altLang="en-US" sz="2400" b="1" dirty="0"/>
                  <a:t>函数复杂度。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145B0B2A-F6F7-F33F-0F6F-10EF47261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95" y="3639094"/>
                <a:ext cx="11450440" cy="1938047"/>
              </a:xfrm>
              <a:prstGeom prst="rect">
                <a:avLst/>
              </a:prstGeom>
              <a:blipFill>
                <a:blip r:embed="rId3"/>
                <a:stretch>
                  <a:fillRect l="-692" b="-42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115985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5BF259-73BA-54B1-E750-BCF44A356BA1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二分答案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CD12F30-D7DB-1431-1720-A048D0811CC0}"/>
              </a:ext>
            </a:extLst>
          </p:cNvPr>
          <p:cNvSpPr txBox="1">
            <a:spLocks/>
          </p:cNvSpPr>
          <p:nvPr/>
        </p:nvSpPr>
        <p:spPr>
          <a:xfrm>
            <a:off x="518395" y="3639094"/>
            <a:ext cx="11450440" cy="2747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二分答案也可以用于答案为小数的问题。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只要设置一个答案的精度即可，将精度作为判断二分结束的条件以及区间增减量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对于整数的问题，精度即为</a:t>
            </a:r>
            <a:r>
              <a:rPr lang="en-US" altLang="zh-CN" sz="2400" b="1" dirty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上述例子精度为</a:t>
            </a:r>
            <a:r>
              <a:rPr lang="en-US" altLang="zh-CN" sz="2400" b="1" dirty="0"/>
              <a:t>1e5</a:t>
            </a:r>
            <a:r>
              <a:rPr lang="zh-CN" altLang="en-US" sz="2400" b="1" dirty="0"/>
              <a:t>，即计算到小数点后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位。</a:t>
            </a:r>
            <a:endParaRPr lang="en-US" altLang="zh-CN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07DE40-B396-2673-62AB-09F3E637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00" y="1152974"/>
            <a:ext cx="5921018" cy="206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75029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1588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3487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95439" y="2264468"/>
            <a:ext cx="6208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491">
              <a:defRPr/>
            </a:pPr>
            <a:r>
              <a:rPr lang="en-US" altLang="zh-CN" sz="7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Thanks for watching</a:t>
            </a:r>
            <a:endParaRPr lang="zh-CN" altLang="en-US" sz="7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1588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3629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81418" y="1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38922" y="1167125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71277" y="2156849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7825" y="4658925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CC749F-BB25-43A6-DAF4-E13A2DFD5F9E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递归算法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64980-D4AF-E1D8-CE73-1A0E48C020F2}"/>
              </a:ext>
            </a:extLst>
          </p:cNvPr>
          <p:cNvSpPr txBox="1">
            <a:spLocks/>
          </p:cNvSpPr>
          <p:nvPr/>
        </p:nvSpPr>
        <p:spPr>
          <a:xfrm>
            <a:off x="402325" y="1139096"/>
            <a:ext cx="11233785" cy="4102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递归算法的表现和实现机制是方法自己调用自己。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Recall</a:t>
            </a:r>
            <a:r>
              <a:rPr lang="zh-CN" altLang="en-US" b="1" dirty="0"/>
              <a:t>：方法结束的两种方式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、正常运行结束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、读到</a:t>
            </a:r>
            <a:r>
              <a:rPr lang="en-US" altLang="zh-CN" b="1" dirty="0"/>
              <a:t>return</a:t>
            </a:r>
            <a:r>
              <a:rPr lang="zh-CN" altLang="en-US" b="1" dirty="0"/>
              <a:t>结束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在方法没结束前，它们所占用的空间都不会被删除，并且以栈的方式存储。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要注意的是，每一次调用的方法，即每一层方法中的变量都是独立的。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3518412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CC749F-BB25-43A6-DAF4-E13A2DFD5F9E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递归算法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64980-D4AF-E1D8-CE73-1A0E48C020F2}"/>
              </a:ext>
            </a:extLst>
          </p:cNvPr>
          <p:cNvSpPr txBox="1">
            <a:spLocks/>
          </p:cNvSpPr>
          <p:nvPr/>
        </p:nvSpPr>
        <p:spPr>
          <a:xfrm>
            <a:off x="339504" y="1690528"/>
            <a:ext cx="11233785" cy="4102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递归在自己调用自己的过程中不会以第</a:t>
            </a:r>
            <a:r>
              <a:rPr lang="en-US" altLang="zh-CN" b="1" dirty="0"/>
              <a:t>1</a:t>
            </a:r>
            <a:r>
              <a:rPr lang="zh-CN" altLang="en-US" b="1" dirty="0"/>
              <a:t>种方式正常退出。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因此需要在合适的时间以</a:t>
            </a:r>
            <a:r>
              <a:rPr lang="en-US" altLang="zh-CN" b="1" dirty="0"/>
              <a:t>return</a:t>
            </a:r>
            <a:r>
              <a:rPr lang="zh-CN" altLang="en-US" b="1" dirty="0"/>
              <a:t>退出，我们称为递归出口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当栈中最上方的方法以</a:t>
            </a:r>
            <a:r>
              <a:rPr lang="en-US" altLang="zh-CN" b="1" dirty="0"/>
              <a:t>return</a:t>
            </a:r>
            <a:r>
              <a:rPr lang="zh-CN" altLang="en-US" b="1" dirty="0"/>
              <a:t>退出后，那么下一层的方法就能继续正常执行到正常退出，最后将栈中所有的方法执行完成。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275609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EBB01E-B2F2-6B49-10CD-AFDEE0C97C7F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递归算法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94EC5B-B39A-4A95-A2AA-229A29BE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" y="1546306"/>
            <a:ext cx="5937350" cy="2718568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A5A62D3-711D-D839-C3AC-54D4BB6F0C14}"/>
              </a:ext>
            </a:extLst>
          </p:cNvPr>
          <p:cNvGrpSpPr/>
          <p:nvPr/>
        </p:nvGrpSpPr>
        <p:grpSpPr>
          <a:xfrm>
            <a:off x="7273316" y="878050"/>
            <a:ext cx="3447032" cy="5451787"/>
            <a:chOff x="7029014" y="152113"/>
            <a:chExt cx="3447032" cy="545178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24B770D-BA52-9DFA-EB5B-CC9EB874A576}"/>
                </a:ext>
              </a:extLst>
            </p:cNvPr>
            <p:cNvCxnSpPr>
              <a:cxnSpLocks/>
            </p:cNvCxnSpPr>
            <p:nvPr/>
          </p:nvCxnSpPr>
          <p:spPr>
            <a:xfrm>
              <a:off x="7029014" y="152113"/>
              <a:ext cx="0" cy="53761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0037136-0769-E6EA-7EB9-D8114A8F3A70}"/>
                </a:ext>
              </a:extLst>
            </p:cNvPr>
            <p:cNvCxnSpPr>
              <a:cxnSpLocks/>
            </p:cNvCxnSpPr>
            <p:nvPr/>
          </p:nvCxnSpPr>
          <p:spPr>
            <a:xfrm>
              <a:off x="10476046" y="152113"/>
              <a:ext cx="0" cy="54517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30B0978-519E-714A-CF80-D66697A7DA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9014" y="5528281"/>
              <a:ext cx="3447032" cy="659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2FAE101-2B44-E0F3-C0A1-0616ABF43C4C}"/>
              </a:ext>
            </a:extLst>
          </p:cNvPr>
          <p:cNvSpPr/>
          <p:nvPr/>
        </p:nvSpPr>
        <p:spPr>
          <a:xfrm>
            <a:off x="7565317" y="4495218"/>
            <a:ext cx="2863031" cy="14937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3542B73-6445-CAFF-8827-1F0EF09CF130}"/>
              </a:ext>
            </a:extLst>
          </p:cNvPr>
          <p:cNvSpPr txBox="1">
            <a:spLocks/>
          </p:cNvSpPr>
          <p:nvPr/>
        </p:nvSpPr>
        <p:spPr>
          <a:xfrm>
            <a:off x="8500849" y="4268362"/>
            <a:ext cx="1189710" cy="7503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fac(3)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25C066-17C4-DBDA-5E01-BA2DDFD1A75B}"/>
              </a:ext>
            </a:extLst>
          </p:cNvPr>
          <p:cNvSpPr txBox="1">
            <a:spLocks/>
          </p:cNvSpPr>
          <p:nvPr/>
        </p:nvSpPr>
        <p:spPr>
          <a:xfrm>
            <a:off x="7711318" y="4866909"/>
            <a:ext cx="2863030" cy="7503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return fac(2)* 3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CACEEB-6D7B-C0D9-B65B-605B43DD3469}"/>
              </a:ext>
            </a:extLst>
          </p:cNvPr>
          <p:cNvGrpSpPr/>
          <p:nvPr/>
        </p:nvGrpSpPr>
        <p:grpSpPr>
          <a:xfrm>
            <a:off x="7580182" y="2528557"/>
            <a:ext cx="3009031" cy="1720609"/>
            <a:chOff x="7580182" y="2528557"/>
            <a:chExt cx="3009031" cy="17206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16CEED-3FEB-60BC-05DE-BDCB0C4EDA7D}"/>
                </a:ext>
              </a:extLst>
            </p:cNvPr>
            <p:cNvSpPr/>
            <p:nvPr/>
          </p:nvSpPr>
          <p:spPr>
            <a:xfrm>
              <a:off x="7580182" y="2755413"/>
              <a:ext cx="2863031" cy="14937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内容占位符 2">
              <a:extLst>
                <a:ext uri="{FF2B5EF4-FFF2-40B4-BE49-F238E27FC236}">
                  <a16:creationId xmlns:a16="http://schemas.microsoft.com/office/drawing/2014/main" id="{A91776CA-BA39-1C3A-83ED-D480455E3E3D}"/>
                </a:ext>
              </a:extLst>
            </p:cNvPr>
            <p:cNvSpPr txBox="1">
              <a:spLocks/>
            </p:cNvSpPr>
            <p:nvPr/>
          </p:nvSpPr>
          <p:spPr>
            <a:xfrm>
              <a:off x="8515714" y="2528557"/>
              <a:ext cx="1189710" cy="75036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b="1" dirty="0"/>
                <a:t>fac(2)</a:t>
              </a:r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329337E9-3235-09FE-DFB8-1DB29401F485}"/>
                </a:ext>
              </a:extLst>
            </p:cNvPr>
            <p:cNvSpPr txBox="1">
              <a:spLocks/>
            </p:cNvSpPr>
            <p:nvPr/>
          </p:nvSpPr>
          <p:spPr>
            <a:xfrm>
              <a:off x="7726183" y="3127104"/>
              <a:ext cx="2863030" cy="75036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b="1" dirty="0"/>
                <a:t>return fac(1)* 2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38FF5C-A27B-4B2B-0594-B25BDE9E64A2}"/>
              </a:ext>
            </a:extLst>
          </p:cNvPr>
          <p:cNvGrpSpPr/>
          <p:nvPr/>
        </p:nvGrpSpPr>
        <p:grpSpPr>
          <a:xfrm>
            <a:off x="7531393" y="750359"/>
            <a:ext cx="3107013" cy="1724101"/>
            <a:chOff x="7531393" y="750359"/>
            <a:chExt cx="3107013" cy="17241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607444D-5EC6-7380-E4E4-FC5C0D9A52B1}"/>
                </a:ext>
              </a:extLst>
            </p:cNvPr>
            <p:cNvSpPr/>
            <p:nvPr/>
          </p:nvSpPr>
          <p:spPr>
            <a:xfrm>
              <a:off x="7573202" y="980707"/>
              <a:ext cx="2863031" cy="14937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>
              <a:extLst>
                <a:ext uri="{FF2B5EF4-FFF2-40B4-BE49-F238E27FC236}">
                  <a16:creationId xmlns:a16="http://schemas.microsoft.com/office/drawing/2014/main" id="{ED71345B-2CBE-F14C-62D7-32AB8FEA001C}"/>
                </a:ext>
              </a:extLst>
            </p:cNvPr>
            <p:cNvSpPr txBox="1">
              <a:spLocks/>
            </p:cNvSpPr>
            <p:nvPr/>
          </p:nvSpPr>
          <p:spPr>
            <a:xfrm>
              <a:off x="8515714" y="750359"/>
              <a:ext cx="1189710" cy="75036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b="1" dirty="0"/>
                <a:t>fac(1)</a:t>
              </a:r>
            </a:p>
          </p:txBody>
        </p:sp>
        <p:sp>
          <p:nvSpPr>
            <p:cNvPr id="17" name="内容占位符 2">
              <a:extLst>
                <a:ext uri="{FF2B5EF4-FFF2-40B4-BE49-F238E27FC236}">
                  <a16:creationId xmlns:a16="http://schemas.microsoft.com/office/drawing/2014/main" id="{BF80C5EE-6BA0-62B3-1F80-331DAD62B3C5}"/>
                </a:ext>
              </a:extLst>
            </p:cNvPr>
            <p:cNvSpPr txBox="1">
              <a:spLocks/>
            </p:cNvSpPr>
            <p:nvPr/>
          </p:nvSpPr>
          <p:spPr>
            <a:xfrm>
              <a:off x="7531393" y="1373333"/>
              <a:ext cx="3107013" cy="75036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b="1" dirty="0"/>
                <a:t>if(x==1) return 1;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F0A210-BBA1-2381-26A6-C384282FB1C1}"/>
              </a:ext>
            </a:extLst>
          </p:cNvPr>
          <p:cNvCxnSpPr/>
          <p:nvPr/>
        </p:nvCxnSpPr>
        <p:spPr>
          <a:xfrm flipH="1">
            <a:off x="9690559" y="2024244"/>
            <a:ext cx="346901" cy="1254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6256A9-E7C5-89FC-E38E-004AE42F37F3}"/>
              </a:ext>
            </a:extLst>
          </p:cNvPr>
          <p:cNvCxnSpPr/>
          <p:nvPr/>
        </p:nvCxnSpPr>
        <p:spPr>
          <a:xfrm flipH="1">
            <a:off x="9474793" y="3803306"/>
            <a:ext cx="346901" cy="1254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484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F47BA9-A392-89FB-B60A-3A33C872642F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递归算法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CC90-B33E-0581-36CB-7D10CD79AE6B}"/>
              </a:ext>
            </a:extLst>
          </p:cNvPr>
          <p:cNvSpPr txBox="1">
            <a:spLocks/>
          </p:cNvSpPr>
          <p:nvPr/>
        </p:nvSpPr>
        <p:spPr>
          <a:xfrm>
            <a:off x="269702" y="1377500"/>
            <a:ext cx="11233785" cy="4102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递归算法的巧妙之处在于利用方法的这个机制把</a:t>
            </a:r>
            <a:r>
              <a:rPr lang="zh-CN" altLang="en-US" b="1" dirty="0">
                <a:solidFill>
                  <a:srgbClr val="FF0000"/>
                </a:solidFill>
              </a:rPr>
              <a:t>大规模的问题化解成规模足够小，足够简单的问题</a:t>
            </a:r>
            <a:r>
              <a:rPr lang="zh-CN" altLang="en-US" b="1" dirty="0"/>
              <a:t>，解决了之后再通过获得的答案解决大规模的问题。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回忆递推算法，其实递归算法“归”的部分就类似递推算法的过程。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递归出口即递推算法中的初始条件，在递归出口解决足够简单的问题。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递归算法只需要多考虑如何把大规模问题分解成小规模问题。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007542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BFDDD8-259D-319F-0F85-2117D92EC774}"/>
              </a:ext>
            </a:extLst>
          </p:cNvPr>
          <p:cNvSpPr/>
          <p:nvPr/>
        </p:nvSpPr>
        <p:spPr>
          <a:xfrm>
            <a:off x="1130006" y="354830"/>
            <a:ext cx="2129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递归算法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B2864-0048-70F0-636C-8B2E19495404}"/>
              </a:ext>
            </a:extLst>
          </p:cNvPr>
          <p:cNvSpPr txBox="1">
            <a:spLocks/>
          </p:cNvSpPr>
          <p:nvPr/>
        </p:nvSpPr>
        <p:spPr>
          <a:xfrm>
            <a:off x="744353" y="1202996"/>
            <a:ext cx="11233785" cy="4102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递归算法相比递推算法能解决更多的问题。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递推只能算跟值有关的问题，而递归能解决一个问题。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递推是通过已知的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r>
              <a:rPr lang="zh-CN" altLang="en-US" b="1" dirty="0"/>
              <a:t>来推理得到当前要计算的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递归是在</a:t>
            </a:r>
            <a:r>
              <a:rPr lang="zh-CN" altLang="en-US" b="1" dirty="0">
                <a:solidFill>
                  <a:srgbClr val="FF0000"/>
                </a:solidFill>
              </a:rPr>
              <a:t>能够解决小规模问题</a:t>
            </a:r>
            <a:r>
              <a:rPr lang="zh-CN" altLang="en-US" b="1" dirty="0"/>
              <a:t>的基础上，来</a:t>
            </a:r>
            <a:r>
              <a:rPr lang="zh-CN" altLang="en-US" b="1" dirty="0">
                <a:solidFill>
                  <a:srgbClr val="FF0000"/>
                </a:solidFill>
              </a:rPr>
              <a:t>解决大规模问题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事实上，递归能解决的方法范围包含递推能解决的方法范围。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所以一般递推能完成的事情递归也能完成。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87036693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2827</Words>
  <Application>Microsoft Office PowerPoint</Application>
  <PresentationFormat>宽屏</PresentationFormat>
  <Paragraphs>194</Paragraphs>
  <Slides>43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宗奇</dc:creator>
  <cp:lastModifiedBy>宗奇 杨</cp:lastModifiedBy>
  <cp:revision>346</cp:revision>
  <dcterms:created xsi:type="dcterms:W3CDTF">2022-03-06T07:45:30Z</dcterms:created>
  <dcterms:modified xsi:type="dcterms:W3CDTF">2023-09-30T02:21:07Z</dcterms:modified>
</cp:coreProperties>
</file>