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7739" r:id="rId2"/>
    <p:sldId id="7740" r:id="rId3"/>
    <p:sldId id="257" r:id="rId4"/>
    <p:sldId id="7651" r:id="rId5"/>
    <p:sldId id="7657" r:id="rId6"/>
    <p:sldId id="7658" r:id="rId7"/>
    <p:sldId id="7659" r:id="rId8"/>
    <p:sldId id="7660" r:id="rId9"/>
    <p:sldId id="7661" r:id="rId10"/>
    <p:sldId id="7662" r:id="rId11"/>
    <p:sldId id="7663" r:id="rId12"/>
    <p:sldId id="7664" r:id="rId13"/>
    <p:sldId id="7665" r:id="rId14"/>
    <p:sldId id="7815" r:id="rId15"/>
    <p:sldId id="7666" r:id="rId16"/>
    <p:sldId id="7667" r:id="rId17"/>
    <p:sldId id="7668" r:id="rId18"/>
    <p:sldId id="7669" r:id="rId19"/>
    <p:sldId id="7741" r:id="rId20"/>
    <p:sldId id="7744" r:id="rId21"/>
    <p:sldId id="7745" r:id="rId22"/>
    <p:sldId id="7746" r:id="rId23"/>
    <p:sldId id="7676" r:id="rId24"/>
    <p:sldId id="7677" r:id="rId25"/>
    <p:sldId id="7679" r:id="rId26"/>
    <p:sldId id="7678" r:id="rId27"/>
    <p:sldId id="7680" r:id="rId28"/>
    <p:sldId id="7681" r:id="rId29"/>
    <p:sldId id="7805" r:id="rId30"/>
    <p:sldId id="7800" r:id="rId31"/>
    <p:sldId id="7801" r:id="rId32"/>
    <p:sldId id="7802" r:id="rId33"/>
    <p:sldId id="7806" r:id="rId34"/>
    <p:sldId id="7803" r:id="rId35"/>
    <p:sldId id="7804" r:id="rId36"/>
    <p:sldId id="7742" r:id="rId37"/>
    <p:sldId id="7807" r:id="rId38"/>
    <p:sldId id="7808" r:id="rId39"/>
    <p:sldId id="7809" r:id="rId40"/>
    <p:sldId id="7810" r:id="rId41"/>
    <p:sldId id="7683" r:id="rId42"/>
    <p:sldId id="7811" r:id="rId43"/>
    <p:sldId id="7812" r:id="rId44"/>
    <p:sldId id="7813" r:id="rId45"/>
    <p:sldId id="7814" r:id="rId46"/>
    <p:sldId id="7682" r:id="rId47"/>
    <p:sldId id="7684" r:id="rId48"/>
    <p:sldId id="7743" r:id="rId49"/>
    <p:sldId id="7670" r:id="rId50"/>
    <p:sldId id="7671" r:id="rId51"/>
    <p:sldId id="7816" r:id="rId52"/>
    <p:sldId id="7817" r:id="rId53"/>
    <p:sldId id="7818" r:id="rId54"/>
    <p:sldId id="7819" r:id="rId55"/>
    <p:sldId id="7821" r:id="rId56"/>
    <p:sldId id="7822" r:id="rId57"/>
    <p:sldId id="7823" r:id="rId58"/>
    <p:sldId id="7824" r:id="rId59"/>
    <p:sldId id="7825" r:id="rId60"/>
    <p:sldId id="7826" r:id="rId61"/>
    <p:sldId id="7827" r:id="rId62"/>
    <p:sldId id="7828" r:id="rId63"/>
    <p:sldId id="7690" r:id="rId64"/>
    <p:sldId id="7691" r:id="rId65"/>
    <p:sldId id="7607" r:id="rId6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03" autoAdjust="0"/>
    <p:restoredTop sz="95587" autoAdjust="0"/>
  </p:normalViewPr>
  <p:slideViewPr>
    <p:cSldViewPr snapToGrid="0">
      <p:cViewPr varScale="1">
        <p:scale>
          <a:sx n="91" d="100"/>
          <a:sy n="91" d="100"/>
        </p:scale>
        <p:origin x="6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30CB8E-AC13-47AA-B1E2-9FC0CC656FC8}" type="datetimeFigureOut">
              <a:rPr lang="zh-CN" altLang="en-US" smtClean="0"/>
              <a:t>2023/10/21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5A342-4A36-4C7A-9C26-4D27B54799E4}" type="slidenum">
              <a:rPr lang="zh-CN" altLang="en-US" smtClean="0"/>
              <a:t>‹#›</a:t>
            </a:fld>
            <a:endParaRPr lang="zh-CN" altLang="en-US"/>
          </a:p>
        </p:txBody>
      </p:sp>
    </p:spTree>
    <p:extLst>
      <p:ext uri="{BB962C8B-B14F-4D97-AF65-F5344CB8AC3E}">
        <p14:creationId xmlns:p14="http://schemas.microsoft.com/office/powerpoint/2010/main" val="2496383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1</a:t>
            </a:fld>
            <a:endParaRPr lang="zh-CN" altLang="en-US"/>
          </a:p>
        </p:txBody>
      </p:sp>
    </p:spTree>
    <p:extLst>
      <p:ext uri="{BB962C8B-B14F-4D97-AF65-F5344CB8AC3E}">
        <p14:creationId xmlns:p14="http://schemas.microsoft.com/office/powerpoint/2010/main" val="3302789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a:t>
            </a:fld>
            <a:endParaRPr lang="zh-CN" altLang="en-US"/>
          </a:p>
        </p:txBody>
      </p:sp>
    </p:spTree>
    <p:extLst>
      <p:ext uri="{BB962C8B-B14F-4D97-AF65-F5344CB8AC3E}">
        <p14:creationId xmlns:p14="http://schemas.microsoft.com/office/powerpoint/2010/main" val="3912275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4</a:t>
            </a:fld>
            <a:endParaRPr lang="zh-CN" altLang="en-US"/>
          </a:p>
        </p:txBody>
      </p:sp>
    </p:spTree>
    <p:extLst>
      <p:ext uri="{BB962C8B-B14F-4D97-AF65-F5344CB8AC3E}">
        <p14:creationId xmlns:p14="http://schemas.microsoft.com/office/powerpoint/2010/main" val="4074592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19</a:t>
            </a:fld>
            <a:endParaRPr lang="zh-CN" altLang="en-US"/>
          </a:p>
        </p:txBody>
      </p:sp>
    </p:spTree>
    <p:extLst>
      <p:ext uri="{BB962C8B-B14F-4D97-AF65-F5344CB8AC3E}">
        <p14:creationId xmlns:p14="http://schemas.microsoft.com/office/powerpoint/2010/main" val="2824442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95A342-4A36-4C7A-9C26-4D27B54799E4}" type="slidenum">
              <a:rPr lang="zh-CN" altLang="en-US" smtClean="0"/>
              <a:t>26</a:t>
            </a:fld>
            <a:endParaRPr lang="zh-CN" altLang="en-US"/>
          </a:p>
        </p:txBody>
      </p:sp>
    </p:spTree>
    <p:extLst>
      <p:ext uri="{BB962C8B-B14F-4D97-AF65-F5344CB8AC3E}">
        <p14:creationId xmlns:p14="http://schemas.microsoft.com/office/powerpoint/2010/main" val="153314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36</a:t>
            </a:fld>
            <a:endParaRPr lang="zh-CN" altLang="en-US"/>
          </a:p>
        </p:txBody>
      </p:sp>
    </p:spTree>
    <p:extLst>
      <p:ext uri="{BB962C8B-B14F-4D97-AF65-F5344CB8AC3E}">
        <p14:creationId xmlns:p14="http://schemas.microsoft.com/office/powerpoint/2010/main" val="81160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48</a:t>
            </a:fld>
            <a:endParaRPr lang="zh-CN" altLang="en-US"/>
          </a:p>
        </p:txBody>
      </p:sp>
    </p:spTree>
    <p:extLst>
      <p:ext uri="{BB962C8B-B14F-4D97-AF65-F5344CB8AC3E}">
        <p14:creationId xmlns:p14="http://schemas.microsoft.com/office/powerpoint/2010/main" val="3533307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95A342-4A36-4C7A-9C26-4D27B54799E4}" type="slidenum">
              <a:rPr lang="zh-CN" altLang="en-US" smtClean="0"/>
              <a:t>57</a:t>
            </a:fld>
            <a:endParaRPr lang="zh-CN" altLang="en-US"/>
          </a:p>
        </p:txBody>
      </p:sp>
    </p:spTree>
    <p:extLst>
      <p:ext uri="{BB962C8B-B14F-4D97-AF65-F5344CB8AC3E}">
        <p14:creationId xmlns:p14="http://schemas.microsoft.com/office/powerpoint/2010/main" val="3160074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998766-6A9C-4F2F-8D78-A8B7F422C2B3}" type="slidenum">
              <a:rPr lang="zh-CN" altLang="en-US" smtClean="0"/>
              <a:t>65</a:t>
            </a:fld>
            <a:endParaRPr lang="zh-CN" altLang="en-US"/>
          </a:p>
        </p:txBody>
      </p:sp>
    </p:spTree>
    <p:extLst>
      <p:ext uri="{BB962C8B-B14F-4D97-AF65-F5344CB8AC3E}">
        <p14:creationId xmlns:p14="http://schemas.microsoft.com/office/powerpoint/2010/main" val="200875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F38B5-F6A4-46AC-93F0-B670D124C1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8DB9416-6D2A-4310-BF20-8770AC1E6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C03D33B-6FEB-45AA-8D3E-B06FFFAB9CAB}"/>
              </a:ext>
            </a:extLst>
          </p:cNvPr>
          <p:cNvSpPr>
            <a:spLocks noGrp="1"/>
          </p:cNvSpPr>
          <p:nvPr>
            <p:ph type="dt" sz="half" idx="10"/>
          </p:nvPr>
        </p:nvSpPr>
        <p:spPr/>
        <p:txBody>
          <a:bodyPr/>
          <a:lstStyle/>
          <a:p>
            <a:fld id="{32B07C86-86F4-4B28-9AA2-F625AB209946}" type="datetimeFigureOut">
              <a:rPr lang="zh-CN" altLang="en-US" smtClean="0"/>
              <a:t>2023/10/21</a:t>
            </a:fld>
            <a:endParaRPr lang="zh-CN" altLang="en-US"/>
          </a:p>
        </p:txBody>
      </p:sp>
      <p:sp>
        <p:nvSpPr>
          <p:cNvPr id="5" name="页脚占位符 4">
            <a:extLst>
              <a:ext uri="{FF2B5EF4-FFF2-40B4-BE49-F238E27FC236}">
                <a16:creationId xmlns:a16="http://schemas.microsoft.com/office/drawing/2014/main" id="{430AA53E-411A-4E0C-B3B6-17712BCBF2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96415A-E43F-4635-AAF1-BDB3FFA2CE63}"/>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989476114"/>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246EF-FEC3-4A9E-A679-A29C193F01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17ED662-61DB-49A6-9905-F217053545F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E266D5-E934-4FCC-9AC0-29A1DE16963B}"/>
              </a:ext>
            </a:extLst>
          </p:cNvPr>
          <p:cNvSpPr>
            <a:spLocks noGrp="1"/>
          </p:cNvSpPr>
          <p:nvPr>
            <p:ph type="dt" sz="half" idx="10"/>
          </p:nvPr>
        </p:nvSpPr>
        <p:spPr/>
        <p:txBody>
          <a:bodyPr/>
          <a:lstStyle/>
          <a:p>
            <a:fld id="{32B07C86-86F4-4B28-9AA2-F625AB209946}" type="datetimeFigureOut">
              <a:rPr lang="zh-CN" altLang="en-US" smtClean="0"/>
              <a:t>2023/10/21</a:t>
            </a:fld>
            <a:endParaRPr lang="zh-CN" altLang="en-US"/>
          </a:p>
        </p:txBody>
      </p:sp>
      <p:sp>
        <p:nvSpPr>
          <p:cNvPr id="5" name="页脚占位符 4">
            <a:extLst>
              <a:ext uri="{FF2B5EF4-FFF2-40B4-BE49-F238E27FC236}">
                <a16:creationId xmlns:a16="http://schemas.microsoft.com/office/drawing/2014/main" id="{BED8D4F7-857D-4B94-9179-5DA479266F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FE8F91-D670-4BB4-A0A3-EBA6E8BB04B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719332357"/>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53627DE-3E7E-461E-A46D-F108EC4A904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0BF7217-1DF8-4F4B-89AF-3532E13FDBF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6C201E3-F21E-4AF1-8E2C-5F4BAD7C3248}"/>
              </a:ext>
            </a:extLst>
          </p:cNvPr>
          <p:cNvSpPr>
            <a:spLocks noGrp="1"/>
          </p:cNvSpPr>
          <p:nvPr>
            <p:ph type="dt" sz="half" idx="10"/>
          </p:nvPr>
        </p:nvSpPr>
        <p:spPr/>
        <p:txBody>
          <a:bodyPr/>
          <a:lstStyle/>
          <a:p>
            <a:fld id="{32B07C86-86F4-4B28-9AA2-F625AB209946}" type="datetimeFigureOut">
              <a:rPr lang="zh-CN" altLang="en-US" smtClean="0"/>
              <a:t>2023/10/21</a:t>
            </a:fld>
            <a:endParaRPr lang="zh-CN" altLang="en-US"/>
          </a:p>
        </p:txBody>
      </p:sp>
      <p:sp>
        <p:nvSpPr>
          <p:cNvPr id="5" name="页脚占位符 4">
            <a:extLst>
              <a:ext uri="{FF2B5EF4-FFF2-40B4-BE49-F238E27FC236}">
                <a16:creationId xmlns:a16="http://schemas.microsoft.com/office/drawing/2014/main" id="{E319E9F1-72A3-4854-854E-6E59D45080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EA46C6-BEE6-4091-A360-DC9571470944}"/>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106478568"/>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sp>
        <p:nvSpPr>
          <p:cNvPr id="5" name="平行四边形 4">
            <a:extLst>
              <a:ext uri="{FF2B5EF4-FFF2-40B4-BE49-F238E27FC236}">
                <a16:creationId xmlns:a16="http://schemas.microsoft.com/office/drawing/2014/main" id="{A67E5878-1857-F049-848D-01EF3A4C29C0}"/>
              </a:ext>
            </a:extLst>
          </p:cNvPr>
          <p:cNvSpPr/>
          <p:nvPr userDrawn="1"/>
        </p:nvSpPr>
        <p:spPr>
          <a:xfrm>
            <a:off x="146342" y="231648"/>
            <a:ext cx="731711" cy="694944"/>
          </a:xfrm>
          <a:prstGeom prst="parallelogram">
            <a:avLst/>
          </a:prstGeom>
          <a:noFill/>
          <a:ln w="3175">
            <a:gradFill>
              <a:gsLst>
                <a:gs pos="0">
                  <a:srgbClr val="93C3C2"/>
                </a:gs>
                <a:gs pos="99000">
                  <a:srgbClr val="BAD7D7"/>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4" name="平行四边形 3">
            <a:extLst>
              <a:ext uri="{FF2B5EF4-FFF2-40B4-BE49-F238E27FC236}">
                <a16:creationId xmlns:a16="http://schemas.microsoft.com/office/drawing/2014/main" id="{289759F2-5574-394D-B363-9505BCCB4223}"/>
              </a:ext>
            </a:extLst>
          </p:cNvPr>
          <p:cNvSpPr/>
          <p:nvPr userDrawn="1"/>
        </p:nvSpPr>
        <p:spPr>
          <a:xfrm>
            <a:off x="298782" y="353568"/>
            <a:ext cx="731711" cy="694944"/>
          </a:xfrm>
          <a:prstGeom prst="parallelogram">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平行四边形 1">
            <a:extLst>
              <a:ext uri="{FF2B5EF4-FFF2-40B4-BE49-F238E27FC236}">
                <a16:creationId xmlns:a16="http://schemas.microsoft.com/office/drawing/2014/main" id="{B071344B-14AF-4D4E-A54E-C4E97632A139}"/>
              </a:ext>
            </a:extLst>
          </p:cNvPr>
          <p:cNvSpPr/>
          <p:nvPr userDrawn="1"/>
        </p:nvSpPr>
        <p:spPr>
          <a:xfrm>
            <a:off x="219513" y="292608"/>
            <a:ext cx="731711" cy="694944"/>
          </a:xfrm>
          <a:prstGeom prst="parallelogram">
            <a:avLst/>
          </a:prstGeom>
          <a:gradFill>
            <a:gsLst>
              <a:gs pos="0">
                <a:srgbClr val="93C3C2"/>
              </a:gs>
              <a:gs pos="99000">
                <a:srgbClr val="B7D5D5"/>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6" name="文本框 5">
            <a:extLst>
              <a:ext uri="{FF2B5EF4-FFF2-40B4-BE49-F238E27FC236}">
                <a16:creationId xmlns:a16="http://schemas.microsoft.com/office/drawing/2014/main" id="{09CE7D83-8B4D-8441-92A7-93E56C982307}"/>
              </a:ext>
            </a:extLst>
          </p:cNvPr>
          <p:cNvSpPr txBox="1"/>
          <p:nvPr userDrawn="1"/>
        </p:nvSpPr>
        <p:spPr>
          <a:xfrm>
            <a:off x="298782" y="331745"/>
            <a:ext cx="561518" cy="494751"/>
          </a:xfrm>
          <a:prstGeom prst="rect">
            <a:avLst/>
          </a:prstGeom>
          <a:noFill/>
        </p:spPr>
        <p:txBody>
          <a:bodyPr wrap="none" rtlCol="0" anchor="ctr">
            <a:spAutoFit/>
          </a:bodyPr>
          <a:lstStyle/>
          <a:p>
            <a:pPr algn="ctr">
              <a:lnSpc>
                <a:spcPct val="120000"/>
              </a:lnSpc>
            </a:pPr>
            <a:fld id="{5F8123CF-E7D1-454A-B20C-763221F63EFA}" type="slidenum">
              <a:rPr kumimoji="1" lang="zh-CN" altLang="en-US" sz="2400" dirty="0" smtClean="0">
                <a:solidFill>
                  <a:schemeClr val="bg1"/>
                </a:solidFill>
                <a:latin typeface="Arial" panose="020B0604020202020204" pitchFamily="34" charset="0"/>
                <a:cs typeface="Arial" panose="020B0604020202020204" pitchFamily="34" charset="0"/>
              </a:rPr>
              <a:pPr algn="ctr">
                <a:lnSpc>
                  <a:spcPct val="120000"/>
                </a:lnSpc>
              </a:pPr>
              <a:t>‹#›</a:t>
            </a:fld>
            <a:endParaRPr kumimoji="1" lang="zh-CN" alt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393672"/>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E659C-A434-4799-B4A9-E26B1A58B8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F14AD0-0B94-49BC-8759-1DECD5634A3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D44709-D0FA-4F64-953E-99387C3F4748}"/>
              </a:ext>
            </a:extLst>
          </p:cNvPr>
          <p:cNvSpPr>
            <a:spLocks noGrp="1"/>
          </p:cNvSpPr>
          <p:nvPr>
            <p:ph type="dt" sz="half" idx="10"/>
          </p:nvPr>
        </p:nvSpPr>
        <p:spPr/>
        <p:txBody>
          <a:bodyPr/>
          <a:lstStyle/>
          <a:p>
            <a:fld id="{32B07C86-86F4-4B28-9AA2-F625AB209946}" type="datetimeFigureOut">
              <a:rPr lang="zh-CN" altLang="en-US" smtClean="0"/>
              <a:t>2023/10/21</a:t>
            </a:fld>
            <a:endParaRPr lang="zh-CN" altLang="en-US"/>
          </a:p>
        </p:txBody>
      </p:sp>
      <p:sp>
        <p:nvSpPr>
          <p:cNvPr id="5" name="页脚占位符 4">
            <a:extLst>
              <a:ext uri="{FF2B5EF4-FFF2-40B4-BE49-F238E27FC236}">
                <a16:creationId xmlns:a16="http://schemas.microsoft.com/office/drawing/2014/main" id="{1E3230C7-062E-4160-BDC9-0E60CCE118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483402-B2FC-4347-9D8C-26802345454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55835702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278DE-74E4-4A5A-A18B-433048CA66D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7F9823-4725-4620-AC59-73C50733DC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E7296F2-4B95-46D1-8E4A-929DC99CD256}"/>
              </a:ext>
            </a:extLst>
          </p:cNvPr>
          <p:cNvSpPr>
            <a:spLocks noGrp="1"/>
          </p:cNvSpPr>
          <p:nvPr>
            <p:ph type="dt" sz="half" idx="10"/>
          </p:nvPr>
        </p:nvSpPr>
        <p:spPr/>
        <p:txBody>
          <a:bodyPr/>
          <a:lstStyle/>
          <a:p>
            <a:fld id="{32B07C86-86F4-4B28-9AA2-F625AB209946}" type="datetimeFigureOut">
              <a:rPr lang="zh-CN" altLang="en-US" smtClean="0"/>
              <a:t>2023/10/21</a:t>
            </a:fld>
            <a:endParaRPr lang="zh-CN" altLang="en-US"/>
          </a:p>
        </p:txBody>
      </p:sp>
      <p:sp>
        <p:nvSpPr>
          <p:cNvPr id="5" name="页脚占位符 4">
            <a:extLst>
              <a:ext uri="{FF2B5EF4-FFF2-40B4-BE49-F238E27FC236}">
                <a16:creationId xmlns:a16="http://schemas.microsoft.com/office/drawing/2014/main" id="{8DDFEC42-D646-4B12-B19A-E5DB91992F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2ED973-D456-4D6F-AFE8-AA6E00B4863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268769040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7C62E-15A2-4267-B558-5DBFCE1B32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A2335E2-944F-494A-A10D-AB7FCAC5E5F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8AB932-725E-4689-9FA7-FFA769E58A9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46A755-8A37-4F63-A4B1-FB1ACCFD4057}"/>
              </a:ext>
            </a:extLst>
          </p:cNvPr>
          <p:cNvSpPr>
            <a:spLocks noGrp="1"/>
          </p:cNvSpPr>
          <p:nvPr>
            <p:ph type="dt" sz="half" idx="10"/>
          </p:nvPr>
        </p:nvSpPr>
        <p:spPr/>
        <p:txBody>
          <a:bodyPr/>
          <a:lstStyle/>
          <a:p>
            <a:fld id="{32B07C86-86F4-4B28-9AA2-F625AB209946}" type="datetimeFigureOut">
              <a:rPr lang="zh-CN" altLang="en-US" smtClean="0"/>
              <a:t>2023/10/21</a:t>
            </a:fld>
            <a:endParaRPr lang="zh-CN" altLang="en-US"/>
          </a:p>
        </p:txBody>
      </p:sp>
      <p:sp>
        <p:nvSpPr>
          <p:cNvPr id="6" name="页脚占位符 5">
            <a:extLst>
              <a:ext uri="{FF2B5EF4-FFF2-40B4-BE49-F238E27FC236}">
                <a16:creationId xmlns:a16="http://schemas.microsoft.com/office/drawing/2014/main" id="{23BD277F-77FD-421B-836E-AF4BFCA0DAC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5C3010-B972-4636-A7A8-9C9F4FC56340}"/>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870089833"/>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44D521-48DE-49F6-8B78-2068BD2E93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F90F6B6-CEA5-496C-8F15-3DA32E9E3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2D57F42-D75C-4944-82B4-9E2D6EDD902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88F0-6EA9-427E-9F89-E333AB04C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C5552C3-3351-46A1-8647-D63A5C3600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3FE32E-181B-485B-AB07-2C49EC76BD5C}"/>
              </a:ext>
            </a:extLst>
          </p:cNvPr>
          <p:cNvSpPr>
            <a:spLocks noGrp="1"/>
          </p:cNvSpPr>
          <p:nvPr>
            <p:ph type="dt" sz="half" idx="10"/>
          </p:nvPr>
        </p:nvSpPr>
        <p:spPr/>
        <p:txBody>
          <a:bodyPr/>
          <a:lstStyle/>
          <a:p>
            <a:fld id="{32B07C86-86F4-4B28-9AA2-F625AB209946}" type="datetimeFigureOut">
              <a:rPr lang="zh-CN" altLang="en-US" smtClean="0"/>
              <a:t>2023/10/21</a:t>
            </a:fld>
            <a:endParaRPr lang="zh-CN" altLang="en-US"/>
          </a:p>
        </p:txBody>
      </p:sp>
      <p:sp>
        <p:nvSpPr>
          <p:cNvPr id="8" name="页脚占位符 7">
            <a:extLst>
              <a:ext uri="{FF2B5EF4-FFF2-40B4-BE49-F238E27FC236}">
                <a16:creationId xmlns:a16="http://schemas.microsoft.com/office/drawing/2014/main" id="{B0DF3842-27A2-4E4A-8976-C21DAFA50B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0F26674-0F25-4DA3-B2F4-A2F6A3161971}"/>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302513634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E13E2-9AEF-4769-A928-1EE66349C54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D974209-CC40-435C-AC1C-45FFD45204FC}"/>
              </a:ext>
            </a:extLst>
          </p:cNvPr>
          <p:cNvSpPr>
            <a:spLocks noGrp="1"/>
          </p:cNvSpPr>
          <p:nvPr>
            <p:ph type="dt" sz="half" idx="10"/>
          </p:nvPr>
        </p:nvSpPr>
        <p:spPr/>
        <p:txBody>
          <a:bodyPr/>
          <a:lstStyle/>
          <a:p>
            <a:fld id="{32B07C86-86F4-4B28-9AA2-F625AB209946}" type="datetimeFigureOut">
              <a:rPr lang="zh-CN" altLang="en-US" smtClean="0"/>
              <a:t>2023/10/21</a:t>
            </a:fld>
            <a:endParaRPr lang="zh-CN" altLang="en-US"/>
          </a:p>
        </p:txBody>
      </p:sp>
      <p:sp>
        <p:nvSpPr>
          <p:cNvPr id="4" name="页脚占位符 3">
            <a:extLst>
              <a:ext uri="{FF2B5EF4-FFF2-40B4-BE49-F238E27FC236}">
                <a16:creationId xmlns:a16="http://schemas.microsoft.com/office/drawing/2014/main" id="{22893AD2-7F27-4B6D-8859-24D8905738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07B26CF-E74A-4859-B424-25DCFE6E938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998322298"/>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4D45F7-874F-4CC5-B31F-178965F1BE89}"/>
              </a:ext>
            </a:extLst>
          </p:cNvPr>
          <p:cNvSpPr>
            <a:spLocks noGrp="1"/>
          </p:cNvSpPr>
          <p:nvPr>
            <p:ph type="dt" sz="half" idx="10"/>
          </p:nvPr>
        </p:nvSpPr>
        <p:spPr/>
        <p:txBody>
          <a:bodyPr/>
          <a:lstStyle/>
          <a:p>
            <a:fld id="{32B07C86-86F4-4B28-9AA2-F625AB209946}" type="datetimeFigureOut">
              <a:rPr lang="zh-CN" altLang="en-US" smtClean="0"/>
              <a:t>2023/10/21</a:t>
            </a:fld>
            <a:endParaRPr lang="zh-CN" altLang="en-US"/>
          </a:p>
        </p:txBody>
      </p:sp>
      <p:sp>
        <p:nvSpPr>
          <p:cNvPr id="3" name="页脚占位符 2">
            <a:extLst>
              <a:ext uri="{FF2B5EF4-FFF2-40B4-BE49-F238E27FC236}">
                <a16:creationId xmlns:a16="http://schemas.microsoft.com/office/drawing/2014/main" id="{A71C8B59-C659-417B-971E-C7A4A993362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3273C0-5607-4B6F-89E3-4E6FE6684E89}"/>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612060408"/>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65175E-E85C-42F5-A953-98F86C5D42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89E72B0-42F8-4369-8129-BF4BD11DB8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B621E60-8341-4258-A453-9CE3F9534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75AC05-E4D1-4BE2-8F4B-A7ACC5B8459D}"/>
              </a:ext>
            </a:extLst>
          </p:cNvPr>
          <p:cNvSpPr>
            <a:spLocks noGrp="1"/>
          </p:cNvSpPr>
          <p:nvPr>
            <p:ph type="dt" sz="half" idx="10"/>
          </p:nvPr>
        </p:nvSpPr>
        <p:spPr/>
        <p:txBody>
          <a:bodyPr/>
          <a:lstStyle/>
          <a:p>
            <a:fld id="{32B07C86-86F4-4B28-9AA2-F625AB209946}" type="datetimeFigureOut">
              <a:rPr lang="zh-CN" altLang="en-US" smtClean="0"/>
              <a:t>2023/10/21</a:t>
            </a:fld>
            <a:endParaRPr lang="zh-CN" altLang="en-US"/>
          </a:p>
        </p:txBody>
      </p:sp>
      <p:sp>
        <p:nvSpPr>
          <p:cNvPr id="6" name="页脚占位符 5">
            <a:extLst>
              <a:ext uri="{FF2B5EF4-FFF2-40B4-BE49-F238E27FC236}">
                <a16:creationId xmlns:a16="http://schemas.microsoft.com/office/drawing/2014/main" id="{BF09C043-8A59-49D1-8DB4-F71AE3154A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288D3C-B74B-4C15-B26A-96E6C127407A}"/>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2710112020"/>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B0ACB-D712-4A46-AB53-5ABA2D4979D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A43890-9A8E-4770-A4C9-C3E57A0EBC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57D8B5-DAC8-486B-967D-1D7DBCEA9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001D85-1A56-448E-820D-5760F0F1D820}"/>
              </a:ext>
            </a:extLst>
          </p:cNvPr>
          <p:cNvSpPr>
            <a:spLocks noGrp="1"/>
          </p:cNvSpPr>
          <p:nvPr>
            <p:ph type="dt" sz="half" idx="10"/>
          </p:nvPr>
        </p:nvSpPr>
        <p:spPr/>
        <p:txBody>
          <a:bodyPr/>
          <a:lstStyle/>
          <a:p>
            <a:fld id="{32B07C86-86F4-4B28-9AA2-F625AB209946}" type="datetimeFigureOut">
              <a:rPr lang="zh-CN" altLang="en-US" smtClean="0"/>
              <a:t>2023/10/21</a:t>
            </a:fld>
            <a:endParaRPr lang="zh-CN" altLang="en-US"/>
          </a:p>
        </p:txBody>
      </p:sp>
      <p:sp>
        <p:nvSpPr>
          <p:cNvPr id="6" name="页脚占位符 5">
            <a:extLst>
              <a:ext uri="{FF2B5EF4-FFF2-40B4-BE49-F238E27FC236}">
                <a16:creationId xmlns:a16="http://schemas.microsoft.com/office/drawing/2014/main" id="{76CADF5D-AE79-446E-A846-A435660DD4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16AA5C7-F193-4ECA-9742-8F31C521FD0C}"/>
              </a:ext>
            </a:extLst>
          </p:cNvPr>
          <p:cNvSpPr>
            <a:spLocks noGrp="1"/>
          </p:cNvSpPr>
          <p:nvPr>
            <p:ph type="sldNum" sz="quarter" idx="12"/>
          </p:nvPr>
        </p:nvSpPr>
        <p:spPr/>
        <p:txBody>
          <a:body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386023297"/>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34D68EC-FB17-4C4A-8272-642A745A6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EDCEF8-6A3A-431D-BCCA-148E3C547F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972763-9488-4D4B-A948-1CD1804FDE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B07C86-86F4-4B28-9AA2-F625AB209946}" type="datetimeFigureOut">
              <a:rPr lang="zh-CN" altLang="en-US" smtClean="0"/>
              <a:t>2023/10/21</a:t>
            </a:fld>
            <a:endParaRPr lang="zh-CN" altLang="en-US"/>
          </a:p>
        </p:txBody>
      </p:sp>
      <p:sp>
        <p:nvSpPr>
          <p:cNvPr id="5" name="页脚占位符 4">
            <a:extLst>
              <a:ext uri="{FF2B5EF4-FFF2-40B4-BE49-F238E27FC236}">
                <a16:creationId xmlns:a16="http://schemas.microsoft.com/office/drawing/2014/main" id="{F4D07E19-2146-4F56-910B-961E04B844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C57B152-A30B-4A9A-BA63-C9743E3E7C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965E37-63E4-495D-BB8D-CD7499051359}" type="slidenum">
              <a:rPr lang="zh-CN" altLang="en-US" smtClean="0"/>
              <a:t>‹#›</a:t>
            </a:fld>
            <a:endParaRPr lang="zh-CN" altLang="en-US"/>
          </a:p>
        </p:txBody>
      </p:sp>
    </p:spTree>
    <p:extLst>
      <p:ext uri="{BB962C8B-B14F-4D97-AF65-F5344CB8AC3E}">
        <p14:creationId xmlns:p14="http://schemas.microsoft.com/office/powerpoint/2010/main" val="1457156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1588"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3487"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文本框 10"/>
          <p:cNvSpPr txBox="1"/>
          <p:nvPr/>
        </p:nvSpPr>
        <p:spPr>
          <a:xfrm>
            <a:off x="1994980" y="2383742"/>
            <a:ext cx="8718625" cy="1323439"/>
          </a:xfrm>
          <a:prstGeom prst="rect">
            <a:avLst/>
          </a:prstGeom>
          <a:noFill/>
        </p:spPr>
        <p:txBody>
          <a:bodyPr wrap="square">
            <a:spAutoFit/>
          </a:bodyPr>
          <a:lstStyle/>
          <a:p>
            <a:pPr algn="dist" defTabSz="913491">
              <a:defRPr/>
            </a:pPr>
            <a:r>
              <a:rPr lang="en-US" altLang="zh-CN" sz="8000" b="1" dirty="0" err="1">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dsaa</a:t>
            </a:r>
            <a:r>
              <a:rPr lang="zh-CN" altLang="en-US" sz="80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互助课堂</a:t>
            </a:r>
          </a:p>
        </p:txBody>
      </p:sp>
      <p:sp>
        <p:nvSpPr>
          <p:cNvPr id="13" name="文本框 12"/>
          <p:cNvSpPr txBox="1"/>
          <p:nvPr/>
        </p:nvSpPr>
        <p:spPr>
          <a:xfrm>
            <a:off x="3095440" y="3812538"/>
            <a:ext cx="6396355" cy="584775"/>
          </a:xfrm>
          <a:prstGeom prst="rect">
            <a:avLst/>
          </a:prstGeom>
          <a:noFill/>
        </p:spPr>
        <p:txBody>
          <a:bodyPr wrap="square">
            <a:spAutoFit/>
          </a:bodyPr>
          <a:lstStyle/>
          <a:p>
            <a:pPr algn="ctr" defTabSz="913491">
              <a:defRPr/>
            </a:pPr>
            <a:r>
              <a:rPr lang="en-US" altLang="zh-CN" sz="32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rPr>
              <a:t>Lecture3</a:t>
            </a:r>
            <a:endParaRPr lang="zh-CN" altLang="en-US" sz="3200" b="1" dirty="0">
              <a:solidFill>
                <a:schemeClr val="tx1">
                  <a:lumMod val="85000"/>
                  <a:lumOff val="15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1588"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3629"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81418" y="1"/>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38922" y="1167125"/>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71277" y="2156849"/>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7825" y="4658925"/>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4" name="文本框 3">
            <a:extLst>
              <a:ext uri="{FF2B5EF4-FFF2-40B4-BE49-F238E27FC236}">
                <a16:creationId xmlns:a16="http://schemas.microsoft.com/office/drawing/2014/main" id="{9817B545-6DB4-B044-AFF9-CC38F0A48A51}"/>
              </a:ext>
            </a:extLst>
          </p:cNvPr>
          <p:cNvSpPr txBox="1"/>
          <p:nvPr/>
        </p:nvSpPr>
        <p:spPr>
          <a:xfrm>
            <a:off x="5248433" y="4536364"/>
            <a:ext cx="2031325" cy="461665"/>
          </a:xfrm>
          <a:prstGeom prst="rect">
            <a:avLst/>
          </a:prstGeom>
          <a:noFill/>
        </p:spPr>
        <p:txBody>
          <a:bodyPr wrap="none" rtlCol="0">
            <a:spAutoFit/>
          </a:bodyPr>
          <a:lstStyle/>
          <a:p>
            <a:r>
              <a:rPr kumimoji="1" lang="zh-CN" altLang="en-US" sz="24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导生：杨宗奇</a:t>
            </a:r>
          </a:p>
        </p:txBody>
      </p:sp>
    </p:spTree>
    <p:custDataLst>
      <p:tags r:id="rId1"/>
    </p:custDataLst>
    <p:extLst>
      <p:ext uri="{BB962C8B-B14F-4D97-AF65-F5344CB8AC3E}">
        <p14:creationId xmlns:p14="http://schemas.microsoft.com/office/powerpoint/2010/main" val="316720597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66D2F11-5130-3045-5D96-90236C3CB556}"/>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冒泡排序</a:t>
            </a:r>
          </a:p>
        </p:txBody>
      </p:sp>
      <p:sp>
        <p:nvSpPr>
          <p:cNvPr id="3" name="文本框 2">
            <a:extLst>
              <a:ext uri="{FF2B5EF4-FFF2-40B4-BE49-F238E27FC236}">
                <a16:creationId xmlns:a16="http://schemas.microsoft.com/office/drawing/2014/main" id="{13CFDA77-3B43-C3A8-253E-54A795D07F1A}"/>
              </a:ext>
            </a:extLst>
          </p:cNvPr>
          <p:cNvSpPr txBox="1"/>
          <p:nvPr/>
        </p:nvSpPr>
        <p:spPr>
          <a:xfrm>
            <a:off x="363789" y="1267715"/>
            <a:ext cx="10930098" cy="5900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冒泡排序的时间复杂度？</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758369C-363C-262F-863A-413C27C824FD}"/>
                  </a:ext>
                </a:extLst>
              </p:cNvPr>
              <p:cNvSpPr txBox="1"/>
              <p:nvPr/>
            </p:nvSpPr>
            <p:spPr>
              <a:xfrm>
                <a:off x="363789" y="1958750"/>
                <a:ext cx="10930098" cy="59657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solidFill>
                      <a:srgbClr val="FF0000"/>
                    </a:solidFill>
                  </a:rPr>
                  <a:t>采用了二重循环，因此时间复杂度为</a:t>
                </a:r>
                <a14:m>
                  <m:oMath xmlns:m="http://schemas.openxmlformats.org/officeDocument/2006/math">
                    <m:r>
                      <a:rPr lang="en-US" altLang="zh-CN" sz="2400" b="1" i="1" smtClean="0">
                        <a:solidFill>
                          <a:srgbClr val="FF0000"/>
                        </a:solidFill>
                        <a:latin typeface="Cambria Math" panose="02040503050406030204" pitchFamily="18" charset="0"/>
                      </a:rPr>
                      <m:t>𝑶</m:t>
                    </m:r>
                    <m:r>
                      <a:rPr lang="en-US" altLang="zh-CN" sz="2400" b="1" i="1" smtClean="0">
                        <a:solidFill>
                          <a:srgbClr val="FF0000"/>
                        </a:solidFill>
                        <a:latin typeface="Cambria Math" panose="02040503050406030204" pitchFamily="18" charset="0"/>
                      </a:rPr>
                      <m:t>(</m:t>
                    </m:r>
                    <m:sSup>
                      <m:sSupPr>
                        <m:ctrlPr>
                          <a:rPr lang="en-US" altLang="zh-CN" sz="2400" b="1" i="1" smtClean="0">
                            <a:solidFill>
                              <a:srgbClr val="FF0000"/>
                            </a:solidFill>
                            <a:latin typeface="Cambria Math" panose="02040503050406030204" pitchFamily="18" charset="0"/>
                          </a:rPr>
                        </m:ctrlPr>
                      </m:sSupPr>
                      <m:e>
                        <m:r>
                          <a:rPr lang="en-US" altLang="zh-CN" sz="2400" b="1" i="1" smtClean="0">
                            <a:solidFill>
                              <a:srgbClr val="FF0000"/>
                            </a:solidFill>
                            <a:latin typeface="Cambria Math" panose="02040503050406030204" pitchFamily="18" charset="0"/>
                          </a:rPr>
                          <m:t>𝒏</m:t>
                        </m:r>
                      </m:e>
                      <m:sup>
                        <m:r>
                          <a:rPr lang="en-US" altLang="zh-CN" sz="2400" b="1" i="1" smtClean="0">
                            <a:solidFill>
                              <a:srgbClr val="FF0000"/>
                            </a:solidFill>
                            <a:latin typeface="Cambria Math" panose="02040503050406030204" pitchFamily="18" charset="0"/>
                          </a:rPr>
                          <m:t>𝟐</m:t>
                        </m:r>
                      </m:sup>
                    </m:sSup>
                    <m:r>
                      <a:rPr lang="en-US" altLang="zh-CN" sz="2400" b="1" i="1" smtClean="0">
                        <a:solidFill>
                          <a:srgbClr val="FF0000"/>
                        </a:solidFill>
                        <a:latin typeface="Cambria Math" panose="02040503050406030204" pitchFamily="18" charset="0"/>
                      </a:rPr>
                      <m:t>)</m:t>
                    </m:r>
                  </m:oMath>
                </a14:m>
                <a:endParaRPr lang="en-US" altLang="zh-CN" sz="2400" b="1" dirty="0">
                  <a:solidFill>
                    <a:srgbClr val="FF0000"/>
                  </a:solidFill>
                </a:endParaRPr>
              </a:p>
            </p:txBody>
          </p:sp>
        </mc:Choice>
        <mc:Fallback xmlns="">
          <p:sp>
            <p:nvSpPr>
              <p:cNvPr id="6" name="文本框 5">
                <a:extLst>
                  <a:ext uri="{FF2B5EF4-FFF2-40B4-BE49-F238E27FC236}">
                    <a16:creationId xmlns:a16="http://schemas.microsoft.com/office/drawing/2014/main" id="{1758369C-363C-262F-863A-413C27C824FD}"/>
                  </a:ext>
                </a:extLst>
              </p:cNvPr>
              <p:cNvSpPr txBox="1">
                <a:spLocks noRot="1" noChangeAspect="1" noMove="1" noResize="1" noEditPoints="1" noAdjustHandles="1" noChangeArrowheads="1" noChangeShapeType="1" noTextEdit="1"/>
              </p:cNvSpPr>
              <p:nvPr/>
            </p:nvSpPr>
            <p:spPr>
              <a:xfrm>
                <a:off x="363789" y="1958750"/>
                <a:ext cx="10930098" cy="596574"/>
              </a:xfrm>
              <a:prstGeom prst="rect">
                <a:avLst/>
              </a:prstGeom>
              <a:blipFill>
                <a:blip r:embed="rId2"/>
                <a:stretch>
                  <a:fillRect l="-781" b="-23469"/>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7C2B26F9-470F-0A80-91B5-FD21558A61F0}"/>
              </a:ext>
            </a:extLst>
          </p:cNvPr>
          <p:cNvSpPr txBox="1"/>
          <p:nvPr/>
        </p:nvSpPr>
        <p:spPr>
          <a:xfrm>
            <a:off x="363789" y="3210323"/>
            <a:ext cx="10930098" cy="5900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那么具体交换了几次呢？</a:t>
            </a:r>
          </a:p>
        </p:txBody>
      </p:sp>
      <p:sp>
        <p:nvSpPr>
          <p:cNvPr id="8" name="文本框 7">
            <a:extLst>
              <a:ext uri="{FF2B5EF4-FFF2-40B4-BE49-F238E27FC236}">
                <a16:creationId xmlns:a16="http://schemas.microsoft.com/office/drawing/2014/main" id="{D0E008DE-EBA8-8578-7CC2-6AF1D39540B9}"/>
              </a:ext>
            </a:extLst>
          </p:cNvPr>
          <p:cNvSpPr txBox="1"/>
          <p:nvPr/>
        </p:nvSpPr>
        <p:spPr>
          <a:xfrm>
            <a:off x="363789" y="3990750"/>
            <a:ext cx="10930098"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solidFill>
                  <a:srgbClr val="FF0000"/>
                </a:solidFill>
              </a:rPr>
              <a:t>其实就是逆序对的个数。因为冒泡排序中的交换只会发生在相邻元素之间，两者的交换不会影响到除了这两个数组成的逆序对之外的其它逆序对，因此一次交换正好减少一对逆序对，所以交换次数就是逆序对个数。</a:t>
            </a:r>
            <a:endParaRPr lang="en-US" altLang="zh-CN" sz="2400" b="1" dirty="0">
              <a:solidFill>
                <a:srgbClr val="FF0000"/>
              </a:solidFill>
            </a:endParaRPr>
          </a:p>
        </p:txBody>
      </p:sp>
    </p:spTree>
    <p:extLst>
      <p:ext uri="{BB962C8B-B14F-4D97-AF65-F5344CB8AC3E}">
        <p14:creationId xmlns:p14="http://schemas.microsoft.com/office/powerpoint/2010/main" val="1552699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A2A6D2-B2D0-6062-FF6D-0A63DC55309A}"/>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选择排序</a:t>
            </a:r>
          </a:p>
        </p:txBody>
      </p:sp>
      <p:sp>
        <p:nvSpPr>
          <p:cNvPr id="3" name="文本框 2">
            <a:extLst>
              <a:ext uri="{FF2B5EF4-FFF2-40B4-BE49-F238E27FC236}">
                <a16:creationId xmlns:a16="http://schemas.microsoft.com/office/drawing/2014/main" id="{5333BA63-5C3F-F735-AFEE-DB8E6A557B7E}"/>
              </a:ext>
            </a:extLst>
          </p:cNvPr>
          <p:cNvSpPr txBox="1"/>
          <p:nvPr/>
        </p:nvSpPr>
        <p:spPr>
          <a:xfrm>
            <a:off x="384730" y="1274696"/>
            <a:ext cx="10930098" cy="33600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另一种方法则更为直接，我们直接将最小</a:t>
            </a:r>
            <a:r>
              <a:rPr lang="en-US" altLang="zh-CN" sz="2400" b="1" dirty="0"/>
              <a:t>/</a:t>
            </a:r>
            <a:r>
              <a:rPr lang="zh-CN" altLang="en-US" sz="2400" b="1" dirty="0"/>
              <a:t>最大的牌放在最左</a:t>
            </a:r>
            <a:r>
              <a:rPr lang="en-US" altLang="zh-CN" sz="2400" b="1" dirty="0"/>
              <a:t>/</a:t>
            </a:r>
            <a:r>
              <a:rPr lang="zh-CN" altLang="en-US" sz="2400" b="1" dirty="0"/>
              <a:t>最右的位置，一个一个排起来即可，这种方法就是选择排序的思想。</a:t>
            </a:r>
            <a:endParaRPr lang="en-US" altLang="zh-CN" sz="2400" b="1" dirty="0"/>
          </a:p>
          <a:p>
            <a:pPr marL="457200" indent="-457200">
              <a:lnSpc>
                <a:spcPct val="150000"/>
              </a:lnSpc>
              <a:buFont typeface="Arial" panose="020B0604020202020204" pitchFamily="34" charset="0"/>
              <a:buChar char="•"/>
            </a:pPr>
            <a:r>
              <a:rPr lang="zh-CN" altLang="en-US" sz="2400" b="1" dirty="0"/>
              <a:t>选择排序每轮去寻找当前最小</a:t>
            </a:r>
            <a:r>
              <a:rPr lang="en-US" altLang="zh-CN" sz="2400" b="1" dirty="0"/>
              <a:t>/</a:t>
            </a:r>
            <a:r>
              <a:rPr lang="zh-CN" altLang="en-US" sz="2400" b="1" dirty="0"/>
              <a:t>最大的一张牌，放到对应的位置上，进行多轮直到所有牌有序。</a:t>
            </a:r>
            <a:endParaRPr lang="en-US" altLang="zh-CN" sz="2400" b="1" dirty="0"/>
          </a:p>
          <a:p>
            <a:pPr marL="457200" indent="-457200">
              <a:lnSpc>
                <a:spcPct val="150000"/>
              </a:lnSpc>
              <a:buFont typeface="Arial" panose="020B0604020202020204" pitchFamily="34" charset="0"/>
              <a:buChar char="•"/>
            </a:pPr>
            <a:r>
              <a:rPr lang="zh-CN" altLang="en-US" sz="2400" b="1" dirty="0"/>
              <a:t>本质上还是每轮去寻找最小</a:t>
            </a:r>
            <a:r>
              <a:rPr lang="en-US" altLang="zh-CN" sz="2400" b="1" dirty="0"/>
              <a:t>/</a:t>
            </a:r>
            <a:r>
              <a:rPr lang="zh-CN" altLang="en-US" sz="2400" b="1" dirty="0"/>
              <a:t>最大的牌，只不过是换了一种找的方式。</a:t>
            </a:r>
            <a:endParaRPr lang="en-US" altLang="zh-CN" sz="2400" b="1" dirty="0"/>
          </a:p>
          <a:p>
            <a:pPr marL="457200" indent="-457200">
              <a:lnSpc>
                <a:spcPct val="150000"/>
              </a:lnSpc>
              <a:buFont typeface="Arial" panose="020B0604020202020204" pitchFamily="34" charset="0"/>
              <a:buChar char="•"/>
            </a:pPr>
            <a:endParaRPr lang="en-US" altLang="zh-CN" sz="2400" b="1" dirty="0"/>
          </a:p>
        </p:txBody>
      </p:sp>
    </p:spTree>
    <p:extLst>
      <p:ext uri="{BB962C8B-B14F-4D97-AF65-F5344CB8AC3E}">
        <p14:creationId xmlns:p14="http://schemas.microsoft.com/office/powerpoint/2010/main" val="213379163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D4E4515-0873-A0AA-705B-1FA055BBAA02}"/>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选择排序</a:t>
            </a:r>
          </a:p>
        </p:txBody>
      </p:sp>
      <p:pic>
        <p:nvPicPr>
          <p:cNvPr id="3" name="Picture">
            <a:extLst>
              <a:ext uri="{FF2B5EF4-FFF2-40B4-BE49-F238E27FC236}">
                <a16:creationId xmlns:a16="http://schemas.microsoft.com/office/drawing/2014/main" id="{CCD8B612-A355-0ACC-F2F3-CA378FB7AC29}"/>
              </a:ext>
            </a:extLst>
          </p:cNvPr>
          <p:cNvPicPr>
            <a:picLocks/>
          </p:cNvPicPr>
          <p:nvPr/>
        </p:nvPicPr>
        <p:blipFill>
          <a:blip r:embed="rId2" cstate="print">
            <a:extLst>
              <a:ext uri="{28A0092B-C50C-407E-A947-70E740481C1C}">
                <a14:useLocalDpi xmlns:a14="http://schemas.microsoft.com/office/drawing/2010/main"/>
              </a:ext>
            </a:extLst>
          </a:blip>
          <a:stretch>
            <a:fillRect/>
          </a:stretch>
        </p:blipFill>
        <p:spPr bwMode="auto">
          <a:xfrm>
            <a:off x="2855122" y="1424508"/>
            <a:ext cx="6055119" cy="4471988"/>
          </a:xfrm>
          <a:prstGeom prst="rect">
            <a:avLst/>
          </a:prstGeom>
          <a:noFill/>
          <a:ln w="9525">
            <a:solidFill>
              <a:schemeClr val="accent1"/>
            </a:solidFill>
            <a:headEnd/>
            <a:tailEnd/>
          </a:ln>
        </p:spPr>
      </p:pic>
    </p:spTree>
    <p:extLst>
      <p:ext uri="{BB962C8B-B14F-4D97-AF65-F5344CB8AC3E}">
        <p14:creationId xmlns:p14="http://schemas.microsoft.com/office/powerpoint/2010/main" val="107197888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4C5EF73-155C-4BF3-FD8C-CC625FDB3BC7}"/>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选择排序</a:t>
            </a:r>
          </a:p>
        </p:txBody>
      </p:sp>
      <p:pic>
        <p:nvPicPr>
          <p:cNvPr id="5" name="图片 4">
            <a:extLst>
              <a:ext uri="{FF2B5EF4-FFF2-40B4-BE49-F238E27FC236}">
                <a16:creationId xmlns:a16="http://schemas.microsoft.com/office/drawing/2014/main" id="{6617F7B7-015E-A8EC-1265-E0BCACDE35E9}"/>
              </a:ext>
            </a:extLst>
          </p:cNvPr>
          <p:cNvPicPr>
            <a:picLocks noChangeAspect="1"/>
          </p:cNvPicPr>
          <p:nvPr/>
        </p:nvPicPr>
        <p:blipFill>
          <a:blip r:embed="rId2"/>
          <a:stretch>
            <a:fillRect/>
          </a:stretch>
        </p:blipFill>
        <p:spPr>
          <a:xfrm>
            <a:off x="518635" y="1297856"/>
            <a:ext cx="7079352" cy="4397949"/>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3391A1A-92D6-0E64-1A5B-23B84DF38A85}"/>
                  </a:ext>
                </a:extLst>
              </p:cNvPr>
              <p:cNvSpPr txBox="1"/>
              <p:nvPr/>
            </p:nvSpPr>
            <p:spPr>
              <a:xfrm>
                <a:off x="7702688" y="2244938"/>
                <a:ext cx="4075379" cy="22645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与冒泡排序相同，同样采用了二重循环，复杂度为</a:t>
                </a:r>
                <a14:m>
                  <m:oMath xmlns:m="http://schemas.openxmlformats.org/officeDocument/2006/math">
                    <m:r>
                      <a:rPr lang="en-US" altLang="zh-CN" sz="2400" b="1" i="0" smtClean="0">
                        <a:latin typeface="Cambria Math" panose="02040503050406030204" pitchFamily="18" charset="0"/>
                      </a:rPr>
                      <m:t>𝐎</m:t>
                    </m:r>
                    <m:r>
                      <a:rPr lang="en-US" altLang="zh-CN" sz="2400" b="1" i="0"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𝒏</m:t>
                        </m:r>
                      </m:e>
                      <m:sup>
                        <m:r>
                          <a:rPr lang="en-US" altLang="zh-CN" sz="2400" b="1" i="1" smtClean="0">
                            <a:latin typeface="Cambria Math" panose="02040503050406030204" pitchFamily="18" charset="0"/>
                          </a:rPr>
                          <m:t>𝟐</m:t>
                        </m:r>
                      </m:sup>
                    </m:sSup>
                    <m:r>
                      <a:rPr lang="en-US" altLang="zh-CN" sz="2400" b="1" i="1" smtClean="0">
                        <a:latin typeface="Cambria Math" panose="02040503050406030204" pitchFamily="18" charset="0"/>
                      </a:rPr>
                      <m:t>)</m:t>
                    </m:r>
                  </m:oMath>
                </a14:m>
                <a:endParaRPr lang="en-US" altLang="zh-CN" sz="2400" b="1" dirty="0"/>
              </a:p>
              <a:p>
                <a:pPr marL="457200" indent="-457200">
                  <a:lnSpc>
                    <a:spcPct val="150000"/>
                  </a:lnSpc>
                  <a:buFont typeface="Arial" panose="020B0604020202020204" pitchFamily="34" charset="0"/>
                  <a:buChar char="•"/>
                </a:pPr>
                <a:endParaRPr lang="en-US" altLang="zh-CN" sz="2400" b="1" dirty="0"/>
              </a:p>
            </p:txBody>
          </p:sp>
        </mc:Choice>
        <mc:Fallback xmlns="">
          <p:sp>
            <p:nvSpPr>
              <p:cNvPr id="6" name="文本框 5">
                <a:extLst>
                  <a:ext uri="{FF2B5EF4-FFF2-40B4-BE49-F238E27FC236}">
                    <a16:creationId xmlns:a16="http://schemas.microsoft.com/office/drawing/2014/main" id="{13391A1A-92D6-0E64-1A5B-23B84DF38A85}"/>
                  </a:ext>
                </a:extLst>
              </p:cNvPr>
              <p:cNvSpPr txBox="1">
                <a:spLocks noRot="1" noChangeAspect="1" noMove="1" noResize="1" noEditPoints="1" noAdjustHandles="1" noChangeArrowheads="1" noChangeShapeType="1" noTextEdit="1"/>
              </p:cNvSpPr>
              <p:nvPr/>
            </p:nvSpPr>
            <p:spPr>
              <a:xfrm>
                <a:off x="7702688" y="2244938"/>
                <a:ext cx="4075379" cy="2264531"/>
              </a:xfrm>
              <a:prstGeom prst="rect">
                <a:avLst/>
              </a:prstGeom>
              <a:blipFill>
                <a:blip r:embed="rId3"/>
                <a:stretch>
                  <a:fillRect l="-2096" r="-2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56562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5621938-D58D-B158-C02D-DC074EC7AA68}"/>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选择排序</a:t>
            </a:r>
          </a:p>
        </p:txBody>
      </p:sp>
      <p:sp>
        <p:nvSpPr>
          <p:cNvPr id="3" name="文本框 2">
            <a:extLst>
              <a:ext uri="{FF2B5EF4-FFF2-40B4-BE49-F238E27FC236}">
                <a16:creationId xmlns:a16="http://schemas.microsoft.com/office/drawing/2014/main" id="{C68B1995-55F7-79BE-7FDA-13E26DDD10E9}"/>
              </a:ext>
            </a:extLst>
          </p:cNvPr>
          <p:cNvSpPr txBox="1"/>
          <p:nvPr/>
        </p:nvSpPr>
        <p:spPr>
          <a:xfrm>
            <a:off x="384730" y="1274696"/>
            <a:ext cx="10930098"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老师课件中的写法略有不同，采用的是先找到最大的位置，最后再交换的方式，但这两种都算是选择排序。</a:t>
            </a:r>
            <a:endParaRPr lang="en-US" altLang="zh-CN" sz="2400" b="1" dirty="0"/>
          </a:p>
          <a:p>
            <a:pPr marL="457200" indent="-457200">
              <a:lnSpc>
                <a:spcPct val="150000"/>
              </a:lnSpc>
              <a:buFont typeface="Arial" panose="020B0604020202020204" pitchFamily="34" charset="0"/>
              <a:buChar char="•"/>
            </a:pPr>
            <a:endParaRPr lang="en-US" altLang="zh-CN" sz="2400" b="1" dirty="0"/>
          </a:p>
        </p:txBody>
      </p:sp>
      <p:pic>
        <p:nvPicPr>
          <p:cNvPr id="5" name="图片 4">
            <a:extLst>
              <a:ext uri="{FF2B5EF4-FFF2-40B4-BE49-F238E27FC236}">
                <a16:creationId xmlns:a16="http://schemas.microsoft.com/office/drawing/2014/main" id="{93DD0A1E-56B1-2972-10E1-96D4DE12570B}"/>
              </a:ext>
            </a:extLst>
          </p:cNvPr>
          <p:cNvPicPr>
            <a:picLocks noChangeAspect="1"/>
          </p:cNvPicPr>
          <p:nvPr/>
        </p:nvPicPr>
        <p:blipFill>
          <a:blip r:embed="rId2"/>
          <a:stretch>
            <a:fillRect/>
          </a:stretch>
        </p:blipFill>
        <p:spPr>
          <a:xfrm>
            <a:off x="815079" y="2789402"/>
            <a:ext cx="8024603" cy="3450853"/>
          </a:xfrm>
          <a:prstGeom prst="rect">
            <a:avLst/>
          </a:prstGeom>
        </p:spPr>
      </p:pic>
    </p:spTree>
    <p:extLst>
      <p:ext uri="{BB962C8B-B14F-4D97-AF65-F5344CB8AC3E}">
        <p14:creationId xmlns:p14="http://schemas.microsoft.com/office/powerpoint/2010/main" val="3504507716"/>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51E4C18-E573-5B55-2016-3C85E07F11DF}"/>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插入排序</a:t>
            </a:r>
          </a:p>
        </p:txBody>
      </p:sp>
      <p:sp>
        <p:nvSpPr>
          <p:cNvPr id="3" name="文本框 2">
            <a:extLst>
              <a:ext uri="{FF2B5EF4-FFF2-40B4-BE49-F238E27FC236}">
                <a16:creationId xmlns:a16="http://schemas.microsoft.com/office/drawing/2014/main" id="{FABD9A0C-D507-6DD4-6C38-72EA10731C18}"/>
              </a:ext>
            </a:extLst>
          </p:cNvPr>
          <p:cNvSpPr txBox="1"/>
          <p:nvPr/>
        </p:nvSpPr>
        <p:spPr>
          <a:xfrm>
            <a:off x="489433" y="1672564"/>
            <a:ext cx="10930098"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还有一种排序算法的思路与前两者不太一样</a:t>
            </a:r>
            <a:endParaRPr lang="en-US" altLang="zh-CN" sz="2400" b="1" dirty="0"/>
          </a:p>
          <a:p>
            <a:pPr marL="457200" indent="-457200">
              <a:lnSpc>
                <a:spcPct val="150000"/>
              </a:lnSpc>
              <a:buFont typeface="Arial" panose="020B0604020202020204" pitchFamily="34" charset="0"/>
              <a:buChar char="•"/>
            </a:pPr>
            <a:r>
              <a:rPr lang="zh-CN" altLang="en-US" sz="2400" b="1" dirty="0"/>
              <a:t>插入排序思路：</a:t>
            </a:r>
            <a:r>
              <a:rPr lang="en-US" altLang="zh-CN" sz="2400" b="1" dirty="0"/>
              <a:t>n</a:t>
            </a:r>
            <a:r>
              <a:rPr lang="zh-CN" altLang="en-US" sz="2400" b="1" dirty="0"/>
              <a:t>次大循环，第</a:t>
            </a:r>
            <a:r>
              <a:rPr lang="en-US" altLang="zh-CN" sz="2400" b="1" dirty="0" err="1"/>
              <a:t>i</a:t>
            </a:r>
            <a:r>
              <a:rPr lang="zh-CN" altLang="en-US" sz="2400" b="1" dirty="0"/>
              <a:t>次循环时前</a:t>
            </a:r>
            <a:r>
              <a:rPr lang="en-US" altLang="zh-CN" sz="2400" b="1" dirty="0"/>
              <a:t>i-1</a:t>
            </a:r>
            <a:r>
              <a:rPr lang="zh-CN" altLang="en-US" sz="2400" b="1" dirty="0"/>
              <a:t>个元素是有序的，要求将第</a:t>
            </a:r>
            <a:r>
              <a:rPr lang="en-US" altLang="zh-CN" sz="2400" b="1" dirty="0" err="1"/>
              <a:t>i</a:t>
            </a:r>
            <a:r>
              <a:rPr lang="zh-CN" altLang="en-US" sz="2400" b="1" dirty="0"/>
              <a:t>个元素插入到这</a:t>
            </a:r>
            <a:r>
              <a:rPr lang="en-US" altLang="zh-CN" sz="2400" b="1" dirty="0"/>
              <a:t>i-1</a:t>
            </a:r>
            <a:r>
              <a:rPr lang="zh-CN" altLang="en-US" sz="2400" b="1" dirty="0"/>
              <a:t>个元素中使其有序。</a:t>
            </a:r>
            <a:endParaRPr lang="en-US" altLang="zh-CN" sz="2400" b="1" dirty="0"/>
          </a:p>
          <a:p>
            <a:pPr marL="457200" indent="-457200">
              <a:lnSpc>
                <a:spcPct val="150000"/>
              </a:lnSpc>
              <a:buFont typeface="Arial" panose="020B0604020202020204" pitchFamily="34" charset="0"/>
              <a:buChar char="•"/>
            </a:pPr>
            <a:r>
              <a:rPr lang="zh-CN" altLang="en-US" sz="2400" b="1" dirty="0"/>
              <a:t>这种思路将数列分成了有序和无序的两部分，每次循环都将一个无序部分的元素插入到有序部分，不断构建有序数列。</a:t>
            </a:r>
            <a:endParaRPr lang="en-US" altLang="zh-CN" sz="2400" b="1" dirty="0"/>
          </a:p>
        </p:txBody>
      </p:sp>
    </p:spTree>
    <p:extLst>
      <p:ext uri="{BB962C8B-B14F-4D97-AF65-F5344CB8AC3E}">
        <p14:creationId xmlns:p14="http://schemas.microsoft.com/office/powerpoint/2010/main" val="2290300842"/>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29B862-E3FC-E9D0-821A-EE7577C34C86}"/>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插入排序</a:t>
            </a:r>
          </a:p>
        </p:txBody>
      </p:sp>
      <p:pic>
        <p:nvPicPr>
          <p:cNvPr id="3" name="内容占位符 6">
            <a:extLst>
              <a:ext uri="{FF2B5EF4-FFF2-40B4-BE49-F238E27FC236}">
                <a16:creationId xmlns:a16="http://schemas.microsoft.com/office/drawing/2014/main" id="{BB7AB965-ABA6-A846-F12D-B34F940F7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9133" y="1889776"/>
            <a:ext cx="7889875" cy="2815518"/>
          </a:xfrm>
          <a:prstGeom prst="rect">
            <a:avLst/>
          </a:prstGeom>
          <a:ln>
            <a:solidFill>
              <a:schemeClr val="accent1"/>
            </a:solidFill>
          </a:ln>
        </p:spPr>
      </p:pic>
    </p:spTree>
    <p:extLst>
      <p:ext uri="{BB962C8B-B14F-4D97-AF65-F5344CB8AC3E}">
        <p14:creationId xmlns:p14="http://schemas.microsoft.com/office/powerpoint/2010/main" val="2387831617"/>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782E0A6-3FF4-8065-FDA7-33BD27EDDF90}"/>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插入排序</a:t>
            </a:r>
          </a:p>
        </p:txBody>
      </p:sp>
      <p:pic>
        <p:nvPicPr>
          <p:cNvPr id="4" name="图片 3">
            <a:extLst>
              <a:ext uri="{FF2B5EF4-FFF2-40B4-BE49-F238E27FC236}">
                <a16:creationId xmlns:a16="http://schemas.microsoft.com/office/drawing/2014/main" id="{2FE7C964-0E33-7E11-2C4D-F62054B9ACF6}"/>
              </a:ext>
            </a:extLst>
          </p:cNvPr>
          <p:cNvPicPr>
            <a:picLocks noChangeAspect="1"/>
          </p:cNvPicPr>
          <p:nvPr/>
        </p:nvPicPr>
        <p:blipFill>
          <a:blip r:embed="rId2"/>
          <a:stretch>
            <a:fillRect/>
          </a:stretch>
        </p:blipFill>
        <p:spPr>
          <a:xfrm>
            <a:off x="306736" y="1478840"/>
            <a:ext cx="7895105" cy="4321666"/>
          </a:xfrm>
          <a:prstGeom prst="rect">
            <a:avLst/>
          </a:prstGeom>
        </p:spPr>
      </p:pic>
      <p:sp>
        <p:nvSpPr>
          <p:cNvPr id="5" name="矩形 4">
            <a:extLst>
              <a:ext uri="{FF2B5EF4-FFF2-40B4-BE49-F238E27FC236}">
                <a16:creationId xmlns:a16="http://schemas.microsoft.com/office/drawing/2014/main" id="{DE4B3E6F-34BC-A72E-88FA-F2EDEEBDD440}"/>
              </a:ext>
            </a:extLst>
          </p:cNvPr>
          <p:cNvSpPr/>
          <p:nvPr/>
        </p:nvSpPr>
        <p:spPr>
          <a:xfrm>
            <a:off x="1535634" y="4711603"/>
            <a:ext cx="572372" cy="41627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DE41FF5-10EF-A0AE-5EED-0DF55C2336B5}"/>
                  </a:ext>
                </a:extLst>
              </p:cNvPr>
              <p:cNvSpPr txBox="1"/>
              <p:nvPr/>
            </p:nvSpPr>
            <p:spPr>
              <a:xfrm>
                <a:off x="7905113" y="2384541"/>
                <a:ext cx="4075379" cy="17105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也是二重循环，复杂度为</a:t>
                </a:r>
                <a14:m>
                  <m:oMath xmlns:m="http://schemas.openxmlformats.org/officeDocument/2006/math">
                    <m:r>
                      <a:rPr lang="en-US" altLang="zh-CN" sz="2400" b="1" i="0" smtClean="0">
                        <a:latin typeface="Cambria Math" panose="02040503050406030204" pitchFamily="18" charset="0"/>
                      </a:rPr>
                      <m:t>𝐎</m:t>
                    </m:r>
                    <m:r>
                      <a:rPr lang="en-US" altLang="zh-CN" sz="2400" b="1" i="0"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𝒏</m:t>
                        </m:r>
                      </m:e>
                      <m:sup>
                        <m:r>
                          <a:rPr lang="en-US" altLang="zh-CN" sz="2400" b="1" i="1" smtClean="0">
                            <a:latin typeface="Cambria Math" panose="02040503050406030204" pitchFamily="18" charset="0"/>
                          </a:rPr>
                          <m:t>𝟐</m:t>
                        </m:r>
                      </m:sup>
                    </m:sSup>
                    <m:r>
                      <a:rPr lang="en-US" altLang="zh-CN" sz="2400" b="1" i="1" smtClean="0">
                        <a:latin typeface="Cambria Math" panose="02040503050406030204" pitchFamily="18" charset="0"/>
                      </a:rPr>
                      <m:t>)</m:t>
                    </m:r>
                  </m:oMath>
                </a14:m>
                <a:endParaRPr lang="en-US" altLang="zh-CN" sz="2400" b="1" dirty="0"/>
              </a:p>
              <a:p>
                <a:pPr marL="457200" indent="-457200">
                  <a:lnSpc>
                    <a:spcPct val="150000"/>
                  </a:lnSpc>
                  <a:buFont typeface="Arial" panose="020B0604020202020204" pitchFamily="34" charset="0"/>
                  <a:buChar char="•"/>
                </a:pPr>
                <a:endParaRPr lang="en-US" altLang="zh-CN" sz="2400" b="1" dirty="0"/>
              </a:p>
            </p:txBody>
          </p:sp>
        </mc:Choice>
        <mc:Fallback xmlns="">
          <p:sp>
            <p:nvSpPr>
              <p:cNvPr id="6" name="文本框 5">
                <a:extLst>
                  <a:ext uri="{FF2B5EF4-FFF2-40B4-BE49-F238E27FC236}">
                    <a16:creationId xmlns:a16="http://schemas.microsoft.com/office/drawing/2014/main" id="{0DE41FF5-10EF-A0AE-5EED-0DF55C2336B5}"/>
                  </a:ext>
                </a:extLst>
              </p:cNvPr>
              <p:cNvSpPr txBox="1">
                <a:spLocks noRot="1" noChangeAspect="1" noMove="1" noResize="1" noEditPoints="1" noAdjustHandles="1" noChangeArrowheads="1" noChangeShapeType="1" noTextEdit="1"/>
              </p:cNvSpPr>
              <p:nvPr/>
            </p:nvSpPr>
            <p:spPr>
              <a:xfrm>
                <a:off x="7905113" y="2384541"/>
                <a:ext cx="4075379" cy="1710533"/>
              </a:xfrm>
              <a:prstGeom prst="rect">
                <a:avLst/>
              </a:prstGeom>
              <a:blipFill>
                <a:blip r:embed="rId3"/>
                <a:stretch>
                  <a:fillRect l="-2096" r="-2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6398503"/>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C94DAF1-5D16-68A5-EE8A-E5BEE398EF81}"/>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基础排序</a:t>
            </a:r>
          </a:p>
        </p:txBody>
      </p:sp>
      <p:sp>
        <p:nvSpPr>
          <p:cNvPr id="3" name="文本框 2">
            <a:extLst>
              <a:ext uri="{FF2B5EF4-FFF2-40B4-BE49-F238E27FC236}">
                <a16:creationId xmlns:a16="http://schemas.microsoft.com/office/drawing/2014/main" id="{F9283083-1B20-A7AE-8D18-CB241D37AD4D}"/>
              </a:ext>
            </a:extLst>
          </p:cNvPr>
          <p:cNvSpPr txBox="1"/>
          <p:nvPr/>
        </p:nvSpPr>
        <p:spPr>
          <a:xfrm>
            <a:off x="630951" y="1819147"/>
            <a:ext cx="10930098"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练一练：将下面的数列分别以冒泡、选择、插入排序的方式进行排序。</a:t>
            </a:r>
            <a:endParaRPr lang="en-US" altLang="zh-CN" sz="2400" b="1" dirty="0"/>
          </a:p>
          <a:p>
            <a:pPr marL="457200" indent="-457200">
              <a:lnSpc>
                <a:spcPct val="150000"/>
              </a:lnSpc>
              <a:buFont typeface="Arial" panose="020B0604020202020204" pitchFamily="34" charset="0"/>
              <a:buChar char="•"/>
            </a:pPr>
            <a:r>
              <a:rPr lang="zh-CN" altLang="en-US" sz="2400" b="1" dirty="0"/>
              <a:t>①   </a:t>
            </a:r>
            <a:r>
              <a:rPr lang="en-US" altLang="zh-CN" sz="2400" b="1" dirty="0"/>
              <a:t>5 2 3 1 6 4</a:t>
            </a:r>
          </a:p>
          <a:p>
            <a:pPr marL="457200" indent="-457200">
              <a:lnSpc>
                <a:spcPct val="150000"/>
              </a:lnSpc>
              <a:buFont typeface="Arial" panose="020B0604020202020204" pitchFamily="34" charset="0"/>
              <a:buChar char="•"/>
            </a:pPr>
            <a:r>
              <a:rPr lang="zh-CN" altLang="en-US" sz="2400" b="1" dirty="0"/>
              <a:t>②   </a:t>
            </a:r>
            <a:r>
              <a:rPr lang="en-US" altLang="zh-CN" sz="2400" b="1" dirty="0"/>
              <a:t>2 1 5 4 3 6</a:t>
            </a:r>
          </a:p>
        </p:txBody>
      </p:sp>
    </p:spTree>
    <p:extLst>
      <p:ext uri="{BB962C8B-B14F-4D97-AF65-F5344CB8AC3E}">
        <p14:creationId xmlns:p14="http://schemas.microsoft.com/office/powerpoint/2010/main" val="170562969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2</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归并排序</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258068309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4CEC0E-744C-A7FC-F6AF-B6E41D2ED125}"/>
              </a:ext>
            </a:extLst>
          </p:cNvPr>
          <p:cNvSpPr/>
          <p:nvPr/>
        </p:nvSpPr>
        <p:spPr>
          <a:xfrm>
            <a:off x="1130007" y="354830"/>
            <a:ext cx="238027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课前声明</a:t>
            </a:r>
          </a:p>
        </p:txBody>
      </p:sp>
      <p:sp>
        <p:nvSpPr>
          <p:cNvPr id="3" name="文本框 2">
            <a:extLst>
              <a:ext uri="{FF2B5EF4-FFF2-40B4-BE49-F238E27FC236}">
                <a16:creationId xmlns:a16="http://schemas.microsoft.com/office/drawing/2014/main" id="{F217E9E6-7D15-EA1F-FCEE-E26A2CBFB744}"/>
              </a:ext>
            </a:extLst>
          </p:cNvPr>
          <p:cNvSpPr txBox="1"/>
          <p:nvPr/>
        </p:nvSpPr>
        <p:spPr>
          <a:xfrm>
            <a:off x="544015" y="1305288"/>
            <a:ext cx="10612842" cy="390465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b="1" dirty="0"/>
              <a:t>互助课堂仅作为老师讲课内容的解释和补充，请不要以听互助课堂取代听大课</a:t>
            </a:r>
            <a:endParaRPr lang="en-US" altLang="zh-CN" sz="2800" b="1" dirty="0"/>
          </a:p>
          <a:p>
            <a:pPr marL="457200" indent="-457200">
              <a:lnSpc>
                <a:spcPct val="150000"/>
              </a:lnSpc>
              <a:buFont typeface="Arial" panose="020B0604020202020204" pitchFamily="34" charset="0"/>
              <a:buChar char="•"/>
            </a:pPr>
            <a:r>
              <a:rPr lang="zh-CN" altLang="en-US" sz="2800" b="1" dirty="0"/>
              <a:t>互助课堂旨在帮助大家提升学业成绩，有困难之处欢迎讨论交流，但要</a:t>
            </a:r>
            <a:r>
              <a:rPr lang="zh-CN" altLang="en-US" sz="2800" b="1" dirty="0">
                <a:solidFill>
                  <a:srgbClr val="FF0000"/>
                </a:solidFill>
              </a:rPr>
              <a:t>杜绝抄袭、代写等行为。不要以可存留的方式分享代码，若有因此导致的查重时间，请当事人自己承担责任</a:t>
            </a:r>
            <a:endParaRPr lang="en-US" altLang="zh-CN" sz="2800" dirty="0">
              <a:solidFill>
                <a:srgbClr val="FF0000"/>
              </a:solidFill>
            </a:endParaRPr>
          </a:p>
          <a:p>
            <a:pPr>
              <a:lnSpc>
                <a:spcPct val="150000"/>
              </a:lnSpc>
            </a:pPr>
            <a:endParaRPr lang="en-US" altLang="zh-CN" sz="2800" b="1" dirty="0">
              <a:solidFill>
                <a:srgbClr val="FF0000"/>
              </a:solidFill>
            </a:endParaRPr>
          </a:p>
        </p:txBody>
      </p:sp>
    </p:spTree>
    <p:extLst>
      <p:ext uri="{BB962C8B-B14F-4D97-AF65-F5344CB8AC3E}">
        <p14:creationId xmlns:p14="http://schemas.microsoft.com/office/powerpoint/2010/main" val="122307682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75610A-9BA5-6C2E-CEB7-18F1D85967E2}"/>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归并排序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403B36C-FDD0-DAFC-9A53-0571C59FE76D}"/>
                  </a:ext>
                </a:extLst>
              </p:cNvPr>
              <p:cNvSpPr txBox="1"/>
              <p:nvPr/>
            </p:nvSpPr>
            <p:spPr>
              <a:xfrm>
                <a:off x="463428" y="1784245"/>
                <a:ext cx="10930098" cy="287732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我们习的冒泡、选择、插入排序算法的复杂度均为</a:t>
                </a:r>
                <a14:m>
                  <m:oMath xmlns:m="http://schemas.openxmlformats.org/officeDocument/2006/math">
                    <m:r>
                      <a:rPr lang="en-US" altLang="zh-CN" sz="2400" b="1" i="1" smtClean="0">
                        <a:latin typeface="Cambria Math" panose="02040503050406030204" pitchFamily="18" charset="0"/>
                      </a:rPr>
                      <m:t>𝑶</m:t>
                    </m:r>
                    <m:d>
                      <m:dPr>
                        <m:ctrlPr>
                          <a:rPr lang="en-US" altLang="zh-CN" sz="2400" b="1" i="1" smtClean="0">
                            <a:latin typeface="Cambria Math" panose="02040503050406030204" pitchFamily="18" charset="0"/>
                          </a:rPr>
                        </m:ctrlPr>
                      </m:dPr>
                      <m:e>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𝒏</m:t>
                            </m:r>
                          </m:e>
                          <m:sup>
                            <m:r>
                              <a:rPr lang="en-US" altLang="zh-CN" sz="2400" b="1" i="1" smtClean="0">
                                <a:latin typeface="Cambria Math" panose="02040503050406030204" pitchFamily="18" charset="0"/>
                              </a:rPr>
                              <m:t>𝟐</m:t>
                            </m:r>
                          </m:sup>
                        </m:sSup>
                      </m:e>
                    </m:d>
                  </m:oMath>
                </a14:m>
                <a:endParaRPr lang="en-US" altLang="zh-CN" sz="2400" b="1" dirty="0"/>
              </a:p>
              <a:p>
                <a:pPr marL="457200" indent="-457200">
                  <a:lnSpc>
                    <a:spcPct val="150000"/>
                  </a:lnSpc>
                  <a:buFont typeface="Arial" panose="020B0604020202020204" pitchFamily="34" charset="0"/>
                  <a:buChar char="•"/>
                </a:pPr>
                <a:r>
                  <a:rPr lang="zh-CN" altLang="en-US" sz="2400" b="1" dirty="0"/>
                  <a:t>这样的时间效率显然是不能满足我们的需求的</a:t>
                </a:r>
                <a:endParaRPr lang="en-US" altLang="zh-CN" sz="2400" b="1" dirty="0"/>
              </a:p>
              <a:p>
                <a:pPr marL="457200" indent="-457200">
                  <a:lnSpc>
                    <a:spcPct val="150000"/>
                  </a:lnSpc>
                  <a:buFont typeface="Arial" panose="020B0604020202020204" pitchFamily="34" charset="0"/>
                  <a:buChar char="•"/>
                </a:pPr>
                <a:r>
                  <a:rPr lang="zh-CN" altLang="en-US" sz="2400" b="1" dirty="0"/>
                  <a:t>现在我们学习归并算法，它是一个</a:t>
                </a:r>
                <a14:m>
                  <m:oMath xmlns:m="http://schemas.openxmlformats.org/officeDocument/2006/math">
                    <m:r>
                      <a:rPr lang="en-US" altLang="zh-CN" sz="2400" b="1" i="1" smtClean="0">
                        <a:latin typeface="Cambria Math" panose="02040503050406030204" pitchFamily="18" charset="0"/>
                      </a:rPr>
                      <m:t>𝑶</m:t>
                    </m:r>
                    <m:d>
                      <m:dPr>
                        <m:ctrlPr>
                          <a:rPr lang="en-US" altLang="zh-CN" sz="2400" b="1" i="1" smtClean="0">
                            <a:latin typeface="Cambria Math" panose="02040503050406030204" pitchFamily="18" charset="0"/>
                          </a:rPr>
                        </m:ctrlPr>
                      </m:dPr>
                      <m:e>
                        <m:r>
                          <a:rPr lang="en-US" altLang="zh-CN" sz="2400" b="1" i="1" smtClean="0">
                            <a:latin typeface="Cambria Math" panose="02040503050406030204" pitchFamily="18" charset="0"/>
                          </a:rPr>
                          <m:t>𝒏𝒍𝒐𝒈𝒏</m:t>
                        </m:r>
                      </m:e>
                    </m:d>
                  </m:oMath>
                </a14:m>
                <a:r>
                  <a:rPr lang="zh-CN" altLang="en-US" sz="2400" b="1" dirty="0"/>
                  <a:t>复杂度的排序算法</a:t>
                </a:r>
                <a:endParaRPr lang="en-US" altLang="zh-CN" sz="2400" b="1" dirty="0"/>
              </a:p>
              <a:p>
                <a:pPr marL="457200" indent="-457200">
                  <a:lnSpc>
                    <a:spcPct val="150000"/>
                  </a:lnSpc>
                  <a:buFont typeface="Arial" panose="020B0604020202020204" pitchFamily="34" charset="0"/>
                  <a:buChar char="•"/>
                </a:pPr>
                <a:r>
                  <a:rPr lang="zh-CN" altLang="en-US" sz="2400" b="1" dirty="0"/>
                  <a:t>归并算法利用递归设计，在学习归并算法的同时，要注重理解递归的应用，同时我们也将讲解如何分析递归算法的时间复杂度。</a:t>
                </a:r>
                <a:endParaRPr lang="en-US" altLang="zh-CN" sz="2400" b="1" dirty="0"/>
              </a:p>
            </p:txBody>
          </p:sp>
        </mc:Choice>
        <mc:Fallback xmlns="">
          <p:sp>
            <p:nvSpPr>
              <p:cNvPr id="3" name="文本框 2">
                <a:extLst>
                  <a:ext uri="{FF2B5EF4-FFF2-40B4-BE49-F238E27FC236}">
                    <a16:creationId xmlns:a16="http://schemas.microsoft.com/office/drawing/2014/main" id="{0403B36C-FDD0-DAFC-9A53-0571C59FE76D}"/>
                  </a:ext>
                </a:extLst>
              </p:cNvPr>
              <p:cNvSpPr txBox="1">
                <a:spLocks noRot="1" noChangeAspect="1" noMove="1" noResize="1" noEditPoints="1" noAdjustHandles="1" noChangeArrowheads="1" noChangeShapeType="1" noTextEdit="1"/>
              </p:cNvSpPr>
              <p:nvPr/>
            </p:nvSpPr>
            <p:spPr>
              <a:xfrm>
                <a:off x="463428" y="1784245"/>
                <a:ext cx="10930098" cy="2877326"/>
              </a:xfrm>
              <a:prstGeom prst="rect">
                <a:avLst/>
              </a:prstGeom>
              <a:blipFill>
                <a:blip r:embed="rId2"/>
                <a:stretch>
                  <a:fillRect l="-725" b="-40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040034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796C161-85DF-6087-50D4-902D748536B5}"/>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归并排序</a:t>
            </a:r>
          </a:p>
        </p:txBody>
      </p:sp>
      <p:sp>
        <p:nvSpPr>
          <p:cNvPr id="3" name="文本框 2">
            <a:extLst>
              <a:ext uri="{FF2B5EF4-FFF2-40B4-BE49-F238E27FC236}">
                <a16:creationId xmlns:a16="http://schemas.microsoft.com/office/drawing/2014/main" id="{51B43866-0BD7-43C7-89DC-8318730EC890}"/>
              </a:ext>
            </a:extLst>
          </p:cNvPr>
          <p:cNvSpPr txBox="1"/>
          <p:nvPr/>
        </p:nvSpPr>
        <p:spPr>
          <a:xfrm>
            <a:off x="456448" y="1309595"/>
            <a:ext cx="10930098"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归并排序，顾名思义，是利用在归的过程中合并的思想实现的排序方法，该算法采用经典的分治策略。分治法将问题分成一些小的问题然后递归求解，而治的阶段</a:t>
            </a:r>
            <a:r>
              <a:rPr lang="en-US" altLang="zh-CN" sz="2400" b="1" dirty="0"/>
              <a:t>(</a:t>
            </a:r>
            <a:r>
              <a:rPr lang="zh-CN" altLang="en-US" sz="2400" b="1" dirty="0"/>
              <a:t>归的回溯过程</a:t>
            </a:r>
            <a:r>
              <a:rPr lang="en-US" altLang="zh-CN" sz="2400" b="1" dirty="0"/>
              <a:t>)</a:t>
            </a:r>
            <a:r>
              <a:rPr lang="zh-CN" altLang="en-US" sz="2400" b="1" dirty="0"/>
              <a:t>则将分的阶段得到的各答案</a:t>
            </a:r>
            <a:r>
              <a:rPr lang="en-US" altLang="zh-CN" sz="2400" b="1" dirty="0"/>
              <a:t>"</a:t>
            </a:r>
            <a:r>
              <a:rPr lang="zh-CN" altLang="en-US" sz="2400" b="1" dirty="0"/>
              <a:t>修补</a:t>
            </a:r>
            <a:r>
              <a:rPr lang="en-US" altLang="zh-CN" sz="2400" b="1" dirty="0"/>
              <a:t>"</a:t>
            </a:r>
            <a:r>
              <a:rPr lang="zh-CN" altLang="en-US" sz="2400" b="1" dirty="0"/>
              <a:t>在一起，即分而治之。</a:t>
            </a:r>
            <a:endParaRPr lang="en-US" altLang="zh-CN" sz="2400" b="1" dirty="0"/>
          </a:p>
          <a:p>
            <a:pPr marL="457200" indent="-457200">
              <a:lnSpc>
                <a:spcPct val="150000"/>
              </a:lnSpc>
              <a:buFont typeface="Arial" panose="020B0604020202020204" pitchFamily="34" charset="0"/>
              <a:buChar char="•"/>
            </a:pPr>
            <a:r>
              <a:rPr lang="zh-CN" altLang="en-US" sz="2400" b="1" dirty="0"/>
              <a:t>分治算法是递归算法最常见的应用之一，利用了递归能够将问题规模不断变小，在规模足够小时解决，并在归的过程中用小规模的问题结果来解决大规模问题的特点。</a:t>
            </a:r>
            <a:endParaRPr lang="en-US" altLang="zh-CN" sz="2400" b="1" dirty="0"/>
          </a:p>
        </p:txBody>
      </p:sp>
    </p:spTree>
    <p:extLst>
      <p:ext uri="{BB962C8B-B14F-4D97-AF65-F5344CB8AC3E}">
        <p14:creationId xmlns:p14="http://schemas.microsoft.com/office/powerpoint/2010/main" val="22397934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74E7344-BC5F-6410-629B-E74BCD0B96DF}"/>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算法思路</a:t>
            </a:r>
          </a:p>
        </p:txBody>
      </p:sp>
      <p:sp>
        <p:nvSpPr>
          <p:cNvPr id="3" name="文本框 2">
            <a:extLst>
              <a:ext uri="{FF2B5EF4-FFF2-40B4-BE49-F238E27FC236}">
                <a16:creationId xmlns:a16="http://schemas.microsoft.com/office/drawing/2014/main" id="{886E760F-13F6-F087-AB18-C3CAEA205389}"/>
              </a:ext>
            </a:extLst>
          </p:cNvPr>
          <p:cNvSpPr txBox="1"/>
          <p:nvPr/>
        </p:nvSpPr>
        <p:spPr>
          <a:xfrm>
            <a:off x="421547" y="1414297"/>
            <a:ext cx="10930098" cy="33600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将待排序的数组不断地利用递归对半划分，直到区间长度唯一（仅有一个数），那么该序列一定为有序序列（问题规模足够小，直接解决），递归结束。</a:t>
            </a:r>
            <a:endParaRPr lang="en-US" altLang="zh-CN" sz="2400" b="1" dirty="0"/>
          </a:p>
          <a:p>
            <a:pPr marL="457200" indent="-457200">
              <a:lnSpc>
                <a:spcPct val="150000"/>
              </a:lnSpc>
              <a:buFont typeface="Arial" panose="020B0604020202020204" pitchFamily="34" charset="0"/>
              <a:buChar char="•"/>
            </a:pPr>
            <a:r>
              <a:rPr lang="zh-CN" altLang="en-US" sz="2400" b="1" dirty="0"/>
              <a:t>在归的过程中，被划分的两个区间均为有序序列，再通过操作将两个序列合并，即可在退出该层递归时得到一个新的有序序列，再向上合并，直到得到完全有序的序列。</a:t>
            </a:r>
            <a:endParaRPr lang="en-US" altLang="zh-CN" sz="2400" b="1" dirty="0"/>
          </a:p>
        </p:txBody>
      </p:sp>
    </p:spTree>
    <p:extLst>
      <p:ext uri="{BB962C8B-B14F-4D97-AF65-F5344CB8AC3E}">
        <p14:creationId xmlns:p14="http://schemas.microsoft.com/office/powerpoint/2010/main" val="2897366462"/>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E565584-63FA-F286-8238-5FDCC4DE6640}"/>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算法思路</a:t>
            </a:r>
          </a:p>
        </p:txBody>
      </p:sp>
      <p:pic>
        <p:nvPicPr>
          <p:cNvPr id="4" name="图片 3">
            <a:extLst>
              <a:ext uri="{FF2B5EF4-FFF2-40B4-BE49-F238E27FC236}">
                <a16:creationId xmlns:a16="http://schemas.microsoft.com/office/drawing/2014/main" id="{258743BD-4448-3633-915D-C0AF0D3D8BF5}"/>
              </a:ext>
            </a:extLst>
          </p:cNvPr>
          <p:cNvPicPr>
            <a:picLocks noChangeAspect="1"/>
          </p:cNvPicPr>
          <p:nvPr/>
        </p:nvPicPr>
        <p:blipFill>
          <a:blip r:embed="rId2"/>
          <a:stretch>
            <a:fillRect/>
          </a:stretch>
        </p:blipFill>
        <p:spPr>
          <a:xfrm>
            <a:off x="1720826" y="962605"/>
            <a:ext cx="7911783" cy="5763857"/>
          </a:xfrm>
          <a:prstGeom prst="rect">
            <a:avLst/>
          </a:prstGeom>
        </p:spPr>
      </p:pic>
    </p:spTree>
    <p:extLst>
      <p:ext uri="{BB962C8B-B14F-4D97-AF65-F5344CB8AC3E}">
        <p14:creationId xmlns:p14="http://schemas.microsoft.com/office/powerpoint/2010/main" val="3619705158"/>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051D5CA-B315-993F-D479-2CC36260B4CF}"/>
              </a:ext>
            </a:extLst>
          </p:cNvPr>
          <p:cNvPicPr>
            <a:picLocks noChangeAspect="1"/>
          </p:cNvPicPr>
          <p:nvPr/>
        </p:nvPicPr>
        <p:blipFill>
          <a:blip r:embed="rId2"/>
          <a:stretch>
            <a:fillRect/>
          </a:stretch>
        </p:blipFill>
        <p:spPr>
          <a:xfrm>
            <a:off x="2084103" y="1233490"/>
            <a:ext cx="6480544" cy="5269324"/>
          </a:xfrm>
          <a:prstGeom prst="rect">
            <a:avLst/>
          </a:prstGeom>
        </p:spPr>
      </p:pic>
      <p:sp>
        <p:nvSpPr>
          <p:cNvPr id="4" name="矩形 3">
            <a:extLst>
              <a:ext uri="{FF2B5EF4-FFF2-40B4-BE49-F238E27FC236}">
                <a16:creationId xmlns:a16="http://schemas.microsoft.com/office/drawing/2014/main" id="{12D814CE-E5D9-1369-A0B9-EDCC5C907015}"/>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代码实现</a:t>
            </a:r>
          </a:p>
        </p:txBody>
      </p:sp>
    </p:spTree>
    <p:extLst>
      <p:ext uri="{BB962C8B-B14F-4D97-AF65-F5344CB8AC3E}">
        <p14:creationId xmlns:p14="http://schemas.microsoft.com/office/powerpoint/2010/main" val="286718429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66A5A76-4705-D9E2-9495-A3F2F801759E}"/>
              </a:ext>
            </a:extLst>
          </p:cNvPr>
          <p:cNvPicPr>
            <a:picLocks noChangeAspect="1"/>
          </p:cNvPicPr>
          <p:nvPr/>
        </p:nvPicPr>
        <p:blipFill>
          <a:blip r:embed="rId2"/>
          <a:stretch>
            <a:fillRect/>
          </a:stretch>
        </p:blipFill>
        <p:spPr>
          <a:xfrm>
            <a:off x="2084103" y="1233490"/>
            <a:ext cx="6480544" cy="5269324"/>
          </a:xfrm>
          <a:prstGeom prst="rect">
            <a:avLst/>
          </a:prstGeom>
        </p:spPr>
      </p:pic>
      <p:sp>
        <p:nvSpPr>
          <p:cNvPr id="3" name="矩形 2">
            <a:extLst>
              <a:ext uri="{FF2B5EF4-FFF2-40B4-BE49-F238E27FC236}">
                <a16:creationId xmlns:a16="http://schemas.microsoft.com/office/drawing/2014/main" id="{9CDFC86A-B526-AF0D-8D01-A32BF18C6329}"/>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代码实现</a:t>
            </a:r>
          </a:p>
        </p:txBody>
      </p:sp>
      <p:sp>
        <p:nvSpPr>
          <p:cNvPr id="4" name="矩形 3">
            <a:extLst>
              <a:ext uri="{FF2B5EF4-FFF2-40B4-BE49-F238E27FC236}">
                <a16:creationId xmlns:a16="http://schemas.microsoft.com/office/drawing/2014/main" id="{2B3E6DE2-DFAF-5EDA-A011-868567754FF9}"/>
              </a:ext>
            </a:extLst>
          </p:cNvPr>
          <p:cNvSpPr/>
          <p:nvPr/>
        </p:nvSpPr>
        <p:spPr>
          <a:xfrm>
            <a:off x="2673398" y="2610577"/>
            <a:ext cx="1661277" cy="4397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B8FB733E-C6D3-2B6C-6DC2-F8FA1BC071EE}"/>
              </a:ext>
            </a:extLst>
          </p:cNvPr>
          <p:cNvCxnSpPr/>
          <p:nvPr/>
        </p:nvCxnSpPr>
        <p:spPr>
          <a:xfrm flipV="1">
            <a:off x="4334675" y="1947463"/>
            <a:ext cx="4795365" cy="6631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698A272B-80FA-BEE2-2A5F-4F290F3EC6C6}"/>
              </a:ext>
            </a:extLst>
          </p:cNvPr>
          <p:cNvSpPr txBox="1"/>
          <p:nvPr/>
        </p:nvSpPr>
        <p:spPr>
          <a:xfrm>
            <a:off x="8794993" y="2752534"/>
            <a:ext cx="3184866"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这样划分可以么？为什么？</a:t>
            </a:r>
            <a:endParaRPr lang="en-US" altLang="zh-CN" sz="2400" b="1" dirty="0"/>
          </a:p>
        </p:txBody>
      </p:sp>
      <p:pic>
        <p:nvPicPr>
          <p:cNvPr id="13" name="图片 12">
            <a:extLst>
              <a:ext uri="{FF2B5EF4-FFF2-40B4-BE49-F238E27FC236}">
                <a16:creationId xmlns:a16="http://schemas.microsoft.com/office/drawing/2014/main" id="{44DDA9A7-45EF-84B4-4929-928A8892C61A}"/>
              </a:ext>
            </a:extLst>
          </p:cNvPr>
          <p:cNvPicPr>
            <a:picLocks noChangeAspect="1"/>
          </p:cNvPicPr>
          <p:nvPr/>
        </p:nvPicPr>
        <p:blipFill>
          <a:blip r:embed="rId3"/>
          <a:stretch>
            <a:fillRect/>
          </a:stretch>
        </p:blipFill>
        <p:spPr>
          <a:xfrm>
            <a:off x="9264746" y="1566622"/>
            <a:ext cx="2399978" cy="1144031"/>
          </a:xfrm>
          <a:prstGeom prst="rect">
            <a:avLst/>
          </a:prstGeom>
        </p:spPr>
      </p:pic>
    </p:spTree>
    <p:extLst>
      <p:ext uri="{BB962C8B-B14F-4D97-AF65-F5344CB8AC3E}">
        <p14:creationId xmlns:p14="http://schemas.microsoft.com/office/powerpoint/2010/main" val="35268437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8203A4-8882-4DA2-4E0D-9094CC07546D}"/>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代码实现</a:t>
            </a:r>
          </a:p>
        </p:txBody>
      </p:sp>
      <p:sp>
        <p:nvSpPr>
          <p:cNvPr id="3" name="文本框 2">
            <a:extLst>
              <a:ext uri="{FF2B5EF4-FFF2-40B4-BE49-F238E27FC236}">
                <a16:creationId xmlns:a16="http://schemas.microsoft.com/office/drawing/2014/main" id="{F4738D11-E628-D547-28D7-96F84FBB2357}"/>
              </a:ext>
            </a:extLst>
          </p:cNvPr>
          <p:cNvSpPr txBox="1"/>
          <p:nvPr/>
        </p:nvSpPr>
        <p:spPr>
          <a:xfrm>
            <a:off x="477389" y="1400337"/>
            <a:ext cx="10930098" cy="466211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先划分区间，由于</a:t>
            </a:r>
            <a:r>
              <a:rPr lang="en-US" altLang="zh-CN" sz="2000" b="1" dirty="0"/>
              <a:t>mid</a:t>
            </a:r>
            <a:r>
              <a:rPr lang="zh-CN" altLang="en-US" sz="2000" b="1" dirty="0"/>
              <a:t>的取值在区间长度为奇数时是正中，在区间长度为偶数时是靠左的，所以下方划分区间</a:t>
            </a:r>
          </a:p>
          <a:p>
            <a:pPr marL="457200" indent="-457200">
              <a:lnSpc>
                <a:spcPct val="150000"/>
              </a:lnSpc>
              <a:buFont typeface="Arial" panose="020B0604020202020204" pitchFamily="34" charset="0"/>
              <a:buChar char="•"/>
            </a:pPr>
            <a:r>
              <a:rPr lang="zh-CN" altLang="en-US" sz="2000" b="1" dirty="0"/>
              <a:t>应划为</a:t>
            </a:r>
            <a:r>
              <a:rPr lang="en-US" altLang="zh-CN" sz="2000" b="1" dirty="0"/>
              <a:t>(s, mid)</a:t>
            </a:r>
            <a:r>
              <a:rPr lang="zh-CN" altLang="en-US" sz="2000" b="1" dirty="0"/>
              <a:t>和</a:t>
            </a:r>
            <a:r>
              <a:rPr lang="en-US" altLang="zh-CN" sz="2000" b="1" dirty="0"/>
              <a:t>(mid + 1, e)</a:t>
            </a:r>
            <a:r>
              <a:rPr lang="zh-CN" altLang="en-US" sz="2000" b="1" dirty="0"/>
              <a:t>，防止某区间长度为</a:t>
            </a:r>
            <a:r>
              <a:rPr lang="en-US" altLang="zh-CN" sz="2000" b="1" dirty="0"/>
              <a:t>0</a:t>
            </a:r>
            <a:r>
              <a:rPr lang="zh-CN" altLang="en-US" sz="2000" b="1" dirty="0"/>
              <a:t>导致死循环。</a:t>
            </a:r>
            <a:endParaRPr lang="en-US" altLang="zh-CN" sz="2000" b="1" dirty="0"/>
          </a:p>
          <a:p>
            <a:pPr marL="457200" indent="-457200">
              <a:lnSpc>
                <a:spcPct val="150000"/>
              </a:lnSpc>
              <a:buFont typeface="Arial" panose="020B0604020202020204" pitchFamily="34" charset="0"/>
              <a:buChar char="•"/>
            </a:pPr>
            <a:r>
              <a:rPr lang="zh-CN" altLang="en-US" sz="2000" b="1" dirty="0"/>
              <a:t>对划分区间递归，使区间不断划分为小块直到只有一个数。</a:t>
            </a:r>
          </a:p>
          <a:p>
            <a:pPr marL="457200" indent="-457200">
              <a:lnSpc>
                <a:spcPct val="150000"/>
              </a:lnSpc>
              <a:buFont typeface="Arial" panose="020B0604020202020204" pitchFamily="34" charset="0"/>
              <a:buChar char="•"/>
            </a:pPr>
            <a:r>
              <a:rPr lang="zh-CN" altLang="en-US" sz="2000" b="1" dirty="0"/>
              <a:t>然后在归（回溯）的过程中合并两个有序数组成为一个新的有序数组，具体步骤为</a:t>
            </a:r>
            <a:r>
              <a:rPr lang="en-US" altLang="zh-CN" sz="2000" b="1" dirty="0"/>
              <a:t>:</a:t>
            </a:r>
          </a:p>
          <a:p>
            <a:pPr marL="457200" indent="-457200">
              <a:lnSpc>
                <a:spcPct val="150000"/>
              </a:lnSpc>
              <a:buFont typeface="Arial" panose="020B0604020202020204" pitchFamily="34" charset="0"/>
              <a:buChar char="•"/>
            </a:pPr>
            <a:r>
              <a:rPr lang="zh-CN" altLang="en-US" sz="2000" b="1" dirty="0"/>
              <a:t>①设立指针</a:t>
            </a:r>
            <a:r>
              <a:rPr lang="en-US" altLang="zh-CN" sz="2000" b="1" dirty="0"/>
              <a:t>l, r</a:t>
            </a:r>
            <a:r>
              <a:rPr lang="zh-CN" altLang="en-US" sz="2000" b="1" dirty="0"/>
              <a:t>指向左、右数组开头，</a:t>
            </a:r>
            <a:r>
              <a:rPr lang="en-US" altLang="zh-CN" sz="2000" b="1" dirty="0"/>
              <a:t>k</a:t>
            </a:r>
            <a:r>
              <a:rPr lang="zh-CN" altLang="en-US" sz="2000" b="1" dirty="0"/>
              <a:t>指向合并后的</a:t>
            </a:r>
            <a:r>
              <a:rPr lang="en-US" altLang="zh-CN" sz="2000" b="1" dirty="0"/>
              <a:t>temp</a:t>
            </a:r>
            <a:r>
              <a:rPr lang="zh-CN" altLang="en-US" sz="2000" b="1" dirty="0"/>
              <a:t>数组的开头</a:t>
            </a:r>
          </a:p>
          <a:p>
            <a:pPr marL="457200" indent="-457200">
              <a:lnSpc>
                <a:spcPct val="150000"/>
              </a:lnSpc>
              <a:buFont typeface="Arial" panose="020B0604020202020204" pitchFamily="34" charset="0"/>
              <a:buChar char="•"/>
            </a:pPr>
            <a:r>
              <a:rPr lang="zh-CN" altLang="en-US" sz="2000" b="1" dirty="0"/>
              <a:t>②比较左右两个数组当前元素大小，把小的放入</a:t>
            </a:r>
            <a:r>
              <a:rPr lang="en-US" altLang="zh-CN" sz="2000" b="1" dirty="0"/>
              <a:t>temp</a:t>
            </a:r>
            <a:r>
              <a:rPr lang="zh-CN" altLang="en-US" sz="2000" b="1" dirty="0"/>
              <a:t>数组，并将指针后移。</a:t>
            </a:r>
          </a:p>
          <a:p>
            <a:pPr marL="457200" indent="-457200">
              <a:lnSpc>
                <a:spcPct val="150000"/>
              </a:lnSpc>
              <a:buFont typeface="Arial" panose="020B0604020202020204" pitchFamily="34" charset="0"/>
              <a:buChar char="•"/>
            </a:pPr>
            <a:r>
              <a:rPr lang="zh-CN" altLang="en-US" sz="2000" b="1" dirty="0"/>
              <a:t>③当一个数组的元素全被放完时（第一个</a:t>
            </a:r>
            <a:r>
              <a:rPr lang="en-US" altLang="zh-CN" sz="2000" b="1" dirty="0"/>
              <a:t>while</a:t>
            </a:r>
            <a:r>
              <a:rPr lang="zh-CN" altLang="en-US" sz="2000" b="1" dirty="0"/>
              <a:t>）退出，去看哪个数组还没放完，把剩下的数全都放进去。</a:t>
            </a:r>
          </a:p>
          <a:p>
            <a:pPr marL="457200" indent="-457200">
              <a:lnSpc>
                <a:spcPct val="150000"/>
              </a:lnSpc>
              <a:buFont typeface="Arial" panose="020B0604020202020204" pitchFamily="34" charset="0"/>
              <a:buChar char="•"/>
            </a:pPr>
            <a:r>
              <a:rPr lang="zh-CN" altLang="en-US" sz="2000" b="1" dirty="0"/>
              <a:t>④最后将合并好的</a:t>
            </a:r>
            <a:r>
              <a:rPr lang="en-US" altLang="zh-CN" sz="2000" b="1" dirty="0"/>
              <a:t>temp</a:t>
            </a:r>
            <a:r>
              <a:rPr lang="zh-CN" altLang="en-US" sz="2000" b="1" dirty="0"/>
              <a:t>数组复制回原数组</a:t>
            </a:r>
            <a:r>
              <a:rPr lang="en-US" altLang="zh-CN" sz="2000" b="1" dirty="0"/>
              <a:t>a</a:t>
            </a:r>
          </a:p>
        </p:txBody>
      </p:sp>
    </p:spTree>
    <p:extLst>
      <p:ext uri="{BB962C8B-B14F-4D97-AF65-F5344CB8AC3E}">
        <p14:creationId xmlns:p14="http://schemas.microsoft.com/office/powerpoint/2010/main" val="296308276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D74DDF9-22AF-4556-A10C-D1C35C0CD42D}"/>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求逆序对对数</a:t>
            </a:r>
          </a:p>
        </p:txBody>
      </p:sp>
      <p:sp>
        <p:nvSpPr>
          <p:cNvPr id="3" name="文本框 2">
            <a:extLst>
              <a:ext uri="{FF2B5EF4-FFF2-40B4-BE49-F238E27FC236}">
                <a16:creationId xmlns:a16="http://schemas.microsoft.com/office/drawing/2014/main" id="{F8CD3F10-603D-78A6-8B07-256460E0A018}"/>
              </a:ext>
            </a:extLst>
          </p:cNvPr>
          <p:cNvSpPr txBox="1"/>
          <p:nvPr/>
        </p:nvSpPr>
        <p:spPr>
          <a:xfrm>
            <a:off x="561150" y="1076723"/>
            <a:ext cx="10930098" cy="5900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实现求逆序对数，只需在归并排序的基础上在①处加上一句</a:t>
            </a:r>
            <a:endParaRPr lang="en-US" altLang="zh-CN" sz="2400" b="1" dirty="0"/>
          </a:p>
        </p:txBody>
      </p:sp>
      <p:pic>
        <p:nvPicPr>
          <p:cNvPr id="5" name="图片 4">
            <a:extLst>
              <a:ext uri="{FF2B5EF4-FFF2-40B4-BE49-F238E27FC236}">
                <a16:creationId xmlns:a16="http://schemas.microsoft.com/office/drawing/2014/main" id="{BCA6901C-ABDC-4127-806C-E95F1B063DC5}"/>
              </a:ext>
            </a:extLst>
          </p:cNvPr>
          <p:cNvPicPr>
            <a:picLocks noChangeAspect="1"/>
          </p:cNvPicPr>
          <p:nvPr/>
        </p:nvPicPr>
        <p:blipFill>
          <a:blip r:embed="rId2"/>
          <a:stretch>
            <a:fillRect/>
          </a:stretch>
        </p:blipFill>
        <p:spPr>
          <a:xfrm>
            <a:off x="2355543" y="1865429"/>
            <a:ext cx="6132323" cy="4825871"/>
          </a:xfrm>
          <a:prstGeom prst="rect">
            <a:avLst/>
          </a:prstGeom>
        </p:spPr>
      </p:pic>
    </p:spTree>
    <p:extLst>
      <p:ext uri="{BB962C8B-B14F-4D97-AF65-F5344CB8AC3E}">
        <p14:creationId xmlns:p14="http://schemas.microsoft.com/office/powerpoint/2010/main" val="12842620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5B4ED53-D279-DB67-630D-6B34177029CD}"/>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求逆序对对数</a:t>
            </a:r>
          </a:p>
        </p:txBody>
      </p:sp>
      <p:sp>
        <p:nvSpPr>
          <p:cNvPr id="3" name="文本框 2">
            <a:extLst>
              <a:ext uri="{FF2B5EF4-FFF2-40B4-BE49-F238E27FC236}">
                <a16:creationId xmlns:a16="http://schemas.microsoft.com/office/drawing/2014/main" id="{7FB5E3BF-0EF0-B614-694D-F70A7DD6F689}"/>
              </a:ext>
            </a:extLst>
          </p:cNvPr>
          <p:cNvSpPr txBox="1"/>
          <p:nvPr/>
        </p:nvSpPr>
        <p:spPr>
          <a:xfrm>
            <a:off x="358726" y="1016429"/>
            <a:ext cx="10930098" cy="558544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每</a:t>
            </a:r>
            <a:r>
              <a:rPr lang="en-US" altLang="zh-CN" sz="2000" b="1" dirty="0"/>
              <a:t>2</a:t>
            </a:r>
            <a:r>
              <a:rPr lang="zh-CN" altLang="en-US" sz="2000" b="1" dirty="0"/>
              <a:t>个数为一对，可能组成</a:t>
            </a:r>
            <a:r>
              <a:rPr lang="en-US" altLang="zh-CN" sz="2000" b="1" dirty="0"/>
              <a:t>1</a:t>
            </a:r>
            <a:r>
              <a:rPr lang="zh-CN" altLang="en-US" sz="2000" b="1" dirty="0"/>
              <a:t>个逆序对</a:t>
            </a:r>
            <a:endParaRPr lang="en-US" altLang="zh-CN" sz="2000" b="1" dirty="0"/>
          </a:p>
          <a:p>
            <a:pPr marL="457200" indent="-457200">
              <a:lnSpc>
                <a:spcPct val="150000"/>
              </a:lnSpc>
              <a:buFont typeface="Arial" panose="020B0604020202020204" pitchFamily="34" charset="0"/>
              <a:buChar char="•"/>
            </a:pPr>
            <a:r>
              <a:rPr lang="zh-CN" altLang="en-US" sz="2000" b="1" dirty="0"/>
              <a:t>在归的过程中，考虑如何计算出</a:t>
            </a:r>
            <a:r>
              <a:rPr lang="en-US" altLang="zh-CN" sz="2000" b="1" dirty="0"/>
              <a:t>[s, e]</a:t>
            </a:r>
            <a:r>
              <a:rPr lang="zh-CN" altLang="en-US" sz="2000" b="1" dirty="0"/>
              <a:t>区间内的逆序对个数</a:t>
            </a:r>
            <a:endParaRPr lang="en-US" altLang="zh-CN" sz="2000" b="1" dirty="0"/>
          </a:p>
          <a:p>
            <a:pPr marL="457200" indent="-457200">
              <a:lnSpc>
                <a:spcPct val="150000"/>
              </a:lnSpc>
              <a:buFont typeface="Arial" panose="020B0604020202020204" pitchFamily="34" charset="0"/>
              <a:buChar char="•"/>
            </a:pPr>
            <a:r>
              <a:rPr lang="en-US" altLang="zh-CN" sz="2000" b="1" dirty="0"/>
              <a:t>[s, e]</a:t>
            </a:r>
            <a:r>
              <a:rPr lang="zh-CN" altLang="en-US" sz="2000" b="1" dirty="0"/>
              <a:t>区间被分成</a:t>
            </a:r>
            <a:r>
              <a:rPr lang="en-US" altLang="zh-CN" sz="2000" b="1" dirty="0"/>
              <a:t>[s, mid]</a:t>
            </a:r>
            <a:r>
              <a:rPr lang="zh-CN" altLang="en-US" sz="2000" b="1" dirty="0"/>
              <a:t>和</a:t>
            </a:r>
            <a:r>
              <a:rPr lang="en-US" altLang="zh-CN" sz="2000" b="1" dirty="0"/>
              <a:t>[mid+1, e]</a:t>
            </a:r>
            <a:r>
              <a:rPr lang="zh-CN" altLang="en-US" sz="2000" b="1" dirty="0"/>
              <a:t>两部分</a:t>
            </a:r>
            <a:endParaRPr lang="en-US" altLang="zh-CN" sz="2000" b="1" dirty="0"/>
          </a:p>
          <a:p>
            <a:pPr marL="457200" indent="-457200">
              <a:lnSpc>
                <a:spcPct val="150000"/>
              </a:lnSpc>
              <a:buFont typeface="Arial" panose="020B0604020202020204" pitchFamily="34" charset="0"/>
              <a:buChar char="•"/>
            </a:pPr>
            <a:r>
              <a:rPr lang="en-US" altLang="zh-CN" sz="2000" b="1" dirty="0"/>
              <a:t>[s, mid]</a:t>
            </a:r>
            <a:r>
              <a:rPr lang="zh-CN" altLang="en-US" sz="2000" b="1" dirty="0"/>
              <a:t>和</a:t>
            </a:r>
            <a:r>
              <a:rPr lang="en-US" altLang="zh-CN" sz="2000" b="1" dirty="0"/>
              <a:t>[mid+1, e]</a:t>
            </a:r>
            <a:r>
              <a:rPr lang="zh-CN" altLang="en-US" sz="2000" b="1" dirty="0"/>
              <a:t>这两个区间内的数是经过排序的，与原始的位置不同</a:t>
            </a:r>
            <a:endParaRPr lang="en-US" altLang="zh-CN" sz="2000" b="1" dirty="0"/>
          </a:p>
          <a:p>
            <a:pPr marL="457200" indent="-457200">
              <a:lnSpc>
                <a:spcPct val="150000"/>
              </a:lnSpc>
              <a:buFont typeface="Arial" panose="020B0604020202020204" pitchFamily="34" charset="0"/>
              <a:buChar char="•"/>
            </a:pPr>
            <a:r>
              <a:rPr lang="zh-CN" altLang="en-US" sz="2000" b="1" dirty="0"/>
              <a:t>但是</a:t>
            </a:r>
            <a:r>
              <a:rPr lang="en-US" altLang="zh-CN" sz="2000" b="1" dirty="0"/>
              <a:t>[mid+1, e]</a:t>
            </a:r>
            <a:r>
              <a:rPr lang="zh-CN" altLang="en-US" sz="2000" b="1" dirty="0"/>
              <a:t>区间内的数原始的位置一定是在</a:t>
            </a:r>
            <a:r>
              <a:rPr lang="en-US" altLang="zh-CN" sz="2000" b="1" dirty="0"/>
              <a:t>[s, mid]</a:t>
            </a:r>
            <a:r>
              <a:rPr lang="zh-CN" altLang="en-US" sz="2000" b="1" dirty="0"/>
              <a:t>的后面，因此如果后面区间的某个数小于前面区间的某个数，那么它们构成一对逆序对。</a:t>
            </a:r>
            <a:endParaRPr lang="en-US" altLang="zh-CN" sz="2000" b="1" dirty="0"/>
          </a:p>
          <a:p>
            <a:pPr marL="457200" indent="-457200">
              <a:lnSpc>
                <a:spcPct val="150000"/>
              </a:lnSpc>
              <a:buFont typeface="Arial" panose="020B0604020202020204" pitchFamily="34" charset="0"/>
              <a:buChar char="•"/>
            </a:pPr>
            <a:r>
              <a:rPr lang="zh-CN" altLang="en-US" sz="2000" b="1" dirty="0"/>
              <a:t>由于归并排序合并时的有序性，当</a:t>
            </a:r>
            <a:r>
              <a:rPr lang="en-US" altLang="zh-CN" sz="2000" b="1" dirty="0"/>
              <a:t>a[l]&gt;a[r]</a:t>
            </a:r>
            <a:r>
              <a:rPr lang="zh-CN" altLang="en-US" sz="2000" b="1" dirty="0"/>
              <a:t>时，在</a:t>
            </a:r>
            <a:r>
              <a:rPr lang="en-US" altLang="zh-CN" sz="2000" b="1" dirty="0"/>
              <a:t>[l, mid]</a:t>
            </a:r>
            <a:r>
              <a:rPr lang="zh-CN" altLang="en-US" sz="2000" b="1" dirty="0"/>
              <a:t>区间中的数一定都大于</a:t>
            </a:r>
            <a:r>
              <a:rPr lang="en-US" altLang="zh-CN" sz="2000" b="1" dirty="0"/>
              <a:t>a[r]</a:t>
            </a:r>
            <a:r>
              <a:rPr lang="zh-CN" altLang="en-US" sz="2000" b="1" dirty="0"/>
              <a:t>，因为</a:t>
            </a:r>
            <a:r>
              <a:rPr lang="en-US" altLang="zh-CN" sz="2000" b="1" dirty="0"/>
              <a:t>[s, mid]</a:t>
            </a:r>
            <a:r>
              <a:rPr lang="zh-CN" altLang="en-US" sz="2000" b="1" dirty="0"/>
              <a:t>区间的数是单调递增的。</a:t>
            </a:r>
            <a:endParaRPr lang="en-US" altLang="zh-CN" sz="2000" b="1" dirty="0"/>
          </a:p>
          <a:p>
            <a:pPr marL="457200" indent="-457200">
              <a:lnSpc>
                <a:spcPct val="150000"/>
              </a:lnSpc>
              <a:buFont typeface="Arial" panose="020B0604020202020204" pitchFamily="34" charset="0"/>
              <a:buChar char="•"/>
            </a:pPr>
            <a:r>
              <a:rPr lang="zh-CN" altLang="en-US" sz="2000" b="1" dirty="0"/>
              <a:t>那么我们可以知道</a:t>
            </a:r>
            <a:r>
              <a:rPr lang="en-US" altLang="zh-CN" sz="2000" b="1" dirty="0"/>
              <a:t>a[r]</a:t>
            </a:r>
            <a:r>
              <a:rPr lang="zh-CN" altLang="en-US" sz="2000" b="1" dirty="0"/>
              <a:t>和</a:t>
            </a:r>
            <a:r>
              <a:rPr lang="en-US" altLang="zh-CN" sz="2000" b="1" dirty="0"/>
              <a:t>[l, mid]</a:t>
            </a:r>
            <a:r>
              <a:rPr lang="zh-CN" altLang="en-US" sz="2000" b="1" dirty="0"/>
              <a:t>区间的数都可以构成逆序对，将其数量</a:t>
            </a:r>
            <a:r>
              <a:rPr lang="en-US" altLang="zh-CN" sz="2000" b="1" dirty="0"/>
              <a:t>mid-l+1</a:t>
            </a:r>
            <a:r>
              <a:rPr lang="zh-CN" altLang="en-US" sz="2000" b="1" dirty="0"/>
              <a:t>计入总数</a:t>
            </a:r>
            <a:endParaRPr lang="en-US" altLang="zh-CN" sz="2000" b="1" dirty="0"/>
          </a:p>
          <a:p>
            <a:pPr marL="457200" indent="-457200">
              <a:lnSpc>
                <a:spcPct val="150000"/>
              </a:lnSpc>
              <a:buFont typeface="Arial" panose="020B0604020202020204" pitchFamily="34" charset="0"/>
              <a:buChar char="•"/>
            </a:pPr>
            <a:r>
              <a:rPr lang="zh-CN" altLang="en-US" sz="2000" b="1" dirty="0"/>
              <a:t>当下一个</a:t>
            </a:r>
            <a:r>
              <a:rPr lang="en-US" altLang="zh-CN" sz="2000" b="1" dirty="0"/>
              <a:t>a[l]&gt;a[r]</a:t>
            </a:r>
            <a:r>
              <a:rPr lang="zh-CN" altLang="en-US" sz="2000" b="1" dirty="0"/>
              <a:t>时，再次计入逆序对总数，直到</a:t>
            </a:r>
            <a:r>
              <a:rPr lang="en-US" altLang="zh-CN" sz="2000" b="1" dirty="0"/>
              <a:t>[s, e]</a:t>
            </a:r>
            <a:r>
              <a:rPr lang="zh-CN" altLang="en-US" sz="2000" b="1" dirty="0"/>
              <a:t>区间逆序对被统计完</a:t>
            </a:r>
            <a:endParaRPr lang="en-US" altLang="zh-CN" sz="2000" b="1" dirty="0"/>
          </a:p>
          <a:p>
            <a:pPr marL="457200" indent="-457200">
              <a:lnSpc>
                <a:spcPct val="150000"/>
              </a:lnSpc>
              <a:buFont typeface="Arial" panose="020B0604020202020204" pitchFamily="34" charset="0"/>
              <a:buChar char="•"/>
            </a:pPr>
            <a:r>
              <a:rPr lang="zh-CN" altLang="en-US" sz="2000" b="1" dirty="0"/>
              <a:t>那么在归的过程中，当前的</a:t>
            </a:r>
            <a:r>
              <a:rPr lang="en-US" altLang="zh-CN" sz="2000" b="1" dirty="0"/>
              <a:t>[s, e]</a:t>
            </a:r>
            <a:r>
              <a:rPr lang="zh-CN" altLang="en-US" sz="2000" b="1" dirty="0"/>
              <a:t>区间就变成了上一层递归的左右半边区间的其中一个，这样就能不重不漏地计算所有逆序对个数。</a:t>
            </a:r>
            <a:endParaRPr lang="en-US" altLang="zh-CN" sz="2000" b="1" dirty="0"/>
          </a:p>
        </p:txBody>
      </p:sp>
    </p:spTree>
    <p:extLst>
      <p:ext uri="{BB962C8B-B14F-4D97-AF65-F5344CB8AC3E}">
        <p14:creationId xmlns:p14="http://schemas.microsoft.com/office/powerpoint/2010/main" val="295933070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1C19D80-038F-4E6F-97E5-65DB95AF369A}"/>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时间复杂度</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1367C53-21F9-8A0B-EDE7-039C34880D7B}"/>
                  </a:ext>
                </a:extLst>
              </p:cNvPr>
              <p:cNvSpPr txBox="1"/>
              <p:nvPr/>
            </p:nvSpPr>
            <p:spPr>
              <a:xfrm>
                <a:off x="519270" y="1097945"/>
                <a:ext cx="10930098"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归并排序的复杂度该如何分析呢？</a:t>
                </a:r>
                <a:endParaRPr lang="en-US" altLang="zh-CN" sz="2400" b="1" dirty="0"/>
              </a:p>
              <a:p>
                <a:pPr marL="457200" indent="-457200">
                  <a:lnSpc>
                    <a:spcPct val="150000"/>
                  </a:lnSpc>
                  <a:buFont typeface="Arial" panose="020B0604020202020204" pitchFamily="34" charset="0"/>
                  <a:buChar char="•"/>
                </a:pPr>
                <a:r>
                  <a:rPr lang="zh-CN" altLang="en-US" sz="2400" b="1" dirty="0"/>
                  <a:t>分析算法中真正花费时间的地方为将两个数组有序合并的循环，以及将</a:t>
                </a:r>
                <a:r>
                  <a:rPr lang="en-US" altLang="zh-CN" sz="2400" b="1" dirty="0"/>
                  <a:t>temp</a:t>
                </a:r>
                <a:r>
                  <a:rPr lang="zh-CN" altLang="en-US" sz="2400" b="1" dirty="0"/>
                  <a:t>复制到原数组的循环</a:t>
                </a:r>
                <a:endParaRPr lang="en-US" altLang="zh-CN" sz="2400" b="1" dirty="0"/>
              </a:p>
              <a:p>
                <a:pPr marL="457200" indent="-457200">
                  <a:lnSpc>
                    <a:spcPct val="150000"/>
                  </a:lnSpc>
                  <a:buFont typeface="Arial" panose="020B0604020202020204" pitchFamily="34" charset="0"/>
                  <a:buChar char="•"/>
                </a:pPr>
                <a:r>
                  <a:rPr lang="zh-CN" altLang="en-US" sz="2400" b="1" dirty="0"/>
                  <a:t>递归的每一层都有多个子函数在执行这样的循环，但每一层循环的范围加在一起长度都是</a:t>
                </a:r>
                <a:r>
                  <a:rPr lang="en-US" altLang="zh-CN" sz="2400" b="1" dirty="0"/>
                  <a:t>n</a:t>
                </a:r>
                <a:r>
                  <a:rPr lang="zh-CN" altLang="en-US" sz="2400" b="1" dirty="0"/>
                  <a:t>，因此一层递归的总复杂度为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oMath>
                </a14:m>
                <a:endParaRPr lang="en-US" altLang="zh-CN" sz="2400" b="1" dirty="0"/>
              </a:p>
              <a:p>
                <a:pPr marL="457200" indent="-457200">
                  <a:lnSpc>
                    <a:spcPct val="150000"/>
                  </a:lnSpc>
                  <a:buFont typeface="Arial" panose="020B0604020202020204" pitchFamily="34" charset="0"/>
                  <a:buChar char="•"/>
                </a:pPr>
                <a:r>
                  <a:rPr lang="zh-CN" altLang="en-US" sz="2400" b="1" dirty="0"/>
                  <a:t>因此我们只需要知道递归进行了几层。</a:t>
                </a:r>
                <a:endParaRPr lang="en-US" altLang="zh-CN" sz="2400" b="1" dirty="0"/>
              </a:p>
              <a:p>
                <a:pPr marL="457200" indent="-457200">
                  <a:lnSpc>
                    <a:spcPct val="150000"/>
                  </a:lnSpc>
                  <a:buFont typeface="Arial" panose="020B0604020202020204" pitchFamily="34" charset="0"/>
                  <a:buChar char="•"/>
                </a:pPr>
                <a:r>
                  <a:rPr lang="zh-CN" altLang="en-US" sz="2400" b="1" dirty="0"/>
                  <a:t>将长度为</a:t>
                </a:r>
                <a:r>
                  <a:rPr lang="en-US" altLang="zh-CN" sz="2400" b="1" dirty="0"/>
                  <a:t>n</a:t>
                </a:r>
                <a:r>
                  <a:rPr lang="zh-CN" altLang="en-US" sz="2400" b="1" dirty="0"/>
                  <a:t>的区间每次对半划分，划分至长度为</a:t>
                </a:r>
                <a:r>
                  <a:rPr lang="en-US" altLang="zh-CN" sz="2400" b="1" dirty="0"/>
                  <a:t>1</a:t>
                </a:r>
                <a:r>
                  <a:rPr lang="zh-CN" altLang="en-US" sz="2400" b="1" dirty="0"/>
                  <a:t>，显然需</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𝒍𝒐𝒈𝒏</m:t>
                    </m:r>
                    <m:r>
                      <a:rPr lang="en-US" altLang="zh-CN" sz="2400" b="1" i="1" smtClean="0">
                        <a:latin typeface="Cambria Math" panose="02040503050406030204" pitchFamily="18" charset="0"/>
                      </a:rPr>
                      <m:t>)</m:t>
                    </m:r>
                  </m:oMath>
                </a14:m>
                <a:r>
                  <a:rPr lang="zh-CN" altLang="en-US" sz="2400" b="1" dirty="0"/>
                  <a:t>的时间</a:t>
                </a:r>
                <a:endParaRPr lang="en-US" altLang="zh-CN" sz="2400" b="1" dirty="0"/>
              </a:p>
              <a:p>
                <a:pPr marL="457200" indent="-457200">
                  <a:lnSpc>
                    <a:spcPct val="150000"/>
                  </a:lnSpc>
                  <a:buFont typeface="Arial" panose="020B0604020202020204" pitchFamily="34" charset="0"/>
                  <a:buChar char="•"/>
                </a:pPr>
                <a:r>
                  <a:rPr lang="zh-CN" altLang="en-US" sz="2400" b="1" dirty="0"/>
                  <a:t>因此归并排序的总复杂度即为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𝒏𝒍𝒐𝒈𝒏</m:t>
                    </m:r>
                    <m:r>
                      <a:rPr lang="en-US" altLang="zh-CN" sz="2400" b="1" i="1" smtClean="0">
                        <a:latin typeface="Cambria Math" panose="02040503050406030204" pitchFamily="18" charset="0"/>
                      </a:rPr>
                      <m:t>)</m:t>
                    </m:r>
                  </m:oMath>
                </a14:m>
                <a:endParaRPr lang="en-US" altLang="zh-CN" sz="2400" b="1" dirty="0"/>
              </a:p>
              <a:p>
                <a:pPr marL="457200" indent="-457200">
                  <a:lnSpc>
                    <a:spcPct val="150000"/>
                  </a:lnSpc>
                  <a:buFont typeface="Arial" panose="020B0604020202020204" pitchFamily="34" charset="0"/>
                  <a:buChar char="•"/>
                </a:pPr>
                <a:endParaRPr lang="en-US" altLang="zh-CN" sz="2400" b="1" dirty="0"/>
              </a:p>
            </p:txBody>
          </p:sp>
        </mc:Choice>
        <mc:Fallback xmlns="">
          <p:sp>
            <p:nvSpPr>
              <p:cNvPr id="3" name="文本框 2">
                <a:extLst>
                  <a:ext uri="{FF2B5EF4-FFF2-40B4-BE49-F238E27FC236}">
                    <a16:creationId xmlns:a16="http://schemas.microsoft.com/office/drawing/2014/main" id="{A1367C53-21F9-8A0B-EDE7-039C34880D7B}"/>
                  </a:ext>
                </a:extLst>
              </p:cNvPr>
              <p:cNvSpPr txBox="1">
                <a:spLocks noRot="1" noChangeAspect="1" noMove="1" noResize="1" noEditPoints="1" noAdjustHandles="1" noChangeArrowheads="1" noChangeShapeType="1" noTextEdit="1"/>
              </p:cNvSpPr>
              <p:nvPr/>
            </p:nvSpPr>
            <p:spPr>
              <a:xfrm>
                <a:off x="519270" y="1097945"/>
                <a:ext cx="10930098" cy="5022016"/>
              </a:xfrm>
              <a:prstGeom prst="rect">
                <a:avLst/>
              </a:prstGeom>
              <a:blipFill>
                <a:blip r:embed="rId2"/>
                <a:stretch>
                  <a:fillRect l="-7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14020710"/>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平行四边形 33">
            <a:extLst>
              <a:ext uri="{FF2B5EF4-FFF2-40B4-BE49-F238E27FC236}">
                <a16:creationId xmlns:a16="http://schemas.microsoft.com/office/drawing/2014/main" id="{A50F544C-F5D9-5140-B827-495431104F37}"/>
              </a:ext>
            </a:extLst>
          </p:cNvPr>
          <p:cNvSpPr/>
          <p:nvPr/>
        </p:nvSpPr>
        <p:spPr>
          <a:xfrm>
            <a:off x="-1725902" y="221162"/>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8" name="矩形 37"/>
          <p:cNvSpPr/>
          <p:nvPr/>
        </p:nvSpPr>
        <p:spPr>
          <a:xfrm>
            <a:off x="1056982" y="4612667"/>
            <a:ext cx="2017655" cy="438838"/>
          </a:xfrm>
          <a:prstGeom prst="rect">
            <a:avLst/>
          </a:prstGeom>
          <a:noFill/>
        </p:spPr>
        <p:txBody>
          <a:bodyPr wrap="square">
            <a:spAutoFit/>
          </a:bodyPr>
          <a:lstStyle/>
          <a:p>
            <a:pPr lvl="0" algn="ctr">
              <a:lnSpc>
                <a:spcPct val="150000"/>
              </a:lnSpc>
              <a:defRPr/>
            </a:pPr>
            <a:r>
              <a:rPr lang="en-US" altLang="zh-CN" sz="8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Whatever is worth doing is worth doing well. Whatever is worth</a:t>
            </a:r>
          </a:p>
        </p:txBody>
      </p:sp>
      <p:sp>
        <p:nvSpPr>
          <p:cNvPr id="39" name="文本框 38"/>
          <p:cNvSpPr txBox="1"/>
          <p:nvPr/>
        </p:nvSpPr>
        <p:spPr>
          <a:xfrm>
            <a:off x="1329509" y="4211688"/>
            <a:ext cx="1452592" cy="461666"/>
          </a:xfrm>
          <a:prstGeom prst="rect">
            <a:avLst/>
          </a:prstGeom>
          <a:noFill/>
        </p:spPr>
        <p:txBody>
          <a:bodyPr wrap="square" rtlCol="0">
            <a:spAutoFit/>
          </a:bodyPr>
          <a:lstStyle/>
          <a:p>
            <a:pPr algn="ctr"/>
            <a:r>
              <a:rPr lang="zh-CN" altLang="en-US" sz="2400"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工作概述</a:t>
            </a:r>
          </a:p>
        </p:txBody>
      </p:sp>
      <p:grpSp>
        <p:nvGrpSpPr>
          <p:cNvPr id="64" name="组合 63"/>
          <p:cNvGrpSpPr/>
          <p:nvPr/>
        </p:nvGrpSpPr>
        <p:grpSpPr>
          <a:xfrm>
            <a:off x="4424675" y="1198076"/>
            <a:ext cx="3950107" cy="1015663"/>
            <a:chOff x="3534580" y="915467"/>
            <a:chExt cx="3475820" cy="1015928"/>
          </a:xfrm>
        </p:grpSpPr>
        <p:sp>
          <p:nvSpPr>
            <p:cNvPr id="65" name="文本框 64"/>
            <p:cNvSpPr txBox="1"/>
            <p:nvPr/>
          </p:nvSpPr>
          <p:spPr>
            <a:xfrm>
              <a:off x="3534580" y="915467"/>
              <a:ext cx="1818861" cy="1015928"/>
            </a:xfrm>
            <a:prstGeom prst="rect">
              <a:avLst/>
            </a:prstGeom>
            <a:noFill/>
          </p:spPr>
          <p:txBody>
            <a:bodyPr wrap="square" rtlCol="0">
              <a:spAutoFit/>
            </a:bodyPr>
            <a:lstStyle/>
            <a:p>
              <a:pPr algn="ctr"/>
              <a:r>
                <a:rPr lang="zh-CN" altLang="en-US" sz="60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目录</a:t>
              </a:r>
            </a:p>
          </p:txBody>
        </p:sp>
        <p:sp>
          <p:nvSpPr>
            <p:cNvPr id="66" name="文本框 65"/>
            <p:cNvSpPr txBox="1"/>
            <p:nvPr/>
          </p:nvSpPr>
          <p:spPr>
            <a:xfrm>
              <a:off x="5191539" y="1477652"/>
              <a:ext cx="1818861" cy="400214"/>
            </a:xfrm>
            <a:prstGeom prst="rect">
              <a:avLst/>
            </a:prstGeom>
            <a:noFill/>
          </p:spPr>
          <p:txBody>
            <a:bodyPr wrap="square" rtlCol="0">
              <a:spAutoFit/>
            </a:bodyPr>
            <a:lstStyle/>
            <a:p>
              <a:pPr algn="ctr"/>
              <a:r>
                <a:rPr lang="en-US" altLang="zh-CN"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 CONTENTS </a:t>
              </a:r>
              <a:endParaRPr lang="zh-CN" altLang="en-US" sz="2000"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
        <p:nvSpPr>
          <p:cNvPr id="33" name="平行四边形 32">
            <a:extLst>
              <a:ext uri="{FF2B5EF4-FFF2-40B4-BE49-F238E27FC236}">
                <a16:creationId xmlns:a16="http://schemas.microsoft.com/office/drawing/2014/main" id="{275BC3CD-5EB5-8345-8E12-A8F1E19FE111}"/>
              </a:ext>
            </a:extLst>
          </p:cNvPr>
          <p:cNvSpPr/>
          <p:nvPr/>
        </p:nvSpPr>
        <p:spPr>
          <a:xfrm>
            <a:off x="-1788384" y="-313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5" name="平行四边形 34">
            <a:extLst>
              <a:ext uri="{FF2B5EF4-FFF2-40B4-BE49-F238E27FC236}">
                <a16:creationId xmlns:a16="http://schemas.microsoft.com/office/drawing/2014/main" id="{7201A34F-8C57-8E4C-A10F-E634C0D4987B}"/>
              </a:ext>
            </a:extLst>
          </p:cNvPr>
          <p:cNvSpPr/>
          <p:nvPr/>
        </p:nvSpPr>
        <p:spPr>
          <a:xfrm>
            <a:off x="7834860" y="5929126"/>
            <a:ext cx="6772289" cy="930128"/>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67" name="平行四边形 66">
            <a:extLst>
              <a:ext uri="{FF2B5EF4-FFF2-40B4-BE49-F238E27FC236}">
                <a16:creationId xmlns:a16="http://schemas.microsoft.com/office/drawing/2014/main" id="{CBF16D95-AAF3-9242-80BF-60DFDD256689}"/>
              </a:ext>
            </a:extLst>
          </p:cNvPr>
          <p:cNvSpPr/>
          <p:nvPr/>
        </p:nvSpPr>
        <p:spPr>
          <a:xfrm>
            <a:off x="8084593" y="5926964"/>
            <a:ext cx="6772289" cy="930128"/>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nvGrpSpPr>
          <p:cNvPr id="72" name="组合 71">
            <a:extLst>
              <a:ext uri="{FF2B5EF4-FFF2-40B4-BE49-F238E27FC236}">
                <a16:creationId xmlns:a16="http://schemas.microsoft.com/office/drawing/2014/main" id="{A7DAD10B-857A-468F-B11E-FB4CA98DA1D8}"/>
              </a:ext>
            </a:extLst>
          </p:cNvPr>
          <p:cNvGrpSpPr/>
          <p:nvPr/>
        </p:nvGrpSpPr>
        <p:grpSpPr>
          <a:xfrm>
            <a:off x="740016" y="2652913"/>
            <a:ext cx="938732" cy="713577"/>
            <a:chOff x="1608649" y="3339370"/>
            <a:chExt cx="912831" cy="693888"/>
          </a:xfrm>
        </p:grpSpPr>
        <p:sp>
          <p:nvSpPr>
            <p:cNvPr id="73" name="文本框 72">
              <a:extLst>
                <a:ext uri="{FF2B5EF4-FFF2-40B4-BE49-F238E27FC236}">
                  <a16:creationId xmlns:a16="http://schemas.microsoft.com/office/drawing/2014/main" id="{0F7A39B3-D948-4421-8752-C7ECD69B3083}"/>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01</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74" name="直接连接符 73">
              <a:extLst>
                <a:ext uri="{FF2B5EF4-FFF2-40B4-BE49-F238E27FC236}">
                  <a16:creationId xmlns:a16="http://schemas.microsoft.com/office/drawing/2014/main" id="{9F6D5B03-6AA7-4AE6-A4EE-4C4E98554F4C}"/>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E27FF464-A127-4051-AE25-78155F097AF1}"/>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3" name="文本框 82">
            <a:extLst>
              <a:ext uri="{FF2B5EF4-FFF2-40B4-BE49-F238E27FC236}">
                <a16:creationId xmlns:a16="http://schemas.microsoft.com/office/drawing/2014/main" id="{4E161052-C6DB-4A6D-840D-9360330F07A7}"/>
              </a:ext>
            </a:extLst>
          </p:cNvPr>
          <p:cNvSpPr txBox="1"/>
          <p:nvPr/>
        </p:nvSpPr>
        <p:spPr>
          <a:xfrm>
            <a:off x="8084590" y="2754782"/>
            <a:ext cx="3940629" cy="400110"/>
          </a:xfrm>
          <a:prstGeom prst="rect">
            <a:avLst/>
          </a:prstGeom>
          <a:noFill/>
        </p:spPr>
        <p:txBody>
          <a:bodyPr wrap="square" rtlCol="0">
            <a:spAutoFit/>
          </a:bodyPr>
          <a:lstStyle/>
          <a:p>
            <a:r>
              <a:rPr lang="zh-CN" altLang="en-US" sz="2000" b="1" dirty="0">
                <a:ea typeface="等线" panose="02010600030101010101" pitchFamily="2" charset="-122"/>
                <a:cs typeface="Times New Roman" panose="02020603050405020304" pitchFamily="18" charset="0"/>
              </a:rPr>
              <a:t>归并排序</a:t>
            </a:r>
            <a:endParaRPr lang="zh-CN" altLang="en-US" sz="2000" b="1" dirty="0"/>
          </a:p>
        </p:txBody>
      </p:sp>
      <p:sp>
        <p:nvSpPr>
          <p:cNvPr id="8" name="文本框 7">
            <a:extLst>
              <a:ext uri="{FF2B5EF4-FFF2-40B4-BE49-F238E27FC236}">
                <a16:creationId xmlns:a16="http://schemas.microsoft.com/office/drawing/2014/main" id="{CD4806C6-3FE5-5CB2-DCA8-F39AF93501E7}"/>
              </a:ext>
            </a:extLst>
          </p:cNvPr>
          <p:cNvSpPr txBox="1"/>
          <p:nvPr/>
        </p:nvSpPr>
        <p:spPr>
          <a:xfrm>
            <a:off x="1930319" y="4144880"/>
            <a:ext cx="3940629" cy="400110"/>
          </a:xfrm>
          <a:prstGeom prst="rect">
            <a:avLst/>
          </a:prstGeom>
          <a:noFill/>
        </p:spPr>
        <p:txBody>
          <a:bodyPr wrap="square" rtlCol="0">
            <a:spAutoFit/>
          </a:bodyPr>
          <a:lstStyle/>
          <a:p>
            <a:r>
              <a:rPr lang="zh-CN" altLang="en-US" sz="2000" b="1" dirty="0"/>
              <a:t>快速排序</a:t>
            </a:r>
          </a:p>
        </p:txBody>
      </p:sp>
      <p:grpSp>
        <p:nvGrpSpPr>
          <p:cNvPr id="2" name="组合 1">
            <a:extLst>
              <a:ext uri="{FF2B5EF4-FFF2-40B4-BE49-F238E27FC236}">
                <a16:creationId xmlns:a16="http://schemas.microsoft.com/office/drawing/2014/main" id="{6030BE1A-7320-AC99-6137-F883D0EED042}"/>
              </a:ext>
            </a:extLst>
          </p:cNvPr>
          <p:cNvGrpSpPr/>
          <p:nvPr/>
        </p:nvGrpSpPr>
        <p:grpSpPr>
          <a:xfrm>
            <a:off x="6738374" y="2598463"/>
            <a:ext cx="938732" cy="713577"/>
            <a:chOff x="1608649" y="3339370"/>
            <a:chExt cx="912831" cy="693888"/>
          </a:xfrm>
        </p:grpSpPr>
        <p:sp>
          <p:nvSpPr>
            <p:cNvPr id="4" name="文本框 3">
              <a:extLst>
                <a:ext uri="{FF2B5EF4-FFF2-40B4-BE49-F238E27FC236}">
                  <a16:creationId xmlns:a16="http://schemas.microsoft.com/office/drawing/2014/main" id="{B7544836-3140-6C35-31B3-1FE463BCD01D}"/>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02</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5" name="直接连接符 4">
              <a:extLst>
                <a:ext uri="{FF2B5EF4-FFF2-40B4-BE49-F238E27FC236}">
                  <a16:creationId xmlns:a16="http://schemas.microsoft.com/office/drawing/2014/main" id="{2C4C686F-B307-256E-0F46-D2AC430E2E1D}"/>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9D042F3-7C3F-F388-5CFB-4C443A6C6F66}"/>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2F524F65-82CE-B7AE-E3A7-354DB821A67E}"/>
              </a:ext>
            </a:extLst>
          </p:cNvPr>
          <p:cNvGrpSpPr/>
          <p:nvPr/>
        </p:nvGrpSpPr>
        <p:grpSpPr>
          <a:xfrm>
            <a:off x="719060" y="4065157"/>
            <a:ext cx="938732" cy="713577"/>
            <a:chOff x="1608649" y="3339370"/>
            <a:chExt cx="912831" cy="693888"/>
          </a:xfrm>
        </p:grpSpPr>
        <p:sp>
          <p:nvSpPr>
            <p:cNvPr id="12" name="文本框 11">
              <a:extLst>
                <a:ext uri="{FF2B5EF4-FFF2-40B4-BE49-F238E27FC236}">
                  <a16:creationId xmlns:a16="http://schemas.microsoft.com/office/drawing/2014/main" id="{7D3807C9-37C8-3D9E-E3D5-4908B6795240}"/>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03</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13" name="直接连接符 12">
              <a:extLst>
                <a:ext uri="{FF2B5EF4-FFF2-40B4-BE49-F238E27FC236}">
                  <a16:creationId xmlns:a16="http://schemas.microsoft.com/office/drawing/2014/main" id="{6C4DB3CD-69D1-19C4-BBAF-1927F4F2866E}"/>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3F0C1F33-A58A-57DD-4A9C-9B390BA96C90}"/>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文本框 14">
            <a:extLst>
              <a:ext uri="{FF2B5EF4-FFF2-40B4-BE49-F238E27FC236}">
                <a16:creationId xmlns:a16="http://schemas.microsoft.com/office/drawing/2014/main" id="{9B6D832E-1DAA-4583-D82B-A7CA9AB5A014}"/>
              </a:ext>
            </a:extLst>
          </p:cNvPr>
          <p:cNvSpPr txBox="1"/>
          <p:nvPr/>
        </p:nvSpPr>
        <p:spPr>
          <a:xfrm>
            <a:off x="1951446" y="2971663"/>
            <a:ext cx="3940629" cy="400110"/>
          </a:xfrm>
          <a:prstGeom prst="rect">
            <a:avLst/>
          </a:prstGeom>
          <a:noFill/>
        </p:spPr>
        <p:txBody>
          <a:bodyPr wrap="square" rtlCol="0">
            <a:spAutoFit/>
          </a:bodyPr>
          <a:lstStyle/>
          <a:p>
            <a:r>
              <a:rPr lang="zh-CN" altLang="en-US" sz="2000" b="1" dirty="0"/>
              <a:t>基础排序</a:t>
            </a:r>
          </a:p>
        </p:txBody>
      </p:sp>
      <p:sp>
        <p:nvSpPr>
          <p:cNvPr id="16" name="文本框 15">
            <a:extLst>
              <a:ext uri="{FF2B5EF4-FFF2-40B4-BE49-F238E27FC236}">
                <a16:creationId xmlns:a16="http://schemas.microsoft.com/office/drawing/2014/main" id="{DE209623-8A89-4978-7229-B6AE675076C8}"/>
              </a:ext>
            </a:extLst>
          </p:cNvPr>
          <p:cNvSpPr txBox="1"/>
          <p:nvPr/>
        </p:nvSpPr>
        <p:spPr>
          <a:xfrm>
            <a:off x="8084590" y="4149139"/>
            <a:ext cx="3940629" cy="400110"/>
          </a:xfrm>
          <a:prstGeom prst="rect">
            <a:avLst/>
          </a:prstGeom>
          <a:noFill/>
        </p:spPr>
        <p:txBody>
          <a:bodyPr wrap="square" rtlCol="0">
            <a:spAutoFit/>
          </a:bodyPr>
          <a:lstStyle/>
          <a:p>
            <a:r>
              <a:rPr lang="zh-CN" altLang="en-US" sz="2000" b="1" dirty="0">
                <a:ea typeface="等线" panose="02010600030101010101" pitchFamily="2" charset="-122"/>
                <a:cs typeface="Times New Roman" panose="02020603050405020304" pitchFamily="18" charset="0"/>
              </a:rPr>
              <a:t>其它排序</a:t>
            </a:r>
            <a:endParaRPr lang="zh-CN" altLang="en-US" sz="2000" b="1" dirty="0"/>
          </a:p>
        </p:txBody>
      </p:sp>
      <p:grpSp>
        <p:nvGrpSpPr>
          <p:cNvPr id="17" name="组合 16">
            <a:extLst>
              <a:ext uri="{FF2B5EF4-FFF2-40B4-BE49-F238E27FC236}">
                <a16:creationId xmlns:a16="http://schemas.microsoft.com/office/drawing/2014/main" id="{08CE8A48-8480-307C-3E01-BE2065E50C02}"/>
              </a:ext>
            </a:extLst>
          </p:cNvPr>
          <p:cNvGrpSpPr/>
          <p:nvPr/>
        </p:nvGrpSpPr>
        <p:grpSpPr>
          <a:xfrm>
            <a:off x="6738374" y="3992820"/>
            <a:ext cx="938732" cy="713577"/>
            <a:chOff x="1608649" y="3339370"/>
            <a:chExt cx="912831" cy="693888"/>
          </a:xfrm>
        </p:grpSpPr>
        <p:sp>
          <p:nvSpPr>
            <p:cNvPr id="18" name="文本框 17">
              <a:extLst>
                <a:ext uri="{FF2B5EF4-FFF2-40B4-BE49-F238E27FC236}">
                  <a16:creationId xmlns:a16="http://schemas.microsoft.com/office/drawing/2014/main" id="{ACE6E365-AD74-CFCA-5D78-053D8D3B82C8}"/>
                </a:ext>
              </a:extLst>
            </p:cNvPr>
            <p:cNvSpPr txBox="1"/>
            <p:nvPr/>
          </p:nvSpPr>
          <p:spPr>
            <a:xfrm>
              <a:off x="1608649" y="3344904"/>
              <a:ext cx="912831" cy="688354"/>
            </a:xfrm>
            <a:prstGeom prst="rect">
              <a:avLst/>
            </a:prstGeom>
            <a:noFill/>
          </p:spPr>
          <p:txBody>
            <a:bodyPr wrap="square" rtlCol="0">
              <a:spAutoFit/>
            </a:bodyPr>
            <a:lstStyle/>
            <a:p>
              <a:pPr algn="ctr"/>
              <a:r>
                <a:rPr lang="en-US" altLang="zh-CN" sz="4000" b="1" dirty="0">
                  <a:latin typeface="Arial" panose="020B0604020202020204" pitchFamily="34" charset="0"/>
                  <a:ea typeface="思源黑体 CN Regular" panose="020B0500000000000000" pitchFamily="34" charset="-122"/>
                  <a:cs typeface="+mn-ea"/>
                  <a:sym typeface="Arial" panose="020B0604020202020204" pitchFamily="34" charset="0"/>
                </a:rPr>
                <a:t>04</a:t>
              </a:r>
              <a:endParaRPr lang="zh-CN" altLang="en-US" sz="4000" b="1" dirty="0">
                <a:latin typeface="Arial" panose="020B0604020202020204" pitchFamily="34" charset="0"/>
                <a:ea typeface="思源黑体 CN Regular" panose="020B0500000000000000" pitchFamily="34" charset="-122"/>
                <a:cs typeface="+mn-ea"/>
                <a:sym typeface="Arial" panose="020B0604020202020204" pitchFamily="34" charset="0"/>
              </a:endParaRPr>
            </a:p>
          </p:txBody>
        </p:sp>
        <p:cxnSp>
          <p:nvCxnSpPr>
            <p:cNvPr id="19" name="直接连接符 18">
              <a:extLst>
                <a:ext uri="{FF2B5EF4-FFF2-40B4-BE49-F238E27FC236}">
                  <a16:creationId xmlns:a16="http://schemas.microsoft.com/office/drawing/2014/main" id="{6560C62C-763A-A64A-CE24-F8415C656EE4}"/>
                </a:ext>
              </a:extLst>
            </p:cNvPr>
            <p:cNvCxnSpPr/>
            <p:nvPr/>
          </p:nvCxnSpPr>
          <p:spPr>
            <a:xfrm>
              <a:off x="1660244" y="3339370"/>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303C8B3-0C57-D8B2-191E-12730A4FA3B7}"/>
                </a:ext>
              </a:extLst>
            </p:cNvPr>
            <p:cNvCxnSpPr/>
            <p:nvPr/>
          </p:nvCxnSpPr>
          <p:spPr>
            <a:xfrm>
              <a:off x="1615264" y="3996595"/>
              <a:ext cx="809642" cy="0"/>
            </a:xfrm>
            <a:prstGeom prst="line">
              <a:avLst/>
            </a:prstGeom>
            <a:solidFill>
              <a:schemeClr val="accent1"/>
            </a:solidFill>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46552B4-10A0-FC1A-53B5-2A8AA82DE0E8}"/>
              </a:ext>
            </a:extLst>
          </p:cNvPr>
          <p:cNvSpPr/>
          <p:nvPr/>
        </p:nvSpPr>
        <p:spPr>
          <a:xfrm>
            <a:off x="1130006" y="354830"/>
            <a:ext cx="474728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递归式表达的算法复杂度</a:t>
            </a:r>
          </a:p>
        </p:txBody>
      </p:sp>
      <p:sp>
        <p:nvSpPr>
          <p:cNvPr id="3" name="文本框 2">
            <a:extLst>
              <a:ext uri="{FF2B5EF4-FFF2-40B4-BE49-F238E27FC236}">
                <a16:creationId xmlns:a16="http://schemas.microsoft.com/office/drawing/2014/main" id="{1FF2E87D-A752-35F4-DCEB-819FE1F1E3FB}"/>
              </a:ext>
            </a:extLst>
          </p:cNvPr>
          <p:cNvSpPr txBox="1"/>
          <p:nvPr/>
        </p:nvSpPr>
        <p:spPr>
          <a:xfrm>
            <a:off x="297990" y="1261367"/>
            <a:ext cx="11596019"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除了直接用</a:t>
            </a:r>
            <a:r>
              <a:rPr lang="en-US" altLang="zh-CN" sz="2400" b="1" dirty="0"/>
              <a:t>n</a:t>
            </a:r>
            <a:r>
              <a:rPr lang="zh-CN" altLang="en-US" sz="2400" b="1" dirty="0"/>
              <a:t>表示的表达式，还存在一类表达式，它们的值跟规模更小的问题有关。</a:t>
            </a:r>
            <a:endParaRPr lang="en-US" altLang="zh-CN" sz="2400" b="1" dirty="0"/>
          </a:p>
          <a:p>
            <a:pPr marL="457200" indent="-457200">
              <a:lnSpc>
                <a:spcPct val="150000"/>
              </a:lnSpc>
              <a:buFont typeface="Arial" panose="020B0604020202020204" pitchFamily="34" charset="0"/>
              <a:buChar char="•"/>
            </a:pPr>
            <a:r>
              <a:rPr lang="zh-CN" altLang="en-US" sz="2400" b="1" dirty="0"/>
              <a:t>例如</a:t>
            </a:r>
            <a:r>
              <a:rPr lang="en-US" altLang="zh-CN" sz="2400" b="1" dirty="0"/>
              <a:t>T(n)</a:t>
            </a:r>
            <a:r>
              <a:rPr lang="zh-CN" altLang="en-US" sz="2400" b="1" dirty="0"/>
              <a:t>为表示时间消耗的表达式，它的计算方法由一个初始值</a:t>
            </a:r>
            <a:r>
              <a:rPr lang="en-US" altLang="zh-CN" sz="2400" b="1" dirty="0"/>
              <a:t>T(1)=1</a:t>
            </a:r>
            <a:r>
              <a:rPr lang="zh-CN" altLang="en-US" sz="2400" b="1" dirty="0"/>
              <a:t>和递推式</a:t>
            </a:r>
            <a:endParaRPr lang="en-US" altLang="zh-CN" sz="2400" b="1" dirty="0"/>
          </a:p>
          <a:p>
            <a:pPr marL="457200" indent="-457200">
              <a:lnSpc>
                <a:spcPct val="150000"/>
              </a:lnSpc>
              <a:buFont typeface="Arial" panose="020B0604020202020204" pitchFamily="34" charset="0"/>
              <a:buChar char="•"/>
            </a:pPr>
            <a:r>
              <a:rPr lang="en-US" altLang="zh-CN" sz="2400" b="1" dirty="0"/>
              <a:t>T(n)=2T(n-1)+1</a:t>
            </a:r>
            <a:r>
              <a:rPr lang="zh-CN" altLang="en-US" sz="2400" b="1" dirty="0"/>
              <a:t>表示</a:t>
            </a:r>
            <a:endParaRPr lang="en-US" altLang="zh-CN" sz="2400" b="1" dirty="0"/>
          </a:p>
          <a:p>
            <a:pPr marL="457200" indent="-457200">
              <a:lnSpc>
                <a:spcPct val="150000"/>
              </a:lnSpc>
              <a:buFont typeface="Arial" panose="020B0604020202020204" pitchFamily="34" charset="0"/>
              <a:buChar char="•"/>
            </a:pPr>
            <a:r>
              <a:rPr lang="zh-CN" altLang="en-US" sz="2400" b="1" dirty="0"/>
              <a:t>那么该如何求出右边不含</a:t>
            </a:r>
            <a:r>
              <a:rPr lang="en-US" altLang="zh-CN" sz="2400" b="1" dirty="0"/>
              <a:t>T</a:t>
            </a:r>
            <a:r>
              <a:rPr lang="zh-CN" altLang="en-US" sz="2400" b="1" dirty="0"/>
              <a:t>的表达式呢？</a:t>
            </a:r>
            <a:endParaRPr lang="en-US" altLang="zh-CN" sz="2400" b="1" dirty="0"/>
          </a:p>
          <a:p>
            <a:pPr marL="457200" indent="-457200">
              <a:lnSpc>
                <a:spcPct val="150000"/>
              </a:lnSpc>
              <a:buFont typeface="Arial" panose="020B0604020202020204" pitchFamily="34" charset="0"/>
              <a:buChar char="•"/>
            </a:pPr>
            <a:r>
              <a:rPr lang="en-US" altLang="zh-CN" sz="2400" b="1" dirty="0"/>
              <a:t>T(n)=2T(n-1)+1</a:t>
            </a:r>
          </a:p>
          <a:p>
            <a:pPr marL="457200" indent="-457200">
              <a:lnSpc>
                <a:spcPct val="150000"/>
              </a:lnSpc>
              <a:buFont typeface="Arial" panose="020B0604020202020204" pitchFamily="34" charset="0"/>
              <a:buChar char="•"/>
            </a:pPr>
            <a:r>
              <a:rPr lang="en-US" altLang="zh-CN" sz="2400" b="1" dirty="0"/>
              <a:t>T(n)=2(2T(n-2)+1)+1</a:t>
            </a:r>
          </a:p>
          <a:p>
            <a:pPr marL="457200" indent="-457200">
              <a:lnSpc>
                <a:spcPct val="150000"/>
              </a:lnSpc>
              <a:buFont typeface="Arial" panose="020B0604020202020204" pitchFamily="34" charset="0"/>
              <a:buChar char="•"/>
            </a:pPr>
            <a:r>
              <a:rPr lang="en-US" altLang="zh-CN" sz="2400" b="1" dirty="0"/>
              <a:t>…………</a:t>
            </a:r>
          </a:p>
          <a:p>
            <a:pPr marL="457200" indent="-457200">
              <a:lnSpc>
                <a:spcPct val="150000"/>
              </a:lnSpc>
              <a:buFont typeface="Arial" panose="020B0604020202020204" pitchFamily="34" charset="0"/>
              <a:buChar char="•"/>
            </a:pPr>
            <a:r>
              <a:rPr lang="en-US" altLang="zh-CN" sz="2400" b="1" dirty="0"/>
              <a:t>…………</a:t>
            </a:r>
          </a:p>
          <a:p>
            <a:pPr marL="457200" indent="-457200">
              <a:lnSpc>
                <a:spcPct val="150000"/>
              </a:lnSpc>
              <a:buFont typeface="Arial" panose="020B0604020202020204" pitchFamily="34" charset="0"/>
              <a:buChar char="•"/>
            </a:pPr>
            <a:r>
              <a:rPr lang="en-US" altLang="zh-CN" sz="2400" b="1" dirty="0"/>
              <a:t>T(n)=2</a:t>
            </a:r>
            <a:r>
              <a:rPr lang="en-US" altLang="zh-CN" sz="2400" b="1" baseline="30000" dirty="0"/>
              <a:t>n-1</a:t>
            </a:r>
            <a:r>
              <a:rPr lang="en-US" altLang="zh-CN" sz="2400" b="1" dirty="0"/>
              <a:t>T(1)+2</a:t>
            </a:r>
            <a:r>
              <a:rPr lang="en-US" altLang="zh-CN" sz="2400" b="1" baseline="30000" dirty="0"/>
              <a:t>n-2</a:t>
            </a:r>
            <a:r>
              <a:rPr lang="en-US" altLang="zh-CN" sz="2400" b="1" dirty="0"/>
              <a:t>+…+1=2×2</a:t>
            </a:r>
            <a:r>
              <a:rPr lang="en-US" altLang="zh-CN" sz="2400" b="1" baseline="30000" dirty="0"/>
              <a:t>n-1 </a:t>
            </a:r>
            <a:r>
              <a:rPr lang="en-US" altLang="zh-CN" sz="2400" b="1" dirty="0"/>
              <a:t>-1=2</a:t>
            </a:r>
            <a:r>
              <a:rPr lang="en-US" altLang="zh-CN" sz="2400" b="1" baseline="30000" dirty="0"/>
              <a:t>n</a:t>
            </a:r>
            <a:r>
              <a:rPr lang="en-US" altLang="zh-CN" sz="2400" b="1" dirty="0"/>
              <a:t>-1</a:t>
            </a:r>
          </a:p>
        </p:txBody>
      </p:sp>
    </p:spTree>
    <p:extLst>
      <p:ext uri="{BB962C8B-B14F-4D97-AF65-F5344CB8AC3E}">
        <p14:creationId xmlns:p14="http://schemas.microsoft.com/office/powerpoint/2010/main" val="272979118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31E55DC-F565-4BF4-74C1-F97D080DC6E8}"/>
              </a:ext>
            </a:extLst>
          </p:cNvPr>
          <p:cNvSpPr/>
          <p:nvPr/>
        </p:nvSpPr>
        <p:spPr>
          <a:xfrm>
            <a:off x="1130006" y="354830"/>
            <a:ext cx="4747283"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递归式表达的算法复杂度</a:t>
            </a:r>
          </a:p>
        </p:txBody>
      </p:sp>
      <p:sp>
        <p:nvSpPr>
          <p:cNvPr id="3" name="文本框 2">
            <a:extLst>
              <a:ext uri="{FF2B5EF4-FFF2-40B4-BE49-F238E27FC236}">
                <a16:creationId xmlns:a16="http://schemas.microsoft.com/office/drawing/2014/main" id="{C8B164CC-85AD-DB17-B212-5C953ADBA727}"/>
              </a:ext>
            </a:extLst>
          </p:cNvPr>
          <p:cNvSpPr txBox="1"/>
          <p:nvPr/>
        </p:nvSpPr>
        <p:spPr>
          <a:xfrm>
            <a:off x="297990" y="1261367"/>
            <a:ext cx="11596019"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这里有一个通用的定理供大家记忆使用</a:t>
            </a:r>
            <a:endParaRPr lang="en-US" altLang="zh-CN" sz="2400" b="1" dirty="0"/>
          </a:p>
          <a:p>
            <a:pPr marL="457200" indent="-457200">
              <a:lnSpc>
                <a:spcPct val="150000"/>
              </a:lnSpc>
              <a:buFont typeface="Arial" panose="020B0604020202020204" pitchFamily="34" charset="0"/>
              <a:buChar char="•"/>
            </a:pPr>
            <a:r>
              <a:rPr lang="zh-CN" altLang="en-US" sz="2400" b="1" dirty="0"/>
              <a:t>主定理</a:t>
            </a:r>
            <a:r>
              <a:rPr lang="en-US" altLang="zh-CN" sz="2400" b="1" dirty="0"/>
              <a:t>(master theory)</a:t>
            </a:r>
            <a:r>
              <a:rPr lang="zh-CN" altLang="en-US" sz="2400" b="1" dirty="0"/>
              <a:t>：</a:t>
            </a:r>
            <a:endParaRPr lang="en-US" altLang="zh-CN" sz="2400" b="1" dirty="0"/>
          </a:p>
          <a:p>
            <a:pPr marL="457200" indent="-457200">
              <a:lnSpc>
                <a:spcPct val="150000"/>
              </a:lnSpc>
              <a:buFont typeface="Arial" panose="020B0604020202020204" pitchFamily="34" charset="0"/>
              <a:buChar char="•"/>
            </a:pPr>
            <a:r>
              <a:rPr lang="zh-CN" altLang="en-US" sz="2400" b="1" dirty="0"/>
              <a:t>用于解决如下的递归式表达的时间复杂度</a:t>
            </a:r>
            <a:endParaRPr lang="en-US" altLang="zh-CN" sz="2400" b="1" dirty="0"/>
          </a:p>
        </p:txBody>
      </p:sp>
      <p:pic>
        <p:nvPicPr>
          <p:cNvPr id="5" name="图片 4">
            <a:extLst>
              <a:ext uri="{FF2B5EF4-FFF2-40B4-BE49-F238E27FC236}">
                <a16:creationId xmlns:a16="http://schemas.microsoft.com/office/drawing/2014/main" id="{C12E3251-959D-3CF0-B3CA-EF394289E867}"/>
              </a:ext>
            </a:extLst>
          </p:cNvPr>
          <p:cNvPicPr>
            <a:picLocks noChangeAspect="1"/>
          </p:cNvPicPr>
          <p:nvPr/>
        </p:nvPicPr>
        <p:blipFill>
          <a:blip r:embed="rId2"/>
          <a:stretch>
            <a:fillRect/>
          </a:stretch>
        </p:blipFill>
        <p:spPr>
          <a:xfrm>
            <a:off x="1277695" y="3578868"/>
            <a:ext cx="7067913" cy="1403422"/>
          </a:xfrm>
          <a:prstGeom prst="rect">
            <a:avLst/>
          </a:prstGeom>
        </p:spPr>
      </p:pic>
    </p:spTree>
    <p:extLst>
      <p:ext uri="{BB962C8B-B14F-4D97-AF65-F5344CB8AC3E}">
        <p14:creationId xmlns:p14="http://schemas.microsoft.com/office/powerpoint/2010/main" val="3008141471"/>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C1359A3-4078-E3E2-F1DB-6DB255741D91}"/>
              </a:ext>
            </a:extLst>
          </p:cNvPr>
          <p:cNvSpPr txBox="1"/>
          <p:nvPr/>
        </p:nvSpPr>
        <p:spPr>
          <a:xfrm>
            <a:off x="630103" y="3006405"/>
            <a:ext cx="11596019" cy="225202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altLang="zh-CN" sz="2400" b="1" dirty="0"/>
              <a:t>n </a:t>
            </a:r>
            <a:r>
              <a:rPr lang="zh-CN" altLang="en-US" sz="2400" b="1" dirty="0"/>
              <a:t>是问题规模大小；</a:t>
            </a:r>
          </a:p>
          <a:p>
            <a:pPr marL="457200" indent="-457200">
              <a:lnSpc>
                <a:spcPct val="150000"/>
              </a:lnSpc>
              <a:buFont typeface="Arial" panose="020B0604020202020204" pitchFamily="34" charset="0"/>
              <a:buChar char="•"/>
            </a:pPr>
            <a:r>
              <a:rPr lang="en-US" altLang="zh-CN" sz="2400" b="1" dirty="0"/>
              <a:t>a </a:t>
            </a:r>
            <a:r>
              <a:rPr lang="zh-CN" altLang="en-US" sz="2400" b="1" dirty="0"/>
              <a:t>是原问题的子问题个数；</a:t>
            </a:r>
          </a:p>
          <a:p>
            <a:pPr marL="457200" indent="-457200">
              <a:lnSpc>
                <a:spcPct val="150000"/>
              </a:lnSpc>
              <a:buFont typeface="Arial" panose="020B0604020202020204" pitchFamily="34" charset="0"/>
              <a:buChar char="•"/>
            </a:pPr>
            <a:r>
              <a:rPr lang="en-US" altLang="zh-CN" sz="2400" b="1" dirty="0"/>
              <a:t>n/b </a:t>
            </a:r>
            <a:r>
              <a:rPr lang="zh-CN" altLang="en-US" sz="2400" b="1" dirty="0"/>
              <a:t>是每个子问题的大小，这里假设每个子问题有相同的规模大小；</a:t>
            </a:r>
          </a:p>
          <a:p>
            <a:pPr marL="457200" indent="-457200">
              <a:lnSpc>
                <a:spcPct val="150000"/>
              </a:lnSpc>
              <a:buFont typeface="Arial" panose="020B0604020202020204" pitchFamily="34" charset="0"/>
              <a:buChar char="•"/>
            </a:pPr>
            <a:r>
              <a:rPr lang="en-US" altLang="zh-CN" sz="2400" b="1" dirty="0"/>
              <a:t>f(n) </a:t>
            </a:r>
            <a:r>
              <a:rPr lang="zh-CN" altLang="en-US" sz="2400" b="1" dirty="0"/>
              <a:t>是将原问题分解成子问题和将子问题的解合并成原问题的解的时间。</a:t>
            </a:r>
            <a:endParaRPr lang="en-US" altLang="zh-CN" sz="2400" b="1" dirty="0"/>
          </a:p>
        </p:txBody>
      </p:sp>
      <p:sp>
        <p:nvSpPr>
          <p:cNvPr id="5" name="矩形 4">
            <a:extLst>
              <a:ext uri="{FF2B5EF4-FFF2-40B4-BE49-F238E27FC236}">
                <a16:creationId xmlns:a16="http://schemas.microsoft.com/office/drawing/2014/main" id="{3A255F53-5D36-8CD4-CA7A-0B6518B8E778}"/>
              </a:ext>
            </a:extLst>
          </p:cNvPr>
          <p:cNvSpPr/>
          <p:nvPr/>
        </p:nvSpPr>
        <p:spPr>
          <a:xfrm>
            <a:off x="1130006" y="354830"/>
            <a:ext cx="1766757"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主定理</a:t>
            </a:r>
          </a:p>
        </p:txBody>
      </p:sp>
      <p:pic>
        <p:nvPicPr>
          <p:cNvPr id="6" name="图片 5">
            <a:extLst>
              <a:ext uri="{FF2B5EF4-FFF2-40B4-BE49-F238E27FC236}">
                <a16:creationId xmlns:a16="http://schemas.microsoft.com/office/drawing/2014/main" id="{0D36FE0C-9238-0353-4CAB-84ACDB971D81}"/>
              </a:ext>
            </a:extLst>
          </p:cNvPr>
          <p:cNvPicPr>
            <a:picLocks noChangeAspect="1"/>
          </p:cNvPicPr>
          <p:nvPr/>
        </p:nvPicPr>
        <p:blipFill>
          <a:blip r:embed="rId2"/>
          <a:stretch>
            <a:fillRect/>
          </a:stretch>
        </p:blipFill>
        <p:spPr>
          <a:xfrm>
            <a:off x="1221854" y="1128834"/>
            <a:ext cx="7067913" cy="1403422"/>
          </a:xfrm>
          <a:prstGeom prst="rect">
            <a:avLst/>
          </a:prstGeom>
        </p:spPr>
      </p:pic>
    </p:spTree>
    <p:extLst>
      <p:ext uri="{BB962C8B-B14F-4D97-AF65-F5344CB8AC3E}">
        <p14:creationId xmlns:p14="http://schemas.microsoft.com/office/powerpoint/2010/main" val="612358045"/>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369A09F-D35D-1B74-1F9B-E2A7D52C6736}"/>
              </a:ext>
            </a:extLst>
          </p:cNvPr>
          <p:cNvPicPr>
            <a:picLocks noChangeAspect="1"/>
          </p:cNvPicPr>
          <p:nvPr/>
        </p:nvPicPr>
        <p:blipFill>
          <a:blip r:embed="rId2"/>
          <a:stretch>
            <a:fillRect/>
          </a:stretch>
        </p:blipFill>
        <p:spPr>
          <a:xfrm>
            <a:off x="713919" y="1654296"/>
            <a:ext cx="10436047" cy="3441215"/>
          </a:xfrm>
          <a:prstGeom prst="rect">
            <a:avLst/>
          </a:prstGeom>
        </p:spPr>
      </p:pic>
      <p:sp>
        <p:nvSpPr>
          <p:cNvPr id="4" name="矩形 3">
            <a:extLst>
              <a:ext uri="{FF2B5EF4-FFF2-40B4-BE49-F238E27FC236}">
                <a16:creationId xmlns:a16="http://schemas.microsoft.com/office/drawing/2014/main" id="{DEFCA1DD-A0E6-33AC-8992-9ABF38DBF03D}"/>
              </a:ext>
            </a:extLst>
          </p:cNvPr>
          <p:cNvSpPr/>
          <p:nvPr/>
        </p:nvSpPr>
        <p:spPr>
          <a:xfrm>
            <a:off x="1130006" y="354830"/>
            <a:ext cx="1766757"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主定理</a:t>
            </a:r>
          </a:p>
        </p:txBody>
      </p:sp>
      <p:sp>
        <p:nvSpPr>
          <p:cNvPr id="5" name="文本框 4">
            <a:extLst>
              <a:ext uri="{FF2B5EF4-FFF2-40B4-BE49-F238E27FC236}">
                <a16:creationId xmlns:a16="http://schemas.microsoft.com/office/drawing/2014/main" id="{679F6A3E-1FC0-C08B-1467-4BF5A25A6709}"/>
              </a:ext>
            </a:extLst>
          </p:cNvPr>
          <p:cNvSpPr txBox="1"/>
          <p:nvPr/>
        </p:nvSpPr>
        <p:spPr>
          <a:xfrm>
            <a:off x="899159" y="971156"/>
            <a:ext cx="11596019" cy="5900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来源：百度百科</a:t>
            </a:r>
            <a:endParaRPr lang="en-US" altLang="zh-CN" sz="2400" b="1" dirty="0"/>
          </a:p>
        </p:txBody>
      </p:sp>
    </p:spTree>
    <p:extLst>
      <p:ext uri="{BB962C8B-B14F-4D97-AF65-F5344CB8AC3E}">
        <p14:creationId xmlns:p14="http://schemas.microsoft.com/office/powerpoint/2010/main" val="346943010"/>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738832C-29DD-81A5-3EE7-4EDDDFC39907}"/>
              </a:ext>
            </a:extLst>
          </p:cNvPr>
          <p:cNvSpPr/>
          <p:nvPr/>
        </p:nvSpPr>
        <p:spPr>
          <a:xfrm>
            <a:off x="1130006" y="354830"/>
            <a:ext cx="1766757"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主定理</a:t>
            </a:r>
          </a:p>
        </p:txBody>
      </p:sp>
      <p:sp>
        <p:nvSpPr>
          <p:cNvPr id="3" name="文本框 2">
            <a:extLst>
              <a:ext uri="{FF2B5EF4-FFF2-40B4-BE49-F238E27FC236}">
                <a16:creationId xmlns:a16="http://schemas.microsoft.com/office/drawing/2014/main" id="{5EB1945D-EDD5-BB79-A68F-27E5D3D790C7}"/>
              </a:ext>
            </a:extLst>
          </p:cNvPr>
          <p:cNvSpPr txBox="1"/>
          <p:nvPr/>
        </p:nvSpPr>
        <p:spPr>
          <a:xfrm>
            <a:off x="602961" y="2783040"/>
            <a:ext cx="11596019" cy="33600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我们引入一个基准函数</a:t>
            </a:r>
            <a:r>
              <a:rPr lang="en-US" altLang="zh-CN" sz="2400" b="1" dirty="0" err="1"/>
              <a:t>n</a:t>
            </a:r>
            <a:r>
              <a:rPr lang="en-US" altLang="zh-CN" sz="2400" b="1" baseline="30000" dirty="0" err="1"/>
              <a:t>log</a:t>
            </a:r>
            <a:r>
              <a:rPr lang="en-US" altLang="zh-CN" sz="2400" b="1" baseline="20000" dirty="0" err="1"/>
              <a:t>b</a:t>
            </a:r>
            <a:r>
              <a:rPr lang="en-US" altLang="zh-CN" sz="2400" b="1" baseline="30000" dirty="0" err="1"/>
              <a:t>a</a:t>
            </a:r>
            <a:endParaRPr lang="en-US" altLang="zh-CN" sz="2400" b="1" baseline="30000" dirty="0"/>
          </a:p>
          <a:p>
            <a:pPr marL="457200" indent="-457200">
              <a:lnSpc>
                <a:spcPct val="150000"/>
              </a:lnSpc>
              <a:buFont typeface="Arial" panose="020B0604020202020204" pitchFamily="34" charset="0"/>
              <a:buChar char="•"/>
            </a:pPr>
            <a:r>
              <a:rPr lang="en-US" altLang="zh-CN" sz="2400" b="1" dirty="0"/>
              <a:t>(1) f(n)</a:t>
            </a:r>
            <a:r>
              <a:rPr lang="zh-CN" altLang="en-US" sz="2400" b="1" dirty="0"/>
              <a:t>复杂度</a:t>
            </a:r>
            <a:r>
              <a:rPr lang="zh-CN" altLang="en-US" sz="2400" b="1" dirty="0">
                <a:solidFill>
                  <a:srgbClr val="FF0000"/>
                </a:solidFill>
              </a:rPr>
              <a:t>小于</a:t>
            </a:r>
            <a:r>
              <a:rPr lang="en-US" altLang="zh-CN" sz="2400" b="1" dirty="0" err="1"/>
              <a:t>n</a:t>
            </a:r>
            <a:r>
              <a:rPr lang="en-US" altLang="zh-CN" sz="2400" b="1" baseline="30000" dirty="0" err="1"/>
              <a:t>log</a:t>
            </a:r>
            <a:r>
              <a:rPr lang="en-US" altLang="zh-CN" sz="2400" b="1" baseline="20000" dirty="0" err="1"/>
              <a:t>b</a:t>
            </a:r>
            <a:r>
              <a:rPr lang="en-US" altLang="zh-CN" sz="2400" b="1" baseline="30000" dirty="0" err="1"/>
              <a:t>a</a:t>
            </a:r>
            <a:r>
              <a:rPr lang="zh-CN" altLang="en-US" sz="2400" b="1" dirty="0"/>
              <a:t>那么总复杂度为</a:t>
            </a:r>
            <a:r>
              <a:rPr lang="en-US" altLang="zh-CN" sz="2400" b="1" dirty="0"/>
              <a:t>T(n)=</a:t>
            </a:r>
            <a:r>
              <a:rPr lang="el-GR" altLang="zh-CN" sz="2400" b="1" dirty="0"/>
              <a:t>Θ </a:t>
            </a:r>
            <a:r>
              <a:rPr lang="en-US" altLang="zh-CN" sz="2400" b="1" dirty="0"/>
              <a:t>(</a:t>
            </a:r>
            <a:r>
              <a:rPr lang="en-US" altLang="zh-CN" sz="2400" b="1" dirty="0" err="1"/>
              <a:t>n</a:t>
            </a:r>
            <a:r>
              <a:rPr lang="en-US" altLang="zh-CN" sz="2400" b="1" baseline="30000" dirty="0" err="1"/>
              <a:t>log</a:t>
            </a:r>
            <a:r>
              <a:rPr lang="en-US" altLang="zh-CN" sz="2400" b="1" baseline="20000" dirty="0" err="1"/>
              <a:t>b</a:t>
            </a:r>
            <a:r>
              <a:rPr lang="en-US" altLang="zh-CN" sz="2400" b="1" baseline="30000" dirty="0" err="1"/>
              <a:t>a</a:t>
            </a:r>
            <a:r>
              <a:rPr lang="en-US" altLang="zh-CN" sz="2400" b="1" dirty="0"/>
              <a:t>)</a:t>
            </a:r>
          </a:p>
          <a:p>
            <a:pPr marL="457200" indent="-457200">
              <a:lnSpc>
                <a:spcPct val="150000"/>
              </a:lnSpc>
              <a:buFont typeface="Arial" panose="020B0604020202020204" pitchFamily="34" charset="0"/>
              <a:buChar char="•"/>
            </a:pPr>
            <a:r>
              <a:rPr lang="en-US" altLang="zh-CN" sz="2400" b="1" dirty="0"/>
              <a:t>(2) f(n)</a:t>
            </a:r>
            <a:r>
              <a:rPr lang="zh-CN" altLang="en-US" sz="2400" b="1" dirty="0"/>
              <a:t>复杂度</a:t>
            </a:r>
            <a:r>
              <a:rPr lang="zh-CN" altLang="en-US" sz="2400" b="1" dirty="0">
                <a:solidFill>
                  <a:srgbClr val="FF0000"/>
                </a:solidFill>
              </a:rPr>
              <a:t>等于</a:t>
            </a:r>
            <a:r>
              <a:rPr lang="en-US" altLang="zh-CN" sz="2400" b="1" dirty="0" err="1"/>
              <a:t>n</a:t>
            </a:r>
            <a:r>
              <a:rPr lang="en-US" altLang="zh-CN" sz="2400" b="1" baseline="30000" dirty="0" err="1"/>
              <a:t>log</a:t>
            </a:r>
            <a:r>
              <a:rPr lang="en-US" altLang="zh-CN" sz="2400" b="1" baseline="20000" dirty="0" err="1"/>
              <a:t>b</a:t>
            </a:r>
            <a:r>
              <a:rPr lang="en-US" altLang="zh-CN" sz="2400" b="1" baseline="30000" dirty="0" err="1"/>
              <a:t>a</a:t>
            </a:r>
            <a:r>
              <a:rPr lang="zh-CN" altLang="en-US" sz="2400" b="1" dirty="0"/>
              <a:t>那么总复杂度为</a:t>
            </a:r>
            <a:r>
              <a:rPr lang="en-US" altLang="zh-CN" sz="2400" b="1" dirty="0"/>
              <a:t>T(n)=</a:t>
            </a:r>
            <a:r>
              <a:rPr lang="el-GR" altLang="zh-CN" sz="2400" b="1" dirty="0"/>
              <a:t>Θ </a:t>
            </a:r>
            <a:r>
              <a:rPr lang="en-US" altLang="zh-CN" sz="2400" b="1" dirty="0"/>
              <a:t>(</a:t>
            </a:r>
            <a:r>
              <a:rPr lang="en-US" altLang="zh-CN" sz="2400" b="1" dirty="0" err="1"/>
              <a:t>n</a:t>
            </a:r>
            <a:r>
              <a:rPr lang="en-US" altLang="zh-CN" sz="2400" b="1" baseline="30000" dirty="0" err="1"/>
              <a:t>log</a:t>
            </a:r>
            <a:r>
              <a:rPr lang="en-US" altLang="zh-CN" sz="2400" b="1" baseline="20000" dirty="0" err="1"/>
              <a:t>b</a:t>
            </a:r>
            <a:r>
              <a:rPr lang="en-US" altLang="zh-CN" sz="2400" b="1" baseline="30000" dirty="0" err="1"/>
              <a:t>a</a:t>
            </a:r>
            <a:r>
              <a:rPr lang="en-US" altLang="zh-CN" sz="2400" b="1" dirty="0" err="1"/>
              <a:t>logn</a:t>
            </a:r>
            <a:r>
              <a:rPr lang="en-US" altLang="zh-CN" sz="2400" b="1" dirty="0"/>
              <a:t>)</a:t>
            </a:r>
          </a:p>
          <a:p>
            <a:pPr marL="457200" indent="-457200">
              <a:lnSpc>
                <a:spcPct val="150000"/>
              </a:lnSpc>
              <a:buFont typeface="Arial" panose="020B0604020202020204" pitchFamily="34" charset="0"/>
              <a:buChar char="•"/>
            </a:pPr>
            <a:r>
              <a:rPr lang="en-US" altLang="zh-CN" sz="2400" b="1" dirty="0"/>
              <a:t>(3) f(n)</a:t>
            </a:r>
            <a:r>
              <a:rPr lang="zh-CN" altLang="en-US" sz="2400" b="1" dirty="0"/>
              <a:t>复杂度</a:t>
            </a:r>
            <a:r>
              <a:rPr lang="zh-CN" altLang="en-US" sz="2400" b="1" dirty="0">
                <a:solidFill>
                  <a:srgbClr val="FF0000"/>
                </a:solidFill>
              </a:rPr>
              <a:t>大于</a:t>
            </a:r>
            <a:r>
              <a:rPr lang="en-US" altLang="zh-CN" sz="2400" b="1" dirty="0" err="1"/>
              <a:t>n</a:t>
            </a:r>
            <a:r>
              <a:rPr lang="en-US" altLang="zh-CN" sz="2400" b="1" baseline="30000" dirty="0" err="1"/>
              <a:t>log</a:t>
            </a:r>
            <a:r>
              <a:rPr lang="en-US" altLang="zh-CN" sz="2400" b="1" baseline="20000" dirty="0" err="1"/>
              <a:t>b</a:t>
            </a:r>
            <a:r>
              <a:rPr lang="en-US" altLang="zh-CN" sz="2400" b="1" baseline="30000" dirty="0" err="1"/>
              <a:t>a</a:t>
            </a:r>
            <a:r>
              <a:rPr lang="en-US" altLang="zh-CN" sz="2400" b="1" baseline="30000" dirty="0"/>
              <a:t> </a:t>
            </a:r>
            <a:r>
              <a:rPr lang="zh-CN" altLang="en-US" sz="2400" b="1" dirty="0"/>
              <a:t>，且</a:t>
            </a:r>
            <a:r>
              <a:rPr lang="en-US" altLang="zh-CN" sz="2400" b="1" dirty="0"/>
              <a:t>n</a:t>
            </a:r>
            <a:r>
              <a:rPr lang="zh-CN" altLang="en-US" sz="2400" b="1" dirty="0"/>
              <a:t>足够大时，存在常数</a:t>
            </a:r>
            <a:r>
              <a:rPr lang="en-US" altLang="zh-CN" sz="2400" b="1" dirty="0"/>
              <a:t>c&lt;1</a:t>
            </a:r>
            <a:r>
              <a:rPr lang="zh-CN" altLang="en-US" sz="2400" b="1" dirty="0"/>
              <a:t>，对任意足够大的</a:t>
            </a:r>
            <a:r>
              <a:rPr lang="en-US" altLang="zh-CN" sz="2400" b="1" dirty="0"/>
              <a:t>n</a:t>
            </a:r>
            <a:r>
              <a:rPr lang="zh-CN" altLang="en-US" sz="2400" b="1" dirty="0"/>
              <a:t>，都有</a:t>
            </a:r>
            <a:endParaRPr lang="en-US" altLang="zh-CN" sz="2400" b="1" dirty="0"/>
          </a:p>
          <a:p>
            <a:pPr marL="457200" indent="-457200">
              <a:lnSpc>
                <a:spcPct val="150000"/>
              </a:lnSpc>
              <a:buFont typeface="Arial" panose="020B0604020202020204" pitchFamily="34" charset="0"/>
              <a:buChar char="•"/>
            </a:pPr>
            <a:r>
              <a:rPr lang="en-US" altLang="zh-CN" sz="2400" b="1" dirty="0" err="1"/>
              <a:t>af</a:t>
            </a:r>
            <a:r>
              <a:rPr lang="en-US" altLang="zh-CN" sz="2400" b="1" dirty="0"/>
              <a:t>(n/b)</a:t>
            </a:r>
            <a:r>
              <a:rPr lang="zh-CN" altLang="en-US" sz="2400" b="1" dirty="0"/>
              <a:t>≤</a:t>
            </a:r>
            <a:r>
              <a:rPr lang="en-US" altLang="zh-CN" sz="2400" b="1" dirty="0" err="1"/>
              <a:t>cf</a:t>
            </a:r>
            <a:r>
              <a:rPr lang="en-US" altLang="zh-CN" sz="2400" b="1" dirty="0"/>
              <a:t>(n)</a:t>
            </a:r>
            <a:r>
              <a:rPr lang="zh-CN" altLang="en-US" sz="2400" b="1" dirty="0"/>
              <a:t>，则总复杂度为</a:t>
            </a:r>
            <a:r>
              <a:rPr lang="en-US" altLang="zh-CN" sz="2400" b="1" dirty="0"/>
              <a:t>T(n)=</a:t>
            </a:r>
            <a:r>
              <a:rPr lang="el-GR" altLang="zh-CN" sz="2400" b="1" dirty="0"/>
              <a:t> Θ</a:t>
            </a:r>
            <a:r>
              <a:rPr lang="en-US" altLang="zh-CN" sz="2400" b="1" dirty="0"/>
              <a:t>(f(n))</a:t>
            </a:r>
          </a:p>
          <a:p>
            <a:pPr marL="457200" indent="-457200">
              <a:lnSpc>
                <a:spcPct val="150000"/>
              </a:lnSpc>
              <a:buFont typeface="Arial" panose="020B0604020202020204" pitchFamily="34" charset="0"/>
              <a:buChar char="•"/>
            </a:pPr>
            <a:endParaRPr lang="en-US" altLang="zh-CN" sz="2400" b="1" dirty="0">
              <a:solidFill>
                <a:srgbClr val="FF0000"/>
              </a:solidFill>
            </a:endParaRPr>
          </a:p>
        </p:txBody>
      </p:sp>
      <p:pic>
        <p:nvPicPr>
          <p:cNvPr id="4" name="图片 3">
            <a:extLst>
              <a:ext uri="{FF2B5EF4-FFF2-40B4-BE49-F238E27FC236}">
                <a16:creationId xmlns:a16="http://schemas.microsoft.com/office/drawing/2014/main" id="{878F2254-D87F-9AC8-C738-421EE2976422}"/>
              </a:ext>
            </a:extLst>
          </p:cNvPr>
          <p:cNvPicPr>
            <a:picLocks noChangeAspect="1"/>
          </p:cNvPicPr>
          <p:nvPr/>
        </p:nvPicPr>
        <p:blipFill>
          <a:blip r:embed="rId2"/>
          <a:stretch>
            <a:fillRect/>
          </a:stretch>
        </p:blipFill>
        <p:spPr>
          <a:xfrm>
            <a:off x="1221854" y="1128834"/>
            <a:ext cx="7067913" cy="1403422"/>
          </a:xfrm>
          <a:prstGeom prst="rect">
            <a:avLst/>
          </a:prstGeom>
        </p:spPr>
      </p:pic>
    </p:spTree>
    <p:extLst>
      <p:ext uri="{BB962C8B-B14F-4D97-AF65-F5344CB8AC3E}">
        <p14:creationId xmlns:p14="http://schemas.microsoft.com/office/powerpoint/2010/main" val="3882324890"/>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16FDC6-4D6D-EB6D-82FF-A304C567577C}"/>
              </a:ext>
            </a:extLst>
          </p:cNvPr>
          <p:cNvSpPr/>
          <p:nvPr/>
        </p:nvSpPr>
        <p:spPr>
          <a:xfrm>
            <a:off x="1130006" y="354830"/>
            <a:ext cx="1766757"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主定理</a:t>
            </a:r>
          </a:p>
        </p:txBody>
      </p:sp>
      <p:pic>
        <p:nvPicPr>
          <p:cNvPr id="4" name="图片 3">
            <a:extLst>
              <a:ext uri="{FF2B5EF4-FFF2-40B4-BE49-F238E27FC236}">
                <a16:creationId xmlns:a16="http://schemas.microsoft.com/office/drawing/2014/main" id="{0FBAB01B-F440-3256-7FCC-D05BA4CAC230}"/>
              </a:ext>
            </a:extLst>
          </p:cNvPr>
          <p:cNvPicPr>
            <a:picLocks noChangeAspect="1"/>
          </p:cNvPicPr>
          <p:nvPr/>
        </p:nvPicPr>
        <p:blipFill>
          <a:blip r:embed="rId2"/>
          <a:stretch>
            <a:fillRect/>
          </a:stretch>
        </p:blipFill>
        <p:spPr>
          <a:xfrm>
            <a:off x="668767" y="1054590"/>
            <a:ext cx="6401129" cy="5448580"/>
          </a:xfrm>
          <a:prstGeom prst="rect">
            <a:avLst/>
          </a:prstGeom>
        </p:spPr>
      </p:pic>
    </p:spTree>
    <p:extLst>
      <p:ext uri="{BB962C8B-B14F-4D97-AF65-F5344CB8AC3E}">
        <p14:creationId xmlns:p14="http://schemas.microsoft.com/office/powerpoint/2010/main" val="3730696628"/>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3</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快速排序</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55618543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575610A-9BA5-6C2E-CEB7-18F1D85967E2}"/>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快速排序</a:t>
            </a:r>
          </a:p>
        </p:txBody>
      </p:sp>
      <p:sp>
        <p:nvSpPr>
          <p:cNvPr id="3" name="文本框 2">
            <a:extLst>
              <a:ext uri="{FF2B5EF4-FFF2-40B4-BE49-F238E27FC236}">
                <a16:creationId xmlns:a16="http://schemas.microsoft.com/office/drawing/2014/main" id="{0403B36C-FDD0-DAFC-9A53-0571C59FE76D}"/>
              </a:ext>
            </a:extLst>
          </p:cNvPr>
          <p:cNvSpPr txBox="1"/>
          <p:nvPr/>
        </p:nvSpPr>
        <p:spPr>
          <a:xfrm>
            <a:off x="456448" y="1658602"/>
            <a:ext cx="10930098"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快速排序是另一个效率较高的常用算法</a:t>
            </a:r>
            <a:endParaRPr lang="en-US" altLang="zh-CN" sz="2400" b="1" dirty="0"/>
          </a:p>
          <a:p>
            <a:pPr marL="457200" indent="-457200">
              <a:lnSpc>
                <a:spcPct val="150000"/>
              </a:lnSpc>
              <a:buFont typeface="Arial" panose="020B0604020202020204" pitchFamily="34" charset="0"/>
              <a:buChar char="•"/>
            </a:pPr>
            <a:r>
              <a:rPr lang="zh-CN" altLang="en-US" sz="2400" b="1" dirty="0"/>
              <a:t>快速排序也是利用递归实现的，但其和归并排序的实现形式有些不同</a:t>
            </a:r>
            <a:endParaRPr lang="en-US" altLang="zh-CN" sz="2400" b="1" dirty="0"/>
          </a:p>
          <a:p>
            <a:pPr marL="457200" indent="-457200">
              <a:lnSpc>
                <a:spcPct val="150000"/>
              </a:lnSpc>
              <a:buFont typeface="Arial" panose="020B0604020202020204" pitchFamily="34" charset="0"/>
              <a:buChar char="•"/>
            </a:pPr>
            <a:r>
              <a:rPr lang="zh-CN" altLang="en-US" sz="2400" b="1" dirty="0"/>
              <a:t>归并排序是在归的过程中进行排序的</a:t>
            </a:r>
            <a:endParaRPr lang="en-US" altLang="zh-CN" sz="2400" b="1" dirty="0"/>
          </a:p>
          <a:p>
            <a:pPr marL="457200" indent="-457200">
              <a:lnSpc>
                <a:spcPct val="150000"/>
              </a:lnSpc>
              <a:buFont typeface="Arial" panose="020B0604020202020204" pitchFamily="34" charset="0"/>
              <a:buChar char="•"/>
            </a:pPr>
            <a:r>
              <a:rPr lang="zh-CN" altLang="en-US" sz="2400" b="1" dirty="0"/>
              <a:t>而快速排序则是在递的过程中逐步完成排序</a:t>
            </a:r>
            <a:endParaRPr lang="en-US" altLang="zh-CN" sz="2400" b="1" dirty="0"/>
          </a:p>
          <a:p>
            <a:pPr marL="457200" indent="-457200">
              <a:lnSpc>
                <a:spcPct val="150000"/>
              </a:lnSpc>
              <a:buFont typeface="Arial" panose="020B0604020202020204" pitchFamily="34" charset="0"/>
              <a:buChar char="•"/>
            </a:pPr>
            <a:r>
              <a:rPr lang="zh-CN" altLang="en-US" sz="2400" b="1" dirty="0"/>
              <a:t>下面我们来详细学习快速排序的算法思路和代码实现</a:t>
            </a:r>
            <a:endParaRPr lang="en-US" altLang="zh-CN" sz="2400" b="1" dirty="0"/>
          </a:p>
        </p:txBody>
      </p:sp>
    </p:spTree>
    <p:extLst>
      <p:ext uri="{BB962C8B-B14F-4D97-AF65-F5344CB8AC3E}">
        <p14:creationId xmlns:p14="http://schemas.microsoft.com/office/powerpoint/2010/main" val="3029092047"/>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D56CE7A-F609-E738-DDBC-11D4F969E271}"/>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算法思路</a:t>
            </a:r>
          </a:p>
        </p:txBody>
      </p:sp>
      <p:sp>
        <p:nvSpPr>
          <p:cNvPr id="3" name="文本框 2">
            <a:extLst>
              <a:ext uri="{FF2B5EF4-FFF2-40B4-BE49-F238E27FC236}">
                <a16:creationId xmlns:a16="http://schemas.microsoft.com/office/drawing/2014/main" id="{E9120AC6-95E8-1600-C07F-17C8E754AE64}"/>
              </a:ext>
            </a:extLst>
          </p:cNvPr>
          <p:cNvSpPr txBox="1"/>
          <p:nvPr/>
        </p:nvSpPr>
        <p:spPr>
          <a:xfrm>
            <a:off x="393627" y="1302614"/>
            <a:ext cx="10930098"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从未排序的数列中任意挑出一个元素，称为 “基准”</a:t>
            </a:r>
            <a:r>
              <a:rPr lang="en-US" altLang="zh-CN" sz="2400" b="1" dirty="0"/>
              <a:t>;</a:t>
            </a:r>
          </a:p>
          <a:p>
            <a:pPr marL="457200" indent="-457200">
              <a:lnSpc>
                <a:spcPct val="150000"/>
              </a:lnSpc>
              <a:buFont typeface="Arial" panose="020B0604020202020204" pitchFamily="34" charset="0"/>
              <a:buChar char="•"/>
            </a:pPr>
            <a:r>
              <a:rPr lang="zh-CN" altLang="en-US" sz="2400" b="1" dirty="0"/>
              <a:t>在递的过程中重新排序数列，将所有元素中比基准值小的摆放在基准前面，比基准值大的摆在基准的后面（与基准相等的数可以到任一边）。</a:t>
            </a:r>
            <a:endParaRPr lang="en-US" altLang="zh-CN" sz="2400" b="1" dirty="0"/>
          </a:p>
          <a:p>
            <a:pPr marL="457200" indent="-457200">
              <a:lnSpc>
                <a:spcPct val="150000"/>
              </a:lnSpc>
              <a:buFont typeface="Arial" panose="020B0604020202020204" pitchFamily="34" charset="0"/>
              <a:buChar char="•"/>
            </a:pPr>
            <a:r>
              <a:rPr lang="zh-CN" altLang="en-US" sz="2400" b="1" dirty="0"/>
              <a:t>经过这样的操作，就一定能保证作为基准的数，在整个数列中被放在了其最终需要在的正确位置。</a:t>
            </a:r>
          </a:p>
          <a:p>
            <a:pPr marL="457200" indent="-457200">
              <a:lnSpc>
                <a:spcPct val="150000"/>
              </a:lnSpc>
              <a:buFont typeface="Arial" panose="020B0604020202020204" pitchFamily="34" charset="0"/>
              <a:buChar char="•"/>
            </a:pPr>
            <a:r>
              <a:rPr lang="zh-CN" altLang="en-US" sz="2400" b="1" dirty="0"/>
              <a:t>对除基准外的两边的区间进行递归，通过递归对两边的区间进行排序。</a:t>
            </a:r>
            <a:endParaRPr lang="en-US" altLang="zh-CN" sz="2400" b="1" dirty="0"/>
          </a:p>
          <a:p>
            <a:pPr marL="457200" indent="-457200">
              <a:lnSpc>
                <a:spcPct val="150000"/>
              </a:lnSpc>
              <a:buFont typeface="Arial" panose="020B0604020202020204" pitchFamily="34" charset="0"/>
              <a:buChar char="•"/>
            </a:pPr>
            <a:r>
              <a:rPr lang="zh-CN" altLang="en-US" sz="2400" b="1" dirty="0"/>
              <a:t>当区间为</a:t>
            </a:r>
            <a:r>
              <a:rPr lang="en-US" altLang="zh-CN" sz="2400" b="1" dirty="0"/>
              <a:t>1</a:t>
            </a:r>
            <a:r>
              <a:rPr lang="zh-CN" altLang="en-US" sz="2400" b="1" dirty="0"/>
              <a:t>时，问题规模足够小，递归结束，此时每个元素都被放在了其应该在的位置，归的过程不需要做任何操作。</a:t>
            </a:r>
            <a:endParaRPr lang="en-US" altLang="zh-CN" sz="2400" b="1" dirty="0"/>
          </a:p>
        </p:txBody>
      </p:sp>
    </p:spTree>
    <p:extLst>
      <p:ext uri="{BB962C8B-B14F-4D97-AF65-F5344CB8AC3E}">
        <p14:creationId xmlns:p14="http://schemas.microsoft.com/office/powerpoint/2010/main" val="3965136769"/>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CE44992-D847-7652-8773-AD16861B4F7D}"/>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代码实现</a:t>
            </a:r>
          </a:p>
        </p:txBody>
      </p:sp>
      <p:sp>
        <p:nvSpPr>
          <p:cNvPr id="3" name="文本框 2">
            <a:extLst>
              <a:ext uri="{FF2B5EF4-FFF2-40B4-BE49-F238E27FC236}">
                <a16:creationId xmlns:a16="http://schemas.microsoft.com/office/drawing/2014/main" id="{C091486A-B3D1-BD79-A930-C291F57F09F5}"/>
              </a:ext>
            </a:extLst>
          </p:cNvPr>
          <p:cNvSpPr txBox="1"/>
          <p:nvPr/>
        </p:nvSpPr>
        <p:spPr>
          <a:xfrm>
            <a:off x="309865" y="1121130"/>
            <a:ext cx="10930098" cy="5900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下面是以区间中第一个数作为“基准”的快速排序的代码实现。</a:t>
            </a:r>
            <a:endParaRPr lang="en-US" altLang="zh-CN" sz="2400" b="1" dirty="0"/>
          </a:p>
        </p:txBody>
      </p:sp>
      <p:pic>
        <p:nvPicPr>
          <p:cNvPr id="5" name="图片 4">
            <a:extLst>
              <a:ext uri="{FF2B5EF4-FFF2-40B4-BE49-F238E27FC236}">
                <a16:creationId xmlns:a16="http://schemas.microsoft.com/office/drawing/2014/main" id="{542B856C-384F-3647-9AB9-20EED8BFD9F2}"/>
              </a:ext>
            </a:extLst>
          </p:cNvPr>
          <p:cNvPicPr>
            <a:picLocks noChangeAspect="1"/>
          </p:cNvPicPr>
          <p:nvPr/>
        </p:nvPicPr>
        <p:blipFill>
          <a:blip r:embed="rId2"/>
          <a:stretch>
            <a:fillRect/>
          </a:stretch>
        </p:blipFill>
        <p:spPr>
          <a:xfrm>
            <a:off x="822616" y="1849539"/>
            <a:ext cx="6059815" cy="4515827"/>
          </a:xfrm>
          <a:prstGeom prst="rect">
            <a:avLst/>
          </a:prstGeom>
        </p:spPr>
      </p:pic>
    </p:spTree>
    <p:extLst>
      <p:ext uri="{BB962C8B-B14F-4D97-AF65-F5344CB8AC3E}">
        <p14:creationId xmlns:p14="http://schemas.microsoft.com/office/powerpoint/2010/main" val="294053887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1</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基础排序</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3216890453"/>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CA4B0D2-01A1-D400-4AF6-B47F7318E47D}"/>
              </a:ext>
            </a:extLst>
          </p:cNvPr>
          <p:cNvSpPr txBox="1"/>
          <p:nvPr/>
        </p:nvSpPr>
        <p:spPr>
          <a:xfrm>
            <a:off x="372685" y="1065289"/>
            <a:ext cx="11228327" cy="502201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设置</a:t>
            </a:r>
            <a:r>
              <a:rPr lang="en-US" altLang="zh-CN" sz="2400" b="1" dirty="0" err="1"/>
              <a:t>i</a:t>
            </a:r>
            <a:r>
              <a:rPr lang="en-US" altLang="zh-CN" sz="2400" b="1" dirty="0"/>
              <a:t>, j</a:t>
            </a:r>
            <a:r>
              <a:rPr lang="zh-CN" altLang="en-US" sz="2400" b="1" dirty="0"/>
              <a:t>指针，</a:t>
            </a:r>
            <a:r>
              <a:rPr lang="en-US" altLang="zh-CN" sz="2400" b="1" dirty="0" err="1"/>
              <a:t>i</a:t>
            </a:r>
            <a:r>
              <a:rPr lang="zh-CN" altLang="en-US" sz="2400" b="1" dirty="0"/>
              <a:t>从左边开始</a:t>
            </a:r>
            <a:r>
              <a:rPr lang="en-US" altLang="zh-CN" sz="2400" b="1" dirty="0"/>
              <a:t>j</a:t>
            </a:r>
            <a:r>
              <a:rPr lang="zh-CN" altLang="en-US" sz="2400" b="1" dirty="0"/>
              <a:t>从右边开始，设置当前递归区间的第一个数作为基准。</a:t>
            </a:r>
          </a:p>
          <a:p>
            <a:pPr marL="457200" indent="-457200">
              <a:lnSpc>
                <a:spcPct val="150000"/>
              </a:lnSpc>
              <a:buFont typeface="Arial" panose="020B0604020202020204" pitchFamily="34" charset="0"/>
              <a:buChar char="•"/>
            </a:pPr>
            <a:r>
              <a:rPr lang="zh-CN" altLang="en-US" sz="2400" b="1" dirty="0"/>
              <a:t>使</a:t>
            </a:r>
            <a:r>
              <a:rPr lang="en-US" altLang="zh-CN" sz="2400" b="1" dirty="0" err="1"/>
              <a:t>i</a:t>
            </a:r>
            <a:r>
              <a:rPr lang="en-US" altLang="zh-CN" sz="2400" b="1" dirty="0"/>
              <a:t>, j</a:t>
            </a:r>
            <a:r>
              <a:rPr lang="zh-CN" altLang="en-US" sz="2400" b="1" dirty="0"/>
              <a:t>指针移动，</a:t>
            </a:r>
            <a:r>
              <a:rPr lang="en-US" altLang="zh-CN" sz="2400" b="1" dirty="0" err="1"/>
              <a:t>i</a:t>
            </a:r>
            <a:r>
              <a:rPr lang="zh-CN" altLang="en-US" sz="2400" b="1" dirty="0"/>
              <a:t>停留到第一个比</a:t>
            </a:r>
            <a:r>
              <a:rPr lang="en-US" altLang="zh-CN" sz="2400" b="1" dirty="0"/>
              <a:t>base</a:t>
            </a:r>
            <a:r>
              <a:rPr lang="zh-CN" altLang="en-US" sz="2400" b="1" dirty="0"/>
              <a:t>大的位置，</a:t>
            </a:r>
            <a:r>
              <a:rPr lang="en-US" altLang="zh-CN" sz="2400" b="1" dirty="0"/>
              <a:t>j</a:t>
            </a:r>
            <a:r>
              <a:rPr lang="zh-CN" altLang="en-US" sz="2400" b="1" dirty="0"/>
              <a:t>停留到第一个比</a:t>
            </a:r>
            <a:r>
              <a:rPr lang="en-US" altLang="zh-CN" sz="2400" b="1" dirty="0"/>
              <a:t>base</a:t>
            </a:r>
            <a:r>
              <a:rPr lang="zh-CN" altLang="en-US" sz="2400" b="1" dirty="0"/>
              <a:t>小的位置，然后交换这两个数。若</a:t>
            </a:r>
            <a:r>
              <a:rPr lang="en-US" altLang="zh-CN" sz="2400" b="1" dirty="0" err="1"/>
              <a:t>i</a:t>
            </a:r>
            <a:r>
              <a:rPr lang="en-US" altLang="zh-CN" sz="2400" b="1" dirty="0"/>
              <a:t>, j</a:t>
            </a:r>
            <a:r>
              <a:rPr lang="zh-CN" altLang="en-US" sz="2400" b="1" dirty="0"/>
              <a:t>未相遇则继续移动。这样当</a:t>
            </a:r>
            <a:r>
              <a:rPr lang="en-US" altLang="zh-CN" sz="2400" b="1" dirty="0" err="1"/>
              <a:t>i</a:t>
            </a:r>
            <a:r>
              <a:rPr lang="en-US" altLang="zh-CN" sz="2400" b="1" dirty="0"/>
              <a:t> == j</a:t>
            </a:r>
            <a:r>
              <a:rPr lang="zh-CN" altLang="en-US" sz="2400" b="1" dirty="0"/>
              <a:t>时可以保证</a:t>
            </a:r>
            <a:r>
              <a:rPr lang="en-US" altLang="zh-CN" sz="2400" b="1" dirty="0"/>
              <a:t>a[l. . </a:t>
            </a:r>
            <a:r>
              <a:rPr lang="en-US" altLang="zh-CN" sz="2400" b="1" dirty="0" err="1"/>
              <a:t>i</a:t>
            </a:r>
            <a:r>
              <a:rPr lang="en-US" altLang="zh-CN" sz="2400" b="1" dirty="0"/>
              <a:t> − 1]</a:t>
            </a:r>
            <a:r>
              <a:rPr lang="zh-CN" altLang="en-US" sz="2400" b="1" dirty="0"/>
              <a:t>的数都小于等于</a:t>
            </a:r>
            <a:r>
              <a:rPr lang="en-US" altLang="zh-CN" sz="2400" b="1" dirty="0"/>
              <a:t>base</a:t>
            </a:r>
            <a:r>
              <a:rPr lang="zh-CN" altLang="en-US" sz="2400" b="1" dirty="0"/>
              <a:t>，</a:t>
            </a:r>
            <a:r>
              <a:rPr lang="en-US" altLang="zh-CN" sz="2400" b="1" dirty="0"/>
              <a:t>a[j + 1..r]</a:t>
            </a:r>
            <a:r>
              <a:rPr lang="zh-CN" altLang="en-US" sz="2400" b="1" dirty="0"/>
              <a:t>的数都大于等于</a:t>
            </a:r>
            <a:r>
              <a:rPr lang="en-US" altLang="zh-CN" sz="2400" b="1" dirty="0"/>
              <a:t>base</a:t>
            </a:r>
          </a:p>
          <a:p>
            <a:pPr marL="457200" indent="-457200">
              <a:lnSpc>
                <a:spcPct val="150000"/>
              </a:lnSpc>
              <a:buFont typeface="Arial" panose="020B0604020202020204" pitchFamily="34" charset="0"/>
              <a:buChar char="•"/>
            </a:pPr>
            <a:r>
              <a:rPr lang="zh-CN" altLang="en-US" sz="2400" b="1" dirty="0"/>
              <a:t>当</a:t>
            </a:r>
            <a:r>
              <a:rPr lang="en-US" altLang="zh-CN" sz="2400" b="1" dirty="0" err="1"/>
              <a:t>i</a:t>
            </a:r>
            <a:r>
              <a:rPr lang="en-US" altLang="zh-CN" sz="2400" b="1" dirty="0"/>
              <a:t>, j</a:t>
            </a:r>
            <a:r>
              <a:rPr lang="zh-CN" altLang="en-US" sz="2400" b="1" dirty="0"/>
              <a:t>相遇时，</a:t>
            </a:r>
            <a:r>
              <a:rPr lang="en-US" altLang="zh-CN" sz="2400" b="1" dirty="0"/>
              <a:t>j</a:t>
            </a:r>
            <a:r>
              <a:rPr lang="zh-CN" altLang="en-US" sz="2400" b="1" dirty="0"/>
              <a:t>指向的位置即为</a:t>
            </a:r>
            <a:r>
              <a:rPr lang="en-US" altLang="zh-CN" sz="2400" b="1" dirty="0"/>
              <a:t>base</a:t>
            </a:r>
            <a:r>
              <a:rPr lang="zh-CN" altLang="en-US" sz="2400" b="1" dirty="0"/>
              <a:t>在所有数中排序后应该所在的位置，要将其换到该位置。而</a:t>
            </a:r>
            <a:r>
              <a:rPr lang="en-US" altLang="zh-CN" sz="2400" b="1" dirty="0"/>
              <a:t>j</a:t>
            </a:r>
            <a:r>
              <a:rPr lang="zh-CN" altLang="en-US" sz="2400" b="1" dirty="0"/>
              <a:t>指向的位置</a:t>
            </a:r>
            <a:r>
              <a:rPr lang="zh-CN" altLang="en-US" sz="2400" b="1" dirty="0">
                <a:solidFill>
                  <a:srgbClr val="FF0000"/>
                </a:solidFill>
              </a:rPr>
              <a:t>一定是小于等于</a:t>
            </a:r>
            <a:r>
              <a:rPr lang="en-US" altLang="zh-CN" sz="2400" b="1" dirty="0">
                <a:solidFill>
                  <a:srgbClr val="FF0000"/>
                </a:solidFill>
              </a:rPr>
              <a:t>base</a:t>
            </a:r>
            <a:r>
              <a:rPr lang="zh-CN" altLang="en-US" sz="2400" b="1" dirty="0"/>
              <a:t>的（思考一下为什么），正好应该换到左侧，所以将这两个位置交换。</a:t>
            </a:r>
          </a:p>
          <a:p>
            <a:pPr marL="457200" indent="-457200">
              <a:lnSpc>
                <a:spcPct val="150000"/>
              </a:lnSpc>
              <a:buFont typeface="Arial" panose="020B0604020202020204" pitchFamily="34" charset="0"/>
              <a:buChar char="•"/>
            </a:pPr>
            <a:r>
              <a:rPr lang="zh-CN" altLang="en-US" sz="2400" b="1" dirty="0"/>
              <a:t>最后通过递归处理两边的区间，当区间长度</a:t>
            </a:r>
            <a:r>
              <a:rPr lang="en-US" altLang="zh-CN" sz="2400" b="1" dirty="0"/>
              <a:t>&lt;= 1</a:t>
            </a:r>
            <a:r>
              <a:rPr lang="zh-CN" altLang="en-US" sz="2400" b="1" dirty="0"/>
              <a:t>时，问题规模足够小，递归便可以退出。</a:t>
            </a:r>
            <a:endParaRPr lang="en-US" altLang="zh-CN" sz="2400" b="1" dirty="0"/>
          </a:p>
        </p:txBody>
      </p:sp>
      <p:sp>
        <p:nvSpPr>
          <p:cNvPr id="3" name="矩形 2">
            <a:extLst>
              <a:ext uri="{FF2B5EF4-FFF2-40B4-BE49-F238E27FC236}">
                <a16:creationId xmlns:a16="http://schemas.microsoft.com/office/drawing/2014/main" id="{0FA8DE4E-818A-7E55-B848-8F7094D5BB45}"/>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代码实现</a:t>
            </a:r>
          </a:p>
        </p:txBody>
      </p:sp>
    </p:spTree>
    <p:extLst>
      <p:ext uri="{BB962C8B-B14F-4D97-AF65-F5344CB8AC3E}">
        <p14:creationId xmlns:p14="http://schemas.microsoft.com/office/powerpoint/2010/main" val="3885950054"/>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E1C1EEC-CBD2-D88C-BE9B-15DAE739DC5B}"/>
              </a:ext>
            </a:extLst>
          </p:cNvPr>
          <p:cNvPicPr>
            <a:picLocks noChangeAspect="1"/>
          </p:cNvPicPr>
          <p:nvPr/>
        </p:nvPicPr>
        <p:blipFill>
          <a:blip r:embed="rId2"/>
          <a:stretch>
            <a:fillRect/>
          </a:stretch>
        </p:blipFill>
        <p:spPr>
          <a:xfrm>
            <a:off x="690513" y="1326027"/>
            <a:ext cx="6059815" cy="4515827"/>
          </a:xfrm>
          <a:prstGeom prst="rect">
            <a:avLst/>
          </a:prstGeom>
        </p:spPr>
      </p:pic>
      <p:sp>
        <p:nvSpPr>
          <p:cNvPr id="3" name="矩形 2">
            <a:extLst>
              <a:ext uri="{FF2B5EF4-FFF2-40B4-BE49-F238E27FC236}">
                <a16:creationId xmlns:a16="http://schemas.microsoft.com/office/drawing/2014/main" id="{E67887B7-86AD-7A94-D13A-B23A36AC2517}"/>
              </a:ext>
            </a:extLst>
          </p:cNvPr>
          <p:cNvSpPr/>
          <p:nvPr/>
        </p:nvSpPr>
        <p:spPr>
          <a:xfrm>
            <a:off x="1130007" y="354830"/>
            <a:ext cx="259041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代码实现</a:t>
            </a:r>
          </a:p>
        </p:txBody>
      </p:sp>
      <p:sp>
        <p:nvSpPr>
          <p:cNvPr id="4" name="矩形 3">
            <a:extLst>
              <a:ext uri="{FF2B5EF4-FFF2-40B4-BE49-F238E27FC236}">
                <a16:creationId xmlns:a16="http://schemas.microsoft.com/office/drawing/2014/main" id="{DBD3DD61-AFED-BFF6-03C9-16174C9E2A5E}"/>
              </a:ext>
            </a:extLst>
          </p:cNvPr>
          <p:cNvSpPr/>
          <p:nvPr/>
        </p:nvSpPr>
        <p:spPr>
          <a:xfrm>
            <a:off x="1640336" y="3252751"/>
            <a:ext cx="4153191" cy="64915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028B0CE0-CB11-A57B-B23D-29E5B60CFE4D}"/>
              </a:ext>
            </a:extLst>
          </p:cNvPr>
          <p:cNvCxnSpPr>
            <a:cxnSpLocks/>
          </p:cNvCxnSpPr>
          <p:nvPr/>
        </p:nvCxnSpPr>
        <p:spPr>
          <a:xfrm flipV="1">
            <a:off x="5793527" y="2160815"/>
            <a:ext cx="1682217" cy="109193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5BB78BE-1D7B-9B4D-11E0-18C012E2ADDD}"/>
              </a:ext>
            </a:extLst>
          </p:cNvPr>
          <p:cNvSpPr txBox="1"/>
          <p:nvPr/>
        </p:nvSpPr>
        <p:spPr>
          <a:xfrm>
            <a:off x="7576204" y="1588799"/>
            <a:ext cx="3410556"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能不能交换顺序？</a:t>
            </a:r>
            <a:endParaRPr lang="en-US" altLang="zh-CN" sz="2400" b="1" dirty="0"/>
          </a:p>
          <a:p>
            <a:pPr marL="457200" indent="-457200">
              <a:lnSpc>
                <a:spcPct val="150000"/>
              </a:lnSpc>
              <a:buFont typeface="Arial" panose="020B0604020202020204" pitchFamily="34" charset="0"/>
              <a:buChar char="•"/>
            </a:pPr>
            <a:r>
              <a:rPr lang="zh-CN" altLang="en-US" sz="2400" b="1" dirty="0"/>
              <a:t>交换了应该怎么修改其他代码？</a:t>
            </a:r>
            <a:endParaRPr lang="en-US" altLang="zh-CN" sz="2400" b="1" dirty="0"/>
          </a:p>
        </p:txBody>
      </p:sp>
    </p:spTree>
    <p:extLst>
      <p:ext uri="{BB962C8B-B14F-4D97-AF65-F5344CB8AC3E}">
        <p14:creationId xmlns:p14="http://schemas.microsoft.com/office/powerpoint/2010/main" val="3042644061"/>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98B36B-B9F4-4FA2-99B3-E4F357CD0DA2}"/>
              </a:ext>
            </a:extLst>
          </p:cNvPr>
          <p:cNvSpPr/>
          <p:nvPr/>
        </p:nvSpPr>
        <p:spPr>
          <a:xfrm>
            <a:off x="1130007" y="354830"/>
            <a:ext cx="313486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时间复杂度分析</a:t>
            </a:r>
          </a:p>
        </p:txBody>
      </p:sp>
      <p:sp>
        <p:nvSpPr>
          <p:cNvPr id="4" name="文本框 3">
            <a:extLst>
              <a:ext uri="{FF2B5EF4-FFF2-40B4-BE49-F238E27FC236}">
                <a16:creationId xmlns:a16="http://schemas.microsoft.com/office/drawing/2014/main" id="{6583DCDD-B527-7AFD-9804-DAD43EA7FF11}"/>
              </a:ext>
            </a:extLst>
          </p:cNvPr>
          <p:cNvSpPr txBox="1"/>
          <p:nvPr/>
        </p:nvSpPr>
        <p:spPr>
          <a:xfrm>
            <a:off x="407586" y="1471990"/>
            <a:ext cx="11228327"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基准重不重要？基准影响什么？基准怎么选？</a:t>
            </a:r>
            <a:endParaRPr lang="en-US" altLang="zh-CN" sz="2400" b="1" dirty="0"/>
          </a:p>
          <a:p>
            <a:pPr marL="457200" indent="-457200">
              <a:lnSpc>
                <a:spcPct val="150000"/>
              </a:lnSpc>
              <a:buFont typeface="Arial" panose="020B0604020202020204" pitchFamily="34" charset="0"/>
              <a:buChar char="•"/>
            </a:pPr>
            <a:r>
              <a:rPr lang="zh-CN" altLang="en-US" sz="2400" b="1" dirty="0"/>
              <a:t>我们对快速排序算法进行算法复杂度分析。</a:t>
            </a:r>
            <a:endParaRPr lang="en-US" altLang="zh-CN" sz="2400" b="1" dirty="0"/>
          </a:p>
          <a:p>
            <a:pPr marL="457200" indent="-457200">
              <a:lnSpc>
                <a:spcPct val="150000"/>
              </a:lnSpc>
              <a:buFont typeface="Arial" panose="020B0604020202020204" pitchFamily="34" charset="0"/>
              <a:buChar char="•"/>
            </a:pPr>
            <a:r>
              <a:rPr lang="zh-CN" altLang="en-US" sz="2400" b="1" dirty="0"/>
              <a:t>对于一个区间</a:t>
            </a:r>
            <a:r>
              <a:rPr lang="en-US" altLang="zh-CN" sz="2400" b="1" dirty="0"/>
              <a:t>[l, r]</a:t>
            </a:r>
            <a:r>
              <a:rPr lang="zh-CN" altLang="en-US" sz="2400" b="1" dirty="0"/>
              <a:t>，我们都会用两个指针对区间进行扫描，将小于基准的数放在左边，大于基准的数放在右边的操作。</a:t>
            </a:r>
            <a:endParaRPr lang="en-US" altLang="zh-CN" sz="2400" b="1" dirty="0"/>
          </a:p>
          <a:p>
            <a:pPr marL="457200" indent="-457200">
              <a:lnSpc>
                <a:spcPct val="150000"/>
              </a:lnSpc>
              <a:buFont typeface="Arial" panose="020B0604020202020204" pitchFamily="34" charset="0"/>
              <a:buChar char="•"/>
            </a:pPr>
            <a:r>
              <a:rPr lang="zh-CN" altLang="en-US" sz="2400" b="1" dirty="0"/>
              <a:t>这个操作的循环长度即区间长度，同样的每层递归都有多个区间进行这样的操作，每层递归的循环总长度即整个数列的总长度</a:t>
            </a:r>
            <a:r>
              <a:rPr lang="en-US" altLang="zh-CN" sz="2400" b="1" dirty="0"/>
              <a:t>n</a:t>
            </a:r>
          </a:p>
          <a:p>
            <a:pPr marL="457200" indent="-457200">
              <a:lnSpc>
                <a:spcPct val="150000"/>
              </a:lnSpc>
              <a:buFont typeface="Arial" panose="020B0604020202020204" pitchFamily="34" charset="0"/>
              <a:buChar char="•"/>
            </a:pPr>
            <a:r>
              <a:rPr lang="zh-CN" altLang="en-US" sz="2400" b="1" dirty="0"/>
              <a:t>因此时间复杂度主要取决于递归的层数。</a:t>
            </a:r>
            <a:endParaRPr lang="en-US" altLang="zh-CN" sz="2400" b="1" dirty="0"/>
          </a:p>
        </p:txBody>
      </p:sp>
    </p:spTree>
    <p:extLst>
      <p:ext uri="{BB962C8B-B14F-4D97-AF65-F5344CB8AC3E}">
        <p14:creationId xmlns:p14="http://schemas.microsoft.com/office/powerpoint/2010/main" val="3639765920"/>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98B36B-B9F4-4FA2-99B3-E4F357CD0DA2}"/>
              </a:ext>
            </a:extLst>
          </p:cNvPr>
          <p:cNvSpPr/>
          <p:nvPr/>
        </p:nvSpPr>
        <p:spPr>
          <a:xfrm>
            <a:off x="1130007" y="354830"/>
            <a:ext cx="313486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时间复杂度分析</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583DCDD-B527-7AFD-9804-DAD43EA7FF11}"/>
                  </a:ext>
                </a:extLst>
              </p:cNvPr>
              <p:cNvSpPr txBox="1"/>
              <p:nvPr/>
            </p:nvSpPr>
            <p:spPr>
              <a:xfrm>
                <a:off x="302883" y="1174872"/>
                <a:ext cx="11472635" cy="468314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跟归并排序每次必然把区间分成</a:t>
                </a:r>
                <a:r>
                  <a:rPr lang="en-US" altLang="zh-CN" sz="2000" b="1" dirty="0"/>
                  <a:t>2</a:t>
                </a:r>
                <a:r>
                  <a:rPr lang="zh-CN" altLang="en-US" sz="2000" b="1" dirty="0"/>
                  <a:t>半不同，快速排序的区间划分取决于基准所在的最终位置。</a:t>
                </a:r>
                <a:endParaRPr lang="en-US" altLang="zh-CN" sz="2000" b="1" dirty="0"/>
              </a:p>
              <a:p>
                <a:pPr marL="457200" indent="-457200">
                  <a:lnSpc>
                    <a:spcPct val="150000"/>
                  </a:lnSpc>
                  <a:buFont typeface="Arial" panose="020B0604020202020204" pitchFamily="34" charset="0"/>
                  <a:buChar char="•"/>
                </a:pPr>
                <a:r>
                  <a:rPr lang="zh-CN" altLang="en-US" sz="2000" b="1" dirty="0"/>
                  <a:t>如果每次基准在进行交换后的位置都能保证精确地落在区间中点，那么复杂度必然是与归并排序相同的</a:t>
                </a:r>
                <a14:m>
                  <m:oMath xmlns:m="http://schemas.openxmlformats.org/officeDocument/2006/math">
                    <m:r>
                      <a:rPr lang="en-US" altLang="zh-CN" sz="2000" b="1" i="1" smtClean="0">
                        <a:latin typeface="Cambria Math" panose="02040503050406030204" pitchFamily="18" charset="0"/>
                      </a:rPr>
                      <m:t>𝑶</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𝒏𝒍𝒐𝒈𝒏</m:t>
                    </m:r>
                    <m:r>
                      <a:rPr lang="en-US" altLang="zh-CN" sz="2000" b="1" i="1" smtClean="0">
                        <a:latin typeface="Cambria Math" panose="02040503050406030204" pitchFamily="18" charset="0"/>
                      </a:rPr>
                      <m:t>)</m:t>
                    </m:r>
                  </m:oMath>
                </a14:m>
                <a:endParaRPr lang="en-US" altLang="zh-CN" sz="2000" b="1" dirty="0"/>
              </a:p>
              <a:p>
                <a:pPr marL="457200" indent="-457200">
                  <a:lnSpc>
                    <a:spcPct val="150000"/>
                  </a:lnSpc>
                  <a:buFont typeface="Arial" panose="020B0604020202020204" pitchFamily="34" charset="0"/>
                  <a:buChar char="•"/>
                </a:pPr>
                <a:r>
                  <a:rPr lang="zh-CN" altLang="en-US" sz="2000" b="1" dirty="0"/>
                  <a:t>但是很难保证每次都能做到基准落在区间中点。按我们之前的做法，选取区间的第一个数作为基准（注意，是交换操作前第一个数，而不是最终排序后的第一个数），在最坏情况下，即所有数列本身就有序的情况下，时间复杂度是</a:t>
                </a:r>
                <a14:m>
                  <m:oMath xmlns:m="http://schemas.openxmlformats.org/officeDocument/2006/math">
                    <m:r>
                      <a:rPr lang="en-US" altLang="zh-CN" sz="2000" b="1" i="1" smtClean="0">
                        <a:latin typeface="Cambria Math" panose="02040503050406030204" pitchFamily="18" charset="0"/>
                      </a:rPr>
                      <m:t>𝑶</m:t>
                    </m:r>
                    <m:r>
                      <a:rPr lang="en-US" altLang="zh-CN" sz="2000" b="1" i="1" smtClean="0">
                        <a:latin typeface="Cambria Math" panose="02040503050406030204" pitchFamily="18" charset="0"/>
                      </a:rPr>
                      <m:t>(</m:t>
                    </m:r>
                    <m:sSup>
                      <m:sSupPr>
                        <m:ctrlPr>
                          <a:rPr lang="en-US" altLang="zh-CN" sz="2000" b="1" i="1" smtClean="0">
                            <a:latin typeface="Cambria Math" panose="02040503050406030204" pitchFamily="18" charset="0"/>
                          </a:rPr>
                        </m:ctrlPr>
                      </m:sSupPr>
                      <m:e>
                        <m:r>
                          <a:rPr lang="en-US" altLang="zh-CN" sz="2000" b="1" i="1" smtClean="0">
                            <a:latin typeface="Cambria Math" panose="02040503050406030204" pitchFamily="18" charset="0"/>
                          </a:rPr>
                          <m:t>𝒏</m:t>
                        </m:r>
                      </m:e>
                      <m:sup>
                        <m:r>
                          <a:rPr lang="en-US" altLang="zh-CN" sz="2000" b="1" i="1" smtClean="0">
                            <a:latin typeface="Cambria Math" panose="02040503050406030204" pitchFamily="18" charset="0"/>
                          </a:rPr>
                          <m:t>𝟐</m:t>
                        </m:r>
                      </m:sup>
                    </m:sSup>
                    <m:r>
                      <a:rPr lang="en-US" altLang="zh-CN" sz="2000" b="1" i="1" smtClean="0">
                        <a:latin typeface="Cambria Math" panose="02040503050406030204" pitchFamily="18" charset="0"/>
                      </a:rPr>
                      <m:t>)</m:t>
                    </m:r>
                  </m:oMath>
                </a14:m>
                <a:r>
                  <a:rPr lang="zh-CN" altLang="en-US" sz="2000" b="1" dirty="0"/>
                  <a:t>的</a:t>
                </a:r>
                <a:endParaRPr lang="en-US" altLang="zh-CN" sz="2000" b="1" dirty="0"/>
              </a:p>
              <a:p>
                <a:pPr marL="457200" indent="-457200">
                  <a:lnSpc>
                    <a:spcPct val="150000"/>
                  </a:lnSpc>
                  <a:buFont typeface="Arial" panose="020B0604020202020204" pitchFamily="34" charset="0"/>
                  <a:buChar char="•"/>
                </a:pPr>
                <a:r>
                  <a:rPr lang="zh-CN" altLang="en-US" sz="2000" b="1" dirty="0"/>
                  <a:t>因为每次基准都是当前区间最小的数，并且最后也留在区间最左端，那么每层递归都只能将区间的长度减少</a:t>
                </a:r>
                <a:r>
                  <a:rPr lang="en-US" altLang="zh-CN" sz="2000" b="1" dirty="0"/>
                  <a:t>1</a:t>
                </a:r>
                <a:r>
                  <a:rPr lang="zh-CN" altLang="en-US" sz="2000" b="1" dirty="0"/>
                  <a:t>，此时需要</a:t>
                </a:r>
                <a:r>
                  <a:rPr lang="en-US" altLang="zh-CN" sz="2000" b="1" dirty="0"/>
                  <a:t>n</a:t>
                </a:r>
                <a:r>
                  <a:rPr lang="zh-CN" altLang="en-US" sz="2000" b="1" dirty="0"/>
                  <a:t>层递归才能到达递归出口。每层递归需要</a:t>
                </a:r>
                <a14:m>
                  <m:oMath xmlns:m="http://schemas.openxmlformats.org/officeDocument/2006/math">
                    <m:r>
                      <a:rPr lang="en-US" altLang="zh-CN" sz="2000" b="1" i="1" smtClean="0">
                        <a:latin typeface="Cambria Math" panose="02040503050406030204" pitchFamily="18" charset="0"/>
                      </a:rPr>
                      <m:t>𝑶</m:t>
                    </m:r>
                    <m:r>
                      <a:rPr lang="en-US" altLang="zh-CN" sz="2000" b="1" i="1" smtClean="0">
                        <a:latin typeface="Cambria Math" panose="02040503050406030204" pitchFamily="18" charset="0"/>
                      </a:rPr>
                      <m:t>(</m:t>
                    </m:r>
                    <m:r>
                      <a:rPr lang="en-US" altLang="zh-CN" sz="2000" b="1" i="1" smtClean="0">
                        <a:latin typeface="Cambria Math" panose="02040503050406030204" pitchFamily="18" charset="0"/>
                      </a:rPr>
                      <m:t>𝒏</m:t>
                    </m:r>
                    <m:r>
                      <a:rPr lang="en-US" altLang="zh-CN" sz="2000" b="1" i="1" smtClean="0">
                        <a:latin typeface="Cambria Math" panose="02040503050406030204" pitchFamily="18" charset="0"/>
                      </a:rPr>
                      <m:t>)</m:t>
                    </m:r>
                  </m:oMath>
                </a14:m>
                <a:r>
                  <a:rPr lang="zh-CN" altLang="en-US" sz="2000" b="1" dirty="0"/>
                  <a:t>，总复杂度即为</a:t>
                </a:r>
                <a14:m>
                  <m:oMath xmlns:m="http://schemas.openxmlformats.org/officeDocument/2006/math">
                    <m:r>
                      <a:rPr lang="en-US" altLang="zh-CN" sz="2000" b="1" i="1">
                        <a:latin typeface="Cambria Math" panose="02040503050406030204" pitchFamily="18" charset="0"/>
                      </a:rPr>
                      <m:t>𝑶</m:t>
                    </m:r>
                    <m:r>
                      <a:rPr lang="en-US" altLang="zh-CN" sz="2000" b="1" i="1">
                        <a:latin typeface="Cambria Math" panose="02040503050406030204" pitchFamily="18" charset="0"/>
                      </a:rPr>
                      <m:t>(</m:t>
                    </m:r>
                    <m:sSup>
                      <m:sSupPr>
                        <m:ctrlPr>
                          <a:rPr lang="en-US" altLang="zh-CN" sz="2000" b="1" i="1">
                            <a:latin typeface="Cambria Math" panose="02040503050406030204" pitchFamily="18" charset="0"/>
                          </a:rPr>
                        </m:ctrlPr>
                      </m:sSupPr>
                      <m:e>
                        <m:r>
                          <a:rPr lang="en-US" altLang="zh-CN" sz="2000" b="1" i="1">
                            <a:latin typeface="Cambria Math" panose="02040503050406030204" pitchFamily="18" charset="0"/>
                          </a:rPr>
                          <m:t>𝒏</m:t>
                        </m:r>
                      </m:e>
                      <m:sup>
                        <m:r>
                          <a:rPr lang="en-US" altLang="zh-CN" sz="2000" b="1" i="1">
                            <a:latin typeface="Cambria Math" panose="02040503050406030204" pitchFamily="18" charset="0"/>
                          </a:rPr>
                          <m:t>𝟐</m:t>
                        </m:r>
                      </m:sup>
                    </m:sSup>
                    <m:r>
                      <a:rPr lang="en-US" altLang="zh-CN" sz="2000" b="1" i="1">
                        <a:latin typeface="Cambria Math" panose="02040503050406030204" pitchFamily="18" charset="0"/>
                      </a:rPr>
                      <m:t>)</m:t>
                    </m:r>
                  </m:oMath>
                </a14:m>
                <a:endParaRPr lang="en-US" altLang="zh-CN" sz="2000" b="1" dirty="0"/>
              </a:p>
              <a:p>
                <a:pPr marL="457200" indent="-457200">
                  <a:lnSpc>
                    <a:spcPct val="150000"/>
                  </a:lnSpc>
                  <a:buFont typeface="Arial" panose="020B0604020202020204" pitchFamily="34" charset="0"/>
                  <a:buChar char="•"/>
                </a:pPr>
                <a:r>
                  <a:rPr lang="zh-CN" altLang="en-US" sz="2000" b="1" dirty="0"/>
                  <a:t>所以我们发现快速排序的时间复杂度是不确定的，如果每次选取固定的位置为基准，很容易因为特殊的数据导致退化成</a:t>
                </a:r>
                <a:r>
                  <a:rPr lang="zh-CN" altLang="en-US" sz="2000" b="1" dirty="0">
                    <a:solidFill>
                      <a:srgbClr val="FF0000"/>
                    </a:solidFill>
                  </a:rPr>
                  <a:t>冒泡排序</a:t>
                </a:r>
                <a:endParaRPr lang="en-US" altLang="zh-CN" sz="2000" b="1" dirty="0">
                  <a:solidFill>
                    <a:srgbClr val="FF0000"/>
                  </a:solidFill>
                </a:endParaRPr>
              </a:p>
            </p:txBody>
          </p:sp>
        </mc:Choice>
        <mc:Fallback xmlns="">
          <p:sp>
            <p:nvSpPr>
              <p:cNvPr id="4" name="文本框 3">
                <a:extLst>
                  <a:ext uri="{FF2B5EF4-FFF2-40B4-BE49-F238E27FC236}">
                    <a16:creationId xmlns:a16="http://schemas.microsoft.com/office/drawing/2014/main" id="{6583DCDD-B527-7AFD-9804-DAD43EA7FF11}"/>
                  </a:ext>
                </a:extLst>
              </p:cNvPr>
              <p:cNvSpPr txBox="1">
                <a:spLocks noRot="1" noChangeAspect="1" noMove="1" noResize="1" noEditPoints="1" noAdjustHandles="1" noChangeArrowheads="1" noChangeShapeType="1" noTextEdit="1"/>
              </p:cNvSpPr>
              <p:nvPr/>
            </p:nvSpPr>
            <p:spPr>
              <a:xfrm>
                <a:off x="302883" y="1174872"/>
                <a:ext cx="11472635" cy="4683142"/>
              </a:xfrm>
              <a:prstGeom prst="rect">
                <a:avLst/>
              </a:prstGeom>
              <a:blipFill>
                <a:blip r:embed="rId2"/>
                <a:stretch>
                  <a:fillRect l="-478" b="-14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3982594"/>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98B36B-B9F4-4FA2-99B3-E4F357CD0DA2}"/>
              </a:ext>
            </a:extLst>
          </p:cNvPr>
          <p:cNvSpPr/>
          <p:nvPr/>
        </p:nvSpPr>
        <p:spPr>
          <a:xfrm>
            <a:off x="1130007" y="354830"/>
            <a:ext cx="313486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时间复杂度分析</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583DCDD-B527-7AFD-9804-DAD43EA7FF11}"/>
                  </a:ext>
                </a:extLst>
              </p:cNvPr>
              <p:cNvSpPr txBox="1"/>
              <p:nvPr/>
            </p:nvSpPr>
            <p:spPr>
              <a:xfrm>
                <a:off x="359682" y="1544820"/>
                <a:ext cx="11472635"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因此，真正地快速排序实现中，是采用随机函数选取一个基准位置的。</a:t>
                </a:r>
                <a:endParaRPr lang="en-US" altLang="zh-CN" sz="2400" b="1" dirty="0">
                  <a:solidFill>
                    <a:srgbClr val="FF0000"/>
                  </a:solidFill>
                </a:endParaRPr>
              </a:p>
              <a:p>
                <a:pPr marL="457200" indent="-457200">
                  <a:lnSpc>
                    <a:spcPct val="150000"/>
                  </a:lnSpc>
                  <a:buFont typeface="Arial" panose="020B0604020202020204" pitchFamily="34" charset="0"/>
                  <a:buChar char="•"/>
                </a:pPr>
                <a:r>
                  <a:rPr lang="zh-CN" altLang="en-US" sz="2400" b="1" dirty="0"/>
                  <a:t>理论上可以证明这样的快速排序算法期望复杂度为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𝒏𝒍𝒐𝒈𝒏</m:t>
                    </m:r>
                    <m:r>
                      <a:rPr lang="en-US" altLang="zh-CN" sz="2400" b="1" i="1" smtClean="0">
                        <a:latin typeface="Cambria Math" panose="02040503050406030204" pitchFamily="18" charset="0"/>
                      </a:rPr>
                      <m:t>)</m:t>
                    </m:r>
                  </m:oMath>
                </a14:m>
                <a:r>
                  <a:rPr lang="zh-CN" altLang="en-US" sz="2400" b="1" dirty="0"/>
                  <a:t>，并且在实践中也能发现其对随机数据的效率远高于其他同复杂度的算法，因此快速排序被广泛地应用于很多排序的场景。</a:t>
                </a:r>
                <a:endParaRPr lang="en-US" altLang="zh-CN" sz="2400" b="1" dirty="0"/>
              </a:p>
              <a:p>
                <a:pPr marL="457200" indent="-457200">
                  <a:lnSpc>
                    <a:spcPct val="150000"/>
                  </a:lnSpc>
                  <a:buFont typeface="Arial" panose="020B0604020202020204" pitchFamily="34" charset="0"/>
                  <a:buChar char="•"/>
                </a:pPr>
                <a:r>
                  <a:rPr lang="zh-CN" altLang="en-US" sz="2400" b="1" dirty="0"/>
                  <a:t>在我们练习时不需要选取随机基准，只要选取区间中间的数作为基准即可，代码与选择区间第一个位置的会略有改动。</a:t>
                </a:r>
                <a:endParaRPr lang="en-US" altLang="zh-CN" sz="2400" b="1" dirty="0"/>
              </a:p>
              <a:p>
                <a:pPr marL="457200" indent="-457200">
                  <a:lnSpc>
                    <a:spcPct val="150000"/>
                  </a:lnSpc>
                  <a:buFont typeface="Arial" panose="020B0604020202020204" pitchFamily="34" charset="0"/>
                  <a:buChar char="•"/>
                </a:pPr>
                <a:r>
                  <a:rPr lang="zh-CN" altLang="en-US" sz="2400" b="1" dirty="0">
                    <a:solidFill>
                      <a:srgbClr val="FF0000"/>
                    </a:solidFill>
                  </a:rPr>
                  <a:t>但是我们要清楚真正的快速排序是随机选取基准的。</a:t>
                </a:r>
                <a:endParaRPr lang="en-US" altLang="zh-CN" sz="2400" b="1" dirty="0">
                  <a:solidFill>
                    <a:srgbClr val="FF0000"/>
                  </a:solidFill>
                </a:endParaRPr>
              </a:p>
              <a:p>
                <a:pPr marL="457200" indent="-457200">
                  <a:lnSpc>
                    <a:spcPct val="150000"/>
                  </a:lnSpc>
                  <a:buFont typeface="Arial" panose="020B0604020202020204" pitchFamily="34" charset="0"/>
                  <a:buChar char="•"/>
                </a:pPr>
                <a:endParaRPr lang="en-US" altLang="zh-CN" sz="2400" b="1" dirty="0"/>
              </a:p>
            </p:txBody>
          </p:sp>
        </mc:Choice>
        <mc:Fallback xmlns="">
          <p:sp>
            <p:nvSpPr>
              <p:cNvPr id="4" name="文本框 3">
                <a:extLst>
                  <a:ext uri="{FF2B5EF4-FFF2-40B4-BE49-F238E27FC236}">
                    <a16:creationId xmlns:a16="http://schemas.microsoft.com/office/drawing/2014/main" id="{6583DCDD-B527-7AFD-9804-DAD43EA7FF11}"/>
                  </a:ext>
                </a:extLst>
              </p:cNvPr>
              <p:cNvSpPr txBox="1">
                <a:spLocks noRot="1" noChangeAspect="1" noMove="1" noResize="1" noEditPoints="1" noAdjustHandles="1" noChangeArrowheads="1" noChangeShapeType="1" noTextEdit="1"/>
              </p:cNvSpPr>
              <p:nvPr/>
            </p:nvSpPr>
            <p:spPr>
              <a:xfrm>
                <a:off x="359682" y="1544820"/>
                <a:ext cx="11472635" cy="4468018"/>
              </a:xfrm>
              <a:prstGeom prst="rect">
                <a:avLst/>
              </a:prstGeom>
              <a:blipFill>
                <a:blip r:embed="rId2"/>
                <a:stretch>
                  <a:fillRect l="-691" r="-6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984392"/>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CC95DAE-196E-C341-7A5B-613DFB6E6942}"/>
              </a:ext>
            </a:extLst>
          </p:cNvPr>
          <p:cNvSpPr/>
          <p:nvPr/>
        </p:nvSpPr>
        <p:spPr>
          <a:xfrm>
            <a:off x="1130007" y="354830"/>
            <a:ext cx="313486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代码实现</a:t>
            </a:r>
          </a:p>
        </p:txBody>
      </p:sp>
      <p:pic>
        <p:nvPicPr>
          <p:cNvPr id="4" name="图片 3">
            <a:extLst>
              <a:ext uri="{FF2B5EF4-FFF2-40B4-BE49-F238E27FC236}">
                <a16:creationId xmlns:a16="http://schemas.microsoft.com/office/drawing/2014/main" id="{1763132D-A4D5-6D9E-1B73-0452BABDE03F}"/>
              </a:ext>
            </a:extLst>
          </p:cNvPr>
          <p:cNvPicPr>
            <a:picLocks noChangeAspect="1"/>
          </p:cNvPicPr>
          <p:nvPr/>
        </p:nvPicPr>
        <p:blipFill>
          <a:blip r:embed="rId2"/>
          <a:stretch>
            <a:fillRect/>
          </a:stretch>
        </p:blipFill>
        <p:spPr>
          <a:xfrm>
            <a:off x="772048" y="1727455"/>
            <a:ext cx="8032792" cy="4775715"/>
          </a:xfrm>
          <a:prstGeom prst="rect">
            <a:avLst/>
          </a:prstGeom>
        </p:spPr>
      </p:pic>
      <p:sp>
        <p:nvSpPr>
          <p:cNvPr id="6" name="文本框 5">
            <a:extLst>
              <a:ext uri="{FF2B5EF4-FFF2-40B4-BE49-F238E27FC236}">
                <a16:creationId xmlns:a16="http://schemas.microsoft.com/office/drawing/2014/main" id="{FD18A45D-EA25-B985-142B-AF1E8AAE159C}"/>
              </a:ext>
            </a:extLst>
          </p:cNvPr>
          <p:cNvSpPr txBox="1"/>
          <p:nvPr/>
        </p:nvSpPr>
        <p:spPr>
          <a:xfrm>
            <a:off x="464384" y="1052211"/>
            <a:ext cx="11472635" cy="5900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请修改代码选取区间中点作为基准，实现快速排序，并注意细节</a:t>
            </a:r>
            <a:endParaRPr lang="en-US" altLang="zh-CN" sz="2400" b="1" dirty="0"/>
          </a:p>
        </p:txBody>
      </p:sp>
    </p:spTree>
    <p:extLst>
      <p:ext uri="{BB962C8B-B14F-4D97-AF65-F5344CB8AC3E}">
        <p14:creationId xmlns:p14="http://schemas.microsoft.com/office/powerpoint/2010/main" val="220541253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9FFC84F-F8CC-F66A-8883-B3F5B627BD43}"/>
              </a:ext>
            </a:extLst>
          </p:cNvPr>
          <p:cNvSpPr txBox="1"/>
          <p:nvPr/>
        </p:nvSpPr>
        <p:spPr>
          <a:xfrm>
            <a:off x="266391" y="1281986"/>
            <a:ext cx="11472635" cy="373878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000" b="1" dirty="0"/>
              <a:t>如果选第一个数为基准，我们可以确定</a:t>
            </a:r>
            <a:r>
              <a:rPr lang="en-US" altLang="zh-CN" sz="2000" b="1" dirty="0" err="1"/>
              <a:t>i</a:t>
            </a:r>
            <a:r>
              <a:rPr lang="en-US" altLang="zh-CN" sz="2000" b="1" dirty="0"/>
              <a:t>, j</a:t>
            </a:r>
            <a:r>
              <a:rPr lang="zh-CN" altLang="en-US" sz="2000" b="1" dirty="0"/>
              <a:t>相遇的位置一定在基准数的右边，因此可以通过控制</a:t>
            </a:r>
            <a:r>
              <a:rPr lang="en-US" altLang="zh-CN" sz="2000" b="1" dirty="0" err="1"/>
              <a:t>i</a:t>
            </a:r>
            <a:r>
              <a:rPr lang="en-US" altLang="zh-CN" sz="2000" b="1" dirty="0"/>
              <a:t>, j</a:t>
            </a:r>
            <a:r>
              <a:rPr lang="zh-CN" altLang="en-US" sz="2000" b="1" dirty="0"/>
              <a:t>移动的顺序来获得</a:t>
            </a:r>
            <a:r>
              <a:rPr lang="en-US" altLang="zh-CN" sz="2000" b="1" dirty="0"/>
              <a:t>&lt;= base</a:t>
            </a:r>
            <a:r>
              <a:rPr lang="zh-CN" altLang="en-US" sz="2000" b="1" dirty="0"/>
              <a:t>的值得位置来与</a:t>
            </a:r>
            <a:r>
              <a:rPr lang="en-US" altLang="zh-CN" sz="2000" b="1" dirty="0"/>
              <a:t>base</a:t>
            </a:r>
            <a:r>
              <a:rPr lang="zh-CN" altLang="en-US" sz="2000" b="1" dirty="0"/>
              <a:t>的原位置进行交换。但是如果我们选取中间的数来作为基准数，我们是不能确定</a:t>
            </a:r>
            <a:r>
              <a:rPr lang="en-US" altLang="zh-CN" sz="2000" b="1" dirty="0" err="1"/>
              <a:t>i</a:t>
            </a:r>
            <a:r>
              <a:rPr lang="en-US" altLang="zh-CN" sz="2000" b="1" dirty="0"/>
              <a:t>, j</a:t>
            </a:r>
            <a:r>
              <a:rPr lang="zh-CN" altLang="en-US" sz="2000" b="1" dirty="0"/>
              <a:t>相遇的位置在其左侧还是右侧的，因此要换一种写法。</a:t>
            </a:r>
            <a:endParaRPr lang="en-US" altLang="zh-CN" sz="2000" b="1" dirty="0"/>
          </a:p>
          <a:p>
            <a:pPr marL="457200" indent="-457200">
              <a:lnSpc>
                <a:spcPct val="150000"/>
              </a:lnSpc>
              <a:buFont typeface="Arial" panose="020B0604020202020204" pitchFamily="34" charset="0"/>
              <a:buChar char="•"/>
            </a:pPr>
            <a:r>
              <a:rPr lang="zh-CN" altLang="en-US" sz="2000" b="1" dirty="0"/>
              <a:t>①将循环条件改为</a:t>
            </a:r>
            <a:r>
              <a:rPr lang="en-US" altLang="zh-CN" sz="2000" b="1" dirty="0" err="1"/>
              <a:t>i</a:t>
            </a:r>
            <a:r>
              <a:rPr lang="en-US" altLang="zh-CN" sz="2000" b="1" dirty="0"/>
              <a:t> &lt;= j</a:t>
            </a:r>
            <a:r>
              <a:rPr lang="zh-CN" altLang="en-US" sz="2000" b="1" dirty="0"/>
              <a:t>，即退出时</a:t>
            </a:r>
            <a:r>
              <a:rPr lang="en-US" altLang="zh-CN" sz="2000" b="1" dirty="0" err="1"/>
              <a:t>i</a:t>
            </a:r>
            <a:r>
              <a:rPr lang="en-US" altLang="zh-CN" sz="2000" b="1" dirty="0"/>
              <a:t> = j + 1</a:t>
            </a:r>
            <a:r>
              <a:rPr lang="zh-CN" altLang="en-US" sz="2000" b="1" dirty="0"/>
              <a:t>。因为</a:t>
            </a:r>
            <a:r>
              <a:rPr lang="en-US" altLang="zh-CN" sz="2000" b="1" dirty="0"/>
              <a:t>base</a:t>
            </a:r>
            <a:r>
              <a:rPr lang="zh-CN" altLang="en-US" sz="2000" b="1" dirty="0"/>
              <a:t>的值在左侧或右侧都没关系，我们直接舍去把</a:t>
            </a:r>
            <a:r>
              <a:rPr lang="en-US" altLang="zh-CN" sz="2000" b="1" dirty="0"/>
              <a:t>base</a:t>
            </a:r>
            <a:r>
              <a:rPr lang="zh-CN" altLang="en-US" sz="2000" b="1" dirty="0"/>
              <a:t>交换到其专属位置的操作。（原先要考虑</a:t>
            </a:r>
            <a:r>
              <a:rPr lang="en-US" altLang="zh-CN" sz="2000" b="1" dirty="0" err="1"/>
              <a:t>i</a:t>
            </a:r>
            <a:r>
              <a:rPr lang="en-US" altLang="zh-CN" sz="2000" b="1" dirty="0"/>
              <a:t>==j</a:t>
            </a:r>
            <a:r>
              <a:rPr lang="zh-CN" altLang="en-US" sz="2000" b="1" dirty="0"/>
              <a:t>的位置要交换到哪侧）</a:t>
            </a:r>
            <a:endParaRPr lang="en-US" altLang="zh-CN" sz="2000" b="1" dirty="0"/>
          </a:p>
          <a:p>
            <a:pPr marL="457200" indent="-457200">
              <a:lnSpc>
                <a:spcPct val="150000"/>
              </a:lnSpc>
              <a:buFont typeface="Arial" panose="020B0604020202020204" pitchFamily="34" charset="0"/>
              <a:buChar char="•"/>
            </a:pPr>
            <a:r>
              <a:rPr lang="zh-CN" altLang="en-US" sz="2000" b="1" dirty="0"/>
              <a:t>②将判断条件改为</a:t>
            </a:r>
            <a:r>
              <a:rPr lang="en-US" altLang="zh-CN" sz="2000" b="1" dirty="0"/>
              <a:t>a[</a:t>
            </a:r>
            <a:r>
              <a:rPr lang="en-US" altLang="zh-CN" sz="2000" b="1" dirty="0" err="1"/>
              <a:t>i</a:t>
            </a:r>
            <a:r>
              <a:rPr lang="en-US" altLang="zh-CN" sz="2000" b="1" dirty="0"/>
              <a:t>] &gt; mid</a:t>
            </a:r>
            <a:r>
              <a:rPr lang="zh-CN" altLang="en-US" sz="2000" b="1" dirty="0"/>
              <a:t>，去掉了</a:t>
            </a:r>
            <a:r>
              <a:rPr lang="en-US" altLang="zh-CN" sz="2000" b="1" dirty="0"/>
              <a:t>=</a:t>
            </a:r>
            <a:r>
              <a:rPr lang="zh-CN" altLang="en-US" sz="2000" b="1" dirty="0"/>
              <a:t>是为了防止</a:t>
            </a:r>
            <a:r>
              <a:rPr lang="en-US" altLang="zh-CN" sz="2000" b="1" dirty="0"/>
              <a:t>base</a:t>
            </a:r>
            <a:r>
              <a:rPr lang="zh-CN" altLang="en-US" sz="2000" b="1" dirty="0"/>
              <a:t>的值全被划分到某一个区间，并且另一个区间为空，从而没有划分区间，一直在同一个区间做相同的事导致死循环。大家可以用以下数据调试来看一下到底是怎么出错的。</a:t>
            </a:r>
            <a:endParaRPr lang="en-US" altLang="zh-CN" sz="2000" b="1" dirty="0"/>
          </a:p>
        </p:txBody>
      </p:sp>
      <p:sp>
        <p:nvSpPr>
          <p:cNvPr id="3" name="矩形 2">
            <a:extLst>
              <a:ext uri="{FF2B5EF4-FFF2-40B4-BE49-F238E27FC236}">
                <a16:creationId xmlns:a16="http://schemas.microsoft.com/office/drawing/2014/main" id="{97D1C014-C0F2-4376-A931-4E80E11F80CA}"/>
              </a:ext>
            </a:extLst>
          </p:cNvPr>
          <p:cNvSpPr/>
          <p:nvPr/>
        </p:nvSpPr>
        <p:spPr>
          <a:xfrm>
            <a:off x="1130007" y="354830"/>
            <a:ext cx="313486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代码实现</a:t>
            </a:r>
          </a:p>
        </p:txBody>
      </p:sp>
      <p:pic>
        <p:nvPicPr>
          <p:cNvPr id="6" name="图片 5">
            <a:extLst>
              <a:ext uri="{FF2B5EF4-FFF2-40B4-BE49-F238E27FC236}">
                <a16:creationId xmlns:a16="http://schemas.microsoft.com/office/drawing/2014/main" id="{8E8932B5-02B7-AF58-CBDF-F010F3C03B2F}"/>
              </a:ext>
            </a:extLst>
          </p:cNvPr>
          <p:cNvPicPr>
            <a:picLocks noChangeAspect="1"/>
          </p:cNvPicPr>
          <p:nvPr/>
        </p:nvPicPr>
        <p:blipFill>
          <a:blip r:embed="rId2"/>
          <a:stretch>
            <a:fillRect/>
          </a:stretch>
        </p:blipFill>
        <p:spPr>
          <a:xfrm>
            <a:off x="713147" y="5133467"/>
            <a:ext cx="2861997" cy="1457998"/>
          </a:xfrm>
          <a:prstGeom prst="rect">
            <a:avLst/>
          </a:prstGeom>
        </p:spPr>
      </p:pic>
    </p:spTree>
    <p:extLst>
      <p:ext uri="{BB962C8B-B14F-4D97-AF65-F5344CB8AC3E}">
        <p14:creationId xmlns:p14="http://schemas.microsoft.com/office/powerpoint/2010/main" val="2807702190"/>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1348247-20EC-C22E-EE90-ECCB4AC2F491}"/>
              </a:ext>
            </a:extLst>
          </p:cNvPr>
          <p:cNvSpPr txBox="1"/>
          <p:nvPr/>
        </p:nvSpPr>
        <p:spPr>
          <a:xfrm>
            <a:off x="271432" y="1472951"/>
            <a:ext cx="11252800" cy="391209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③只有</a:t>
            </a:r>
            <a:r>
              <a:rPr lang="en-US" altLang="zh-CN" sz="2400" b="1" dirty="0" err="1"/>
              <a:t>i</a:t>
            </a:r>
            <a:r>
              <a:rPr lang="en-US" altLang="zh-CN" sz="2400" b="1" dirty="0"/>
              <a:t>, j</a:t>
            </a:r>
            <a:r>
              <a:rPr lang="zh-CN" altLang="en-US" sz="2400" b="1" dirty="0"/>
              <a:t>未相遇时才交换，交换后要</a:t>
            </a:r>
            <a:r>
              <a:rPr lang="en-US" altLang="zh-CN" sz="2400" b="1" dirty="0" err="1"/>
              <a:t>i</a:t>
            </a:r>
            <a:r>
              <a:rPr lang="en-US" altLang="zh-CN" sz="2400" b="1" dirty="0"/>
              <a:t> + +, j − −</a:t>
            </a:r>
            <a:r>
              <a:rPr lang="zh-CN" altLang="en-US" sz="2400" b="1" dirty="0"/>
              <a:t>是为了防止</a:t>
            </a:r>
            <a:r>
              <a:rPr lang="en-US" altLang="zh-CN" sz="2400" b="1" dirty="0" err="1"/>
              <a:t>i</a:t>
            </a:r>
            <a:r>
              <a:rPr lang="en-US" altLang="zh-CN" sz="2400" b="1" dirty="0"/>
              <a:t> == j</a:t>
            </a:r>
            <a:r>
              <a:rPr lang="zh-CN" altLang="en-US" sz="2400" b="1" dirty="0"/>
              <a:t>且</a:t>
            </a:r>
            <a:r>
              <a:rPr lang="en-US" altLang="zh-CN" sz="2400" b="1" dirty="0"/>
              <a:t>a[</a:t>
            </a:r>
            <a:r>
              <a:rPr lang="en-US" altLang="zh-CN" sz="2400" b="1" dirty="0" err="1"/>
              <a:t>i</a:t>
            </a:r>
            <a:r>
              <a:rPr lang="en-US" altLang="zh-CN" sz="2400" b="1" dirty="0"/>
              <a:t>] = a[j] = base</a:t>
            </a:r>
            <a:r>
              <a:rPr lang="zh-CN" altLang="en-US" sz="2400" b="1" dirty="0"/>
              <a:t>的情况，该情况下若不将指针移动，则会导致死循环。</a:t>
            </a:r>
            <a:endParaRPr lang="en-US" altLang="zh-CN" sz="2400" b="1" dirty="0"/>
          </a:p>
          <a:p>
            <a:pPr marL="457200" indent="-457200">
              <a:lnSpc>
                <a:spcPct val="150000"/>
              </a:lnSpc>
              <a:buFont typeface="Arial" panose="020B0604020202020204" pitchFamily="34" charset="0"/>
              <a:buChar char="•"/>
            </a:pPr>
            <a:r>
              <a:rPr lang="zh-CN" altLang="en-US" sz="2400" b="1" dirty="0"/>
              <a:t>④循环结束后，同样的</a:t>
            </a:r>
            <a:r>
              <a:rPr lang="en-US" altLang="zh-CN" sz="2400" b="1" dirty="0"/>
              <a:t>a[l. . </a:t>
            </a:r>
            <a:r>
              <a:rPr lang="en-US" altLang="zh-CN" sz="2400" b="1" dirty="0" err="1"/>
              <a:t>i</a:t>
            </a:r>
            <a:r>
              <a:rPr lang="en-US" altLang="zh-CN" sz="2400" b="1" dirty="0"/>
              <a:t> − 1]</a:t>
            </a:r>
            <a:r>
              <a:rPr lang="zh-CN" altLang="en-US" sz="2400" b="1" dirty="0"/>
              <a:t>的值都小于等于</a:t>
            </a:r>
            <a:r>
              <a:rPr lang="en-US" altLang="zh-CN" sz="2400" b="1" dirty="0" err="1"/>
              <a:t>base,a</a:t>
            </a:r>
            <a:r>
              <a:rPr lang="en-US" altLang="zh-CN" sz="2400" b="1" dirty="0"/>
              <a:t>[j + 1..r]</a:t>
            </a:r>
            <a:r>
              <a:rPr lang="zh-CN" altLang="en-US" sz="2400" b="1" dirty="0"/>
              <a:t>的值都大于等于</a:t>
            </a:r>
            <a:r>
              <a:rPr lang="en-US" altLang="zh-CN" sz="2400" b="1" dirty="0"/>
              <a:t>base,</a:t>
            </a:r>
            <a:r>
              <a:rPr lang="zh-CN" altLang="en-US" sz="2400" b="1" dirty="0"/>
              <a:t>然后递归处理两区间</a:t>
            </a:r>
            <a:r>
              <a:rPr lang="en-US" altLang="zh-CN" sz="2400" b="1" dirty="0"/>
              <a:t>[l, j]</a:t>
            </a:r>
            <a:r>
              <a:rPr lang="zh-CN" altLang="en-US" sz="2400" b="1" dirty="0"/>
              <a:t>和</a:t>
            </a:r>
            <a:r>
              <a:rPr lang="en-US" altLang="zh-CN" sz="2400" b="1" dirty="0"/>
              <a:t>[</a:t>
            </a:r>
            <a:r>
              <a:rPr lang="en-US" altLang="zh-CN" sz="2400" b="1" dirty="0" err="1"/>
              <a:t>i</a:t>
            </a:r>
            <a:r>
              <a:rPr lang="en-US" altLang="zh-CN" sz="2400" b="1" dirty="0"/>
              <a:t>, r]</a:t>
            </a:r>
            <a:r>
              <a:rPr lang="zh-CN" altLang="en-US" sz="2400" b="1" dirty="0"/>
              <a:t>即可。（注：一般情况下</a:t>
            </a:r>
            <a:r>
              <a:rPr lang="en-US" altLang="zh-CN" sz="2400" b="1" dirty="0"/>
              <a:t>,</a:t>
            </a:r>
            <a:r>
              <a:rPr lang="en-US" altLang="zh-CN" sz="2400" b="1" dirty="0" err="1"/>
              <a:t>i</a:t>
            </a:r>
            <a:r>
              <a:rPr lang="en-US" altLang="zh-CN" sz="2400" b="1" dirty="0"/>
              <a:t> = j + 1</a:t>
            </a:r>
            <a:r>
              <a:rPr lang="zh-CN" altLang="en-US" sz="2400" b="1" dirty="0"/>
              <a:t>，但当</a:t>
            </a:r>
            <a:r>
              <a:rPr lang="en-US" altLang="zh-CN" sz="2400" b="1" dirty="0" err="1"/>
              <a:t>i</a:t>
            </a:r>
            <a:r>
              <a:rPr lang="en-US" altLang="zh-CN" sz="2400" b="1" dirty="0"/>
              <a:t>, j</a:t>
            </a:r>
            <a:r>
              <a:rPr lang="zh-CN" altLang="en-US" sz="2400" b="1" dirty="0"/>
              <a:t>在</a:t>
            </a:r>
            <a:r>
              <a:rPr lang="en-US" altLang="zh-CN" sz="2400" b="1" dirty="0"/>
              <a:t>base</a:t>
            </a:r>
            <a:r>
              <a:rPr lang="zh-CN" altLang="en-US" sz="2400" b="1" dirty="0"/>
              <a:t>处相遇时指针移动退出后</a:t>
            </a:r>
            <a:r>
              <a:rPr lang="en-US" altLang="zh-CN" sz="2400" b="1" dirty="0" err="1"/>
              <a:t>i</a:t>
            </a:r>
            <a:r>
              <a:rPr lang="en-US" altLang="zh-CN" sz="2400" b="1" dirty="0"/>
              <a:t> = j + 2</a:t>
            </a:r>
            <a:r>
              <a:rPr lang="zh-CN" altLang="en-US" sz="2400" b="1" dirty="0"/>
              <a:t>，此时</a:t>
            </a:r>
            <a:r>
              <a:rPr lang="en-US" altLang="zh-CN" sz="2400" b="1" dirty="0" err="1"/>
              <a:t>i</a:t>
            </a:r>
            <a:r>
              <a:rPr lang="en-US" altLang="zh-CN" sz="2400" b="1" dirty="0"/>
              <a:t>, j</a:t>
            </a:r>
            <a:r>
              <a:rPr lang="zh-CN" altLang="en-US" sz="2400" b="1" dirty="0"/>
              <a:t>中间的一个位置就是</a:t>
            </a:r>
            <a:r>
              <a:rPr lang="en-US" altLang="zh-CN" sz="2400" b="1" dirty="0"/>
              <a:t>base</a:t>
            </a:r>
            <a:r>
              <a:rPr lang="zh-CN" altLang="en-US" sz="2400" b="1" dirty="0"/>
              <a:t>的位置，正好就是选取第一个数为基准的情况，相当于</a:t>
            </a:r>
            <a:r>
              <a:rPr lang="en-US" altLang="zh-CN" sz="2400" b="1" dirty="0"/>
              <a:t>base</a:t>
            </a:r>
            <a:r>
              <a:rPr lang="zh-CN" altLang="en-US" sz="2400" b="1" dirty="0"/>
              <a:t>已经在该在的位置。因此区间参数应为</a:t>
            </a:r>
            <a:r>
              <a:rPr lang="en-US" altLang="zh-CN" sz="2400" b="1" dirty="0"/>
              <a:t>(l, j), (</a:t>
            </a:r>
            <a:r>
              <a:rPr lang="en-US" altLang="zh-CN" sz="2400" b="1" dirty="0" err="1"/>
              <a:t>i</a:t>
            </a:r>
            <a:r>
              <a:rPr lang="en-US" altLang="zh-CN" sz="2400" b="1" dirty="0"/>
              <a:t>, r)</a:t>
            </a:r>
            <a:r>
              <a:rPr lang="zh-CN" altLang="en-US" sz="2400" b="1" dirty="0"/>
              <a:t>而不是</a:t>
            </a:r>
            <a:r>
              <a:rPr lang="en-US" altLang="zh-CN" sz="2400" b="1" dirty="0"/>
              <a:t>(l, </a:t>
            </a:r>
            <a:r>
              <a:rPr lang="en-US" altLang="zh-CN" sz="2400" b="1" dirty="0" err="1"/>
              <a:t>i</a:t>
            </a:r>
            <a:r>
              <a:rPr lang="en-US" altLang="zh-CN" sz="2400" b="1" dirty="0"/>
              <a:t> − 1), (j + 1, r)</a:t>
            </a:r>
            <a:r>
              <a:rPr lang="zh-CN" altLang="en-US" sz="2400" b="1" dirty="0"/>
              <a:t>就是为了防止这种情况）</a:t>
            </a:r>
            <a:endParaRPr lang="en-US" altLang="zh-CN" sz="2400" b="1" dirty="0"/>
          </a:p>
        </p:txBody>
      </p:sp>
      <p:sp>
        <p:nvSpPr>
          <p:cNvPr id="4" name="矩形 3">
            <a:extLst>
              <a:ext uri="{FF2B5EF4-FFF2-40B4-BE49-F238E27FC236}">
                <a16:creationId xmlns:a16="http://schemas.microsoft.com/office/drawing/2014/main" id="{6D94C9A7-87E6-50D8-6C22-1F3BCE1530BC}"/>
              </a:ext>
            </a:extLst>
          </p:cNvPr>
          <p:cNvSpPr/>
          <p:nvPr/>
        </p:nvSpPr>
        <p:spPr>
          <a:xfrm>
            <a:off x="1130007" y="354830"/>
            <a:ext cx="3134866"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代码实现</a:t>
            </a:r>
          </a:p>
        </p:txBody>
      </p:sp>
    </p:spTree>
    <p:extLst>
      <p:ext uri="{BB962C8B-B14F-4D97-AF65-F5344CB8AC3E}">
        <p14:creationId xmlns:p14="http://schemas.microsoft.com/office/powerpoint/2010/main" val="1797765456"/>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6">
            <a:extLst>
              <a:ext uri="{FF2B5EF4-FFF2-40B4-BE49-F238E27FC236}">
                <a16:creationId xmlns:a16="http://schemas.microsoft.com/office/drawing/2014/main" id="{48488B04-52DC-4DF9-BC44-951F34DBBEEC}"/>
              </a:ext>
            </a:extLst>
          </p:cNvPr>
          <p:cNvSpPr/>
          <p:nvPr/>
        </p:nvSpPr>
        <p:spPr bwMode="auto">
          <a:xfrm rot="5400000">
            <a:off x="4820678" y="1247710"/>
            <a:ext cx="2233978" cy="194241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93C3C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599">
              <a:solidFill>
                <a:srgbClr val="FFFFFF"/>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9" name="4">
            <a:extLst>
              <a:ext uri="{FF2B5EF4-FFF2-40B4-BE49-F238E27FC236}">
                <a16:creationId xmlns:a16="http://schemas.microsoft.com/office/drawing/2014/main" id="{A9504009-67AB-4F44-8FCF-E182A8706CAA}"/>
              </a:ext>
            </a:extLst>
          </p:cNvPr>
          <p:cNvSpPr txBox="1"/>
          <p:nvPr>
            <p:custDataLst>
              <p:tags r:id="rId1"/>
            </p:custDataLst>
          </p:nvPr>
        </p:nvSpPr>
        <p:spPr>
          <a:xfrm>
            <a:off x="4581141" y="1537020"/>
            <a:ext cx="2713054" cy="1440686"/>
          </a:xfrm>
          <a:prstGeom prst="rect">
            <a:avLst/>
          </a:prstGeom>
          <a:noFill/>
        </p:spPr>
        <p:txBody>
          <a:bodyPr wrap="square" lIns="85983" tIns="42991" rIns="85983" bIns="42991">
            <a:spAutoFit/>
          </a:bodyPr>
          <a:lstStyle/>
          <a:p>
            <a:pPr algn="ctr">
              <a:defRPr/>
            </a:pPr>
            <a:r>
              <a:rPr lang="en-US" altLang="zh-CN" sz="8797" dirty="0">
                <a:solidFill>
                  <a:schemeClr val="bg1"/>
                </a:solidFill>
                <a:latin typeface="Arial" panose="020B0604020202020204" pitchFamily="34" charset="0"/>
                <a:ea typeface="思源黑体 CN Regular" panose="020B0500000000000000" pitchFamily="34" charset="-122"/>
                <a:cs typeface="+mn-ea"/>
                <a:sym typeface="Arial" panose="020B0604020202020204" pitchFamily="34" charset="0"/>
              </a:rPr>
              <a:t>4</a:t>
            </a:r>
          </a:p>
        </p:txBody>
      </p:sp>
      <p:sp>
        <p:nvSpPr>
          <p:cNvPr id="41" name="2">
            <a:extLst>
              <a:ext uri="{FF2B5EF4-FFF2-40B4-BE49-F238E27FC236}">
                <a16:creationId xmlns:a16="http://schemas.microsoft.com/office/drawing/2014/main" id="{E01395C7-8230-4890-B209-7D41ECCF4130}"/>
              </a:ext>
            </a:extLst>
          </p:cNvPr>
          <p:cNvSpPr txBox="1"/>
          <p:nvPr>
            <p:custDataLst>
              <p:tags r:id="rId2"/>
            </p:custDataLst>
          </p:nvPr>
        </p:nvSpPr>
        <p:spPr>
          <a:xfrm>
            <a:off x="2720403" y="3589797"/>
            <a:ext cx="6597767" cy="640819"/>
          </a:xfrm>
          <a:prstGeom prst="rect">
            <a:avLst/>
          </a:prstGeom>
          <a:noFill/>
        </p:spPr>
        <p:txBody>
          <a:bodyPr wrap="square" lIns="85983" tIns="42991" rIns="85983" bIns="42991">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912495" fontAlgn="base">
              <a:spcBef>
                <a:spcPct val="0"/>
              </a:spcBef>
              <a:spcAft>
                <a:spcPct val="0"/>
              </a:spcAft>
              <a:defRPr>
                <a:solidFill>
                  <a:schemeClr val="tx1"/>
                </a:solidFill>
                <a:latin typeface="Calibri" panose="020F0502020204030204" pitchFamily="34" charset="0"/>
              </a:defRPr>
            </a:lvl6pPr>
            <a:lvl7pPr marL="2971800" indent="-228600" defTabSz="912495" fontAlgn="base">
              <a:spcBef>
                <a:spcPct val="0"/>
              </a:spcBef>
              <a:spcAft>
                <a:spcPct val="0"/>
              </a:spcAft>
              <a:defRPr>
                <a:solidFill>
                  <a:schemeClr val="tx1"/>
                </a:solidFill>
                <a:latin typeface="Calibri" panose="020F0502020204030204" pitchFamily="34" charset="0"/>
              </a:defRPr>
            </a:lvl7pPr>
            <a:lvl8pPr marL="3429000" indent="-228600" defTabSz="912495" fontAlgn="base">
              <a:spcBef>
                <a:spcPct val="0"/>
              </a:spcBef>
              <a:spcAft>
                <a:spcPct val="0"/>
              </a:spcAft>
              <a:defRPr>
                <a:solidFill>
                  <a:schemeClr val="tx1"/>
                </a:solidFill>
                <a:latin typeface="Calibri" panose="020F0502020204030204" pitchFamily="34" charset="0"/>
              </a:defRPr>
            </a:lvl8pPr>
            <a:lvl9pPr marL="3886200" indent="-228600" defTabSz="912495" fontAlgn="base">
              <a:spcBef>
                <a:spcPct val="0"/>
              </a:spcBef>
              <a:spcAft>
                <a:spcPct val="0"/>
              </a:spcAft>
              <a:defRPr>
                <a:solidFill>
                  <a:schemeClr val="tx1"/>
                </a:solidFill>
                <a:latin typeface="Calibri" panose="020F0502020204030204" pitchFamily="34" charset="0"/>
              </a:defRPr>
            </a:lvl9pPr>
          </a:lstStyle>
          <a:p>
            <a:pPr algn="ctr"/>
            <a:r>
              <a:rPr lang="zh-CN" altLang="en-US" sz="3600" b="1" dirty="0">
                <a:cs typeface="Times New Roman" panose="02020603050405020304" pitchFamily="18" charset="0"/>
              </a:rPr>
              <a:t>其它排序</a:t>
            </a:r>
            <a:endParaRPr lang="zh-CN" altLang="en-US" sz="3600" b="1" dirty="0"/>
          </a:p>
        </p:txBody>
      </p:sp>
      <p:sp>
        <p:nvSpPr>
          <p:cNvPr id="8" name="平行四边形 7">
            <a:extLst>
              <a:ext uri="{FF2B5EF4-FFF2-40B4-BE49-F238E27FC236}">
                <a16:creationId xmlns:a16="http://schemas.microsoft.com/office/drawing/2014/main" id="{A4DFF303-64C5-2B46-8FF5-969720EBCBBF}"/>
              </a:ext>
            </a:extLst>
          </p:cNvPr>
          <p:cNvSpPr/>
          <p:nvPr/>
        </p:nvSpPr>
        <p:spPr>
          <a:xfrm>
            <a:off x="-1290682" y="294519"/>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9" name="平行四边形 8">
            <a:extLst>
              <a:ext uri="{FF2B5EF4-FFF2-40B4-BE49-F238E27FC236}">
                <a16:creationId xmlns:a16="http://schemas.microsoft.com/office/drawing/2014/main" id="{BA8E2AFE-4DB1-D84B-84F9-297A3310E288}"/>
              </a:ext>
            </a:extLst>
          </p:cNvPr>
          <p:cNvSpPr/>
          <p:nvPr/>
        </p:nvSpPr>
        <p:spPr>
          <a:xfrm>
            <a:off x="511671" y="-888078"/>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0" name="平行四边形 9">
            <a:extLst>
              <a:ext uri="{FF2B5EF4-FFF2-40B4-BE49-F238E27FC236}">
                <a16:creationId xmlns:a16="http://schemas.microsoft.com/office/drawing/2014/main" id="{7AD87EAA-9BAE-CA4F-B955-A89E3867943E}"/>
              </a:ext>
            </a:extLst>
          </p:cNvPr>
          <p:cNvSpPr/>
          <p:nvPr/>
        </p:nvSpPr>
        <p:spPr>
          <a:xfrm>
            <a:off x="9095790" y="5427303"/>
            <a:ext cx="2584540" cy="2365194"/>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平行四边形 10">
            <a:extLst>
              <a:ext uri="{FF2B5EF4-FFF2-40B4-BE49-F238E27FC236}">
                <a16:creationId xmlns:a16="http://schemas.microsoft.com/office/drawing/2014/main" id="{19DC2462-77B8-744F-83AE-B0E2AEEAA8E4}"/>
              </a:ext>
            </a:extLst>
          </p:cNvPr>
          <p:cNvSpPr/>
          <p:nvPr/>
        </p:nvSpPr>
        <p:spPr>
          <a:xfrm>
            <a:off x="10898143" y="4244706"/>
            <a:ext cx="2584540" cy="2365194"/>
          </a:xfrm>
          <a:prstGeom prst="parallelogram">
            <a:avLst>
              <a:gd name="adj" fmla="val 100148"/>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extLst>
      <p:ext uri="{BB962C8B-B14F-4D97-AF65-F5344CB8AC3E}">
        <p14:creationId xmlns:p14="http://schemas.microsoft.com/office/powerpoint/2010/main" val="418853825"/>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ABECE1F-A6EC-A9D4-9DF2-010836F6635C}"/>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桶排序</a:t>
            </a:r>
          </a:p>
        </p:txBody>
      </p:sp>
      <p:sp>
        <p:nvSpPr>
          <p:cNvPr id="3" name="文本框 2">
            <a:extLst>
              <a:ext uri="{FF2B5EF4-FFF2-40B4-BE49-F238E27FC236}">
                <a16:creationId xmlns:a16="http://schemas.microsoft.com/office/drawing/2014/main" id="{2DB1E884-AE3D-67BE-786F-4DF4C5463178}"/>
              </a:ext>
            </a:extLst>
          </p:cNvPr>
          <p:cNvSpPr txBox="1"/>
          <p:nvPr/>
        </p:nvSpPr>
        <p:spPr>
          <a:xfrm>
            <a:off x="435507" y="1574841"/>
            <a:ext cx="10930098" cy="33600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还有一种排序方法更加容易实施。</a:t>
            </a:r>
            <a:endParaRPr lang="en-US" altLang="zh-CN" sz="2400" b="1" dirty="0"/>
          </a:p>
          <a:p>
            <a:pPr marL="457200" indent="-457200">
              <a:lnSpc>
                <a:spcPct val="150000"/>
              </a:lnSpc>
              <a:buFont typeface="Arial" panose="020B0604020202020204" pitchFamily="34" charset="0"/>
              <a:buChar char="•"/>
            </a:pPr>
            <a:r>
              <a:rPr lang="zh-CN" altLang="en-US" sz="2400" b="1" dirty="0"/>
              <a:t>这个方法将数组的每个元素当做一个“桶”，对应的桶用于统计这个数字在序列中出现的次数。例如</a:t>
            </a:r>
            <a:r>
              <a:rPr lang="en-US" altLang="zh-CN" sz="2400" b="1" dirty="0"/>
              <a:t>b[</a:t>
            </a:r>
            <a:r>
              <a:rPr lang="en-US" altLang="zh-CN" sz="2400" b="1" dirty="0" err="1"/>
              <a:t>i</a:t>
            </a:r>
            <a:r>
              <a:rPr lang="en-US" altLang="zh-CN" sz="2400" b="1" dirty="0"/>
              <a:t>]</a:t>
            </a:r>
            <a:r>
              <a:rPr lang="zh-CN" altLang="en-US" sz="2400" b="1" dirty="0"/>
              <a:t>存储的值表示</a:t>
            </a:r>
            <a:r>
              <a:rPr lang="en-US" altLang="zh-CN" sz="2400" b="1" dirty="0" err="1"/>
              <a:t>i</a:t>
            </a:r>
            <a:r>
              <a:rPr lang="zh-CN" altLang="en-US" sz="2400" b="1" dirty="0"/>
              <a:t>这个数字出现了几次</a:t>
            </a:r>
            <a:endParaRPr lang="en-US" altLang="zh-CN" sz="2400" b="1" dirty="0"/>
          </a:p>
          <a:p>
            <a:pPr marL="457200" indent="-457200">
              <a:lnSpc>
                <a:spcPct val="150000"/>
              </a:lnSpc>
              <a:buFont typeface="Arial" panose="020B0604020202020204" pitchFamily="34" charset="0"/>
              <a:buChar char="•"/>
            </a:pPr>
            <a:r>
              <a:rPr lang="zh-CN" altLang="en-US" sz="2400" b="1" dirty="0"/>
              <a:t>那么只要将所有序列归类放入对应的桶中，再按桶的编号从小到大依次输出该数字出现的次数即可获得一个有序数列</a:t>
            </a:r>
            <a:endParaRPr lang="en-US" altLang="zh-CN" sz="2400" b="1" dirty="0"/>
          </a:p>
          <a:p>
            <a:pPr marL="457200" indent="-457200">
              <a:lnSpc>
                <a:spcPct val="150000"/>
              </a:lnSpc>
              <a:buFont typeface="Arial" panose="020B0604020202020204" pitchFamily="34" charset="0"/>
              <a:buChar char="•"/>
            </a:pPr>
            <a:r>
              <a:rPr lang="zh-CN" altLang="en-US" sz="2400" b="1" dirty="0"/>
              <a:t>如果我们希望对有序的数列</a:t>
            </a:r>
            <a:r>
              <a:rPr lang="zh-CN" altLang="en-US" sz="2400" b="1" dirty="0">
                <a:solidFill>
                  <a:srgbClr val="FF0000"/>
                </a:solidFill>
              </a:rPr>
              <a:t>去重排序</a:t>
            </a:r>
            <a:r>
              <a:rPr lang="zh-CN" altLang="en-US" sz="2400" b="1" dirty="0"/>
              <a:t>，那么桶排序有着显著的优势</a:t>
            </a:r>
            <a:endParaRPr lang="en-US" altLang="zh-CN" sz="2400" b="1" dirty="0"/>
          </a:p>
        </p:txBody>
      </p:sp>
    </p:spTree>
    <p:extLst>
      <p:ext uri="{BB962C8B-B14F-4D97-AF65-F5344CB8AC3E}">
        <p14:creationId xmlns:p14="http://schemas.microsoft.com/office/powerpoint/2010/main" val="85301095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9AD2A3-82A6-1BAF-C902-87001CC6D311}"/>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基础排序</a:t>
            </a:r>
          </a:p>
        </p:txBody>
      </p:sp>
      <p:sp>
        <p:nvSpPr>
          <p:cNvPr id="3" name="文本框 2">
            <a:extLst>
              <a:ext uri="{FF2B5EF4-FFF2-40B4-BE49-F238E27FC236}">
                <a16:creationId xmlns:a16="http://schemas.microsoft.com/office/drawing/2014/main" id="{C14A3B88-1D9D-1A2F-5FC4-4A5F36ECDA15}"/>
              </a:ext>
            </a:extLst>
          </p:cNvPr>
          <p:cNvSpPr txBox="1"/>
          <p:nvPr/>
        </p:nvSpPr>
        <p:spPr>
          <a:xfrm>
            <a:off x="552253" y="1800878"/>
            <a:ext cx="10930098"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排序是众多算法中重要的一个工具</a:t>
            </a:r>
            <a:endParaRPr lang="en-US" altLang="zh-CN" sz="2400" b="1" dirty="0">
              <a:solidFill>
                <a:srgbClr val="FF0000"/>
              </a:solidFill>
            </a:endParaRPr>
          </a:p>
          <a:p>
            <a:pPr marL="457200" indent="-457200">
              <a:lnSpc>
                <a:spcPct val="150000"/>
              </a:lnSpc>
              <a:buFont typeface="Arial" panose="020B0604020202020204" pitchFamily="34" charset="0"/>
              <a:buChar char="•"/>
            </a:pPr>
            <a:r>
              <a:rPr lang="zh-CN" altLang="en-US" sz="2400" b="1" dirty="0"/>
              <a:t>我们之前已经学习了排序的库函数的用法，这节课开始我们会学习几个排序算法的具体实现细节。</a:t>
            </a:r>
            <a:endParaRPr lang="en-US" altLang="zh-CN" sz="2400" b="1" dirty="0"/>
          </a:p>
          <a:p>
            <a:pPr marL="457200" indent="-457200">
              <a:lnSpc>
                <a:spcPct val="150000"/>
              </a:lnSpc>
              <a:buFont typeface="Arial" panose="020B0604020202020204" pitchFamily="34" charset="0"/>
              <a:buChar char="•"/>
            </a:pPr>
            <a:r>
              <a:rPr lang="zh-CN" altLang="en-US" sz="2400" b="1" dirty="0"/>
              <a:t>我们先讲解冒泡排序、选择排序、插入排序这三个基础的排序算法</a:t>
            </a:r>
            <a:endParaRPr lang="en-US" altLang="zh-CN" sz="2400" b="1" dirty="0"/>
          </a:p>
          <a:p>
            <a:pPr marL="457200" indent="-457200">
              <a:lnSpc>
                <a:spcPct val="150000"/>
              </a:lnSpc>
              <a:buFont typeface="Arial" panose="020B0604020202020204" pitchFamily="34" charset="0"/>
              <a:buChar char="•"/>
            </a:pPr>
            <a:r>
              <a:rPr lang="zh-CN" altLang="en-US" sz="2400" b="1" dirty="0"/>
              <a:t>现在假设我们在玩扑克牌，你将如何将你的扑克牌整理有序呢？</a:t>
            </a:r>
            <a:endParaRPr lang="en-US" altLang="zh-CN" sz="2400" b="1" dirty="0"/>
          </a:p>
        </p:txBody>
      </p:sp>
    </p:spTree>
    <p:extLst>
      <p:ext uri="{BB962C8B-B14F-4D97-AF65-F5344CB8AC3E}">
        <p14:creationId xmlns:p14="http://schemas.microsoft.com/office/powerpoint/2010/main" val="3770909056"/>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B8133EF-0E1A-6A3C-110B-2556BF4449E8}"/>
              </a:ext>
            </a:extLst>
          </p:cNvPr>
          <p:cNvPicPr>
            <a:picLocks noChangeAspect="1"/>
          </p:cNvPicPr>
          <p:nvPr/>
        </p:nvPicPr>
        <p:blipFill>
          <a:blip r:embed="rId2"/>
          <a:stretch>
            <a:fillRect/>
          </a:stretch>
        </p:blipFill>
        <p:spPr>
          <a:xfrm>
            <a:off x="438937" y="1640594"/>
            <a:ext cx="6479206" cy="4075892"/>
          </a:xfrm>
          <a:prstGeom prst="rect">
            <a:avLst/>
          </a:prstGeom>
        </p:spPr>
      </p:pic>
      <p:sp>
        <p:nvSpPr>
          <p:cNvPr id="2" name="矩形 1">
            <a:extLst>
              <a:ext uri="{FF2B5EF4-FFF2-40B4-BE49-F238E27FC236}">
                <a16:creationId xmlns:a16="http://schemas.microsoft.com/office/drawing/2014/main" id="{65014EC6-3CBC-A8ED-E320-195010F1E02E}"/>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桶排序</a:t>
            </a:r>
          </a:p>
        </p:txBody>
      </p:sp>
      <p:sp>
        <p:nvSpPr>
          <p:cNvPr id="7" name="矩形 6">
            <a:extLst>
              <a:ext uri="{FF2B5EF4-FFF2-40B4-BE49-F238E27FC236}">
                <a16:creationId xmlns:a16="http://schemas.microsoft.com/office/drawing/2014/main" id="{198D63B1-2AC4-E660-1BDD-776139F51699}"/>
              </a:ext>
            </a:extLst>
          </p:cNvPr>
          <p:cNvSpPr/>
          <p:nvPr/>
        </p:nvSpPr>
        <p:spPr>
          <a:xfrm>
            <a:off x="1375090" y="3254496"/>
            <a:ext cx="1795823" cy="4380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0B829D0-2627-E01F-16C1-88EC3EA39CC3}"/>
              </a:ext>
            </a:extLst>
          </p:cNvPr>
          <p:cNvSpPr/>
          <p:nvPr/>
        </p:nvSpPr>
        <p:spPr>
          <a:xfrm>
            <a:off x="3170912" y="4113016"/>
            <a:ext cx="647231" cy="364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115313C-1691-F719-F726-32B3A9A87F88}"/>
              </a:ext>
            </a:extLst>
          </p:cNvPr>
          <p:cNvSpPr/>
          <p:nvPr/>
        </p:nvSpPr>
        <p:spPr>
          <a:xfrm>
            <a:off x="3818143" y="4526410"/>
            <a:ext cx="607274" cy="3420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0A040C85-E9D2-3B73-0739-C67F5350BD77}"/>
              </a:ext>
            </a:extLst>
          </p:cNvPr>
          <p:cNvSpPr/>
          <p:nvPr/>
        </p:nvSpPr>
        <p:spPr>
          <a:xfrm>
            <a:off x="5879615" y="4948541"/>
            <a:ext cx="216385" cy="2688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D8E445F-55D1-4C3D-1EB3-04658EB32B66}"/>
                  </a:ext>
                </a:extLst>
              </p:cNvPr>
              <p:cNvSpPr txBox="1"/>
              <p:nvPr/>
            </p:nvSpPr>
            <p:spPr>
              <a:xfrm>
                <a:off x="7004608" y="439031"/>
                <a:ext cx="4057385" cy="613001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可以发现第二层循环执行的次数最多为</a:t>
                </a:r>
                <a:r>
                  <a:rPr lang="en-US" altLang="zh-CN" sz="2400" b="1" dirty="0"/>
                  <a:t>n</a:t>
                </a:r>
                <a:r>
                  <a:rPr lang="zh-CN" altLang="en-US" sz="2400" b="1" dirty="0"/>
                  <a:t>次。复杂度主要取决于第一重循环</a:t>
                </a:r>
                <a:endParaRPr lang="en-US" altLang="zh-CN" sz="2400" b="1" dirty="0"/>
              </a:p>
              <a:p>
                <a:pPr marL="457200" indent="-457200">
                  <a:lnSpc>
                    <a:spcPct val="150000"/>
                  </a:lnSpc>
                  <a:buFont typeface="Arial" panose="020B0604020202020204" pitchFamily="34" charset="0"/>
                  <a:buChar char="•"/>
                </a:pPr>
                <a:r>
                  <a:rPr lang="zh-CN" altLang="en-US" sz="2400" b="1" dirty="0"/>
                  <a:t>第一重循环执行的次数为</a:t>
                </a:r>
                <a:r>
                  <a:rPr lang="en-US" altLang="zh-CN" sz="2400" b="1" dirty="0"/>
                  <a:t>n</a:t>
                </a:r>
                <a:r>
                  <a:rPr lang="zh-CN" altLang="en-US" sz="2400" b="1" dirty="0"/>
                  <a:t>可能出现的最大值，令其为</a:t>
                </a:r>
                <a:r>
                  <a:rPr lang="en-US" altLang="zh-CN" sz="2400" b="1" dirty="0"/>
                  <a:t>m</a:t>
                </a:r>
                <a:r>
                  <a:rPr lang="zh-CN" altLang="en-US" sz="2400" b="1" dirty="0"/>
                  <a:t>，桶排序的复杂度为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𝒎</m:t>
                    </m:r>
                    <m:r>
                      <a:rPr lang="en-US" altLang="zh-CN" sz="2400" b="1" i="1" smtClean="0">
                        <a:latin typeface="Cambria Math" panose="02040503050406030204" pitchFamily="18" charset="0"/>
                      </a:rPr>
                      <m:t>)</m:t>
                    </m:r>
                  </m:oMath>
                </a14:m>
                <a:endParaRPr lang="en-US" altLang="zh-CN" sz="2400" b="1" dirty="0"/>
              </a:p>
              <a:p>
                <a:pPr marL="457200" indent="-457200">
                  <a:lnSpc>
                    <a:spcPct val="150000"/>
                  </a:lnSpc>
                  <a:buFont typeface="Arial" panose="020B0604020202020204" pitchFamily="34" charset="0"/>
                  <a:buChar char="•"/>
                </a:pPr>
                <a:r>
                  <a:rPr lang="zh-CN" altLang="en-US" sz="2400" b="1" dirty="0"/>
                  <a:t>由此可知桶排序在数的取值范围较小时效率最高，但对于较为稀疏的数列排序效率低下。</a:t>
                </a:r>
                <a:endParaRPr lang="en-US" altLang="zh-CN" sz="2400" b="1" dirty="0"/>
              </a:p>
            </p:txBody>
          </p:sp>
        </mc:Choice>
        <mc:Fallback xmlns="">
          <p:sp>
            <p:nvSpPr>
              <p:cNvPr id="11" name="文本框 10">
                <a:extLst>
                  <a:ext uri="{FF2B5EF4-FFF2-40B4-BE49-F238E27FC236}">
                    <a16:creationId xmlns:a16="http://schemas.microsoft.com/office/drawing/2014/main" id="{1D8E445F-55D1-4C3D-1EB3-04658EB32B66}"/>
                  </a:ext>
                </a:extLst>
              </p:cNvPr>
              <p:cNvSpPr txBox="1">
                <a:spLocks noRot="1" noChangeAspect="1" noMove="1" noResize="1" noEditPoints="1" noAdjustHandles="1" noChangeArrowheads="1" noChangeShapeType="1" noTextEdit="1"/>
              </p:cNvSpPr>
              <p:nvPr/>
            </p:nvSpPr>
            <p:spPr>
              <a:xfrm>
                <a:off x="7004608" y="439031"/>
                <a:ext cx="4057385" cy="6130011"/>
              </a:xfrm>
              <a:prstGeom prst="rect">
                <a:avLst/>
              </a:prstGeom>
              <a:blipFill>
                <a:blip r:embed="rId3"/>
                <a:stretch>
                  <a:fillRect l="-1952" r="-751" b="-13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147123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4AB88AC-7454-7E37-7383-076BD3C17E5F}"/>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计数排序</a:t>
            </a:r>
          </a:p>
        </p:txBody>
      </p:sp>
      <p:sp>
        <p:nvSpPr>
          <p:cNvPr id="3" name="文本框 2">
            <a:extLst>
              <a:ext uri="{FF2B5EF4-FFF2-40B4-BE49-F238E27FC236}">
                <a16:creationId xmlns:a16="http://schemas.microsoft.com/office/drawing/2014/main" id="{89246326-C878-CDEF-DC01-A3574CE403D1}"/>
              </a:ext>
            </a:extLst>
          </p:cNvPr>
          <p:cNvSpPr txBox="1"/>
          <p:nvPr/>
        </p:nvSpPr>
        <p:spPr>
          <a:xfrm>
            <a:off x="435507" y="1574841"/>
            <a:ext cx="10930098" cy="2806025"/>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计数排序和桶排序的思路几乎完全一致。</a:t>
            </a:r>
            <a:endParaRPr lang="en-US" altLang="zh-CN" sz="2400" b="1" dirty="0"/>
          </a:p>
          <a:p>
            <a:pPr marL="457200" indent="-457200">
              <a:lnSpc>
                <a:spcPct val="150000"/>
              </a:lnSpc>
              <a:buFont typeface="Arial" panose="020B0604020202020204" pitchFamily="34" charset="0"/>
              <a:buChar char="•"/>
            </a:pPr>
            <a:r>
              <a:rPr lang="zh-CN" altLang="en-US" sz="2400" b="1" dirty="0"/>
              <a:t>唯一不同的是桶排序最后访问桶的范围是题目中</a:t>
            </a:r>
            <a:r>
              <a:rPr lang="en-US" altLang="zh-CN" sz="2400" b="1" dirty="0"/>
              <a:t>a[</a:t>
            </a:r>
            <a:r>
              <a:rPr lang="en-US" altLang="zh-CN" sz="2400" b="1" dirty="0" err="1"/>
              <a:t>i</a:t>
            </a:r>
            <a:r>
              <a:rPr lang="en-US" altLang="zh-CN" sz="2400" b="1" dirty="0"/>
              <a:t>]</a:t>
            </a:r>
            <a:r>
              <a:rPr lang="zh-CN" altLang="en-US" sz="2400" b="1" dirty="0"/>
              <a:t>可能出现的整个取值范围</a:t>
            </a:r>
            <a:endParaRPr lang="en-US" altLang="zh-CN" sz="2400" b="1" dirty="0"/>
          </a:p>
          <a:p>
            <a:pPr marL="457200" indent="-457200">
              <a:lnSpc>
                <a:spcPct val="150000"/>
              </a:lnSpc>
              <a:buFont typeface="Arial" panose="020B0604020202020204" pitchFamily="34" charset="0"/>
              <a:buChar char="•"/>
            </a:pPr>
            <a:r>
              <a:rPr lang="zh-CN" altLang="en-US" sz="2400" b="1" dirty="0"/>
              <a:t>而计数排序会在设置桶前访问所有</a:t>
            </a:r>
            <a:r>
              <a:rPr lang="en-US" altLang="zh-CN" sz="2400" b="1" dirty="0"/>
              <a:t>a[</a:t>
            </a:r>
            <a:r>
              <a:rPr lang="en-US" altLang="zh-CN" sz="2400" b="1" dirty="0" err="1"/>
              <a:t>i</a:t>
            </a:r>
            <a:r>
              <a:rPr lang="en-US" altLang="zh-CN" sz="2400" b="1" dirty="0"/>
              <a:t>]</a:t>
            </a:r>
            <a:r>
              <a:rPr lang="zh-CN" altLang="en-US" sz="2400" b="1" dirty="0"/>
              <a:t>，找出</a:t>
            </a:r>
            <a:r>
              <a:rPr lang="en-US" altLang="zh-CN" sz="2400" b="1" dirty="0"/>
              <a:t>a[</a:t>
            </a:r>
            <a:r>
              <a:rPr lang="en-US" altLang="zh-CN" sz="2400" b="1" dirty="0" err="1"/>
              <a:t>i</a:t>
            </a:r>
            <a:r>
              <a:rPr lang="en-US" altLang="zh-CN" sz="2400" b="1" dirty="0"/>
              <a:t>]</a:t>
            </a:r>
            <a:r>
              <a:rPr lang="zh-CN" altLang="en-US" sz="2400" b="1" dirty="0"/>
              <a:t>中的最大值和最小值，最后访问桶时只访问最小值到最大值的范围。</a:t>
            </a:r>
            <a:endParaRPr lang="en-US" altLang="zh-CN" sz="2400" b="1" dirty="0"/>
          </a:p>
          <a:p>
            <a:pPr marL="457200" indent="-457200">
              <a:lnSpc>
                <a:spcPct val="150000"/>
              </a:lnSpc>
              <a:buFont typeface="Arial" panose="020B0604020202020204" pitchFamily="34" charset="0"/>
              <a:buChar char="•"/>
            </a:pPr>
            <a:r>
              <a:rPr lang="zh-CN" altLang="en-US" sz="2400" b="1" dirty="0"/>
              <a:t>根据这点不同来区分计数排序和桶排序。</a:t>
            </a:r>
            <a:endParaRPr lang="en-US" altLang="zh-CN" sz="2400" b="1" dirty="0"/>
          </a:p>
        </p:txBody>
      </p:sp>
    </p:spTree>
    <p:extLst>
      <p:ext uri="{BB962C8B-B14F-4D97-AF65-F5344CB8AC3E}">
        <p14:creationId xmlns:p14="http://schemas.microsoft.com/office/powerpoint/2010/main" val="1174882474"/>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F655092-BF5D-109F-C044-49887634517C}"/>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基数排序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2F1D010-9499-C23D-4AA6-835CF4105F38}"/>
                  </a:ext>
                </a:extLst>
              </p:cNvPr>
              <p:cNvSpPr txBox="1"/>
              <p:nvPr/>
            </p:nvSpPr>
            <p:spPr>
              <a:xfrm>
                <a:off x="456448" y="1142071"/>
                <a:ext cx="11360950" cy="5576014"/>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基数排序中的基数，可以理解为“进制”。</a:t>
                </a:r>
                <a:endParaRPr lang="en-US" altLang="zh-CN" sz="2400" b="1" dirty="0"/>
              </a:p>
              <a:p>
                <a:pPr marL="457200" indent="-457200">
                  <a:lnSpc>
                    <a:spcPct val="150000"/>
                  </a:lnSpc>
                  <a:buFont typeface="Arial" panose="020B0604020202020204" pitchFamily="34" charset="0"/>
                  <a:buChar char="•"/>
                </a:pPr>
                <a:r>
                  <a:rPr lang="zh-CN" altLang="en-US" sz="2400" b="1" dirty="0"/>
                  <a:t>以</a:t>
                </a:r>
                <a:r>
                  <a:rPr lang="en-US" altLang="zh-CN" sz="2400" b="1" dirty="0"/>
                  <a:t>10</a:t>
                </a:r>
                <a:r>
                  <a:rPr lang="zh-CN" altLang="en-US" sz="2400" b="1" dirty="0"/>
                  <a:t>为基数，即对</a:t>
                </a:r>
                <a:r>
                  <a:rPr lang="en-US" altLang="zh-CN" sz="2400" b="1" dirty="0"/>
                  <a:t>10</a:t>
                </a:r>
                <a:r>
                  <a:rPr lang="zh-CN" altLang="en-US" sz="2400" b="1" dirty="0"/>
                  <a:t>进制数排序的思路如下</a:t>
                </a:r>
                <a:endParaRPr lang="en-US" altLang="zh-CN" sz="2400" b="1" dirty="0"/>
              </a:p>
              <a:p>
                <a:pPr marL="457200" indent="-457200">
                  <a:lnSpc>
                    <a:spcPct val="150000"/>
                  </a:lnSpc>
                  <a:buFont typeface="Arial" panose="020B0604020202020204" pitchFamily="34" charset="0"/>
                  <a:buChar char="•"/>
                </a:pPr>
                <a:r>
                  <a:rPr lang="zh-CN" altLang="en-US" sz="2400" b="1" dirty="0"/>
                  <a:t>从低位到高位（或者高位到低位），取出每个数十进制下的某位的值，根据其值放入</a:t>
                </a:r>
                <a:r>
                  <a:rPr lang="en-US" altLang="zh-CN" sz="2400" b="1" dirty="0"/>
                  <a:t>1-10</a:t>
                </a:r>
                <a:r>
                  <a:rPr lang="zh-CN" altLang="en-US" sz="2400" b="1" dirty="0"/>
                  <a:t>的桶中。放置到同一个桶的顺序应当遵照原数组排列顺序。</a:t>
                </a:r>
                <a:endParaRPr lang="en-US" altLang="zh-CN" sz="2400" b="1" dirty="0"/>
              </a:p>
              <a:p>
                <a:pPr marL="457200" indent="-457200">
                  <a:lnSpc>
                    <a:spcPct val="150000"/>
                  </a:lnSpc>
                  <a:buFont typeface="Arial" panose="020B0604020202020204" pitchFamily="34" charset="0"/>
                  <a:buChar char="•"/>
                </a:pPr>
                <a:r>
                  <a:rPr lang="zh-CN" altLang="en-US" sz="2400" b="1" dirty="0"/>
                  <a:t>然后将所有数按桶从小到大取出，再取出下一位的数重复上述操作。</a:t>
                </a:r>
                <a:endParaRPr lang="en-US" altLang="zh-CN" sz="2400" b="1" dirty="0"/>
              </a:p>
              <a:p>
                <a:pPr marL="457200" indent="-457200">
                  <a:lnSpc>
                    <a:spcPct val="150000"/>
                  </a:lnSpc>
                  <a:buFont typeface="Arial" panose="020B0604020202020204" pitchFamily="34" charset="0"/>
                  <a:buChar char="•"/>
                </a:pPr>
                <a:r>
                  <a:rPr lang="zh-CN" altLang="en-US" sz="2400" b="1" dirty="0"/>
                  <a:t>每进行一轮后，所有数就按某一位数有序</a:t>
                </a:r>
                <a:endParaRPr lang="en-US" altLang="zh-CN" sz="2400" b="1" dirty="0"/>
              </a:p>
              <a:p>
                <a:pPr marL="457200" indent="-457200">
                  <a:lnSpc>
                    <a:spcPct val="150000"/>
                  </a:lnSpc>
                  <a:buFont typeface="Arial" panose="020B0604020202020204" pitchFamily="34" charset="0"/>
                  <a:buChar char="•"/>
                </a:pPr>
                <a:r>
                  <a:rPr lang="zh-CN" altLang="en-US" sz="2400" b="1" dirty="0"/>
                  <a:t>当所有位数被操作完时，所有数按所有位数都有序排列，该数组即为有序数组。</a:t>
                </a:r>
                <a:endParaRPr lang="en-US" altLang="zh-CN" sz="2400" b="1" dirty="0"/>
              </a:p>
              <a:p>
                <a:pPr marL="457200" indent="-457200">
                  <a:lnSpc>
                    <a:spcPct val="150000"/>
                  </a:lnSpc>
                  <a:buFont typeface="Arial" panose="020B0604020202020204" pitchFamily="34" charset="0"/>
                  <a:buChar char="•"/>
                </a:pPr>
                <a:r>
                  <a:rPr lang="zh-CN" altLang="en-US" sz="2400" b="1" dirty="0"/>
                  <a:t>可以将基数</a:t>
                </a:r>
                <a:r>
                  <a:rPr lang="en-US" altLang="zh-CN" sz="2400" b="1" dirty="0"/>
                  <a:t>10</a:t>
                </a:r>
                <a:r>
                  <a:rPr lang="zh-CN" altLang="en-US" sz="2400" b="1" dirty="0"/>
                  <a:t>更改为</a:t>
                </a:r>
                <a:r>
                  <a:rPr lang="en-US" altLang="zh-CN" sz="2400" b="1" dirty="0"/>
                  <a:t>k</a:t>
                </a:r>
                <a:r>
                  <a:rPr lang="zh-CN" altLang="en-US" sz="2400" b="1" dirty="0"/>
                  <a:t>，本质上就是将其转化为</a:t>
                </a:r>
                <a:r>
                  <a:rPr lang="en-US" altLang="zh-CN" sz="2400" b="1" dirty="0"/>
                  <a:t>k</a:t>
                </a:r>
                <a:r>
                  <a:rPr lang="zh-CN" altLang="en-US" sz="2400" b="1" dirty="0"/>
                  <a:t>进制数再对每位做操作</a:t>
                </a:r>
                <a:endParaRPr lang="en-US" altLang="zh-CN" sz="2400" b="1" dirty="0"/>
              </a:p>
              <a:p>
                <a:pPr marL="457200" indent="-457200">
                  <a:lnSpc>
                    <a:spcPct val="150000"/>
                  </a:lnSpc>
                  <a:buFont typeface="Arial" panose="020B0604020202020204" pitchFamily="34" charset="0"/>
                  <a:buChar char="•"/>
                </a:pPr>
                <a:r>
                  <a:rPr lang="zh-CN" altLang="en-US" sz="2400" b="1" dirty="0"/>
                  <a:t>基数排序的复杂度为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𝒏𝒎</m:t>
                    </m:r>
                    <m:r>
                      <a:rPr lang="en-US" altLang="zh-CN" sz="2400" b="1" i="1" smtClean="0">
                        <a:latin typeface="Cambria Math" panose="02040503050406030204" pitchFamily="18" charset="0"/>
                      </a:rPr>
                      <m:t>)</m:t>
                    </m:r>
                  </m:oMath>
                </a14:m>
                <a:r>
                  <a:rPr lang="zh-CN" altLang="en-US" sz="2400" b="1" dirty="0"/>
                  <a:t>，</a:t>
                </a:r>
                <a:r>
                  <a:rPr lang="en-US" altLang="zh-CN" sz="2400" b="1" dirty="0"/>
                  <a:t>m</a:t>
                </a:r>
                <a:r>
                  <a:rPr lang="zh-CN" altLang="en-US" sz="2400" b="1" dirty="0"/>
                  <a:t>为最大数据位数。</a:t>
                </a:r>
                <a:endParaRPr lang="en-US" altLang="zh-CN" sz="2400" b="1" dirty="0"/>
              </a:p>
              <a:p>
                <a:pPr marL="457200" indent="-457200">
                  <a:lnSpc>
                    <a:spcPct val="150000"/>
                  </a:lnSpc>
                  <a:buFont typeface="Arial" panose="020B0604020202020204" pitchFamily="34" charset="0"/>
                  <a:buChar char="•"/>
                </a:pPr>
                <a:endParaRPr lang="en-US" altLang="zh-CN" sz="2400" b="1" dirty="0"/>
              </a:p>
            </p:txBody>
          </p:sp>
        </mc:Choice>
        <mc:Fallback xmlns="">
          <p:sp>
            <p:nvSpPr>
              <p:cNvPr id="3" name="文本框 2">
                <a:extLst>
                  <a:ext uri="{FF2B5EF4-FFF2-40B4-BE49-F238E27FC236}">
                    <a16:creationId xmlns:a16="http://schemas.microsoft.com/office/drawing/2014/main" id="{E2F1D010-9499-C23D-4AA6-835CF4105F38}"/>
                  </a:ext>
                </a:extLst>
              </p:cNvPr>
              <p:cNvSpPr txBox="1">
                <a:spLocks noRot="1" noChangeAspect="1" noMove="1" noResize="1" noEditPoints="1" noAdjustHandles="1" noChangeArrowheads="1" noChangeShapeType="1" noTextEdit="1"/>
              </p:cNvSpPr>
              <p:nvPr/>
            </p:nvSpPr>
            <p:spPr>
              <a:xfrm>
                <a:off x="456448" y="1142071"/>
                <a:ext cx="11360950" cy="5576014"/>
              </a:xfrm>
              <a:prstGeom prst="rect">
                <a:avLst/>
              </a:prstGeom>
              <a:blipFill>
                <a:blip r:embed="rId2"/>
                <a:stretch>
                  <a:fillRect l="-751" r="-3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5210516"/>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47D1A2D-7695-B61B-5823-DE50E474D970}"/>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基数排序</a:t>
            </a:r>
          </a:p>
        </p:txBody>
      </p:sp>
      <p:sp>
        <p:nvSpPr>
          <p:cNvPr id="3" name="文本框 2">
            <a:extLst>
              <a:ext uri="{FF2B5EF4-FFF2-40B4-BE49-F238E27FC236}">
                <a16:creationId xmlns:a16="http://schemas.microsoft.com/office/drawing/2014/main" id="{DF5D3F62-EC82-E206-003C-B442EE470FD0}"/>
              </a:ext>
            </a:extLst>
          </p:cNvPr>
          <p:cNvSpPr txBox="1"/>
          <p:nvPr/>
        </p:nvSpPr>
        <p:spPr>
          <a:xfrm>
            <a:off x="507636" y="1140937"/>
            <a:ext cx="10930098"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将下列数组以基数</a:t>
            </a:r>
            <a:r>
              <a:rPr lang="en-US" altLang="zh-CN" sz="2400" b="1" dirty="0"/>
              <a:t>10</a:t>
            </a:r>
            <a:r>
              <a:rPr lang="zh-CN" altLang="en-US" sz="2400" b="1" dirty="0"/>
              <a:t>进行排序（从低位到高位）</a:t>
            </a:r>
            <a:endParaRPr lang="en-US" altLang="zh-CN" sz="2400" b="1" dirty="0"/>
          </a:p>
          <a:p>
            <a:pPr marL="457200" indent="-457200">
              <a:lnSpc>
                <a:spcPct val="150000"/>
              </a:lnSpc>
              <a:buFont typeface="Arial" panose="020B0604020202020204" pitchFamily="34" charset="0"/>
              <a:buChar char="•"/>
            </a:pPr>
            <a:r>
              <a:rPr lang="en-US" altLang="zh-CN" sz="2400" b="1" dirty="0"/>
              <a:t>12 33 11 20 3</a:t>
            </a:r>
          </a:p>
        </p:txBody>
      </p:sp>
      <p:sp>
        <p:nvSpPr>
          <p:cNvPr id="5" name="矩形 4">
            <a:extLst>
              <a:ext uri="{FF2B5EF4-FFF2-40B4-BE49-F238E27FC236}">
                <a16:creationId xmlns:a16="http://schemas.microsoft.com/office/drawing/2014/main" id="{FE0E35D9-00C3-2905-B847-51C1F65AC115}"/>
              </a:ext>
            </a:extLst>
          </p:cNvPr>
          <p:cNvSpPr/>
          <p:nvPr/>
        </p:nvSpPr>
        <p:spPr>
          <a:xfrm>
            <a:off x="2778101" y="2840922"/>
            <a:ext cx="819779" cy="114403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400" b="1" dirty="0">
                <a:solidFill>
                  <a:schemeClr val="tx1"/>
                </a:solidFill>
              </a:rPr>
              <a:t>20</a:t>
            </a:r>
            <a:endParaRPr lang="zh-CN" altLang="en-US" sz="2400" b="1" dirty="0">
              <a:solidFill>
                <a:schemeClr val="tx1"/>
              </a:solidFill>
            </a:endParaRPr>
          </a:p>
        </p:txBody>
      </p:sp>
      <p:sp>
        <p:nvSpPr>
          <p:cNvPr id="6" name="矩形 5">
            <a:extLst>
              <a:ext uri="{FF2B5EF4-FFF2-40B4-BE49-F238E27FC236}">
                <a16:creationId xmlns:a16="http://schemas.microsoft.com/office/drawing/2014/main" id="{31ED3457-E990-85C9-7E2E-CF148CCC716B}"/>
              </a:ext>
            </a:extLst>
          </p:cNvPr>
          <p:cNvSpPr/>
          <p:nvPr/>
        </p:nvSpPr>
        <p:spPr>
          <a:xfrm>
            <a:off x="2960203" y="3984953"/>
            <a:ext cx="455573"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0</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71B267A8-FB39-981E-30D2-93F6F1AE88C4}"/>
              </a:ext>
            </a:extLst>
          </p:cNvPr>
          <p:cNvSpPr/>
          <p:nvPr/>
        </p:nvSpPr>
        <p:spPr>
          <a:xfrm>
            <a:off x="4375392" y="2856984"/>
            <a:ext cx="819779" cy="114403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400" b="1" dirty="0">
                <a:solidFill>
                  <a:schemeClr val="tx1"/>
                </a:solidFill>
              </a:rPr>
              <a:t>11</a:t>
            </a:r>
          </a:p>
        </p:txBody>
      </p:sp>
      <p:sp>
        <p:nvSpPr>
          <p:cNvPr id="8" name="矩形 7">
            <a:extLst>
              <a:ext uri="{FF2B5EF4-FFF2-40B4-BE49-F238E27FC236}">
                <a16:creationId xmlns:a16="http://schemas.microsoft.com/office/drawing/2014/main" id="{7B8C81AE-2FF5-0198-A642-813FFDEC6A94}"/>
              </a:ext>
            </a:extLst>
          </p:cNvPr>
          <p:cNvSpPr/>
          <p:nvPr/>
        </p:nvSpPr>
        <p:spPr>
          <a:xfrm>
            <a:off x="4557494" y="4001015"/>
            <a:ext cx="455573"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1</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531307BA-C891-315F-4D5E-EDB310CE2460}"/>
              </a:ext>
            </a:extLst>
          </p:cNvPr>
          <p:cNvSpPr/>
          <p:nvPr/>
        </p:nvSpPr>
        <p:spPr>
          <a:xfrm>
            <a:off x="5972685" y="2856984"/>
            <a:ext cx="819779" cy="114403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400" b="1" dirty="0">
                <a:solidFill>
                  <a:schemeClr val="tx1"/>
                </a:solidFill>
              </a:rPr>
              <a:t>12</a:t>
            </a:r>
          </a:p>
        </p:txBody>
      </p:sp>
      <p:sp>
        <p:nvSpPr>
          <p:cNvPr id="10" name="矩形 9">
            <a:extLst>
              <a:ext uri="{FF2B5EF4-FFF2-40B4-BE49-F238E27FC236}">
                <a16:creationId xmlns:a16="http://schemas.microsoft.com/office/drawing/2014/main" id="{C7685423-14BB-A7CE-AA6A-A1C96D005EAE}"/>
              </a:ext>
            </a:extLst>
          </p:cNvPr>
          <p:cNvSpPr/>
          <p:nvPr/>
        </p:nvSpPr>
        <p:spPr>
          <a:xfrm>
            <a:off x="6154787" y="4001015"/>
            <a:ext cx="455573"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2</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11" name="矩形 10">
            <a:extLst>
              <a:ext uri="{FF2B5EF4-FFF2-40B4-BE49-F238E27FC236}">
                <a16:creationId xmlns:a16="http://schemas.microsoft.com/office/drawing/2014/main" id="{41EEECBF-4C19-6EBD-4BF3-DC76A77B3B1D}"/>
              </a:ext>
            </a:extLst>
          </p:cNvPr>
          <p:cNvSpPr/>
          <p:nvPr/>
        </p:nvSpPr>
        <p:spPr>
          <a:xfrm>
            <a:off x="7746845" y="2856984"/>
            <a:ext cx="819779" cy="114403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400" b="1" dirty="0">
                <a:solidFill>
                  <a:schemeClr val="tx1"/>
                </a:solidFill>
              </a:rPr>
              <a:t>33</a:t>
            </a:r>
          </a:p>
          <a:p>
            <a:pPr algn="ctr"/>
            <a:r>
              <a:rPr lang="en-US" altLang="zh-CN" sz="2400" b="1" dirty="0">
                <a:solidFill>
                  <a:schemeClr val="tx1"/>
                </a:solidFill>
              </a:rPr>
              <a:t>3</a:t>
            </a:r>
          </a:p>
        </p:txBody>
      </p:sp>
      <p:sp>
        <p:nvSpPr>
          <p:cNvPr id="12" name="矩形 11">
            <a:extLst>
              <a:ext uri="{FF2B5EF4-FFF2-40B4-BE49-F238E27FC236}">
                <a16:creationId xmlns:a16="http://schemas.microsoft.com/office/drawing/2014/main" id="{A6881721-996C-E805-BCE9-ED6FE2D69E4D}"/>
              </a:ext>
            </a:extLst>
          </p:cNvPr>
          <p:cNvSpPr/>
          <p:nvPr/>
        </p:nvSpPr>
        <p:spPr>
          <a:xfrm>
            <a:off x="7928947" y="4001015"/>
            <a:ext cx="455573"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3</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14" name="文本框 13">
            <a:extLst>
              <a:ext uri="{FF2B5EF4-FFF2-40B4-BE49-F238E27FC236}">
                <a16:creationId xmlns:a16="http://schemas.microsoft.com/office/drawing/2014/main" id="{09397E2D-8B9A-F2B7-4EE8-492869204E07}"/>
              </a:ext>
            </a:extLst>
          </p:cNvPr>
          <p:cNvSpPr txBox="1"/>
          <p:nvPr/>
        </p:nvSpPr>
        <p:spPr>
          <a:xfrm>
            <a:off x="507636" y="4888116"/>
            <a:ext cx="10930098"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第一轮后：</a:t>
            </a:r>
            <a:r>
              <a:rPr lang="en-US" altLang="zh-CN" sz="2400" b="1" dirty="0"/>
              <a:t>20 11 12 33 3</a:t>
            </a:r>
          </a:p>
          <a:p>
            <a:pPr marL="457200" indent="-457200">
              <a:lnSpc>
                <a:spcPct val="150000"/>
              </a:lnSpc>
              <a:buFont typeface="Arial" panose="020B0604020202020204" pitchFamily="34" charset="0"/>
              <a:buChar char="•"/>
            </a:pPr>
            <a:r>
              <a:rPr lang="zh-CN" altLang="en-US" sz="2400" b="1" dirty="0"/>
              <a:t>已经关于个位有序</a:t>
            </a:r>
            <a:endParaRPr lang="en-US" altLang="zh-CN" sz="2400" b="1" dirty="0"/>
          </a:p>
        </p:txBody>
      </p:sp>
    </p:spTree>
    <p:extLst>
      <p:ext uri="{BB962C8B-B14F-4D97-AF65-F5344CB8AC3E}">
        <p14:creationId xmlns:p14="http://schemas.microsoft.com/office/powerpoint/2010/main" val="117210120"/>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E70ECD-CF89-EC33-8F84-75B046AC3A82}"/>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基数排序</a:t>
            </a:r>
          </a:p>
        </p:txBody>
      </p:sp>
      <p:sp>
        <p:nvSpPr>
          <p:cNvPr id="3" name="矩形 2">
            <a:extLst>
              <a:ext uri="{FF2B5EF4-FFF2-40B4-BE49-F238E27FC236}">
                <a16:creationId xmlns:a16="http://schemas.microsoft.com/office/drawing/2014/main" id="{BDCE48CB-7CBD-7F49-4250-326FF62A6003}"/>
              </a:ext>
            </a:extLst>
          </p:cNvPr>
          <p:cNvSpPr/>
          <p:nvPr/>
        </p:nvSpPr>
        <p:spPr>
          <a:xfrm>
            <a:off x="2792062" y="2268907"/>
            <a:ext cx="819779" cy="114403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400" b="1" dirty="0">
                <a:solidFill>
                  <a:schemeClr val="tx1"/>
                </a:solidFill>
              </a:rPr>
              <a:t>3</a:t>
            </a:r>
            <a:endParaRPr lang="zh-CN" altLang="en-US" sz="2400" b="1" dirty="0">
              <a:solidFill>
                <a:schemeClr val="tx1"/>
              </a:solidFill>
            </a:endParaRPr>
          </a:p>
        </p:txBody>
      </p:sp>
      <p:sp>
        <p:nvSpPr>
          <p:cNvPr id="4" name="矩形 3">
            <a:extLst>
              <a:ext uri="{FF2B5EF4-FFF2-40B4-BE49-F238E27FC236}">
                <a16:creationId xmlns:a16="http://schemas.microsoft.com/office/drawing/2014/main" id="{D157EEB7-1A80-ADF1-B686-4A3F28C12446}"/>
              </a:ext>
            </a:extLst>
          </p:cNvPr>
          <p:cNvSpPr/>
          <p:nvPr/>
        </p:nvSpPr>
        <p:spPr>
          <a:xfrm>
            <a:off x="2974164" y="3412938"/>
            <a:ext cx="455573"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0</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5" name="矩形 4">
            <a:extLst>
              <a:ext uri="{FF2B5EF4-FFF2-40B4-BE49-F238E27FC236}">
                <a16:creationId xmlns:a16="http://schemas.microsoft.com/office/drawing/2014/main" id="{2EFD9953-FB76-EFDF-15D3-2E1BC9FC3CC3}"/>
              </a:ext>
            </a:extLst>
          </p:cNvPr>
          <p:cNvSpPr/>
          <p:nvPr/>
        </p:nvSpPr>
        <p:spPr>
          <a:xfrm>
            <a:off x="4389353" y="2284969"/>
            <a:ext cx="819779" cy="114403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400" b="1" dirty="0">
                <a:solidFill>
                  <a:schemeClr val="tx1"/>
                </a:solidFill>
              </a:rPr>
              <a:t>11</a:t>
            </a:r>
          </a:p>
          <a:p>
            <a:pPr algn="ctr"/>
            <a:r>
              <a:rPr lang="en-US" altLang="zh-CN" sz="2400" b="1" dirty="0">
                <a:solidFill>
                  <a:schemeClr val="tx1"/>
                </a:solidFill>
              </a:rPr>
              <a:t>12</a:t>
            </a:r>
          </a:p>
        </p:txBody>
      </p:sp>
      <p:sp>
        <p:nvSpPr>
          <p:cNvPr id="6" name="矩形 5">
            <a:extLst>
              <a:ext uri="{FF2B5EF4-FFF2-40B4-BE49-F238E27FC236}">
                <a16:creationId xmlns:a16="http://schemas.microsoft.com/office/drawing/2014/main" id="{A7519ED4-38A7-2499-C8C3-A1056449BBD5}"/>
              </a:ext>
            </a:extLst>
          </p:cNvPr>
          <p:cNvSpPr/>
          <p:nvPr/>
        </p:nvSpPr>
        <p:spPr>
          <a:xfrm>
            <a:off x="4571455" y="3429000"/>
            <a:ext cx="455573"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1</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7" name="矩形 6">
            <a:extLst>
              <a:ext uri="{FF2B5EF4-FFF2-40B4-BE49-F238E27FC236}">
                <a16:creationId xmlns:a16="http://schemas.microsoft.com/office/drawing/2014/main" id="{9CFBAF5B-8123-68E1-0961-5DC1CE281EDD}"/>
              </a:ext>
            </a:extLst>
          </p:cNvPr>
          <p:cNvSpPr/>
          <p:nvPr/>
        </p:nvSpPr>
        <p:spPr>
          <a:xfrm>
            <a:off x="5986646" y="2284969"/>
            <a:ext cx="819779" cy="114403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400" b="1" dirty="0">
                <a:solidFill>
                  <a:schemeClr val="tx1"/>
                </a:solidFill>
              </a:rPr>
              <a:t>20</a:t>
            </a:r>
          </a:p>
        </p:txBody>
      </p:sp>
      <p:sp>
        <p:nvSpPr>
          <p:cNvPr id="8" name="矩形 7">
            <a:extLst>
              <a:ext uri="{FF2B5EF4-FFF2-40B4-BE49-F238E27FC236}">
                <a16:creationId xmlns:a16="http://schemas.microsoft.com/office/drawing/2014/main" id="{2E8EF38B-9398-7AAB-C8A3-0A38FC8A6950}"/>
              </a:ext>
            </a:extLst>
          </p:cNvPr>
          <p:cNvSpPr/>
          <p:nvPr/>
        </p:nvSpPr>
        <p:spPr>
          <a:xfrm>
            <a:off x="6168748" y="3429000"/>
            <a:ext cx="455573"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2</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F2A469F2-2DCF-A69F-9901-8AC24EF8E6A1}"/>
              </a:ext>
            </a:extLst>
          </p:cNvPr>
          <p:cNvSpPr/>
          <p:nvPr/>
        </p:nvSpPr>
        <p:spPr>
          <a:xfrm>
            <a:off x="7760806" y="2284969"/>
            <a:ext cx="819779" cy="1144031"/>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400" b="1" dirty="0">
                <a:solidFill>
                  <a:schemeClr val="tx1"/>
                </a:solidFill>
              </a:rPr>
              <a:t>33</a:t>
            </a:r>
          </a:p>
        </p:txBody>
      </p:sp>
      <p:sp>
        <p:nvSpPr>
          <p:cNvPr id="10" name="矩形 9">
            <a:extLst>
              <a:ext uri="{FF2B5EF4-FFF2-40B4-BE49-F238E27FC236}">
                <a16:creationId xmlns:a16="http://schemas.microsoft.com/office/drawing/2014/main" id="{A790729B-FFED-3699-33E9-E610AC68DD64}"/>
              </a:ext>
            </a:extLst>
          </p:cNvPr>
          <p:cNvSpPr/>
          <p:nvPr/>
        </p:nvSpPr>
        <p:spPr>
          <a:xfrm>
            <a:off x="7942908" y="3429000"/>
            <a:ext cx="455573" cy="707886"/>
          </a:xfrm>
          <a:prstGeom prst="rect">
            <a:avLst/>
          </a:prstGeom>
          <a:noFill/>
        </p:spPr>
        <p:txBody>
          <a:bodyPr wrap="none" lIns="91440" tIns="45720" rIns="91440" bIns="45720">
            <a:spAutoFit/>
          </a:bodyPr>
          <a:lstStyle/>
          <a:p>
            <a:pPr algn="ctr"/>
            <a:r>
              <a:rPr lang="en-US" altLang="zh-CN" sz="4000" b="0" cap="none" spc="0" dirty="0">
                <a:ln w="0"/>
                <a:solidFill>
                  <a:schemeClr val="tx1"/>
                </a:solidFill>
                <a:effectLst>
                  <a:outerShdw blurRad="38100" dist="19050" dir="2700000" algn="tl" rotWithShape="0">
                    <a:schemeClr val="dk1">
                      <a:alpha val="40000"/>
                    </a:schemeClr>
                  </a:outerShdw>
                </a:effectLst>
              </a:rPr>
              <a:t>3</a:t>
            </a:r>
            <a:endParaRPr lang="zh-CN" altLang="en-US" sz="4000" b="0" cap="none" spc="0" dirty="0">
              <a:ln w="0"/>
              <a:solidFill>
                <a:schemeClr val="tx1"/>
              </a:solidFill>
              <a:effectLst>
                <a:outerShdw blurRad="38100" dist="19050" dir="2700000" algn="tl" rotWithShape="0">
                  <a:schemeClr val="dk1">
                    <a:alpha val="40000"/>
                  </a:schemeClr>
                </a:outerShdw>
              </a:effectLst>
            </a:endParaRPr>
          </a:p>
        </p:txBody>
      </p:sp>
      <p:sp>
        <p:nvSpPr>
          <p:cNvPr id="11" name="文本框 10">
            <a:extLst>
              <a:ext uri="{FF2B5EF4-FFF2-40B4-BE49-F238E27FC236}">
                <a16:creationId xmlns:a16="http://schemas.microsoft.com/office/drawing/2014/main" id="{76DD7738-FF2C-B810-0C3B-75C2F698D84A}"/>
              </a:ext>
            </a:extLst>
          </p:cNvPr>
          <p:cNvSpPr txBox="1"/>
          <p:nvPr/>
        </p:nvSpPr>
        <p:spPr>
          <a:xfrm>
            <a:off x="717041" y="936976"/>
            <a:ext cx="10930098" cy="590033"/>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第一轮后：</a:t>
            </a:r>
            <a:r>
              <a:rPr lang="en-US" altLang="zh-CN" sz="2400" b="1" dirty="0"/>
              <a:t>20 11 12 33 3</a:t>
            </a:r>
          </a:p>
        </p:txBody>
      </p:sp>
      <p:sp>
        <p:nvSpPr>
          <p:cNvPr id="12" name="文本框 11">
            <a:extLst>
              <a:ext uri="{FF2B5EF4-FFF2-40B4-BE49-F238E27FC236}">
                <a16:creationId xmlns:a16="http://schemas.microsoft.com/office/drawing/2014/main" id="{B4F7A01B-2298-C513-B7EA-C985D320CEF2}"/>
              </a:ext>
            </a:extLst>
          </p:cNvPr>
          <p:cNvSpPr txBox="1"/>
          <p:nvPr/>
        </p:nvSpPr>
        <p:spPr>
          <a:xfrm>
            <a:off x="507636" y="4888116"/>
            <a:ext cx="10930098"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第二轮后：</a:t>
            </a:r>
            <a:r>
              <a:rPr lang="en-US" altLang="zh-CN" sz="2400" b="1" dirty="0"/>
              <a:t>3 11 12 20 33</a:t>
            </a:r>
          </a:p>
          <a:p>
            <a:pPr marL="457200" indent="-457200">
              <a:lnSpc>
                <a:spcPct val="150000"/>
              </a:lnSpc>
              <a:buFont typeface="Arial" panose="020B0604020202020204" pitchFamily="34" charset="0"/>
              <a:buChar char="•"/>
            </a:pPr>
            <a:r>
              <a:rPr lang="zh-CN" altLang="en-US" sz="2400" b="1" dirty="0"/>
              <a:t>所有数已经有序</a:t>
            </a:r>
            <a:endParaRPr lang="en-US" altLang="zh-CN" sz="2400" b="1" dirty="0"/>
          </a:p>
        </p:txBody>
      </p:sp>
    </p:spTree>
    <p:extLst>
      <p:ext uri="{BB962C8B-B14F-4D97-AF65-F5344CB8AC3E}">
        <p14:creationId xmlns:p14="http://schemas.microsoft.com/office/powerpoint/2010/main" val="2590799102"/>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225F75-A478-1B4E-B681-808EEE59E545}"/>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基数排序</a:t>
            </a:r>
          </a:p>
        </p:txBody>
      </p:sp>
      <p:sp>
        <p:nvSpPr>
          <p:cNvPr id="3" name="文本框 2">
            <a:extLst>
              <a:ext uri="{FF2B5EF4-FFF2-40B4-BE49-F238E27FC236}">
                <a16:creationId xmlns:a16="http://schemas.microsoft.com/office/drawing/2014/main" id="{94A3A7E2-9E52-6AAE-AE59-2073F883068D}"/>
              </a:ext>
            </a:extLst>
          </p:cNvPr>
          <p:cNvSpPr txBox="1"/>
          <p:nvPr/>
        </p:nvSpPr>
        <p:spPr>
          <a:xfrm>
            <a:off x="507636" y="1140937"/>
            <a:ext cx="10930098" cy="114403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练一练：将下列数组以基数</a:t>
            </a:r>
            <a:r>
              <a:rPr lang="en-US" altLang="zh-CN" sz="2400" b="1" dirty="0"/>
              <a:t>3</a:t>
            </a:r>
            <a:r>
              <a:rPr lang="zh-CN" altLang="en-US" sz="2400" b="1" dirty="0"/>
              <a:t>进行排序（从低位到高位）</a:t>
            </a:r>
            <a:endParaRPr lang="en-US" altLang="zh-CN" sz="2400" b="1" dirty="0"/>
          </a:p>
          <a:p>
            <a:pPr marL="457200" indent="-457200">
              <a:lnSpc>
                <a:spcPct val="150000"/>
              </a:lnSpc>
              <a:buFont typeface="Arial" panose="020B0604020202020204" pitchFamily="34" charset="0"/>
              <a:buChar char="•"/>
            </a:pPr>
            <a:r>
              <a:rPr lang="en-US" altLang="zh-CN" sz="2400" b="1" dirty="0"/>
              <a:t>12 33 11 20 3</a:t>
            </a:r>
          </a:p>
        </p:txBody>
      </p:sp>
    </p:spTree>
    <p:extLst>
      <p:ext uri="{BB962C8B-B14F-4D97-AF65-F5344CB8AC3E}">
        <p14:creationId xmlns:p14="http://schemas.microsoft.com/office/powerpoint/2010/main" val="4086937217"/>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EDE912-EDF5-3997-13FA-CFF118DCBC12}"/>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希尔排序</a:t>
            </a:r>
          </a:p>
        </p:txBody>
      </p:sp>
      <p:sp>
        <p:nvSpPr>
          <p:cNvPr id="3" name="文本框 2">
            <a:extLst>
              <a:ext uri="{FF2B5EF4-FFF2-40B4-BE49-F238E27FC236}">
                <a16:creationId xmlns:a16="http://schemas.microsoft.com/office/drawing/2014/main" id="{B3CB2359-C45D-FC8F-B6CD-B38BDC45B149}"/>
              </a:ext>
            </a:extLst>
          </p:cNvPr>
          <p:cNvSpPr txBox="1"/>
          <p:nvPr/>
        </p:nvSpPr>
        <p:spPr>
          <a:xfrm>
            <a:off x="398237" y="1141754"/>
            <a:ext cx="10930098"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希尔排序的思想是对插入排序的改良，又叫递减增量排序。</a:t>
            </a:r>
            <a:endParaRPr lang="en-US" altLang="zh-CN" sz="2400" b="1" dirty="0"/>
          </a:p>
          <a:p>
            <a:pPr marL="457200" indent="-457200">
              <a:lnSpc>
                <a:spcPct val="150000"/>
              </a:lnSpc>
              <a:buFont typeface="Arial" panose="020B0604020202020204" pitchFamily="34" charset="0"/>
              <a:buChar char="•"/>
            </a:pPr>
            <a:r>
              <a:rPr lang="zh-CN" altLang="en-US" sz="2400" b="1" dirty="0"/>
              <a:t>我们先回顾一下插入排序的运行机制，发现其在以下两种情况下效率较高</a:t>
            </a:r>
            <a:endParaRPr lang="en-US" altLang="zh-CN" sz="2400" b="1" dirty="0"/>
          </a:p>
          <a:p>
            <a:pPr marL="457200" indent="-457200">
              <a:lnSpc>
                <a:spcPct val="150000"/>
              </a:lnSpc>
              <a:buFont typeface="Arial" panose="020B0604020202020204" pitchFamily="34" charset="0"/>
              <a:buChar char="•"/>
            </a:pPr>
            <a:r>
              <a:rPr lang="zh-CN" altLang="en-US" sz="2400" b="1" dirty="0"/>
              <a:t>① 当待排序的原序列中大多数元素都已有序的情况下，此时进行的元素比较和移动的次数较少</a:t>
            </a:r>
            <a:endParaRPr lang="en-US" altLang="zh-CN" sz="2400" b="1" dirty="0"/>
          </a:p>
          <a:p>
            <a:pPr marL="457200" indent="-457200">
              <a:lnSpc>
                <a:spcPct val="150000"/>
              </a:lnSpc>
              <a:buFont typeface="Arial" panose="020B0604020202020204" pitchFamily="34" charset="0"/>
              <a:buChar char="•"/>
            </a:pPr>
            <a:r>
              <a:rPr lang="zh-CN" altLang="en-US" sz="2400" b="1" dirty="0"/>
              <a:t>②当原序列的长度很小时，即便它的所有元素都是无序的，此时进行的元素比较和移动的次数还是很少</a:t>
            </a:r>
            <a:endParaRPr lang="en-US" altLang="zh-CN" sz="2400" b="1" dirty="0"/>
          </a:p>
          <a:p>
            <a:pPr marL="457200" indent="-457200">
              <a:lnSpc>
                <a:spcPct val="150000"/>
              </a:lnSpc>
              <a:buFont typeface="Arial" panose="020B0604020202020204" pitchFamily="34" charset="0"/>
              <a:buChar char="•"/>
            </a:pPr>
            <a:endParaRPr lang="en-US" altLang="zh-CN" sz="2400" b="1" dirty="0"/>
          </a:p>
        </p:txBody>
      </p:sp>
      <p:sp>
        <p:nvSpPr>
          <p:cNvPr id="4" name="文本框 3">
            <a:extLst>
              <a:ext uri="{FF2B5EF4-FFF2-40B4-BE49-F238E27FC236}">
                <a16:creationId xmlns:a16="http://schemas.microsoft.com/office/drawing/2014/main" id="{FDA0C631-B6CB-E723-D17F-F455299B345D}"/>
              </a:ext>
            </a:extLst>
          </p:cNvPr>
          <p:cNvSpPr txBox="1"/>
          <p:nvPr/>
        </p:nvSpPr>
        <p:spPr>
          <a:xfrm>
            <a:off x="398237" y="4867231"/>
            <a:ext cx="12424794" cy="169802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参考网址：</a:t>
            </a:r>
            <a:r>
              <a:rPr lang="en-US" altLang="zh-CN" sz="2400" b="1" dirty="0"/>
              <a:t>https://baijiahao.baidu.com/s?id=1719645128431014366&amp;wfr=spider&amp;for=pc</a:t>
            </a:r>
          </a:p>
          <a:p>
            <a:pPr marL="457200" indent="-457200">
              <a:lnSpc>
                <a:spcPct val="150000"/>
              </a:lnSpc>
              <a:buFont typeface="Arial" panose="020B0604020202020204" pitchFamily="34" charset="0"/>
              <a:buChar char="•"/>
            </a:pPr>
            <a:endParaRPr lang="en-US" altLang="zh-CN" sz="2400" b="1" dirty="0"/>
          </a:p>
        </p:txBody>
      </p:sp>
    </p:spTree>
    <p:extLst>
      <p:ext uri="{BB962C8B-B14F-4D97-AF65-F5344CB8AC3E}">
        <p14:creationId xmlns:p14="http://schemas.microsoft.com/office/powerpoint/2010/main" val="2440471120"/>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EDE912-EDF5-3997-13FA-CFF118DCBC12}"/>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希尔排序</a:t>
            </a:r>
          </a:p>
        </p:txBody>
      </p:sp>
      <p:sp>
        <p:nvSpPr>
          <p:cNvPr id="3" name="文本框 2">
            <a:extLst>
              <a:ext uri="{FF2B5EF4-FFF2-40B4-BE49-F238E27FC236}">
                <a16:creationId xmlns:a16="http://schemas.microsoft.com/office/drawing/2014/main" id="{B3CB2359-C45D-FC8F-B6CD-B38BDC45B149}"/>
              </a:ext>
            </a:extLst>
          </p:cNvPr>
          <p:cNvSpPr txBox="1"/>
          <p:nvPr/>
        </p:nvSpPr>
        <p:spPr>
          <a:xfrm>
            <a:off x="507636" y="1140937"/>
            <a:ext cx="10930098"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希尔排序正是利用了直接插入排序算法的这两个性质，它首先将待排序的原序列划分成很多小的序列，称为子序列。然后对这些子序列进行直接插入排序，因为每个子序列中的元素较少，所以在它们上面应用直接插入排序效率较高（利用了上面的性质②）。这样的过程可能会进行很多次，每一次都称为一趟，每一趟都将前一趟得到的整个序列划分为不同的子序列，并再次对这些子序列进行直接插入排序。最后由这些子序列组成的整个序列中的所有元素就基本有序了，此时再在整个序列上进行最后一次的直接插入排序（利用了上面的性质①），此后整个序列的排序就完成了。</a:t>
            </a:r>
            <a:endParaRPr lang="en-US" altLang="zh-CN" sz="2400" b="1" dirty="0"/>
          </a:p>
        </p:txBody>
      </p:sp>
    </p:spTree>
    <p:extLst>
      <p:ext uri="{BB962C8B-B14F-4D97-AF65-F5344CB8AC3E}">
        <p14:creationId xmlns:p14="http://schemas.microsoft.com/office/powerpoint/2010/main" val="3330562928"/>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490822F-E5D2-AC8B-45F8-75A645064FAF}"/>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希尔排序</a:t>
            </a:r>
          </a:p>
        </p:txBody>
      </p:sp>
      <p:sp>
        <p:nvSpPr>
          <p:cNvPr id="5" name="文本框 4">
            <a:extLst>
              <a:ext uri="{FF2B5EF4-FFF2-40B4-BE49-F238E27FC236}">
                <a16:creationId xmlns:a16="http://schemas.microsoft.com/office/drawing/2014/main" id="{B7AEADF1-BCAE-A431-F0A6-3714849109DF}"/>
              </a:ext>
            </a:extLst>
          </p:cNvPr>
          <p:cNvSpPr txBox="1"/>
          <p:nvPr/>
        </p:nvSpPr>
        <p:spPr>
          <a:xfrm>
            <a:off x="507636" y="1140937"/>
            <a:ext cx="10930098" cy="225202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希尔排序采用的是按增量的方式进行子序列划分，将整个序列中下标值相差固定值（增量）的所有元素划分到同一个子序列中。比如，整个序列有</a:t>
            </a:r>
            <a:r>
              <a:rPr lang="en-US" altLang="zh-CN" sz="2400" b="1" dirty="0"/>
              <a:t>9</a:t>
            </a:r>
            <a:r>
              <a:rPr lang="zh-CN" altLang="en-US" sz="2400" b="1" dirty="0"/>
              <a:t>个元素，而增量为</a:t>
            </a:r>
            <a:r>
              <a:rPr lang="en-US" altLang="zh-CN" sz="2400" b="1" dirty="0"/>
              <a:t>3</a:t>
            </a:r>
            <a:r>
              <a:rPr lang="zh-CN" altLang="en-US" sz="2400" b="1" dirty="0"/>
              <a:t>，那么第</a:t>
            </a:r>
            <a:r>
              <a:rPr lang="en-US" altLang="zh-CN" sz="2400" b="1" dirty="0"/>
              <a:t>0</a:t>
            </a:r>
            <a:r>
              <a:rPr lang="zh-CN" altLang="en-US" sz="2400" b="1" dirty="0"/>
              <a:t>、</a:t>
            </a:r>
            <a:r>
              <a:rPr lang="en-US" altLang="zh-CN" sz="2400" b="1" dirty="0"/>
              <a:t>3</a:t>
            </a:r>
            <a:r>
              <a:rPr lang="zh-CN" altLang="en-US" sz="2400" b="1" dirty="0"/>
              <a:t>、</a:t>
            </a:r>
            <a:r>
              <a:rPr lang="en-US" altLang="zh-CN" sz="2400" b="1" dirty="0"/>
              <a:t>6</a:t>
            </a:r>
            <a:r>
              <a:rPr lang="zh-CN" altLang="en-US" sz="2400" b="1" dirty="0"/>
              <a:t>个元素属于第一个子序列，第</a:t>
            </a:r>
            <a:r>
              <a:rPr lang="en-US" altLang="zh-CN" sz="2400" b="1" dirty="0"/>
              <a:t>1</a:t>
            </a:r>
            <a:r>
              <a:rPr lang="zh-CN" altLang="en-US" sz="2400" b="1" dirty="0"/>
              <a:t>、</a:t>
            </a:r>
            <a:r>
              <a:rPr lang="en-US" altLang="zh-CN" sz="2400" b="1" dirty="0"/>
              <a:t>4</a:t>
            </a:r>
            <a:r>
              <a:rPr lang="zh-CN" altLang="en-US" sz="2400" b="1" dirty="0"/>
              <a:t>、</a:t>
            </a:r>
            <a:r>
              <a:rPr lang="en-US" altLang="zh-CN" sz="2400" b="1" dirty="0"/>
              <a:t>7</a:t>
            </a:r>
            <a:r>
              <a:rPr lang="zh-CN" altLang="en-US" sz="2400" b="1" dirty="0"/>
              <a:t>个元素属于第二个子序列，第</a:t>
            </a:r>
            <a:r>
              <a:rPr lang="en-US" altLang="zh-CN" sz="2400" b="1" dirty="0"/>
              <a:t>2</a:t>
            </a:r>
            <a:r>
              <a:rPr lang="zh-CN" altLang="en-US" sz="2400" b="1" dirty="0"/>
              <a:t>、</a:t>
            </a:r>
            <a:r>
              <a:rPr lang="en-US" altLang="zh-CN" sz="2400" b="1" dirty="0"/>
              <a:t>5</a:t>
            </a:r>
            <a:r>
              <a:rPr lang="zh-CN" altLang="en-US" sz="2400" b="1" dirty="0"/>
              <a:t>、</a:t>
            </a:r>
            <a:r>
              <a:rPr lang="en-US" altLang="zh-CN" sz="2400" b="1" dirty="0"/>
              <a:t>8</a:t>
            </a:r>
            <a:r>
              <a:rPr lang="zh-CN" altLang="en-US" sz="2400" b="1" dirty="0"/>
              <a:t>个元素属于最后一个子序列。</a:t>
            </a:r>
            <a:endParaRPr lang="en-US" altLang="zh-CN" sz="2400" b="1" dirty="0"/>
          </a:p>
        </p:txBody>
      </p:sp>
      <p:pic>
        <p:nvPicPr>
          <p:cNvPr id="7" name="图片 6">
            <a:extLst>
              <a:ext uri="{FF2B5EF4-FFF2-40B4-BE49-F238E27FC236}">
                <a16:creationId xmlns:a16="http://schemas.microsoft.com/office/drawing/2014/main" id="{B06C0A72-944F-FAB9-48DD-F21559B1550F}"/>
              </a:ext>
            </a:extLst>
          </p:cNvPr>
          <p:cNvPicPr>
            <a:picLocks noChangeAspect="1"/>
          </p:cNvPicPr>
          <p:nvPr/>
        </p:nvPicPr>
        <p:blipFill>
          <a:blip r:embed="rId2"/>
          <a:stretch>
            <a:fillRect/>
          </a:stretch>
        </p:blipFill>
        <p:spPr>
          <a:xfrm>
            <a:off x="3153140" y="3736424"/>
            <a:ext cx="5639090" cy="2609984"/>
          </a:xfrm>
          <a:prstGeom prst="rect">
            <a:avLst/>
          </a:prstGeom>
        </p:spPr>
      </p:pic>
    </p:spTree>
    <p:extLst>
      <p:ext uri="{BB962C8B-B14F-4D97-AF65-F5344CB8AC3E}">
        <p14:creationId xmlns:p14="http://schemas.microsoft.com/office/powerpoint/2010/main" val="3859958612"/>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CC1C281-F9D2-7638-3DE5-E21919998A01}"/>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希尔排序</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47F0BF2-7545-2807-8CC7-7942526B6A18}"/>
                  </a:ext>
                </a:extLst>
              </p:cNvPr>
              <p:cNvSpPr txBox="1"/>
              <p:nvPr/>
            </p:nvSpPr>
            <p:spPr>
              <a:xfrm>
                <a:off x="507636" y="1140937"/>
                <a:ext cx="10930098" cy="463344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我们选取一个初始增量，每一轮按该增量划分序列进行插入排序，每一轮排序后，数列就会变得“更加有序一点”</a:t>
                </a:r>
                <a:endParaRPr lang="en-US" altLang="zh-CN" sz="2400" b="1" dirty="0"/>
              </a:p>
              <a:p>
                <a:pPr marL="457200" indent="-457200">
                  <a:lnSpc>
                    <a:spcPct val="150000"/>
                  </a:lnSpc>
                  <a:buFont typeface="Arial" panose="020B0604020202020204" pitchFamily="34" charset="0"/>
                  <a:buChar char="•"/>
                </a:pPr>
                <a:r>
                  <a:rPr lang="zh-CN" altLang="en-US" sz="2400" b="1" dirty="0"/>
                  <a:t>新的一轮就将增量减少，最后完成增量为</a:t>
                </a:r>
                <a:r>
                  <a:rPr lang="en-US" altLang="zh-CN" sz="2400" b="1" dirty="0"/>
                  <a:t>1</a:t>
                </a:r>
                <a:r>
                  <a:rPr lang="zh-CN" altLang="en-US" sz="2400" b="1" dirty="0"/>
                  <a:t>的排序时，整个序列有序。</a:t>
                </a:r>
                <a:endParaRPr lang="en-US" altLang="zh-CN" sz="2400" b="1" dirty="0"/>
              </a:p>
              <a:p>
                <a:pPr marL="457200" indent="-457200">
                  <a:lnSpc>
                    <a:spcPct val="150000"/>
                  </a:lnSpc>
                  <a:buFont typeface="Arial" panose="020B0604020202020204" pitchFamily="34" charset="0"/>
                  <a:buChar char="•"/>
                </a:pPr>
                <a:r>
                  <a:rPr lang="zh-CN" altLang="en-US" sz="2400" b="1" dirty="0"/>
                  <a:t>希尔排序中每一轮的增量组成的序列称为增量序列，增量序列最后一个元素必须是</a:t>
                </a:r>
                <a:r>
                  <a:rPr lang="en-US" altLang="zh-CN" sz="2400" b="1" dirty="0"/>
                  <a:t>1</a:t>
                </a:r>
                <a:r>
                  <a:rPr lang="zh-CN" altLang="en-US" sz="2400" b="1" dirty="0"/>
                  <a:t>。</a:t>
                </a:r>
                <a:endParaRPr lang="en-US" altLang="zh-CN" sz="2400" b="1" dirty="0"/>
              </a:p>
              <a:p>
                <a:pPr marL="457200" indent="-457200">
                  <a:lnSpc>
                    <a:spcPct val="150000"/>
                  </a:lnSpc>
                  <a:buFont typeface="Arial" panose="020B0604020202020204" pitchFamily="34" charset="0"/>
                  <a:buChar char="•"/>
                </a:pPr>
                <a:r>
                  <a:rPr lang="zh-CN" altLang="en-US" sz="2400" b="1" dirty="0"/>
                  <a:t>目前没有人能找出并证明最优的增量序列，只有推荐的较高效率的常用增量序列公式。</a:t>
                </a:r>
                <a:endParaRPr lang="en-US" altLang="zh-CN" sz="2400" b="1" dirty="0"/>
              </a:p>
              <a:p>
                <a:pPr marL="457200" indent="-457200">
                  <a:lnSpc>
                    <a:spcPct val="150000"/>
                  </a:lnSpc>
                  <a:buFont typeface="Arial" panose="020B0604020202020204" pitchFamily="34" charset="0"/>
                  <a:buChar char="•"/>
                </a:pPr>
                <a:r>
                  <a:rPr lang="zh-CN" altLang="en-US" sz="2400" b="1" dirty="0"/>
                  <a:t>希尔排序的效率取决与增量序列，平均复杂度为</a:t>
                </a:r>
                <a14:m>
                  <m:oMath xmlns:m="http://schemas.openxmlformats.org/officeDocument/2006/math">
                    <m:r>
                      <a:rPr lang="en-US" altLang="zh-CN" sz="2400" b="1" i="1" smtClean="0">
                        <a:latin typeface="Cambria Math" panose="02040503050406030204" pitchFamily="18" charset="0"/>
                      </a:rPr>
                      <m:t>𝑶</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𝒏</m:t>
                        </m:r>
                      </m:e>
                      <m:sup>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𝟑</m:t>
                            </m:r>
                          </m:num>
                          <m:den>
                            <m:r>
                              <a:rPr lang="en-US" altLang="zh-CN" sz="2400" b="1" i="1" smtClean="0">
                                <a:latin typeface="Cambria Math" panose="02040503050406030204" pitchFamily="18" charset="0"/>
                              </a:rPr>
                              <m:t>𝟐</m:t>
                            </m:r>
                          </m:den>
                        </m:f>
                      </m:sup>
                    </m:sSup>
                    <m:r>
                      <a:rPr lang="en-US" altLang="zh-CN" sz="2400" b="1" i="1" smtClean="0">
                        <a:latin typeface="Cambria Math" panose="02040503050406030204" pitchFamily="18" charset="0"/>
                      </a:rPr>
                      <m:t>)</m:t>
                    </m:r>
                  </m:oMath>
                </a14:m>
                <a:endParaRPr lang="en-US" altLang="zh-CN" sz="2400" b="1" dirty="0"/>
              </a:p>
            </p:txBody>
          </p:sp>
        </mc:Choice>
        <mc:Fallback xmlns="">
          <p:sp>
            <p:nvSpPr>
              <p:cNvPr id="3" name="文本框 2">
                <a:extLst>
                  <a:ext uri="{FF2B5EF4-FFF2-40B4-BE49-F238E27FC236}">
                    <a16:creationId xmlns:a16="http://schemas.microsoft.com/office/drawing/2014/main" id="{547F0BF2-7545-2807-8CC7-7942526B6A18}"/>
                  </a:ext>
                </a:extLst>
              </p:cNvPr>
              <p:cNvSpPr txBox="1">
                <a:spLocks noRot="1" noChangeAspect="1" noMove="1" noResize="1" noEditPoints="1" noAdjustHandles="1" noChangeArrowheads="1" noChangeShapeType="1" noTextEdit="1"/>
              </p:cNvSpPr>
              <p:nvPr/>
            </p:nvSpPr>
            <p:spPr>
              <a:xfrm>
                <a:off x="507636" y="1140937"/>
                <a:ext cx="10930098" cy="4633448"/>
              </a:xfrm>
              <a:prstGeom prst="rect">
                <a:avLst/>
              </a:prstGeom>
              <a:blipFill>
                <a:blip r:embed="rId2"/>
                <a:stretch>
                  <a:fillRect l="-725" b="-22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474683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10DB8AB-91A5-F5E1-AB0A-4B089742CDAE}"/>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基础排序</a:t>
            </a:r>
          </a:p>
        </p:txBody>
      </p:sp>
      <p:sp>
        <p:nvSpPr>
          <p:cNvPr id="3" name="文本框 2">
            <a:extLst>
              <a:ext uri="{FF2B5EF4-FFF2-40B4-BE49-F238E27FC236}">
                <a16:creationId xmlns:a16="http://schemas.microsoft.com/office/drawing/2014/main" id="{37DBDCEF-25CF-BC24-718E-B5A97367F6F1}"/>
              </a:ext>
            </a:extLst>
          </p:cNvPr>
          <p:cNvSpPr txBox="1"/>
          <p:nvPr/>
        </p:nvSpPr>
        <p:spPr>
          <a:xfrm>
            <a:off x="363789" y="1267715"/>
            <a:ext cx="10930098" cy="3360022"/>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solidFill>
                  <a:srgbClr val="FF0000"/>
                </a:solidFill>
              </a:rPr>
              <a:t>逆序对：</a:t>
            </a:r>
            <a:r>
              <a:rPr lang="zh-CN" altLang="en-US" sz="2400" b="1" dirty="0"/>
              <a:t>假设我们希望将牌从小到大排，那么如果存在两张牌，前面的牌比后面的牌大，那么这两张牌称为一对</a:t>
            </a:r>
            <a:r>
              <a:rPr lang="zh-CN" altLang="en-US" sz="2400" b="1" dirty="0">
                <a:solidFill>
                  <a:srgbClr val="FF0000"/>
                </a:solidFill>
              </a:rPr>
              <a:t>逆序对</a:t>
            </a:r>
            <a:r>
              <a:rPr lang="zh-CN" altLang="en-US" sz="2400" b="1" dirty="0"/>
              <a:t>。</a:t>
            </a:r>
            <a:endParaRPr lang="en-US" altLang="zh-CN" sz="2400" b="1" dirty="0"/>
          </a:p>
          <a:p>
            <a:pPr marL="457200" indent="-457200">
              <a:lnSpc>
                <a:spcPct val="150000"/>
              </a:lnSpc>
              <a:buFont typeface="Arial" panose="020B0604020202020204" pitchFamily="34" charset="0"/>
              <a:buChar char="•"/>
            </a:pPr>
            <a:r>
              <a:rPr lang="zh-CN" altLang="en-US" sz="2400" b="1" dirty="0"/>
              <a:t>如果我们对两两元素进行比较，发现逆序对时互相交换，那么每一次交换都会</a:t>
            </a:r>
            <a:r>
              <a:rPr lang="zh-CN" altLang="en-US" sz="2400" b="1" dirty="0">
                <a:solidFill>
                  <a:srgbClr val="FF0000"/>
                </a:solidFill>
              </a:rPr>
              <a:t>减少至少一对</a:t>
            </a:r>
            <a:r>
              <a:rPr lang="zh-CN" altLang="en-US" sz="2400" b="1" dirty="0"/>
              <a:t>逆序对，并且</a:t>
            </a:r>
            <a:r>
              <a:rPr lang="zh-CN" altLang="en-US" sz="2400" b="1" dirty="0">
                <a:solidFill>
                  <a:srgbClr val="FF0000"/>
                </a:solidFill>
              </a:rPr>
              <a:t>不会增加</a:t>
            </a:r>
            <a:r>
              <a:rPr lang="zh-CN" altLang="en-US" sz="2400" b="1" dirty="0"/>
              <a:t>逆序对的个数。所以不断进行交换，直至所有逆序对消除，就能得到有序序列。</a:t>
            </a:r>
            <a:endParaRPr lang="en-US" altLang="zh-CN" sz="2400" b="1" dirty="0"/>
          </a:p>
          <a:p>
            <a:pPr marL="457200" indent="-457200">
              <a:lnSpc>
                <a:spcPct val="150000"/>
              </a:lnSpc>
              <a:buFont typeface="Arial" panose="020B0604020202020204" pitchFamily="34" charset="0"/>
              <a:buChar char="•"/>
            </a:pPr>
            <a:r>
              <a:rPr lang="zh-CN" altLang="en-US" sz="2400" b="1" dirty="0"/>
              <a:t>那么我们应该如何交换，保证所有逆序对被消除呢？</a:t>
            </a:r>
            <a:endParaRPr lang="en-US" altLang="zh-CN" sz="2400" b="1" dirty="0"/>
          </a:p>
        </p:txBody>
      </p:sp>
      <p:pic>
        <p:nvPicPr>
          <p:cNvPr id="4" name="Picture">
            <a:extLst>
              <a:ext uri="{FF2B5EF4-FFF2-40B4-BE49-F238E27FC236}">
                <a16:creationId xmlns:a16="http://schemas.microsoft.com/office/drawing/2014/main" id="{0F572FCD-7498-40E7-507C-60B030A8DDBF}"/>
              </a:ext>
            </a:extLst>
          </p:cNvPr>
          <p:cNvPicPr/>
          <p:nvPr/>
        </p:nvPicPr>
        <p:blipFill rotWithShape="1">
          <a:blip r:embed="rId2" cstate="print">
            <a:extLst>
              <a:ext uri="{28A0092B-C50C-407E-A947-70E740481C1C}">
                <a14:useLocalDpi xmlns:a14="http://schemas.microsoft.com/office/drawing/2010/main"/>
              </a:ext>
            </a:extLst>
          </a:blip>
          <a:srcRect l="11516" r="46146" b="80388"/>
          <a:stretch/>
        </p:blipFill>
        <p:spPr bwMode="auto">
          <a:xfrm>
            <a:off x="4371074" y="4936577"/>
            <a:ext cx="2730389" cy="960697"/>
          </a:xfrm>
          <a:prstGeom prst="rect">
            <a:avLst/>
          </a:prstGeom>
          <a:noFill/>
          <a:ln w="9525">
            <a:solidFill>
              <a:schemeClr val="accent1"/>
            </a:solidFill>
            <a:headEnd/>
            <a:tailEnd/>
          </a:ln>
        </p:spPr>
      </p:pic>
    </p:spTree>
    <p:extLst>
      <p:ext uri="{BB962C8B-B14F-4D97-AF65-F5344CB8AC3E}">
        <p14:creationId xmlns:p14="http://schemas.microsoft.com/office/powerpoint/2010/main" val="3510002950"/>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21A1940-03E3-964E-3016-5A8F24D45839}"/>
              </a:ext>
            </a:extLst>
          </p:cNvPr>
          <p:cNvPicPr>
            <a:picLocks noChangeAspect="1"/>
          </p:cNvPicPr>
          <p:nvPr/>
        </p:nvPicPr>
        <p:blipFill>
          <a:blip r:embed="rId2"/>
          <a:stretch>
            <a:fillRect/>
          </a:stretch>
        </p:blipFill>
        <p:spPr>
          <a:xfrm>
            <a:off x="2917188" y="1231001"/>
            <a:ext cx="5924854" cy="4800847"/>
          </a:xfrm>
          <a:prstGeom prst="rect">
            <a:avLst/>
          </a:prstGeom>
        </p:spPr>
      </p:pic>
      <p:sp>
        <p:nvSpPr>
          <p:cNvPr id="5" name="矩形 4">
            <a:extLst>
              <a:ext uri="{FF2B5EF4-FFF2-40B4-BE49-F238E27FC236}">
                <a16:creationId xmlns:a16="http://schemas.microsoft.com/office/drawing/2014/main" id="{0DD8E0D8-2885-26DE-F931-B7F9A857F2E3}"/>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希尔排序</a:t>
            </a:r>
          </a:p>
        </p:txBody>
      </p:sp>
    </p:spTree>
    <p:extLst>
      <p:ext uri="{BB962C8B-B14F-4D97-AF65-F5344CB8AC3E}">
        <p14:creationId xmlns:p14="http://schemas.microsoft.com/office/powerpoint/2010/main" val="2777430431"/>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390F43-9093-5D72-4780-911AB1993A40}"/>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希尔排序</a:t>
            </a:r>
          </a:p>
        </p:txBody>
      </p:sp>
      <p:pic>
        <p:nvPicPr>
          <p:cNvPr id="4" name="图片 3">
            <a:extLst>
              <a:ext uri="{FF2B5EF4-FFF2-40B4-BE49-F238E27FC236}">
                <a16:creationId xmlns:a16="http://schemas.microsoft.com/office/drawing/2014/main" id="{2890AF35-D08D-6860-0BAD-A05FAA8FB3EB}"/>
              </a:ext>
            </a:extLst>
          </p:cNvPr>
          <p:cNvPicPr>
            <a:picLocks noChangeAspect="1"/>
          </p:cNvPicPr>
          <p:nvPr/>
        </p:nvPicPr>
        <p:blipFill>
          <a:blip r:embed="rId2"/>
          <a:stretch>
            <a:fillRect/>
          </a:stretch>
        </p:blipFill>
        <p:spPr>
          <a:xfrm>
            <a:off x="1822011" y="1081555"/>
            <a:ext cx="7314079" cy="5067960"/>
          </a:xfrm>
          <a:prstGeom prst="rect">
            <a:avLst/>
          </a:prstGeom>
        </p:spPr>
      </p:pic>
    </p:spTree>
    <p:extLst>
      <p:ext uri="{BB962C8B-B14F-4D97-AF65-F5344CB8AC3E}">
        <p14:creationId xmlns:p14="http://schemas.microsoft.com/office/powerpoint/2010/main" val="551409303"/>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49392CF-1540-9AE8-938B-A007E0109734}"/>
              </a:ext>
            </a:extLst>
          </p:cNvPr>
          <p:cNvPicPr>
            <a:picLocks noChangeAspect="1"/>
          </p:cNvPicPr>
          <p:nvPr/>
        </p:nvPicPr>
        <p:blipFill>
          <a:blip r:embed="rId2"/>
          <a:stretch>
            <a:fillRect/>
          </a:stretch>
        </p:blipFill>
        <p:spPr>
          <a:xfrm>
            <a:off x="1798369" y="1367137"/>
            <a:ext cx="7450333" cy="4695782"/>
          </a:xfrm>
          <a:prstGeom prst="rect">
            <a:avLst/>
          </a:prstGeom>
        </p:spPr>
      </p:pic>
      <p:sp>
        <p:nvSpPr>
          <p:cNvPr id="4" name="矩形 3">
            <a:extLst>
              <a:ext uri="{FF2B5EF4-FFF2-40B4-BE49-F238E27FC236}">
                <a16:creationId xmlns:a16="http://schemas.microsoft.com/office/drawing/2014/main" id="{8BD9B114-C34D-1F8E-F616-4F67CE9539C3}"/>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希尔排序</a:t>
            </a:r>
          </a:p>
        </p:txBody>
      </p:sp>
    </p:spTree>
    <p:extLst>
      <p:ext uri="{BB962C8B-B14F-4D97-AF65-F5344CB8AC3E}">
        <p14:creationId xmlns:p14="http://schemas.microsoft.com/office/powerpoint/2010/main" val="3297296920"/>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98341BD-DCEC-D659-82D1-ECADD23C59C4}"/>
              </a:ext>
            </a:extLst>
          </p:cNvPr>
          <p:cNvSpPr/>
          <p:nvPr/>
        </p:nvSpPr>
        <p:spPr>
          <a:xfrm>
            <a:off x="1130007" y="354830"/>
            <a:ext cx="279981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排序的稳定性</a:t>
            </a:r>
          </a:p>
        </p:txBody>
      </p:sp>
      <p:sp>
        <p:nvSpPr>
          <p:cNvPr id="3" name="文本框 2">
            <a:extLst>
              <a:ext uri="{FF2B5EF4-FFF2-40B4-BE49-F238E27FC236}">
                <a16:creationId xmlns:a16="http://schemas.microsoft.com/office/drawing/2014/main" id="{95DE499B-F5DC-F8FD-8D21-A89238C075D1}"/>
              </a:ext>
            </a:extLst>
          </p:cNvPr>
          <p:cNvSpPr txBox="1"/>
          <p:nvPr/>
        </p:nvSpPr>
        <p:spPr>
          <a:xfrm>
            <a:off x="359681" y="1209774"/>
            <a:ext cx="11736923"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排序的稳定性，指在排序后，值相同的元素的相对顺序是否改变</a:t>
            </a:r>
            <a:endParaRPr lang="en-US" altLang="zh-CN" sz="2400" b="1" dirty="0"/>
          </a:p>
          <a:p>
            <a:pPr marL="457200" indent="-457200">
              <a:lnSpc>
                <a:spcPct val="150000"/>
              </a:lnSpc>
              <a:buFont typeface="Arial" panose="020B0604020202020204" pitchFamily="34" charset="0"/>
              <a:buChar char="•"/>
            </a:pPr>
            <a:r>
              <a:rPr lang="zh-CN" altLang="en-US" sz="2400" b="1" dirty="0"/>
              <a:t>举个例子，假设有序列 </a:t>
            </a:r>
            <a:r>
              <a:rPr lang="en-US" altLang="zh-CN" sz="2400" b="1" dirty="0"/>
              <a:t>5 1 3 3 2 , </a:t>
            </a:r>
            <a:r>
              <a:rPr lang="zh-CN" altLang="en-US" sz="2400" b="1" dirty="0"/>
              <a:t>对两个</a:t>
            </a:r>
            <a:r>
              <a:rPr lang="en-US" altLang="zh-CN" sz="2400" b="1" dirty="0"/>
              <a:t>3</a:t>
            </a:r>
            <a:r>
              <a:rPr lang="zh-CN" altLang="en-US" sz="2400" b="1" dirty="0"/>
              <a:t>编号 </a:t>
            </a:r>
            <a:r>
              <a:rPr lang="en-US" altLang="zh-CN" sz="2400" b="1" dirty="0"/>
              <a:t>a, b</a:t>
            </a:r>
            <a:r>
              <a:rPr lang="zh-CN" altLang="en-US" sz="2400" b="1" dirty="0"/>
              <a:t>来区别两者，即</a:t>
            </a:r>
            <a:r>
              <a:rPr lang="en-US" altLang="zh-CN" sz="2400" b="1" dirty="0"/>
              <a:t>5 1 3a 3b 2</a:t>
            </a:r>
          </a:p>
          <a:p>
            <a:pPr marL="457200" indent="-457200">
              <a:lnSpc>
                <a:spcPct val="150000"/>
              </a:lnSpc>
              <a:buFont typeface="Arial" panose="020B0604020202020204" pitchFamily="34" charset="0"/>
              <a:buChar char="•"/>
            </a:pPr>
            <a:r>
              <a:rPr lang="zh-CN" altLang="en-US" sz="2400" b="1" dirty="0"/>
              <a:t>那么排序后如果结果为</a:t>
            </a:r>
            <a:r>
              <a:rPr lang="en-US" altLang="zh-CN" sz="2400" b="1" dirty="0"/>
              <a:t>1 2 3a 3b 5</a:t>
            </a:r>
            <a:r>
              <a:rPr lang="zh-CN" altLang="en-US" sz="2400" b="1" dirty="0"/>
              <a:t>，那么这个排序算法是稳定的，即</a:t>
            </a:r>
            <a:r>
              <a:rPr lang="en-US" altLang="zh-CN" sz="2400" b="1" dirty="0"/>
              <a:t>3a </a:t>
            </a:r>
            <a:r>
              <a:rPr lang="zh-CN" altLang="en-US" sz="2400" b="1" dirty="0"/>
              <a:t>和</a:t>
            </a:r>
            <a:r>
              <a:rPr lang="en-US" altLang="zh-CN" sz="2400" b="1" dirty="0"/>
              <a:t>3b</a:t>
            </a:r>
            <a:r>
              <a:rPr lang="zh-CN" altLang="en-US" sz="2400" b="1" dirty="0"/>
              <a:t>的相对顺序并没有改变。</a:t>
            </a:r>
            <a:endParaRPr lang="en-US" altLang="zh-CN" sz="2400" b="1" dirty="0"/>
          </a:p>
          <a:p>
            <a:pPr marL="457200" indent="-457200">
              <a:lnSpc>
                <a:spcPct val="150000"/>
              </a:lnSpc>
              <a:buFont typeface="Arial" panose="020B0604020202020204" pitchFamily="34" charset="0"/>
              <a:buChar char="•"/>
            </a:pPr>
            <a:r>
              <a:rPr lang="zh-CN" altLang="en-US" sz="2400" b="1" dirty="0"/>
              <a:t>如果排序后结果为</a:t>
            </a:r>
            <a:r>
              <a:rPr lang="en-US" altLang="zh-CN" sz="2400" b="1" dirty="0"/>
              <a:t>1 2 3b 3a 5</a:t>
            </a:r>
            <a:r>
              <a:rPr lang="zh-CN" altLang="en-US" sz="2400" b="1" dirty="0"/>
              <a:t>，那么称这个排序算法是不稳定的，即</a:t>
            </a:r>
            <a:r>
              <a:rPr lang="en-US" altLang="zh-CN" sz="2400" b="1" dirty="0"/>
              <a:t>3a </a:t>
            </a:r>
            <a:r>
              <a:rPr lang="zh-CN" altLang="en-US" sz="2400" b="1" dirty="0"/>
              <a:t>和</a:t>
            </a:r>
            <a:r>
              <a:rPr lang="en-US" altLang="zh-CN" sz="2400" b="1" dirty="0"/>
              <a:t>3b</a:t>
            </a:r>
            <a:r>
              <a:rPr lang="zh-CN" altLang="en-US" sz="2400" b="1" dirty="0"/>
              <a:t>的相对顺序发生了改变。</a:t>
            </a:r>
            <a:endParaRPr lang="en-US" altLang="zh-CN" sz="2400" b="1" dirty="0"/>
          </a:p>
          <a:p>
            <a:pPr marL="457200" indent="-457200">
              <a:lnSpc>
                <a:spcPct val="150000"/>
              </a:lnSpc>
              <a:buFont typeface="Arial" panose="020B0604020202020204" pitchFamily="34" charset="0"/>
              <a:buChar char="•"/>
            </a:pPr>
            <a:r>
              <a:rPr lang="zh-CN" altLang="en-US" sz="2400" b="1" dirty="0"/>
              <a:t>请大家根据算法的原理和稳定性的定义，思考我们学习的这几个排序算法是否具有稳定性</a:t>
            </a:r>
            <a:endParaRPr lang="en-US" altLang="zh-CN" sz="2400" b="1" dirty="0"/>
          </a:p>
        </p:txBody>
      </p:sp>
    </p:spTree>
    <p:extLst>
      <p:ext uri="{BB962C8B-B14F-4D97-AF65-F5344CB8AC3E}">
        <p14:creationId xmlns:p14="http://schemas.microsoft.com/office/powerpoint/2010/main" val="2553531483"/>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4724645-809B-5B3A-562C-F58F571477DB}"/>
              </a:ext>
            </a:extLst>
          </p:cNvPr>
          <p:cNvPicPr>
            <a:picLocks noChangeAspect="1"/>
          </p:cNvPicPr>
          <p:nvPr/>
        </p:nvPicPr>
        <p:blipFill>
          <a:blip r:embed="rId2"/>
          <a:stretch>
            <a:fillRect/>
          </a:stretch>
        </p:blipFill>
        <p:spPr>
          <a:xfrm>
            <a:off x="1528767" y="1332315"/>
            <a:ext cx="8184859" cy="5068485"/>
          </a:xfrm>
          <a:prstGeom prst="rect">
            <a:avLst/>
          </a:prstGeom>
        </p:spPr>
      </p:pic>
      <p:sp>
        <p:nvSpPr>
          <p:cNvPr id="4" name="矩形 3">
            <a:extLst>
              <a:ext uri="{FF2B5EF4-FFF2-40B4-BE49-F238E27FC236}">
                <a16:creationId xmlns:a16="http://schemas.microsoft.com/office/drawing/2014/main" id="{8257E5C0-9DA9-7F29-4E25-C4E5C49A1881}"/>
              </a:ext>
            </a:extLst>
          </p:cNvPr>
          <p:cNvSpPr/>
          <p:nvPr/>
        </p:nvSpPr>
        <p:spPr>
          <a:xfrm>
            <a:off x="1130007" y="354830"/>
            <a:ext cx="2799819"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排序的稳定性</a:t>
            </a:r>
          </a:p>
        </p:txBody>
      </p:sp>
    </p:spTree>
    <p:extLst>
      <p:ext uri="{BB962C8B-B14F-4D97-AF65-F5344CB8AC3E}">
        <p14:creationId xmlns:p14="http://schemas.microsoft.com/office/powerpoint/2010/main" val="3493286552"/>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a:extLst>
              <a:ext uri="{FF2B5EF4-FFF2-40B4-BE49-F238E27FC236}">
                <a16:creationId xmlns:a16="http://schemas.microsoft.com/office/drawing/2014/main" id="{C75F5E4E-777D-774F-AA43-B0DED718F0EC}"/>
              </a:ext>
            </a:extLst>
          </p:cNvPr>
          <p:cNvSpPr/>
          <p:nvPr/>
        </p:nvSpPr>
        <p:spPr>
          <a:xfrm rot="5400000">
            <a:off x="1588" y="-1"/>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1" name="直角三角形 70">
            <a:extLst>
              <a:ext uri="{FF2B5EF4-FFF2-40B4-BE49-F238E27FC236}">
                <a16:creationId xmlns:a16="http://schemas.microsoft.com/office/drawing/2014/main" id="{01788412-3C8B-DB4D-A435-3EF8EDF15634}"/>
              </a:ext>
            </a:extLst>
          </p:cNvPr>
          <p:cNvSpPr/>
          <p:nvPr/>
        </p:nvSpPr>
        <p:spPr>
          <a:xfrm rot="16200000">
            <a:off x="7643487" y="2311073"/>
            <a:ext cx="4546926" cy="4546926"/>
          </a:xfrm>
          <a:prstGeom prst="rtTriangle">
            <a:avLst/>
          </a:prstGeom>
          <a:solidFill>
            <a:srgbClr val="E4EE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11" name="文本框 10"/>
          <p:cNvSpPr txBox="1"/>
          <p:nvPr/>
        </p:nvSpPr>
        <p:spPr>
          <a:xfrm>
            <a:off x="3095439" y="2264468"/>
            <a:ext cx="6208218" cy="2308324"/>
          </a:xfrm>
          <a:prstGeom prst="rect">
            <a:avLst/>
          </a:prstGeom>
          <a:noFill/>
        </p:spPr>
        <p:txBody>
          <a:bodyPr wrap="square">
            <a:spAutoFit/>
          </a:bodyPr>
          <a:lstStyle/>
          <a:p>
            <a:pPr algn="ctr" defTabSz="913491">
              <a:defRPr/>
            </a:pPr>
            <a:r>
              <a:rPr lang="en-US" altLang="zh-CN" sz="72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rPr>
              <a:t>Thanks for watching</a:t>
            </a:r>
            <a:endParaRPr lang="zh-CN" altLang="en-US" sz="7200" b="1" dirty="0">
              <a:solidFill>
                <a:schemeClr val="accent6">
                  <a:lumMod val="50000"/>
                </a:schemeClr>
              </a:solidFill>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2" name="直角三角形 1">
            <a:extLst>
              <a:ext uri="{FF2B5EF4-FFF2-40B4-BE49-F238E27FC236}">
                <a16:creationId xmlns:a16="http://schemas.microsoft.com/office/drawing/2014/main" id="{78144B5E-6BCA-2542-9445-709960D3582A}"/>
              </a:ext>
            </a:extLst>
          </p:cNvPr>
          <p:cNvSpPr/>
          <p:nvPr/>
        </p:nvSpPr>
        <p:spPr>
          <a:xfrm rot="5400000">
            <a:off x="1588" y="0"/>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0" name="直角三角形 69">
            <a:extLst>
              <a:ext uri="{FF2B5EF4-FFF2-40B4-BE49-F238E27FC236}">
                <a16:creationId xmlns:a16="http://schemas.microsoft.com/office/drawing/2014/main" id="{0777DB84-72E7-AB43-A1DC-ABF942AA9B19}"/>
              </a:ext>
            </a:extLst>
          </p:cNvPr>
          <p:cNvSpPr/>
          <p:nvPr/>
        </p:nvSpPr>
        <p:spPr>
          <a:xfrm rot="16200000">
            <a:off x="8203629" y="2871216"/>
            <a:ext cx="3986784" cy="3986784"/>
          </a:xfrm>
          <a:prstGeom prst="rtTriangle">
            <a:avLst/>
          </a:prstGeom>
          <a:solidFill>
            <a:srgbClr val="B8D8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3" name="平行四边形 2">
            <a:extLst>
              <a:ext uri="{FF2B5EF4-FFF2-40B4-BE49-F238E27FC236}">
                <a16:creationId xmlns:a16="http://schemas.microsoft.com/office/drawing/2014/main" id="{09C459AD-E8F9-8C4C-9D24-5CEC77B483DC}"/>
              </a:ext>
            </a:extLst>
          </p:cNvPr>
          <p:cNvSpPr/>
          <p:nvPr/>
        </p:nvSpPr>
        <p:spPr>
          <a:xfrm>
            <a:off x="1781418" y="1"/>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3" name="平行四边形 72">
            <a:extLst>
              <a:ext uri="{FF2B5EF4-FFF2-40B4-BE49-F238E27FC236}">
                <a16:creationId xmlns:a16="http://schemas.microsoft.com/office/drawing/2014/main" id="{C4F593FD-3671-E846-9249-DE08C68D5AEE}"/>
              </a:ext>
            </a:extLst>
          </p:cNvPr>
          <p:cNvSpPr/>
          <p:nvPr/>
        </p:nvSpPr>
        <p:spPr>
          <a:xfrm>
            <a:off x="-2438922" y="1167125"/>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4" name="平行四边形 73">
            <a:extLst>
              <a:ext uri="{FF2B5EF4-FFF2-40B4-BE49-F238E27FC236}">
                <a16:creationId xmlns:a16="http://schemas.microsoft.com/office/drawing/2014/main" id="{9B2B09C8-4BB9-264F-83F8-9FB4D2EF02DB}"/>
              </a:ext>
            </a:extLst>
          </p:cNvPr>
          <p:cNvSpPr/>
          <p:nvPr/>
        </p:nvSpPr>
        <p:spPr>
          <a:xfrm>
            <a:off x="10771277" y="2156849"/>
            <a:ext cx="3958556" cy="3659871"/>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
        <p:nvSpPr>
          <p:cNvPr id="75" name="平行四边形 74">
            <a:extLst>
              <a:ext uri="{FF2B5EF4-FFF2-40B4-BE49-F238E27FC236}">
                <a16:creationId xmlns:a16="http://schemas.microsoft.com/office/drawing/2014/main" id="{26E850BB-8B8C-1A4B-A425-D0A6C031F94A}"/>
              </a:ext>
            </a:extLst>
          </p:cNvPr>
          <p:cNvSpPr/>
          <p:nvPr/>
        </p:nvSpPr>
        <p:spPr>
          <a:xfrm>
            <a:off x="6627825" y="4658925"/>
            <a:ext cx="3779723" cy="2209495"/>
          </a:xfrm>
          <a:prstGeom prst="parallelogram">
            <a:avLst>
              <a:gd name="adj" fmla="val 100148"/>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思源黑体 CN Regular" panose="020B0500000000000000" pitchFamily="34" charset="-122"/>
              <a:cs typeface="+mn-ea"/>
              <a:sym typeface="Arial" panose="020B0604020202020204" pitchFamily="34" charset="0"/>
            </a:endParaRPr>
          </a:p>
        </p:txBody>
      </p:sp>
    </p:spTree>
    <p:custDataLst>
      <p:tags r:id="rId1"/>
    </p:custDataLst>
    <p:extLst>
      <p:ext uri="{BB962C8B-B14F-4D97-AF65-F5344CB8AC3E}">
        <p14:creationId xmlns:p14="http://schemas.microsoft.com/office/powerpoint/2010/main" val="39326988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iterate type="lt">
                                    <p:tmPct val="40000"/>
                                  </p:iterate>
                                  <p:childTnLst>
                                    <p:set>
                                      <p:cBhvr>
                                        <p:cTn id="6" dur="1" fill="hold">
                                          <p:stCondLst>
                                            <p:cond delay="0"/>
                                          </p:stCondLst>
                                        </p:cTn>
                                        <p:tgtEl>
                                          <p:spTgt spid="11"/>
                                        </p:tgtEl>
                                        <p:attrNameLst>
                                          <p:attrName>style.visibility</p:attrName>
                                        </p:attrNameLst>
                                      </p:cBhvr>
                                      <p:to>
                                        <p:strVal val="visible"/>
                                      </p:to>
                                    </p:set>
                                    <p:anim calcmode="lin" valueType="num">
                                      <p:cBhvr>
                                        <p:cTn id="7" dur="250" fill="hold"/>
                                        <p:tgtEl>
                                          <p:spTgt spid="11"/>
                                        </p:tgtEl>
                                        <p:attrNameLst>
                                          <p:attrName>ppt_x</p:attrName>
                                        </p:attrNameLst>
                                      </p:cBhvr>
                                      <p:tavLst>
                                        <p:tav tm="0">
                                          <p:val>
                                            <p:strVal val="#ppt_x"/>
                                          </p:val>
                                        </p:tav>
                                        <p:tav tm="100000">
                                          <p:val>
                                            <p:strVal val="#ppt_x"/>
                                          </p:val>
                                        </p:tav>
                                      </p:tavLst>
                                    </p:anim>
                                    <p:anim calcmode="lin" valueType="num">
                                      <p:cBhvr>
                                        <p:cTn id="8" dur="250" fill="hold"/>
                                        <p:tgtEl>
                                          <p:spTgt spid="11"/>
                                        </p:tgtEl>
                                        <p:attrNameLst>
                                          <p:attrName>ppt_y</p:attrName>
                                        </p:attrNameLst>
                                      </p:cBhvr>
                                      <p:tavLst>
                                        <p:tav tm="0">
                                          <p:val>
                                            <p:strVal val="#ppt_y-#ppt_h/2"/>
                                          </p:val>
                                        </p:tav>
                                        <p:tav tm="100000">
                                          <p:val>
                                            <p:strVal val="#ppt_y"/>
                                          </p:val>
                                        </p:tav>
                                      </p:tavLst>
                                    </p:anim>
                                    <p:anim calcmode="lin" valueType="num">
                                      <p:cBhvr>
                                        <p:cTn id="9" dur="250" fill="hold"/>
                                        <p:tgtEl>
                                          <p:spTgt spid="11"/>
                                        </p:tgtEl>
                                        <p:attrNameLst>
                                          <p:attrName>ppt_w</p:attrName>
                                        </p:attrNameLst>
                                      </p:cBhvr>
                                      <p:tavLst>
                                        <p:tav tm="0">
                                          <p:val>
                                            <p:strVal val="#ppt_w"/>
                                          </p:val>
                                        </p:tav>
                                        <p:tav tm="100000">
                                          <p:val>
                                            <p:strVal val="#ppt_w"/>
                                          </p:val>
                                        </p:tav>
                                      </p:tavLst>
                                    </p:anim>
                                    <p:anim calcmode="lin" valueType="num">
                                      <p:cBhvr>
                                        <p:cTn id="10" dur="25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FAB00A-BA80-6076-D0EA-9A4E24A0FD21}"/>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基础排序</a:t>
            </a:r>
          </a:p>
        </p:txBody>
      </p:sp>
      <p:sp>
        <p:nvSpPr>
          <p:cNvPr id="3" name="文本框 2">
            <a:extLst>
              <a:ext uri="{FF2B5EF4-FFF2-40B4-BE49-F238E27FC236}">
                <a16:creationId xmlns:a16="http://schemas.microsoft.com/office/drawing/2014/main" id="{7DF2582A-FC3D-0E47-6BBD-50288B653D2E}"/>
              </a:ext>
            </a:extLst>
          </p:cNvPr>
          <p:cNvSpPr txBox="1"/>
          <p:nvPr/>
        </p:nvSpPr>
        <p:spPr>
          <a:xfrm>
            <a:off x="363789" y="1267715"/>
            <a:ext cx="10930098" cy="446801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我们可以让一个牌放在其应该在的位置，例如，最大的牌放在最后一个位置，那么前面的牌不管是什么顺序，都不可能和最大的牌组成逆序对；同理，我们把第</a:t>
            </a:r>
            <a:r>
              <a:rPr lang="en-US" altLang="zh-CN" sz="2400" b="1" dirty="0"/>
              <a:t>i</a:t>
            </a:r>
            <a:r>
              <a:rPr lang="zh-CN" altLang="en-US" sz="2400" b="1" dirty="0"/>
              <a:t>大的放在右边第</a:t>
            </a:r>
            <a:r>
              <a:rPr lang="en-US" altLang="zh-CN" sz="2400" b="1" dirty="0"/>
              <a:t>i</a:t>
            </a:r>
            <a:r>
              <a:rPr lang="zh-CN" altLang="en-US" sz="2400" b="1" dirty="0"/>
              <a:t>个位置，直至所有位置被放满即可。</a:t>
            </a:r>
            <a:endParaRPr lang="en-US" altLang="zh-CN" sz="2400" b="1" dirty="0"/>
          </a:p>
          <a:p>
            <a:pPr marL="457200" indent="-457200">
              <a:lnSpc>
                <a:spcPct val="150000"/>
              </a:lnSpc>
              <a:buFont typeface="Arial" panose="020B0604020202020204" pitchFamily="34" charset="0"/>
              <a:buChar char="•"/>
            </a:pPr>
            <a:r>
              <a:rPr lang="zh-CN" altLang="en-US" sz="2400" b="1" dirty="0"/>
              <a:t>这个过程有两种方法可以实现，其中一种是以类似于“冒泡”的方式实现。</a:t>
            </a:r>
            <a:endParaRPr lang="en-US" altLang="zh-CN" sz="2400" b="1" dirty="0"/>
          </a:p>
          <a:p>
            <a:pPr marL="457200" indent="-457200">
              <a:lnSpc>
                <a:spcPct val="150000"/>
              </a:lnSpc>
              <a:buFont typeface="Arial" panose="020B0604020202020204" pitchFamily="34" charset="0"/>
              <a:buChar char="•"/>
            </a:pPr>
            <a:r>
              <a:rPr lang="zh-CN" altLang="en-US" sz="2400" b="1" dirty="0"/>
              <a:t>我们从第一个位置开始，将当前位置的牌与后面一个牌比较大小，将较大的牌交换到后面，再与下一张牌比较。这样子进行一轮之后，到达当前最大位置的牌一定是当前最大的牌。反复进行几轮之后，便会逐个找出第</a:t>
            </a:r>
            <a:r>
              <a:rPr lang="en-US" altLang="zh-CN" sz="2400" b="1" dirty="0" err="1"/>
              <a:t>i</a:t>
            </a:r>
            <a:r>
              <a:rPr lang="zh-CN" altLang="en-US" sz="2400" b="1" dirty="0"/>
              <a:t>大的牌并将其放到相应位置。</a:t>
            </a:r>
            <a:endParaRPr lang="en-US" altLang="zh-CN" sz="2400" b="1" dirty="0"/>
          </a:p>
        </p:txBody>
      </p:sp>
    </p:spTree>
    <p:extLst>
      <p:ext uri="{BB962C8B-B14F-4D97-AF65-F5344CB8AC3E}">
        <p14:creationId xmlns:p14="http://schemas.microsoft.com/office/powerpoint/2010/main" val="264823284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a:extLst>
              <a:ext uri="{FF2B5EF4-FFF2-40B4-BE49-F238E27FC236}">
                <a16:creationId xmlns:a16="http://schemas.microsoft.com/office/drawing/2014/main" id="{5F9976BD-90F8-3AFD-3D1D-64CAC4EC8E05}"/>
              </a:ext>
            </a:extLst>
          </p:cNvPr>
          <p:cNvPicPr>
            <a:picLocks/>
          </p:cNvPicPr>
          <p:nvPr/>
        </p:nvPicPr>
        <p:blipFill>
          <a:blip r:embed="rId2" cstate="print">
            <a:extLst>
              <a:ext uri="{28A0092B-C50C-407E-A947-70E740481C1C}">
                <a14:useLocalDpi xmlns:a14="http://schemas.microsoft.com/office/drawing/2010/main"/>
              </a:ext>
            </a:extLst>
          </a:blip>
          <a:stretch>
            <a:fillRect/>
          </a:stretch>
        </p:blipFill>
        <p:spPr bwMode="auto">
          <a:xfrm>
            <a:off x="2527800" y="1438468"/>
            <a:ext cx="6940954" cy="4471988"/>
          </a:xfrm>
          <a:prstGeom prst="rect">
            <a:avLst/>
          </a:prstGeom>
          <a:noFill/>
          <a:ln w="9525">
            <a:solidFill>
              <a:schemeClr val="accent1"/>
            </a:solidFill>
            <a:headEnd/>
            <a:tailEnd/>
          </a:ln>
        </p:spPr>
      </p:pic>
      <p:sp>
        <p:nvSpPr>
          <p:cNvPr id="3" name="矩形 2">
            <a:extLst>
              <a:ext uri="{FF2B5EF4-FFF2-40B4-BE49-F238E27FC236}">
                <a16:creationId xmlns:a16="http://schemas.microsoft.com/office/drawing/2014/main" id="{4DAA0B11-AB6C-B8DA-28DA-64E4A0AA99C7}"/>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冒泡排序</a:t>
            </a:r>
          </a:p>
        </p:txBody>
      </p:sp>
    </p:spTree>
    <p:extLst>
      <p:ext uri="{BB962C8B-B14F-4D97-AF65-F5344CB8AC3E}">
        <p14:creationId xmlns:p14="http://schemas.microsoft.com/office/powerpoint/2010/main" val="263335967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82F6FB6-E905-045C-4965-2F68B7F1DE36}"/>
              </a:ext>
            </a:extLst>
          </p:cNvPr>
          <p:cNvSpPr/>
          <p:nvPr/>
        </p:nvSpPr>
        <p:spPr>
          <a:xfrm>
            <a:off x="1130007" y="354830"/>
            <a:ext cx="2115764" cy="523220"/>
          </a:xfrm>
          <a:prstGeom prst="rect">
            <a:avLst/>
          </a:prstGeom>
        </p:spPr>
        <p:txBody>
          <a:bodyPr wrap="square">
            <a:spAutoFit/>
          </a:bodyPr>
          <a:lstStyle/>
          <a:p>
            <a:pPr algn="dist"/>
            <a:r>
              <a:rPr lang="zh-CN" altLang="en-US" sz="2800" b="1" dirty="0">
                <a:solidFill>
                  <a:srgbClr val="93C3C2"/>
                </a:solidFill>
                <a:latin typeface="Arial" panose="020B0604020202020204" pitchFamily="34" charset="0"/>
                <a:ea typeface="思源黑体 CN Regular" panose="020B0500000000000000" pitchFamily="34" charset="-122"/>
                <a:cs typeface="+mn-ea"/>
                <a:sym typeface="Arial" panose="020B0604020202020204" pitchFamily="34" charset="0"/>
              </a:rPr>
              <a:t>冒泡排序</a:t>
            </a:r>
          </a:p>
        </p:txBody>
      </p:sp>
      <p:sp>
        <p:nvSpPr>
          <p:cNvPr id="7" name="文本框 6">
            <a:extLst>
              <a:ext uri="{FF2B5EF4-FFF2-40B4-BE49-F238E27FC236}">
                <a16:creationId xmlns:a16="http://schemas.microsoft.com/office/drawing/2014/main" id="{75716171-E05C-8A8C-3598-462F56E00B91}"/>
              </a:ext>
            </a:extLst>
          </p:cNvPr>
          <p:cNvSpPr txBox="1"/>
          <p:nvPr/>
        </p:nvSpPr>
        <p:spPr>
          <a:xfrm>
            <a:off x="6931291" y="1267715"/>
            <a:ext cx="4362595" cy="3914020"/>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400" b="1" dirty="0"/>
              <a:t>冒泡排序根据是找最大还是最小牌，是拿</a:t>
            </a:r>
            <a:r>
              <a:rPr lang="en-US" altLang="zh-CN" sz="2400" b="1" dirty="0"/>
              <a:t>a[j]</a:t>
            </a:r>
            <a:r>
              <a:rPr lang="zh-CN" altLang="en-US" sz="2400" b="1" dirty="0"/>
              <a:t>和</a:t>
            </a:r>
            <a:r>
              <a:rPr lang="en-US" altLang="zh-CN" sz="2400" b="1" dirty="0"/>
              <a:t>a[j-1]</a:t>
            </a:r>
            <a:r>
              <a:rPr lang="zh-CN" altLang="en-US" sz="2400" b="1" dirty="0"/>
              <a:t>比还是和</a:t>
            </a:r>
            <a:r>
              <a:rPr lang="en-US" altLang="zh-CN" sz="2400" b="1" dirty="0"/>
              <a:t>a[j+1]</a:t>
            </a:r>
            <a:r>
              <a:rPr lang="zh-CN" altLang="en-US" sz="2400" b="1" dirty="0"/>
              <a:t>比在代码上会有细微差别，大家在写代码或者做题的时候根据实际情景用变量将这个操作描述出来即可。</a:t>
            </a:r>
            <a:endParaRPr lang="en-US" altLang="zh-CN" sz="2400" b="1" dirty="0"/>
          </a:p>
        </p:txBody>
      </p:sp>
      <p:pic>
        <p:nvPicPr>
          <p:cNvPr id="9" name="图片 8">
            <a:extLst>
              <a:ext uri="{FF2B5EF4-FFF2-40B4-BE49-F238E27FC236}">
                <a16:creationId xmlns:a16="http://schemas.microsoft.com/office/drawing/2014/main" id="{83749753-0B22-8D41-75BC-C1E670750AC0}"/>
              </a:ext>
            </a:extLst>
          </p:cNvPr>
          <p:cNvPicPr>
            <a:picLocks noChangeAspect="1"/>
          </p:cNvPicPr>
          <p:nvPr/>
        </p:nvPicPr>
        <p:blipFill>
          <a:blip r:embed="rId2"/>
          <a:stretch>
            <a:fillRect/>
          </a:stretch>
        </p:blipFill>
        <p:spPr>
          <a:xfrm>
            <a:off x="533460" y="3545393"/>
            <a:ext cx="6271225" cy="1765685"/>
          </a:xfrm>
          <a:prstGeom prst="rect">
            <a:avLst/>
          </a:prstGeom>
        </p:spPr>
      </p:pic>
      <p:pic>
        <p:nvPicPr>
          <p:cNvPr id="5" name="图片 4">
            <a:extLst>
              <a:ext uri="{FF2B5EF4-FFF2-40B4-BE49-F238E27FC236}">
                <a16:creationId xmlns:a16="http://schemas.microsoft.com/office/drawing/2014/main" id="{E1F7E2F2-8FF3-3537-6359-2C7F538D65E6}"/>
              </a:ext>
            </a:extLst>
          </p:cNvPr>
          <p:cNvPicPr>
            <a:picLocks noChangeAspect="1"/>
          </p:cNvPicPr>
          <p:nvPr/>
        </p:nvPicPr>
        <p:blipFill>
          <a:blip r:embed="rId3"/>
          <a:stretch>
            <a:fillRect/>
          </a:stretch>
        </p:blipFill>
        <p:spPr>
          <a:xfrm>
            <a:off x="533460" y="1267715"/>
            <a:ext cx="6266840" cy="1838453"/>
          </a:xfrm>
          <a:prstGeom prst="rect">
            <a:avLst/>
          </a:prstGeom>
        </p:spPr>
      </p:pic>
    </p:spTree>
    <p:extLst>
      <p:ext uri="{BB962C8B-B14F-4D97-AF65-F5344CB8AC3E}">
        <p14:creationId xmlns:p14="http://schemas.microsoft.com/office/powerpoint/2010/main" val="1035556183"/>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10.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ags/tag9.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3822</TotalTime>
  <Words>4764</Words>
  <Application>Microsoft Office PowerPoint</Application>
  <PresentationFormat>宽屏</PresentationFormat>
  <Paragraphs>275</Paragraphs>
  <Slides>65</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65</vt:i4>
      </vt:variant>
    </vt:vector>
  </HeadingPairs>
  <TitlesOfParts>
    <vt:vector size="71" baseType="lpstr">
      <vt:lpstr>等线</vt:lpstr>
      <vt:lpstr>等线 Light</vt:lpstr>
      <vt:lpstr>Arial</vt:lpstr>
      <vt:lpstr>Calibri</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宗奇</dc:creator>
  <cp:lastModifiedBy>宗奇 杨</cp:lastModifiedBy>
  <cp:revision>374</cp:revision>
  <dcterms:created xsi:type="dcterms:W3CDTF">2022-03-06T07:45:30Z</dcterms:created>
  <dcterms:modified xsi:type="dcterms:W3CDTF">2023-10-21T12:40:48Z</dcterms:modified>
</cp:coreProperties>
</file>