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7739" r:id="rId2"/>
    <p:sldId id="7740" r:id="rId3"/>
    <p:sldId id="257" r:id="rId4"/>
    <p:sldId id="7651" r:id="rId5"/>
    <p:sldId id="7657" r:id="rId6"/>
    <p:sldId id="7741" r:id="rId7"/>
    <p:sldId id="7742" r:id="rId8"/>
    <p:sldId id="7743" r:id="rId9"/>
    <p:sldId id="7744" r:id="rId10"/>
    <p:sldId id="7745" r:id="rId11"/>
    <p:sldId id="7746" r:id="rId12"/>
    <p:sldId id="7747" r:id="rId13"/>
    <p:sldId id="7748" r:id="rId14"/>
    <p:sldId id="7760" r:id="rId15"/>
    <p:sldId id="7761" r:id="rId16"/>
    <p:sldId id="7762" r:id="rId17"/>
    <p:sldId id="7763" r:id="rId18"/>
    <p:sldId id="7764" r:id="rId19"/>
    <p:sldId id="7765" r:id="rId20"/>
    <p:sldId id="7766" r:id="rId21"/>
    <p:sldId id="7767" r:id="rId22"/>
    <p:sldId id="7768" r:id="rId23"/>
    <p:sldId id="7769" r:id="rId24"/>
    <p:sldId id="7770" r:id="rId25"/>
    <p:sldId id="7771" r:id="rId26"/>
    <p:sldId id="7772" r:id="rId27"/>
    <p:sldId id="7773" r:id="rId28"/>
    <p:sldId id="7774" r:id="rId29"/>
    <p:sldId id="7749" r:id="rId30"/>
    <p:sldId id="7750" r:id="rId31"/>
    <p:sldId id="7660" r:id="rId32"/>
    <p:sldId id="7661" r:id="rId33"/>
    <p:sldId id="7662" r:id="rId34"/>
    <p:sldId id="7753" r:id="rId35"/>
    <p:sldId id="7754" r:id="rId36"/>
    <p:sldId id="7755" r:id="rId37"/>
    <p:sldId id="7751" r:id="rId38"/>
    <p:sldId id="7665" r:id="rId39"/>
    <p:sldId id="7666" r:id="rId40"/>
    <p:sldId id="7669" r:id="rId41"/>
    <p:sldId id="7757" r:id="rId42"/>
    <p:sldId id="7756" r:id="rId43"/>
    <p:sldId id="7672" r:id="rId44"/>
    <p:sldId id="7752" r:id="rId45"/>
    <p:sldId id="7758" r:id="rId46"/>
    <p:sldId id="7759" r:id="rId47"/>
    <p:sldId id="760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E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3" autoAdjust="0"/>
    <p:restoredTop sz="95587" autoAdjust="0"/>
  </p:normalViewPr>
  <p:slideViewPr>
    <p:cSldViewPr snapToGrid="0">
      <p:cViewPr varScale="1">
        <p:scale>
          <a:sx n="77" d="100"/>
          <a:sy n="77" d="100"/>
        </p:scale>
        <p:origin x="92"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CB8E-AC13-47AA-B1E2-9FC0CC656FC8}"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A342-4A36-4C7A-9C26-4D27B54799E4}" type="slidenum">
              <a:rPr lang="zh-CN" altLang="en-US" smtClean="0"/>
              <a:t>‹#›</a:t>
            </a:fld>
            <a:endParaRPr lang="zh-CN" altLang="en-US"/>
          </a:p>
        </p:txBody>
      </p:sp>
    </p:spTree>
    <p:extLst>
      <p:ext uri="{BB962C8B-B14F-4D97-AF65-F5344CB8AC3E}">
        <p14:creationId xmlns:p14="http://schemas.microsoft.com/office/powerpoint/2010/main" val="24963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extLst>
      <p:ext uri="{BB962C8B-B14F-4D97-AF65-F5344CB8AC3E}">
        <p14:creationId xmlns:p14="http://schemas.microsoft.com/office/powerpoint/2010/main" val="40745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595A342-4A36-4C7A-9C26-4D27B54799E4}" type="slidenum">
              <a:rPr lang="zh-CN" altLang="en-US" smtClean="0"/>
              <a:t>10</a:t>
            </a:fld>
            <a:endParaRPr lang="zh-CN" altLang="en-US"/>
          </a:p>
        </p:txBody>
      </p:sp>
    </p:spTree>
    <p:extLst>
      <p:ext uri="{BB962C8B-B14F-4D97-AF65-F5344CB8AC3E}">
        <p14:creationId xmlns:p14="http://schemas.microsoft.com/office/powerpoint/2010/main" val="110161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29</a:t>
            </a:fld>
            <a:endParaRPr lang="zh-CN" altLang="en-US"/>
          </a:p>
        </p:txBody>
      </p:sp>
    </p:spTree>
    <p:extLst>
      <p:ext uri="{BB962C8B-B14F-4D97-AF65-F5344CB8AC3E}">
        <p14:creationId xmlns:p14="http://schemas.microsoft.com/office/powerpoint/2010/main" val="8475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37</a:t>
            </a:fld>
            <a:endParaRPr lang="zh-CN" altLang="en-US"/>
          </a:p>
        </p:txBody>
      </p:sp>
    </p:spTree>
    <p:extLst>
      <p:ext uri="{BB962C8B-B14F-4D97-AF65-F5344CB8AC3E}">
        <p14:creationId xmlns:p14="http://schemas.microsoft.com/office/powerpoint/2010/main" val="65843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47</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F38B5-F6A4-46AC-93F0-B670D124C1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B9416-6D2A-4310-BF20-8770AC1E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3D33B-6FEB-45AA-8D3E-B06FFFAB9CAB}"/>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430AA53E-411A-4E0C-B3B6-17712BCBF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6415A-E43F-4635-AAF1-BDB3FFA2CE63}"/>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98947611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46EF-FEC3-4A9E-A679-A29C193F0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7ED662-61DB-49A6-9905-F21705354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266D5-E934-4FCC-9AC0-29A1DE16963B}"/>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BED8D4F7-857D-4B94-9179-5DA479266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E8F91-D670-4BB4-A0A3-EBA6E8BB04B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7193323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627DE-3E7E-461E-A46D-F108EC4A90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BF7217-1DF8-4F4B-89AF-3532E13FDB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201E3-F21E-4AF1-8E2C-5F4BAD7C3248}"/>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E319E9F1-72A3-4854-854E-6E59D450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A46C6-BEE6-4091-A360-DC9571470944}"/>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10647856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42" y="231648"/>
            <a:ext cx="731711"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82" y="353568"/>
            <a:ext cx="731711"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513" y="292608"/>
            <a:ext cx="731711"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82" y="331745"/>
            <a:ext cx="561518"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3936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E659C-A434-4799-B4A9-E26B1A58B8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F14AD0-0B94-49BC-8759-1DECD5634A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D44709-D0FA-4F64-953E-99387C3F4748}"/>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1E3230C7-062E-4160-BDC9-0E60CCE1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83402-B2FC-4347-9D8C-26802345454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5583570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78DE-74E4-4A5A-A18B-433048CA6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7F9823-4725-4620-AC59-73C50733D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296F2-4B95-46D1-8E4A-929DC99CD256}"/>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8DDFEC42-D646-4B12-B19A-E5DB9199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ED973-D456-4D6F-AFE8-AA6E00B4863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6876904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7C62E-15A2-4267-B558-5DBFCE1B32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335E2-944F-494A-A10D-AB7FCAC5E5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AB932-725E-4689-9FA7-FFA769E58A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6A755-8A37-4F63-A4B1-FB1ACCFD4057}"/>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23BD277F-77FD-421B-836E-AF4BFCA0D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3010-B972-4636-A7A8-9C9F4FC56340}"/>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87008983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D521-48DE-49F6-8B78-2068BD2E9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90F6B6-CEA5-496C-8F15-3DA32E9E3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57F42-D75C-4944-82B4-9E2D6EDD90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88F0-6EA9-427E-9F89-E333AB04C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5552C3-3351-46A1-8647-D63A5C3600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3FE32E-181B-485B-AB07-2C49EC76BD5C}"/>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8" name="页脚占位符 7">
            <a:extLst>
              <a:ext uri="{FF2B5EF4-FFF2-40B4-BE49-F238E27FC236}">
                <a16:creationId xmlns:a16="http://schemas.microsoft.com/office/drawing/2014/main" id="{B0DF3842-27A2-4E4A-8976-C21DAFA50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26674-0F25-4DA3-B2F4-A2F6A3161971}"/>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0251363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13E2-9AEF-4769-A928-1EE66349C5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974209-CC40-435C-AC1C-45FFD45204FC}"/>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4" name="页脚占位符 3">
            <a:extLst>
              <a:ext uri="{FF2B5EF4-FFF2-40B4-BE49-F238E27FC236}">
                <a16:creationId xmlns:a16="http://schemas.microsoft.com/office/drawing/2014/main" id="{22893AD2-7F27-4B6D-8859-24D890573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7B26CF-E74A-4859-B424-25DCFE6E93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9983222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D45F7-874F-4CC5-B31F-178965F1BE89}"/>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3" name="页脚占位符 2">
            <a:extLst>
              <a:ext uri="{FF2B5EF4-FFF2-40B4-BE49-F238E27FC236}">
                <a16:creationId xmlns:a16="http://schemas.microsoft.com/office/drawing/2014/main" id="{A71C8B59-C659-417B-971E-C7A4A9933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3273C0-5607-4B6F-89E3-4E6FE6684E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61206040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175E-E85C-42F5-A953-98F86C5D4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9E72B0-42F8-4369-8129-BF4BD11DB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621E60-8341-4258-A453-9CE3F953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AC05-E4D1-4BE2-8F4B-A7ACC5B8459D}"/>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BF09C043-8A59-49D1-8DB4-F71AE315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88D3C-B74B-4C15-B26A-96E6C127407A}"/>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71011202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0ACB-D712-4A46-AB53-5ABA2D497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43890-9A8E-4770-A4C9-C3E57A0EB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57D8B5-DAC8-486B-967D-1D7DBCEA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01D85-1A56-448E-820D-5760F0F1D820}"/>
              </a:ext>
            </a:extLst>
          </p:cNvPr>
          <p:cNvSpPr>
            <a:spLocks noGrp="1"/>
          </p:cNvSpPr>
          <p:nvPr>
            <p:ph type="dt" sz="half" idx="10"/>
          </p:nvPr>
        </p:nvSpPr>
        <p:spPr/>
        <p:txBody>
          <a:bodyPr/>
          <a:lstStyle/>
          <a:p>
            <a:fld id="{32B07C86-86F4-4B28-9AA2-F625AB209946}" type="datetimeFigureOut">
              <a:rPr lang="zh-CN" altLang="en-US" smtClean="0"/>
              <a:t>2023/11/4</a:t>
            </a:fld>
            <a:endParaRPr lang="zh-CN" altLang="en-US"/>
          </a:p>
        </p:txBody>
      </p:sp>
      <p:sp>
        <p:nvSpPr>
          <p:cNvPr id="6" name="页脚占位符 5">
            <a:extLst>
              <a:ext uri="{FF2B5EF4-FFF2-40B4-BE49-F238E27FC236}">
                <a16:creationId xmlns:a16="http://schemas.microsoft.com/office/drawing/2014/main" id="{76CADF5D-AE79-446E-A846-A435660DD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AA5C7-F193-4ECA-9742-8F31C521FD0C}"/>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38602329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D68EC-FB17-4C4A-8272-642A745A6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EDCEF8-6A3A-431D-BCCA-148E3C547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972763-9488-4D4B-A948-1CD1804FD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07C86-86F4-4B28-9AA2-F625AB209946}" type="datetimeFigureOut">
              <a:rPr lang="zh-CN" altLang="en-US" smtClean="0"/>
              <a:t>2023/11/4</a:t>
            </a:fld>
            <a:endParaRPr lang="zh-CN" altLang="en-US"/>
          </a:p>
        </p:txBody>
      </p:sp>
      <p:sp>
        <p:nvSpPr>
          <p:cNvPr id="5" name="页脚占位符 4">
            <a:extLst>
              <a:ext uri="{FF2B5EF4-FFF2-40B4-BE49-F238E27FC236}">
                <a16:creationId xmlns:a16="http://schemas.microsoft.com/office/drawing/2014/main" id="{F4D07E19-2146-4F56-910B-961E04B8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57B152-A30B-4A9A-BA63-C9743E3E7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45715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1994980" y="2383742"/>
            <a:ext cx="8718625" cy="1323439"/>
          </a:xfrm>
          <a:prstGeom prst="rect">
            <a:avLst/>
          </a:prstGeom>
          <a:noFill/>
        </p:spPr>
        <p:txBody>
          <a:bodyPr wrap="square">
            <a:spAutoFit/>
          </a:bodyPr>
          <a:lstStyle/>
          <a:p>
            <a:pPr algn="dist" defTabSz="913491">
              <a:defRPr/>
            </a:pPr>
            <a:r>
              <a:rPr lang="en-US" altLang="zh-CN" sz="8000" b="1" dirty="0" err="1">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dsaa</a:t>
            </a:r>
            <a:r>
              <a:rPr lang="zh-CN" altLang="en-US" sz="8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互助课堂</a:t>
            </a:r>
          </a:p>
        </p:txBody>
      </p:sp>
      <p:sp>
        <p:nvSpPr>
          <p:cNvPr id="13" name="文本框 12"/>
          <p:cNvSpPr txBox="1"/>
          <p:nvPr/>
        </p:nvSpPr>
        <p:spPr>
          <a:xfrm>
            <a:off x="3095440" y="3812538"/>
            <a:ext cx="6396355" cy="584775"/>
          </a:xfrm>
          <a:prstGeom prst="rect">
            <a:avLst/>
          </a:prstGeom>
          <a:noFill/>
        </p:spPr>
        <p:txBody>
          <a:bodyPr wrap="square">
            <a:spAutoFit/>
          </a:bodyPr>
          <a:lstStyle/>
          <a:p>
            <a:pPr algn="ctr" defTabSz="913491">
              <a:defRPr/>
            </a:pPr>
            <a:r>
              <a:rPr lang="en-US" altLang="zh-CN"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Lecture4</a:t>
            </a:r>
            <a:endParaRPr lang="zh-CN" altLang="en-US"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17B545-6DB4-B044-AFF9-CC38F0A48A51}"/>
              </a:ext>
            </a:extLst>
          </p:cNvPr>
          <p:cNvSpPr txBox="1"/>
          <p:nvPr/>
        </p:nvSpPr>
        <p:spPr>
          <a:xfrm>
            <a:off x="5248433" y="4536364"/>
            <a:ext cx="2031325" cy="461665"/>
          </a:xfrm>
          <a:prstGeom prst="rect">
            <a:avLst/>
          </a:prstGeom>
          <a:noFill/>
        </p:spPr>
        <p:txBody>
          <a:bodyPr wrap="none" rtlCol="0">
            <a:spAutoFit/>
          </a:bodyPr>
          <a:lstStyle/>
          <a:p>
            <a:r>
              <a:rPr kumimoji="1" lang="zh-CN" altLang="en-US" sz="24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导生：杨宗奇</a:t>
            </a:r>
          </a:p>
        </p:txBody>
      </p:sp>
    </p:spTree>
    <p:custDataLst>
      <p:tags r:id="rId1"/>
    </p:custDataLst>
    <p:extLst>
      <p:ext uri="{BB962C8B-B14F-4D97-AF65-F5344CB8AC3E}">
        <p14:creationId xmlns:p14="http://schemas.microsoft.com/office/powerpoint/2010/main" val="31672059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315FE5-D077-CAB0-E7AB-4D920CC835D5}"/>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插入删除操作</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C11BD84-443F-9A79-4605-08A4C00714DA}"/>
                  </a:ext>
                </a:extLst>
              </p:cNvPr>
              <p:cNvSpPr txBox="1"/>
              <p:nvPr/>
            </p:nvSpPr>
            <p:spPr>
              <a:xfrm>
                <a:off x="288922" y="1149052"/>
                <a:ext cx="11388873"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而链表中的插入和删除操作只需要</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oMath>
                </a14:m>
                <a:r>
                  <a:rPr lang="zh-CN" altLang="en-US" sz="2400" b="1" dirty="0"/>
                  <a:t>的时间即可实现。</a:t>
                </a:r>
                <a:endParaRPr lang="en-US" altLang="zh-CN" sz="2400" b="1" dirty="0"/>
              </a:p>
              <a:p>
                <a:pPr marL="457200" indent="-457200">
                  <a:lnSpc>
                    <a:spcPct val="150000"/>
                  </a:lnSpc>
                  <a:buFont typeface="Arial" panose="020B0604020202020204" pitchFamily="34" charset="0"/>
                  <a:buChar char="•"/>
                </a:pPr>
                <a:r>
                  <a:rPr lang="zh-CN" altLang="en-US" sz="2400" b="1" dirty="0"/>
                  <a:t>例：在</a:t>
                </a:r>
                <a:r>
                  <a:rPr lang="en-US" altLang="zh-CN" sz="2400" b="1" dirty="0"/>
                  <a:t>p</a:t>
                </a:r>
                <a:r>
                  <a:rPr lang="zh-CN" altLang="en-US" sz="2400" b="1" dirty="0"/>
                  <a:t>节点后插入</a:t>
                </a:r>
                <a:r>
                  <a:rPr lang="en-US" altLang="zh-CN" sz="2400" b="1" dirty="0"/>
                  <a:t>q</a:t>
                </a:r>
              </a:p>
              <a:p>
                <a:pPr marL="457200" indent="-457200">
                  <a:lnSpc>
                    <a:spcPct val="150000"/>
                  </a:lnSpc>
                  <a:buFont typeface="Arial" panose="020B0604020202020204" pitchFamily="34" charset="0"/>
                  <a:buChar char="•"/>
                </a:pPr>
                <a:r>
                  <a:rPr lang="zh-CN" altLang="en-US" sz="2400" b="1" dirty="0"/>
                  <a:t>①</a:t>
                </a:r>
                <a:r>
                  <a:rPr lang="en-US" altLang="zh-CN" sz="2400" b="1" dirty="0"/>
                  <a:t>q-&gt;next=p-&gt;next</a:t>
                </a:r>
              </a:p>
              <a:p>
                <a:pPr marL="457200" indent="-457200">
                  <a:lnSpc>
                    <a:spcPct val="150000"/>
                  </a:lnSpc>
                  <a:buFont typeface="Arial" panose="020B0604020202020204" pitchFamily="34" charset="0"/>
                  <a:buChar char="•"/>
                </a:pPr>
                <a:r>
                  <a:rPr lang="zh-CN" altLang="en-US" sz="2400" b="1" dirty="0"/>
                  <a:t>②</a:t>
                </a:r>
                <a:r>
                  <a:rPr lang="en-US" altLang="zh-CN" sz="2400" b="1" dirty="0"/>
                  <a:t>p-&gt;next=q</a:t>
                </a:r>
              </a:p>
            </p:txBody>
          </p:sp>
        </mc:Choice>
        <mc:Fallback xmlns="">
          <p:sp>
            <p:nvSpPr>
              <p:cNvPr id="3" name="文本框 2">
                <a:extLst>
                  <a:ext uri="{FF2B5EF4-FFF2-40B4-BE49-F238E27FC236}">
                    <a16:creationId xmlns:a16="http://schemas.microsoft.com/office/drawing/2014/main" id="{8C11BD84-443F-9A79-4605-08A4C00714DA}"/>
                  </a:ext>
                </a:extLst>
              </p:cNvPr>
              <p:cNvSpPr txBox="1">
                <a:spLocks noRot="1" noChangeAspect="1" noMove="1" noResize="1" noEditPoints="1" noAdjustHandles="1" noChangeArrowheads="1" noChangeShapeType="1" noTextEdit="1"/>
              </p:cNvSpPr>
              <p:nvPr/>
            </p:nvSpPr>
            <p:spPr>
              <a:xfrm>
                <a:off x="288922" y="1149052"/>
                <a:ext cx="11388873" cy="2252027"/>
              </a:xfrm>
              <a:prstGeom prst="rect">
                <a:avLst/>
              </a:prstGeom>
              <a:blipFill>
                <a:blip r:embed="rId3"/>
                <a:stretch>
                  <a:fillRect l="-696" b="-5405"/>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83BF60B7-31B5-764C-B7BA-F83C417427D8}"/>
              </a:ext>
            </a:extLst>
          </p:cNvPr>
          <p:cNvGrpSpPr/>
          <p:nvPr/>
        </p:nvGrpSpPr>
        <p:grpSpPr>
          <a:xfrm>
            <a:off x="3552163" y="5219461"/>
            <a:ext cx="1298308" cy="542707"/>
            <a:chOff x="1786919" y="3429000"/>
            <a:chExt cx="1298308" cy="542707"/>
          </a:xfrm>
        </p:grpSpPr>
        <p:sp>
          <p:nvSpPr>
            <p:cNvPr id="4" name="矩形 3">
              <a:extLst>
                <a:ext uri="{FF2B5EF4-FFF2-40B4-BE49-F238E27FC236}">
                  <a16:creationId xmlns:a16="http://schemas.microsoft.com/office/drawing/2014/main" id="{B14C9015-0930-5C4F-ED96-EEBFDC3A2BD6}"/>
                </a:ext>
              </a:extLst>
            </p:cNvPr>
            <p:cNvSpPr/>
            <p:nvPr/>
          </p:nvSpPr>
          <p:spPr>
            <a:xfrm>
              <a:off x="1786919" y="3429000"/>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5" name="矩形 4">
              <a:extLst>
                <a:ext uri="{FF2B5EF4-FFF2-40B4-BE49-F238E27FC236}">
                  <a16:creationId xmlns:a16="http://schemas.microsoft.com/office/drawing/2014/main" id="{B4ED8D8E-503B-2437-BB58-2A6550BAB9EA}"/>
                </a:ext>
              </a:extLst>
            </p:cNvPr>
            <p:cNvSpPr/>
            <p:nvPr/>
          </p:nvSpPr>
          <p:spPr>
            <a:xfrm>
              <a:off x="2715279" y="3429000"/>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73C52911-5F19-868D-2AEF-646AA23BDF44}"/>
              </a:ext>
            </a:extLst>
          </p:cNvPr>
          <p:cNvSpPr/>
          <p:nvPr/>
        </p:nvSpPr>
        <p:spPr>
          <a:xfrm>
            <a:off x="3940459" y="4408789"/>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p</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8" name="组合 7">
            <a:extLst>
              <a:ext uri="{FF2B5EF4-FFF2-40B4-BE49-F238E27FC236}">
                <a16:creationId xmlns:a16="http://schemas.microsoft.com/office/drawing/2014/main" id="{17BB54C0-A5AA-7E48-4657-D49F27DC53AD}"/>
              </a:ext>
            </a:extLst>
          </p:cNvPr>
          <p:cNvGrpSpPr/>
          <p:nvPr/>
        </p:nvGrpSpPr>
        <p:grpSpPr>
          <a:xfrm>
            <a:off x="6517565" y="5219461"/>
            <a:ext cx="1298308" cy="542707"/>
            <a:chOff x="1786919" y="3429000"/>
            <a:chExt cx="1298308" cy="542707"/>
          </a:xfrm>
        </p:grpSpPr>
        <p:sp>
          <p:nvSpPr>
            <p:cNvPr id="9" name="矩形 8">
              <a:extLst>
                <a:ext uri="{FF2B5EF4-FFF2-40B4-BE49-F238E27FC236}">
                  <a16:creationId xmlns:a16="http://schemas.microsoft.com/office/drawing/2014/main" id="{6E6806D3-3A32-1B82-ECAB-8E9951ECB5AF}"/>
                </a:ext>
              </a:extLst>
            </p:cNvPr>
            <p:cNvSpPr/>
            <p:nvPr/>
          </p:nvSpPr>
          <p:spPr>
            <a:xfrm>
              <a:off x="1786919" y="3429000"/>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10" name="矩形 9">
              <a:extLst>
                <a:ext uri="{FF2B5EF4-FFF2-40B4-BE49-F238E27FC236}">
                  <a16:creationId xmlns:a16="http://schemas.microsoft.com/office/drawing/2014/main" id="{B171A205-8633-EE79-47D8-E1577CFADADA}"/>
                </a:ext>
              </a:extLst>
            </p:cNvPr>
            <p:cNvSpPr/>
            <p:nvPr/>
          </p:nvSpPr>
          <p:spPr>
            <a:xfrm>
              <a:off x="2715279" y="3429000"/>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D38DEBB3-AF7C-489A-E21E-E316CA87A6B2}"/>
              </a:ext>
            </a:extLst>
          </p:cNvPr>
          <p:cNvGrpSpPr/>
          <p:nvPr/>
        </p:nvGrpSpPr>
        <p:grpSpPr>
          <a:xfrm>
            <a:off x="5058713" y="3866082"/>
            <a:ext cx="1298308" cy="542707"/>
            <a:chOff x="1786919" y="3429000"/>
            <a:chExt cx="1298308" cy="542707"/>
          </a:xfrm>
        </p:grpSpPr>
        <p:sp>
          <p:nvSpPr>
            <p:cNvPr id="15" name="矩形 14">
              <a:extLst>
                <a:ext uri="{FF2B5EF4-FFF2-40B4-BE49-F238E27FC236}">
                  <a16:creationId xmlns:a16="http://schemas.microsoft.com/office/drawing/2014/main" id="{D4117B98-6B9C-DEB6-1CE8-E469B42C40E7}"/>
                </a:ext>
              </a:extLst>
            </p:cNvPr>
            <p:cNvSpPr/>
            <p:nvPr/>
          </p:nvSpPr>
          <p:spPr>
            <a:xfrm>
              <a:off x="1786919" y="3429000"/>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16" name="矩形 15">
              <a:extLst>
                <a:ext uri="{FF2B5EF4-FFF2-40B4-BE49-F238E27FC236}">
                  <a16:creationId xmlns:a16="http://schemas.microsoft.com/office/drawing/2014/main" id="{D3EE3B28-5529-4453-824F-13A1FA4E1A9E}"/>
                </a:ext>
              </a:extLst>
            </p:cNvPr>
            <p:cNvSpPr/>
            <p:nvPr/>
          </p:nvSpPr>
          <p:spPr>
            <a:xfrm>
              <a:off x="2715279" y="3429000"/>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FFE19AC4-4C78-1775-DCF0-62CFC3FD7C33}"/>
              </a:ext>
            </a:extLst>
          </p:cNvPr>
          <p:cNvSpPr/>
          <p:nvPr/>
        </p:nvSpPr>
        <p:spPr>
          <a:xfrm>
            <a:off x="5447009" y="3055410"/>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cxnSp>
        <p:nvCxnSpPr>
          <p:cNvPr id="19" name="直接箭头连接符 18">
            <a:extLst>
              <a:ext uri="{FF2B5EF4-FFF2-40B4-BE49-F238E27FC236}">
                <a16:creationId xmlns:a16="http://schemas.microsoft.com/office/drawing/2014/main" id="{55FD94C1-C770-C473-13A6-3FEE2C72DE43}"/>
              </a:ext>
            </a:extLst>
          </p:cNvPr>
          <p:cNvCxnSpPr>
            <a:endCxn id="9" idx="1"/>
          </p:cNvCxnSpPr>
          <p:nvPr/>
        </p:nvCxnSpPr>
        <p:spPr>
          <a:xfrm>
            <a:off x="4690663" y="5486400"/>
            <a:ext cx="1826902" cy="44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65DC3E8-471E-304F-9200-81202435BFCD}"/>
              </a:ext>
            </a:extLst>
          </p:cNvPr>
          <p:cNvCxnSpPr>
            <a:endCxn id="9" idx="1"/>
          </p:cNvCxnSpPr>
          <p:nvPr/>
        </p:nvCxnSpPr>
        <p:spPr>
          <a:xfrm>
            <a:off x="6191396" y="4137436"/>
            <a:ext cx="326169" cy="13533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B64B574-BEDB-EC86-28FA-D18BF8A3066E}"/>
              </a:ext>
            </a:extLst>
          </p:cNvPr>
          <p:cNvCxnSpPr>
            <a:endCxn id="15" idx="1"/>
          </p:cNvCxnSpPr>
          <p:nvPr/>
        </p:nvCxnSpPr>
        <p:spPr>
          <a:xfrm flipV="1">
            <a:off x="4688765" y="4137436"/>
            <a:ext cx="369948" cy="13489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7624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19"/>
                                        </p:tgtEl>
                                      </p:cBhvr>
                                    </p:animEffect>
                                    <p:anim calcmode="lin" valueType="num">
                                      <p:cBhvr>
                                        <p:cTn id="14" dur="1000"/>
                                        <p:tgtEl>
                                          <p:spTgt spid="19"/>
                                        </p:tgtEl>
                                        <p:attrNameLst>
                                          <p:attrName>ppt_x</p:attrName>
                                        </p:attrNameLst>
                                      </p:cBhvr>
                                      <p:tavLst>
                                        <p:tav tm="0">
                                          <p:val>
                                            <p:strVal val="ppt_x"/>
                                          </p:val>
                                        </p:tav>
                                        <p:tav tm="100000">
                                          <p:val>
                                            <p:strVal val="ppt_x"/>
                                          </p:val>
                                        </p:tav>
                                      </p:tavLst>
                                    </p:anim>
                                    <p:anim calcmode="lin" valueType="num">
                                      <p:cBhvr>
                                        <p:cTn id="15" dur="1000"/>
                                        <p:tgtEl>
                                          <p:spTgt spid="19"/>
                                        </p:tgtEl>
                                        <p:attrNameLst>
                                          <p:attrName>ppt_y</p:attrName>
                                        </p:attrNameLst>
                                      </p:cBhvr>
                                      <p:tavLst>
                                        <p:tav tm="0">
                                          <p:val>
                                            <p:strVal val="ppt_y"/>
                                          </p:val>
                                        </p:tav>
                                        <p:tav tm="100000">
                                          <p:val>
                                            <p:strVal val="ppt_y+.1"/>
                                          </p:val>
                                        </p:tav>
                                      </p:tavLst>
                                    </p:anim>
                                    <p:set>
                                      <p:cBhvr>
                                        <p:cTn id="16" dur="1" fill="hold">
                                          <p:stCondLst>
                                            <p:cond delay="999"/>
                                          </p:stCondLst>
                                        </p:cTn>
                                        <p:tgtEl>
                                          <p:spTgt spid="19"/>
                                        </p:tgtEl>
                                        <p:attrNameLst>
                                          <p:attrName>style.visibility</p:attrName>
                                        </p:attrNameLst>
                                      </p:cBhvr>
                                      <p:to>
                                        <p:strVal val="hidden"/>
                                      </p:to>
                                    </p:set>
                                  </p:childTnLst>
                                </p:cTn>
                              </p:par>
                              <p:par>
                                <p:cTn id="17" presetID="42"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8E221B-C14E-EC5D-F32D-93E07502D36D}"/>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插入删除操作</a:t>
            </a:r>
          </a:p>
        </p:txBody>
      </p:sp>
      <p:sp>
        <p:nvSpPr>
          <p:cNvPr id="3" name="文本框 2">
            <a:extLst>
              <a:ext uri="{FF2B5EF4-FFF2-40B4-BE49-F238E27FC236}">
                <a16:creationId xmlns:a16="http://schemas.microsoft.com/office/drawing/2014/main" id="{9F38AA18-DEAD-7756-8D94-338FB1646F96}"/>
              </a:ext>
            </a:extLst>
          </p:cNvPr>
          <p:cNvSpPr txBox="1"/>
          <p:nvPr/>
        </p:nvSpPr>
        <p:spPr>
          <a:xfrm>
            <a:off x="288922" y="1149052"/>
            <a:ext cx="11388873"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例：删除</a:t>
            </a:r>
            <a:r>
              <a:rPr lang="en-US" altLang="zh-CN" sz="2400" b="1" dirty="0"/>
              <a:t>p</a:t>
            </a:r>
            <a:r>
              <a:rPr lang="zh-CN" altLang="en-US" sz="2400" b="1" dirty="0"/>
              <a:t>后面的节点</a:t>
            </a:r>
            <a:r>
              <a:rPr lang="en-US" altLang="zh-CN" sz="2400" b="1" dirty="0"/>
              <a:t>q</a:t>
            </a:r>
          </a:p>
          <a:p>
            <a:pPr marL="457200" indent="-457200">
              <a:lnSpc>
                <a:spcPct val="150000"/>
              </a:lnSpc>
              <a:buFont typeface="Arial" panose="020B0604020202020204" pitchFamily="34" charset="0"/>
              <a:buChar char="•"/>
            </a:pPr>
            <a:r>
              <a:rPr lang="en-US" altLang="zh-CN" sz="2400" b="1" dirty="0"/>
              <a:t>q-&gt;next=q-&gt;next-&gt;next</a:t>
            </a:r>
          </a:p>
          <a:p>
            <a:pPr marL="457200" indent="-457200">
              <a:lnSpc>
                <a:spcPct val="150000"/>
              </a:lnSpc>
              <a:buFont typeface="Arial" panose="020B0604020202020204" pitchFamily="34" charset="0"/>
              <a:buChar char="•"/>
            </a:pPr>
            <a:r>
              <a:rPr lang="en-US" altLang="zh-CN" sz="2400" b="1" dirty="0"/>
              <a:t>q-&gt;next=NULL</a:t>
            </a:r>
            <a:r>
              <a:rPr lang="zh-CN" altLang="en-US" sz="2400" b="1" dirty="0"/>
              <a:t>（可选）</a:t>
            </a:r>
            <a:endParaRPr lang="en-US" altLang="zh-CN" sz="2400" b="1" dirty="0"/>
          </a:p>
        </p:txBody>
      </p:sp>
      <p:grpSp>
        <p:nvGrpSpPr>
          <p:cNvPr id="4" name="组合 3">
            <a:extLst>
              <a:ext uri="{FF2B5EF4-FFF2-40B4-BE49-F238E27FC236}">
                <a16:creationId xmlns:a16="http://schemas.microsoft.com/office/drawing/2014/main" id="{CF0355EC-AD47-DF90-BAEB-337847E39257}"/>
              </a:ext>
            </a:extLst>
          </p:cNvPr>
          <p:cNvGrpSpPr/>
          <p:nvPr/>
        </p:nvGrpSpPr>
        <p:grpSpPr>
          <a:xfrm>
            <a:off x="3552163" y="5219461"/>
            <a:ext cx="1298308" cy="542707"/>
            <a:chOff x="1786919" y="3429000"/>
            <a:chExt cx="1298308" cy="542707"/>
          </a:xfrm>
        </p:grpSpPr>
        <p:sp>
          <p:nvSpPr>
            <p:cNvPr id="5" name="矩形 4">
              <a:extLst>
                <a:ext uri="{FF2B5EF4-FFF2-40B4-BE49-F238E27FC236}">
                  <a16:creationId xmlns:a16="http://schemas.microsoft.com/office/drawing/2014/main" id="{2C02BC7A-30AB-A06E-5770-47813B2AB4B7}"/>
                </a:ext>
              </a:extLst>
            </p:cNvPr>
            <p:cNvSpPr/>
            <p:nvPr/>
          </p:nvSpPr>
          <p:spPr>
            <a:xfrm>
              <a:off x="1786919" y="3429000"/>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6" name="矩形 5">
              <a:extLst>
                <a:ext uri="{FF2B5EF4-FFF2-40B4-BE49-F238E27FC236}">
                  <a16:creationId xmlns:a16="http://schemas.microsoft.com/office/drawing/2014/main" id="{D56F8FD5-FBD1-95B6-239B-6DE0D1411D4C}"/>
                </a:ext>
              </a:extLst>
            </p:cNvPr>
            <p:cNvSpPr/>
            <p:nvPr/>
          </p:nvSpPr>
          <p:spPr>
            <a:xfrm>
              <a:off x="2715279" y="3429000"/>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B8360C3B-0A05-AA62-9A92-1F41978835C4}"/>
              </a:ext>
            </a:extLst>
          </p:cNvPr>
          <p:cNvSpPr/>
          <p:nvPr/>
        </p:nvSpPr>
        <p:spPr>
          <a:xfrm>
            <a:off x="3940459" y="4408789"/>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p</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8" name="组合 7">
            <a:extLst>
              <a:ext uri="{FF2B5EF4-FFF2-40B4-BE49-F238E27FC236}">
                <a16:creationId xmlns:a16="http://schemas.microsoft.com/office/drawing/2014/main" id="{72DAE850-3788-6AE0-0463-CDD020B39321}"/>
              </a:ext>
            </a:extLst>
          </p:cNvPr>
          <p:cNvGrpSpPr/>
          <p:nvPr/>
        </p:nvGrpSpPr>
        <p:grpSpPr>
          <a:xfrm>
            <a:off x="6517565" y="5219461"/>
            <a:ext cx="1298308" cy="542707"/>
            <a:chOff x="1786919" y="3429000"/>
            <a:chExt cx="1298308" cy="542707"/>
          </a:xfrm>
        </p:grpSpPr>
        <p:sp>
          <p:nvSpPr>
            <p:cNvPr id="9" name="矩形 8">
              <a:extLst>
                <a:ext uri="{FF2B5EF4-FFF2-40B4-BE49-F238E27FC236}">
                  <a16:creationId xmlns:a16="http://schemas.microsoft.com/office/drawing/2014/main" id="{354A555F-4848-0C76-BD14-12106F1344C2}"/>
                </a:ext>
              </a:extLst>
            </p:cNvPr>
            <p:cNvSpPr/>
            <p:nvPr/>
          </p:nvSpPr>
          <p:spPr>
            <a:xfrm>
              <a:off x="1786919" y="3429000"/>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10" name="矩形 9">
              <a:extLst>
                <a:ext uri="{FF2B5EF4-FFF2-40B4-BE49-F238E27FC236}">
                  <a16:creationId xmlns:a16="http://schemas.microsoft.com/office/drawing/2014/main" id="{396987A0-BD17-CB3E-AD53-A66D25933823}"/>
                </a:ext>
              </a:extLst>
            </p:cNvPr>
            <p:cNvSpPr/>
            <p:nvPr/>
          </p:nvSpPr>
          <p:spPr>
            <a:xfrm>
              <a:off x="2715279" y="3429000"/>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14FDACBB-2A1B-08DB-4D33-81395DBF948D}"/>
              </a:ext>
            </a:extLst>
          </p:cNvPr>
          <p:cNvGrpSpPr/>
          <p:nvPr/>
        </p:nvGrpSpPr>
        <p:grpSpPr>
          <a:xfrm>
            <a:off x="5058713" y="3866082"/>
            <a:ext cx="1298308" cy="542707"/>
            <a:chOff x="1786919" y="3429000"/>
            <a:chExt cx="1298308" cy="542707"/>
          </a:xfrm>
        </p:grpSpPr>
        <p:sp>
          <p:nvSpPr>
            <p:cNvPr id="12" name="矩形 11">
              <a:extLst>
                <a:ext uri="{FF2B5EF4-FFF2-40B4-BE49-F238E27FC236}">
                  <a16:creationId xmlns:a16="http://schemas.microsoft.com/office/drawing/2014/main" id="{CE19171C-5984-F981-CB8C-22DD6EA21601}"/>
                </a:ext>
              </a:extLst>
            </p:cNvPr>
            <p:cNvSpPr/>
            <p:nvPr/>
          </p:nvSpPr>
          <p:spPr>
            <a:xfrm>
              <a:off x="1786919" y="3429000"/>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13" name="矩形 12">
              <a:extLst>
                <a:ext uri="{FF2B5EF4-FFF2-40B4-BE49-F238E27FC236}">
                  <a16:creationId xmlns:a16="http://schemas.microsoft.com/office/drawing/2014/main" id="{847FF9E3-9863-6B67-D81E-EF5A9FADC852}"/>
                </a:ext>
              </a:extLst>
            </p:cNvPr>
            <p:cNvSpPr/>
            <p:nvPr/>
          </p:nvSpPr>
          <p:spPr>
            <a:xfrm>
              <a:off x="2715279" y="3429000"/>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FAD9B057-75BF-03D2-715E-740801312FAC}"/>
              </a:ext>
            </a:extLst>
          </p:cNvPr>
          <p:cNvSpPr/>
          <p:nvPr/>
        </p:nvSpPr>
        <p:spPr>
          <a:xfrm>
            <a:off x="5447009" y="3055410"/>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cxnSp>
        <p:nvCxnSpPr>
          <p:cNvPr id="15" name="直接箭头连接符 14">
            <a:extLst>
              <a:ext uri="{FF2B5EF4-FFF2-40B4-BE49-F238E27FC236}">
                <a16:creationId xmlns:a16="http://schemas.microsoft.com/office/drawing/2014/main" id="{63E39FBC-2A0B-FE80-3F91-5BBBB96EE679}"/>
              </a:ext>
            </a:extLst>
          </p:cNvPr>
          <p:cNvCxnSpPr>
            <a:endCxn id="9" idx="1"/>
          </p:cNvCxnSpPr>
          <p:nvPr/>
        </p:nvCxnSpPr>
        <p:spPr>
          <a:xfrm>
            <a:off x="4690663" y="5486400"/>
            <a:ext cx="1826902" cy="44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97294A4-2F2B-06FE-E16F-093784524E20}"/>
              </a:ext>
            </a:extLst>
          </p:cNvPr>
          <p:cNvCxnSpPr>
            <a:endCxn id="9" idx="1"/>
          </p:cNvCxnSpPr>
          <p:nvPr/>
        </p:nvCxnSpPr>
        <p:spPr>
          <a:xfrm>
            <a:off x="6191396" y="4137436"/>
            <a:ext cx="326169" cy="13533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C126A3C-7743-B7F7-9952-0BD7D20410BB}"/>
              </a:ext>
            </a:extLst>
          </p:cNvPr>
          <p:cNvCxnSpPr>
            <a:endCxn id="12" idx="1"/>
          </p:cNvCxnSpPr>
          <p:nvPr/>
        </p:nvCxnSpPr>
        <p:spPr>
          <a:xfrm flipV="1">
            <a:off x="4688765" y="4137436"/>
            <a:ext cx="369948" cy="13489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4116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7"/>
                                        </p:tgtEl>
                                      </p:cBhvr>
                                    </p:animEffect>
                                    <p:anim calcmode="lin" valueType="num">
                                      <p:cBhvr>
                                        <p:cTn id="7" dur="1000"/>
                                        <p:tgtEl>
                                          <p:spTgt spid="17"/>
                                        </p:tgtEl>
                                        <p:attrNameLst>
                                          <p:attrName>ppt_x</p:attrName>
                                        </p:attrNameLst>
                                      </p:cBhvr>
                                      <p:tavLst>
                                        <p:tav tm="0">
                                          <p:val>
                                            <p:strVal val="ppt_x"/>
                                          </p:val>
                                        </p:tav>
                                        <p:tav tm="100000">
                                          <p:val>
                                            <p:strVal val="ppt_x"/>
                                          </p:val>
                                        </p:tav>
                                      </p:tavLst>
                                    </p:anim>
                                    <p:anim calcmode="lin" valueType="num">
                                      <p:cBhvr>
                                        <p:cTn id="8" dur="1000"/>
                                        <p:tgtEl>
                                          <p:spTgt spid="17"/>
                                        </p:tgtEl>
                                        <p:attrNameLst>
                                          <p:attrName>ppt_y</p:attrName>
                                        </p:attrNameLst>
                                      </p:cBhvr>
                                      <p:tavLst>
                                        <p:tav tm="0">
                                          <p:val>
                                            <p:strVal val="ppt_y"/>
                                          </p:val>
                                        </p:tav>
                                        <p:tav tm="100000">
                                          <p:val>
                                            <p:strVal val="ppt_y+.1"/>
                                          </p:val>
                                        </p:tav>
                                      </p:tavLst>
                                    </p:anim>
                                    <p:set>
                                      <p:cBhvr>
                                        <p:cTn id="9" dur="1" fill="hold">
                                          <p:stCondLst>
                                            <p:cond delay="999"/>
                                          </p:stCondLst>
                                        </p:cTn>
                                        <p:tgtEl>
                                          <p:spTgt spid="17"/>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16"/>
                                        </p:tgtEl>
                                      </p:cBhvr>
                                    </p:animEffect>
                                    <p:anim calcmode="lin" valueType="num">
                                      <p:cBhvr>
                                        <p:cTn id="19" dur="1000"/>
                                        <p:tgtEl>
                                          <p:spTgt spid="16"/>
                                        </p:tgtEl>
                                        <p:attrNameLst>
                                          <p:attrName>ppt_x</p:attrName>
                                        </p:attrNameLst>
                                      </p:cBhvr>
                                      <p:tavLst>
                                        <p:tav tm="0">
                                          <p:val>
                                            <p:strVal val="ppt_x"/>
                                          </p:val>
                                        </p:tav>
                                        <p:tav tm="100000">
                                          <p:val>
                                            <p:strVal val="ppt_x"/>
                                          </p:val>
                                        </p:tav>
                                      </p:tavLst>
                                    </p:anim>
                                    <p:anim calcmode="lin" valueType="num">
                                      <p:cBhvr>
                                        <p:cTn id="20" dur="1000"/>
                                        <p:tgtEl>
                                          <p:spTgt spid="16"/>
                                        </p:tgtEl>
                                        <p:attrNameLst>
                                          <p:attrName>ppt_y</p:attrName>
                                        </p:attrNameLst>
                                      </p:cBhvr>
                                      <p:tavLst>
                                        <p:tav tm="0">
                                          <p:val>
                                            <p:strVal val="ppt_y"/>
                                          </p:val>
                                        </p:tav>
                                        <p:tav tm="100000">
                                          <p:val>
                                            <p:strVal val="ppt_y+.1"/>
                                          </p:val>
                                        </p:tav>
                                      </p:tavLst>
                                    </p:anim>
                                    <p:set>
                                      <p:cBhvr>
                                        <p:cTn id="21"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6630A4-D06E-04BB-2B78-9130F7271F9D}"/>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双向链表</a:t>
            </a:r>
          </a:p>
        </p:txBody>
      </p:sp>
      <p:sp>
        <p:nvSpPr>
          <p:cNvPr id="3" name="文本框 2">
            <a:extLst>
              <a:ext uri="{FF2B5EF4-FFF2-40B4-BE49-F238E27FC236}">
                <a16:creationId xmlns:a16="http://schemas.microsoft.com/office/drawing/2014/main" id="{1286AC4B-4C35-2FC3-759C-88E13A7C1FAE}"/>
              </a:ext>
            </a:extLst>
          </p:cNvPr>
          <p:cNvSpPr txBox="1"/>
          <p:nvPr/>
        </p:nvSpPr>
        <p:spPr>
          <a:xfrm>
            <a:off x="254021" y="1048767"/>
            <a:ext cx="11388873"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链表中我们除了记录一个节点的后一个节点，有时我们还需要知道前一个节点</a:t>
            </a:r>
            <a:endParaRPr lang="en-US" altLang="zh-CN" sz="2400" b="1" dirty="0"/>
          </a:p>
          <a:p>
            <a:pPr marL="457200" indent="-457200">
              <a:lnSpc>
                <a:spcPct val="150000"/>
              </a:lnSpc>
              <a:buFont typeface="Arial" panose="020B0604020202020204" pitchFamily="34" charset="0"/>
              <a:buChar char="•"/>
            </a:pPr>
            <a:r>
              <a:rPr lang="zh-CN" altLang="en-US" sz="2400" b="1" dirty="0"/>
              <a:t>同时保留节点前驱和后继的链表称为双向链表</a:t>
            </a:r>
            <a:endParaRPr lang="en-US" altLang="zh-CN" sz="2400" b="1" dirty="0"/>
          </a:p>
          <a:p>
            <a:pPr marL="457200" indent="-457200">
              <a:lnSpc>
                <a:spcPct val="150000"/>
              </a:lnSpc>
              <a:buFont typeface="Arial" panose="020B0604020202020204" pitchFamily="34" charset="0"/>
              <a:buChar char="•"/>
            </a:pPr>
            <a:r>
              <a:rPr lang="zh-CN" altLang="en-US" sz="2400" b="1" dirty="0"/>
              <a:t>例：在</a:t>
            </a:r>
            <a:r>
              <a:rPr lang="en-US" altLang="zh-CN" sz="2400" b="1" dirty="0"/>
              <a:t>p</a:t>
            </a:r>
            <a:r>
              <a:rPr lang="zh-CN" altLang="en-US" sz="2400" b="1" dirty="0"/>
              <a:t>节点后插入</a:t>
            </a:r>
            <a:r>
              <a:rPr lang="en-US" altLang="zh-CN" sz="2400" b="1" dirty="0"/>
              <a:t>q</a:t>
            </a:r>
          </a:p>
          <a:p>
            <a:pPr marL="457200" indent="-457200">
              <a:lnSpc>
                <a:spcPct val="150000"/>
              </a:lnSpc>
              <a:buFont typeface="Arial" panose="020B0604020202020204" pitchFamily="34" charset="0"/>
              <a:buChar char="•"/>
            </a:pPr>
            <a:r>
              <a:rPr lang="zh-CN" altLang="en-US" sz="2400" b="1" dirty="0"/>
              <a:t>①</a:t>
            </a:r>
            <a:r>
              <a:rPr lang="en-US" altLang="zh-CN" sz="2400" b="1" dirty="0"/>
              <a:t>p-&gt;next-&gt;pre=q</a:t>
            </a:r>
          </a:p>
          <a:p>
            <a:pPr marL="457200" indent="-457200">
              <a:lnSpc>
                <a:spcPct val="150000"/>
              </a:lnSpc>
              <a:buFont typeface="Arial" panose="020B0604020202020204" pitchFamily="34" charset="0"/>
              <a:buChar char="•"/>
            </a:pPr>
            <a:r>
              <a:rPr lang="zh-CN" altLang="en-US" sz="2400" b="1" dirty="0"/>
              <a:t>②</a:t>
            </a:r>
            <a:r>
              <a:rPr lang="en-US" altLang="zh-CN" sz="2400" b="1" dirty="0"/>
              <a:t>q-&gt;next=p-&gt;next</a:t>
            </a:r>
          </a:p>
          <a:p>
            <a:pPr marL="457200" indent="-457200">
              <a:lnSpc>
                <a:spcPct val="150000"/>
              </a:lnSpc>
              <a:buFont typeface="Arial" panose="020B0604020202020204" pitchFamily="34" charset="0"/>
              <a:buChar char="•"/>
            </a:pPr>
            <a:r>
              <a:rPr lang="zh-CN" altLang="en-US" sz="2400" b="1" dirty="0"/>
              <a:t>③</a:t>
            </a:r>
            <a:r>
              <a:rPr lang="en-US" altLang="zh-CN" sz="2400" b="1" dirty="0"/>
              <a:t>p-&gt;next=q</a:t>
            </a:r>
          </a:p>
          <a:p>
            <a:pPr marL="457200" indent="-457200">
              <a:lnSpc>
                <a:spcPct val="150000"/>
              </a:lnSpc>
              <a:buFont typeface="Arial" panose="020B0604020202020204" pitchFamily="34" charset="0"/>
              <a:buChar char="•"/>
            </a:pPr>
            <a:r>
              <a:rPr lang="zh-CN" altLang="en-US" sz="2400" b="1" dirty="0"/>
              <a:t>④</a:t>
            </a:r>
            <a:r>
              <a:rPr lang="en-US" altLang="zh-CN" sz="2400" b="1" dirty="0"/>
              <a:t>q-&gt;pre=p</a:t>
            </a:r>
          </a:p>
        </p:txBody>
      </p:sp>
      <p:grpSp>
        <p:nvGrpSpPr>
          <p:cNvPr id="10" name="组合 9">
            <a:extLst>
              <a:ext uri="{FF2B5EF4-FFF2-40B4-BE49-F238E27FC236}">
                <a16:creationId xmlns:a16="http://schemas.microsoft.com/office/drawing/2014/main" id="{4F40511C-0248-EB5F-849A-8C884D1E3E9F}"/>
              </a:ext>
            </a:extLst>
          </p:cNvPr>
          <p:cNvGrpSpPr/>
          <p:nvPr/>
        </p:nvGrpSpPr>
        <p:grpSpPr>
          <a:xfrm>
            <a:off x="5778832" y="5537879"/>
            <a:ext cx="1668256" cy="542707"/>
            <a:chOff x="5778832" y="5537879"/>
            <a:chExt cx="1668256" cy="542707"/>
          </a:xfrm>
        </p:grpSpPr>
        <p:sp>
          <p:nvSpPr>
            <p:cNvPr id="6" name="矩形 5">
              <a:extLst>
                <a:ext uri="{FF2B5EF4-FFF2-40B4-BE49-F238E27FC236}">
                  <a16:creationId xmlns:a16="http://schemas.microsoft.com/office/drawing/2014/main" id="{9CC14CE0-E970-865E-47D8-246FC94C512C}"/>
                </a:ext>
              </a:extLst>
            </p:cNvPr>
            <p:cNvSpPr/>
            <p:nvPr/>
          </p:nvSpPr>
          <p:spPr>
            <a:xfrm>
              <a:off x="7077140" y="5537879"/>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876D46D7-3F3D-1915-BD3B-DD99D74E42C8}"/>
                </a:ext>
              </a:extLst>
            </p:cNvPr>
            <p:cNvGrpSpPr/>
            <p:nvPr/>
          </p:nvGrpSpPr>
          <p:grpSpPr>
            <a:xfrm>
              <a:off x="5778832" y="5537879"/>
              <a:ext cx="1298308" cy="542707"/>
              <a:chOff x="3182215" y="5219461"/>
              <a:chExt cx="1298308" cy="542707"/>
            </a:xfrm>
          </p:grpSpPr>
          <p:sp>
            <p:nvSpPr>
              <p:cNvPr id="5" name="矩形 4">
                <a:extLst>
                  <a:ext uri="{FF2B5EF4-FFF2-40B4-BE49-F238E27FC236}">
                    <a16:creationId xmlns:a16="http://schemas.microsoft.com/office/drawing/2014/main" id="{7780A863-7966-91E7-E5FA-3EFC970D0975}"/>
                  </a:ext>
                </a:extLst>
              </p:cNvPr>
              <p:cNvSpPr/>
              <p:nvPr/>
            </p:nvSpPr>
            <p:spPr>
              <a:xfrm>
                <a:off x="3552163" y="5219461"/>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7" name="矩形 6">
                <a:extLst>
                  <a:ext uri="{FF2B5EF4-FFF2-40B4-BE49-F238E27FC236}">
                    <a16:creationId xmlns:a16="http://schemas.microsoft.com/office/drawing/2014/main" id="{942C7721-34AC-0102-FDCB-FB8DE04C6386}"/>
                  </a:ext>
                </a:extLst>
              </p:cNvPr>
              <p:cNvSpPr/>
              <p:nvPr/>
            </p:nvSpPr>
            <p:spPr>
              <a:xfrm>
                <a:off x="3182215" y="5219461"/>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矩形 8">
            <a:extLst>
              <a:ext uri="{FF2B5EF4-FFF2-40B4-BE49-F238E27FC236}">
                <a16:creationId xmlns:a16="http://schemas.microsoft.com/office/drawing/2014/main" id="{FBAA8816-2851-1F45-3E45-88F15D18E2D2}"/>
              </a:ext>
            </a:extLst>
          </p:cNvPr>
          <p:cNvSpPr/>
          <p:nvPr/>
        </p:nvSpPr>
        <p:spPr>
          <a:xfrm>
            <a:off x="6296304" y="4692306"/>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p</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11" name="组合 10">
            <a:extLst>
              <a:ext uri="{FF2B5EF4-FFF2-40B4-BE49-F238E27FC236}">
                <a16:creationId xmlns:a16="http://schemas.microsoft.com/office/drawing/2014/main" id="{C976472B-381A-8045-5619-AEF0F8695BFA}"/>
              </a:ext>
            </a:extLst>
          </p:cNvPr>
          <p:cNvGrpSpPr/>
          <p:nvPr/>
        </p:nvGrpSpPr>
        <p:grpSpPr>
          <a:xfrm>
            <a:off x="7997358" y="4149599"/>
            <a:ext cx="1668256" cy="542707"/>
            <a:chOff x="5778832" y="5537879"/>
            <a:chExt cx="1668256" cy="542707"/>
          </a:xfrm>
        </p:grpSpPr>
        <p:sp>
          <p:nvSpPr>
            <p:cNvPr id="12" name="矩形 11">
              <a:extLst>
                <a:ext uri="{FF2B5EF4-FFF2-40B4-BE49-F238E27FC236}">
                  <a16:creationId xmlns:a16="http://schemas.microsoft.com/office/drawing/2014/main" id="{6391A8E1-E295-729F-61BB-E64B5F93B4C7}"/>
                </a:ext>
              </a:extLst>
            </p:cNvPr>
            <p:cNvSpPr/>
            <p:nvPr/>
          </p:nvSpPr>
          <p:spPr>
            <a:xfrm>
              <a:off x="7077140" y="5537879"/>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7B8B7351-3677-2D1A-0068-E8EA4663638F}"/>
                </a:ext>
              </a:extLst>
            </p:cNvPr>
            <p:cNvGrpSpPr/>
            <p:nvPr/>
          </p:nvGrpSpPr>
          <p:grpSpPr>
            <a:xfrm>
              <a:off x="5778832" y="5537879"/>
              <a:ext cx="1298308" cy="542707"/>
              <a:chOff x="3182215" y="5219461"/>
              <a:chExt cx="1298308" cy="542707"/>
            </a:xfrm>
          </p:grpSpPr>
          <p:sp>
            <p:nvSpPr>
              <p:cNvPr id="14" name="矩形 13">
                <a:extLst>
                  <a:ext uri="{FF2B5EF4-FFF2-40B4-BE49-F238E27FC236}">
                    <a16:creationId xmlns:a16="http://schemas.microsoft.com/office/drawing/2014/main" id="{71CCBAEC-6D47-561E-C90B-2D7AA732A63B}"/>
                  </a:ext>
                </a:extLst>
              </p:cNvPr>
              <p:cNvSpPr/>
              <p:nvPr/>
            </p:nvSpPr>
            <p:spPr>
              <a:xfrm>
                <a:off x="3552163" y="5219461"/>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15" name="矩形 14">
                <a:extLst>
                  <a:ext uri="{FF2B5EF4-FFF2-40B4-BE49-F238E27FC236}">
                    <a16:creationId xmlns:a16="http://schemas.microsoft.com/office/drawing/2014/main" id="{5C9B5A8B-897A-1FCC-345E-0631C739660A}"/>
                  </a:ext>
                </a:extLst>
              </p:cNvPr>
              <p:cNvSpPr/>
              <p:nvPr/>
            </p:nvSpPr>
            <p:spPr>
              <a:xfrm>
                <a:off x="3182215" y="5219461"/>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矩形 15">
            <a:extLst>
              <a:ext uri="{FF2B5EF4-FFF2-40B4-BE49-F238E27FC236}">
                <a16:creationId xmlns:a16="http://schemas.microsoft.com/office/drawing/2014/main" id="{D50871EF-BCE6-8B4E-8B6A-AD2B14CCA140}"/>
              </a:ext>
            </a:extLst>
          </p:cNvPr>
          <p:cNvSpPr/>
          <p:nvPr/>
        </p:nvSpPr>
        <p:spPr>
          <a:xfrm>
            <a:off x="8514830" y="3304026"/>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q</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17" name="组合 16">
            <a:extLst>
              <a:ext uri="{FF2B5EF4-FFF2-40B4-BE49-F238E27FC236}">
                <a16:creationId xmlns:a16="http://schemas.microsoft.com/office/drawing/2014/main" id="{57000DFB-7767-8D19-010D-97A6170DBFCB}"/>
              </a:ext>
            </a:extLst>
          </p:cNvPr>
          <p:cNvGrpSpPr/>
          <p:nvPr/>
        </p:nvGrpSpPr>
        <p:grpSpPr>
          <a:xfrm>
            <a:off x="10122162" y="5537879"/>
            <a:ext cx="1668256" cy="542707"/>
            <a:chOff x="5778832" y="5537879"/>
            <a:chExt cx="1668256" cy="542707"/>
          </a:xfrm>
        </p:grpSpPr>
        <p:sp>
          <p:nvSpPr>
            <p:cNvPr id="18" name="矩形 17">
              <a:extLst>
                <a:ext uri="{FF2B5EF4-FFF2-40B4-BE49-F238E27FC236}">
                  <a16:creationId xmlns:a16="http://schemas.microsoft.com/office/drawing/2014/main" id="{E82463C6-BAB2-4B55-F1E4-D87BFFAAF4EB}"/>
                </a:ext>
              </a:extLst>
            </p:cNvPr>
            <p:cNvSpPr/>
            <p:nvPr/>
          </p:nvSpPr>
          <p:spPr>
            <a:xfrm>
              <a:off x="7077140" y="5537879"/>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2EECC1F5-13C5-2479-369C-24CCDD88F1BD}"/>
                </a:ext>
              </a:extLst>
            </p:cNvPr>
            <p:cNvGrpSpPr/>
            <p:nvPr/>
          </p:nvGrpSpPr>
          <p:grpSpPr>
            <a:xfrm>
              <a:off x="5778832" y="5537879"/>
              <a:ext cx="1298308" cy="542707"/>
              <a:chOff x="3182215" y="5219461"/>
              <a:chExt cx="1298308" cy="542707"/>
            </a:xfrm>
          </p:grpSpPr>
          <p:sp>
            <p:nvSpPr>
              <p:cNvPr id="20" name="矩形 19">
                <a:extLst>
                  <a:ext uri="{FF2B5EF4-FFF2-40B4-BE49-F238E27FC236}">
                    <a16:creationId xmlns:a16="http://schemas.microsoft.com/office/drawing/2014/main" id="{22856AC0-A185-458D-E5BB-8706E81D45EF}"/>
                  </a:ext>
                </a:extLst>
              </p:cNvPr>
              <p:cNvSpPr/>
              <p:nvPr/>
            </p:nvSpPr>
            <p:spPr>
              <a:xfrm>
                <a:off x="3552163" y="5219461"/>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21" name="矩形 20">
                <a:extLst>
                  <a:ext uri="{FF2B5EF4-FFF2-40B4-BE49-F238E27FC236}">
                    <a16:creationId xmlns:a16="http://schemas.microsoft.com/office/drawing/2014/main" id="{D39234B9-967C-2F1A-B67E-78B70445D139}"/>
                  </a:ext>
                </a:extLst>
              </p:cNvPr>
              <p:cNvSpPr/>
              <p:nvPr/>
            </p:nvSpPr>
            <p:spPr>
              <a:xfrm>
                <a:off x="3182215" y="5219461"/>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箭头: 上弧形 22">
            <a:extLst>
              <a:ext uri="{FF2B5EF4-FFF2-40B4-BE49-F238E27FC236}">
                <a16:creationId xmlns:a16="http://schemas.microsoft.com/office/drawing/2014/main" id="{DA094CC4-1159-3318-2D2C-ED51B02966F2}"/>
              </a:ext>
            </a:extLst>
          </p:cNvPr>
          <p:cNvSpPr/>
          <p:nvPr/>
        </p:nvSpPr>
        <p:spPr>
          <a:xfrm>
            <a:off x="7188615" y="5044205"/>
            <a:ext cx="3902847" cy="47726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上弧形 23">
            <a:extLst>
              <a:ext uri="{FF2B5EF4-FFF2-40B4-BE49-F238E27FC236}">
                <a16:creationId xmlns:a16="http://schemas.microsoft.com/office/drawing/2014/main" id="{AD8D97CA-E8A6-8E07-1FCC-7F7B37EA8A6B}"/>
              </a:ext>
            </a:extLst>
          </p:cNvPr>
          <p:cNvSpPr/>
          <p:nvPr/>
        </p:nvSpPr>
        <p:spPr>
          <a:xfrm rot="10800000">
            <a:off x="6481071" y="6076498"/>
            <a:ext cx="3902847" cy="47726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5" name="组合 34">
            <a:extLst>
              <a:ext uri="{FF2B5EF4-FFF2-40B4-BE49-F238E27FC236}">
                <a16:creationId xmlns:a16="http://schemas.microsoft.com/office/drawing/2014/main" id="{5106DFFB-8C45-7582-017F-2310E5370233}"/>
              </a:ext>
            </a:extLst>
          </p:cNvPr>
          <p:cNvGrpSpPr/>
          <p:nvPr/>
        </p:nvGrpSpPr>
        <p:grpSpPr>
          <a:xfrm rot="16200000">
            <a:off x="9083068" y="4736009"/>
            <a:ext cx="1149828" cy="1100520"/>
            <a:chOff x="6847530" y="4420953"/>
            <a:chExt cx="1149828" cy="1100520"/>
          </a:xfrm>
        </p:grpSpPr>
        <p:cxnSp>
          <p:nvCxnSpPr>
            <p:cNvPr id="28" name="直接连接符 27">
              <a:extLst>
                <a:ext uri="{FF2B5EF4-FFF2-40B4-BE49-F238E27FC236}">
                  <a16:creationId xmlns:a16="http://schemas.microsoft.com/office/drawing/2014/main" id="{17259678-D9B2-9F8F-8857-18894577EDEE}"/>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6B73551D-737A-E966-1090-4C19AFDFD543}"/>
                </a:ext>
              </a:extLst>
            </p:cNvPr>
            <p:cNvCxnSpPr>
              <a:cxnSpLocks/>
              <a:endCxn id="15" idx="1"/>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91CDE377-2367-2862-1F32-5825551D2820}"/>
              </a:ext>
            </a:extLst>
          </p:cNvPr>
          <p:cNvGrpSpPr/>
          <p:nvPr/>
        </p:nvGrpSpPr>
        <p:grpSpPr>
          <a:xfrm rot="5400000" flipH="1">
            <a:off x="7395454" y="4723931"/>
            <a:ext cx="1149828" cy="1100520"/>
            <a:chOff x="6847530" y="4420953"/>
            <a:chExt cx="1149828" cy="1100520"/>
          </a:xfrm>
        </p:grpSpPr>
        <p:cxnSp>
          <p:nvCxnSpPr>
            <p:cNvPr id="43" name="直接连接符 42">
              <a:extLst>
                <a:ext uri="{FF2B5EF4-FFF2-40B4-BE49-F238E27FC236}">
                  <a16:creationId xmlns:a16="http://schemas.microsoft.com/office/drawing/2014/main" id="{467AC888-91E7-4F62-D2FB-48C030D9AA02}"/>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A0DEF78-5731-847B-B789-273C0CAB4697}"/>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2DA3BCF9-F447-A8E2-0258-D549B101E372}"/>
              </a:ext>
            </a:extLst>
          </p:cNvPr>
          <p:cNvGrpSpPr/>
          <p:nvPr/>
        </p:nvGrpSpPr>
        <p:grpSpPr>
          <a:xfrm rot="5400000">
            <a:off x="9597281" y="4386288"/>
            <a:ext cx="1149828" cy="1100520"/>
            <a:chOff x="6847530" y="4420953"/>
            <a:chExt cx="1149828" cy="1100520"/>
          </a:xfrm>
        </p:grpSpPr>
        <p:cxnSp>
          <p:nvCxnSpPr>
            <p:cNvPr id="46" name="直接连接符 45">
              <a:extLst>
                <a:ext uri="{FF2B5EF4-FFF2-40B4-BE49-F238E27FC236}">
                  <a16:creationId xmlns:a16="http://schemas.microsoft.com/office/drawing/2014/main" id="{03DD7069-DC47-26B1-9DFF-7281CE92D494}"/>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F51F20D-8FE5-D39D-9784-85497AD363CB}"/>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C9BA7D96-241D-B938-43BE-07902994FEF5}"/>
              </a:ext>
            </a:extLst>
          </p:cNvPr>
          <p:cNvGrpSpPr/>
          <p:nvPr/>
        </p:nvGrpSpPr>
        <p:grpSpPr>
          <a:xfrm rot="16200000" flipH="1">
            <a:off x="6877788" y="4446419"/>
            <a:ext cx="1149828" cy="1100520"/>
            <a:chOff x="6847530" y="4420953"/>
            <a:chExt cx="1149828" cy="1100520"/>
          </a:xfrm>
        </p:grpSpPr>
        <p:cxnSp>
          <p:nvCxnSpPr>
            <p:cNvPr id="49" name="直接连接符 48">
              <a:extLst>
                <a:ext uri="{FF2B5EF4-FFF2-40B4-BE49-F238E27FC236}">
                  <a16:creationId xmlns:a16="http://schemas.microsoft.com/office/drawing/2014/main" id="{4BF61358-B3C8-B45D-2474-50ACAF27DC05}"/>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5AD8AF4-4F49-0EE5-2872-99072C91030E}"/>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07914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0" nodeType="clickEffect">
                                  <p:stCondLst>
                                    <p:cond delay="0"/>
                                  </p:stCondLst>
                                  <p:childTnLst>
                                    <p:animEffect transition="out" filter="fade">
                                      <p:cBhvr>
                                        <p:cTn id="25" dur="1000"/>
                                        <p:tgtEl>
                                          <p:spTgt spid="23"/>
                                        </p:tgtEl>
                                      </p:cBhvr>
                                    </p:animEffect>
                                    <p:anim calcmode="lin" valueType="num">
                                      <p:cBhvr>
                                        <p:cTn id="26" dur="1000"/>
                                        <p:tgtEl>
                                          <p:spTgt spid="23"/>
                                        </p:tgtEl>
                                        <p:attrNameLst>
                                          <p:attrName>ppt_x</p:attrName>
                                        </p:attrNameLst>
                                      </p:cBhvr>
                                      <p:tavLst>
                                        <p:tav tm="0">
                                          <p:val>
                                            <p:strVal val="ppt_x"/>
                                          </p:val>
                                        </p:tav>
                                        <p:tav tm="100000">
                                          <p:val>
                                            <p:strVal val="ppt_x"/>
                                          </p:val>
                                        </p:tav>
                                      </p:tavLst>
                                    </p:anim>
                                    <p:anim calcmode="lin" valueType="num">
                                      <p:cBhvr>
                                        <p:cTn id="27" dur="1000"/>
                                        <p:tgtEl>
                                          <p:spTgt spid="23"/>
                                        </p:tgtEl>
                                        <p:attrNameLst>
                                          <p:attrName>ppt_y</p:attrName>
                                        </p:attrNameLst>
                                      </p:cBhvr>
                                      <p:tavLst>
                                        <p:tav tm="0">
                                          <p:val>
                                            <p:strVal val="ppt_y"/>
                                          </p:val>
                                        </p:tav>
                                        <p:tav tm="100000">
                                          <p:val>
                                            <p:strVal val="ppt_y+.1"/>
                                          </p:val>
                                        </p:tav>
                                      </p:tavLst>
                                    </p:anim>
                                    <p:set>
                                      <p:cBhvr>
                                        <p:cTn id="28" dur="1" fill="hold">
                                          <p:stCondLst>
                                            <p:cond delay="999"/>
                                          </p:stCondLst>
                                        </p:cTn>
                                        <p:tgtEl>
                                          <p:spTgt spid="23"/>
                                        </p:tgtEl>
                                        <p:attrNameLst>
                                          <p:attrName>style.visibility</p:attrName>
                                        </p:attrNameLst>
                                      </p:cBhvr>
                                      <p:to>
                                        <p:strVal val="hidden"/>
                                      </p:to>
                                    </p:set>
                                  </p:childTnLst>
                                </p:cTn>
                              </p:par>
                              <p:par>
                                <p:cTn id="29" presetID="42"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anim calcmode="lin" valueType="num">
                                      <p:cBhvr>
                                        <p:cTn id="32" dur="1000" fill="hold"/>
                                        <p:tgtEl>
                                          <p:spTgt spid="42"/>
                                        </p:tgtEl>
                                        <p:attrNameLst>
                                          <p:attrName>ppt_x</p:attrName>
                                        </p:attrNameLst>
                                      </p:cBhvr>
                                      <p:tavLst>
                                        <p:tav tm="0">
                                          <p:val>
                                            <p:strVal val="#ppt_x"/>
                                          </p:val>
                                        </p:tav>
                                        <p:tav tm="100000">
                                          <p:val>
                                            <p:strVal val="#ppt_x"/>
                                          </p:val>
                                        </p:tav>
                                      </p:tavLst>
                                    </p:anim>
                                    <p:anim calcmode="lin" valueType="num">
                                      <p:cBhvr>
                                        <p:cTn id="3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1000"/>
                                        <p:tgtEl>
                                          <p:spTgt spid="48"/>
                                        </p:tgtEl>
                                      </p:cBhvr>
                                    </p:animEffect>
                                    <p:anim calcmode="lin" valueType="num">
                                      <p:cBhvr>
                                        <p:cTn id="39" dur="1000" fill="hold"/>
                                        <p:tgtEl>
                                          <p:spTgt spid="48"/>
                                        </p:tgtEl>
                                        <p:attrNameLst>
                                          <p:attrName>ppt_x</p:attrName>
                                        </p:attrNameLst>
                                      </p:cBhvr>
                                      <p:tavLst>
                                        <p:tav tm="0">
                                          <p:val>
                                            <p:strVal val="#ppt_x"/>
                                          </p:val>
                                        </p:tav>
                                        <p:tav tm="100000">
                                          <p:val>
                                            <p:strVal val="#ppt_x"/>
                                          </p:val>
                                        </p:tav>
                                      </p:tavLst>
                                    </p:anim>
                                    <p:anim calcmode="lin" valueType="num">
                                      <p:cBhvr>
                                        <p:cTn id="4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915936-BF8C-28B6-8F99-937BB204DBDF}"/>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双向链表</a:t>
            </a:r>
          </a:p>
        </p:txBody>
      </p:sp>
      <p:sp>
        <p:nvSpPr>
          <p:cNvPr id="3" name="文本框 2">
            <a:extLst>
              <a:ext uri="{FF2B5EF4-FFF2-40B4-BE49-F238E27FC236}">
                <a16:creationId xmlns:a16="http://schemas.microsoft.com/office/drawing/2014/main" id="{BF328767-A6B7-3082-9A82-EB3ED52A2ADD}"/>
              </a:ext>
            </a:extLst>
          </p:cNvPr>
          <p:cNvSpPr txBox="1"/>
          <p:nvPr/>
        </p:nvSpPr>
        <p:spPr>
          <a:xfrm>
            <a:off x="516370" y="1076570"/>
            <a:ext cx="11388873"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例：删除</a:t>
            </a:r>
            <a:r>
              <a:rPr lang="en-US" altLang="zh-CN" sz="2400" b="1" dirty="0"/>
              <a:t>p</a:t>
            </a:r>
            <a:r>
              <a:rPr lang="zh-CN" altLang="en-US" sz="2400" b="1" dirty="0"/>
              <a:t>节点</a:t>
            </a:r>
            <a:endParaRPr lang="en-US" altLang="zh-CN" sz="2400" b="1" dirty="0"/>
          </a:p>
          <a:p>
            <a:pPr marL="457200" indent="-457200">
              <a:lnSpc>
                <a:spcPct val="150000"/>
              </a:lnSpc>
              <a:buFont typeface="Arial" panose="020B0604020202020204" pitchFamily="34" charset="0"/>
              <a:buChar char="•"/>
            </a:pPr>
            <a:r>
              <a:rPr lang="zh-CN" altLang="en-US" sz="2400" b="1" dirty="0"/>
              <a:t>①</a:t>
            </a:r>
            <a:r>
              <a:rPr lang="en-US" altLang="zh-CN" sz="2400" b="1" dirty="0"/>
              <a:t>p-&gt;next-&gt;pre=p-&gt;pre</a:t>
            </a:r>
          </a:p>
          <a:p>
            <a:pPr marL="457200" indent="-457200">
              <a:lnSpc>
                <a:spcPct val="150000"/>
              </a:lnSpc>
              <a:buFont typeface="Arial" panose="020B0604020202020204" pitchFamily="34" charset="0"/>
              <a:buChar char="•"/>
            </a:pPr>
            <a:r>
              <a:rPr lang="zh-CN" altLang="en-US" sz="2400" b="1" dirty="0"/>
              <a:t>②</a:t>
            </a:r>
            <a:r>
              <a:rPr lang="en-US" altLang="zh-CN" sz="2400" b="1" dirty="0"/>
              <a:t>p-&gt;pre-&gt;next=p-&gt;next</a:t>
            </a:r>
          </a:p>
          <a:p>
            <a:pPr marL="457200" indent="-457200">
              <a:lnSpc>
                <a:spcPct val="150000"/>
              </a:lnSpc>
              <a:buFont typeface="Arial" panose="020B0604020202020204" pitchFamily="34" charset="0"/>
              <a:buChar char="•"/>
            </a:pPr>
            <a:r>
              <a:rPr lang="zh-CN" altLang="en-US" sz="2400" b="1" dirty="0"/>
              <a:t>③</a:t>
            </a:r>
            <a:r>
              <a:rPr lang="en-US" altLang="zh-CN" sz="2400" b="1" dirty="0"/>
              <a:t>p-&gt;next=NULL</a:t>
            </a:r>
            <a:r>
              <a:rPr lang="zh-CN" altLang="en-US" sz="2400" b="1" dirty="0"/>
              <a:t>（可选）</a:t>
            </a:r>
            <a:endParaRPr lang="en-US" altLang="zh-CN" sz="2400" b="1" dirty="0"/>
          </a:p>
          <a:p>
            <a:pPr marL="457200" indent="-457200">
              <a:lnSpc>
                <a:spcPct val="150000"/>
              </a:lnSpc>
              <a:buFont typeface="Arial" panose="020B0604020202020204" pitchFamily="34" charset="0"/>
              <a:buChar char="•"/>
            </a:pPr>
            <a:r>
              <a:rPr lang="zh-CN" altLang="en-US" sz="2400" b="1" dirty="0"/>
              <a:t>④</a:t>
            </a:r>
            <a:r>
              <a:rPr lang="en-US" altLang="zh-CN" sz="2400" b="1" dirty="0"/>
              <a:t>q-&gt;pre=NULL</a:t>
            </a:r>
            <a:r>
              <a:rPr lang="zh-CN" altLang="en-US" sz="2400" b="1" dirty="0"/>
              <a:t>（可选）</a:t>
            </a:r>
            <a:endParaRPr lang="en-US" altLang="zh-CN" sz="2400" b="1" dirty="0"/>
          </a:p>
        </p:txBody>
      </p:sp>
      <p:grpSp>
        <p:nvGrpSpPr>
          <p:cNvPr id="66" name="组合 65">
            <a:extLst>
              <a:ext uri="{FF2B5EF4-FFF2-40B4-BE49-F238E27FC236}">
                <a16:creationId xmlns:a16="http://schemas.microsoft.com/office/drawing/2014/main" id="{973FBCCF-19B4-F7ED-87C5-9B3FC25213DF}"/>
              </a:ext>
            </a:extLst>
          </p:cNvPr>
          <p:cNvGrpSpPr/>
          <p:nvPr/>
        </p:nvGrpSpPr>
        <p:grpSpPr>
          <a:xfrm>
            <a:off x="4207357" y="5178790"/>
            <a:ext cx="1668256" cy="542707"/>
            <a:chOff x="5778832" y="5537879"/>
            <a:chExt cx="1668256" cy="542707"/>
          </a:xfrm>
        </p:grpSpPr>
        <p:sp>
          <p:nvSpPr>
            <p:cNvPr id="67" name="矩形 66">
              <a:extLst>
                <a:ext uri="{FF2B5EF4-FFF2-40B4-BE49-F238E27FC236}">
                  <a16:creationId xmlns:a16="http://schemas.microsoft.com/office/drawing/2014/main" id="{873423E8-6324-4552-157D-08C05C7EE4B9}"/>
                </a:ext>
              </a:extLst>
            </p:cNvPr>
            <p:cNvSpPr/>
            <p:nvPr/>
          </p:nvSpPr>
          <p:spPr>
            <a:xfrm>
              <a:off x="7077140" y="5537879"/>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a:extLst>
                <a:ext uri="{FF2B5EF4-FFF2-40B4-BE49-F238E27FC236}">
                  <a16:creationId xmlns:a16="http://schemas.microsoft.com/office/drawing/2014/main" id="{94EBC7B8-9CF8-888B-DE70-ED8DC402D418}"/>
                </a:ext>
              </a:extLst>
            </p:cNvPr>
            <p:cNvGrpSpPr/>
            <p:nvPr/>
          </p:nvGrpSpPr>
          <p:grpSpPr>
            <a:xfrm>
              <a:off x="5778832" y="5537879"/>
              <a:ext cx="1298308" cy="542707"/>
              <a:chOff x="3182215" y="5219461"/>
              <a:chExt cx="1298308" cy="542707"/>
            </a:xfrm>
          </p:grpSpPr>
          <p:sp>
            <p:nvSpPr>
              <p:cNvPr id="69" name="矩形 68">
                <a:extLst>
                  <a:ext uri="{FF2B5EF4-FFF2-40B4-BE49-F238E27FC236}">
                    <a16:creationId xmlns:a16="http://schemas.microsoft.com/office/drawing/2014/main" id="{8BA37AD7-B180-A662-7747-28E9A7B22F67}"/>
                  </a:ext>
                </a:extLst>
              </p:cNvPr>
              <p:cNvSpPr/>
              <p:nvPr/>
            </p:nvSpPr>
            <p:spPr>
              <a:xfrm>
                <a:off x="3552163" y="5219461"/>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70" name="矩形 69">
                <a:extLst>
                  <a:ext uri="{FF2B5EF4-FFF2-40B4-BE49-F238E27FC236}">
                    <a16:creationId xmlns:a16="http://schemas.microsoft.com/office/drawing/2014/main" id="{DDFB3E97-760F-F4D0-8A66-D9994C927662}"/>
                  </a:ext>
                </a:extLst>
              </p:cNvPr>
              <p:cNvSpPr/>
              <p:nvPr/>
            </p:nvSpPr>
            <p:spPr>
              <a:xfrm>
                <a:off x="3182215" y="5219461"/>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a:extLst>
              <a:ext uri="{FF2B5EF4-FFF2-40B4-BE49-F238E27FC236}">
                <a16:creationId xmlns:a16="http://schemas.microsoft.com/office/drawing/2014/main" id="{8652E1ED-20C7-45D3-1B01-71F77F3FD10D}"/>
              </a:ext>
            </a:extLst>
          </p:cNvPr>
          <p:cNvGrpSpPr/>
          <p:nvPr/>
        </p:nvGrpSpPr>
        <p:grpSpPr>
          <a:xfrm>
            <a:off x="6425883" y="3790510"/>
            <a:ext cx="1668256" cy="542707"/>
            <a:chOff x="5778832" y="5537879"/>
            <a:chExt cx="1668256" cy="542707"/>
          </a:xfrm>
        </p:grpSpPr>
        <p:sp>
          <p:nvSpPr>
            <p:cNvPr id="73" name="矩形 72">
              <a:extLst>
                <a:ext uri="{FF2B5EF4-FFF2-40B4-BE49-F238E27FC236}">
                  <a16:creationId xmlns:a16="http://schemas.microsoft.com/office/drawing/2014/main" id="{A0774898-95C5-9240-1BC6-7561CDA77AFB}"/>
                </a:ext>
              </a:extLst>
            </p:cNvPr>
            <p:cNvSpPr/>
            <p:nvPr/>
          </p:nvSpPr>
          <p:spPr>
            <a:xfrm>
              <a:off x="7077140" y="5537879"/>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a:extLst>
                <a:ext uri="{FF2B5EF4-FFF2-40B4-BE49-F238E27FC236}">
                  <a16:creationId xmlns:a16="http://schemas.microsoft.com/office/drawing/2014/main" id="{8C49AB29-25BE-4302-DB74-821645B5F9F7}"/>
                </a:ext>
              </a:extLst>
            </p:cNvPr>
            <p:cNvGrpSpPr/>
            <p:nvPr/>
          </p:nvGrpSpPr>
          <p:grpSpPr>
            <a:xfrm>
              <a:off x="5778832" y="5537879"/>
              <a:ext cx="1298308" cy="542707"/>
              <a:chOff x="3182215" y="5219461"/>
              <a:chExt cx="1298308" cy="542707"/>
            </a:xfrm>
          </p:grpSpPr>
          <p:sp>
            <p:nvSpPr>
              <p:cNvPr id="75" name="矩形 74">
                <a:extLst>
                  <a:ext uri="{FF2B5EF4-FFF2-40B4-BE49-F238E27FC236}">
                    <a16:creationId xmlns:a16="http://schemas.microsoft.com/office/drawing/2014/main" id="{7944EC9F-BA08-13D9-15B8-8B519020CB93}"/>
                  </a:ext>
                </a:extLst>
              </p:cNvPr>
              <p:cNvSpPr/>
              <p:nvPr/>
            </p:nvSpPr>
            <p:spPr>
              <a:xfrm>
                <a:off x="3552163" y="5219461"/>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76" name="矩形 75">
                <a:extLst>
                  <a:ext uri="{FF2B5EF4-FFF2-40B4-BE49-F238E27FC236}">
                    <a16:creationId xmlns:a16="http://schemas.microsoft.com/office/drawing/2014/main" id="{A9F319CA-769F-F24A-27A1-9D4AF3CBF727}"/>
                  </a:ext>
                </a:extLst>
              </p:cNvPr>
              <p:cNvSpPr/>
              <p:nvPr/>
            </p:nvSpPr>
            <p:spPr>
              <a:xfrm>
                <a:off x="3182215" y="5219461"/>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7" name="矩形 76">
            <a:extLst>
              <a:ext uri="{FF2B5EF4-FFF2-40B4-BE49-F238E27FC236}">
                <a16:creationId xmlns:a16="http://schemas.microsoft.com/office/drawing/2014/main" id="{221A4026-E303-AE08-5C06-908AFB740B3F}"/>
              </a:ext>
            </a:extLst>
          </p:cNvPr>
          <p:cNvSpPr/>
          <p:nvPr/>
        </p:nvSpPr>
        <p:spPr>
          <a:xfrm>
            <a:off x="6949153" y="2986961"/>
            <a:ext cx="63331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p</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78" name="组合 77">
            <a:extLst>
              <a:ext uri="{FF2B5EF4-FFF2-40B4-BE49-F238E27FC236}">
                <a16:creationId xmlns:a16="http://schemas.microsoft.com/office/drawing/2014/main" id="{8636A20D-F524-D83B-ABB5-D7F1D6A4DF3E}"/>
              </a:ext>
            </a:extLst>
          </p:cNvPr>
          <p:cNvGrpSpPr/>
          <p:nvPr/>
        </p:nvGrpSpPr>
        <p:grpSpPr>
          <a:xfrm>
            <a:off x="8550687" y="5178790"/>
            <a:ext cx="1668256" cy="542707"/>
            <a:chOff x="5778832" y="5537879"/>
            <a:chExt cx="1668256" cy="542707"/>
          </a:xfrm>
        </p:grpSpPr>
        <p:sp>
          <p:nvSpPr>
            <p:cNvPr id="79" name="矩形 78">
              <a:extLst>
                <a:ext uri="{FF2B5EF4-FFF2-40B4-BE49-F238E27FC236}">
                  <a16:creationId xmlns:a16="http://schemas.microsoft.com/office/drawing/2014/main" id="{2B22F05D-5C01-2C52-4598-46C4A216EB0E}"/>
                </a:ext>
              </a:extLst>
            </p:cNvPr>
            <p:cNvSpPr/>
            <p:nvPr/>
          </p:nvSpPr>
          <p:spPr>
            <a:xfrm>
              <a:off x="7077140" y="5537879"/>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a:extLst>
                <a:ext uri="{FF2B5EF4-FFF2-40B4-BE49-F238E27FC236}">
                  <a16:creationId xmlns:a16="http://schemas.microsoft.com/office/drawing/2014/main" id="{BA019EE0-168A-73AD-1D68-B9DCDDA88DA0}"/>
                </a:ext>
              </a:extLst>
            </p:cNvPr>
            <p:cNvGrpSpPr/>
            <p:nvPr/>
          </p:nvGrpSpPr>
          <p:grpSpPr>
            <a:xfrm>
              <a:off x="5778832" y="5537879"/>
              <a:ext cx="1298308" cy="542707"/>
              <a:chOff x="3182215" y="5219461"/>
              <a:chExt cx="1298308" cy="542707"/>
            </a:xfrm>
          </p:grpSpPr>
          <p:sp>
            <p:nvSpPr>
              <p:cNvPr id="81" name="矩形 80">
                <a:extLst>
                  <a:ext uri="{FF2B5EF4-FFF2-40B4-BE49-F238E27FC236}">
                    <a16:creationId xmlns:a16="http://schemas.microsoft.com/office/drawing/2014/main" id="{86604B4B-63D8-8E61-698E-B59CD9E4344F}"/>
                  </a:ext>
                </a:extLst>
              </p:cNvPr>
              <p:cNvSpPr/>
              <p:nvPr/>
            </p:nvSpPr>
            <p:spPr>
              <a:xfrm>
                <a:off x="3552163" y="5219461"/>
                <a:ext cx="928360"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data</a:t>
                </a:r>
                <a:endParaRPr lang="zh-CN" altLang="en-US" b="1" dirty="0">
                  <a:solidFill>
                    <a:schemeClr val="tx1"/>
                  </a:solidFill>
                </a:endParaRPr>
              </a:p>
            </p:txBody>
          </p:sp>
          <p:sp>
            <p:nvSpPr>
              <p:cNvPr id="82" name="矩形 81">
                <a:extLst>
                  <a:ext uri="{FF2B5EF4-FFF2-40B4-BE49-F238E27FC236}">
                    <a16:creationId xmlns:a16="http://schemas.microsoft.com/office/drawing/2014/main" id="{7D5B7A34-58A4-1640-DA3F-51B99A43CFA5}"/>
                  </a:ext>
                </a:extLst>
              </p:cNvPr>
              <p:cNvSpPr/>
              <p:nvPr/>
            </p:nvSpPr>
            <p:spPr>
              <a:xfrm>
                <a:off x="3182215" y="5219461"/>
                <a:ext cx="369948" cy="54270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箭头: 上弧形 82">
            <a:extLst>
              <a:ext uri="{FF2B5EF4-FFF2-40B4-BE49-F238E27FC236}">
                <a16:creationId xmlns:a16="http://schemas.microsoft.com/office/drawing/2014/main" id="{43D940B8-ADC4-1E21-8E25-62D23F04CA3B}"/>
              </a:ext>
            </a:extLst>
          </p:cNvPr>
          <p:cNvSpPr/>
          <p:nvPr/>
        </p:nvSpPr>
        <p:spPr>
          <a:xfrm>
            <a:off x="5631041" y="4682705"/>
            <a:ext cx="3902847" cy="47726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箭头: 上弧形 83">
            <a:extLst>
              <a:ext uri="{FF2B5EF4-FFF2-40B4-BE49-F238E27FC236}">
                <a16:creationId xmlns:a16="http://schemas.microsoft.com/office/drawing/2014/main" id="{8975B135-AAF9-06E7-E756-BC4991FF3B60}"/>
              </a:ext>
            </a:extLst>
          </p:cNvPr>
          <p:cNvSpPr/>
          <p:nvPr/>
        </p:nvSpPr>
        <p:spPr>
          <a:xfrm rot="10800000">
            <a:off x="4909596" y="5717409"/>
            <a:ext cx="3902847" cy="47726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88" name="组合 87">
            <a:extLst>
              <a:ext uri="{FF2B5EF4-FFF2-40B4-BE49-F238E27FC236}">
                <a16:creationId xmlns:a16="http://schemas.microsoft.com/office/drawing/2014/main" id="{D6D4E58B-63A4-CC3B-CFDF-467F0BA59FDB}"/>
              </a:ext>
            </a:extLst>
          </p:cNvPr>
          <p:cNvGrpSpPr/>
          <p:nvPr/>
        </p:nvGrpSpPr>
        <p:grpSpPr>
          <a:xfrm rot="5400000" flipH="1">
            <a:off x="5823979" y="4364842"/>
            <a:ext cx="1149828" cy="1100520"/>
            <a:chOff x="6847530" y="4420953"/>
            <a:chExt cx="1149828" cy="1100520"/>
          </a:xfrm>
        </p:grpSpPr>
        <p:cxnSp>
          <p:nvCxnSpPr>
            <p:cNvPr id="89" name="直接连接符 88">
              <a:extLst>
                <a:ext uri="{FF2B5EF4-FFF2-40B4-BE49-F238E27FC236}">
                  <a16:creationId xmlns:a16="http://schemas.microsoft.com/office/drawing/2014/main" id="{CBBA15B4-81FC-4923-01FF-F0C05F5CCDA9}"/>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1A6CFCF7-AB89-68BF-D508-C030D778A76D}"/>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1" name="组合 90">
            <a:extLst>
              <a:ext uri="{FF2B5EF4-FFF2-40B4-BE49-F238E27FC236}">
                <a16:creationId xmlns:a16="http://schemas.microsoft.com/office/drawing/2014/main" id="{705A1BD5-AC73-93EC-3572-78CC013D9718}"/>
              </a:ext>
            </a:extLst>
          </p:cNvPr>
          <p:cNvGrpSpPr/>
          <p:nvPr/>
        </p:nvGrpSpPr>
        <p:grpSpPr>
          <a:xfrm rot="5400000">
            <a:off x="8025806" y="4027199"/>
            <a:ext cx="1149828" cy="1100520"/>
            <a:chOff x="6847530" y="4420953"/>
            <a:chExt cx="1149828" cy="1100520"/>
          </a:xfrm>
        </p:grpSpPr>
        <p:cxnSp>
          <p:nvCxnSpPr>
            <p:cNvPr id="92" name="直接连接符 91">
              <a:extLst>
                <a:ext uri="{FF2B5EF4-FFF2-40B4-BE49-F238E27FC236}">
                  <a16:creationId xmlns:a16="http://schemas.microsoft.com/office/drawing/2014/main" id="{99C3259E-E076-74EA-6183-C7C907C4E6BB}"/>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DBC69D6B-8B7E-B757-8A7E-A842D79D6094}"/>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4" name="组合 93">
            <a:extLst>
              <a:ext uri="{FF2B5EF4-FFF2-40B4-BE49-F238E27FC236}">
                <a16:creationId xmlns:a16="http://schemas.microsoft.com/office/drawing/2014/main" id="{06725E09-4DCC-C820-902D-2C3EEF767767}"/>
              </a:ext>
            </a:extLst>
          </p:cNvPr>
          <p:cNvGrpSpPr/>
          <p:nvPr/>
        </p:nvGrpSpPr>
        <p:grpSpPr>
          <a:xfrm rot="16200000" flipH="1">
            <a:off x="5306313" y="4087330"/>
            <a:ext cx="1149828" cy="1100520"/>
            <a:chOff x="6847530" y="4420953"/>
            <a:chExt cx="1149828" cy="1100520"/>
          </a:xfrm>
        </p:grpSpPr>
        <p:cxnSp>
          <p:nvCxnSpPr>
            <p:cNvPr id="95" name="直接连接符 94">
              <a:extLst>
                <a:ext uri="{FF2B5EF4-FFF2-40B4-BE49-F238E27FC236}">
                  <a16:creationId xmlns:a16="http://schemas.microsoft.com/office/drawing/2014/main" id="{1AEDC262-15F6-81F3-916E-F97664117AB2}"/>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2AC1C3CF-82E4-88C3-9432-46466A18482D}"/>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36D26C53-E7D3-515B-B5FD-6FD3B0D72EEC}"/>
              </a:ext>
            </a:extLst>
          </p:cNvPr>
          <p:cNvGrpSpPr/>
          <p:nvPr/>
        </p:nvGrpSpPr>
        <p:grpSpPr>
          <a:xfrm rot="16200000">
            <a:off x="7447779" y="4370403"/>
            <a:ext cx="1149828" cy="1100520"/>
            <a:chOff x="6847530" y="4420953"/>
            <a:chExt cx="1149828" cy="1100520"/>
          </a:xfrm>
        </p:grpSpPr>
        <p:cxnSp>
          <p:nvCxnSpPr>
            <p:cNvPr id="98" name="直接连接符 97">
              <a:extLst>
                <a:ext uri="{FF2B5EF4-FFF2-40B4-BE49-F238E27FC236}">
                  <a16:creationId xmlns:a16="http://schemas.microsoft.com/office/drawing/2014/main" id="{1A654E48-BB71-1D5F-C86B-F507644583CA}"/>
                </a:ext>
              </a:extLst>
            </p:cNvPr>
            <p:cNvCxnSpPr>
              <a:cxnSpLocks/>
            </p:cNvCxnSpPr>
            <p:nvPr/>
          </p:nvCxnSpPr>
          <p:spPr>
            <a:xfrm>
              <a:off x="6847530" y="4420953"/>
              <a:ext cx="0" cy="1100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BE0B166-D627-D654-47AA-B5E9A5DAC02B}"/>
                </a:ext>
              </a:extLst>
            </p:cNvPr>
            <p:cNvCxnSpPr>
              <a:cxnSpLocks/>
            </p:cNvCxnSpPr>
            <p:nvPr/>
          </p:nvCxnSpPr>
          <p:spPr>
            <a:xfrm>
              <a:off x="6854511" y="4420953"/>
              <a:ext cx="11428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7777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7"/>
                                        </p:tgtEl>
                                      </p:cBhvr>
                                    </p:animEffect>
                                    <p:anim calcmode="lin" valueType="num">
                                      <p:cBhvr>
                                        <p:cTn id="7" dur="1000"/>
                                        <p:tgtEl>
                                          <p:spTgt spid="97"/>
                                        </p:tgtEl>
                                        <p:attrNameLst>
                                          <p:attrName>ppt_x</p:attrName>
                                        </p:attrNameLst>
                                      </p:cBhvr>
                                      <p:tavLst>
                                        <p:tav tm="0">
                                          <p:val>
                                            <p:strVal val="ppt_x"/>
                                          </p:val>
                                        </p:tav>
                                        <p:tav tm="100000">
                                          <p:val>
                                            <p:strVal val="ppt_x"/>
                                          </p:val>
                                        </p:tav>
                                      </p:tavLst>
                                    </p:anim>
                                    <p:anim calcmode="lin" valueType="num">
                                      <p:cBhvr>
                                        <p:cTn id="8" dur="1000"/>
                                        <p:tgtEl>
                                          <p:spTgt spid="97"/>
                                        </p:tgtEl>
                                        <p:attrNameLst>
                                          <p:attrName>ppt_y</p:attrName>
                                        </p:attrNameLst>
                                      </p:cBhvr>
                                      <p:tavLst>
                                        <p:tav tm="0">
                                          <p:val>
                                            <p:strVal val="ppt_y"/>
                                          </p:val>
                                        </p:tav>
                                        <p:tav tm="100000">
                                          <p:val>
                                            <p:strVal val="ppt_y+.1"/>
                                          </p:val>
                                        </p:tav>
                                      </p:tavLst>
                                    </p:anim>
                                    <p:set>
                                      <p:cBhvr>
                                        <p:cTn id="9" dur="1" fill="hold">
                                          <p:stCondLst>
                                            <p:cond delay="999"/>
                                          </p:stCondLst>
                                        </p:cTn>
                                        <p:tgtEl>
                                          <p:spTgt spid="97"/>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anim calcmode="lin" valueType="num">
                                      <p:cBhvr>
                                        <p:cTn id="13" dur="1000" fill="hold"/>
                                        <p:tgtEl>
                                          <p:spTgt spid="84"/>
                                        </p:tgtEl>
                                        <p:attrNameLst>
                                          <p:attrName>ppt_x</p:attrName>
                                        </p:attrNameLst>
                                      </p:cBhvr>
                                      <p:tavLst>
                                        <p:tav tm="0">
                                          <p:val>
                                            <p:strVal val="#ppt_x"/>
                                          </p:val>
                                        </p:tav>
                                        <p:tav tm="100000">
                                          <p:val>
                                            <p:strVal val="#ppt_x"/>
                                          </p:val>
                                        </p:tav>
                                      </p:tavLst>
                                    </p:anim>
                                    <p:anim calcmode="lin" valueType="num">
                                      <p:cBhvr>
                                        <p:cTn id="1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88"/>
                                        </p:tgtEl>
                                      </p:cBhvr>
                                    </p:animEffect>
                                    <p:anim calcmode="lin" valueType="num">
                                      <p:cBhvr>
                                        <p:cTn id="19" dur="1000"/>
                                        <p:tgtEl>
                                          <p:spTgt spid="88"/>
                                        </p:tgtEl>
                                        <p:attrNameLst>
                                          <p:attrName>ppt_x</p:attrName>
                                        </p:attrNameLst>
                                      </p:cBhvr>
                                      <p:tavLst>
                                        <p:tav tm="0">
                                          <p:val>
                                            <p:strVal val="ppt_x"/>
                                          </p:val>
                                        </p:tav>
                                        <p:tav tm="100000">
                                          <p:val>
                                            <p:strVal val="ppt_x"/>
                                          </p:val>
                                        </p:tav>
                                      </p:tavLst>
                                    </p:anim>
                                    <p:anim calcmode="lin" valueType="num">
                                      <p:cBhvr>
                                        <p:cTn id="20" dur="1000"/>
                                        <p:tgtEl>
                                          <p:spTgt spid="88"/>
                                        </p:tgtEl>
                                        <p:attrNameLst>
                                          <p:attrName>ppt_y</p:attrName>
                                        </p:attrNameLst>
                                      </p:cBhvr>
                                      <p:tavLst>
                                        <p:tav tm="0">
                                          <p:val>
                                            <p:strVal val="ppt_y"/>
                                          </p:val>
                                        </p:tav>
                                        <p:tav tm="100000">
                                          <p:val>
                                            <p:strVal val="ppt_y+.1"/>
                                          </p:val>
                                        </p:tav>
                                      </p:tavLst>
                                    </p:anim>
                                    <p:set>
                                      <p:cBhvr>
                                        <p:cTn id="21" dur="1" fill="hold">
                                          <p:stCondLst>
                                            <p:cond delay="999"/>
                                          </p:stCondLst>
                                        </p:cTn>
                                        <p:tgtEl>
                                          <p:spTgt spid="88"/>
                                        </p:tgtEl>
                                        <p:attrNameLst>
                                          <p:attrName>style.visibility</p:attrName>
                                        </p:attrNameLst>
                                      </p:cBhvr>
                                      <p:to>
                                        <p:strVal val="hidden"/>
                                      </p:to>
                                    </p:set>
                                  </p:childTnLst>
                                </p:cTn>
                              </p:par>
                              <p:par>
                                <p:cTn id="22" presetID="42" presetClass="entr" presetSubtype="0" fill="hold" grpId="0"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1000"/>
                                        <p:tgtEl>
                                          <p:spTgt spid="83"/>
                                        </p:tgtEl>
                                      </p:cBhvr>
                                    </p:animEffect>
                                    <p:anim calcmode="lin" valueType="num">
                                      <p:cBhvr>
                                        <p:cTn id="25" dur="1000" fill="hold"/>
                                        <p:tgtEl>
                                          <p:spTgt spid="83"/>
                                        </p:tgtEl>
                                        <p:attrNameLst>
                                          <p:attrName>ppt_x</p:attrName>
                                        </p:attrNameLst>
                                      </p:cBhvr>
                                      <p:tavLst>
                                        <p:tav tm="0">
                                          <p:val>
                                            <p:strVal val="#ppt_x"/>
                                          </p:val>
                                        </p:tav>
                                        <p:tav tm="100000">
                                          <p:val>
                                            <p:strVal val="#ppt_x"/>
                                          </p:val>
                                        </p:tav>
                                      </p:tavLst>
                                    </p:anim>
                                    <p:anim calcmode="lin" valueType="num">
                                      <p:cBhvr>
                                        <p:cTn id="26"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94"/>
                                        </p:tgtEl>
                                      </p:cBhvr>
                                    </p:animEffect>
                                    <p:anim calcmode="lin" valueType="num">
                                      <p:cBhvr>
                                        <p:cTn id="31" dur="1000"/>
                                        <p:tgtEl>
                                          <p:spTgt spid="94"/>
                                        </p:tgtEl>
                                        <p:attrNameLst>
                                          <p:attrName>ppt_x</p:attrName>
                                        </p:attrNameLst>
                                      </p:cBhvr>
                                      <p:tavLst>
                                        <p:tav tm="0">
                                          <p:val>
                                            <p:strVal val="ppt_x"/>
                                          </p:val>
                                        </p:tav>
                                        <p:tav tm="100000">
                                          <p:val>
                                            <p:strVal val="ppt_x"/>
                                          </p:val>
                                        </p:tav>
                                      </p:tavLst>
                                    </p:anim>
                                    <p:anim calcmode="lin" valueType="num">
                                      <p:cBhvr>
                                        <p:cTn id="32" dur="1000"/>
                                        <p:tgtEl>
                                          <p:spTgt spid="94"/>
                                        </p:tgtEl>
                                        <p:attrNameLst>
                                          <p:attrName>ppt_y</p:attrName>
                                        </p:attrNameLst>
                                      </p:cBhvr>
                                      <p:tavLst>
                                        <p:tav tm="0">
                                          <p:val>
                                            <p:strVal val="ppt_y"/>
                                          </p:val>
                                        </p:tav>
                                        <p:tav tm="100000">
                                          <p:val>
                                            <p:strVal val="ppt_y+.1"/>
                                          </p:val>
                                        </p:tav>
                                      </p:tavLst>
                                    </p:anim>
                                    <p:set>
                                      <p:cBhvr>
                                        <p:cTn id="33" dur="1" fill="hold">
                                          <p:stCondLst>
                                            <p:cond delay="999"/>
                                          </p:stCondLst>
                                        </p:cTn>
                                        <p:tgtEl>
                                          <p:spTgt spid="94"/>
                                        </p:tgtEl>
                                        <p:attrNameLst>
                                          <p:attrName>style.visibility</p:attrName>
                                        </p:attrNameLst>
                                      </p:cBhvr>
                                      <p:to>
                                        <p:strVal val="hidden"/>
                                      </p:to>
                                    </p:set>
                                  </p:childTnLst>
                                </p:cTn>
                              </p:par>
                              <p:par>
                                <p:cTn id="34" presetID="42" presetClass="exit" presetSubtype="0" fill="hold" nodeType="withEffect">
                                  <p:stCondLst>
                                    <p:cond delay="0"/>
                                  </p:stCondLst>
                                  <p:childTnLst>
                                    <p:animEffect transition="out" filter="fade">
                                      <p:cBhvr>
                                        <p:cTn id="35" dur="1000"/>
                                        <p:tgtEl>
                                          <p:spTgt spid="91"/>
                                        </p:tgtEl>
                                      </p:cBhvr>
                                    </p:animEffect>
                                    <p:anim calcmode="lin" valueType="num">
                                      <p:cBhvr>
                                        <p:cTn id="36" dur="1000"/>
                                        <p:tgtEl>
                                          <p:spTgt spid="91"/>
                                        </p:tgtEl>
                                        <p:attrNameLst>
                                          <p:attrName>ppt_x</p:attrName>
                                        </p:attrNameLst>
                                      </p:cBhvr>
                                      <p:tavLst>
                                        <p:tav tm="0">
                                          <p:val>
                                            <p:strVal val="ppt_x"/>
                                          </p:val>
                                        </p:tav>
                                        <p:tav tm="100000">
                                          <p:val>
                                            <p:strVal val="ppt_x"/>
                                          </p:val>
                                        </p:tav>
                                      </p:tavLst>
                                    </p:anim>
                                    <p:anim calcmode="lin" valueType="num">
                                      <p:cBhvr>
                                        <p:cTn id="37" dur="1000"/>
                                        <p:tgtEl>
                                          <p:spTgt spid="91"/>
                                        </p:tgtEl>
                                        <p:attrNameLst>
                                          <p:attrName>ppt_y</p:attrName>
                                        </p:attrNameLst>
                                      </p:cBhvr>
                                      <p:tavLst>
                                        <p:tav tm="0">
                                          <p:val>
                                            <p:strVal val="ppt_y"/>
                                          </p:val>
                                        </p:tav>
                                        <p:tav tm="100000">
                                          <p:val>
                                            <p:strVal val="ppt_y+.1"/>
                                          </p:val>
                                        </p:tav>
                                      </p:tavLst>
                                    </p:anim>
                                    <p:set>
                                      <p:cBhvr>
                                        <p:cTn id="38" dur="1" fill="hold">
                                          <p:stCondLst>
                                            <p:cond delay="9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A70D31-91AE-BD6B-AE6E-3496997BCA4D}"/>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sp>
        <p:nvSpPr>
          <p:cNvPr id="3" name="文本框 2">
            <a:extLst>
              <a:ext uri="{FF2B5EF4-FFF2-40B4-BE49-F238E27FC236}">
                <a16:creationId xmlns:a16="http://schemas.microsoft.com/office/drawing/2014/main" id="{CA515A1F-258E-5815-255A-B3B98BD56EE2}"/>
              </a:ext>
            </a:extLst>
          </p:cNvPr>
          <p:cNvSpPr txBox="1"/>
          <p:nvPr/>
        </p:nvSpPr>
        <p:spPr>
          <a:xfrm>
            <a:off x="516370" y="1076570"/>
            <a:ext cx="11388873"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如何判断一个单链表是否有环存在？</a:t>
            </a:r>
            <a:endParaRPr lang="en-US" altLang="zh-CN" sz="2400" b="1" dirty="0"/>
          </a:p>
        </p:txBody>
      </p:sp>
      <p:pic>
        <p:nvPicPr>
          <p:cNvPr id="1026" name="Picture 2">
            <a:extLst>
              <a:ext uri="{FF2B5EF4-FFF2-40B4-BE49-F238E27FC236}">
                <a16:creationId xmlns:a16="http://schemas.microsoft.com/office/drawing/2014/main" id="{A83FBA9B-0F90-86F2-0EA1-0C189237A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092" y="2456688"/>
            <a:ext cx="7950324" cy="173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12442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0C1D9C6-9692-97D6-D169-FABD792A66C8}"/>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4E76AF2-8647-9A4B-65C6-7842DF14124C}"/>
                  </a:ext>
                </a:extLst>
              </p:cNvPr>
              <p:cNvSpPr txBox="1"/>
              <p:nvPr/>
            </p:nvSpPr>
            <p:spPr>
              <a:xfrm>
                <a:off x="523350" y="1313895"/>
                <a:ext cx="11388873" cy="44668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条件：可以修改链表结构</a:t>
                </a:r>
                <a:endParaRPr lang="en-US" altLang="zh-CN" sz="2400" b="1" dirty="0"/>
              </a:p>
              <a:p>
                <a:pPr marL="457200" indent="-457200">
                  <a:lnSpc>
                    <a:spcPct val="150000"/>
                  </a:lnSpc>
                  <a:buFont typeface="Arial" panose="020B0604020202020204" pitchFamily="34" charset="0"/>
                  <a:buChar char="•"/>
                </a:pPr>
                <a:r>
                  <a:rPr lang="zh-CN" altLang="en-US" sz="2400" b="1" dirty="0"/>
                  <a:t>方法①：</a:t>
                </a:r>
                <a:endParaRPr lang="en-US" altLang="zh-CN" sz="2400" b="1" dirty="0"/>
              </a:p>
              <a:p>
                <a:pPr marL="457200" indent="-457200">
                  <a:lnSpc>
                    <a:spcPct val="150000"/>
                  </a:lnSpc>
                  <a:buFont typeface="Arial" panose="020B0604020202020204" pitchFamily="34" charset="0"/>
                  <a:buChar char="•"/>
                </a:pPr>
                <a:r>
                  <a:rPr lang="zh-CN" altLang="en-US" sz="2400" b="1" dirty="0"/>
                  <a:t>如果我们可以修改链表结构，那么我们就可以往链表中加入一个域来标记是否访问过这个节点</a:t>
                </a:r>
                <a:endParaRPr lang="en-US" altLang="zh-CN" sz="2400" b="1" dirty="0"/>
              </a:p>
              <a:p>
                <a:pPr marL="457200" indent="-457200">
                  <a:lnSpc>
                    <a:spcPct val="150000"/>
                  </a:lnSpc>
                  <a:buFont typeface="Arial" panose="020B0604020202020204" pitchFamily="34" charset="0"/>
                  <a:buChar char="•"/>
                </a:pPr>
                <a:r>
                  <a:rPr lang="zh-CN" altLang="en-US" sz="2400" b="1" dirty="0"/>
                  <a:t>这样我们从头结点开始访问，边访问边标记，当重新访问已经访问过的节点时，说明链表有环。</a:t>
                </a:r>
                <a:endParaRPr lang="en-US" altLang="zh-CN" sz="2400" b="1" dirty="0"/>
              </a:p>
              <a:p>
                <a:pPr marL="457200" indent="-457200">
                  <a:lnSpc>
                    <a:spcPct val="150000"/>
                  </a:lnSpc>
                  <a:buFont typeface="Arial" panose="020B0604020202020204" pitchFamily="34" charset="0"/>
                  <a:buChar char="•"/>
                </a:pPr>
                <a:r>
                  <a:rPr lang="zh-CN" altLang="en-US" sz="2400" b="1" dirty="0"/>
                  <a:t>这种方法比较简单，但缺点是大部分情况下我们并不能改变链表结构</a:t>
                </a:r>
                <a:endParaRPr lang="en-US" altLang="zh-CN" sz="2400" b="1" dirty="0"/>
              </a:p>
              <a:p>
                <a:pPr marL="457200" indent="-457200">
                  <a:lnSpc>
                    <a:spcPct val="150000"/>
                  </a:lnSpc>
                  <a:buFont typeface="Arial" panose="020B0604020202020204" pitchFamily="34" charset="0"/>
                  <a:buChar char="•"/>
                </a:pPr>
                <a:r>
                  <a:rPr lang="zh-CN" altLang="en-US" sz="2400" b="1" dirty="0"/>
                  <a:t>假设链表长度为</a:t>
                </a:r>
                <a:r>
                  <a:rPr lang="en-US" altLang="zh-CN" sz="2400" b="1" dirty="0"/>
                  <a:t>n</a:t>
                </a:r>
                <a:r>
                  <a:rPr lang="zh-CN" altLang="en-US" sz="2400" b="1" dirty="0"/>
                  <a:t>，其时间复杂度为</a:t>
                </a:r>
                <a14:m>
                  <m:oMath xmlns:m="http://schemas.openxmlformats.org/officeDocument/2006/math">
                    <m:r>
                      <a:rPr lang="en-US" altLang="zh-CN" sz="2400" b="1" i="0" smtClean="0">
                        <a:latin typeface="Cambria Math" panose="02040503050406030204" pitchFamily="18" charset="0"/>
                      </a:rPr>
                      <m:t>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p:txBody>
          </p:sp>
        </mc:Choice>
        <mc:Fallback xmlns="">
          <p:sp>
            <p:nvSpPr>
              <p:cNvPr id="3" name="文本框 2">
                <a:extLst>
                  <a:ext uri="{FF2B5EF4-FFF2-40B4-BE49-F238E27FC236}">
                    <a16:creationId xmlns:a16="http://schemas.microsoft.com/office/drawing/2014/main" id="{94E76AF2-8647-9A4B-65C6-7842DF14124C}"/>
                  </a:ext>
                </a:extLst>
              </p:cNvPr>
              <p:cNvSpPr txBox="1">
                <a:spLocks noRot="1" noChangeAspect="1" noMove="1" noResize="1" noEditPoints="1" noAdjustHandles="1" noChangeArrowheads="1" noChangeShapeType="1" noTextEdit="1"/>
              </p:cNvSpPr>
              <p:nvPr/>
            </p:nvSpPr>
            <p:spPr>
              <a:xfrm>
                <a:off x="523350" y="1313895"/>
                <a:ext cx="11388873" cy="4466864"/>
              </a:xfrm>
              <a:prstGeom prst="rect">
                <a:avLst/>
              </a:prstGeom>
              <a:blipFill>
                <a:blip r:embed="rId2"/>
                <a:stretch>
                  <a:fillRect l="-749" r="-107" b="-2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627139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C4C99EC-802A-B664-8484-4D90C342AA82}"/>
                  </a:ext>
                </a:extLst>
              </p:cNvPr>
              <p:cNvSpPr txBox="1"/>
              <p:nvPr/>
            </p:nvSpPr>
            <p:spPr>
              <a:xfrm>
                <a:off x="523350" y="1313895"/>
                <a:ext cx="11388873" cy="401199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条件：不可以修改链表结构</a:t>
                </a:r>
                <a:endParaRPr lang="en-US" altLang="zh-CN" sz="2400" b="1" dirty="0"/>
              </a:p>
              <a:p>
                <a:pPr marL="457200" indent="-457200">
                  <a:lnSpc>
                    <a:spcPct val="150000"/>
                  </a:lnSpc>
                  <a:buFont typeface="Arial" panose="020B0604020202020204" pitchFamily="34" charset="0"/>
                  <a:buChar char="•"/>
                </a:pPr>
                <a:r>
                  <a:rPr lang="zh-CN" altLang="en-US" sz="2400" b="1" dirty="0"/>
                  <a:t>方法②：穷举遍历</a:t>
                </a:r>
                <a:endParaRPr lang="en-US" altLang="zh-CN" sz="2400" b="1" dirty="0"/>
              </a:p>
              <a:p>
                <a:pPr marL="457200" indent="-457200">
                  <a:lnSpc>
                    <a:spcPct val="150000"/>
                  </a:lnSpc>
                  <a:buFont typeface="Arial" panose="020B0604020202020204" pitchFamily="34" charset="0"/>
                  <a:buChar char="•"/>
                </a:pPr>
                <a:r>
                  <a:rPr lang="zh-CN" altLang="en-US" sz="2400" b="1" dirty="0"/>
                  <a:t>我们每次访问到链表的新一个节点</a:t>
                </a:r>
                <a:r>
                  <a:rPr lang="en-US" altLang="zh-CN" sz="2400" b="1" dirty="0"/>
                  <a:t>X</a:t>
                </a:r>
                <a:r>
                  <a:rPr lang="zh-CN" altLang="en-US" sz="2400" b="1" dirty="0"/>
                  <a:t>，都从头结点开始再次访问到这个节点的前一个节点结束，检查这个过程中新节点</a:t>
                </a:r>
                <a:r>
                  <a:rPr lang="en-US" altLang="zh-CN" sz="2400" b="1" dirty="0"/>
                  <a:t>X</a:t>
                </a:r>
                <a:r>
                  <a:rPr lang="zh-CN" altLang="en-US" sz="2400" b="1" dirty="0"/>
                  <a:t>是否出现过，若出现过说明链表有环。</a:t>
                </a:r>
                <a:endParaRPr lang="en-US" altLang="zh-CN" sz="2400" b="1" dirty="0"/>
              </a:p>
              <a:p>
                <a:pPr marL="457200" indent="-457200">
                  <a:lnSpc>
                    <a:spcPct val="150000"/>
                  </a:lnSpc>
                  <a:buFont typeface="Arial" panose="020B0604020202020204" pitchFamily="34" charset="0"/>
                  <a:buChar char="•"/>
                </a:pPr>
                <a:r>
                  <a:rPr lang="zh-CN" altLang="en-US" sz="2400" b="1" dirty="0"/>
                  <a:t>例如链表</a:t>
                </a:r>
                <a:r>
                  <a:rPr lang="en-US" altLang="zh-CN" sz="2400" b="1" dirty="0"/>
                  <a:t>A-&gt;B-&gt;C-&gt;D-&gt;B-&gt;C-&gt;D……</a:t>
                </a:r>
                <a:r>
                  <a:rPr lang="zh-CN" altLang="en-US" sz="2400" b="1" dirty="0"/>
                  <a:t>，当我们访问到</a:t>
                </a:r>
                <a:r>
                  <a:rPr lang="en-US" altLang="zh-CN" sz="2400" b="1" dirty="0"/>
                  <a:t>B</a:t>
                </a:r>
                <a:r>
                  <a:rPr lang="zh-CN" altLang="en-US" sz="2400" b="1" dirty="0"/>
                  <a:t>时，我们从头访问</a:t>
                </a:r>
                <a:br>
                  <a:rPr lang="en-US" altLang="zh-CN" sz="2400" b="1" dirty="0"/>
                </a:br>
                <a:r>
                  <a:rPr lang="en-US" altLang="zh-CN" sz="2400" b="1" dirty="0"/>
                  <a:t>A-&gt;B-&gt;C-&gt;D</a:t>
                </a:r>
                <a:r>
                  <a:rPr lang="zh-CN" altLang="en-US" sz="2400" b="1" dirty="0"/>
                  <a:t>，发现</a:t>
                </a:r>
                <a:r>
                  <a:rPr lang="en-US" altLang="zh-CN" sz="2400" b="1" dirty="0"/>
                  <a:t>B</a:t>
                </a:r>
                <a:r>
                  <a:rPr lang="zh-CN" altLang="en-US" sz="2400" b="1" dirty="0"/>
                  <a:t>出现过，说明存在环</a:t>
                </a:r>
                <a:endParaRPr lang="en-US" altLang="zh-CN" sz="2400" b="1" dirty="0"/>
              </a:p>
              <a:p>
                <a:pPr marL="457200" indent="-457200">
                  <a:lnSpc>
                    <a:spcPct val="150000"/>
                  </a:lnSpc>
                  <a:buFont typeface="Arial" panose="020B0604020202020204" pitchFamily="34" charset="0"/>
                  <a:buChar char="•"/>
                </a:pPr>
                <a:r>
                  <a:rPr lang="zh-CN" altLang="en-US" sz="2400" b="1" dirty="0"/>
                  <a:t>这样的算法时间复杂度为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oMath>
                </a14:m>
                <a:endParaRPr lang="en-US" altLang="zh-CN" sz="2400" b="1" dirty="0"/>
              </a:p>
            </p:txBody>
          </p:sp>
        </mc:Choice>
        <mc:Fallback xmlns="">
          <p:sp>
            <p:nvSpPr>
              <p:cNvPr id="2" name="文本框 1">
                <a:extLst>
                  <a:ext uri="{FF2B5EF4-FFF2-40B4-BE49-F238E27FC236}">
                    <a16:creationId xmlns:a16="http://schemas.microsoft.com/office/drawing/2014/main" id="{4C4C99EC-802A-B664-8484-4D90C342AA82}"/>
                  </a:ext>
                </a:extLst>
              </p:cNvPr>
              <p:cNvSpPr txBox="1">
                <a:spLocks noRot="1" noChangeAspect="1" noMove="1" noResize="1" noEditPoints="1" noAdjustHandles="1" noChangeArrowheads="1" noChangeShapeType="1" noTextEdit="1"/>
              </p:cNvSpPr>
              <p:nvPr/>
            </p:nvSpPr>
            <p:spPr>
              <a:xfrm>
                <a:off x="523350" y="1313895"/>
                <a:ext cx="11388873" cy="4011996"/>
              </a:xfrm>
              <a:prstGeom prst="rect">
                <a:avLst/>
              </a:prstGeom>
              <a:blipFill>
                <a:blip r:embed="rId2"/>
                <a:stretch>
                  <a:fillRect l="-749" b="-456"/>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F6134A5B-1C87-7D32-5324-3624B274F0A8}"/>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spTree>
    <p:extLst>
      <p:ext uri="{BB962C8B-B14F-4D97-AF65-F5344CB8AC3E}">
        <p14:creationId xmlns:p14="http://schemas.microsoft.com/office/powerpoint/2010/main" val="116962877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60C3C4C-52BF-67F2-A3D1-729199FE9278}"/>
                  </a:ext>
                </a:extLst>
              </p:cNvPr>
              <p:cNvSpPr txBox="1"/>
              <p:nvPr/>
            </p:nvSpPr>
            <p:spPr>
              <a:xfrm>
                <a:off x="586171" y="992808"/>
                <a:ext cx="11388873"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条件：不可以修改链表结构</a:t>
                </a:r>
                <a:endParaRPr lang="en-US" altLang="zh-CN" sz="2400" b="1" dirty="0"/>
              </a:p>
              <a:p>
                <a:pPr marL="457200" indent="-457200">
                  <a:lnSpc>
                    <a:spcPct val="150000"/>
                  </a:lnSpc>
                  <a:buFont typeface="Arial" panose="020B0604020202020204" pitchFamily="34" charset="0"/>
                  <a:buChar char="•"/>
                </a:pPr>
                <a:r>
                  <a:rPr lang="zh-CN" altLang="en-US" sz="2400" b="1" dirty="0"/>
                  <a:t>方法③：快慢指针</a:t>
                </a:r>
                <a:endParaRPr lang="en-US" altLang="zh-CN" sz="2400" b="1" dirty="0"/>
              </a:p>
              <a:p>
                <a:pPr marL="457200" indent="-457200">
                  <a:lnSpc>
                    <a:spcPct val="150000"/>
                  </a:lnSpc>
                  <a:buFont typeface="Arial" panose="020B0604020202020204" pitchFamily="34" charset="0"/>
                  <a:buChar char="•"/>
                </a:pPr>
                <a:r>
                  <a:rPr lang="zh-CN" altLang="en-US" sz="2400" b="1" dirty="0"/>
                  <a:t>我们创建两个指针，一个为快指针，每次移动</a:t>
                </a:r>
                <a:r>
                  <a:rPr lang="en-US" altLang="zh-CN" sz="2400" b="1" dirty="0"/>
                  <a:t>2</a:t>
                </a:r>
                <a:r>
                  <a:rPr lang="zh-CN" altLang="en-US" sz="2400" b="1" dirty="0"/>
                  <a:t>个节点，一个为慢指针，每次移动</a:t>
                </a:r>
                <a:r>
                  <a:rPr lang="en-US" altLang="zh-CN" sz="2400" b="1" dirty="0"/>
                  <a:t>1</a:t>
                </a:r>
                <a:r>
                  <a:rPr lang="zh-CN" altLang="en-US" sz="2400" b="1" dirty="0"/>
                  <a:t>个节点</a:t>
                </a:r>
                <a:endParaRPr lang="en-US" altLang="zh-CN" sz="2400" b="1" dirty="0"/>
              </a:p>
              <a:p>
                <a:pPr marL="457200" indent="-457200">
                  <a:lnSpc>
                    <a:spcPct val="150000"/>
                  </a:lnSpc>
                  <a:buFont typeface="Arial" panose="020B0604020202020204" pitchFamily="34" charset="0"/>
                  <a:buChar char="•"/>
                </a:pPr>
                <a:r>
                  <a:rPr lang="zh-CN" altLang="en-US" sz="2400" b="1" dirty="0"/>
                  <a:t>如果在两个指针都移动到</a:t>
                </a:r>
                <a:r>
                  <a:rPr lang="en-US" altLang="zh-CN" sz="2400" b="1" dirty="0"/>
                  <a:t>NULL</a:t>
                </a:r>
                <a:r>
                  <a:rPr lang="zh-CN" altLang="en-US" sz="2400" b="1" dirty="0"/>
                  <a:t>之前出现过快慢指针指向同一节点的情况，那么说明链表有环</a:t>
                </a:r>
                <a:endParaRPr lang="en-US" altLang="zh-CN" sz="2400" b="1" dirty="0"/>
              </a:p>
              <a:p>
                <a:pPr marL="457200" indent="-457200">
                  <a:lnSpc>
                    <a:spcPct val="150000"/>
                  </a:lnSpc>
                  <a:buFont typeface="Arial" panose="020B0604020202020204" pitchFamily="34" charset="0"/>
                  <a:buChar char="•"/>
                </a:pPr>
                <a:r>
                  <a:rPr lang="zh-CN" altLang="en-US" sz="2400" b="1" dirty="0"/>
                  <a:t>事实上有环的链表不可能走到</a:t>
                </a:r>
                <a:r>
                  <a:rPr lang="en-US" altLang="zh-CN" sz="2400" b="1" dirty="0"/>
                  <a:t>NULL</a:t>
                </a:r>
                <a:r>
                  <a:rPr lang="zh-CN" altLang="en-US" sz="2400" b="1" dirty="0"/>
                  <a:t>，所以快慢指针必然相遇</a:t>
                </a:r>
                <a:endParaRPr lang="en-US" altLang="zh-CN" sz="2400" b="1" dirty="0"/>
              </a:p>
              <a:p>
                <a:pPr marL="457200" indent="-457200">
                  <a:lnSpc>
                    <a:spcPct val="150000"/>
                  </a:lnSpc>
                  <a:buFont typeface="Arial" panose="020B0604020202020204" pitchFamily="34" charset="0"/>
                  <a:buChar char="•"/>
                </a:pPr>
                <a:r>
                  <a:rPr lang="zh-CN" altLang="en-US" sz="2400" b="1" dirty="0"/>
                  <a:t>相遇所需的次数实际上就是快慢指针都进入环所需的次数，再加上进入时环的长度</a:t>
                </a:r>
                <a:r>
                  <a:rPr lang="en-US" altLang="zh-CN" sz="2400" b="1" dirty="0"/>
                  <a:t>-</a:t>
                </a:r>
                <a:r>
                  <a:rPr lang="zh-CN" altLang="en-US" sz="2400" b="1" dirty="0"/>
                  <a:t>两者当时的距离。</a:t>
                </a:r>
                <a:endParaRPr lang="en-US" altLang="zh-CN" sz="2400" b="1" dirty="0"/>
              </a:p>
              <a:p>
                <a:pPr marL="457200" indent="-457200">
                  <a:lnSpc>
                    <a:spcPct val="150000"/>
                  </a:lnSpc>
                  <a:buFont typeface="Arial" panose="020B0604020202020204" pitchFamily="34" charset="0"/>
                  <a:buChar char="•"/>
                </a:pPr>
                <a:r>
                  <a:rPr lang="zh-CN" altLang="en-US" sz="2400" b="1" dirty="0"/>
                  <a:t>该算法复杂度为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p:txBody>
          </p:sp>
        </mc:Choice>
        <mc:Fallback xmlns="">
          <p:sp>
            <p:nvSpPr>
              <p:cNvPr id="2" name="文本框 1">
                <a:extLst>
                  <a:ext uri="{FF2B5EF4-FFF2-40B4-BE49-F238E27FC236}">
                    <a16:creationId xmlns:a16="http://schemas.microsoft.com/office/drawing/2014/main" id="{C60C3C4C-52BF-67F2-A3D1-729199FE9278}"/>
                  </a:ext>
                </a:extLst>
              </p:cNvPr>
              <p:cNvSpPr txBox="1">
                <a:spLocks noRot="1" noChangeAspect="1" noMove="1" noResize="1" noEditPoints="1" noAdjustHandles="1" noChangeArrowheads="1" noChangeShapeType="1" noTextEdit="1"/>
              </p:cNvSpPr>
              <p:nvPr/>
            </p:nvSpPr>
            <p:spPr>
              <a:xfrm>
                <a:off x="586171" y="992808"/>
                <a:ext cx="11388873" cy="5576014"/>
              </a:xfrm>
              <a:prstGeom prst="rect">
                <a:avLst/>
              </a:prstGeom>
              <a:blipFill>
                <a:blip r:embed="rId2"/>
                <a:stretch>
                  <a:fillRect l="-696" r="-161" b="-1639"/>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FE02C935-5867-A036-5E29-3BA4132F13C5}"/>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spTree>
    <p:extLst>
      <p:ext uri="{BB962C8B-B14F-4D97-AF65-F5344CB8AC3E}">
        <p14:creationId xmlns:p14="http://schemas.microsoft.com/office/powerpoint/2010/main" val="75823964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1CC2D6-B002-19A4-51EA-E68AC60E59FA}"/>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sp>
        <p:nvSpPr>
          <p:cNvPr id="3" name="文本框 2">
            <a:extLst>
              <a:ext uri="{FF2B5EF4-FFF2-40B4-BE49-F238E27FC236}">
                <a16:creationId xmlns:a16="http://schemas.microsoft.com/office/drawing/2014/main" id="{BDFC48BA-5291-B711-9922-FF284DD3D6F4}"/>
              </a:ext>
            </a:extLst>
          </p:cNvPr>
          <p:cNvSpPr txBox="1"/>
          <p:nvPr/>
        </p:nvSpPr>
        <p:spPr>
          <a:xfrm>
            <a:off x="586171" y="992808"/>
            <a:ext cx="11388873"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知道了如何判断有环，那么如何求环的入口的？</a:t>
            </a:r>
            <a:endParaRPr lang="en-US" altLang="zh-CN" sz="2400" b="1" dirty="0"/>
          </a:p>
          <a:p>
            <a:pPr marL="457200" indent="-457200">
              <a:lnSpc>
                <a:spcPct val="150000"/>
              </a:lnSpc>
              <a:buFont typeface="Arial" panose="020B0604020202020204" pitchFamily="34" charset="0"/>
              <a:buChar char="•"/>
            </a:pPr>
            <a:r>
              <a:rPr lang="zh-CN" altLang="en-US" sz="2400" b="1" dirty="0"/>
              <a:t>如下图，</a:t>
            </a:r>
            <a:r>
              <a:rPr lang="en-US" altLang="zh-CN" sz="2400" b="1" dirty="0"/>
              <a:t>3</a:t>
            </a:r>
            <a:r>
              <a:rPr lang="zh-CN" altLang="en-US" sz="2400" b="1" dirty="0"/>
              <a:t>是环的入口</a:t>
            </a:r>
            <a:endParaRPr lang="en-US" altLang="zh-CN" sz="2400" b="1" dirty="0"/>
          </a:p>
        </p:txBody>
      </p:sp>
      <p:pic>
        <p:nvPicPr>
          <p:cNvPr id="2050" name="Picture 2">
            <a:extLst>
              <a:ext uri="{FF2B5EF4-FFF2-40B4-BE49-F238E27FC236}">
                <a16:creationId xmlns:a16="http://schemas.microsoft.com/office/drawing/2014/main" id="{4FCAF6B0-F428-85B8-9EE9-A2970C254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33" y="2147960"/>
            <a:ext cx="1129665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8237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E6DFBF-F70D-00F5-6E5B-9CF56DE704B0}"/>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sp>
        <p:nvSpPr>
          <p:cNvPr id="3" name="文本框 2">
            <a:extLst>
              <a:ext uri="{FF2B5EF4-FFF2-40B4-BE49-F238E27FC236}">
                <a16:creationId xmlns:a16="http://schemas.microsoft.com/office/drawing/2014/main" id="{05B572CC-5A1A-CE83-5A86-E42739A1F36C}"/>
              </a:ext>
            </a:extLst>
          </p:cNvPr>
          <p:cNvSpPr txBox="1"/>
          <p:nvPr/>
        </p:nvSpPr>
        <p:spPr>
          <a:xfrm>
            <a:off x="586171" y="992808"/>
            <a:ext cx="11388873"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我们同样采用双指针法。</a:t>
            </a:r>
            <a:endParaRPr lang="en-US" altLang="zh-CN" sz="2400" b="1" dirty="0"/>
          </a:p>
          <a:p>
            <a:pPr marL="457200" indent="-457200">
              <a:lnSpc>
                <a:spcPct val="150000"/>
              </a:lnSpc>
              <a:buFont typeface="Arial" panose="020B0604020202020204" pitchFamily="34" charset="0"/>
              <a:buChar char="•"/>
            </a:pPr>
            <a:r>
              <a:rPr lang="zh-CN" altLang="en-US" sz="2400" b="1" dirty="0"/>
              <a:t>首先我们肯定可以确定快慢指针是在环内相遇的</a:t>
            </a:r>
            <a:endParaRPr lang="en-US" altLang="zh-CN" sz="2400" b="1" dirty="0"/>
          </a:p>
          <a:p>
            <a:pPr marL="457200" indent="-457200">
              <a:lnSpc>
                <a:spcPct val="150000"/>
              </a:lnSpc>
              <a:buFont typeface="Arial" panose="020B0604020202020204" pitchFamily="34" charset="0"/>
              <a:buChar char="•"/>
            </a:pPr>
            <a:r>
              <a:rPr lang="zh-CN" altLang="en-US" sz="2400" b="1" dirty="0"/>
              <a:t>假设从头结点到环形入口节点 的节点数为</a:t>
            </a:r>
            <a:r>
              <a:rPr lang="en-US" altLang="zh-CN" sz="2400" b="1" dirty="0"/>
              <a:t>x</a:t>
            </a:r>
            <a:r>
              <a:rPr lang="zh-CN" altLang="en-US" sz="2400" b="1" dirty="0"/>
              <a:t>。 环形入口节点到 </a:t>
            </a:r>
            <a:r>
              <a:rPr lang="en-US" altLang="zh-CN" sz="2400" b="1" dirty="0"/>
              <a:t>fast</a:t>
            </a:r>
            <a:r>
              <a:rPr lang="zh-CN" altLang="en-US" sz="2400" b="1" dirty="0"/>
              <a:t>指针与</a:t>
            </a:r>
            <a:r>
              <a:rPr lang="en-US" altLang="zh-CN" sz="2400" b="1" dirty="0"/>
              <a:t>slow</a:t>
            </a:r>
            <a:r>
              <a:rPr lang="zh-CN" altLang="en-US" sz="2400" b="1" dirty="0"/>
              <a:t>指针相遇节点 节点数为</a:t>
            </a:r>
            <a:r>
              <a:rPr lang="en-US" altLang="zh-CN" sz="2400" b="1" dirty="0"/>
              <a:t>y</a:t>
            </a:r>
            <a:r>
              <a:rPr lang="zh-CN" altLang="en-US" sz="2400" b="1" dirty="0"/>
              <a:t>。 从相遇节点 再到环形入口节点节点数为 </a:t>
            </a:r>
            <a:r>
              <a:rPr lang="en-US" altLang="zh-CN" sz="2400" b="1" dirty="0"/>
              <a:t>z</a:t>
            </a:r>
            <a:r>
              <a:rPr lang="zh-CN" altLang="en-US" sz="2400" b="1" dirty="0"/>
              <a:t>。</a:t>
            </a:r>
            <a:endParaRPr lang="en-US" altLang="zh-CN" sz="2400" b="1" dirty="0"/>
          </a:p>
        </p:txBody>
      </p:sp>
      <p:pic>
        <p:nvPicPr>
          <p:cNvPr id="6146" name="Picture 2" descr="142环形链表2">
            <a:extLst>
              <a:ext uri="{FF2B5EF4-FFF2-40B4-BE49-F238E27FC236}">
                <a16:creationId xmlns:a16="http://schemas.microsoft.com/office/drawing/2014/main" id="{F5870537-BFB1-17B4-5047-9548092D3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819" y="3429000"/>
            <a:ext cx="87439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98224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CEC0E-744C-A7FC-F6AF-B6E41D2ED125}"/>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课前声明</a:t>
            </a:r>
          </a:p>
        </p:txBody>
      </p:sp>
      <p:sp>
        <p:nvSpPr>
          <p:cNvPr id="3" name="文本框 2">
            <a:extLst>
              <a:ext uri="{FF2B5EF4-FFF2-40B4-BE49-F238E27FC236}">
                <a16:creationId xmlns:a16="http://schemas.microsoft.com/office/drawing/2014/main" id="{F217E9E6-7D15-EA1F-FCEE-E26A2CBFB744}"/>
              </a:ext>
            </a:extLst>
          </p:cNvPr>
          <p:cNvSpPr txBox="1"/>
          <p:nvPr/>
        </p:nvSpPr>
        <p:spPr>
          <a:xfrm>
            <a:off x="544015" y="1305288"/>
            <a:ext cx="10612842" cy="390465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互助课堂仅作为老师讲课内容的解释和补充，请不要以听互助课堂取代听大课</a:t>
            </a:r>
            <a:endParaRPr lang="en-US" altLang="zh-CN" sz="2800" b="1" dirty="0"/>
          </a:p>
          <a:p>
            <a:pPr marL="457200" indent="-457200">
              <a:lnSpc>
                <a:spcPct val="150000"/>
              </a:lnSpc>
              <a:buFont typeface="Arial" panose="020B0604020202020204" pitchFamily="34" charset="0"/>
              <a:buChar char="•"/>
            </a:pPr>
            <a:r>
              <a:rPr lang="zh-CN" altLang="en-US" sz="2800" b="1" dirty="0"/>
              <a:t>互助课堂旨在帮助大家提升学业成绩，有困难之处欢迎讨论交流，但要</a:t>
            </a:r>
            <a:r>
              <a:rPr lang="zh-CN" altLang="en-US" sz="2800" b="1" dirty="0">
                <a:solidFill>
                  <a:srgbClr val="FF0000"/>
                </a:solidFill>
              </a:rPr>
              <a:t>杜绝抄袭、代写等行为。不要以可存留的方式分享代码，若有因此导致的查重时间，请当事人自己承担责任</a:t>
            </a:r>
            <a:endParaRPr lang="en-US" altLang="zh-CN" sz="2800" dirty="0">
              <a:solidFill>
                <a:srgbClr val="FF0000"/>
              </a:solidFill>
            </a:endParaRPr>
          </a:p>
          <a:p>
            <a:pPr>
              <a:lnSpc>
                <a:spcPct val="150000"/>
              </a:lnSpc>
            </a:pPr>
            <a:endParaRPr lang="en-US" altLang="zh-CN" sz="2800" b="1" dirty="0">
              <a:solidFill>
                <a:srgbClr val="FF0000"/>
              </a:solidFill>
            </a:endParaRPr>
          </a:p>
        </p:txBody>
      </p:sp>
    </p:spTree>
    <p:extLst>
      <p:ext uri="{BB962C8B-B14F-4D97-AF65-F5344CB8AC3E}">
        <p14:creationId xmlns:p14="http://schemas.microsoft.com/office/powerpoint/2010/main" val="122307682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51CA3C-A7CF-C209-4D04-866BE34735B2}"/>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pic>
        <p:nvPicPr>
          <p:cNvPr id="4" name="Picture 2" descr="142环形链表2">
            <a:extLst>
              <a:ext uri="{FF2B5EF4-FFF2-40B4-BE49-F238E27FC236}">
                <a16:creationId xmlns:a16="http://schemas.microsoft.com/office/drawing/2014/main" id="{6FA9E25F-470F-0234-A250-406BF6764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181" y="495488"/>
            <a:ext cx="5851476" cy="18740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9066A8-EF06-C807-3E55-86D7AB586EEC}"/>
                  </a:ext>
                </a:extLst>
              </p:cNvPr>
              <p:cNvSpPr txBox="1"/>
              <p:nvPr/>
            </p:nvSpPr>
            <p:spPr>
              <a:xfrm>
                <a:off x="230183" y="2877450"/>
                <a:ext cx="11719838" cy="28623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慢指针走过的节点数为</a:t>
                </a:r>
                <a14:m>
                  <m:oMath xmlns:m="http://schemas.openxmlformats.org/officeDocument/2006/math">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𝒚</m:t>
                    </m:r>
                  </m:oMath>
                </a14:m>
                <a:r>
                  <a:rPr lang="zh-CN" altLang="en-US" sz="2400" b="1" dirty="0"/>
                  <a:t>，快指针走过的节点数为</a:t>
                </a:r>
                <a14:m>
                  <m:oMath xmlns:m="http://schemas.openxmlformats.org/officeDocument/2006/math">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𝒚</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𝒏</m:t>
                    </m:r>
                    <m:d>
                      <m:dPr>
                        <m:ctrlPr>
                          <a:rPr lang="en-US" altLang="zh-CN" sz="2400" b="1" i="1" dirty="0" smtClean="0">
                            <a:latin typeface="Cambria Math" panose="02040503050406030204" pitchFamily="18" charset="0"/>
                          </a:rPr>
                        </m:ctrlPr>
                      </m:dPr>
                      <m:e>
                        <m:r>
                          <a:rPr lang="en-US" altLang="zh-CN" sz="2400" b="1" i="1" dirty="0" err="1" smtClean="0">
                            <a:latin typeface="Cambria Math" panose="02040503050406030204" pitchFamily="18" charset="0"/>
                          </a:rPr>
                          <m:t>𝒚</m:t>
                        </m:r>
                        <m:r>
                          <a:rPr lang="en-US" altLang="zh-CN" sz="2400" b="1" i="1" dirty="0" err="1" smtClean="0">
                            <a:latin typeface="Cambria Math" panose="02040503050406030204" pitchFamily="18" charset="0"/>
                          </a:rPr>
                          <m:t>+</m:t>
                        </m:r>
                        <m:r>
                          <a:rPr lang="en-US" altLang="zh-CN" sz="2400" b="1" i="1" dirty="0" err="1" smtClean="0">
                            <a:latin typeface="Cambria Math" panose="02040503050406030204" pitchFamily="18" charset="0"/>
                          </a:rPr>
                          <m:t>𝒛</m:t>
                        </m:r>
                      </m:e>
                    </m:d>
                  </m:oMath>
                </a14:m>
                <a:r>
                  <a:rPr lang="zh-CN" altLang="en-US" sz="2400" b="1" dirty="0"/>
                  <a:t>（多走</a:t>
                </a:r>
                <a:r>
                  <a:rPr lang="en-US" altLang="zh-CN" sz="2400" b="1" dirty="0"/>
                  <a:t>n</a:t>
                </a:r>
                <a:r>
                  <a:rPr lang="zh-CN" altLang="en-US" sz="2400" b="1" dirty="0"/>
                  <a:t>圈）</a:t>
                </a:r>
                <a:endParaRPr lang="en-US" altLang="zh-CN" sz="2400" b="1" dirty="0"/>
              </a:p>
              <a:p>
                <a:pPr marL="457200" indent="-457200">
                  <a:lnSpc>
                    <a:spcPct val="150000"/>
                  </a:lnSpc>
                  <a:buFont typeface="Arial" panose="020B0604020202020204" pitchFamily="34" charset="0"/>
                  <a:buChar char="•"/>
                </a:pPr>
                <a:r>
                  <a:rPr lang="zh-CN" altLang="en-US" sz="2400" b="1" dirty="0"/>
                  <a:t>因为快指针走过节点数等于慢指针走过节点数的</a:t>
                </a:r>
                <a:r>
                  <a:rPr lang="en-US" altLang="zh-CN" sz="2400" b="1" dirty="0"/>
                  <a:t>2</a:t>
                </a:r>
                <a:r>
                  <a:rPr lang="zh-CN" altLang="en-US" sz="2400" b="1" dirty="0"/>
                  <a:t>倍</a:t>
                </a:r>
                <a:endParaRPr lang="en-US" altLang="zh-CN" sz="2400" b="1" dirty="0"/>
              </a:p>
              <a:p>
                <a:pPr marL="457200" indent="-457200">
                  <a:lnSpc>
                    <a:spcPct val="150000"/>
                  </a:lnSpc>
                  <a:buFont typeface="Arial" panose="020B0604020202020204" pitchFamily="34" charset="0"/>
                  <a:buChar char="•"/>
                </a:pPr>
                <a:r>
                  <a:rPr lang="zh-CN" altLang="en-US" sz="2400" b="1" dirty="0"/>
                  <a:t>所以</a:t>
                </a:r>
                <a14:m>
                  <m:oMath xmlns:m="http://schemas.openxmlformats.org/officeDocument/2006/math">
                    <m:r>
                      <a:rPr lang="en-US" altLang="zh-CN" sz="2400" b="1" i="1" smtClean="0">
                        <a:latin typeface="Cambria Math" panose="02040503050406030204" pitchFamily="18" charset="0"/>
                      </a:rPr>
                      <m:t>𝟐</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e>
                    </m:d>
                    <m:r>
                      <a:rPr lang="zh-CN" altLang="en-US" sz="2400" b="1" i="1">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e>
                    </m:d>
                  </m:oMath>
                </a14:m>
                <a:br>
                  <a:rPr lang="en-US" altLang="zh-CN" sz="2400" b="1" dirty="0"/>
                </a:b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oMath>
                </a14:m>
                <a:br>
                  <a:rPr lang="en-US" altLang="zh-CN" sz="2400" b="1" dirty="0"/>
                </a:b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oMath>
                </a14:m>
                <a:endParaRPr lang="en-US" altLang="zh-CN" sz="2400" b="1" dirty="0"/>
              </a:p>
            </p:txBody>
          </p:sp>
        </mc:Choice>
        <mc:Fallback xmlns="">
          <p:sp>
            <p:nvSpPr>
              <p:cNvPr id="5" name="文本框 4">
                <a:extLst>
                  <a:ext uri="{FF2B5EF4-FFF2-40B4-BE49-F238E27FC236}">
                    <a16:creationId xmlns:a16="http://schemas.microsoft.com/office/drawing/2014/main" id="{759066A8-EF06-C807-3E55-86D7AB586EEC}"/>
                  </a:ext>
                </a:extLst>
              </p:cNvPr>
              <p:cNvSpPr txBox="1">
                <a:spLocks noRot="1" noChangeAspect="1" noMove="1" noResize="1" noEditPoints="1" noAdjustHandles="1" noChangeArrowheads="1" noChangeShapeType="1" noTextEdit="1"/>
              </p:cNvSpPr>
              <p:nvPr/>
            </p:nvSpPr>
            <p:spPr>
              <a:xfrm>
                <a:off x="230183" y="2877450"/>
                <a:ext cx="11719838" cy="2862322"/>
              </a:xfrm>
              <a:prstGeom prst="rect">
                <a:avLst/>
              </a:prstGeom>
              <a:blipFill>
                <a:blip r:embed="rId3"/>
                <a:stretch>
                  <a:fillRect l="-728" r="-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2591417"/>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684444D-7D54-5618-F24A-7867D484AE50}"/>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链表成环</a:t>
            </a:r>
          </a:p>
        </p:txBody>
      </p:sp>
      <p:pic>
        <p:nvPicPr>
          <p:cNvPr id="4" name="Picture 2" descr="142环形链表2">
            <a:extLst>
              <a:ext uri="{FF2B5EF4-FFF2-40B4-BE49-F238E27FC236}">
                <a16:creationId xmlns:a16="http://schemas.microsoft.com/office/drawing/2014/main" id="{7718A497-DF9B-8E72-8F4D-57EA1A94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181" y="495488"/>
            <a:ext cx="5851476" cy="18740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BE70322-E8F3-88A0-DEF8-792D6E888BDA}"/>
                  </a:ext>
                </a:extLst>
              </p:cNvPr>
              <p:cNvSpPr txBox="1"/>
              <p:nvPr/>
            </p:nvSpPr>
            <p:spPr>
              <a:xfrm>
                <a:off x="306965" y="2640125"/>
                <a:ext cx="11719838" cy="3912866"/>
              </a:xfrm>
              <a:prstGeom prst="rect">
                <a:avLst/>
              </a:prstGeom>
              <a:noFill/>
            </p:spPr>
            <p:txBody>
              <a:bodyPr wrap="square" rtlCol="0">
                <a:spAutoFit/>
              </a:bodyPr>
              <a:lstStyle/>
              <a:p>
                <a:pPr marL="457200" indent="-457200">
                  <a:lnSpc>
                    <a:spcPct val="150000"/>
                  </a:lnSpc>
                  <a:buFont typeface="Arial" panose="020B0604020202020204" pitchFamily="34" charset="0"/>
                  <a:buChar char="•"/>
                </a:pP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oMath>
                </a14:m>
                <a:endParaRPr lang="en-US" altLang="zh-CN" sz="2400" b="1" dirty="0"/>
              </a:p>
              <a:p>
                <a:pPr marL="457200" indent="-457200">
                  <a:lnSpc>
                    <a:spcPct val="150000"/>
                  </a:lnSpc>
                  <a:buFont typeface="Arial" panose="020B0604020202020204" pitchFamily="34" charset="0"/>
                  <a:buChar char="•"/>
                </a:pPr>
                <a:r>
                  <a:rPr lang="zh-CN" altLang="en-US" sz="2400" b="1" dirty="0"/>
                  <a:t>这个式子意味着头结点到环形入口节点的距离，与快慢指针相遇节点到环形入口节点的距离，差了环中节点的整数倍个节点。</a:t>
                </a:r>
                <a:endParaRPr lang="en-US" altLang="zh-CN" sz="2400" b="1" dirty="0"/>
              </a:p>
              <a:p>
                <a:pPr marL="457200" indent="-457200">
                  <a:lnSpc>
                    <a:spcPct val="150000"/>
                  </a:lnSpc>
                  <a:buFont typeface="Arial" panose="020B0604020202020204" pitchFamily="34" charset="0"/>
                  <a:buChar char="•"/>
                </a:pPr>
                <a:r>
                  <a:rPr lang="zh-CN" altLang="en-US" sz="2400" b="1" dirty="0"/>
                  <a:t>那么从头结点和快慢指针相遇节点同时放出两个指针，每次都移动一个节点，那么它们相遇的位置一定是环形入口节点。</a:t>
                </a:r>
                <a:endParaRPr lang="en-US" altLang="zh-CN" sz="2400" b="1" dirty="0"/>
              </a:p>
              <a:p>
                <a:pPr marL="457200" indent="-457200">
                  <a:lnSpc>
                    <a:spcPct val="150000"/>
                  </a:lnSpc>
                  <a:buFont typeface="Arial" panose="020B0604020202020204" pitchFamily="34" charset="0"/>
                  <a:buChar char="•"/>
                </a:pPr>
                <a:r>
                  <a:rPr lang="zh-CN" altLang="en-US" sz="2400" b="1" dirty="0"/>
                  <a:t>通过这种方式我们就可以找到链表环的入口</a:t>
                </a:r>
                <a:endParaRPr lang="en-US" altLang="zh-CN" sz="2400" b="1" dirty="0"/>
              </a:p>
              <a:p>
                <a:pPr marL="457200" indent="-457200">
                  <a:lnSpc>
                    <a:spcPct val="150000"/>
                  </a:lnSpc>
                  <a:buFont typeface="Arial" panose="020B0604020202020204" pitchFamily="34" charset="0"/>
                  <a:buChar char="•"/>
                </a:pPr>
                <a:r>
                  <a:rPr lang="zh-CN" altLang="en-US" sz="2400" b="1" dirty="0"/>
                  <a:t>时间复杂度为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p:txBody>
          </p:sp>
        </mc:Choice>
        <mc:Fallback xmlns="">
          <p:sp>
            <p:nvSpPr>
              <p:cNvPr id="7" name="文本框 6">
                <a:extLst>
                  <a:ext uri="{FF2B5EF4-FFF2-40B4-BE49-F238E27FC236}">
                    <a16:creationId xmlns:a16="http://schemas.microsoft.com/office/drawing/2014/main" id="{1BE70322-E8F3-88A0-DEF8-792D6E888BDA}"/>
                  </a:ext>
                </a:extLst>
              </p:cNvPr>
              <p:cNvSpPr txBox="1">
                <a:spLocks noRot="1" noChangeAspect="1" noMove="1" noResize="1" noEditPoints="1" noAdjustHandles="1" noChangeArrowheads="1" noChangeShapeType="1" noTextEdit="1"/>
              </p:cNvSpPr>
              <p:nvPr/>
            </p:nvSpPr>
            <p:spPr>
              <a:xfrm>
                <a:off x="306965" y="2640125"/>
                <a:ext cx="11719838" cy="3912866"/>
              </a:xfrm>
              <a:prstGeom prst="rect">
                <a:avLst/>
              </a:prstGeom>
              <a:blipFill>
                <a:blip r:embed="rId3"/>
                <a:stretch>
                  <a:fillRect l="-676" b="-2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570264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D09524-D2B9-0F0D-1F00-6A51907A76EB}"/>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链表相交</a:t>
            </a:r>
          </a:p>
        </p:txBody>
      </p:sp>
      <p:sp>
        <p:nvSpPr>
          <p:cNvPr id="3" name="文本框 2">
            <a:extLst>
              <a:ext uri="{FF2B5EF4-FFF2-40B4-BE49-F238E27FC236}">
                <a16:creationId xmlns:a16="http://schemas.microsoft.com/office/drawing/2014/main" id="{8CF94493-0732-6806-5CCD-34B4F7F4221D}"/>
              </a:ext>
            </a:extLst>
          </p:cNvPr>
          <p:cNvSpPr txBox="1"/>
          <p:nvPr/>
        </p:nvSpPr>
        <p:spPr>
          <a:xfrm>
            <a:off x="355826" y="1090531"/>
            <a:ext cx="11719838" cy="58887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给定两个单链表，如何判断它们是否相交呢？</a:t>
            </a:r>
            <a:endParaRPr lang="en-US" altLang="zh-CN" sz="2400" b="1" dirty="0"/>
          </a:p>
        </p:txBody>
      </p:sp>
      <p:pic>
        <p:nvPicPr>
          <p:cNvPr id="7170" name="Picture 2">
            <a:extLst>
              <a:ext uri="{FF2B5EF4-FFF2-40B4-BE49-F238E27FC236}">
                <a16:creationId xmlns:a16="http://schemas.microsoft.com/office/drawing/2014/main" id="{DC7286D9-7A25-39A1-36E0-0B604C8E1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850" y="2493624"/>
            <a:ext cx="7511230" cy="327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58826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4F600F-AF69-F8B1-E86E-C049CC84310C}"/>
              </a:ext>
            </a:extLst>
          </p:cNvPr>
          <p:cNvSpPr txBox="1"/>
          <p:nvPr/>
        </p:nvSpPr>
        <p:spPr>
          <a:xfrm>
            <a:off x="404687" y="1397658"/>
            <a:ext cx="11719838"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由于链表节点只能有一个后继，因此从链表交点开始的后半部分，两个链表都是相同的。</a:t>
            </a:r>
            <a:endParaRPr lang="en-US" altLang="zh-CN" sz="2400" b="1" dirty="0"/>
          </a:p>
          <a:p>
            <a:pPr marL="457200" indent="-457200">
              <a:lnSpc>
                <a:spcPct val="150000"/>
              </a:lnSpc>
              <a:buFont typeface="Arial" panose="020B0604020202020204" pitchFamily="34" charset="0"/>
              <a:buChar char="•"/>
            </a:pPr>
            <a:r>
              <a:rPr lang="zh-CN" altLang="en-US" sz="2400" b="1" dirty="0"/>
              <a:t>因此两个链表相交只能同时是无环链表或者同时是有环链表（即后半相交部分有环或无环）</a:t>
            </a:r>
            <a:endParaRPr lang="en-US" altLang="zh-CN" sz="2400" b="1" dirty="0"/>
          </a:p>
          <a:p>
            <a:pPr marL="457200" indent="-457200">
              <a:lnSpc>
                <a:spcPct val="150000"/>
              </a:lnSpc>
              <a:buFont typeface="Arial" panose="020B0604020202020204" pitchFamily="34" charset="0"/>
              <a:buChar char="•"/>
            </a:pPr>
            <a:r>
              <a:rPr lang="zh-CN" altLang="en-US" sz="2400" b="1" dirty="0"/>
              <a:t>但这里要注意，两个有环链表相交可能是通过同一个环的不同入口进入</a:t>
            </a:r>
            <a:endParaRPr lang="en-US" altLang="zh-CN" sz="2400" b="1" dirty="0"/>
          </a:p>
          <a:p>
            <a:pPr marL="457200" indent="-457200">
              <a:lnSpc>
                <a:spcPct val="150000"/>
              </a:lnSpc>
              <a:buFont typeface="Arial" panose="020B0604020202020204" pitchFamily="34" charset="0"/>
              <a:buChar char="•"/>
            </a:pPr>
            <a:r>
              <a:rPr lang="zh-CN" altLang="en-US" sz="2400" b="1" dirty="0">
                <a:solidFill>
                  <a:srgbClr val="FF0000"/>
                </a:solidFill>
              </a:rPr>
              <a:t>一个无环链表和一个有环链表不可能相交</a:t>
            </a:r>
            <a:endParaRPr lang="en-US" altLang="zh-CN" sz="2400" b="1" dirty="0">
              <a:solidFill>
                <a:srgbClr val="FF0000"/>
              </a:solidFill>
            </a:endParaRPr>
          </a:p>
        </p:txBody>
      </p:sp>
      <p:sp>
        <p:nvSpPr>
          <p:cNvPr id="3" name="矩形 2">
            <a:extLst>
              <a:ext uri="{FF2B5EF4-FFF2-40B4-BE49-F238E27FC236}">
                <a16:creationId xmlns:a16="http://schemas.microsoft.com/office/drawing/2014/main" id="{41EB95EB-E1BB-79D2-94DE-8389574D02E1}"/>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链表相交</a:t>
            </a:r>
          </a:p>
        </p:txBody>
      </p:sp>
    </p:spTree>
    <p:extLst>
      <p:ext uri="{BB962C8B-B14F-4D97-AF65-F5344CB8AC3E}">
        <p14:creationId xmlns:p14="http://schemas.microsoft.com/office/powerpoint/2010/main" val="172021844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843958-84FF-B1D1-DDAD-2C48C35CB079}"/>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链表相交</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6C78D24-5774-B6BB-8A60-6C7D368CE77F}"/>
                  </a:ext>
                </a:extLst>
              </p:cNvPr>
              <p:cNvSpPr txBox="1"/>
              <p:nvPr/>
            </p:nvSpPr>
            <p:spPr>
              <a:xfrm>
                <a:off x="404687" y="1397658"/>
                <a:ext cx="11719838"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条件：无环链表相交</a:t>
                </a:r>
                <a:endParaRPr lang="en-US" altLang="zh-CN" sz="2400" b="1" dirty="0"/>
              </a:p>
              <a:p>
                <a:pPr marL="457200" indent="-457200">
                  <a:lnSpc>
                    <a:spcPct val="150000"/>
                  </a:lnSpc>
                  <a:buFont typeface="Arial" panose="020B0604020202020204" pitchFamily="34" charset="0"/>
                  <a:buChar char="•"/>
                </a:pPr>
                <a:r>
                  <a:rPr lang="zh-CN" altLang="en-US" sz="2400" b="1" dirty="0"/>
                  <a:t>因为相交链表的交点后的部分完全相同，因此我们只要找到两个链表的尾节点，判断两个尾结点是否相同即可，时间复杂度为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如何找到交点？</a:t>
                </a:r>
                <a:endParaRPr lang="en-US" altLang="zh-CN" sz="2400" b="1" dirty="0"/>
              </a:p>
              <a:p>
                <a:pPr marL="457200" indent="-457200">
                  <a:lnSpc>
                    <a:spcPct val="150000"/>
                  </a:lnSpc>
                  <a:buFont typeface="Arial" panose="020B0604020202020204" pitchFamily="34" charset="0"/>
                  <a:buChar char="•"/>
                </a:pPr>
                <a:r>
                  <a:rPr lang="zh-CN" altLang="en-US" sz="2400" b="1" dirty="0"/>
                  <a:t>方法①：遍历两个链表，记录两个链表长度</a:t>
                </a:r>
                <a:r>
                  <a:rPr lang="en-US" altLang="zh-CN" sz="2400" b="1" dirty="0"/>
                  <a:t>n</a:t>
                </a:r>
                <a:r>
                  <a:rPr lang="zh-CN" altLang="en-US" sz="2400" b="1" dirty="0"/>
                  <a:t>和</a:t>
                </a:r>
                <a:r>
                  <a:rPr lang="en-US" altLang="zh-CN" sz="2400" b="1" dirty="0"/>
                  <a:t>m</a:t>
                </a:r>
                <a:r>
                  <a:rPr lang="zh-CN" altLang="en-US" sz="2400" b="1" dirty="0"/>
                  <a:t>。先让一个指针走</a:t>
                </a:r>
                <a:r>
                  <a:rPr lang="en-US" altLang="zh-CN" sz="2400" b="1" dirty="0"/>
                  <a:t>|n-m|</a:t>
                </a:r>
                <a:r>
                  <a:rPr lang="zh-CN" altLang="en-US" sz="2400" b="1" dirty="0"/>
                  <a:t>个节点，然后再让另一个节点从头结点开始，两个节点同时每次走</a:t>
                </a:r>
                <a:r>
                  <a:rPr lang="en-US" altLang="zh-CN" sz="2400" b="1" dirty="0"/>
                  <a:t>1</a:t>
                </a:r>
                <a:r>
                  <a:rPr lang="zh-CN" altLang="en-US" sz="2400" b="1" dirty="0"/>
                  <a:t>个节点，相遇的节点即为链表交点。</a:t>
                </a:r>
                <a:endParaRPr lang="en-US" altLang="zh-CN" sz="2400" b="1" dirty="0"/>
              </a:p>
            </p:txBody>
          </p:sp>
        </mc:Choice>
        <mc:Fallback xmlns="">
          <p:sp>
            <p:nvSpPr>
              <p:cNvPr id="3" name="文本框 2">
                <a:extLst>
                  <a:ext uri="{FF2B5EF4-FFF2-40B4-BE49-F238E27FC236}">
                    <a16:creationId xmlns:a16="http://schemas.microsoft.com/office/drawing/2014/main" id="{36C78D24-5774-B6BB-8A60-6C7D368CE77F}"/>
                  </a:ext>
                </a:extLst>
              </p:cNvPr>
              <p:cNvSpPr txBox="1">
                <a:spLocks noRot="1" noChangeAspect="1" noMove="1" noResize="1" noEditPoints="1" noAdjustHandles="1" noChangeArrowheads="1" noChangeShapeType="1" noTextEdit="1"/>
              </p:cNvSpPr>
              <p:nvPr/>
            </p:nvSpPr>
            <p:spPr>
              <a:xfrm>
                <a:off x="404687" y="1397658"/>
                <a:ext cx="11719838" cy="3914020"/>
              </a:xfrm>
              <a:prstGeom prst="rect">
                <a:avLst/>
              </a:prstGeom>
              <a:blipFill>
                <a:blip r:embed="rId2"/>
                <a:stretch>
                  <a:fillRect l="-676" b="-2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727128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0FB4B5-48D8-AC9A-D2BB-61B076F12DB6}"/>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链表相交</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ECD0040-455A-E027-08A0-F77FB048C673}"/>
                  </a:ext>
                </a:extLst>
              </p:cNvPr>
              <p:cNvSpPr txBox="1"/>
              <p:nvPr/>
            </p:nvSpPr>
            <p:spPr>
              <a:xfrm>
                <a:off x="404687" y="1397658"/>
                <a:ext cx="11719838"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方法②：找到链表尾，将其指向一个链表的头结点，人为构造环，找到这个环的入口即可找到交点</a:t>
                </a:r>
                <a:endParaRPr lang="en-US" altLang="zh-CN" sz="2400" b="1" dirty="0"/>
              </a:p>
              <a:p>
                <a:pPr marL="457200" indent="-457200">
                  <a:lnSpc>
                    <a:spcPct val="150000"/>
                  </a:lnSpc>
                  <a:buFont typeface="Arial" panose="020B0604020202020204" pitchFamily="34" charset="0"/>
                  <a:buChar char="•"/>
                </a:pPr>
                <a:r>
                  <a:rPr lang="zh-CN" altLang="en-US" sz="2400" b="1" dirty="0"/>
                  <a:t>两种方法的复杂度均为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endParaRPr lang="en-US" altLang="zh-CN" sz="2400" b="1" dirty="0"/>
              </a:p>
            </p:txBody>
          </p:sp>
        </mc:Choice>
        <mc:Fallback xmlns="">
          <p:sp>
            <p:nvSpPr>
              <p:cNvPr id="3" name="文本框 2">
                <a:extLst>
                  <a:ext uri="{FF2B5EF4-FFF2-40B4-BE49-F238E27FC236}">
                    <a16:creationId xmlns:a16="http://schemas.microsoft.com/office/drawing/2014/main" id="{5ECD0040-455A-E027-08A0-F77FB048C673}"/>
                  </a:ext>
                </a:extLst>
              </p:cNvPr>
              <p:cNvSpPr txBox="1">
                <a:spLocks noRot="1" noChangeAspect="1" noMove="1" noResize="1" noEditPoints="1" noAdjustHandles="1" noChangeArrowheads="1" noChangeShapeType="1" noTextEdit="1"/>
              </p:cNvSpPr>
              <p:nvPr/>
            </p:nvSpPr>
            <p:spPr>
              <a:xfrm>
                <a:off x="404687" y="1397658"/>
                <a:ext cx="11719838" cy="3360022"/>
              </a:xfrm>
              <a:prstGeom prst="rect">
                <a:avLst/>
              </a:prstGeom>
              <a:blipFill>
                <a:blip r:embed="rId2"/>
                <a:stretch>
                  <a:fillRect l="-676"/>
                </a:stretch>
              </a:blipFill>
            </p:spPr>
            <p:txBody>
              <a:bodyPr/>
              <a:lstStyle/>
              <a:p>
                <a:r>
                  <a:rPr lang="zh-CN" altLang="en-US">
                    <a:noFill/>
                  </a:rPr>
                  <a:t> </a:t>
                </a:r>
              </a:p>
            </p:txBody>
          </p:sp>
        </mc:Fallback>
      </mc:AlternateContent>
      <p:pic>
        <p:nvPicPr>
          <p:cNvPr id="4" name="Picture 2" descr="这里写图片描述">
            <a:extLst>
              <a:ext uri="{FF2B5EF4-FFF2-40B4-BE49-F238E27FC236}">
                <a16:creationId xmlns:a16="http://schemas.microsoft.com/office/drawing/2014/main" id="{9C1E7AFE-43DA-EEE7-D817-86A7FE749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347" y="3377614"/>
            <a:ext cx="10176672" cy="290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09234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A4FAC3-D81B-0492-1AF0-AF72B5A217AF}"/>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链表相交</a:t>
            </a:r>
          </a:p>
        </p:txBody>
      </p:sp>
      <p:sp>
        <p:nvSpPr>
          <p:cNvPr id="3" name="文本框 2">
            <a:extLst>
              <a:ext uri="{FF2B5EF4-FFF2-40B4-BE49-F238E27FC236}">
                <a16:creationId xmlns:a16="http://schemas.microsoft.com/office/drawing/2014/main" id="{7A1F1500-2797-46F9-B091-9EFB20B3984E}"/>
              </a:ext>
            </a:extLst>
          </p:cNvPr>
          <p:cNvSpPr txBox="1"/>
          <p:nvPr/>
        </p:nvSpPr>
        <p:spPr>
          <a:xfrm>
            <a:off x="472162" y="971868"/>
            <a:ext cx="11719838"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条件：有环链表相交</a:t>
            </a:r>
            <a:endParaRPr lang="en-US" altLang="zh-CN" sz="2400" b="1" dirty="0"/>
          </a:p>
          <a:p>
            <a:pPr marL="457200" indent="-457200">
              <a:lnSpc>
                <a:spcPct val="150000"/>
              </a:lnSpc>
              <a:buFont typeface="Arial" panose="020B0604020202020204" pitchFamily="34" charset="0"/>
              <a:buChar char="•"/>
            </a:pPr>
            <a:r>
              <a:rPr lang="zh-CN" altLang="en-US" sz="2400" b="1" dirty="0"/>
              <a:t>情况①：相交节点在环开始之前或者环的入口</a:t>
            </a:r>
            <a:endParaRPr lang="en-US" altLang="zh-CN" sz="2400" b="1" dirty="0"/>
          </a:p>
          <a:p>
            <a:pPr marL="457200" indent="-457200">
              <a:lnSpc>
                <a:spcPct val="150000"/>
              </a:lnSpc>
              <a:buFont typeface="Arial" panose="020B0604020202020204" pitchFamily="34" charset="0"/>
              <a:buChar char="•"/>
            </a:pPr>
            <a:r>
              <a:rPr lang="zh-CN" altLang="en-US" sz="2400" b="1" dirty="0"/>
              <a:t>此时都采用无环链表的方法①即可求出交点</a:t>
            </a:r>
            <a:endParaRPr lang="en-US" altLang="zh-CN" sz="2400" b="1" dirty="0"/>
          </a:p>
        </p:txBody>
      </p:sp>
      <p:pic>
        <p:nvPicPr>
          <p:cNvPr id="12290" name="Picture 2" descr="这里写图片描述">
            <a:extLst>
              <a:ext uri="{FF2B5EF4-FFF2-40B4-BE49-F238E27FC236}">
                <a16:creationId xmlns:a16="http://schemas.microsoft.com/office/drawing/2014/main" id="{7EEA371D-6422-B082-89B8-3A67E2449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09" y="2916170"/>
            <a:ext cx="9826282" cy="181604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这里写图片描述">
            <a:extLst>
              <a:ext uri="{FF2B5EF4-FFF2-40B4-BE49-F238E27FC236}">
                <a16:creationId xmlns:a16="http://schemas.microsoft.com/office/drawing/2014/main" id="{F49D26B0-DBF1-2AD7-031F-CFB3CA22A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30" y="4732216"/>
            <a:ext cx="98012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35298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945D5E-195F-B566-FF6B-E6A765021B0E}"/>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链表相交</a:t>
            </a:r>
          </a:p>
        </p:txBody>
      </p:sp>
      <p:sp>
        <p:nvSpPr>
          <p:cNvPr id="3" name="文本框 2">
            <a:extLst>
              <a:ext uri="{FF2B5EF4-FFF2-40B4-BE49-F238E27FC236}">
                <a16:creationId xmlns:a16="http://schemas.microsoft.com/office/drawing/2014/main" id="{7B301815-54BC-ED9D-47D1-41B2AE8C95E7}"/>
              </a:ext>
            </a:extLst>
          </p:cNvPr>
          <p:cNvSpPr txBox="1"/>
          <p:nvPr/>
        </p:nvSpPr>
        <p:spPr>
          <a:xfrm>
            <a:off x="472162" y="971868"/>
            <a:ext cx="11719838"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情况②：相交节点在环内，即两个链表通过不同的入口进入环</a:t>
            </a:r>
            <a:endParaRPr lang="en-US" altLang="zh-CN" sz="2400" b="1" dirty="0"/>
          </a:p>
          <a:p>
            <a:pPr marL="457200" indent="-457200">
              <a:lnSpc>
                <a:spcPct val="150000"/>
              </a:lnSpc>
              <a:buFont typeface="Arial" panose="020B0604020202020204" pitchFamily="34" charset="0"/>
              <a:buChar char="•"/>
            </a:pPr>
            <a:r>
              <a:rPr lang="zh-CN" altLang="en-US" sz="2400" b="1" dirty="0"/>
              <a:t>先分别找出这两个链表的环入口，这两个环入口就作为两个链表各自的交点</a:t>
            </a:r>
            <a:endParaRPr lang="en-US" altLang="zh-CN" sz="2400" b="1" dirty="0"/>
          </a:p>
        </p:txBody>
      </p:sp>
      <p:pic>
        <p:nvPicPr>
          <p:cNvPr id="14338" name="Picture 2" descr="这里写图片描述">
            <a:extLst>
              <a:ext uri="{FF2B5EF4-FFF2-40B4-BE49-F238E27FC236}">
                <a16:creationId xmlns:a16="http://schemas.microsoft.com/office/drawing/2014/main" id="{6D236E96-9DC6-1B3B-0286-DAA5D7028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77" y="2970384"/>
            <a:ext cx="10643556" cy="249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496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54DB1C-FF12-6861-EEB9-94ED0E61E446}"/>
              </a:ext>
            </a:extLst>
          </p:cNvPr>
          <p:cNvSpPr/>
          <p:nvPr/>
        </p:nvSpPr>
        <p:spPr>
          <a:xfrm>
            <a:off x="1130006" y="310831"/>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总结</a:t>
            </a:r>
          </a:p>
        </p:txBody>
      </p:sp>
      <p:sp>
        <p:nvSpPr>
          <p:cNvPr id="3" name="文本框 2">
            <a:extLst>
              <a:ext uri="{FF2B5EF4-FFF2-40B4-BE49-F238E27FC236}">
                <a16:creationId xmlns:a16="http://schemas.microsoft.com/office/drawing/2014/main" id="{7AE85F09-9782-9C87-5CBD-547E3A4E5624}"/>
              </a:ext>
            </a:extLst>
          </p:cNvPr>
          <p:cNvSpPr txBox="1"/>
          <p:nvPr/>
        </p:nvSpPr>
        <p:spPr>
          <a:xfrm>
            <a:off x="290678" y="1362756"/>
            <a:ext cx="11719838"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如果两个单链表相交，那么一定是都有环或者都没有环，不存在一个有环一个没环的两个链表相交。</a:t>
            </a:r>
            <a:endParaRPr lang="en-US" altLang="zh-CN" sz="2400" b="1" dirty="0"/>
          </a:p>
          <a:p>
            <a:pPr marL="457200" indent="-457200">
              <a:lnSpc>
                <a:spcPct val="150000"/>
              </a:lnSpc>
              <a:buFont typeface="Arial" panose="020B0604020202020204" pitchFamily="34" charset="0"/>
              <a:buChar char="•"/>
            </a:pPr>
            <a:r>
              <a:rPr lang="zh-CN" altLang="en-US" sz="2400" b="1" dirty="0"/>
              <a:t>所以，判断链表相交，首先判断两个链表是否有环。</a:t>
            </a:r>
          </a:p>
          <a:p>
            <a:pPr marL="457200" indent="-457200">
              <a:lnSpc>
                <a:spcPct val="150000"/>
              </a:lnSpc>
              <a:buFont typeface="Arial" panose="020B0604020202020204" pitchFamily="34" charset="0"/>
              <a:buChar char="•"/>
            </a:pPr>
            <a:r>
              <a:rPr lang="zh-CN" altLang="en-US" sz="2400" b="1" dirty="0"/>
              <a:t>根据有环和无环的情况，分别处理，判断出是否相交，进而找出第一个相交节点。</a:t>
            </a:r>
            <a:endParaRPr lang="en-US" altLang="zh-CN" sz="2400" b="1" dirty="0"/>
          </a:p>
        </p:txBody>
      </p:sp>
    </p:spTree>
    <p:extLst>
      <p:ext uri="{BB962C8B-B14F-4D97-AF65-F5344CB8AC3E}">
        <p14:creationId xmlns:p14="http://schemas.microsoft.com/office/powerpoint/2010/main" val="173866087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2</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队列</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151781127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5902"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1056982" y="4612667"/>
            <a:ext cx="2017655" cy="438838"/>
          </a:xfrm>
          <a:prstGeom prst="rect">
            <a:avLst/>
          </a:prstGeom>
          <a:noFill/>
        </p:spPr>
        <p:txBody>
          <a:bodyPr wrap="square">
            <a:spAutoFit/>
          </a:bodyPr>
          <a:lstStyle/>
          <a:p>
            <a:pPr lvl="0" algn="ctr">
              <a:lnSpc>
                <a:spcPct val="150000"/>
              </a:lnSpc>
              <a:defRPr/>
            </a:pPr>
            <a:r>
              <a:rPr lang="en-US" altLang="zh-CN" sz="8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Whatever is worth doing is worth doing well. Whatever is worth</a:t>
            </a:r>
          </a:p>
        </p:txBody>
      </p:sp>
      <p:sp>
        <p:nvSpPr>
          <p:cNvPr id="39" name="文本框 38"/>
          <p:cNvSpPr txBox="1"/>
          <p:nvPr/>
        </p:nvSpPr>
        <p:spPr>
          <a:xfrm>
            <a:off x="1329509" y="4211688"/>
            <a:ext cx="1452592" cy="461666"/>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工作概述</a:t>
            </a:r>
          </a:p>
        </p:txBody>
      </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8384"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4860"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4593"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72" name="组合 71">
            <a:extLst>
              <a:ext uri="{FF2B5EF4-FFF2-40B4-BE49-F238E27FC236}">
                <a16:creationId xmlns:a16="http://schemas.microsoft.com/office/drawing/2014/main" id="{A7DAD10B-857A-468F-B11E-FB4CA98DA1D8}"/>
              </a:ext>
            </a:extLst>
          </p:cNvPr>
          <p:cNvGrpSpPr/>
          <p:nvPr/>
        </p:nvGrpSpPr>
        <p:grpSpPr>
          <a:xfrm>
            <a:off x="740016" y="2652913"/>
            <a:ext cx="938732" cy="713577"/>
            <a:chOff x="1608649" y="3339370"/>
            <a:chExt cx="912831" cy="693888"/>
          </a:xfrm>
        </p:grpSpPr>
        <p:sp>
          <p:nvSpPr>
            <p:cNvPr id="73" name="文本框 72">
              <a:extLst>
                <a:ext uri="{FF2B5EF4-FFF2-40B4-BE49-F238E27FC236}">
                  <a16:creationId xmlns:a16="http://schemas.microsoft.com/office/drawing/2014/main" id="{0F7A39B3-D948-4421-8752-C7ECD69B3083}"/>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4" name="直接连接符 73">
              <a:extLst>
                <a:ext uri="{FF2B5EF4-FFF2-40B4-BE49-F238E27FC236}">
                  <a16:creationId xmlns:a16="http://schemas.microsoft.com/office/drawing/2014/main" id="{9F6D5B03-6AA7-4AE6-A4EE-4C4E98554F4C}"/>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27FF464-A127-4051-AE25-78155F097AF1}"/>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文本框 82">
            <a:extLst>
              <a:ext uri="{FF2B5EF4-FFF2-40B4-BE49-F238E27FC236}">
                <a16:creationId xmlns:a16="http://schemas.microsoft.com/office/drawing/2014/main" id="{4E161052-C6DB-4A6D-840D-9360330F07A7}"/>
              </a:ext>
            </a:extLst>
          </p:cNvPr>
          <p:cNvSpPr txBox="1"/>
          <p:nvPr/>
        </p:nvSpPr>
        <p:spPr>
          <a:xfrm>
            <a:off x="8084590" y="2754782"/>
            <a:ext cx="3940629" cy="400110"/>
          </a:xfrm>
          <a:prstGeom prst="rect">
            <a:avLst/>
          </a:prstGeom>
          <a:noFill/>
        </p:spPr>
        <p:txBody>
          <a:bodyPr wrap="square" rtlCol="0">
            <a:spAutoFit/>
          </a:bodyPr>
          <a:lstStyle/>
          <a:p>
            <a:r>
              <a:rPr lang="zh-CN" altLang="en-US" sz="2000" b="1" dirty="0">
                <a:ea typeface="等线" panose="02010600030101010101" pitchFamily="2" charset="-122"/>
                <a:cs typeface="Times New Roman" panose="02020603050405020304" pitchFamily="18" charset="0"/>
              </a:rPr>
              <a:t>队列</a:t>
            </a:r>
            <a:endParaRPr lang="zh-CN" altLang="en-US" sz="2000" b="1" dirty="0"/>
          </a:p>
        </p:txBody>
      </p:sp>
      <p:sp>
        <p:nvSpPr>
          <p:cNvPr id="8" name="文本框 7">
            <a:extLst>
              <a:ext uri="{FF2B5EF4-FFF2-40B4-BE49-F238E27FC236}">
                <a16:creationId xmlns:a16="http://schemas.microsoft.com/office/drawing/2014/main" id="{CD4806C6-3FE5-5CB2-DCA8-F39AF93501E7}"/>
              </a:ext>
            </a:extLst>
          </p:cNvPr>
          <p:cNvSpPr txBox="1"/>
          <p:nvPr/>
        </p:nvSpPr>
        <p:spPr>
          <a:xfrm>
            <a:off x="1930319" y="4144880"/>
            <a:ext cx="3940629" cy="400110"/>
          </a:xfrm>
          <a:prstGeom prst="rect">
            <a:avLst/>
          </a:prstGeom>
          <a:noFill/>
        </p:spPr>
        <p:txBody>
          <a:bodyPr wrap="square" rtlCol="0">
            <a:spAutoFit/>
          </a:bodyPr>
          <a:lstStyle/>
          <a:p>
            <a:r>
              <a:rPr lang="zh-CN" altLang="en-US" sz="2000" b="1" dirty="0"/>
              <a:t>栈</a:t>
            </a:r>
          </a:p>
        </p:txBody>
      </p:sp>
      <p:grpSp>
        <p:nvGrpSpPr>
          <p:cNvPr id="2" name="组合 1">
            <a:extLst>
              <a:ext uri="{FF2B5EF4-FFF2-40B4-BE49-F238E27FC236}">
                <a16:creationId xmlns:a16="http://schemas.microsoft.com/office/drawing/2014/main" id="{6030BE1A-7320-AC99-6137-F883D0EED042}"/>
              </a:ext>
            </a:extLst>
          </p:cNvPr>
          <p:cNvGrpSpPr/>
          <p:nvPr/>
        </p:nvGrpSpPr>
        <p:grpSpPr>
          <a:xfrm>
            <a:off x="6738374" y="2598463"/>
            <a:ext cx="938732" cy="713577"/>
            <a:chOff x="1608649" y="3339370"/>
            <a:chExt cx="912831" cy="693888"/>
          </a:xfrm>
        </p:grpSpPr>
        <p:sp>
          <p:nvSpPr>
            <p:cNvPr id="4" name="文本框 3">
              <a:extLst>
                <a:ext uri="{FF2B5EF4-FFF2-40B4-BE49-F238E27FC236}">
                  <a16:creationId xmlns:a16="http://schemas.microsoft.com/office/drawing/2014/main" id="{B7544836-3140-6C35-31B3-1FE463BCD01D}"/>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02</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5" name="直接连接符 4">
              <a:extLst>
                <a:ext uri="{FF2B5EF4-FFF2-40B4-BE49-F238E27FC236}">
                  <a16:creationId xmlns:a16="http://schemas.microsoft.com/office/drawing/2014/main" id="{2C4C686F-B307-256E-0F46-D2AC430E2E1D}"/>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9D042F3-7C3F-F388-5CFB-4C443A6C6F66}"/>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2F524F65-82CE-B7AE-E3A7-354DB821A67E}"/>
              </a:ext>
            </a:extLst>
          </p:cNvPr>
          <p:cNvGrpSpPr/>
          <p:nvPr/>
        </p:nvGrpSpPr>
        <p:grpSpPr>
          <a:xfrm>
            <a:off x="719060" y="4065157"/>
            <a:ext cx="938732" cy="713577"/>
            <a:chOff x="1608649" y="3339370"/>
            <a:chExt cx="912831" cy="693888"/>
          </a:xfrm>
        </p:grpSpPr>
        <p:sp>
          <p:nvSpPr>
            <p:cNvPr id="12" name="文本框 11">
              <a:extLst>
                <a:ext uri="{FF2B5EF4-FFF2-40B4-BE49-F238E27FC236}">
                  <a16:creationId xmlns:a16="http://schemas.microsoft.com/office/drawing/2014/main" id="{7D3807C9-37C8-3D9E-E3D5-4908B6795240}"/>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03</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13" name="直接连接符 12">
              <a:extLst>
                <a:ext uri="{FF2B5EF4-FFF2-40B4-BE49-F238E27FC236}">
                  <a16:creationId xmlns:a16="http://schemas.microsoft.com/office/drawing/2014/main" id="{6C4DB3CD-69D1-19C4-BBAF-1927F4F2866E}"/>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F0C1F33-A58A-57DD-4A9C-9B390BA96C90}"/>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B6D832E-1DAA-4583-D82B-A7CA9AB5A014}"/>
              </a:ext>
            </a:extLst>
          </p:cNvPr>
          <p:cNvSpPr txBox="1"/>
          <p:nvPr/>
        </p:nvSpPr>
        <p:spPr>
          <a:xfrm>
            <a:off x="1930318" y="2812492"/>
            <a:ext cx="3940629" cy="400110"/>
          </a:xfrm>
          <a:prstGeom prst="rect">
            <a:avLst/>
          </a:prstGeom>
          <a:noFill/>
        </p:spPr>
        <p:txBody>
          <a:bodyPr wrap="square" rtlCol="0">
            <a:spAutoFit/>
          </a:bodyPr>
          <a:lstStyle/>
          <a:p>
            <a:r>
              <a:rPr lang="zh-CN" altLang="en-US" sz="2000" b="1" dirty="0"/>
              <a:t>链表</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9AD2A3-82A6-1BAF-C902-87001CC6D311}"/>
              </a:ext>
            </a:extLst>
          </p:cNvPr>
          <p:cNvSpPr/>
          <p:nvPr/>
        </p:nvSpPr>
        <p:spPr>
          <a:xfrm>
            <a:off x="1130007" y="354830"/>
            <a:ext cx="12711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队列</a:t>
            </a:r>
          </a:p>
        </p:txBody>
      </p:sp>
      <p:sp>
        <p:nvSpPr>
          <p:cNvPr id="3" name="文本框 2">
            <a:extLst>
              <a:ext uri="{FF2B5EF4-FFF2-40B4-BE49-F238E27FC236}">
                <a16:creationId xmlns:a16="http://schemas.microsoft.com/office/drawing/2014/main" id="{C14A3B88-1D9D-1A2F-5FC4-4A5F36ECDA15}"/>
              </a:ext>
            </a:extLst>
          </p:cNvPr>
          <p:cNvSpPr txBox="1"/>
          <p:nvPr/>
        </p:nvSpPr>
        <p:spPr>
          <a:xfrm>
            <a:off x="461511" y="1176973"/>
            <a:ext cx="10612842"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队列（</a:t>
            </a:r>
            <a:r>
              <a:rPr lang="en-US" altLang="zh-CN" sz="2400" b="1" dirty="0"/>
              <a:t>queue</a:t>
            </a:r>
            <a:r>
              <a:rPr lang="zh-CN" altLang="en-US" sz="2400" b="1" dirty="0"/>
              <a:t>）是一种</a:t>
            </a:r>
            <a:r>
              <a:rPr lang="zh-CN" altLang="en-US" sz="2400" b="1" dirty="0">
                <a:solidFill>
                  <a:srgbClr val="FF0000"/>
                </a:solidFill>
              </a:rPr>
              <a:t>先进先出</a:t>
            </a:r>
            <a:r>
              <a:rPr lang="zh-CN" altLang="en-US" sz="2400" b="1" dirty="0"/>
              <a:t>的、操作受限的线性表。</a:t>
            </a:r>
          </a:p>
          <a:p>
            <a:pPr marL="457200" indent="-457200">
              <a:lnSpc>
                <a:spcPct val="150000"/>
              </a:lnSpc>
              <a:buFont typeface="Arial" panose="020B0604020202020204" pitchFamily="34" charset="0"/>
              <a:buChar char="•"/>
            </a:pPr>
            <a:r>
              <a:rPr lang="zh-CN" altLang="en-US" sz="2400" b="1" dirty="0"/>
              <a:t>队列这种数据结构非常容易理解，就像我们平时去超市买东西，在收银台结账的时候需要排队，先去排队的就先结账出去，排在后面的就后结账，有其他人再要过来结账，必须排在队尾不能在队中间插队。</a:t>
            </a:r>
            <a:endParaRPr lang="en-US" altLang="zh-CN" sz="2400" b="1" dirty="0"/>
          </a:p>
        </p:txBody>
      </p:sp>
      <p:pic>
        <p:nvPicPr>
          <p:cNvPr id="1026" name="Picture 2">
            <a:extLst>
              <a:ext uri="{FF2B5EF4-FFF2-40B4-BE49-F238E27FC236}">
                <a16:creationId xmlns:a16="http://schemas.microsoft.com/office/drawing/2014/main" id="{CF14C405-9A16-BD9D-2748-3B0C77DA2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973" y="3629465"/>
            <a:ext cx="6848876" cy="300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85513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43D3E6-FD37-0B7C-2868-442D40843DE7}"/>
              </a:ext>
            </a:extLst>
          </p:cNvPr>
          <p:cNvSpPr/>
          <p:nvPr/>
        </p:nvSpPr>
        <p:spPr>
          <a:xfrm>
            <a:off x="1130006" y="354830"/>
            <a:ext cx="21576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循环队列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34A6D02-648F-610E-223A-6E1B202657B3}"/>
                  </a:ext>
                </a:extLst>
              </p:cNvPr>
              <p:cNvSpPr txBox="1"/>
              <p:nvPr/>
            </p:nvSpPr>
            <p:spPr>
              <a:xfrm>
                <a:off x="426609" y="1093211"/>
                <a:ext cx="9987779"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队列利用</a:t>
                </a:r>
                <a:r>
                  <a:rPr lang="en-US" altLang="zh-CN" sz="2400" b="1" dirty="0"/>
                  <a:t>front</a:t>
                </a:r>
                <a:r>
                  <a:rPr lang="zh-CN" altLang="en-US" sz="2400" b="1" dirty="0"/>
                  <a:t>和</a:t>
                </a:r>
                <a:r>
                  <a:rPr lang="en-US" altLang="zh-CN" sz="2400" b="1" dirty="0"/>
                  <a:t>rear</a:t>
                </a:r>
                <a:r>
                  <a:rPr lang="zh-CN" altLang="en-US" sz="2400" b="1" dirty="0"/>
                  <a:t>来控制队列里的元素。</a:t>
                </a:r>
                <a:endParaRPr lang="en-US" altLang="zh-CN" sz="2400" b="1" dirty="0"/>
              </a:p>
              <a:p>
                <a:pPr marL="457200" indent="-457200">
                  <a:lnSpc>
                    <a:spcPct val="150000"/>
                  </a:lnSpc>
                  <a:buFont typeface="Arial" panose="020B0604020202020204" pitchFamily="34" charset="0"/>
                  <a:buChar char="•"/>
                </a:pPr>
                <a:r>
                  <a:rPr lang="zh-CN" altLang="en-US" sz="2400" b="1" dirty="0"/>
                  <a:t>当</a:t>
                </a:r>
                <a:r>
                  <a:rPr lang="en-US" altLang="zh-CN" sz="2400" b="1" dirty="0"/>
                  <a:t>front==rear</a:t>
                </a:r>
                <a:r>
                  <a:rPr lang="zh-CN" altLang="en-US" sz="2400" b="1" dirty="0"/>
                  <a:t>时，队列为空</a:t>
                </a:r>
                <a:endParaRPr lang="en-US" altLang="zh-CN" sz="2400" b="1" dirty="0"/>
              </a:p>
              <a:p>
                <a:pPr marL="457200" indent="-457200">
                  <a:lnSpc>
                    <a:spcPct val="150000"/>
                  </a:lnSpc>
                  <a:buFont typeface="Arial" panose="020B0604020202020204" pitchFamily="34" charset="0"/>
                  <a:buChar char="•"/>
                </a:pPr>
                <a:r>
                  <a:rPr lang="zh-CN" altLang="en-US" sz="2400" b="1" dirty="0"/>
                  <a:t>我们发现如果采用上述写法，我们队列需要开的空间大小应该大于元素的总数，但由于队列会边插入边删除，同一时刻队列内的元素个数往往会小于元素的总数。为了节省空间，我们可以采用循环队列，开更小的空间来存储队列中的元素。</a:t>
                </a:r>
              </a:p>
              <a:p>
                <a:pPr marL="457200" indent="-457200">
                  <a:lnSpc>
                    <a:spcPct val="150000"/>
                  </a:lnSpc>
                  <a:buFont typeface="Arial" panose="020B0604020202020204" pitchFamily="34" charset="0"/>
                  <a:buChar char="•"/>
                </a:pPr>
                <a:r>
                  <a:rPr lang="zh-CN" altLang="en-US" sz="2400" b="1" dirty="0"/>
                  <a:t>循环队列的特点在于其头尾指针走到队列下标最大处时会回到队头。实现回到队头的语句为</a:t>
                </a:r>
                <a14:m>
                  <m:oMath xmlns:m="http://schemas.openxmlformats.org/officeDocument/2006/math">
                    <m:r>
                      <a:rPr lang="en-US" altLang="zh-CN" sz="2400" b="1" i="1" smtClean="0">
                        <a:latin typeface="Cambria Math" panose="02040503050406030204" pitchFamily="18" charset="0"/>
                      </a:rPr>
                      <m:t>𝒇𝒓𝒐𝒏𝒕</m:t>
                    </m:r>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𝒇𝒓𝒐𝒏𝒕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𝒎𝒂𝒙𝒔𝒊𝒛𝒆</m:t>
                    </m:r>
                  </m:oMath>
                </a14:m>
                <a:endParaRPr lang="en-US" altLang="zh-CN" sz="2400" b="1" dirty="0"/>
              </a:p>
            </p:txBody>
          </p:sp>
        </mc:Choice>
        <mc:Fallback xmlns="">
          <p:sp>
            <p:nvSpPr>
              <p:cNvPr id="3" name="文本框 2">
                <a:extLst>
                  <a:ext uri="{FF2B5EF4-FFF2-40B4-BE49-F238E27FC236}">
                    <a16:creationId xmlns:a16="http://schemas.microsoft.com/office/drawing/2014/main" id="{834A6D02-648F-610E-223A-6E1B202657B3}"/>
                  </a:ext>
                </a:extLst>
              </p:cNvPr>
              <p:cNvSpPr txBox="1">
                <a:spLocks noRot="1" noChangeAspect="1" noMove="1" noResize="1" noEditPoints="1" noAdjustHandles="1" noChangeArrowheads="1" noChangeShapeType="1" noTextEdit="1"/>
              </p:cNvSpPr>
              <p:nvPr/>
            </p:nvSpPr>
            <p:spPr>
              <a:xfrm>
                <a:off x="426609" y="1093211"/>
                <a:ext cx="9987779" cy="4468018"/>
              </a:xfrm>
              <a:prstGeom prst="rect">
                <a:avLst/>
              </a:prstGeom>
              <a:blipFill>
                <a:blip r:embed="rId2"/>
                <a:stretch>
                  <a:fillRect l="-855" b="-2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238492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2227EF-CB51-913E-EDDF-8E86937BDCFD}"/>
              </a:ext>
            </a:extLst>
          </p:cNvPr>
          <p:cNvSpPr/>
          <p:nvPr/>
        </p:nvSpPr>
        <p:spPr>
          <a:xfrm>
            <a:off x="1130006" y="354830"/>
            <a:ext cx="21576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循环队列</a:t>
            </a:r>
          </a:p>
        </p:txBody>
      </p:sp>
      <p:pic>
        <p:nvPicPr>
          <p:cNvPr id="4" name="图片 3">
            <a:extLst>
              <a:ext uri="{FF2B5EF4-FFF2-40B4-BE49-F238E27FC236}">
                <a16:creationId xmlns:a16="http://schemas.microsoft.com/office/drawing/2014/main" id="{B80747B5-26D2-4D89-8E40-4D9E3EE2802C}"/>
              </a:ext>
            </a:extLst>
          </p:cNvPr>
          <p:cNvPicPr>
            <a:picLocks noChangeAspect="1"/>
          </p:cNvPicPr>
          <p:nvPr/>
        </p:nvPicPr>
        <p:blipFill>
          <a:blip r:embed="rId2"/>
          <a:stretch>
            <a:fillRect/>
          </a:stretch>
        </p:blipFill>
        <p:spPr>
          <a:xfrm>
            <a:off x="945958" y="1181576"/>
            <a:ext cx="8401482" cy="3949903"/>
          </a:xfrm>
          <a:prstGeom prst="rect">
            <a:avLst/>
          </a:prstGeom>
        </p:spPr>
      </p:pic>
    </p:spTree>
    <p:extLst>
      <p:ext uri="{BB962C8B-B14F-4D97-AF65-F5344CB8AC3E}">
        <p14:creationId xmlns:p14="http://schemas.microsoft.com/office/powerpoint/2010/main" val="236982248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9A5694A-150B-1731-AA04-9A7F890FA7E1}"/>
                  </a:ext>
                </a:extLst>
              </p:cNvPr>
              <p:cNvSpPr txBox="1"/>
              <p:nvPr/>
            </p:nvSpPr>
            <p:spPr>
              <a:xfrm>
                <a:off x="524331" y="1281675"/>
                <a:ext cx="10846338"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当</a:t>
                </a:r>
                <a:r>
                  <a:rPr lang="en-US" altLang="zh-CN" sz="2400" b="1" dirty="0"/>
                  <a:t>front== rear</a:t>
                </a:r>
                <a:r>
                  <a:rPr lang="zh-CN" altLang="en-US" sz="2400" b="1" dirty="0"/>
                  <a:t>仍表示队列为空，那如何表示队列满了呢？</a:t>
                </a:r>
              </a:p>
              <a:p>
                <a:pPr marL="457200" indent="-457200">
                  <a:lnSpc>
                    <a:spcPct val="150000"/>
                  </a:lnSpc>
                  <a:buFont typeface="Arial" panose="020B0604020202020204" pitchFamily="34" charset="0"/>
                  <a:buChar char="•"/>
                </a:pPr>
                <a:r>
                  <a:rPr lang="zh-CN" altLang="en-US" sz="2400" b="1" dirty="0"/>
                  <a:t>因为循环队列</a:t>
                </a:r>
                <a:r>
                  <a:rPr lang="en-US" altLang="zh-CN" sz="2400" b="1" dirty="0"/>
                  <a:t>rear</a:t>
                </a:r>
                <a:r>
                  <a:rPr lang="zh-CN" altLang="en-US" sz="2400" b="1" dirty="0"/>
                  <a:t>可以在</a:t>
                </a:r>
                <a:r>
                  <a:rPr lang="en-US" altLang="zh-CN" sz="2400" b="1" dirty="0"/>
                  <a:t>front</a:t>
                </a:r>
                <a:r>
                  <a:rPr lang="zh-CN" altLang="en-US" sz="2400" b="1" dirty="0"/>
                  <a:t>的前面或后面，如果我们仍用</a:t>
                </a:r>
                <a:r>
                  <a:rPr lang="en-US" altLang="zh-CN" sz="2400" b="1" dirty="0"/>
                  <a:t>front==rear</a:t>
                </a:r>
                <a:r>
                  <a:rPr lang="zh-CN" altLang="en-US" sz="2400" b="1" dirty="0"/>
                  <a:t>表示队列满了就会导致与队列为空情况相同。</a:t>
                </a:r>
              </a:p>
              <a:p>
                <a:pPr marL="457200" indent="-457200">
                  <a:lnSpc>
                    <a:spcPct val="150000"/>
                  </a:lnSpc>
                  <a:buFont typeface="Arial" panose="020B0604020202020204" pitchFamily="34" charset="0"/>
                  <a:buChar char="•"/>
                </a:pPr>
                <a:r>
                  <a:rPr lang="zh-CN" altLang="en-US" sz="2400" b="1" dirty="0"/>
                  <a:t>因此我们人为的空出最后一个元素，用于判断队列是否为满。</a:t>
                </a:r>
                <a:endParaRPr lang="en-US" altLang="zh-CN" sz="2400" b="1" dirty="0"/>
              </a:p>
              <a:p>
                <a:pPr marL="457200" indent="-457200">
                  <a:lnSpc>
                    <a:spcPct val="150000"/>
                  </a:lnSpc>
                  <a:buFont typeface="Arial" panose="020B0604020202020204" pitchFamily="34" charset="0"/>
                  <a:buChar char="•"/>
                </a:pPr>
                <a14:m>
                  <m:oMath xmlns:m="http://schemas.openxmlformats.org/officeDocument/2006/math">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𝒓𝒆𝒂𝒓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𝒎𝒂𝒙𝒔𝒊𝒛𝒆</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𝒇𝒓𝒐𝒏</m:t>
                    </m:r>
                  </m:oMath>
                </a14:m>
                <a:endParaRPr lang="en-US" altLang="zh-CN" sz="2400" b="1" dirty="0"/>
              </a:p>
            </p:txBody>
          </p:sp>
        </mc:Choice>
        <mc:Fallback xmlns="">
          <p:sp>
            <p:nvSpPr>
              <p:cNvPr id="2" name="文本框 1">
                <a:extLst>
                  <a:ext uri="{FF2B5EF4-FFF2-40B4-BE49-F238E27FC236}">
                    <a16:creationId xmlns:a16="http://schemas.microsoft.com/office/drawing/2014/main" id="{F9A5694A-150B-1731-AA04-9A7F890FA7E1}"/>
                  </a:ext>
                </a:extLst>
              </p:cNvPr>
              <p:cNvSpPr txBox="1">
                <a:spLocks noRot="1" noChangeAspect="1" noMove="1" noResize="1" noEditPoints="1" noAdjustHandles="1" noChangeArrowheads="1" noChangeShapeType="1" noTextEdit="1"/>
              </p:cNvSpPr>
              <p:nvPr/>
            </p:nvSpPr>
            <p:spPr>
              <a:xfrm>
                <a:off x="524331" y="1281675"/>
                <a:ext cx="10846338" cy="2806025"/>
              </a:xfrm>
              <a:prstGeom prst="rect">
                <a:avLst/>
              </a:prstGeom>
              <a:blipFill>
                <a:blip r:embed="rId2"/>
                <a:stretch>
                  <a:fillRect l="-731" r="-899" b="-3037"/>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83FD8D2-3CA6-A613-308E-C6F1A45AA3C1}"/>
              </a:ext>
            </a:extLst>
          </p:cNvPr>
          <p:cNvSpPr/>
          <p:nvPr/>
        </p:nvSpPr>
        <p:spPr>
          <a:xfrm>
            <a:off x="1130006" y="354830"/>
            <a:ext cx="21576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循环队列</a:t>
            </a:r>
          </a:p>
        </p:txBody>
      </p:sp>
      <p:pic>
        <p:nvPicPr>
          <p:cNvPr id="6" name="图片 5">
            <a:extLst>
              <a:ext uri="{FF2B5EF4-FFF2-40B4-BE49-F238E27FC236}">
                <a16:creationId xmlns:a16="http://schemas.microsoft.com/office/drawing/2014/main" id="{AB8A9E9F-33B2-6049-6C13-247952005E0F}"/>
              </a:ext>
            </a:extLst>
          </p:cNvPr>
          <p:cNvPicPr>
            <a:picLocks noChangeAspect="1"/>
          </p:cNvPicPr>
          <p:nvPr/>
        </p:nvPicPr>
        <p:blipFill rotWithShape="1">
          <a:blip r:embed="rId3"/>
          <a:srcRect t="32191"/>
          <a:stretch/>
        </p:blipFill>
        <p:spPr>
          <a:xfrm>
            <a:off x="881246" y="4669722"/>
            <a:ext cx="9420548" cy="1833448"/>
          </a:xfrm>
          <a:prstGeom prst="rect">
            <a:avLst/>
          </a:prstGeom>
        </p:spPr>
      </p:pic>
    </p:spTree>
    <p:extLst>
      <p:ext uri="{BB962C8B-B14F-4D97-AF65-F5344CB8AC3E}">
        <p14:creationId xmlns:p14="http://schemas.microsoft.com/office/powerpoint/2010/main" val="341951142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E5BA8B-A536-7EF2-F456-34D5542987AD}"/>
              </a:ext>
            </a:extLst>
          </p:cNvPr>
          <p:cNvSpPr/>
          <p:nvPr/>
        </p:nvSpPr>
        <p:spPr>
          <a:xfrm>
            <a:off x="1130006" y="354830"/>
            <a:ext cx="21576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单调队列</a:t>
            </a:r>
          </a:p>
        </p:txBody>
      </p:sp>
      <p:sp>
        <p:nvSpPr>
          <p:cNvPr id="3" name="文本框 2">
            <a:extLst>
              <a:ext uri="{FF2B5EF4-FFF2-40B4-BE49-F238E27FC236}">
                <a16:creationId xmlns:a16="http://schemas.microsoft.com/office/drawing/2014/main" id="{AB506F31-9DAD-30D3-0786-C7B458345784}"/>
              </a:ext>
            </a:extLst>
          </p:cNvPr>
          <p:cNvSpPr txBox="1"/>
          <p:nvPr/>
        </p:nvSpPr>
        <p:spPr>
          <a:xfrm>
            <a:off x="426609" y="1093211"/>
            <a:ext cx="9987779"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滑动窗口问题</a:t>
            </a:r>
            <a:endParaRPr lang="en-US" altLang="zh-CN" sz="2400" b="1" dirty="0"/>
          </a:p>
        </p:txBody>
      </p:sp>
      <p:pic>
        <p:nvPicPr>
          <p:cNvPr id="5" name="图片 4">
            <a:extLst>
              <a:ext uri="{FF2B5EF4-FFF2-40B4-BE49-F238E27FC236}">
                <a16:creationId xmlns:a16="http://schemas.microsoft.com/office/drawing/2014/main" id="{113EE269-9FCE-3470-3BE8-A1D029A67448}"/>
              </a:ext>
            </a:extLst>
          </p:cNvPr>
          <p:cNvPicPr>
            <a:picLocks noChangeAspect="1"/>
          </p:cNvPicPr>
          <p:nvPr/>
        </p:nvPicPr>
        <p:blipFill>
          <a:blip r:embed="rId2"/>
          <a:stretch>
            <a:fillRect/>
          </a:stretch>
        </p:blipFill>
        <p:spPr>
          <a:xfrm>
            <a:off x="688057" y="1824048"/>
            <a:ext cx="8797970" cy="4515639"/>
          </a:xfrm>
          <a:prstGeom prst="rect">
            <a:avLst/>
          </a:prstGeom>
        </p:spPr>
      </p:pic>
    </p:spTree>
    <p:extLst>
      <p:ext uri="{BB962C8B-B14F-4D97-AF65-F5344CB8AC3E}">
        <p14:creationId xmlns:p14="http://schemas.microsoft.com/office/powerpoint/2010/main" val="53123648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D598EC1-DFE8-6355-B5F7-EDDB47E55A83}"/>
              </a:ext>
            </a:extLst>
          </p:cNvPr>
          <p:cNvSpPr/>
          <p:nvPr/>
        </p:nvSpPr>
        <p:spPr>
          <a:xfrm>
            <a:off x="1130006" y="354830"/>
            <a:ext cx="21576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单调队列</a:t>
            </a:r>
          </a:p>
        </p:txBody>
      </p:sp>
      <p:sp>
        <p:nvSpPr>
          <p:cNvPr id="3" name="文本框 2">
            <a:extLst>
              <a:ext uri="{FF2B5EF4-FFF2-40B4-BE49-F238E27FC236}">
                <a16:creationId xmlns:a16="http://schemas.microsoft.com/office/drawing/2014/main" id="{4A15B81B-00FD-4476-15BE-8C86F6BD0786}"/>
              </a:ext>
            </a:extLst>
          </p:cNvPr>
          <p:cNvSpPr txBox="1"/>
          <p:nvPr/>
        </p:nvSpPr>
        <p:spPr>
          <a:xfrm>
            <a:off x="433589" y="1348555"/>
            <a:ext cx="10699754"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此类问题我们可以采用单调队列解决。</a:t>
            </a:r>
            <a:endParaRPr lang="en-US" altLang="zh-CN" sz="2400" b="1" dirty="0"/>
          </a:p>
          <a:p>
            <a:pPr marL="457200" indent="-457200">
              <a:lnSpc>
                <a:spcPct val="150000"/>
              </a:lnSpc>
              <a:buFont typeface="Arial" panose="020B0604020202020204" pitchFamily="34" charset="0"/>
              <a:buChar char="•"/>
            </a:pPr>
            <a:r>
              <a:rPr lang="zh-CN" altLang="en-US" sz="2400" b="1" dirty="0"/>
              <a:t>单调队列中我们要维护元素单调有序，按队头到队尾的顺序看</a:t>
            </a:r>
            <a:endParaRPr lang="en-US" altLang="zh-CN" sz="2400" b="1" dirty="0"/>
          </a:p>
          <a:p>
            <a:pPr marL="457200" indent="-457200">
              <a:lnSpc>
                <a:spcPct val="150000"/>
              </a:lnSpc>
              <a:buFont typeface="Arial" panose="020B0604020202020204" pitchFamily="34" charset="0"/>
              <a:buChar char="•"/>
            </a:pPr>
            <a:r>
              <a:rPr lang="zh-CN" altLang="en-US" sz="2400" b="1" dirty="0"/>
              <a:t>假设我们现在找出每一次滑动窗口中的最大值</a:t>
            </a:r>
            <a:endParaRPr lang="en-US" altLang="zh-CN" sz="2400" b="1" dirty="0"/>
          </a:p>
          <a:p>
            <a:pPr marL="457200" indent="-457200">
              <a:lnSpc>
                <a:spcPct val="150000"/>
              </a:lnSpc>
              <a:buFont typeface="Arial" panose="020B0604020202020204" pitchFamily="34" charset="0"/>
              <a:buChar char="•"/>
            </a:pPr>
            <a:r>
              <a:rPr lang="zh-CN" altLang="en-US" sz="2400" b="1" dirty="0"/>
              <a:t>那么我们维护一个递减的单调序列，只要下一个入队的元素大于前面的元素，那个这个较小的元素不可能成为最大值，那么我们就将其出队</a:t>
            </a:r>
            <a:endParaRPr lang="en-US" altLang="zh-CN" sz="2400" b="1" dirty="0"/>
          </a:p>
          <a:p>
            <a:pPr marL="457200" indent="-457200">
              <a:lnSpc>
                <a:spcPct val="150000"/>
              </a:lnSpc>
              <a:buFont typeface="Arial" panose="020B0604020202020204" pitchFamily="34" charset="0"/>
              <a:buChar char="•"/>
            </a:pPr>
            <a:r>
              <a:rPr lang="zh-CN" altLang="en-US" sz="2400" b="1" dirty="0"/>
              <a:t>反复出队比当前准备入队的元素小的队内元素，知道队列为空或者队尾元素大于将入队元素。此时再将该元素入队，队列内元素一定单调递减</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1752444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435CD6-6C7A-D4FC-36BE-2CB5939029BF}"/>
              </a:ext>
            </a:extLst>
          </p:cNvPr>
          <p:cNvSpPr/>
          <p:nvPr/>
        </p:nvSpPr>
        <p:spPr>
          <a:xfrm>
            <a:off x="1130006" y="354830"/>
            <a:ext cx="2157645"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单调队列</a:t>
            </a:r>
          </a:p>
        </p:txBody>
      </p:sp>
      <p:sp>
        <p:nvSpPr>
          <p:cNvPr id="3" name="文本框 2">
            <a:extLst>
              <a:ext uri="{FF2B5EF4-FFF2-40B4-BE49-F238E27FC236}">
                <a16:creationId xmlns:a16="http://schemas.microsoft.com/office/drawing/2014/main" id="{B8668935-D17E-054B-2A29-972EF673AE32}"/>
              </a:ext>
            </a:extLst>
          </p:cNvPr>
          <p:cNvSpPr txBox="1"/>
          <p:nvPr/>
        </p:nvSpPr>
        <p:spPr>
          <a:xfrm>
            <a:off x="433589" y="1348555"/>
            <a:ext cx="10699754"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除了单调性，我们还需要保证队列内的每个元素都是出现在当前的窗口内的</a:t>
            </a:r>
            <a:endParaRPr lang="en-US" altLang="zh-CN" sz="2400" b="1" dirty="0"/>
          </a:p>
          <a:p>
            <a:pPr marL="457200" indent="-457200">
              <a:lnSpc>
                <a:spcPct val="150000"/>
              </a:lnSpc>
              <a:buFont typeface="Arial" panose="020B0604020202020204" pitchFamily="34" charset="0"/>
              <a:buChar char="•"/>
            </a:pPr>
            <a:r>
              <a:rPr lang="zh-CN" altLang="en-US" sz="2400" b="1" dirty="0"/>
              <a:t>因为队列先进先出的性质，如果有不在窗口内的元素，肯定也全部在队头，并且是连续的。</a:t>
            </a:r>
            <a:endParaRPr lang="en-US" altLang="zh-CN" sz="2400" b="1" dirty="0"/>
          </a:p>
          <a:p>
            <a:pPr marL="457200" indent="-457200">
              <a:lnSpc>
                <a:spcPct val="150000"/>
              </a:lnSpc>
              <a:buFont typeface="Arial" panose="020B0604020202020204" pitchFamily="34" charset="0"/>
              <a:buChar char="•"/>
            </a:pPr>
            <a:r>
              <a:rPr lang="zh-CN" altLang="en-US" sz="2400" b="1" dirty="0"/>
              <a:t>因此我们对队头元素一个一个判断是否在当前窗口内，不在则出队，直到队头元素在窗口内停止。</a:t>
            </a:r>
            <a:endParaRPr lang="en-US" altLang="zh-CN" sz="2400" b="1" dirty="0"/>
          </a:p>
          <a:p>
            <a:pPr marL="457200" indent="-457200">
              <a:lnSpc>
                <a:spcPct val="150000"/>
              </a:lnSpc>
              <a:buFont typeface="Arial" panose="020B0604020202020204" pitchFamily="34" charset="0"/>
              <a:buChar char="•"/>
            </a:pPr>
            <a:r>
              <a:rPr lang="zh-CN" altLang="en-US" sz="2400" b="1" dirty="0"/>
              <a:t>这样我们队列内的所有元素都是当前窗口内的元素，并且单调递减排列，那么我们的队头元素就是当前窗口中的最大值。</a:t>
            </a:r>
            <a:endParaRPr lang="en-US" altLang="zh-CN" sz="2400" b="1" dirty="0"/>
          </a:p>
          <a:p>
            <a:pPr marL="457200" indent="-457200">
              <a:lnSpc>
                <a:spcPct val="150000"/>
              </a:lnSpc>
              <a:buFont typeface="Arial" panose="020B0604020202020204" pitchFamily="34" charset="0"/>
              <a:buChar char="•"/>
            </a:pPr>
            <a:r>
              <a:rPr lang="zh-CN" altLang="en-US" sz="2400" b="1" dirty="0"/>
              <a:t>不断进行上述操作，就能找到每个窗口的最大值。</a:t>
            </a:r>
            <a:endParaRPr lang="en-US" altLang="zh-CN" sz="2400" b="1" dirty="0"/>
          </a:p>
          <a:p>
            <a:pPr marL="457200" indent="-457200">
              <a:lnSpc>
                <a:spcPct val="150000"/>
              </a:lnSpc>
              <a:buFont typeface="Arial" panose="020B0604020202020204" pitchFamily="34" charset="0"/>
              <a:buChar char="•"/>
            </a:pPr>
            <a:r>
              <a:rPr lang="zh-CN" altLang="en-US" sz="2400" b="1" dirty="0"/>
              <a:t>最小值同理，维护递增序列即可。</a:t>
            </a:r>
            <a:endParaRPr lang="en-US" altLang="zh-CN" sz="2400" b="1" dirty="0"/>
          </a:p>
        </p:txBody>
      </p:sp>
    </p:spTree>
    <p:extLst>
      <p:ext uri="{BB962C8B-B14F-4D97-AF65-F5344CB8AC3E}">
        <p14:creationId xmlns:p14="http://schemas.microsoft.com/office/powerpoint/2010/main" val="362590857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3</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栈</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61380179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53AB50-8F02-1976-59CF-43355B6844E7}"/>
              </a:ext>
            </a:extLst>
          </p:cNvPr>
          <p:cNvSpPr/>
          <p:nvPr/>
        </p:nvSpPr>
        <p:spPr>
          <a:xfrm>
            <a:off x="1130006" y="354830"/>
            <a:ext cx="108968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栈</a:t>
            </a:r>
          </a:p>
        </p:txBody>
      </p:sp>
      <p:sp>
        <p:nvSpPr>
          <p:cNvPr id="3" name="文本框 2">
            <a:extLst>
              <a:ext uri="{FF2B5EF4-FFF2-40B4-BE49-F238E27FC236}">
                <a16:creationId xmlns:a16="http://schemas.microsoft.com/office/drawing/2014/main" id="{1F3C039E-395A-B857-772B-15C9F2D9FF05}"/>
              </a:ext>
            </a:extLst>
          </p:cNvPr>
          <p:cNvSpPr txBox="1"/>
          <p:nvPr/>
        </p:nvSpPr>
        <p:spPr>
          <a:xfrm>
            <a:off x="335867" y="1135092"/>
            <a:ext cx="11146484" cy="5071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只允许在一端进行插入或删除操作的线性表。其这一特性使加入其的元素有着</a:t>
            </a:r>
            <a:r>
              <a:rPr lang="zh-CN" altLang="en-US" sz="2000" b="1" dirty="0">
                <a:solidFill>
                  <a:srgbClr val="FF0000"/>
                </a:solidFill>
              </a:rPr>
              <a:t>先入后出</a:t>
            </a:r>
            <a:r>
              <a:rPr lang="zh-CN" altLang="en-US" sz="2000" b="1" dirty="0"/>
              <a:t>的特点。</a:t>
            </a:r>
            <a:endParaRPr lang="en-US" altLang="zh-CN" sz="2000" b="1" dirty="0"/>
          </a:p>
        </p:txBody>
      </p:sp>
      <p:pic>
        <p:nvPicPr>
          <p:cNvPr id="5" name="图片 4">
            <a:extLst>
              <a:ext uri="{FF2B5EF4-FFF2-40B4-BE49-F238E27FC236}">
                <a16:creationId xmlns:a16="http://schemas.microsoft.com/office/drawing/2014/main" id="{F9B704BA-3289-7E4C-F56C-33D769D58CF4}"/>
              </a:ext>
            </a:extLst>
          </p:cNvPr>
          <p:cNvPicPr>
            <a:picLocks noChangeAspect="1"/>
          </p:cNvPicPr>
          <p:nvPr/>
        </p:nvPicPr>
        <p:blipFill>
          <a:blip r:embed="rId2"/>
          <a:stretch>
            <a:fillRect/>
          </a:stretch>
        </p:blipFill>
        <p:spPr>
          <a:xfrm>
            <a:off x="778009" y="1784424"/>
            <a:ext cx="6474049" cy="3464651"/>
          </a:xfrm>
          <a:prstGeom prst="rect">
            <a:avLst/>
          </a:prstGeom>
        </p:spPr>
      </p:pic>
      <p:sp>
        <p:nvSpPr>
          <p:cNvPr id="6" name="文本框 5">
            <a:extLst>
              <a:ext uri="{FF2B5EF4-FFF2-40B4-BE49-F238E27FC236}">
                <a16:creationId xmlns:a16="http://schemas.microsoft.com/office/drawing/2014/main" id="{522F03E4-EE95-D75B-34CF-57D90BCA7C32}"/>
              </a:ext>
            </a:extLst>
          </p:cNvPr>
          <p:cNvSpPr txBox="1"/>
          <p:nvPr/>
        </p:nvSpPr>
        <p:spPr>
          <a:xfrm>
            <a:off x="335867" y="5298912"/>
            <a:ext cx="11146484" cy="143045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栈顶</a:t>
            </a:r>
            <a:r>
              <a:rPr lang="en-US" altLang="zh-CN" sz="2000" b="1" dirty="0"/>
              <a:t>(Top)</a:t>
            </a:r>
            <a:r>
              <a:rPr lang="zh-CN" altLang="en-US" sz="2000" b="1" dirty="0"/>
              <a:t>：线性表允许进行插入和删除的一端。</a:t>
            </a:r>
          </a:p>
          <a:p>
            <a:pPr marL="457200" indent="-457200">
              <a:lnSpc>
                <a:spcPct val="150000"/>
              </a:lnSpc>
              <a:buFont typeface="Arial" panose="020B0604020202020204" pitchFamily="34" charset="0"/>
              <a:buChar char="•"/>
            </a:pPr>
            <a:r>
              <a:rPr lang="zh-CN" altLang="en-US" sz="2000" b="1" dirty="0"/>
              <a:t>栈底</a:t>
            </a:r>
            <a:r>
              <a:rPr lang="en-US" altLang="zh-CN" sz="2000" b="1" dirty="0"/>
              <a:t>(Bottom)</a:t>
            </a:r>
            <a:r>
              <a:rPr lang="zh-CN" altLang="en-US" sz="2000" b="1" dirty="0"/>
              <a:t>：固定的，不允许进行插入和删除的另一端。</a:t>
            </a:r>
          </a:p>
          <a:p>
            <a:pPr marL="457200" indent="-457200">
              <a:lnSpc>
                <a:spcPct val="150000"/>
              </a:lnSpc>
              <a:buFont typeface="Arial" panose="020B0604020202020204" pitchFamily="34" charset="0"/>
              <a:buChar char="•"/>
            </a:pPr>
            <a:r>
              <a:rPr lang="zh-CN" altLang="en-US" sz="2000" b="1" dirty="0"/>
              <a:t>空栈：不含任何元素。</a:t>
            </a:r>
            <a:endParaRPr lang="en-US" altLang="zh-CN" sz="2000" b="1" dirty="0"/>
          </a:p>
        </p:txBody>
      </p:sp>
    </p:spTree>
    <p:extLst>
      <p:ext uri="{BB962C8B-B14F-4D97-AF65-F5344CB8AC3E}">
        <p14:creationId xmlns:p14="http://schemas.microsoft.com/office/powerpoint/2010/main" val="16271463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87B59C-5F08-74F4-EAED-CD5CEFD81886}"/>
              </a:ext>
            </a:extLst>
          </p:cNvPr>
          <p:cNvSpPr/>
          <p:nvPr/>
        </p:nvSpPr>
        <p:spPr>
          <a:xfrm>
            <a:off x="1130006" y="354830"/>
            <a:ext cx="201106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栈的应用</a:t>
            </a:r>
          </a:p>
        </p:txBody>
      </p:sp>
      <p:sp>
        <p:nvSpPr>
          <p:cNvPr id="3" name="文本框 2">
            <a:extLst>
              <a:ext uri="{FF2B5EF4-FFF2-40B4-BE49-F238E27FC236}">
                <a16:creationId xmlns:a16="http://schemas.microsoft.com/office/drawing/2014/main" id="{90554B43-6557-90FC-0F71-1FD5A17A15A2}"/>
              </a:ext>
            </a:extLst>
          </p:cNvPr>
          <p:cNvSpPr txBox="1"/>
          <p:nvPr/>
        </p:nvSpPr>
        <p:spPr>
          <a:xfrm>
            <a:off x="531311" y="1106824"/>
            <a:ext cx="9987779"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栈的其中一个应用为处理表达式</a:t>
            </a:r>
            <a:endParaRPr lang="en-US" altLang="zh-CN" sz="2400" b="1" dirty="0"/>
          </a:p>
        </p:txBody>
      </p:sp>
      <p:pic>
        <p:nvPicPr>
          <p:cNvPr id="5" name="图片 4">
            <a:extLst>
              <a:ext uri="{FF2B5EF4-FFF2-40B4-BE49-F238E27FC236}">
                <a16:creationId xmlns:a16="http://schemas.microsoft.com/office/drawing/2014/main" id="{AA930C7B-B2E7-47B5-7093-41BB07EB0F8C}"/>
              </a:ext>
            </a:extLst>
          </p:cNvPr>
          <p:cNvPicPr>
            <a:picLocks noChangeAspect="1"/>
          </p:cNvPicPr>
          <p:nvPr/>
        </p:nvPicPr>
        <p:blipFill>
          <a:blip r:embed="rId2"/>
          <a:stretch>
            <a:fillRect/>
          </a:stretch>
        </p:blipFill>
        <p:spPr>
          <a:xfrm>
            <a:off x="531311" y="1925631"/>
            <a:ext cx="11268858" cy="2218648"/>
          </a:xfrm>
          <a:prstGeom prst="rect">
            <a:avLst/>
          </a:prstGeom>
        </p:spPr>
      </p:pic>
      <p:sp>
        <p:nvSpPr>
          <p:cNvPr id="6" name="文本框 5">
            <a:extLst>
              <a:ext uri="{FF2B5EF4-FFF2-40B4-BE49-F238E27FC236}">
                <a16:creationId xmlns:a16="http://schemas.microsoft.com/office/drawing/2014/main" id="{0047B087-1788-70B0-449E-928807BCF526}"/>
              </a:ext>
            </a:extLst>
          </p:cNvPr>
          <p:cNvSpPr txBox="1"/>
          <p:nvPr/>
        </p:nvSpPr>
        <p:spPr>
          <a:xfrm>
            <a:off x="268514" y="3955779"/>
            <a:ext cx="9987779"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因为括号匹配有要求跟最近的对应括号匹配的特性，因此可以利用栈先入后出的特性来完成。</a:t>
            </a:r>
          </a:p>
          <a:p>
            <a:pPr marL="457200" indent="-457200">
              <a:lnSpc>
                <a:spcPct val="150000"/>
              </a:lnSpc>
              <a:buFont typeface="Arial" panose="020B0604020202020204" pitchFamily="34" charset="0"/>
              <a:buChar char="•"/>
            </a:pPr>
            <a:r>
              <a:rPr lang="zh-CN" altLang="en-US" sz="2400" b="1" dirty="0"/>
              <a:t>将左括号依次入栈，当读到右括号时，检查栈顶是否有对应的左括号，如果有则左括号出栈，否则就匹配失败，直到整个序列入栈结束没有失败且栈为空（没有剩余的未匹配的左括号）即为匹配成功。</a:t>
            </a:r>
            <a:endParaRPr lang="en-US" altLang="zh-CN" sz="2400" b="1" dirty="0"/>
          </a:p>
        </p:txBody>
      </p:sp>
    </p:spTree>
    <p:extLst>
      <p:ext uri="{BB962C8B-B14F-4D97-AF65-F5344CB8AC3E}">
        <p14:creationId xmlns:p14="http://schemas.microsoft.com/office/powerpoint/2010/main" val="248426763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链表</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1689045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58BAB5-128A-F279-A393-F278708FB216}"/>
              </a:ext>
            </a:extLst>
          </p:cNvPr>
          <p:cNvSpPr/>
          <p:nvPr/>
        </p:nvSpPr>
        <p:spPr>
          <a:xfrm>
            <a:off x="1130006" y="354830"/>
            <a:ext cx="39096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利用栈计算表达式的值</a:t>
            </a:r>
          </a:p>
        </p:txBody>
      </p:sp>
      <p:pic>
        <p:nvPicPr>
          <p:cNvPr id="5" name="图片 4">
            <a:extLst>
              <a:ext uri="{FF2B5EF4-FFF2-40B4-BE49-F238E27FC236}">
                <a16:creationId xmlns:a16="http://schemas.microsoft.com/office/drawing/2014/main" id="{B3E24F8F-C111-5429-DDB9-E48D8AAE4FCA}"/>
              </a:ext>
            </a:extLst>
          </p:cNvPr>
          <p:cNvPicPr>
            <a:picLocks noChangeAspect="1"/>
          </p:cNvPicPr>
          <p:nvPr/>
        </p:nvPicPr>
        <p:blipFill>
          <a:blip r:embed="rId2"/>
          <a:stretch>
            <a:fillRect/>
          </a:stretch>
        </p:blipFill>
        <p:spPr>
          <a:xfrm>
            <a:off x="774494" y="1366034"/>
            <a:ext cx="9919717" cy="4839322"/>
          </a:xfrm>
          <a:prstGeom prst="rect">
            <a:avLst/>
          </a:prstGeom>
        </p:spPr>
      </p:pic>
    </p:spTree>
    <p:extLst>
      <p:ext uri="{BB962C8B-B14F-4D97-AF65-F5344CB8AC3E}">
        <p14:creationId xmlns:p14="http://schemas.microsoft.com/office/powerpoint/2010/main" val="371632335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A68D19-AFA0-E38F-821A-6ADBC0026A53}"/>
              </a:ext>
            </a:extLst>
          </p:cNvPr>
          <p:cNvSpPr/>
          <p:nvPr/>
        </p:nvSpPr>
        <p:spPr>
          <a:xfrm>
            <a:off x="1130006" y="354830"/>
            <a:ext cx="39096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利用栈计算表达式的值</a:t>
            </a:r>
          </a:p>
        </p:txBody>
      </p:sp>
      <p:sp>
        <p:nvSpPr>
          <p:cNvPr id="3" name="文本框 2">
            <a:extLst>
              <a:ext uri="{FF2B5EF4-FFF2-40B4-BE49-F238E27FC236}">
                <a16:creationId xmlns:a16="http://schemas.microsoft.com/office/drawing/2014/main" id="{5BD48E0C-B6C6-2ACC-0429-D84B46E5A454}"/>
              </a:ext>
            </a:extLst>
          </p:cNvPr>
          <p:cNvSpPr txBox="1"/>
          <p:nvPr/>
        </p:nvSpPr>
        <p:spPr>
          <a:xfrm>
            <a:off x="591395" y="924181"/>
            <a:ext cx="9987779"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不带括号的计算</a:t>
            </a:r>
            <a:endParaRPr lang="en-US" altLang="zh-CN" sz="2400" b="1" dirty="0"/>
          </a:p>
          <a:p>
            <a:pPr marL="457200" indent="-457200">
              <a:lnSpc>
                <a:spcPct val="150000"/>
              </a:lnSpc>
              <a:buFont typeface="Arial" panose="020B0604020202020204" pitchFamily="34" charset="0"/>
              <a:buChar char="•"/>
            </a:pPr>
            <a:r>
              <a:rPr lang="zh-CN" altLang="en-US" sz="2400" b="1" dirty="0"/>
              <a:t>例</a:t>
            </a:r>
            <a:r>
              <a:rPr lang="en-US" altLang="zh-CN" sz="2400" b="1" dirty="0"/>
              <a:t>:</a:t>
            </a:r>
            <a:r>
              <a:rPr lang="zh-CN" altLang="en-US" sz="2400" b="1" dirty="0"/>
              <a:t>计算</a:t>
            </a:r>
            <a:r>
              <a:rPr lang="en-US" altLang="zh-CN" sz="2400" b="1" dirty="0"/>
              <a:t>3-1</a:t>
            </a:r>
            <a:r>
              <a:rPr lang="zh-CN" altLang="en-US" sz="2400" b="1" dirty="0"/>
              <a:t>*</a:t>
            </a:r>
            <a:r>
              <a:rPr lang="en-US" altLang="zh-CN" sz="2400" b="1" dirty="0"/>
              <a:t>2+1</a:t>
            </a:r>
          </a:p>
        </p:txBody>
      </p:sp>
      <p:cxnSp>
        <p:nvCxnSpPr>
          <p:cNvPr id="4" name="直接连接符 3">
            <a:extLst>
              <a:ext uri="{FF2B5EF4-FFF2-40B4-BE49-F238E27FC236}">
                <a16:creationId xmlns:a16="http://schemas.microsoft.com/office/drawing/2014/main" id="{18FB5DFC-CF62-A191-274D-7B4F8E4F6BB5}"/>
              </a:ext>
            </a:extLst>
          </p:cNvPr>
          <p:cNvCxnSpPr>
            <a:cxnSpLocks/>
          </p:cNvCxnSpPr>
          <p:nvPr/>
        </p:nvCxnSpPr>
        <p:spPr>
          <a:xfrm>
            <a:off x="2401173"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C8F2334-869E-08EA-F2A9-E1F3012755EB}"/>
              </a:ext>
            </a:extLst>
          </p:cNvPr>
          <p:cNvCxnSpPr>
            <a:cxnSpLocks/>
          </p:cNvCxnSpPr>
          <p:nvPr/>
        </p:nvCxnSpPr>
        <p:spPr>
          <a:xfrm>
            <a:off x="3823961"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B338DC2-AD3D-5A48-B602-2A93544B8E67}"/>
              </a:ext>
            </a:extLst>
          </p:cNvPr>
          <p:cNvCxnSpPr/>
          <p:nvPr/>
        </p:nvCxnSpPr>
        <p:spPr>
          <a:xfrm>
            <a:off x="2401173" y="5486400"/>
            <a:ext cx="14227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AD984EE2-51AC-C1B7-FCCB-84D76E99867F}"/>
              </a:ext>
            </a:extLst>
          </p:cNvPr>
          <p:cNvSpPr/>
          <p:nvPr/>
        </p:nvSpPr>
        <p:spPr>
          <a:xfrm>
            <a:off x="2614196" y="5382467"/>
            <a:ext cx="94128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fig</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8" name="直接连接符 7">
            <a:extLst>
              <a:ext uri="{FF2B5EF4-FFF2-40B4-BE49-F238E27FC236}">
                <a16:creationId xmlns:a16="http://schemas.microsoft.com/office/drawing/2014/main" id="{D4BB60BE-0C34-2067-E224-438FEC63667B}"/>
              </a:ext>
            </a:extLst>
          </p:cNvPr>
          <p:cNvCxnSpPr>
            <a:cxnSpLocks/>
          </p:cNvCxnSpPr>
          <p:nvPr/>
        </p:nvCxnSpPr>
        <p:spPr>
          <a:xfrm>
            <a:off x="6113451"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294BF1E-2FA9-0073-9F73-C973DBCBE356}"/>
              </a:ext>
            </a:extLst>
          </p:cNvPr>
          <p:cNvCxnSpPr>
            <a:cxnSpLocks/>
          </p:cNvCxnSpPr>
          <p:nvPr/>
        </p:nvCxnSpPr>
        <p:spPr>
          <a:xfrm>
            <a:off x="7536239"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E69EAB5-97E1-C1CD-3169-B032DCBEE91E}"/>
              </a:ext>
            </a:extLst>
          </p:cNvPr>
          <p:cNvSpPr/>
          <p:nvPr/>
        </p:nvSpPr>
        <p:spPr>
          <a:xfrm>
            <a:off x="6096444" y="5382467"/>
            <a:ext cx="1401346"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sign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12" name="直接连接符 11">
            <a:extLst>
              <a:ext uri="{FF2B5EF4-FFF2-40B4-BE49-F238E27FC236}">
                <a16:creationId xmlns:a16="http://schemas.microsoft.com/office/drawing/2014/main" id="{8D2A5321-0CD0-1EE8-0C6D-C682E0ADD89B}"/>
              </a:ext>
            </a:extLst>
          </p:cNvPr>
          <p:cNvCxnSpPr/>
          <p:nvPr/>
        </p:nvCxnSpPr>
        <p:spPr>
          <a:xfrm>
            <a:off x="6113451" y="5486400"/>
            <a:ext cx="14227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98EA6083-2565-0D11-3D0C-7DC8A94E5E34}"/>
              </a:ext>
            </a:extLst>
          </p:cNvPr>
          <p:cNvSpPr/>
          <p:nvPr/>
        </p:nvSpPr>
        <p:spPr>
          <a:xfrm>
            <a:off x="2877558" y="4668363"/>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3</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17" name="矩形 16">
            <a:extLst>
              <a:ext uri="{FF2B5EF4-FFF2-40B4-BE49-F238E27FC236}">
                <a16:creationId xmlns:a16="http://schemas.microsoft.com/office/drawing/2014/main" id="{9C126848-E2E6-32B3-B531-7112F2D36B10}"/>
              </a:ext>
            </a:extLst>
          </p:cNvPr>
          <p:cNvSpPr/>
          <p:nvPr/>
        </p:nvSpPr>
        <p:spPr>
          <a:xfrm>
            <a:off x="6591372" y="4675343"/>
            <a:ext cx="466795" cy="769441"/>
          </a:xfrm>
          <a:prstGeom prst="rect">
            <a:avLst/>
          </a:prstGeom>
          <a:noFill/>
        </p:spPr>
        <p:txBody>
          <a:bodyPr wrap="none" lIns="91440" tIns="45720" rIns="91440" bIns="45720">
            <a:spAutoFit/>
          </a:bodyPr>
          <a:lstStyle/>
          <a:p>
            <a:pPr algn="ctr"/>
            <a:r>
              <a:rPr lang="en-US" altLang="zh-CN" sz="4400" dirty="0">
                <a:ln w="0"/>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4B26CAC1-89F5-2E75-C379-9D31568B8580}"/>
              </a:ext>
            </a:extLst>
          </p:cNvPr>
          <p:cNvSpPr/>
          <p:nvPr/>
        </p:nvSpPr>
        <p:spPr>
          <a:xfrm>
            <a:off x="2877558" y="3886366"/>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1</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4" name="矩形 23">
            <a:extLst>
              <a:ext uri="{FF2B5EF4-FFF2-40B4-BE49-F238E27FC236}">
                <a16:creationId xmlns:a16="http://schemas.microsoft.com/office/drawing/2014/main" id="{171592C9-868B-EAB6-CBD3-9783B7CCB89D}"/>
              </a:ext>
            </a:extLst>
          </p:cNvPr>
          <p:cNvSpPr/>
          <p:nvPr/>
        </p:nvSpPr>
        <p:spPr>
          <a:xfrm>
            <a:off x="6616218" y="4020348"/>
            <a:ext cx="417102" cy="769441"/>
          </a:xfrm>
          <a:prstGeom prst="rect">
            <a:avLst/>
          </a:prstGeom>
          <a:noFill/>
        </p:spPr>
        <p:txBody>
          <a:bodyPr wrap="none" lIns="91440" tIns="45720" rIns="91440" bIns="45720">
            <a:spAutoFit/>
          </a:bodyPr>
          <a:lstStyle/>
          <a:p>
            <a:pPr algn="ctr"/>
            <a:r>
              <a:rPr lang="zh-CN" altLang="en-US" sz="4400" b="0" cap="none" spc="0" dirty="0">
                <a:ln w="0"/>
                <a:solidFill>
                  <a:schemeClr val="tx1"/>
                </a:solidFill>
                <a:effectLst>
                  <a:outerShdw blurRad="38100" dist="19050" dir="2700000" algn="tl" rotWithShape="0">
                    <a:schemeClr val="dk1">
                      <a:alpha val="40000"/>
                    </a:schemeClr>
                  </a:outerShdw>
                </a:effectLst>
              </a:rPr>
              <a:t>*</a:t>
            </a:r>
          </a:p>
        </p:txBody>
      </p:sp>
      <p:sp>
        <p:nvSpPr>
          <p:cNvPr id="25" name="矩形 24">
            <a:extLst>
              <a:ext uri="{FF2B5EF4-FFF2-40B4-BE49-F238E27FC236}">
                <a16:creationId xmlns:a16="http://schemas.microsoft.com/office/drawing/2014/main" id="{D18854E5-F057-6743-CEE0-46220C1C34BC}"/>
              </a:ext>
            </a:extLst>
          </p:cNvPr>
          <p:cNvSpPr/>
          <p:nvPr/>
        </p:nvSpPr>
        <p:spPr>
          <a:xfrm>
            <a:off x="2877558" y="3068329"/>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2</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7" name="矩形 26">
            <a:extLst>
              <a:ext uri="{FF2B5EF4-FFF2-40B4-BE49-F238E27FC236}">
                <a16:creationId xmlns:a16="http://schemas.microsoft.com/office/drawing/2014/main" id="{A678F73E-2F80-EFB0-27DD-86C6713346FB}"/>
              </a:ext>
            </a:extLst>
          </p:cNvPr>
          <p:cNvSpPr/>
          <p:nvPr/>
        </p:nvSpPr>
        <p:spPr>
          <a:xfrm>
            <a:off x="2873651" y="3897563"/>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2</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8" name="矩形 27">
            <a:extLst>
              <a:ext uri="{FF2B5EF4-FFF2-40B4-BE49-F238E27FC236}">
                <a16:creationId xmlns:a16="http://schemas.microsoft.com/office/drawing/2014/main" id="{7B83E3E3-9937-59F2-7F35-78AC25B01CE6}"/>
              </a:ext>
            </a:extLst>
          </p:cNvPr>
          <p:cNvSpPr/>
          <p:nvPr/>
        </p:nvSpPr>
        <p:spPr>
          <a:xfrm>
            <a:off x="2879718" y="4658716"/>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1</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矩形 28">
            <a:extLst>
              <a:ext uri="{FF2B5EF4-FFF2-40B4-BE49-F238E27FC236}">
                <a16:creationId xmlns:a16="http://schemas.microsoft.com/office/drawing/2014/main" id="{20E7B50A-2350-2DAF-2EDC-4F85B8422F3B}"/>
              </a:ext>
            </a:extLst>
          </p:cNvPr>
          <p:cNvSpPr/>
          <p:nvPr/>
        </p:nvSpPr>
        <p:spPr>
          <a:xfrm>
            <a:off x="6549874" y="4714972"/>
            <a:ext cx="561372" cy="769441"/>
          </a:xfrm>
          <a:prstGeom prst="rect">
            <a:avLst/>
          </a:prstGeom>
          <a:noFill/>
        </p:spPr>
        <p:txBody>
          <a:bodyPr wrap="none" lIns="91440" tIns="45720" rIns="91440" bIns="45720">
            <a:spAutoFit/>
          </a:bodyPr>
          <a:lstStyle/>
          <a:p>
            <a:pPr algn="ctr"/>
            <a:r>
              <a:rPr lang="en-US" altLang="zh-CN" sz="4400" dirty="0">
                <a:ln w="0"/>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0" name="矩形 29">
            <a:extLst>
              <a:ext uri="{FF2B5EF4-FFF2-40B4-BE49-F238E27FC236}">
                <a16:creationId xmlns:a16="http://schemas.microsoft.com/office/drawing/2014/main" id="{3B6F96B5-0FD0-CD62-C701-17331F64B231}"/>
              </a:ext>
            </a:extLst>
          </p:cNvPr>
          <p:cNvSpPr/>
          <p:nvPr/>
        </p:nvSpPr>
        <p:spPr>
          <a:xfrm>
            <a:off x="2866974" y="3876003"/>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1</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1" name="矩形 30">
            <a:extLst>
              <a:ext uri="{FF2B5EF4-FFF2-40B4-BE49-F238E27FC236}">
                <a16:creationId xmlns:a16="http://schemas.microsoft.com/office/drawing/2014/main" id="{C816C3E5-3742-C622-500B-9C7306E465CF}"/>
              </a:ext>
            </a:extLst>
          </p:cNvPr>
          <p:cNvSpPr/>
          <p:nvPr/>
        </p:nvSpPr>
        <p:spPr>
          <a:xfrm>
            <a:off x="2872937" y="4640418"/>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2</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007867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28"/>
                                        </p:tgtEl>
                                      </p:cBhvr>
                                    </p:animEffect>
                                    <p:set>
                                      <p:cBhvr>
                                        <p:cTn id="70" dur="1" fill="hold">
                                          <p:stCondLst>
                                            <p:cond delay="499"/>
                                          </p:stCondLst>
                                        </p:cTn>
                                        <p:tgtEl>
                                          <p:spTgt spid="28"/>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9"/>
                                        </p:tgtEl>
                                      </p:cBhvr>
                                    </p:animEffect>
                                    <p:set>
                                      <p:cBhvr>
                                        <p:cTn id="73" dur="1" fill="hold">
                                          <p:stCondLst>
                                            <p:cond delay="499"/>
                                          </p:stCondLst>
                                        </p:cTn>
                                        <p:tgtEl>
                                          <p:spTgt spid="2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30"/>
                                        </p:tgtEl>
                                      </p:cBhvr>
                                    </p:animEffect>
                                    <p:set>
                                      <p:cBhvr>
                                        <p:cTn id="76" dur="1" fill="hold">
                                          <p:stCondLst>
                                            <p:cond delay="499"/>
                                          </p:stCondLst>
                                        </p:cTn>
                                        <p:tgtEl>
                                          <p:spTgt spid="30"/>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7" grpId="0"/>
      <p:bldP spid="17" grpId="1"/>
      <p:bldP spid="23" grpId="0"/>
      <p:bldP spid="23" grpId="1"/>
      <p:bldP spid="24" grpId="0"/>
      <p:bldP spid="24" grpId="1"/>
      <p:bldP spid="25" grpId="0"/>
      <p:bldP spid="25" grpId="1"/>
      <p:bldP spid="27" grpId="0"/>
      <p:bldP spid="27" grpId="1"/>
      <p:bldP spid="28" grpId="0"/>
      <p:bldP spid="28" grpId="1"/>
      <p:bldP spid="29" grpId="0"/>
      <p:bldP spid="29" grpId="1"/>
      <p:bldP spid="30" grpId="0"/>
      <p:bldP spid="30" grpId="1"/>
      <p:bldP spid="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FE0F56-5925-D2D0-9970-9E06891086E7}"/>
              </a:ext>
            </a:extLst>
          </p:cNvPr>
          <p:cNvSpPr/>
          <p:nvPr/>
        </p:nvSpPr>
        <p:spPr>
          <a:xfrm>
            <a:off x="1130006" y="354830"/>
            <a:ext cx="39096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利用栈计算表达式的值</a:t>
            </a:r>
          </a:p>
        </p:txBody>
      </p:sp>
      <p:sp>
        <p:nvSpPr>
          <p:cNvPr id="3" name="文本框 2">
            <a:extLst>
              <a:ext uri="{FF2B5EF4-FFF2-40B4-BE49-F238E27FC236}">
                <a16:creationId xmlns:a16="http://schemas.microsoft.com/office/drawing/2014/main" id="{2CC43DC5-6F37-D947-DA15-D5594CC5B767}"/>
              </a:ext>
            </a:extLst>
          </p:cNvPr>
          <p:cNvSpPr txBox="1"/>
          <p:nvPr/>
        </p:nvSpPr>
        <p:spPr>
          <a:xfrm>
            <a:off x="570455" y="926646"/>
            <a:ext cx="9987779"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带括号的计算</a:t>
            </a:r>
            <a:endParaRPr lang="en-US" altLang="zh-CN" sz="2400" b="1" dirty="0"/>
          </a:p>
          <a:p>
            <a:pPr marL="457200" indent="-457200">
              <a:lnSpc>
                <a:spcPct val="150000"/>
              </a:lnSpc>
              <a:buFont typeface="Arial" panose="020B0604020202020204" pitchFamily="34" charset="0"/>
              <a:buChar char="•"/>
            </a:pPr>
            <a:r>
              <a:rPr lang="zh-CN" altLang="en-US" sz="2400" b="1" dirty="0"/>
              <a:t>例</a:t>
            </a:r>
            <a:r>
              <a:rPr lang="en-US" altLang="zh-CN" sz="2400" b="1" dirty="0"/>
              <a:t>:</a:t>
            </a:r>
            <a:r>
              <a:rPr lang="zh-CN" altLang="en-US" sz="2400" b="1" dirty="0"/>
              <a:t>计算</a:t>
            </a:r>
            <a:r>
              <a:rPr lang="en-US" altLang="zh-CN" sz="2400" b="1" dirty="0"/>
              <a:t>2</a:t>
            </a:r>
            <a:r>
              <a:rPr lang="zh-CN" altLang="en-US" sz="2400" b="1" dirty="0"/>
              <a:t>*</a:t>
            </a:r>
            <a:r>
              <a:rPr lang="en-US" altLang="zh-CN" sz="2400" b="1" dirty="0"/>
              <a:t>(7-2*3)-1</a:t>
            </a:r>
          </a:p>
        </p:txBody>
      </p:sp>
      <p:cxnSp>
        <p:nvCxnSpPr>
          <p:cNvPr id="7" name="直接连接符 6">
            <a:extLst>
              <a:ext uri="{FF2B5EF4-FFF2-40B4-BE49-F238E27FC236}">
                <a16:creationId xmlns:a16="http://schemas.microsoft.com/office/drawing/2014/main" id="{7862A16E-0D7E-7914-F83E-C36D0A2BBE6A}"/>
              </a:ext>
            </a:extLst>
          </p:cNvPr>
          <p:cNvCxnSpPr>
            <a:cxnSpLocks/>
          </p:cNvCxnSpPr>
          <p:nvPr/>
        </p:nvCxnSpPr>
        <p:spPr>
          <a:xfrm>
            <a:off x="2401173"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F902CAC-2D61-DFD3-727B-51683E0D9916}"/>
              </a:ext>
            </a:extLst>
          </p:cNvPr>
          <p:cNvCxnSpPr>
            <a:cxnSpLocks/>
          </p:cNvCxnSpPr>
          <p:nvPr/>
        </p:nvCxnSpPr>
        <p:spPr>
          <a:xfrm>
            <a:off x="3823961"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D0ADCB1-6E68-E5E1-A747-B5563A5FD95B}"/>
              </a:ext>
            </a:extLst>
          </p:cNvPr>
          <p:cNvCxnSpPr/>
          <p:nvPr/>
        </p:nvCxnSpPr>
        <p:spPr>
          <a:xfrm>
            <a:off x="2401173" y="5486400"/>
            <a:ext cx="14227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96DC5AA-C7C6-2C14-FE43-6CFC44225D73}"/>
              </a:ext>
            </a:extLst>
          </p:cNvPr>
          <p:cNvSpPr/>
          <p:nvPr/>
        </p:nvSpPr>
        <p:spPr>
          <a:xfrm>
            <a:off x="2614196" y="5382467"/>
            <a:ext cx="94128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fig</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16" name="直接连接符 15">
            <a:extLst>
              <a:ext uri="{FF2B5EF4-FFF2-40B4-BE49-F238E27FC236}">
                <a16:creationId xmlns:a16="http://schemas.microsoft.com/office/drawing/2014/main" id="{B69F96B2-C96E-EB19-EFCE-11C6675F4739}"/>
              </a:ext>
            </a:extLst>
          </p:cNvPr>
          <p:cNvCxnSpPr>
            <a:cxnSpLocks/>
          </p:cNvCxnSpPr>
          <p:nvPr/>
        </p:nvCxnSpPr>
        <p:spPr>
          <a:xfrm>
            <a:off x="6113451"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E4A1FFA-48E2-499D-8004-10C9BAF2E4D8}"/>
              </a:ext>
            </a:extLst>
          </p:cNvPr>
          <p:cNvCxnSpPr>
            <a:cxnSpLocks/>
          </p:cNvCxnSpPr>
          <p:nvPr/>
        </p:nvCxnSpPr>
        <p:spPr>
          <a:xfrm>
            <a:off x="7536239" y="2163847"/>
            <a:ext cx="0" cy="3322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8671C7D-BDB2-CC00-F1F0-5AE71B38C2B3}"/>
              </a:ext>
            </a:extLst>
          </p:cNvPr>
          <p:cNvCxnSpPr/>
          <p:nvPr/>
        </p:nvCxnSpPr>
        <p:spPr>
          <a:xfrm>
            <a:off x="6113451" y="5486400"/>
            <a:ext cx="14227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E57B5260-870A-29DA-FB81-6BD95B86CB0A}"/>
              </a:ext>
            </a:extLst>
          </p:cNvPr>
          <p:cNvSpPr/>
          <p:nvPr/>
        </p:nvSpPr>
        <p:spPr>
          <a:xfrm>
            <a:off x="6096444" y="5382467"/>
            <a:ext cx="1401346"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sign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0" name="矩形 19">
            <a:extLst>
              <a:ext uri="{FF2B5EF4-FFF2-40B4-BE49-F238E27FC236}">
                <a16:creationId xmlns:a16="http://schemas.microsoft.com/office/drawing/2014/main" id="{79C2DE40-B0EF-664C-4B6E-C5ABFA38F481}"/>
              </a:ext>
            </a:extLst>
          </p:cNvPr>
          <p:cNvSpPr/>
          <p:nvPr/>
        </p:nvSpPr>
        <p:spPr>
          <a:xfrm>
            <a:off x="2871957" y="4694461"/>
            <a:ext cx="48122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2</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8D5C491D-B74D-365E-B159-5617FB358F70}"/>
              </a:ext>
            </a:extLst>
          </p:cNvPr>
          <p:cNvSpPr/>
          <p:nvPr/>
        </p:nvSpPr>
        <p:spPr>
          <a:xfrm>
            <a:off x="6616295" y="4716959"/>
            <a:ext cx="41710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2" name="矩形 21">
            <a:extLst>
              <a:ext uri="{FF2B5EF4-FFF2-40B4-BE49-F238E27FC236}">
                <a16:creationId xmlns:a16="http://schemas.microsoft.com/office/drawing/2014/main" id="{1011F915-BE79-0C32-9EE3-BE3F6CA7B2DC}"/>
              </a:ext>
            </a:extLst>
          </p:cNvPr>
          <p:cNvSpPr/>
          <p:nvPr/>
        </p:nvSpPr>
        <p:spPr>
          <a:xfrm>
            <a:off x="6622037" y="3950018"/>
            <a:ext cx="349776" cy="769441"/>
          </a:xfrm>
          <a:prstGeom prst="rect">
            <a:avLst/>
          </a:prstGeom>
          <a:noFill/>
        </p:spPr>
        <p:txBody>
          <a:bodyPr wrap="none" lIns="91440" tIns="45720" rIns="91440" bIns="45720">
            <a:spAutoFit/>
          </a:bodyPr>
          <a:lstStyle/>
          <a:p>
            <a:pPr algn="ctr"/>
            <a:r>
              <a:rPr lang="en-US" altLang="zh-CN" sz="4400" dirty="0">
                <a:ln w="0"/>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6F4F44D0-23B1-3CDA-EACB-DDEF608D779F}"/>
              </a:ext>
            </a:extLst>
          </p:cNvPr>
          <p:cNvSpPr/>
          <p:nvPr/>
        </p:nvSpPr>
        <p:spPr>
          <a:xfrm>
            <a:off x="2902748" y="3950018"/>
            <a:ext cx="48122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7</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4" name="矩形 23">
            <a:extLst>
              <a:ext uri="{FF2B5EF4-FFF2-40B4-BE49-F238E27FC236}">
                <a16:creationId xmlns:a16="http://schemas.microsoft.com/office/drawing/2014/main" id="{B9B5487D-BA07-A0FF-913D-0A57EE74C3C2}"/>
              </a:ext>
            </a:extLst>
          </p:cNvPr>
          <p:cNvSpPr/>
          <p:nvPr/>
        </p:nvSpPr>
        <p:spPr>
          <a:xfrm>
            <a:off x="6566601" y="3192224"/>
            <a:ext cx="466795" cy="769441"/>
          </a:xfrm>
          <a:prstGeom prst="rect">
            <a:avLst/>
          </a:prstGeom>
          <a:noFill/>
        </p:spPr>
        <p:txBody>
          <a:bodyPr wrap="none" lIns="91440" tIns="45720" rIns="91440" bIns="45720">
            <a:spAutoFit/>
          </a:bodyPr>
          <a:lstStyle/>
          <a:p>
            <a:pPr algn="ctr"/>
            <a:r>
              <a:rPr lang="en-US" altLang="zh-CN" sz="4400" dirty="0">
                <a:ln w="0"/>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25" name="矩形 24">
            <a:extLst>
              <a:ext uri="{FF2B5EF4-FFF2-40B4-BE49-F238E27FC236}">
                <a16:creationId xmlns:a16="http://schemas.microsoft.com/office/drawing/2014/main" id="{03F63102-A773-DF6D-7CD5-24013EDD27A1}"/>
              </a:ext>
            </a:extLst>
          </p:cNvPr>
          <p:cNvSpPr/>
          <p:nvPr/>
        </p:nvSpPr>
        <p:spPr>
          <a:xfrm>
            <a:off x="2909759" y="3168078"/>
            <a:ext cx="48122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2</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0" name="矩形 29">
            <a:extLst>
              <a:ext uri="{FF2B5EF4-FFF2-40B4-BE49-F238E27FC236}">
                <a16:creationId xmlns:a16="http://schemas.microsoft.com/office/drawing/2014/main" id="{B77D5EBC-E8B8-9513-5E43-B1985FD6D77D}"/>
              </a:ext>
            </a:extLst>
          </p:cNvPr>
          <p:cNvSpPr/>
          <p:nvPr/>
        </p:nvSpPr>
        <p:spPr>
          <a:xfrm>
            <a:off x="6592640" y="2491773"/>
            <a:ext cx="417102" cy="769441"/>
          </a:xfrm>
          <a:prstGeom prst="rect">
            <a:avLst/>
          </a:prstGeom>
          <a:noFill/>
        </p:spPr>
        <p:txBody>
          <a:bodyPr wrap="none" lIns="91440" tIns="45720" rIns="91440" bIns="45720">
            <a:spAutoFit/>
          </a:bodyPr>
          <a:lstStyle/>
          <a:p>
            <a:pPr algn="ctr"/>
            <a:r>
              <a:rPr lang="en-US" altLang="zh-CN" sz="4400" dirty="0">
                <a:ln w="0"/>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1" name="矩形 30">
            <a:extLst>
              <a:ext uri="{FF2B5EF4-FFF2-40B4-BE49-F238E27FC236}">
                <a16:creationId xmlns:a16="http://schemas.microsoft.com/office/drawing/2014/main" id="{73DEE4AC-E53A-F5FD-0B46-8C7ACE7539D6}"/>
              </a:ext>
            </a:extLst>
          </p:cNvPr>
          <p:cNvSpPr/>
          <p:nvPr/>
        </p:nvSpPr>
        <p:spPr>
          <a:xfrm>
            <a:off x="2902747" y="2263743"/>
            <a:ext cx="48122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3</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2" name="矩形 31">
            <a:extLst>
              <a:ext uri="{FF2B5EF4-FFF2-40B4-BE49-F238E27FC236}">
                <a16:creationId xmlns:a16="http://schemas.microsoft.com/office/drawing/2014/main" id="{695D63A8-8FB3-9F16-2F39-86E9A422F114}"/>
              </a:ext>
            </a:extLst>
          </p:cNvPr>
          <p:cNvSpPr/>
          <p:nvPr/>
        </p:nvSpPr>
        <p:spPr>
          <a:xfrm>
            <a:off x="6627656" y="1708074"/>
            <a:ext cx="349776" cy="769441"/>
          </a:xfrm>
          <a:prstGeom prst="rect">
            <a:avLst/>
          </a:prstGeom>
          <a:noFill/>
        </p:spPr>
        <p:txBody>
          <a:bodyPr wrap="none" lIns="91440" tIns="45720" rIns="91440" bIns="45720">
            <a:spAutoFit/>
          </a:bodyPr>
          <a:lstStyle/>
          <a:p>
            <a:pPr algn="ctr"/>
            <a:r>
              <a:rPr lang="en-US" altLang="zh-CN" sz="4400" dirty="0">
                <a:ln w="0"/>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矩形 32">
            <a:extLst>
              <a:ext uri="{FF2B5EF4-FFF2-40B4-BE49-F238E27FC236}">
                <a16:creationId xmlns:a16="http://schemas.microsoft.com/office/drawing/2014/main" id="{9A502E67-F456-88D2-3BE0-07ED31A45349}"/>
              </a:ext>
            </a:extLst>
          </p:cNvPr>
          <p:cNvSpPr/>
          <p:nvPr/>
        </p:nvSpPr>
        <p:spPr>
          <a:xfrm>
            <a:off x="2880927" y="3169601"/>
            <a:ext cx="48122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6</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4" name="矩形 33">
            <a:extLst>
              <a:ext uri="{FF2B5EF4-FFF2-40B4-BE49-F238E27FC236}">
                <a16:creationId xmlns:a16="http://schemas.microsoft.com/office/drawing/2014/main" id="{8943443B-9030-54B5-A282-0B14D72B8E24}"/>
              </a:ext>
            </a:extLst>
          </p:cNvPr>
          <p:cNvSpPr/>
          <p:nvPr/>
        </p:nvSpPr>
        <p:spPr>
          <a:xfrm>
            <a:off x="2894609" y="3927520"/>
            <a:ext cx="481221"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1</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8" name="矩形 37">
            <a:extLst>
              <a:ext uri="{FF2B5EF4-FFF2-40B4-BE49-F238E27FC236}">
                <a16:creationId xmlns:a16="http://schemas.microsoft.com/office/drawing/2014/main" id="{CE5CB0BC-8131-17C5-51BD-7D1C7DDA237E}"/>
              </a:ext>
            </a:extLst>
          </p:cNvPr>
          <p:cNvSpPr/>
          <p:nvPr/>
        </p:nvSpPr>
        <p:spPr>
          <a:xfrm>
            <a:off x="2877699" y="4703570"/>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2</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39" name="矩形 38">
            <a:extLst>
              <a:ext uri="{FF2B5EF4-FFF2-40B4-BE49-F238E27FC236}">
                <a16:creationId xmlns:a16="http://schemas.microsoft.com/office/drawing/2014/main" id="{F9447005-DDBD-D64D-5B76-86338462ED8D}"/>
              </a:ext>
            </a:extLst>
          </p:cNvPr>
          <p:cNvSpPr/>
          <p:nvPr/>
        </p:nvSpPr>
        <p:spPr>
          <a:xfrm>
            <a:off x="6591448" y="4668363"/>
            <a:ext cx="466794"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40" name="矩形 39">
            <a:extLst>
              <a:ext uri="{FF2B5EF4-FFF2-40B4-BE49-F238E27FC236}">
                <a16:creationId xmlns:a16="http://schemas.microsoft.com/office/drawing/2014/main" id="{408F8C71-BDF7-AB8D-1FD2-9A1245A0A373}"/>
              </a:ext>
            </a:extLst>
          </p:cNvPr>
          <p:cNvSpPr/>
          <p:nvPr/>
        </p:nvSpPr>
        <p:spPr>
          <a:xfrm>
            <a:off x="2871956" y="3923497"/>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1</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
        <p:nvSpPr>
          <p:cNvPr id="41" name="矩形 40">
            <a:extLst>
              <a:ext uri="{FF2B5EF4-FFF2-40B4-BE49-F238E27FC236}">
                <a16:creationId xmlns:a16="http://schemas.microsoft.com/office/drawing/2014/main" id="{DA7B375F-3F2F-8855-8CF3-C2149953A74A}"/>
              </a:ext>
            </a:extLst>
          </p:cNvPr>
          <p:cNvSpPr/>
          <p:nvPr/>
        </p:nvSpPr>
        <p:spPr>
          <a:xfrm>
            <a:off x="2882766" y="4726068"/>
            <a:ext cx="481222" cy="769441"/>
          </a:xfrm>
          <a:prstGeom prst="rect">
            <a:avLst/>
          </a:prstGeom>
          <a:noFill/>
        </p:spPr>
        <p:txBody>
          <a:bodyPr wrap="none" lIns="91440" tIns="45720" rIns="91440" bIns="45720">
            <a:spAutoFit/>
          </a:bodyPr>
          <a:lstStyle/>
          <a:p>
            <a:pPr algn="ctr"/>
            <a:r>
              <a:rPr lang="en-US" altLang="zh-CN" sz="4400" b="0" cap="none" spc="0" dirty="0">
                <a:ln w="0"/>
                <a:solidFill>
                  <a:schemeClr val="tx1"/>
                </a:solidFill>
                <a:effectLst>
                  <a:outerShdw blurRad="38100" dist="19050" dir="2700000" algn="tl" rotWithShape="0">
                    <a:schemeClr val="dk1">
                      <a:alpha val="40000"/>
                    </a:schemeClr>
                  </a:outerShdw>
                </a:effectLst>
              </a:rPr>
              <a:t>1</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06345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24"/>
                                        </p:tgtEl>
                                      </p:cBhvr>
                                    </p:animEffect>
                                    <p:set>
                                      <p:cBhvr>
                                        <p:cTn id="71" dur="1" fill="hold">
                                          <p:stCondLst>
                                            <p:cond delay="499"/>
                                          </p:stCondLst>
                                        </p:cTn>
                                        <p:tgtEl>
                                          <p:spTgt spid="2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3"/>
                                        </p:tgtEl>
                                      </p:cBhvr>
                                    </p:animEffect>
                                    <p:set>
                                      <p:cBhvr>
                                        <p:cTn id="74" dur="1" fill="hold">
                                          <p:stCondLst>
                                            <p:cond delay="499"/>
                                          </p:stCondLst>
                                        </p:cTn>
                                        <p:tgtEl>
                                          <p:spTgt spid="2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3"/>
                                        </p:tgtEl>
                                      </p:cBhvr>
                                    </p:animEffect>
                                    <p:set>
                                      <p:cBhvr>
                                        <p:cTn id="77" dur="1" fill="hold">
                                          <p:stCondLst>
                                            <p:cond delay="499"/>
                                          </p:stCondLst>
                                        </p:cTn>
                                        <p:tgtEl>
                                          <p:spTgt spid="3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2"/>
                                        </p:tgtEl>
                                      </p:cBhvr>
                                    </p:animEffect>
                                    <p:set>
                                      <p:cBhvr>
                                        <p:cTn id="85" dur="1" fill="hold">
                                          <p:stCondLst>
                                            <p:cond delay="499"/>
                                          </p:stCondLst>
                                        </p:cTn>
                                        <p:tgtEl>
                                          <p:spTgt spid="22"/>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0"/>
                                        </p:tgtEl>
                                      </p:cBhvr>
                                    </p:animEffect>
                                    <p:set>
                                      <p:cBhvr>
                                        <p:cTn id="93" dur="1" fill="hold">
                                          <p:stCondLst>
                                            <p:cond delay="499"/>
                                          </p:stCondLst>
                                        </p:cTn>
                                        <p:tgtEl>
                                          <p:spTgt spid="2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4"/>
                                        </p:tgtEl>
                                      </p:cBhvr>
                                    </p:animEffect>
                                    <p:set>
                                      <p:cBhvr>
                                        <p:cTn id="96" dur="1" fill="hold">
                                          <p:stCondLst>
                                            <p:cond delay="499"/>
                                          </p:stCondLst>
                                        </p:cTn>
                                        <p:tgtEl>
                                          <p:spTgt spid="34"/>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38"/>
                                        </p:tgtEl>
                                      </p:cBhvr>
                                    </p:animEffect>
                                    <p:set>
                                      <p:cBhvr>
                                        <p:cTn id="114" dur="1" fill="hold">
                                          <p:stCondLst>
                                            <p:cond delay="499"/>
                                          </p:stCondLst>
                                        </p:cTn>
                                        <p:tgtEl>
                                          <p:spTgt spid="38"/>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40"/>
                                        </p:tgtEl>
                                      </p:cBhvr>
                                    </p:animEffect>
                                    <p:set>
                                      <p:cBhvr>
                                        <p:cTn id="117" dur="1" fill="hold">
                                          <p:stCondLst>
                                            <p:cond delay="499"/>
                                          </p:stCondLst>
                                        </p:cTn>
                                        <p:tgtEl>
                                          <p:spTgt spid="40"/>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9"/>
                                        </p:tgtEl>
                                      </p:cBhvr>
                                    </p:animEffect>
                                    <p:set>
                                      <p:cBhvr>
                                        <p:cTn id="120" dur="1" fill="hold">
                                          <p:stCondLst>
                                            <p:cond delay="499"/>
                                          </p:stCondLst>
                                        </p:cTn>
                                        <p:tgtEl>
                                          <p:spTgt spid="39"/>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2" grpId="0"/>
      <p:bldP spid="22" grpId="1"/>
      <p:bldP spid="23" grpId="0"/>
      <p:bldP spid="23" grpId="1"/>
      <p:bldP spid="24" grpId="0"/>
      <p:bldP spid="24" grpId="1"/>
      <p:bldP spid="25" grpId="0"/>
      <p:bldP spid="25" grpId="1"/>
      <p:bldP spid="30" grpId="0"/>
      <p:bldP spid="30" grpId="1"/>
      <p:bldP spid="31" grpId="0"/>
      <p:bldP spid="31" grpId="1"/>
      <p:bldP spid="32" grpId="0"/>
      <p:bldP spid="32" grpId="1"/>
      <p:bldP spid="33" grpId="0"/>
      <p:bldP spid="33" grpId="1"/>
      <p:bldP spid="34" grpId="0"/>
      <p:bldP spid="34" grpId="1"/>
      <p:bldP spid="38" grpId="0"/>
      <p:bldP spid="38" grpId="1"/>
      <p:bldP spid="39" grpId="0"/>
      <p:bldP spid="39" grpId="1"/>
      <p:bldP spid="40" grpId="0"/>
      <p:bldP spid="40" grpId="1"/>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AF49F7-C111-04DF-9ADD-ABA6CAFBC540}"/>
              </a:ext>
            </a:extLst>
          </p:cNvPr>
          <p:cNvSpPr/>
          <p:nvPr/>
        </p:nvSpPr>
        <p:spPr>
          <a:xfrm>
            <a:off x="1130006" y="354830"/>
            <a:ext cx="39096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计算前后缀表达式的值</a:t>
            </a:r>
          </a:p>
        </p:txBody>
      </p:sp>
      <p:sp>
        <p:nvSpPr>
          <p:cNvPr id="4" name="文本框 3">
            <a:extLst>
              <a:ext uri="{FF2B5EF4-FFF2-40B4-BE49-F238E27FC236}">
                <a16:creationId xmlns:a16="http://schemas.microsoft.com/office/drawing/2014/main" id="{D903FC5B-7A11-4660-38BF-37530FCC5B60}"/>
              </a:ext>
            </a:extLst>
          </p:cNvPr>
          <p:cNvSpPr txBox="1"/>
          <p:nvPr/>
        </p:nvSpPr>
        <p:spPr>
          <a:xfrm>
            <a:off x="495246" y="1070760"/>
            <a:ext cx="9987779"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前缀表达式是指将运算符放在两个操作数之前的表达式</a:t>
            </a:r>
            <a:endParaRPr lang="en-US" altLang="zh-CN" sz="2400" b="1" dirty="0"/>
          </a:p>
          <a:p>
            <a:pPr marL="457200" indent="-457200">
              <a:lnSpc>
                <a:spcPct val="150000"/>
              </a:lnSpc>
              <a:buFont typeface="Arial" panose="020B0604020202020204" pitchFamily="34" charset="0"/>
              <a:buChar char="•"/>
            </a:pPr>
            <a:r>
              <a:rPr lang="zh-CN" altLang="en-US" sz="2400" b="1" dirty="0"/>
              <a:t>后缀表达式是指将运算符放在两个操作数之后的表达式</a:t>
            </a:r>
            <a:endParaRPr lang="en-US" altLang="zh-CN" sz="2400" b="1" dirty="0"/>
          </a:p>
          <a:p>
            <a:pPr marL="457200" indent="-457200">
              <a:lnSpc>
                <a:spcPct val="150000"/>
              </a:lnSpc>
              <a:buFont typeface="Arial" panose="020B0604020202020204" pitchFamily="34" charset="0"/>
              <a:buChar char="•"/>
            </a:pPr>
            <a:r>
              <a:rPr lang="zh-CN" altLang="en-US" sz="2400" b="1" dirty="0"/>
              <a:t>我们平常见到的表达式为中缀表达式</a:t>
            </a:r>
            <a:endParaRPr lang="en-US" altLang="zh-CN" sz="2400" b="1" dirty="0"/>
          </a:p>
          <a:p>
            <a:pPr marL="457200" indent="-457200">
              <a:lnSpc>
                <a:spcPct val="150000"/>
              </a:lnSpc>
              <a:buFont typeface="Arial" panose="020B0604020202020204" pitchFamily="34" charset="0"/>
              <a:buChar char="•"/>
            </a:pPr>
            <a:r>
              <a:rPr lang="zh-CN" altLang="en-US" sz="2400" b="1" dirty="0"/>
              <a:t>例如</a:t>
            </a:r>
            <a:r>
              <a:rPr lang="en-US" altLang="zh-CN" sz="2400" b="1" dirty="0">
                <a:sym typeface="Wingdings" panose="05000000000000000000" pitchFamily="2" charset="2"/>
              </a:rPr>
              <a:t>(1+2)*(4-3)</a:t>
            </a:r>
            <a:r>
              <a:rPr lang="zh-CN" altLang="en-US" sz="2400" b="1" dirty="0">
                <a:sym typeface="Wingdings" panose="05000000000000000000" pitchFamily="2" charset="2"/>
              </a:rPr>
              <a:t>转化为</a:t>
            </a:r>
            <a:endParaRPr lang="en-US" altLang="zh-CN" sz="2400" b="1" dirty="0">
              <a:sym typeface="Wingdings" panose="05000000000000000000" pitchFamily="2" charset="2"/>
            </a:endParaRPr>
          </a:p>
          <a:p>
            <a:pPr marL="457200" indent="-457200">
              <a:lnSpc>
                <a:spcPct val="150000"/>
              </a:lnSpc>
              <a:buFont typeface="Arial" panose="020B0604020202020204" pitchFamily="34" charset="0"/>
              <a:buChar char="•"/>
            </a:pPr>
            <a:r>
              <a:rPr lang="zh-CN" altLang="en-US" sz="2400" b="1" dirty="0">
                <a:sym typeface="Wingdings" panose="05000000000000000000" pitchFamily="2" charset="2"/>
              </a:rPr>
              <a:t>前缀表达式为</a:t>
            </a:r>
            <a:r>
              <a:rPr lang="en-US" altLang="zh-CN" sz="2400" b="1" dirty="0">
                <a:sym typeface="Wingdings" panose="05000000000000000000" pitchFamily="2" charset="2"/>
              </a:rPr>
              <a:t>*+12-43</a:t>
            </a:r>
          </a:p>
          <a:p>
            <a:pPr marL="457200" indent="-457200">
              <a:lnSpc>
                <a:spcPct val="150000"/>
              </a:lnSpc>
              <a:buFont typeface="Arial" panose="020B0604020202020204" pitchFamily="34" charset="0"/>
              <a:buChar char="•"/>
            </a:pPr>
            <a:r>
              <a:rPr lang="zh-CN" altLang="en-US" sz="2400" b="1" dirty="0">
                <a:sym typeface="Wingdings" panose="05000000000000000000" pitchFamily="2" charset="2"/>
              </a:rPr>
              <a:t>后缀表达式即为</a:t>
            </a:r>
            <a:r>
              <a:rPr lang="en-US" altLang="zh-CN" sz="2400" b="1" dirty="0">
                <a:sym typeface="Wingdings" panose="05000000000000000000" pitchFamily="2" charset="2"/>
              </a:rPr>
              <a:t>12+43-*</a:t>
            </a:r>
            <a:endParaRPr lang="en-US" altLang="zh-CN" sz="2400" b="1" dirty="0"/>
          </a:p>
          <a:p>
            <a:pPr marL="457200" indent="-457200">
              <a:lnSpc>
                <a:spcPct val="150000"/>
              </a:lnSpc>
              <a:buFont typeface="Arial" panose="020B0604020202020204" pitchFamily="34" charset="0"/>
              <a:buChar char="•"/>
            </a:pPr>
            <a:r>
              <a:rPr lang="zh-CN" altLang="en-US" sz="2400" b="1" dirty="0"/>
              <a:t>计算后缀表达式则简单很多，因为运算符是在每个运算式最后出现的，因此一旦碰到运算符直接取数字栈栈顶的两个元素做相应运算即可，最后栈内唯一的元素即为计算结果。</a:t>
            </a:r>
            <a:endParaRPr lang="en-US" altLang="zh-CN" sz="2400" b="1" dirty="0"/>
          </a:p>
          <a:p>
            <a:pPr marL="457200" indent="-457200">
              <a:lnSpc>
                <a:spcPct val="150000"/>
              </a:lnSpc>
              <a:buFont typeface="Arial" panose="020B0604020202020204" pitchFamily="34" charset="0"/>
              <a:buChar char="•"/>
            </a:pPr>
            <a:r>
              <a:rPr lang="zh-CN" altLang="en-US" sz="2400" b="1" dirty="0"/>
              <a:t>前缀表达式跟后缀表达式类似，从后往前计算即可。</a:t>
            </a:r>
            <a:endParaRPr lang="en-US" altLang="zh-CN" sz="2400" b="1" dirty="0"/>
          </a:p>
        </p:txBody>
      </p:sp>
    </p:spTree>
    <p:extLst>
      <p:ext uri="{BB962C8B-B14F-4D97-AF65-F5344CB8AC3E}">
        <p14:creationId xmlns:p14="http://schemas.microsoft.com/office/powerpoint/2010/main" val="610859125"/>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104D2EE-440F-5D3B-3929-BEFAAFFEC8E1}"/>
              </a:ext>
            </a:extLst>
          </p:cNvPr>
          <p:cNvSpPr/>
          <p:nvPr/>
        </p:nvSpPr>
        <p:spPr>
          <a:xfrm>
            <a:off x="1130006" y="354830"/>
            <a:ext cx="309996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双栈实现队列操作</a:t>
            </a:r>
          </a:p>
        </p:txBody>
      </p:sp>
      <p:sp>
        <p:nvSpPr>
          <p:cNvPr id="3" name="文本框 2">
            <a:extLst>
              <a:ext uri="{FF2B5EF4-FFF2-40B4-BE49-F238E27FC236}">
                <a16:creationId xmlns:a16="http://schemas.microsoft.com/office/drawing/2014/main" id="{FB5DCEAE-DB1C-F3A5-CE9F-044A203B0802}"/>
              </a:ext>
            </a:extLst>
          </p:cNvPr>
          <p:cNvSpPr txBox="1"/>
          <p:nvPr/>
        </p:nvSpPr>
        <p:spPr>
          <a:xfrm>
            <a:off x="495246" y="1070760"/>
            <a:ext cx="9987779"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如果给你两个栈，你应该怎样实现队列的操作呢？</a:t>
            </a:r>
            <a:endParaRPr lang="en-US" altLang="zh-CN" sz="2400" b="1" dirty="0"/>
          </a:p>
          <a:p>
            <a:pPr marL="457200" indent="-457200">
              <a:lnSpc>
                <a:spcPct val="150000"/>
              </a:lnSpc>
              <a:buFont typeface="Arial" panose="020B0604020202020204" pitchFamily="34" charset="0"/>
              <a:buChar char="•"/>
            </a:pPr>
            <a:r>
              <a:rPr lang="zh-CN" altLang="en-US" sz="2400" b="1" dirty="0"/>
              <a:t>假设栈内的元素不会超过栈的最大限制</a:t>
            </a:r>
            <a:endParaRPr lang="en-US" altLang="zh-CN" sz="2400" b="1" dirty="0"/>
          </a:p>
        </p:txBody>
      </p:sp>
      <p:sp>
        <p:nvSpPr>
          <p:cNvPr id="4" name="文本框 3">
            <a:extLst>
              <a:ext uri="{FF2B5EF4-FFF2-40B4-BE49-F238E27FC236}">
                <a16:creationId xmlns:a16="http://schemas.microsoft.com/office/drawing/2014/main" id="{37B303D7-1E9B-5B71-2ABF-9A2A8AD6EBBE}"/>
              </a:ext>
            </a:extLst>
          </p:cNvPr>
          <p:cNvSpPr txBox="1"/>
          <p:nvPr/>
        </p:nvSpPr>
        <p:spPr>
          <a:xfrm>
            <a:off x="495245" y="2284969"/>
            <a:ext cx="10735821"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Enqueue</a:t>
            </a:r>
            <a:r>
              <a:rPr lang="zh-CN" altLang="en-US" sz="2400" b="1" dirty="0"/>
              <a:t>：直接将元素压入栈</a:t>
            </a:r>
            <a:r>
              <a:rPr lang="en-US" altLang="zh-CN" sz="2400" b="1" dirty="0"/>
              <a:t>1</a:t>
            </a:r>
            <a:r>
              <a:rPr lang="zh-CN" altLang="en-US" sz="2400" b="1" dirty="0"/>
              <a:t>，此时先入的元素在栈底</a:t>
            </a:r>
            <a:endParaRPr lang="en-US" altLang="zh-CN" sz="2400" b="1" dirty="0"/>
          </a:p>
          <a:p>
            <a:pPr marL="457200" indent="-457200">
              <a:lnSpc>
                <a:spcPct val="150000"/>
              </a:lnSpc>
              <a:buFont typeface="Arial" panose="020B0604020202020204" pitchFamily="34" charset="0"/>
              <a:buChar char="•"/>
            </a:pPr>
            <a:r>
              <a:rPr lang="en-US" altLang="zh-CN" sz="2400" b="1" dirty="0"/>
              <a:t>Dequeue</a:t>
            </a:r>
            <a:r>
              <a:rPr lang="zh-CN" altLang="en-US" sz="2400" b="1" dirty="0"/>
              <a:t>：</a:t>
            </a:r>
            <a:br>
              <a:rPr lang="en-US" altLang="zh-CN" sz="2400" b="1" dirty="0"/>
            </a:br>
            <a:r>
              <a:rPr lang="zh-CN" altLang="en-US" sz="2400" b="1" dirty="0"/>
              <a:t>①若栈</a:t>
            </a:r>
            <a:r>
              <a:rPr lang="en-US" altLang="zh-CN" sz="2400" b="1" dirty="0"/>
              <a:t>2</a:t>
            </a:r>
            <a:r>
              <a:rPr lang="zh-CN" altLang="en-US" sz="2400" b="1" dirty="0"/>
              <a:t>为空，则将栈</a:t>
            </a:r>
            <a:r>
              <a:rPr lang="en-US" altLang="zh-CN" sz="2400" b="1" dirty="0"/>
              <a:t>1</a:t>
            </a:r>
            <a:r>
              <a:rPr lang="zh-CN" altLang="en-US" sz="2400" b="1" dirty="0"/>
              <a:t>所有元素出栈</a:t>
            </a:r>
            <a:r>
              <a:rPr lang="en-US" altLang="zh-CN" sz="2400" b="1" dirty="0"/>
              <a:t>1</a:t>
            </a:r>
            <a:r>
              <a:rPr lang="zh-CN" altLang="en-US" sz="2400" b="1" dirty="0"/>
              <a:t>并入栈</a:t>
            </a:r>
            <a:r>
              <a:rPr lang="en-US" altLang="zh-CN" sz="2400" b="1" dirty="0"/>
              <a:t>2</a:t>
            </a:r>
            <a:r>
              <a:rPr lang="zh-CN" altLang="en-US" sz="2400" b="1" dirty="0"/>
              <a:t>，此时栈</a:t>
            </a:r>
            <a:r>
              <a:rPr lang="en-US" altLang="zh-CN" sz="2400" b="1" dirty="0"/>
              <a:t>1</a:t>
            </a:r>
            <a:r>
              <a:rPr lang="zh-CN" altLang="en-US" sz="2400" b="1" dirty="0"/>
              <a:t>先入后出的元素在栈</a:t>
            </a:r>
            <a:r>
              <a:rPr lang="en-US" altLang="zh-CN" sz="2400" b="1" dirty="0"/>
              <a:t>2</a:t>
            </a:r>
            <a:r>
              <a:rPr lang="zh-CN" altLang="en-US" sz="2400" b="1" dirty="0"/>
              <a:t>中便是先出</a:t>
            </a:r>
            <a:br>
              <a:rPr lang="en-US" altLang="zh-CN" sz="2400" b="1" dirty="0"/>
            </a:br>
            <a:r>
              <a:rPr lang="zh-CN" altLang="en-US" sz="2400" b="1" dirty="0"/>
              <a:t>②若栈</a:t>
            </a:r>
            <a:r>
              <a:rPr lang="en-US" altLang="zh-CN" sz="2400" b="1" dirty="0"/>
              <a:t>2</a:t>
            </a:r>
            <a:r>
              <a:rPr lang="zh-CN" altLang="en-US" sz="2400" b="1" dirty="0"/>
              <a:t>非空，直接将栈</a:t>
            </a:r>
            <a:r>
              <a:rPr lang="en-US" altLang="zh-CN" sz="2400" b="1" dirty="0"/>
              <a:t>2</a:t>
            </a:r>
            <a:r>
              <a:rPr lang="zh-CN" altLang="en-US" sz="2400" b="1" dirty="0"/>
              <a:t>元素出栈，在栈</a:t>
            </a:r>
            <a:r>
              <a:rPr lang="en-US" altLang="zh-CN" sz="2400" b="1" dirty="0"/>
              <a:t>2</a:t>
            </a:r>
            <a:r>
              <a:rPr lang="zh-CN" altLang="en-US" sz="2400" b="1" dirty="0"/>
              <a:t>不为空前不能将栈</a:t>
            </a:r>
            <a:r>
              <a:rPr lang="en-US" altLang="zh-CN" sz="2400" b="1" dirty="0"/>
              <a:t>1</a:t>
            </a:r>
            <a:r>
              <a:rPr lang="zh-CN" altLang="en-US" sz="2400" b="1" dirty="0"/>
              <a:t>元素放入栈</a:t>
            </a:r>
            <a:r>
              <a:rPr lang="en-US" altLang="zh-CN" sz="2400" b="1" dirty="0"/>
              <a:t>2</a:t>
            </a:r>
          </a:p>
        </p:txBody>
      </p:sp>
    </p:spTree>
    <p:extLst>
      <p:ext uri="{BB962C8B-B14F-4D97-AF65-F5344CB8AC3E}">
        <p14:creationId xmlns:p14="http://schemas.microsoft.com/office/powerpoint/2010/main" val="32899360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14AA11A-69AD-68F8-1369-924FB9A9D791}"/>
              </a:ext>
            </a:extLst>
          </p:cNvPr>
          <p:cNvSpPr/>
          <p:nvPr/>
        </p:nvSpPr>
        <p:spPr>
          <a:xfrm>
            <a:off x="1130007" y="354830"/>
            <a:ext cx="207388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单调栈</a:t>
            </a:r>
          </a:p>
        </p:txBody>
      </p:sp>
      <p:sp>
        <p:nvSpPr>
          <p:cNvPr id="3" name="文本框 2">
            <a:extLst>
              <a:ext uri="{FF2B5EF4-FFF2-40B4-BE49-F238E27FC236}">
                <a16:creationId xmlns:a16="http://schemas.microsoft.com/office/drawing/2014/main" id="{D3F760C3-EA50-FF0B-18C8-36F615F0F456}"/>
              </a:ext>
            </a:extLst>
          </p:cNvPr>
          <p:cNvSpPr txBox="1"/>
          <p:nvPr/>
        </p:nvSpPr>
        <p:spPr>
          <a:xfrm>
            <a:off x="495246" y="1070760"/>
            <a:ext cx="10617157"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单调栈适用于“找到距离最近的大于</a:t>
            </a:r>
            <a:r>
              <a:rPr lang="en-US" altLang="zh-CN" sz="2400" b="1" dirty="0"/>
              <a:t>/</a:t>
            </a:r>
            <a:r>
              <a:rPr lang="zh-CN" altLang="en-US" sz="2400" b="1" dirty="0"/>
              <a:t>小于该元素的位置”</a:t>
            </a:r>
            <a:endParaRPr lang="en-US" altLang="zh-CN" sz="2400" b="1" dirty="0"/>
          </a:p>
          <a:p>
            <a:pPr marL="457200" indent="-457200">
              <a:lnSpc>
                <a:spcPct val="150000"/>
              </a:lnSpc>
              <a:buFont typeface="Arial" panose="020B0604020202020204" pitchFamily="34" charset="0"/>
              <a:buChar char="•"/>
            </a:pPr>
            <a:r>
              <a:rPr lang="zh-CN" altLang="en-US" sz="2400" b="1" dirty="0"/>
              <a:t>例：给定一个数字序列，找到左右两边距离第</a:t>
            </a:r>
            <a:r>
              <a:rPr lang="en-US" altLang="zh-CN" sz="2400" b="1" dirty="0"/>
              <a:t>k</a:t>
            </a:r>
            <a:r>
              <a:rPr lang="zh-CN" altLang="en-US" sz="2400" b="1" dirty="0"/>
              <a:t>个元素最近且大于第</a:t>
            </a:r>
            <a:r>
              <a:rPr lang="en-US" altLang="zh-CN" sz="2400" b="1" dirty="0"/>
              <a:t>k</a:t>
            </a:r>
            <a:r>
              <a:rPr lang="zh-CN" altLang="en-US" sz="2400" b="1" dirty="0"/>
              <a:t>个元素的元素位置。</a:t>
            </a:r>
            <a:endParaRPr lang="en-US" altLang="zh-CN" sz="2400" b="1" dirty="0"/>
          </a:p>
          <a:p>
            <a:pPr marL="457200" indent="-457200">
              <a:lnSpc>
                <a:spcPct val="150000"/>
              </a:lnSpc>
              <a:buFont typeface="Arial" panose="020B0604020202020204" pitchFamily="34" charset="0"/>
              <a:buChar char="•"/>
            </a:pPr>
            <a:r>
              <a:rPr lang="zh-CN" altLang="en-US" sz="2400" b="1" dirty="0"/>
              <a:t>单调栈中我们要维护栈内元素单调有序，一般按栈底到栈顶的顺序来看。</a:t>
            </a:r>
            <a:endParaRPr lang="en-US" altLang="zh-CN" sz="2400" b="1" dirty="0"/>
          </a:p>
          <a:p>
            <a:pPr marL="457200" indent="-457200">
              <a:lnSpc>
                <a:spcPct val="150000"/>
              </a:lnSpc>
              <a:buFont typeface="Arial" panose="020B0604020202020204" pitchFamily="34" charset="0"/>
              <a:buChar char="•"/>
            </a:pPr>
            <a:r>
              <a:rPr lang="zh-CN" altLang="en-US" sz="2400" b="1" dirty="0"/>
              <a:t>假设我们先找</a:t>
            </a:r>
            <a:r>
              <a:rPr lang="en-US" altLang="zh-CN" sz="2400" b="1" dirty="0"/>
              <a:t>k</a:t>
            </a:r>
            <a:r>
              <a:rPr lang="zh-CN" altLang="en-US" sz="2400" b="1" dirty="0"/>
              <a:t>右边第一个比其大的元素</a:t>
            </a:r>
            <a:endParaRPr lang="en-US" altLang="zh-CN" sz="2400" b="1" dirty="0"/>
          </a:p>
          <a:p>
            <a:pPr marL="457200" indent="-457200">
              <a:lnSpc>
                <a:spcPct val="150000"/>
              </a:lnSpc>
              <a:buFont typeface="Arial" panose="020B0604020202020204" pitchFamily="34" charset="0"/>
              <a:buChar char="•"/>
            </a:pPr>
            <a:r>
              <a:rPr lang="zh-CN" altLang="en-US" sz="2400" b="1" dirty="0"/>
              <a:t>那么我们维护一个单调递减序列</a:t>
            </a:r>
            <a:endParaRPr lang="en-US" altLang="zh-CN" sz="2400" b="1" dirty="0"/>
          </a:p>
          <a:p>
            <a:pPr marL="457200" indent="-457200">
              <a:lnSpc>
                <a:spcPct val="150000"/>
              </a:lnSpc>
              <a:buFont typeface="Arial" panose="020B0604020202020204" pitchFamily="34" charset="0"/>
              <a:buChar char="•"/>
            </a:pPr>
            <a:r>
              <a:rPr lang="zh-CN" altLang="en-US" sz="2400" b="1" dirty="0"/>
              <a:t>每次入栈时检查栈顶元素和准备入栈元素的大小，如果栈顶元素小于入栈元素，则先将栈顶元素出栈，重复这个操作，直到栈为空或者栈顶元素大于入栈元素，此时将该元素入栈。</a:t>
            </a:r>
            <a:endParaRPr lang="en-US" altLang="zh-CN" sz="2400" b="1" dirty="0"/>
          </a:p>
        </p:txBody>
      </p:sp>
    </p:spTree>
    <p:extLst>
      <p:ext uri="{BB962C8B-B14F-4D97-AF65-F5344CB8AC3E}">
        <p14:creationId xmlns:p14="http://schemas.microsoft.com/office/powerpoint/2010/main" val="139210841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33D4B1-5241-EB55-0A18-36AF59BA51EA}"/>
              </a:ext>
            </a:extLst>
          </p:cNvPr>
          <p:cNvSpPr/>
          <p:nvPr/>
        </p:nvSpPr>
        <p:spPr>
          <a:xfrm>
            <a:off x="1130007" y="354830"/>
            <a:ext cx="207388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单调栈</a:t>
            </a:r>
          </a:p>
        </p:txBody>
      </p:sp>
      <p:sp>
        <p:nvSpPr>
          <p:cNvPr id="3" name="文本框 2">
            <a:extLst>
              <a:ext uri="{FF2B5EF4-FFF2-40B4-BE49-F238E27FC236}">
                <a16:creationId xmlns:a16="http://schemas.microsoft.com/office/drawing/2014/main" id="{A56E87BF-5D9C-1D40-7FE7-0BDB9F6FCFF2}"/>
              </a:ext>
            </a:extLst>
          </p:cNvPr>
          <p:cNvSpPr txBox="1"/>
          <p:nvPr/>
        </p:nvSpPr>
        <p:spPr>
          <a:xfrm>
            <a:off x="530146" y="1189423"/>
            <a:ext cx="10617157"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这样我们就能保证栈内元素的单调性。</a:t>
            </a:r>
            <a:endParaRPr lang="en-US" altLang="zh-CN" sz="2400" b="1" dirty="0"/>
          </a:p>
          <a:p>
            <a:pPr marL="457200" indent="-457200">
              <a:lnSpc>
                <a:spcPct val="150000"/>
              </a:lnSpc>
              <a:buFont typeface="Arial" panose="020B0604020202020204" pitchFamily="34" charset="0"/>
              <a:buChar char="•"/>
            </a:pPr>
            <a:r>
              <a:rPr lang="zh-CN" altLang="en-US" sz="2400" b="1" dirty="0"/>
              <a:t>但我们获取结果并不是靠栈内元素，而是靠维护单调栈的这个过程。</a:t>
            </a:r>
            <a:endParaRPr lang="en-US" altLang="zh-CN" sz="2400" b="1" dirty="0"/>
          </a:p>
          <a:p>
            <a:pPr marL="457200" indent="-457200">
              <a:lnSpc>
                <a:spcPct val="150000"/>
              </a:lnSpc>
              <a:buFont typeface="Arial" panose="020B0604020202020204" pitchFamily="34" charset="0"/>
              <a:buChar char="•"/>
            </a:pPr>
            <a:r>
              <a:rPr lang="zh-CN" altLang="en-US" sz="2400" b="1" dirty="0"/>
              <a:t>对于某一个元素，如果右边有元素比它大，那么它一定会在维护的过程中被出栈，且一定只会出栈一次。</a:t>
            </a:r>
            <a:endParaRPr lang="en-US" altLang="zh-CN" sz="2400" b="1" dirty="0"/>
          </a:p>
          <a:p>
            <a:pPr marL="457200" indent="-457200">
              <a:lnSpc>
                <a:spcPct val="150000"/>
              </a:lnSpc>
              <a:buFont typeface="Arial" panose="020B0604020202020204" pitchFamily="34" charset="0"/>
              <a:buChar char="•"/>
            </a:pPr>
            <a:r>
              <a:rPr lang="zh-CN" altLang="en-US" sz="2400" b="1" dirty="0"/>
              <a:t>那么这个令它出栈的元素，一定就是距离它最近，且比它大的元素</a:t>
            </a:r>
            <a:endParaRPr lang="en-US" altLang="zh-CN" sz="2400" b="1" dirty="0"/>
          </a:p>
          <a:p>
            <a:pPr marL="457200" indent="-457200">
              <a:lnSpc>
                <a:spcPct val="150000"/>
              </a:lnSpc>
              <a:buFont typeface="Arial" panose="020B0604020202020204" pitchFamily="34" charset="0"/>
              <a:buChar char="•"/>
            </a:pPr>
            <a:r>
              <a:rPr lang="zh-CN" altLang="en-US" sz="2400" b="1" dirty="0"/>
              <a:t>因此我们在出栈的时候记录一下是哪个元素令这个元素出栈，就可以找到我们想要的答案。</a:t>
            </a:r>
            <a:endParaRPr lang="en-US" altLang="zh-CN" sz="2400" b="1" dirty="0"/>
          </a:p>
          <a:p>
            <a:pPr marL="457200" indent="-457200">
              <a:lnSpc>
                <a:spcPct val="150000"/>
              </a:lnSpc>
              <a:buFont typeface="Arial" panose="020B0604020202020204" pitchFamily="34" charset="0"/>
              <a:buChar char="•"/>
            </a:pPr>
            <a:r>
              <a:rPr lang="zh-CN" altLang="en-US" sz="2400" b="1" dirty="0"/>
              <a:t>而栈内最后剩下的元素，右边一定没有元素比它大。</a:t>
            </a:r>
            <a:endParaRPr lang="en-US" altLang="zh-CN" sz="2400" b="1" dirty="0"/>
          </a:p>
          <a:p>
            <a:pPr marL="457200" indent="-457200">
              <a:lnSpc>
                <a:spcPct val="150000"/>
              </a:lnSpc>
              <a:buFont typeface="Arial" panose="020B0604020202020204" pitchFamily="34" charset="0"/>
              <a:buChar char="•"/>
            </a:pPr>
            <a:r>
              <a:rPr lang="zh-CN" altLang="en-US" sz="2400" b="1" dirty="0"/>
              <a:t>同理，找左边时从左往右维护一遍即可。</a:t>
            </a:r>
            <a:endParaRPr lang="en-US" altLang="zh-CN" sz="2400" b="1" dirty="0"/>
          </a:p>
        </p:txBody>
      </p:sp>
    </p:spTree>
    <p:extLst>
      <p:ext uri="{BB962C8B-B14F-4D97-AF65-F5344CB8AC3E}">
        <p14:creationId xmlns:p14="http://schemas.microsoft.com/office/powerpoint/2010/main" val="2763002665"/>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3095439" y="2264468"/>
            <a:ext cx="6208218" cy="2308324"/>
          </a:xfrm>
          <a:prstGeom prst="rect">
            <a:avLst/>
          </a:prstGeom>
          <a:noFill/>
        </p:spPr>
        <p:txBody>
          <a:bodyPr wrap="square">
            <a:spAutoFit/>
          </a:bodyPr>
          <a:lstStyle/>
          <a:p>
            <a:pPr algn="ctr" defTabSz="913491">
              <a:defRPr/>
            </a:pPr>
            <a:r>
              <a:rPr lang="en-US" altLang="zh-CN"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Thanks for watching</a:t>
            </a:r>
            <a:endParaRPr lang="zh-CN" altLang="en-US"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3932698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9AD2A3-82A6-1BAF-C902-87001CC6D311}"/>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a:t>
            </a:r>
          </a:p>
        </p:txBody>
      </p:sp>
      <p:sp>
        <p:nvSpPr>
          <p:cNvPr id="3" name="文本框 2">
            <a:extLst>
              <a:ext uri="{FF2B5EF4-FFF2-40B4-BE49-F238E27FC236}">
                <a16:creationId xmlns:a16="http://schemas.microsoft.com/office/drawing/2014/main" id="{C14A3B88-1D9D-1A2F-5FC4-4A5F36ECDA15}"/>
              </a:ext>
            </a:extLst>
          </p:cNvPr>
          <p:cNvSpPr txBox="1"/>
          <p:nvPr/>
        </p:nvSpPr>
        <p:spPr>
          <a:xfrm>
            <a:off x="616990" y="1149260"/>
            <a:ext cx="11284170"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链表是一种与数组不同的存储结构。</a:t>
            </a:r>
            <a:endParaRPr lang="en-US" altLang="zh-CN" sz="2400" b="1" dirty="0"/>
          </a:p>
          <a:p>
            <a:pPr marL="457200" indent="-457200">
              <a:lnSpc>
                <a:spcPct val="150000"/>
              </a:lnSpc>
              <a:buFont typeface="Arial" panose="020B0604020202020204" pitchFamily="34" charset="0"/>
              <a:buChar char="•"/>
            </a:pPr>
            <a:r>
              <a:rPr lang="zh-CN" altLang="en-US" sz="2400" b="1" dirty="0"/>
              <a:t>链表由一个个节点构成，每一个节点拥有</a:t>
            </a:r>
            <a:endParaRPr lang="en-US" altLang="zh-CN" sz="2400" b="1" dirty="0"/>
          </a:p>
          <a:p>
            <a:pPr marL="457200" indent="-457200">
              <a:lnSpc>
                <a:spcPct val="150000"/>
              </a:lnSpc>
              <a:buFont typeface="Arial" panose="020B0604020202020204" pitchFamily="34" charset="0"/>
              <a:buChar char="•"/>
            </a:pPr>
            <a:r>
              <a:rPr lang="zh-CN" altLang="en-US" sz="2400" b="1" dirty="0"/>
              <a:t>①数据域②指针域</a:t>
            </a:r>
            <a:endParaRPr lang="en-US" altLang="zh-CN" sz="2400" b="1" dirty="0"/>
          </a:p>
          <a:p>
            <a:pPr marL="457200" indent="-457200">
              <a:lnSpc>
                <a:spcPct val="150000"/>
              </a:lnSpc>
              <a:buFont typeface="Arial" panose="020B0604020202020204" pitchFamily="34" charset="0"/>
              <a:buChar char="•"/>
            </a:pPr>
            <a:r>
              <a:rPr lang="zh-CN" altLang="en-US" sz="2400" b="1" dirty="0"/>
              <a:t>两个部分，其中数据域用来存储数据内容，指针域用于指向下一个节点的地址</a:t>
            </a:r>
            <a:endParaRPr lang="en-US" altLang="zh-CN" sz="2400" b="1" dirty="0"/>
          </a:p>
          <a:p>
            <a:pPr marL="457200" indent="-457200">
              <a:lnSpc>
                <a:spcPct val="150000"/>
              </a:lnSpc>
              <a:buFont typeface="Arial" panose="020B0604020202020204" pitchFamily="34" charset="0"/>
              <a:buChar char="•"/>
            </a:pPr>
            <a:r>
              <a:rPr lang="zh-CN" altLang="en-US" sz="2400" b="1" dirty="0"/>
              <a:t>链表中一般会记录链表的第一个节点</a:t>
            </a:r>
            <a:r>
              <a:rPr lang="en-US" altLang="zh-CN" sz="2400" b="1" dirty="0"/>
              <a:t>head</a:t>
            </a:r>
            <a:r>
              <a:rPr lang="zh-CN" altLang="en-US" sz="2400" b="1" dirty="0"/>
              <a:t>用来标识这条链。</a:t>
            </a:r>
            <a:endParaRPr lang="en-US" altLang="zh-CN" sz="2400" b="1" dirty="0"/>
          </a:p>
          <a:p>
            <a:pPr marL="457200" indent="-457200">
              <a:lnSpc>
                <a:spcPct val="150000"/>
              </a:lnSpc>
              <a:buFont typeface="Arial" panose="020B0604020202020204" pitchFamily="34" charset="0"/>
              <a:buChar char="•"/>
            </a:pPr>
            <a:r>
              <a:rPr lang="zh-CN" altLang="en-US" sz="2400" b="1" dirty="0"/>
              <a:t>链表中最后一个节点的指针域的值为</a:t>
            </a:r>
            <a:r>
              <a:rPr lang="en-US" altLang="zh-CN" sz="2400" b="1" dirty="0"/>
              <a:t>NULL</a:t>
            </a:r>
          </a:p>
        </p:txBody>
      </p:sp>
      <p:pic>
        <p:nvPicPr>
          <p:cNvPr id="5" name="图片 4">
            <a:extLst>
              <a:ext uri="{FF2B5EF4-FFF2-40B4-BE49-F238E27FC236}">
                <a16:creationId xmlns:a16="http://schemas.microsoft.com/office/drawing/2014/main" id="{A5121D98-7F5F-E03A-5D22-EC24624467D6}"/>
              </a:ext>
            </a:extLst>
          </p:cNvPr>
          <p:cNvPicPr>
            <a:picLocks noChangeAspect="1"/>
          </p:cNvPicPr>
          <p:nvPr/>
        </p:nvPicPr>
        <p:blipFill>
          <a:blip r:embed="rId2"/>
          <a:stretch>
            <a:fillRect/>
          </a:stretch>
        </p:blipFill>
        <p:spPr>
          <a:xfrm>
            <a:off x="1959574" y="4780492"/>
            <a:ext cx="7798201" cy="1600282"/>
          </a:xfrm>
          <a:prstGeom prst="rect">
            <a:avLst/>
          </a:prstGeom>
        </p:spPr>
      </p:pic>
    </p:spTree>
    <p:extLst>
      <p:ext uri="{BB962C8B-B14F-4D97-AF65-F5344CB8AC3E}">
        <p14:creationId xmlns:p14="http://schemas.microsoft.com/office/powerpoint/2010/main" val="377090905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493C4F-01C7-04FD-202A-2B89C78A38FC}"/>
              </a:ext>
            </a:extLst>
          </p:cNvPr>
          <p:cNvSpPr/>
          <p:nvPr/>
        </p:nvSpPr>
        <p:spPr>
          <a:xfrm>
            <a:off x="1130006" y="354830"/>
            <a:ext cx="232516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链表与数组</a:t>
            </a:r>
          </a:p>
        </p:txBody>
      </p:sp>
      <p:sp>
        <p:nvSpPr>
          <p:cNvPr id="3" name="文本框 2">
            <a:extLst>
              <a:ext uri="{FF2B5EF4-FFF2-40B4-BE49-F238E27FC236}">
                <a16:creationId xmlns:a16="http://schemas.microsoft.com/office/drawing/2014/main" id="{E9E7555D-61F6-BAC5-8266-92AAE957F297}"/>
              </a:ext>
            </a:extLst>
          </p:cNvPr>
          <p:cNvSpPr txBox="1"/>
          <p:nvPr/>
        </p:nvSpPr>
        <p:spPr>
          <a:xfrm>
            <a:off x="616990" y="1149260"/>
            <a:ext cx="11284170"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在内存中，数组存储单元的地址是</a:t>
            </a:r>
            <a:r>
              <a:rPr lang="zh-CN" altLang="en-US" sz="2400" b="1" dirty="0">
                <a:solidFill>
                  <a:srgbClr val="FF0000"/>
                </a:solidFill>
              </a:rPr>
              <a:t>连续</a:t>
            </a:r>
            <a:r>
              <a:rPr lang="zh-CN" altLang="en-US" sz="2400" b="1" dirty="0"/>
              <a:t>的，我们可以根据数组第一个位置的地址以及下标计算出对应元素存储单元的地址。</a:t>
            </a:r>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endParaRPr lang="en-US" altLang="zh-CN" sz="2400" b="1" dirty="0"/>
          </a:p>
          <a:p>
            <a:pPr marL="457200" indent="-457200">
              <a:lnSpc>
                <a:spcPct val="150000"/>
              </a:lnSpc>
              <a:buFont typeface="Arial" panose="020B0604020202020204" pitchFamily="34" charset="0"/>
              <a:buChar char="•"/>
            </a:pPr>
            <a:r>
              <a:rPr lang="zh-CN" altLang="en-US" sz="2400" b="1" dirty="0"/>
              <a:t>但是创建数组时要求连续的存储空间，即使剩余空间足够放下数组中的数，但它们不是连续的，则不能创建这个数组。</a:t>
            </a:r>
            <a:endParaRPr lang="en-US" altLang="zh-CN" sz="2400" b="1" dirty="0"/>
          </a:p>
          <a:p>
            <a:pPr marL="457200" indent="-457200">
              <a:lnSpc>
                <a:spcPct val="150000"/>
              </a:lnSpc>
              <a:buFont typeface="Arial" panose="020B0604020202020204" pitchFamily="34" charset="0"/>
              <a:buChar char="•"/>
            </a:pPr>
            <a:endParaRPr lang="en-US" altLang="zh-CN" sz="2400" b="1" dirty="0"/>
          </a:p>
        </p:txBody>
      </p:sp>
      <p:pic>
        <p:nvPicPr>
          <p:cNvPr id="5" name="图片 4">
            <a:extLst>
              <a:ext uri="{FF2B5EF4-FFF2-40B4-BE49-F238E27FC236}">
                <a16:creationId xmlns:a16="http://schemas.microsoft.com/office/drawing/2014/main" id="{F4D7BF8E-812D-0930-1C83-BC43CFD23949}"/>
              </a:ext>
            </a:extLst>
          </p:cNvPr>
          <p:cNvPicPr>
            <a:picLocks noChangeAspect="1"/>
          </p:cNvPicPr>
          <p:nvPr/>
        </p:nvPicPr>
        <p:blipFill>
          <a:blip r:embed="rId2"/>
          <a:stretch>
            <a:fillRect/>
          </a:stretch>
        </p:blipFill>
        <p:spPr>
          <a:xfrm>
            <a:off x="916669" y="2342437"/>
            <a:ext cx="9362742" cy="1357043"/>
          </a:xfrm>
          <a:prstGeom prst="rect">
            <a:avLst/>
          </a:prstGeom>
        </p:spPr>
      </p:pic>
    </p:spTree>
    <p:extLst>
      <p:ext uri="{BB962C8B-B14F-4D97-AF65-F5344CB8AC3E}">
        <p14:creationId xmlns:p14="http://schemas.microsoft.com/office/powerpoint/2010/main" val="273596784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5F55F9C-8074-1883-6381-8B49B08B18C6}"/>
              </a:ext>
            </a:extLst>
          </p:cNvPr>
          <p:cNvSpPr/>
          <p:nvPr/>
        </p:nvSpPr>
        <p:spPr>
          <a:xfrm>
            <a:off x="1130006" y="354830"/>
            <a:ext cx="232516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链表与数组</a:t>
            </a:r>
          </a:p>
        </p:txBody>
      </p:sp>
      <p:sp>
        <p:nvSpPr>
          <p:cNvPr id="3" name="文本框 2">
            <a:extLst>
              <a:ext uri="{FF2B5EF4-FFF2-40B4-BE49-F238E27FC236}">
                <a16:creationId xmlns:a16="http://schemas.microsoft.com/office/drawing/2014/main" id="{E5FD37E4-AFAE-EBD5-7B45-95BB10C13CDA}"/>
              </a:ext>
            </a:extLst>
          </p:cNvPr>
          <p:cNvSpPr txBox="1"/>
          <p:nvPr/>
        </p:nvSpPr>
        <p:spPr>
          <a:xfrm>
            <a:off x="344763" y="1176973"/>
            <a:ext cx="11388873"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与数组不同，链表的存储单元的地址是</a:t>
            </a:r>
            <a:r>
              <a:rPr lang="zh-CN" altLang="en-US" sz="2400" b="1" dirty="0">
                <a:solidFill>
                  <a:srgbClr val="FF0000"/>
                </a:solidFill>
              </a:rPr>
              <a:t>非连续</a:t>
            </a:r>
            <a:r>
              <a:rPr lang="zh-CN" altLang="en-US" sz="2400" b="1" dirty="0"/>
              <a:t>的，节点之间的前后关系是通过指针域来找到的。</a:t>
            </a:r>
            <a:endParaRPr lang="en-US" altLang="zh-CN" sz="2400" b="1" dirty="0"/>
          </a:p>
          <a:p>
            <a:pPr marL="457200" indent="-457200">
              <a:lnSpc>
                <a:spcPct val="150000"/>
              </a:lnSpc>
              <a:buFont typeface="Arial" panose="020B0604020202020204" pitchFamily="34" charset="0"/>
              <a:buChar char="•"/>
            </a:pPr>
            <a:r>
              <a:rPr lang="zh-CN" altLang="en-US" sz="2400" b="1" dirty="0"/>
              <a:t>因为可以通过指针来找到下一个节点的位置，链表可以充分利用内存的剩余空间，因此一般来说，链表可以随时增长，而不需要跟数组一样提前分配连续空间</a:t>
            </a:r>
            <a:endParaRPr lang="en-US" altLang="zh-CN" sz="2400" b="1" dirty="0"/>
          </a:p>
        </p:txBody>
      </p:sp>
      <p:pic>
        <p:nvPicPr>
          <p:cNvPr id="4" name="图片 3">
            <a:extLst>
              <a:ext uri="{FF2B5EF4-FFF2-40B4-BE49-F238E27FC236}">
                <a16:creationId xmlns:a16="http://schemas.microsoft.com/office/drawing/2014/main" id="{4E252E4C-BC96-2FD7-E405-81A24771BE7E}"/>
              </a:ext>
            </a:extLst>
          </p:cNvPr>
          <p:cNvPicPr>
            <a:picLocks noChangeAspect="1"/>
          </p:cNvPicPr>
          <p:nvPr/>
        </p:nvPicPr>
        <p:blipFill>
          <a:blip r:embed="rId2"/>
          <a:stretch>
            <a:fillRect/>
          </a:stretch>
        </p:blipFill>
        <p:spPr>
          <a:xfrm>
            <a:off x="961413" y="4026846"/>
            <a:ext cx="9517509" cy="1953104"/>
          </a:xfrm>
          <a:prstGeom prst="rect">
            <a:avLst/>
          </a:prstGeom>
        </p:spPr>
      </p:pic>
    </p:spTree>
    <p:extLst>
      <p:ext uri="{BB962C8B-B14F-4D97-AF65-F5344CB8AC3E}">
        <p14:creationId xmlns:p14="http://schemas.microsoft.com/office/powerpoint/2010/main" val="370976146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690457-7DEC-CC79-5BE0-7C68775D264C}"/>
              </a:ext>
            </a:extLst>
          </p:cNvPr>
          <p:cNvSpPr/>
          <p:nvPr/>
        </p:nvSpPr>
        <p:spPr>
          <a:xfrm>
            <a:off x="1130006" y="354830"/>
            <a:ext cx="232516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访问操作</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546C99D-1BA7-5F34-0090-11142903202B}"/>
                  </a:ext>
                </a:extLst>
              </p:cNvPr>
              <p:cNvSpPr txBox="1"/>
              <p:nvPr/>
            </p:nvSpPr>
            <p:spPr>
              <a:xfrm>
                <a:off x="344763" y="1176973"/>
                <a:ext cx="11388873"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数组和链表中去访问第</a:t>
                </a:r>
                <a:r>
                  <a:rPr lang="en-US" altLang="zh-CN" sz="2400" b="1" dirty="0" err="1"/>
                  <a:t>i</a:t>
                </a:r>
                <a:r>
                  <a:rPr lang="zh-CN" altLang="en-US" sz="2400" b="1" dirty="0"/>
                  <a:t>个元素，分别需要多少时间？</a:t>
                </a:r>
                <a:endParaRPr lang="en-US" altLang="zh-CN" sz="2400" b="1" dirty="0"/>
              </a:p>
              <a:p>
                <a:pPr marL="457200" indent="-457200">
                  <a:lnSpc>
                    <a:spcPct val="150000"/>
                  </a:lnSpc>
                  <a:buFont typeface="Arial" panose="020B0604020202020204" pitchFamily="34" charset="0"/>
                  <a:buChar char="•"/>
                </a:pPr>
                <a:r>
                  <a:rPr lang="zh-CN" altLang="en-US" sz="2400" b="1" dirty="0"/>
                  <a:t>在数组中，由于内存空间连续，可以根据数组第一个元素的地址、下标、以及一个元素所占空间的大小计算出</a:t>
                </a:r>
                <a:r>
                  <a:rPr lang="en-US" altLang="zh-CN" sz="2400" b="1" dirty="0"/>
                  <a:t>a[</a:t>
                </a:r>
                <a:r>
                  <a:rPr lang="en-US" altLang="zh-CN" sz="2400" b="1" dirty="0" err="1"/>
                  <a:t>i</a:t>
                </a:r>
                <a:r>
                  <a:rPr lang="en-US" altLang="zh-CN" sz="2400" b="1" dirty="0"/>
                  <a:t>]</a:t>
                </a:r>
                <a:r>
                  <a:rPr lang="zh-CN" altLang="en-US" sz="2400" b="1" dirty="0"/>
                  <a:t>元素存储单元的地址，在</a:t>
                </a:r>
                <a14:m>
                  <m:oMath xmlns:m="http://schemas.openxmlformats.org/officeDocument/2006/math">
                    <m:r>
                      <a:rPr lang="en-US" altLang="zh-CN" sz="2400" b="1" i="1" smtClean="0">
                        <a:solidFill>
                          <a:srgbClr val="FF0000"/>
                        </a:solidFill>
                        <a:latin typeface="Cambria Math" panose="02040503050406030204" pitchFamily="18" charset="0"/>
                      </a:rPr>
                      <m:t>𝑶</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m:t>
                    </m:r>
                    <m:r>
                      <a:rPr lang="en-US" altLang="zh-CN" sz="2400" b="1" i="1" smtClean="0">
                        <a:solidFill>
                          <a:srgbClr val="FF0000"/>
                        </a:solidFill>
                        <a:latin typeface="Cambria Math" panose="02040503050406030204" pitchFamily="18" charset="0"/>
                      </a:rPr>
                      <m:t>)</m:t>
                    </m:r>
                  </m:oMath>
                </a14:m>
                <a:r>
                  <a:rPr lang="zh-CN" altLang="en-US" sz="2400" b="1" dirty="0"/>
                  <a:t>内访问一个元素</a:t>
                </a:r>
                <a:endParaRPr lang="en-US" altLang="zh-CN" sz="2400" b="1" dirty="0"/>
              </a:p>
              <a:p>
                <a:pPr marL="457200" indent="-457200">
                  <a:lnSpc>
                    <a:spcPct val="150000"/>
                  </a:lnSpc>
                  <a:buFont typeface="Arial" panose="020B0604020202020204" pitchFamily="34" charset="0"/>
                  <a:buChar char="•"/>
                </a:pPr>
                <a:r>
                  <a:rPr lang="zh-CN" altLang="en-US" sz="2400" b="1" dirty="0"/>
                  <a:t>在链表中，节点之间通过指针相连，单纯的访问一个节点我们无法获知它是第几个节点，并且我们只记录了链表的</a:t>
                </a:r>
                <a:r>
                  <a:rPr lang="en-US" altLang="zh-CN" sz="2400" b="1" dirty="0"/>
                  <a:t>head</a:t>
                </a:r>
                <a:r>
                  <a:rPr lang="zh-CN" altLang="en-US" sz="2400" b="1" dirty="0"/>
                  <a:t>，因此我们需要从</a:t>
                </a:r>
                <a:r>
                  <a:rPr lang="en-US" altLang="zh-CN" sz="2400" b="1" dirty="0"/>
                  <a:t>head</a:t>
                </a:r>
                <a:r>
                  <a:rPr lang="zh-CN" altLang="en-US" sz="2400" b="1" dirty="0"/>
                  <a:t>开始，通过指针一个一个走到下一个节点，直到走过的节点为</a:t>
                </a:r>
                <a:r>
                  <a:rPr lang="en-US" altLang="zh-CN" sz="2400" b="1" dirty="0"/>
                  <a:t>i-1</a:t>
                </a:r>
                <a:r>
                  <a:rPr lang="zh-CN" altLang="en-US" sz="2400" b="1" dirty="0"/>
                  <a:t>个时，当前访问的节点就是第</a:t>
                </a:r>
                <a:r>
                  <a:rPr lang="en-US" altLang="zh-CN" sz="2400" b="1" dirty="0" err="1"/>
                  <a:t>i</a:t>
                </a:r>
                <a:r>
                  <a:rPr lang="zh-CN" altLang="en-US" sz="2400" b="1" dirty="0"/>
                  <a:t>个节点。这个过程花费了</a:t>
                </a:r>
                <a14:m>
                  <m:oMath xmlns:m="http://schemas.openxmlformats.org/officeDocument/2006/math">
                    <m:r>
                      <a:rPr lang="en-US" altLang="zh-CN" sz="2400" b="1" i="1" smtClean="0">
                        <a:solidFill>
                          <a:srgbClr val="FF0000"/>
                        </a:solidFill>
                        <a:latin typeface="Cambria Math" panose="02040503050406030204" pitchFamily="18" charset="0"/>
                      </a:rPr>
                      <m:t>𝑶</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𝒏</m:t>
                    </m:r>
                    <m:r>
                      <a:rPr lang="en-US" altLang="zh-CN" sz="2400" b="1" i="1" smtClean="0">
                        <a:solidFill>
                          <a:srgbClr val="FF0000"/>
                        </a:solidFill>
                        <a:latin typeface="Cambria Math" panose="02040503050406030204" pitchFamily="18" charset="0"/>
                      </a:rPr>
                      <m:t>)</m:t>
                    </m:r>
                  </m:oMath>
                </a14:m>
                <a:r>
                  <a:rPr lang="zh-CN" altLang="en-US" sz="2400" b="1" dirty="0"/>
                  <a:t>的时间访问一个元素</a:t>
                </a:r>
                <a:endParaRPr lang="en-US" altLang="zh-CN" sz="2400" b="1" dirty="0"/>
              </a:p>
            </p:txBody>
          </p:sp>
        </mc:Choice>
        <mc:Fallback xmlns="">
          <p:sp>
            <p:nvSpPr>
              <p:cNvPr id="3" name="文本框 2">
                <a:extLst>
                  <a:ext uri="{FF2B5EF4-FFF2-40B4-BE49-F238E27FC236}">
                    <a16:creationId xmlns:a16="http://schemas.microsoft.com/office/drawing/2014/main" id="{2546C99D-1BA7-5F34-0090-11142903202B}"/>
                  </a:ext>
                </a:extLst>
              </p:cNvPr>
              <p:cNvSpPr txBox="1">
                <a:spLocks noRot="1" noChangeAspect="1" noMove="1" noResize="1" noEditPoints="1" noAdjustHandles="1" noChangeArrowheads="1" noChangeShapeType="1" noTextEdit="1"/>
              </p:cNvSpPr>
              <p:nvPr/>
            </p:nvSpPr>
            <p:spPr>
              <a:xfrm>
                <a:off x="344763" y="1176973"/>
                <a:ext cx="11388873" cy="3914020"/>
              </a:xfrm>
              <a:prstGeom prst="rect">
                <a:avLst/>
              </a:prstGeom>
              <a:blipFill>
                <a:blip r:embed="rId2"/>
                <a:stretch>
                  <a:fillRect l="-749" r="-107" b="-2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721237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83A3C3-F842-1282-A0FC-39A4CB8B78FE}"/>
              </a:ext>
            </a:extLst>
          </p:cNvPr>
          <p:cNvSpPr/>
          <p:nvPr/>
        </p:nvSpPr>
        <p:spPr>
          <a:xfrm>
            <a:off x="1130006" y="354830"/>
            <a:ext cx="2332150"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插入删除操作</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C94FFE9-264B-40C9-BDA3-6A1B405FBAC2}"/>
                  </a:ext>
                </a:extLst>
              </p:cNvPr>
              <p:cNvSpPr txBox="1"/>
              <p:nvPr/>
            </p:nvSpPr>
            <p:spPr>
              <a:xfrm>
                <a:off x="344763" y="1309596"/>
                <a:ext cx="11388873"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在数组中插入或删除一个元素，需要多少时间？</a:t>
                </a:r>
                <a:endParaRPr lang="en-US" altLang="zh-CN" sz="2400" b="1" dirty="0"/>
              </a:p>
              <a:p>
                <a:pPr marL="457200" indent="-457200">
                  <a:lnSpc>
                    <a:spcPct val="150000"/>
                  </a:lnSpc>
                  <a:buFont typeface="Arial" panose="020B0604020202020204" pitchFamily="34" charset="0"/>
                  <a:buChar char="•"/>
                </a:pPr>
                <a:r>
                  <a:rPr lang="zh-CN" altLang="en-US" sz="2400" b="1" dirty="0"/>
                  <a:t>①在数组第</a:t>
                </a:r>
                <a:r>
                  <a:rPr lang="en-US" altLang="zh-CN" sz="2400" b="1" dirty="0" err="1"/>
                  <a:t>i</a:t>
                </a:r>
                <a:r>
                  <a:rPr lang="zh-CN" altLang="en-US" sz="2400" b="1" dirty="0"/>
                  <a:t>个位置插入一个元素，需要将第</a:t>
                </a:r>
                <a:r>
                  <a:rPr lang="en-US" altLang="zh-CN" sz="2400" b="1" dirty="0" err="1"/>
                  <a:t>i</a:t>
                </a:r>
                <a:r>
                  <a:rPr lang="zh-CN" altLang="en-US" sz="2400" b="1" dirty="0"/>
                  <a:t>个位置空出来</a:t>
                </a:r>
                <a:br>
                  <a:rPr lang="en-US" altLang="zh-CN" sz="2400" b="1" dirty="0"/>
                </a:br>
                <a:r>
                  <a:rPr lang="zh-CN" altLang="en-US" sz="2400" b="1" dirty="0"/>
                  <a:t>此时需要将后面的元素整体向后移一个位置</a:t>
                </a:r>
                <a:endParaRPr lang="en-US" altLang="zh-CN" sz="2400" b="1" dirty="0"/>
              </a:p>
              <a:p>
                <a:pPr marL="457200" indent="-457200">
                  <a:lnSpc>
                    <a:spcPct val="150000"/>
                  </a:lnSpc>
                  <a:buFont typeface="Arial" panose="020B0604020202020204" pitchFamily="34" charset="0"/>
                  <a:buChar char="•"/>
                </a:pPr>
                <a:r>
                  <a:rPr lang="zh-CN" altLang="en-US" sz="2400" b="1" dirty="0"/>
                  <a:t>②将数组第</a:t>
                </a:r>
                <a:r>
                  <a:rPr lang="en-US" altLang="zh-CN" sz="2400" b="1" dirty="0" err="1"/>
                  <a:t>i</a:t>
                </a:r>
                <a:r>
                  <a:rPr lang="zh-CN" altLang="en-US" sz="2400" b="1" dirty="0"/>
                  <a:t>个位置的的元素删除，删除后第</a:t>
                </a:r>
                <a:r>
                  <a:rPr lang="en-US" altLang="zh-CN" sz="2400" b="1" dirty="0" err="1"/>
                  <a:t>i</a:t>
                </a:r>
                <a:r>
                  <a:rPr lang="zh-CN" altLang="en-US" sz="2400" b="1" dirty="0"/>
                  <a:t>个位置不应该有空缺（否则有效元素间就不有序了）</a:t>
                </a:r>
                <a:br>
                  <a:rPr lang="en-US" altLang="zh-CN" sz="2400" b="1" dirty="0"/>
                </a:br>
                <a:r>
                  <a:rPr lang="zh-CN" altLang="en-US" sz="2400" b="1" dirty="0"/>
                  <a:t>此时需要将后面的元素整体向前移一个位置</a:t>
                </a:r>
                <a:endParaRPr lang="en-US" altLang="zh-CN" sz="2400" b="1" dirty="0"/>
              </a:p>
              <a:p>
                <a:pPr marL="457200" indent="-457200">
                  <a:lnSpc>
                    <a:spcPct val="150000"/>
                  </a:lnSpc>
                  <a:buFont typeface="Arial" panose="020B0604020202020204" pitchFamily="34" charset="0"/>
                  <a:buChar char="•"/>
                </a:pPr>
                <a:r>
                  <a:rPr lang="zh-CN" altLang="en-US" sz="2400" b="1" dirty="0"/>
                  <a:t>以上两个操作的移动过程都需要</a:t>
                </a:r>
                <a14:m>
                  <m:oMath xmlns:m="http://schemas.openxmlformats.org/officeDocument/2006/math">
                    <m:r>
                      <a:rPr lang="en-US" altLang="zh-CN" sz="2400" b="1" i="1" smtClean="0">
                        <a:solidFill>
                          <a:srgbClr val="FF0000"/>
                        </a:solidFill>
                        <a:latin typeface="Cambria Math" panose="02040503050406030204" pitchFamily="18" charset="0"/>
                      </a:rPr>
                      <m:t>𝑶</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𝒏</m:t>
                    </m:r>
                    <m:r>
                      <a:rPr lang="en-US" altLang="zh-CN" sz="2400" b="1" i="1" smtClean="0">
                        <a:solidFill>
                          <a:srgbClr val="FF0000"/>
                        </a:solidFill>
                        <a:latin typeface="Cambria Math" panose="02040503050406030204" pitchFamily="18" charset="0"/>
                      </a:rPr>
                      <m:t>)</m:t>
                    </m:r>
                  </m:oMath>
                </a14:m>
                <a:r>
                  <a:rPr lang="zh-CN" altLang="en-US" sz="2400" b="1" dirty="0"/>
                  <a:t>的时间</a:t>
                </a:r>
                <a:endParaRPr lang="en-US" altLang="zh-CN" sz="2400" b="1" dirty="0"/>
              </a:p>
            </p:txBody>
          </p:sp>
        </mc:Choice>
        <mc:Fallback xmlns="">
          <p:sp>
            <p:nvSpPr>
              <p:cNvPr id="3" name="文本框 2">
                <a:extLst>
                  <a:ext uri="{FF2B5EF4-FFF2-40B4-BE49-F238E27FC236}">
                    <a16:creationId xmlns:a16="http://schemas.microsoft.com/office/drawing/2014/main" id="{BC94FFE9-264B-40C9-BDA3-6A1B405FBAC2}"/>
                  </a:ext>
                </a:extLst>
              </p:cNvPr>
              <p:cNvSpPr txBox="1">
                <a:spLocks noRot="1" noChangeAspect="1" noMove="1" noResize="1" noEditPoints="1" noAdjustHandles="1" noChangeArrowheads="1" noChangeShapeType="1" noTextEdit="1"/>
              </p:cNvSpPr>
              <p:nvPr/>
            </p:nvSpPr>
            <p:spPr>
              <a:xfrm>
                <a:off x="344763" y="1309596"/>
                <a:ext cx="11388873" cy="3914020"/>
              </a:xfrm>
              <a:prstGeom prst="rect">
                <a:avLst/>
              </a:prstGeom>
              <a:blipFill>
                <a:blip r:embed="rId2"/>
                <a:stretch>
                  <a:fillRect l="-749" b="-2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2817774"/>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3992</TotalTime>
  <Words>3159</Words>
  <Application>Microsoft Office PowerPoint</Application>
  <PresentationFormat>宽屏</PresentationFormat>
  <Paragraphs>267</Paragraphs>
  <Slides>47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等线</vt:lpstr>
      <vt:lpstr>等线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宗奇</dc:creator>
  <cp:lastModifiedBy>宗奇 杨</cp:lastModifiedBy>
  <cp:revision>400</cp:revision>
  <dcterms:created xsi:type="dcterms:W3CDTF">2022-03-06T07:45:30Z</dcterms:created>
  <dcterms:modified xsi:type="dcterms:W3CDTF">2023-11-04T12:36:20Z</dcterms:modified>
</cp:coreProperties>
</file>