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7739" r:id="rId2"/>
    <p:sldId id="7740" r:id="rId3"/>
    <p:sldId id="257" r:id="rId4"/>
    <p:sldId id="7651" r:id="rId5"/>
    <p:sldId id="7750" r:id="rId6"/>
    <p:sldId id="7752" r:id="rId7"/>
    <p:sldId id="7753" r:id="rId8"/>
    <p:sldId id="7754" r:id="rId9"/>
    <p:sldId id="7755" r:id="rId10"/>
    <p:sldId id="7756" r:id="rId11"/>
    <p:sldId id="7757" r:id="rId12"/>
    <p:sldId id="7758" r:id="rId13"/>
    <p:sldId id="7759" r:id="rId14"/>
    <p:sldId id="7760" r:id="rId15"/>
    <p:sldId id="7761" r:id="rId16"/>
    <p:sldId id="7762" r:id="rId17"/>
    <p:sldId id="7763" r:id="rId18"/>
    <p:sldId id="7764" r:id="rId19"/>
    <p:sldId id="7765" r:id="rId20"/>
    <p:sldId id="7766" r:id="rId21"/>
    <p:sldId id="7767" r:id="rId22"/>
    <p:sldId id="7768" r:id="rId23"/>
    <p:sldId id="7769" r:id="rId24"/>
    <p:sldId id="7770" r:id="rId25"/>
    <p:sldId id="7771" r:id="rId26"/>
    <p:sldId id="7772" r:id="rId27"/>
    <p:sldId id="7773" r:id="rId28"/>
    <p:sldId id="7774" r:id="rId29"/>
    <p:sldId id="7775" r:id="rId30"/>
    <p:sldId id="7776" r:id="rId31"/>
    <p:sldId id="7777" r:id="rId32"/>
    <p:sldId id="7778" r:id="rId33"/>
    <p:sldId id="7779" r:id="rId34"/>
    <p:sldId id="7780" r:id="rId35"/>
    <p:sldId id="7781" r:id="rId36"/>
    <p:sldId id="7782" r:id="rId37"/>
    <p:sldId id="7783" r:id="rId38"/>
    <p:sldId id="7784" r:id="rId39"/>
    <p:sldId id="7607"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E4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03" autoAdjust="0"/>
    <p:restoredTop sz="95587" autoAdjust="0"/>
  </p:normalViewPr>
  <p:slideViewPr>
    <p:cSldViewPr snapToGrid="0">
      <p:cViewPr varScale="1">
        <p:scale>
          <a:sx n="89" d="100"/>
          <a:sy n="89" d="100"/>
        </p:scale>
        <p:origin x="14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30CB8E-AC13-47AA-B1E2-9FC0CC656FC8}" type="datetimeFigureOut">
              <a:rPr lang="zh-CN" altLang="en-US" smtClean="0"/>
              <a:t>2023/8/28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5A342-4A36-4C7A-9C26-4D27B54799E4}" type="slidenum">
              <a:rPr lang="zh-CN" altLang="en-US" smtClean="0"/>
              <a:t>‹#›</a:t>
            </a:fld>
            <a:endParaRPr lang="zh-CN" altLang="en-US"/>
          </a:p>
        </p:txBody>
      </p:sp>
    </p:spTree>
    <p:extLst>
      <p:ext uri="{BB962C8B-B14F-4D97-AF65-F5344CB8AC3E}">
        <p14:creationId xmlns:p14="http://schemas.microsoft.com/office/powerpoint/2010/main" val="2496383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1</a:t>
            </a:fld>
            <a:endParaRPr lang="zh-CN" altLang="en-US"/>
          </a:p>
        </p:txBody>
      </p:sp>
    </p:spTree>
    <p:extLst>
      <p:ext uri="{BB962C8B-B14F-4D97-AF65-F5344CB8AC3E}">
        <p14:creationId xmlns:p14="http://schemas.microsoft.com/office/powerpoint/2010/main" val="3302789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3</a:t>
            </a:fld>
            <a:endParaRPr lang="zh-CN" altLang="en-US"/>
          </a:p>
        </p:txBody>
      </p:sp>
    </p:spTree>
    <p:extLst>
      <p:ext uri="{BB962C8B-B14F-4D97-AF65-F5344CB8AC3E}">
        <p14:creationId xmlns:p14="http://schemas.microsoft.com/office/powerpoint/2010/main" val="3912275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4</a:t>
            </a:fld>
            <a:endParaRPr lang="zh-CN" altLang="en-US"/>
          </a:p>
        </p:txBody>
      </p:sp>
    </p:spTree>
    <p:extLst>
      <p:ext uri="{BB962C8B-B14F-4D97-AF65-F5344CB8AC3E}">
        <p14:creationId xmlns:p14="http://schemas.microsoft.com/office/powerpoint/2010/main" val="4074592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595A342-4A36-4C7A-9C26-4D27B54799E4}" type="slidenum">
              <a:rPr lang="zh-CN" altLang="en-US" smtClean="0"/>
              <a:t>21</a:t>
            </a:fld>
            <a:endParaRPr lang="zh-CN" altLang="en-US"/>
          </a:p>
        </p:txBody>
      </p:sp>
    </p:spTree>
    <p:extLst>
      <p:ext uri="{BB962C8B-B14F-4D97-AF65-F5344CB8AC3E}">
        <p14:creationId xmlns:p14="http://schemas.microsoft.com/office/powerpoint/2010/main" val="1530166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39</a:t>
            </a:fld>
            <a:endParaRPr lang="zh-CN" altLang="en-US"/>
          </a:p>
        </p:txBody>
      </p:sp>
    </p:spTree>
    <p:extLst>
      <p:ext uri="{BB962C8B-B14F-4D97-AF65-F5344CB8AC3E}">
        <p14:creationId xmlns:p14="http://schemas.microsoft.com/office/powerpoint/2010/main" val="2008755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F38B5-F6A4-46AC-93F0-B670D124C1A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8DB9416-6D2A-4310-BF20-8770AC1E6A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C03D33B-6FEB-45AA-8D3E-B06FFFAB9CAB}"/>
              </a:ext>
            </a:extLst>
          </p:cNvPr>
          <p:cNvSpPr>
            <a:spLocks noGrp="1"/>
          </p:cNvSpPr>
          <p:nvPr>
            <p:ph type="dt" sz="half" idx="10"/>
          </p:nvPr>
        </p:nvSpPr>
        <p:spPr/>
        <p:txBody>
          <a:bodyPr/>
          <a:lstStyle/>
          <a:p>
            <a:fld id="{32B07C86-86F4-4B28-9AA2-F625AB209946}" type="datetimeFigureOut">
              <a:rPr lang="zh-CN" altLang="en-US" smtClean="0"/>
              <a:t>2023/8/28</a:t>
            </a:fld>
            <a:endParaRPr lang="zh-CN" altLang="en-US"/>
          </a:p>
        </p:txBody>
      </p:sp>
      <p:sp>
        <p:nvSpPr>
          <p:cNvPr id="5" name="页脚占位符 4">
            <a:extLst>
              <a:ext uri="{FF2B5EF4-FFF2-40B4-BE49-F238E27FC236}">
                <a16:creationId xmlns:a16="http://schemas.microsoft.com/office/drawing/2014/main" id="{430AA53E-411A-4E0C-B3B6-17712BCBF2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96415A-E43F-4635-AAF1-BDB3FFA2CE63}"/>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3989476114"/>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B246EF-FEC3-4A9E-A679-A29C193F016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17ED662-61DB-49A6-9905-F217053545F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E266D5-E934-4FCC-9AC0-29A1DE16963B}"/>
              </a:ext>
            </a:extLst>
          </p:cNvPr>
          <p:cNvSpPr>
            <a:spLocks noGrp="1"/>
          </p:cNvSpPr>
          <p:nvPr>
            <p:ph type="dt" sz="half" idx="10"/>
          </p:nvPr>
        </p:nvSpPr>
        <p:spPr/>
        <p:txBody>
          <a:bodyPr/>
          <a:lstStyle/>
          <a:p>
            <a:fld id="{32B07C86-86F4-4B28-9AA2-F625AB209946}" type="datetimeFigureOut">
              <a:rPr lang="zh-CN" altLang="en-US" smtClean="0"/>
              <a:t>2023/8/28</a:t>
            </a:fld>
            <a:endParaRPr lang="zh-CN" altLang="en-US"/>
          </a:p>
        </p:txBody>
      </p:sp>
      <p:sp>
        <p:nvSpPr>
          <p:cNvPr id="5" name="页脚占位符 4">
            <a:extLst>
              <a:ext uri="{FF2B5EF4-FFF2-40B4-BE49-F238E27FC236}">
                <a16:creationId xmlns:a16="http://schemas.microsoft.com/office/drawing/2014/main" id="{BED8D4F7-857D-4B94-9179-5DA479266F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FE8F91-D670-4BB4-A0A3-EBA6E8BB04B9}"/>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3719332357"/>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53627DE-3E7E-461E-A46D-F108EC4A904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0BF7217-1DF8-4F4B-89AF-3532E13FDBF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6C201E3-F21E-4AF1-8E2C-5F4BAD7C3248}"/>
              </a:ext>
            </a:extLst>
          </p:cNvPr>
          <p:cNvSpPr>
            <a:spLocks noGrp="1"/>
          </p:cNvSpPr>
          <p:nvPr>
            <p:ph type="dt" sz="half" idx="10"/>
          </p:nvPr>
        </p:nvSpPr>
        <p:spPr/>
        <p:txBody>
          <a:bodyPr/>
          <a:lstStyle/>
          <a:p>
            <a:fld id="{32B07C86-86F4-4B28-9AA2-F625AB209946}" type="datetimeFigureOut">
              <a:rPr lang="zh-CN" altLang="en-US" smtClean="0"/>
              <a:t>2023/8/28</a:t>
            </a:fld>
            <a:endParaRPr lang="zh-CN" altLang="en-US"/>
          </a:p>
        </p:txBody>
      </p:sp>
      <p:sp>
        <p:nvSpPr>
          <p:cNvPr id="5" name="页脚占位符 4">
            <a:extLst>
              <a:ext uri="{FF2B5EF4-FFF2-40B4-BE49-F238E27FC236}">
                <a16:creationId xmlns:a16="http://schemas.microsoft.com/office/drawing/2014/main" id="{E319E9F1-72A3-4854-854E-6E59D45080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EA46C6-BEE6-4091-A360-DC9571470944}"/>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3106478568"/>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
        <p:nvSpPr>
          <p:cNvPr id="5" name="平行四边形 4">
            <a:extLst>
              <a:ext uri="{FF2B5EF4-FFF2-40B4-BE49-F238E27FC236}">
                <a16:creationId xmlns:a16="http://schemas.microsoft.com/office/drawing/2014/main" id="{A67E5878-1857-F049-848D-01EF3A4C29C0}"/>
              </a:ext>
            </a:extLst>
          </p:cNvPr>
          <p:cNvSpPr/>
          <p:nvPr userDrawn="1"/>
        </p:nvSpPr>
        <p:spPr>
          <a:xfrm>
            <a:off x="146342" y="231648"/>
            <a:ext cx="731711" cy="694944"/>
          </a:xfrm>
          <a:prstGeom prst="parallelogram">
            <a:avLst/>
          </a:prstGeom>
          <a:noFill/>
          <a:ln w="3175">
            <a:gradFill>
              <a:gsLst>
                <a:gs pos="0">
                  <a:srgbClr val="93C3C2"/>
                </a:gs>
                <a:gs pos="99000">
                  <a:srgbClr val="BAD7D7"/>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4" name="平行四边形 3">
            <a:extLst>
              <a:ext uri="{FF2B5EF4-FFF2-40B4-BE49-F238E27FC236}">
                <a16:creationId xmlns:a16="http://schemas.microsoft.com/office/drawing/2014/main" id="{289759F2-5574-394D-B363-9505BCCB4223}"/>
              </a:ext>
            </a:extLst>
          </p:cNvPr>
          <p:cNvSpPr/>
          <p:nvPr userDrawn="1"/>
        </p:nvSpPr>
        <p:spPr>
          <a:xfrm>
            <a:off x="298782" y="353568"/>
            <a:ext cx="731711" cy="694944"/>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2" name="平行四边形 1">
            <a:extLst>
              <a:ext uri="{FF2B5EF4-FFF2-40B4-BE49-F238E27FC236}">
                <a16:creationId xmlns:a16="http://schemas.microsoft.com/office/drawing/2014/main" id="{B071344B-14AF-4D4E-A54E-C4E97632A139}"/>
              </a:ext>
            </a:extLst>
          </p:cNvPr>
          <p:cNvSpPr/>
          <p:nvPr userDrawn="1"/>
        </p:nvSpPr>
        <p:spPr>
          <a:xfrm>
            <a:off x="219513" y="292608"/>
            <a:ext cx="731711" cy="694944"/>
          </a:xfrm>
          <a:prstGeom prst="parallelogram">
            <a:avLst/>
          </a:prstGeom>
          <a:gradFill>
            <a:gsLst>
              <a:gs pos="0">
                <a:srgbClr val="93C3C2"/>
              </a:gs>
              <a:gs pos="99000">
                <a:srgbClr val="B7D5D5"/>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6" name="文本框 5">
            <a:extLst>
              <a:ext uri="{FF2B5EF4-FFF2-40B4-BE49-F238E27FC236}">
                <a16:creationId xmlns:a16="http://schemas.microsoft.com/office/drawing/2014/main" id="{09CE7D83-8B4D-8441-92A7-93E56C982307}"/>
              </a:ext>
            </a:extLst>
          </p:cNvPr>
          <p:cNvSpPr txBox="1"/>
          <p:nvPr userDrawn="1"/>
        </p:nvSpPr>
        <p:spPr>
          <a:xfrm>
            <a:off x="298782" y="331745"/>
            <a:ext cx="561518" cy="494751"/>
          </a:xfrm>
          <a:prstGeom prst="rect">
            <a:avLst/>
          </a:prstGeom>
          <a:noFill/>
        </p:spPr>
        <p:txBody>
          <a:bodyPr wrap="none" rtlCol="0" anchor="ctr">
            <a:spAutoFit/>
          </a:bodyPr>
          <a:lstStyle/>
          <a:p>
            <a:pPr algn="ctr">
              <a:lnSpc>
                <a:spcPct val="120000"/>
              </a:lnSpc>
            </a:pPr>
            <a:fld id="{5F8123CF-E7D1-454A-B20C-763221F63EFA}" type="slidenum">
              <a:rPr kumimoji="1" lang="zh-CN" altLang="en-US" sz="2400" dirty="0" smtClean="0">
                <a:solidFill>
                  <a:schemeClr val="bg1"/>
                </a:solidFill>
                <a:latin typeface="Arial" panose="020B0604020202020204" pitchFamily="34" charset="0"/>
                <a:cs typeface="Arial" panose="020B0604020202020204" pitchFamily="34" charset="0"/>
              </a:rPr>
              <a:pPr algn="ctr">
                <a:lnSpc>
                  <a:spcPct val="120000"/>
                </a:lnSpc>
              </a:pPr>
              <a:t>‹#›</a:t>
            </a:fld>
            <a:endParaRPr kumimoji="1" lang="zh-CN" altLang="en-US"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393672"/>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7E659C-A434-4799-B4A9-E26B1A58B8D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4F14AD0-0B94-49BC-8759-1DECD5634A3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D44709-D0FA-4F64-953E-99387C3F4748}"/>
              </a:ext>
            </a:extLst>
          </p:cNvPr>
          <p:cNvSpPr>
            <a:spLocks noGrp="1"/>
          </p:cNvSpPr>
          <p:nvPr>
            <p:ph type="dt" sz="half" idx="10"/>
          </p:nvPr>
        </p:nvSpPr>
        <p:spPr/>
        <p:txBody>
          <a:bodyPr/>
          <a:lstStyle/>
          <a:p>
            <a:fld id="{32B07C86-86F4-4B28-9AA2-F625AB209946}" type="datetimeFigureOut">
              <a:rPr lang="zh-CN" altLang="en-US" smtClean="0"/>
              <a:t>2023/8/28</a:t>
            </a:fld>
            <a:endParaRPr lang="zh-CN" altLang="en-US"/>
          </a:p>
        </p:txBody>
      </p:sp>
      <p:sp>
        <p:nvSpPr>
          <p:cNvPr id="5" name="页脚占位符 4">
            <a:extLst>
              <a:ext uri="{FF2B5EF4-FFF2-40B4-BE49-F238E27FC236}">
                <a16:creationId xmlns:a16="http://schemas.microsoft.com/office/drawing/2014/main" id="{1E3230C7-062E-4160-BDC9-0E60CCE118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483402-B2FC-4347-9D8C-268023454549}"/>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558357023"/>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278DE-74E4-4A5A-A18B-433048CA66D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77F9823-4725-4620-AC59-73C50733DC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E7296F2-4B95-46D1-8E4A-929DC99CD256}"/>
              </a:ext>
            </a:extLst>
          </p:cNvPr>
          <p:cNvSpPr>
            <a:spLocks noGrp="1"/>
          </p:cNvSpPr>
          <p:nvPr>
            <p:ph type="dt" sz="half" idx="10"/>
          </p:nvPr>
        </p:nvSpPr>
        <p:spPr/>
        <p:txBody>
          <a:bodyPr/>
          <a:lstStyle/>
          <a:p>
            <a:fld id="{32B07C86-86F4-4B28-9AA2-F625AB209946}" type="datetimeFigureOut">
              <a:rPr lang="zh-CN" altLang="en-US" smtClean="0"/>
              <a:t>2023/8/28</a:t>
            </a:fld>
            <a:endParaRPr lang="zh-CN" altLang="en-US"/>
          </a:p>
        </p:txBody>
      </p:sp>
      <p:sp>
        <p:nvSpPr>
          <p:cNvPr id="5" name="页脚占位符 4">
            <a:extLst>
              <a:ext uri="{FF2B5EF4-FFF2-40B4-BE49-F238E27FC236}">
                <a16:creationId xmlns:a16="http://schemas.microsoft.com/office/drawing/2014/main" id="{8DDFEC42-D646-4B12-B19A-E5DB91992F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2ED973-D456-4D6F-AFE8-AA6E00B48639}"/>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2687690408"/>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F7C62E-15A2-4267-B558-5DBFCE1B328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A2335E2-944F-494A-A10D-AB7FCAC5E5F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88AB932-725E-4689-9FA7-FFA769E58A9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546A755-8A37-4F63-A4B1-FB1ACCFD4057}"/>
              </a:ext>
            </a:extLst>
          </p:cNvPr>
          <p:cNvSpPr>
            <a:spLocks noGrp="1"/>
          </p:cNvSpPr>
          <p:nvPr>
            <p:ph type="dt" sz="half" idx="10"/>
          </p:nvPr>
        </p:nvSpPr>
        <p:spPr/>
        <p:txBody>
          <a:bodyPr/>
          <a:lstStyle/>
          <a:p>
            <a:fld id="{32B07C86-86F4-4B28-9AA2-F625AB209946}" type="datetimeFigureOut">
              <a:rPr lang="zh-CN" altLang="en-US" smtClean="0"/>
              <a:t>2023/8/28</a:t>
            </a:fld>
            <a:endParaRPr lang="zh-CN" altLang="en-US"/>
          </a:p>
        </p:txBody>
      </p:sp>
      <p:sp>
        <p:nvSpPr>
          <p:cNvPr id="6" name="页脚占位符 5">
            <a:extLst>
              <a:ext uri="{FF2B5EF4-FFF2-40B4-BE49-F238E27FC236}">
                <a16:creationId xmlns:a16="http://schemas.microsoft.com/office/drawing/2014/main" id="{23BD277F-77FD-421B-836E-AF4BFCA0DAC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5C3010-B972-4636-A7A8-9C9F4FC56340}"/>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870089833"/>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44D521-48DE-49F6-8B78-2068BD2E932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F90F6B6-CEA5-496C-8F15-3DA32E9E36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2D57F42-D75C-4944-82B4-9E2D6EDD902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FCE88F0-6EA9-427E-9F89-E333AB04C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C5552C3-3351-46A1-8647-D63A5C3600C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F3FE32E-181B-485B-AB07-2C49EC76BD5C}"/>
              </a:ext>
            </a:extLst>
          </p:cNvPr>
          <p:cNvSpPr>
            <a:spLocks noGrp="1"/>
          </p:cNvSpPr>
          <p:nvPr>
            <p:ph type="dt" sz="half" idx="10"/>
          </p:nvPr>
        </p:nvSpPr>
        <p:spPr/>
        <p:txBody>
          <a:bodyPr/>
          <a:lstStyle/>
          <a:p>
            <a:fld id="{32B07C86-86F4-4B28-9AA2-F625AB209946}" type="datetimeFigureOut">
              <a:rPr lang="zh-CN" altLang="en-US" smtClean="0"/>
              <a:t>2023/8/28</a:t>
            </a:fld>
            <a:endParaRPr lang="zh-CN" altLang="en-US"/>
          </a:p>
        </p:txBody>
      </p:sp>
      <p:sp>
        <p:nvSpPr>
          <p:cNvPr id="8" name="页脚占位符 7">
            <a:extLst>
              <a:ext uri="{FF2B5EF4-FFF2-40B4-BE49-F238E27FC236}">
                <a16:creationId xmlns:a16="http://schemas.microsoft.com/office/drawing/2014/main" id="{B0DF3842-27A2-4E4A-8976-C21DAFA50BA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0F26674-0F25-4DA3-B2F4-A2F6A3161971}"/>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3025136344"/>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E13E2-9AEF-4769-A928-1EE66349C54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D974209-CC40-435C-AC1C-45FFD45204FC}"/>
              </a:ext>
            </a:extLst>
          </p:cNvPr>
          <p:cNvSpPr>
            <a:spLocks noGrp="1"/>
          </p:cNvSpPr>
          <p:nvPr>
            <p:ph type="dt" sz="half" idx="10"/>
          </p:nvPr>
        </p:nvSpPr>
        <p:spPr/>
        <p:txBody>
          <a:bodyPr/>
          <a:lstStyle/>
          <a:p>
            <a:fld id="{32B07C86-86F4-4B28-9AA2-F625AB209946}" type="datetimeFigureOut">
              <a:rPr lang="zh-CN" altLang="en-US" smtClean="0"/>
              <a:t>2023/8/28</a:t>
            </a:fld>
            <a:endParaRPr lang="zh-CN" altLang="en-US"/>
          </a:p>
        </p:txBody>
      </p:sp>
      <p:sp>
        <p:nvSpPr>
          <p:cNvPr id="4" name="页脚占位符 3">
            <a:extLst>
              <a:ext uri="{FF2B5EF4-FFF2-40B4-BE49-F238E27FC236}">
                <a16:creationId xmlns:a16="http://schemas.microsoft.com/office/drawing/2014/main" id="{22893AD2-7F27-4B6D-8859-24D8905738E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07B26CF-E74A-4859-B424-25DCFE6E9389}"/>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1998322298"/>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74D45F7-874F-4CC5-B31F-178965F1BE89}"/>
              </a:ext>
            </a:extLst>
          </p:cNvPr>
          <p:cNvSpPr>
            <a:spLocks noGrp="1"/>
          </p:cNvSpPr>
          <p:nvPr>
            <p:ph type="dt" sz="half" idx="10"/>
          </p:nvPr>
        </p:nvSpPr>
        <p:spPr/>
        <p:txBody>
          <a:bodyPr/>
          <a:lstStyle/>
          <a:p>
            <a:fld id="{32B07C86-86F4-4B28-9AA2-F625AB209946}" type="datetimeFigureOut">
              <a:rPr lang="zh-CN" altLang="en-US" smtClean="0"/>
              <a:t>2023/8/28</a:t>
            </a:fld>
            <a:endParaRPr lang="zh-CN" altLang="en-US"/>
          </a:p>
        </p:txBody>
      </p:sp>
      <p:sp>
        <p:nvSpPr>
          <p:cNvPr id="3" name="页脚占位符 2">
            <a:extLst>
              <a:ext uri="{FF2B5EF4-FFF2-40B4-BE49-F238E27FC236}">
                <a16:creationId xmlns:a16="http://schemas.microsoft.com/office/drawing/2014/main" id="{A71C8B59-C659-417B-971E-C7A4A993362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83273C0-5607-4B6F-89E3-4E6FE6684E89}"/>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1612060408"/>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5175E-E85C-42F5-A953-98F86C5D42F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89E72B0-42F8-4369-8129-BF4BD11DB8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B621E60-8341-4258-A453-9CE3F9534D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75AC05-E4D1-4BE2-8F4B-A7ACC5B8459D}"/>
              </a:ext>
            </a:extLst>
          </p:cNvPr>
          <p:cNvSpPr>
            <a:spLocks noGrp="1"/>
          </p:cNvSpPr>
          <p:nvPr>
            <p:ph type="dt" sz="half" idx="10"/>
          </p:nvPr>
        </p:nvSpPr>
        <p:spPr/>
        <p:txBody>
          <a:bodyPr/>
          <a:lstStyle/>
          <a:p>
            <a:fld id="{32B07C86-86F4-4B28-9AA2-F625AB209946}" type="datetimeFigureOut">
              <a:rPr lang="zh-CN" altLang="en-US" smtClean="0"/>
              <a:t>2023/8/28</a:t>
            </a:fld>
            <a:endParaRPr lang="zh-CN" altLang="en-US"/>
          </a:p>
        </p:txBody>
      </p:sp>
      <p:sp>
        <p:nvSpPr>
          <p:cNvPr id="6" name="页脚占位符 5">
            <a:extLst>
              <a:ext uri="{FF2B5EF4-FFF2-40B4-BE49-F238E27FC236}">
                <a16:creationId xmlns:a16="http://schemas.microsoft.com/office/drawing/2014/main" id="{BF09C043-8A59-49D1-8DB4-F71AE3154AF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288D3C-B74B-4C15-B26A-96E6C127407A}"/>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2710112020"/>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4B0ACB-D712-4A46-AB53-5ABA2D4979D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9A43890-9A8E-4770-A4C9-C3E57A0EBC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157D8B5-DAC8-486B-967D-1D7DBCEA94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A001D85-1A56-448E-820D-5760F0F1D820}"/>
              </a:ext>
            </a:extLst>
          </p:cNvPr>
          <p:cNvSpPr>
            <a:spLocks noGrp="1"/>
          </p:cNvSpPr>
          <p:nvPr>
            <p:ph type="dt" sz="half" idx="10"/>
          </p:nvPr>
        </p:nvSpPr>
        <p:spPr/>
        <p:txBody>
          <a:bodyPr/>
          <a:lstStyle/>
          <a:p>
            <a:fld id="{32B07C86-86F4-4B28-9AA2-F625AB209946}" type="datetimeFigureOut">
              <a:rPr lang="zh-CN" altLang="en-US" smtClean="0"/>
              <a:t>2023/8/28</a:t>
            </a:fld>
            <a:endParaRPr lang="zh-CN" altLang="en-US"/>
          </a:p>
        </p:txBody>
      </p:sp>
      <p:sp>
        <p:nvSpPr>
          <p:cNvPr id="6" name="页脚占位符 5">
            <a:extLst>
              <a:ext uri="{FF2B5EF4-FFF2-40B4-BE49-F238E27FC236}">
                <a16:creationId xmlns:a16="http://schemas.microsoft.com/office/drawing/2014/main" id="{76CADF5D-AE79-446E-A846-A435660DD4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6AA5C7-F193-4ECA-9742-8F31C521FD0C}"/>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1386023297"/>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34D68EC-FB17-4C4A-8272-642A745A67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8EDCEF8-6A3A-431D-BCCA-148E3C547F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8972763-9488-4D4B-A948-1CD1804FDE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B07C86-86F4-4B28-9AA2-F625AB209946}" type="datetimeFigureOut">
              <a:rPr lang="zh-CN" altLang="en-US" smtClean="0"/>
              <a:t>2023/8/28</a:t>
            </a:fld>
            <a:endParaRPr lang="zh-CN" altLang="en-US"/>
          </a:p>
        </p:txBody>
      </p:sp>
      <p:sp>
        <p:nvSpPr>
          <p:cNvPr id="5" name="页脚占位符 4">
            <a:extLst>
              <a:ext uri="{FF2B5EF4-FFF2-40B4-BE49-F238E27FC236}">
                <a16:creationId xmlns:a16="http://schemas.microsoft.com/office/drawing/2014/main" id="{F4D07E19-2146-4F56-910B-961E04B844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C57B152-A30B-4A9A-BA63-C9743E3E7C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1457156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直角三角形 71">
            <a:extLst>
              <a:ext uri="{FF2B5EF4-FFF2-40B4-BE49-F238E27FC236}">
                <a16:creationId xmlns:a16="http://schemas.microsoft.com/office/drawing/2014/main" id="{C75F5E4E-777D-774F-AA43-B0DED718F0EC}"/>
              </a:ext>
            </a:extLst>
          </p:cNvPr>
          <p:cNvSpPr/>
          <p:nvPr/>
        </p:nvSpPr>
        <p:spPr>
          <a:xfrm rot="5400000">
            <a:off x="1588" y="-1"/>
            <a:ext cx="4546926" cy="4546926"/>
          </a:xfrm>
          <a:prstGeom prst="rtTriangle">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1" name="直角三角形 70">
            <a:extLst>
              <a:ext uri="{FF2B5EF4-FFF2-40B4-BE49-F238E27FC236}">
                <a16:creationId xmlns:a16="http://schemas.microsoft.com/office/drawing/2014/main" id="{01788412-3C8B-DB4D-A435-3EF8EDF15634}"/>
              </a:ext>
            </a:extLst>
          </p:cNvPr>
          <p:cNvSpPr/>
          <p:nvPr/>
        </p:nvSpPr>
        <p:spPr>
          <a:xfrm rot="16200000">
            <a:off x="7643487" y="2311073"/>
            <a:ext cx="4546926" cy="4546926"/>
          </a:xfrm>
          <a:prstGeom prst="rtTriangle">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1" name="文本框 10"/>
          <p:cNvSpPr txBox="1"/>
          <p:nvPr/>
        </p:nvSpPr>
        <p:spPr>
          <a:xfrm>
            <a:off x="1994980" y="2383742"/>
            <a:ext cx="8718625" cy="1323439"/>
          </a:xfrm>
          <a:prstGeom prst="rect">
            <a:avLst/>
          </a:prstGeom>
          <a:noFill/>
        </p:spPr>
        <p:txBody>
          <a:bodyPr wrap="square">
            <a:spAutoFit/>
          </a:bodyPr>
          <a:lstStyle/>
          <a:p>
            <a:pPr algn="dist" defTabSz="913491">
              <a:defRPr/>
            </a:pPr>
            <a:r>
              <a:rPr lang="en-US" altLang="zh-CN" sz="8000" b="1" dirty="0" err="1">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dsaa</a:t>
            </a:r>
            <a:r>
              <a:rPr lang="zh-CN" altLang="en-US" sz="8000" b="1"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互助课堂</a:t>
            </a:r>
          </a:p>
        </p:txBody>
      </p:sp>
      <p:sp>
        <p:nvSpPr>
          <p:cNvPr id="13" name="文本框 12"/>
          <p:cNvSpPr txBox="1"/>
          <p:nvPr/>
        </p:nvSpPr>
        <p:spPr>
          <a:xfrm>
            <a:off x="3095440" y="3812538"/>
            <a:ext cx="6396355" cy="584775"/>
          </a:xfrm>
          <a:prstGeom prst="rect">
            <a:avLst/>
          </a:prstGeom>
          <a:noFill/>
        </p:spPr>
        <p:txBody>
          <a:bodyPr wrap="square">
            <a:spAutoFit/>
          </a:bodyPr>
          <a:lstStyle/>
          <a:p>
            <a:pPr algn="ctr" defTabSz="913491">
              <a:defRPr/>
            </a:pPr>
            <a:r>
              <a:rPr lang="en-US" altLang="zh-CN" sz="3200" b="1" dirty="0">
                <a:solidFill>
                  <a:schemeClr val="tx1">
                    <a:lumMod val="85000"/>
                    <a:lumOff val="15000"/>
                  </a:schemeClr>
                </a:solidFill>
                <a:latin typeface="Arial" panose="020B0604020202020204" pitchFamily="34" charset="0"/>
                <a:ea typeface="思源黑体 CN Regular" panose="020B0500000000000000" pitchFamily="34" charset="-122"/>
                <a:cs typeface="+mn-ea"/>
                <a:sym typeface="Arial" panose="020B0604020202020204" pitchFamily="34" charset="0"/>
              </a:rPr>
              <a:t>Lecture5</a:t>
            </a:r>
            <a:endParaRPr lang="zh-CN" altLang="en-US" sz="3200" b="1" dirty="0">
              <a:solidFill>
                <a:schemeClr val="tx1">
                  <a:lumMod val="85000"/>
                  <a:lumOff val="15000"/>
                </a:schemeClr>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直角三角形 1">
            <a:extLst>
              <a:ext uri="{FF2B5EF4-FFF2-40B4-BE49-F238E27FC236}">
                <a16:creationId xmlns:a16="http://schemas.microsoft.com/office/drawing/2014/main" id="{78144B5E-6BCA-2542-9445-709960D3582A}"/>
              </a:ext>
            </a:extLst>
          </p:cNvPr>
          <p:cNvSpPr/>
          <p:nvPr/>
        </p:nvSpPr>
        <p:spPr>
          <a:xfrm rot="5400000">
            <a:off x="1588" y="0"/>
            <a:ext cx="3986784" cy="3986784"/>
          </a:xfrm>
          <a:prstGeom prst="rtTriangle">
            <a:avLst/>
          </a:prstGeom>
          <a:solidFill>
            <a:srgbClr val="B8D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0" name="直角三角形 69">
            <a:extLst>
              <a:ext uri="{FF2B5EF4-FFF2-40B4-BE49-F238E27FC236}">
                <a16:creationId xmlns:a16="http://schemas.microsoft.com/office/drawing/2014/main" id="{0777DB84-72E7-AB43-A1DC-ABF942AA9B19}"/>
              </a:ext>
            </a:extLst>
          </p:cNvPr>
          <p:cNvSpPr/>
          <p:nvPr/>
        </p:nvSpPr>
        <p:spPr>
          <a:xfrm rot="16200000">
            <a:off x="8203629" y="2871216"/>
            <a:ext cx="3986784" cy="3986784"/>
          </a:xfrm>
          <a:prstGeom prst="rtTriangle">
            <a:avLst/>
          </a:prstGeom>
          <a:solidFill>
            <a:srgbClr val="B8D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 name="平行四边形 2">
            <a:extLst>
              <a:ext uri="{FF2B5EF4-FFF2-40B4-BE49-F238E27FC236}">
                <a16:creationId xmlns:a16="http://schemas.microsoft.com/office/drawing/2014/main" id="{09C459AD-E8F9-8C4C-9D24-5CEC77B483DC}"/>
              </a:ext>
            </a:extLst>
          </p:cNvPr>
          <p:cNvSpPr/>
          <p:nvPr/>
        </p:nvSpPr>
        <p:spPr>
          <a:xfrm>
            <a:off x="1781418" y="1"/>
            <a:ext cx="3779723" cy="2209495"/>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3" name="平行四边形 72">
            <a:extLst>
              <a:ext uri="{FF2B5EF4-FFF2-40B4-BE49-F238E27FC236}">
                <a16:creationId xmlns:a16="http://schemas.microsoft.com/office/drawing/2014/main" id="{C4F593FD-3671-E846-9249-DE08C68D5AEE}"/>
              </a:ext>
            </a:extLst>
          </p:cNvPr>
          <p:cNvSpPr/>
          <p:nvPr/>
        </p:nvSpPr>
        <p:spPr>
          <a:xfrm>
            <a:off x="-2438922" y="1167125"/>
            <a:ext cx="3958556" cy="3659871"/>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4" name="平行四边形 73">
            <a:extLst>
              <a:ext uri="{FF2B5EF4-FFF2-40B4-BE49-F238E27FC236}">
                <a16:creationId xmlns:a16="http://schemas.microsoft.com/office/drawing/2014/main" id="{9B2B09C8-4BB9-264F-83F8-9FB4D2EF02DB}"/>
              </a:ext>
            </a:extLst>
          </p:cNvPr>
          <p:cNvSpPr/>
          <p:nvPr/>
        </p:nvSpPr>
        <p:spPr>
          <a:xfrm>
            <a:off x="10771277" y="2156849"/>
            <a:ext cx="3958556" cy="3659871"/>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5" name="平行四边形 74">
            <a:extLst>
              <a:ext uri="{FF2B5EF4-FFF2-40B4-BE49-F238E27FC236}">
                <a16:creationId xmlns:a16="http://schemas.microsoft.com/office/drawing/2014/main" id="{26E850BB-8B8C-1A4B-A425-D0A6C031F94A}"/>
              </a:ext>
            </a:extLst>
          </p:cNvPr>
          <p:cNvSpPr/>
          <p:nvPr/>
        </p:nvSpPr>
        <p:spPr>
          <a:xfrm>
            <a:off x="6627825" y="4658925"/>
            <a:ext cx="3779723" cy="2209495"/>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4" name="文本框 3">
            <a:extLst>
              <a:ext uri="{FF2B5EF4-FFF2-40B4-BE49-F238E27FC236}">
                <a16:creationId xmlns:a16="http://schemas.microsoft.com/office/drawing/2014/main" id="{9817B545-6DB4-B044-AFF9-CC38F0A48A51}"/>
              </a:ext>
            </a:extLst>
          </p:cNvPr>
          <p:cNvSpPr txBox="1"/>
          <p:nvPr/>
        </p:nvSpPr>
        <p:spPr>
          <a:xfrm>
            <a:off x="5248433" y="4536364"/>
            <a:ext cx="2031325" cy="461665"/>
          </a:xfrm>
          <a:prstGeom prst="rect">
            <a:avLst/>
          </a:prstGeom>
          <a:noFill/>
        </p:spPr>
        <p:txBody>
          <a:bodyPr wrap="none" rtlCol="0">
            <a:spAutoFit/>
          </a:bodyPr>
          <a:lstStyle/>
          <a:p>
            <a:r>
              <a:rPr kumimoji="1" lang="zh-CN" altLang="en-US" sz="2400"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导生：杨宗奇</a:t>
            </a:r>
          </a:p>
        </p:txBody>
      </p:sp>
    </p:spTree>
    <p:custDataLst>
      <p:tags r:id="rId1"/>
    </p:custDataLst>
    <p:extLst>
      <p:ext uri="{BB962C8B-B14F-4D97-AF65-F5344CB8AC3E}">
        <p14:creationId xmlns:p14="http://schemas.microsoft.com/office/powerpoint/2010/main" val="316720597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820A9D9-67B1-0033-BAD5-A3228228C89E}"/>
              </a:ext>
            </a:extLst>
          </p:cNvPr>
          <p:cNvSpPr/>
          <p:nvPr/>
        </p:nvSpPr>
        <p:spPr>
          <a:xfrm>
            <a:off x="1130008" y="354830"/>
            <a:ext cx="2988282" cy="523220"/>
          </a:xfrm>
          <a:prstGeom prst="rect">
            <a:avLst/>
          </a:prstGeom>
        </p:spPr>
        <p:txBody>
          <a:bodyPr wrap="square">
            <a:spAutoFit/>
          </a:bodyPr>
          <a:lstStyle/>
          <a:p>
            <a:pPr algn="dist"/>
            <a:r>
              <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Rabin-Karp</a:t>
            </a:r>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算法</a:t>
            </a:r>
          </a:p>
        </p:txBody>
      </p:sp>
      <p:sp>
        <p:nvSpPr>
          <p:cNvPr id="3" name="文本框 2">
            <a:extLst>
              <a:ext uri="{FF2B5EF4-FFF2-40B4-BE49-F238E27FC236}">
                <a16:creationId xmlns:a16="http://schemas.microsoft.com/office/drawing/2014/main" id="{B9865203-D589-6A98-1D61-2BC4670104B9}"/>
              </a:ext>
            </a:extLst>
          </p:cNvPr>
          <p:cNvSpPr txBox="1"/>
          <p:nvPr/>
        </p:nvSpPr>
        <p:spPr>
          <a:xfrm>
            <a:off x="578916" y="1165685"/>
            <a:ext cx="10612842" cy="502201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哈希，是指一种将某种类型的值通过某个函数映射到另一个类型的值（通常是数字）的思想。</a:t>
            </a:r>
            <a:endParaRPr lang="en-US" altLang="zh-CN" sz="2400" b="1" dirty="0"/>
          </a:p>
          <a:p>
            <a:pPr marL="457200" indent="-457200">
              <a:lnSpc>
                <a:spcPct val="150000"/>
              </a:lnSpc>
              <a:buFont typeface="Arial" panose="020B0604020202020204" pitchFamily="34" charset="0"/>
              <a:buChar char="•"/>
            </a:pPr>
            <a:r>
              <a:rPr lang="zh-CN" altLang="en-US" sz="2400" b="1" dirty="0"/>
              <a:t>如果我们能保证每一个数值只由一个原相映射而来，即这个映射是一个单射，那么我们就可以通过被映射数值的相等来判断原相是否相等。</a:t>
            </a:r>
            <a:endParaRPr lang="en-US" altLang="zh-CN" sz="2400" b="1" dirty="0"/>
          </a:p>
          <a:p>
            <a:pPr marL="457200" indent="-457200">
              <a:lnSpc>
                <a:spcPct val="150000"/>
              </a:lnSpc>
              <a:buFont typeface="Arial" panose="020B0604020202020204" pitchFamily="34" charset="0"/>
              <a:buChar char="•"/>
            </a:pPr>
            <a:r>
              <a:rPr lang="zh-CN" altLang="en-US" sz="2400" b="1" dirty="0"/>
              <a:t>在哈希中，会遇到“碰撞”的情况，即两个相同的原相映射到同一个值的情况，此时再用映射后的数值判断原相是否相等可能会出错。</a:t>
            </a:r>
            <a:endParaRPr lang="en-US" altLang="zh-CN" sz="2400" b="1" dirty="0"/>
          </a:p>
          <a:p>
            <a:pPr marL="457200" indent="-457200">
              <a:lnSpc>
                <a:spcPct val="150000"/>
              </a:lnSpc>
              <a:buFont typeface="Arial" panose="020B0604020202020204" pitchFamily="34" charset="0"/>
              <a:buChar char="•"/>
            </a:pPr>
            <a:r>
              <a:rPr lang="zh-CN" altLang="en-US" sz="2400" b="1" dirty="0"/>
              <a:t>哈希中有时无法避免“碰撞”，但是一般会尽量设计哈希函数使其降低“碰撞”的概率。</a:t>
            </a:r>
            <a:endParaRPr lang="en-US" altLang="zh-CN" sz="2400" b="1" dirty="0"/>
          </a:p>
          <a:p>
            <a:pPr marL="457200" indent="-457200">
              <a:lnSpc>
                <a:spcPct val="150000"/>
              </a:lnSpc>
              <a:buFont typeface="Arial" panose="020B0604020202020204" pitchFamily="34" charset="0"/>
              <a:buChar char="•"/>
            </a:pPr>
            <a:r>
              <a:rPr lang="en-US" altLang="zh-CN" sz="2400" b="1" dirty="0"/>
              <a:t>Rabin-Karp</a:t>
            </a:r>
            <a:r>
              <a:rPr lang="zh-CN" altLang="en-US" sz="2400" b="1" dirty="0"/>
              <a:t>比较字符串是否相等便是运用了哈希的思想。</a:t>
            </a:r>
            <a:endParaRPr lang="en-US" altLang="zh-CN" sz="2400" b="1" dirty="0"/>
          </a:p>
        </p:txBody>
      </p:sp>
    </p:spTree>
    <p:extLst>
      <p:ext uri="{BB962C8B-B14F-4D97-AF65-F5344CB8AC3E}">
        <p14:creationId xmlns:p14="http://schemas.microsoft.com/office/powerpoint/2010/main" val="1803320207"/>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83F5065-C8DB-DDF4-DD55-11B2759B7922}"/>
              </a:ext>
            </a:extLst>
          </p:cNvPr>
          <p:cNvSpPr txBox="1"/>
          <p:nvPr/>
        </p:nvSpPr>
        <p:spPr>
          <a:xfrm>
            <a:off x="544015" y="984201"/>
            <a:ext cx="10612842" cy="557601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CN" sz="2400" b="1" dirty="0"/>
              <a:t>Rabin-Karp</a:t>
            </a:r>
            <a:r>
              <a:rPr lang="zh-CN" altLang="en-US" sz="2400" b="1" dirty="0"/>
              <a:t>算法的哈希方式类似于进制转换。</a:t>
            </a:r>
            <a:endParaRPr lang="en-US" altLang="zh-CN" sz="2400" b="1" dirty="0"/>
          </a:p>
          <a:p>
            <a:pPr marL="457200" indent="-457200">
              <a:lnSpc>
                <a:spcPct val="150000"/>
              </a:lnSpc>
              <a:buFont typeface="Arial" panose="020B0604020202020204" pitchFamily="34" charset="0"/>
              <a:buChar char="•"/>
            </a:pPr>
            <a:r>
              <a:rPr lang="zh-CN" altLang="en-US" sz="2400" b="1" dirty="0"/>
              <a:t>假设字符串只由</a:t>
            </a:r>
            <a:r>
              <a:rPr lang="en-US" altLang="zh-CN" sz="2400" b="1" dirty="0"/>
              <a:t>26</a:t>
            </a:r>
            <a:r>
              <a:rPr lang="zh-CN" altLang="en-US" sz="2400" b="1" dirty="0"/>
              <a:t>个小写字母组成，那么就可以把字符串看成是一个</a:t>
            </a:r>
            <a:r>
              <a:rPr lang="en-US" altLang="zh-CN" sz="2400" b="1" dirty="0"/>
              <a:t>26</a:t>
            </a:r>
            <a:r>
              <a:rPr lang="zh-CN" altLang="en-US" sz="2400" b="1" dirty="0"/>
              <a:t>进制的数，将其进行进制转换成一个数字，这个数字就是其哈希值。</a:t>
            </a:r>
            <a:endParaRPr lang="en-US" altLang="zh-CN" sz="2400" b="1" dirty="0"/>
          </a:p>
          <a:p>
            <a:pPr marL="457200" indent="-457200">
              <a:lnSpc>
                <a:spcPct val="150000"/>
              </a:lnSpc>
              <a:buFont typeface="Arial" panose="020B0604020202020204" pitchFamily="34" charset="0"/>
              <a:buChar char="•"/>
            </a:pPr>
            <a:r>
              <a:rPr lang="zh-CN" altLang="en-US" sz="2400" b="1" dirty="0"/>
              <a:t>由于进制转换的性质，不同的原相对应的数值肯定是不同的，这是一个没有“碰撞”的哈希。</a:t>
            </a:r>
            <a:endParaRPr lang="en-US" altLang="zh-CN" sz="2400" b="1" dirty="0"/>
          </a:p>
          <a:p>
            <a:pPr marL="457200" indent="-457200">
              <a:lnSpc>
                <a:spcPct val="150000"/>
              </a:lnSpc>
              <a:buFont typeface="Arial" panose="020B0604020202020204" pitchFamily="34" charset="0"/>
              <a:buChar char="•"/>
            </a:pPr>
            <a:r>
              <a:rPr lang="zh-CN" altLang="en-US" sz="2400" b="1" dirty="0"/>
              <a:t>如果有其他不同的字符，则统计不同的字符个数</a:t>
            </a:r>
            <a:r>
              <a:rPr lang="en-US" altLang="zh-CN" sz="2400" b="1" dirty="0"/>
              <a:t>m</a:t>
            </a:r>
            <a:r>
              <a:rPr lang="zh-CN" altLang="en-US" sz="2400" b="1" dirty="0"/>
              <a:t>，将原字符串看成</a:t>
            </a:r>
            <a:r>
              <a:rPr lang="en-US" altLang="zh-CN" sz="2400" b="1" dirty="0"/>
              <a:t>m</a:t>
            </a:r>
            <a:r>
              <a:rPr lang="zh-CN" altLang="en-US" sz="2400" b="1" dirty="0"/>
              <a:t>进制的数再做进制转换即可。</a:t>
            </a:r>
            <a:endParaRPr lang="en-US" altLang="zh-CN" sz="2400" b="1" dirty="0"/>
          </a:p>
          <a:p>
            <a:pPr marL="457200" indent="-457200">
              <a:lnSpc>
                <a:spcPct val="150000"/>
              </a:lnSpc>
              <a:buFont typeface="Arial" panose="020B0604020202020204" pitchFamily="34" charset="0"/>
              <a:buChar char="•"/>
            </a:pPr>
            <a:r>
              <a:rPr lang="zh-CN" altLang="en-US" sz="2400" b="1" dirty="0"/>
              <a:t>但真的会没有“碰撞”吗？其实并不是，因为高进制大数字进制转换后的数字非常大，难以用整型数值来存储，因此会发生溢出。溢出后的值可能会产生“碰撞”。</a:t>
            </a:r>
            <a:endParaRPr lang="en-US" altLang="zh-CN" sz="2400" b="1" dirty="0"/>
          </a:p>
        </p:txBody>
      </p:sp>
      <p:sp>
        <p:nvSpPr>
          <p:cNvPr id="3" name="矩形 2">
            <a:extLst>
              <a:ext uri="{FF2B5EF4-FFF2-40B4-BE49-F238E27FC236}">
                <a16:creationId xmlns:a16="http://schemas.microsoft.com/office/drawing/2014/main" id="{7218C857-E56F-B727-E28B-5DA6E2B7C9FB}"/>
              </a:ext>
            </a:extLst>
          </p:cNvPr>
          <p:cNvSpPr/>
          <p:nvPr/>
        </p:nvSpPr>
        <p:spPr>
          <a:xfrm>
            <a:off x="1130008" y="297785"/>
            <a:ext cx="2988282" cy="523220"/>
          </a:xfrm>
          <a:prstGeom prst="rect">
            <a:avLst/>
          </a:prstGeom>
        </p:spPr>
        <p:txBody>
          <a:bodyPr wrap="square">
            <a:spAutoFit/>
          </a:bodyPr>
          <a:lstStyle/>
          <a:p>
            <a:pPr algn="dist"/>
            <a:r>
              <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Rabin-Karp</a:t>
            </a:r>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算法</a:t>
            </a:r>
          </a:p>
        </p:txBody>
      </p:sp>
    </p:spTree>
    <p:extLst>
      <p:ext uri="{BB962C8B-B14F-4D97-AF65-F5344CB8AC3E}">
        <p14:creationId xmlns:p14="http://schemas.microsoft.com/office/powerpoint/2010/main" val="174454596"/>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C54BD0A-14D9-67FB-B332-6FAEF6D79DBC}"/>
              </a:ext>
            </a:extLst>
          </p:cNvPr>
          <p:cNvSpPr/>
          <p:nvPr/>
        </p:nvSpPr>
        <p:spPr>
          <a:xfrm>
            <a:off x="1130008" y="297785"/>
            <a:ext cx="2988282" cy="523220"/>
          </a:xfrm>
          <a:prstGeom prst="rect">
            <a:avLst/>
          </a:prstGeom>
        </p:spPr>
        <p:txBody>
          <a:bodyPr wrap="square">
            <a:spAutoFit/>
          </a:bodyPr>
          <a:lstStyle/>
          <a:p>
            <a:pPr algn="dist"/>
            <a:r>
              <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Rabin-Karp</a:t>
            </a:r>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算法</a:t>
            </a:r>
          </a:p>
        </p:txBody>
      </p:sp>
      <p:sp>
        <p:nvSpPr>
          <p:cNvPr id="3" name="文本框 2">
            <a:extLst>
              <a:ext uri="{FF2B5EF4-FFF2-40B4-BE49-F238E27FC236}">
                <a16:creationId xmlns:a16="http://schemas.microsoft.com/office/drawing/2014/main" id="{FFD5AA8C-91D7-F5F5-5981-B9AB004FFB3B}"/>
              </a:ext>
            </a:extLst>
          </p:cNvPr>
          <p:cNvSpPr txBox="1"/>
          <p:nvPr/>
        </p:nvSpPr>
        <p:spPr>
          <a:xfrm>
            <a:off x="376491" y="1361129"/>
            <a:ext cx="10612842" cy="446801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但</a:t>
            </a:r>
            <a:r>
              <a:rPr lang="en-US" altLang="zh-CN" sz="2400" b="1" dirty="0"/>
              <a:t>long</a:t>
            </a:r>
            <a:r>
              <a:rPr lang="zh-CN" altLang="en-US" sz="2400" b="1" dirty="0"/>
              <a:t>的范围非常大，“碰撞”的概率是不是非常小？</a:t>
            </a:r>
            <a:endParaRPr lang="en-US" altLang="zh-CN" sz="2400" b="1" dirty="0"/>
          </a:p>
          <a:p>
            <a:pPr marL="457200" indent="-457200">
              <a:lnSpc>
                <a:spcPct val="150000"/>
              </a:lnSpc>
              <a:buFont typeface="Arial" panose="020B0604020202020204" pitchFamily="34" charset="0"/>
              <a:buChar char="•"/>
            </a:pPr>
            <a:r>
              <a:rPr lang="zh-CN" altLang="en-US" sz="2400" b="1" dirty="0"/>
              <a:t>其实并不是，了解过生日悖论的同学应该知道，</a:t>
            </a:r>
            <a:r>
              <a:rPr lang="en-US" altLang="zh-CN" sz="2400" b="1" dirty="0"/>
              <a:t>365</a:t>
            </a:r>
            <a:r>
              <a:rPr lang="zh-CN" altLang="en-US" sz="2400" b="1" dirty="0"/>
              <a:t>天里任意两个同学生日相同的概率在</a:t>
            </a:r>
            <a:r>
              <a:rPr lang="en-US" altLang="zh-CN" sz="2400" b="1" dirty="0"/>
              <a:t>60</a:t>
            </a:r>
            <a:r>
              <a:rPr lang="zh-CN" altLang="en-US" sz="2400" b="1" dirty="0"/>
              <a:t>人时就可以达到</a:t>
            </a:r>
            <a:r>
              <a:rPr lang="en-US" altLang="zh-CN" sz="2400" b="1" dirty="0"/>
              <a:t>99%</a:t>
            </a:r>
          </a:p>
          <a:p>
            <a:pPr marL="457200" indent="-457200">
              <a:lnSpc>
                <a:spcPct val="150000"/>
              </a:lnSpc>
              <a:buFont typeface="Arial" panose="020B0604020202020204" pitchFamily="34" charset="0"/>
              <a:buChar char="•"/>
            </a:pPr>
            <a:r>
              <a:rPr lang="zh-CN" altLang="en-US" sz="2400" b="1" dirty="0"/>
              <a:t>因此</a:t>
            </a:r>
            <a:r>
              <a:rPr lang="en-US" altLang="zh-CN" sz="2400" b="1" dirty="0"/>
              <a:t>Rabin-Karp</a:t>
            </a:r>
            <a:r>
              <a:rPr lang="zh-CN" altLang="en-US" sz="2400" b="1" dirty="0"/>
              <a:t>的哈希产生“碰撞”的概率并不低</a:t>
            </a:r>
            <a:endParaRPr lang="en-US" altLang="zh-CN" sz="2400" b="1" dirty="0"/>
          </a:p>
          <a:p>
            <a:pPr marL="457200" indent="-457200">
              <a:lnSpc>
                <a:spcPct val="150000"/>
              </a:lnSpc>
              <a:buFont typeface="Arial" panose="020B0604020202020204" pitchFamily="34" charset="0"/>
              <a:buChar char="•"/>
            </a:pPr>
            <a:r>
              <a:rPr lang="zh-CN" altLang="en-US" sz="2400" b="1" dirty="0"/>
              <a:t>但是在一个字符串中同时出现两个不相同且哈希值产生“碰撞”的字符串的概率却很低，因此这个算法在实际应用中仍然有一定可行性。</a:t>
            </a:r>
            <a:endParaRPr lang="en-US" altLang="zh-CN" sz="2400" b="1" dirty="0"/>
          </a:p>
          <a:p>
            <a:pPr marL="457200" indent="-457200">
              <a:lnSpc>
                <a:spcPct val="150000"/>
              </a:lnSpc>
              <a:buFont typeface="Arial" panose="020B0604020202020204" pitchFamily="34" charset="0"/>
              <a:buChar char="•"/>
            </a:pPr>
            <a:r>
              <a:rPr lang="zh-CN" altLang="en-US" sz="2400" b="1" dirty="0"/>
              <a:t>自然溢出的“碰撞”概率较高，降低碰撞的方法还有双取模等，感兴趣的同学可以自行上网查阅如何降低哈希“碰撞”概率。</a:t>
            </a:r>
            <a:endParaRPr lang="en-US" altLang="zh-CN" sz="2400" b="1" dirty="0"/>
          </a:p>
        </p:txBody>
      </p:sp>
    </p:spTree>
    <p:extLst>
      <p:ext uri="{BB962C8B-B14F-4D97-AF65-F5344CB8AC3E}">
        <p14:creationId xmlns:p14="http://schemas.microsoft.com/office/powerpoint/2010/main" val="1660332593"/>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0B6018E-A8C1-A30F-9AB0-3735990CD901}"/>
              </a:ext>
            </a:extLst>
          </p:cNvPr>
          <p:cNvSpPr/>
          <p:nvPr/>
        </p:nvSpPr>
        <p:spPr>
          <a:xfrm>
            <a:off x="1130008" y="297785"/>
            <a:ext cx="2988282" cy="523220"/>
          </a:xfrm>
          <a:prstGeom prst="rect">
            <a:avLst/>
          </a:prstGeom>
        </p:spPr>
        <p:txBody>
          <a:bodyPr wrap="square">
            <a:spAutoFit/>
          </a:bodyPr>
          <a:lstStyle/>
          <a:p>
            <a:pPr algn="dist"/>
            <a:r>
              <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Rabin-Karp</a:t>
            </a:r>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算法</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1E1A6E9-1986-AAAE-FFBA-FBB5700BE682}"/>
                  </a:ext>
                </a:extLst>
              </p:cNvPr>
              <p:cNvSpPr txBox="1"/>
              <p:nvPr/>
            </p:nvSpPr>
            <p:spPr>
              <a:xfrm>
                <a:off x="411390" y="1347169"/>
                <a:ext cx="11720115" cy="446801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CN" sz="2400" b="1" dirty="0"/>
                  <a:t>Rabin-Karp</a:t>
                </a:r>
                <a:r>
                  <a:rPr lang="zh-CN" altLang="en-US" sz="2400" b="1" dirty="0"/>
                  <a:t>算法的大致思路为</a:t>
                </a:r>
                <a:endParaRPr lang="en-US" altLang="zh-CN" sz="2400" b="1" dirty="0"/>
              </a:p>
              <a:p>
                <a:pPr marL="457200" indent="-457200">
                  <a:lnSpc>
                    <a:spcPct val="150000"/>
                  </a:lnSpc>
                  <a:buFont typeface="Arial" panose="020B0604020202020204" pitchFamily="34" charset="0"/>
                  <a:buChar char="•"/>
                </a:pPr>
                <a:r>
                  <a:rPr lang="zh-CN" altLang="en-US" sz="2400" b="1" dirty="0"/>
                  <a:t>①统计字符串中可能出现的不同字符总数，称为字母表，求出字母表大小</a:t>
                </a:r>
                <a14:m>
                  <m:oMath xmlns:m="http://schemas.openxmlformats.org/officeDocument/2006/math">
                    <m:r>
                      <a:rPr lang="en-US" altLang="zh-CN" sz="2400" b="1" i="1" smtClean="0">
                        <a:latin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rPr>
                      <m:t>|</m:t>
                    </m:r>
                  </m:oMath>
                </a14:m>
                <a:endParaRPr lang="en-US" altLang="zh-CN" sz="2400" b="1" dirty="0"/>
              </a:p>
              <a:p>
                <a:pPr marL="457200" indent="-457200">
                  <a:lnSpc>
                    <a:spcPct val="150000"/>
                  </a:lnSpc>
                  <a:buFont typeface="Arial" panose="020B0604020202020204" pitchFamily="34" charset="0"/>
                  <a:buChar char="•"/>
                </a:pPr>
                <a:r>
                  <a:rPr lang="zh-CN" altLang="en-US" sz="2400" b="1" dirty="0"/>
                  <a:t>②以</a:t>
                </a:r>
                <a14:m>
                  <m:oMath xmlns:m="http://schemas.openxmlformats.org/officeDocument/2006/math">
                    <m:r>
                      <a:rPr lang="en-US" altLang="zh-CN" sz="2400" b="1" i="0" smtClean="0">
                        <a:latin typeface="Cambria Math" panose="02040503050406030204" pitchFamily="18" charset="0"/>
                      </a:rPr>
                      <m:t>𝐝</m:t>
                    </m:r>
                    <m:r>
                      <a:rPr lang="en-US" altLang="zh-CN" sz="2400" b="1" i="0" smtClean="0">
                        <a:latin typeface="Cambria Math" panose="02040503050406030204" pitchFamily="18" charset="0"/>
                      </a:rPr>
                      <m:t>=</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rPr>
                      <m:t>|</m:t>
                    </m:r>
                  </m:oMath>
                </a14:m>
                <a:r>
                  <a:rPr lang="zh-CN" altLang="en-US" sz="2400" b="1" dirty="0"/>
                  <a:t>为基数进行进制转换，计算出模式串</a:t>
                </a:r>
                <a:r>
                  <a:rPr lang="en-US" altLang="zh-CN" sz="2400" b="1" dirty="0"/>
                  <a:t>P</a:t>
                </a:r>
                <a:r>
                  <a:rPr lang="zh-CN" altLang="en-US" sz="2400" b="1" dirty="0"/>
                  <a:t>的哈希值</a:t>
                </a:r>
                <a:endParaRPr lang="en-US" altLang="zh-CN" sz="2400" b="1" dirty="0"/>
              </a:p>
              <a:p>
                <a:pPr marL="457200" indent="-457200">
                  <a:lnSpc>
                    <a:spcPct val="150000"/>
                  </a:lnSpc>
                  <a:buFont typeface="Arial" panose="020B0604020202020204" pitchFamily="34" charset="0"/>
                  <a:buChar char="•"/>
                </a:pPr>
                <a:r>
                  <a:rPr lang="zh-CN" altLang="en-US" sz="2400" b="1" dirty="0"/>
                  <a:t>③对主串</a:t>
                </a:r>
                <a:r>
                  <a:rPr lang="en-US" altLang="zh-CN" sz="2400" b="1" dirty="0"/>
                  <a:t>T</a:t>
                </a:r>
                <a:r>
                  <a:rPr lang="zh-CN" altLang="en-US" sz="2400" b="1" dirty="0"/>
                  <a:t>的每一个长度为</a:t>
                </a:r>
                <a:r>
                  <a:rPr lang="en-US" altLang="zh-CN" sz="2400" b="1" dirty="0"/>
                  <a:t>m</a:t>
                </a:r>
                <a:r>
                  <a:rPr lang="zh-CN" altLang="en-US" sz="2400" b="1" dirty="0"/>
                  <a:t>的子串计算哈希值</a:t>
                </a:r>
                <a:endParaRPr lang="en-US" altLang="zh-CN" sz="2400" b="1" dirty="0"/>
              </a:p>
              <a:p>
                <a:pPr marL="457200" indent="-457200">
                  <a:lnSpc>
                    <a:spcPct val="150000"/>
                  </a:lnSpc>
                  <a:buFont typeface="Arial" panose="020B0604020202020204" pitchFamily="34" charset="0"/>
                  <a:buChar char="•"/>
                </a:pPr>
                <a:r>
                  <a:rPr lang="zh-CN" altLang="en-US" sz="2400" b="1" dirty="0"/>
                  <a:t>④通过哈希值判断主串的子串中有无与</a:t>
                </a:r>
                <a:r>
                  <a:rPr lang="en-US" altLang="zh-CN" sz="2400" b="1" dirty="0"/>
                  <a:t>P</a:t>
                </a:r>
                <a:r>
                  <a:rPr lang="zh-CN" altLang="en-US" sz="2400" b="1" dirty="0"/>
                  <a:t>相等的字符串</a:t>
                </a:r>
                <a:endParaRPr lang="en-US" altLang="zh-CN" sz="2400" b="1" dirty="0"/>
              </a:p>
              <a:p>
                <a:pPr marL="457200" indent="-457200">
                  <a:lnSpc>
                    <a:spcPct val="150000"/>
                  </a:lnSpc>
                  <a:buFont typeface="Arial" panose="020B0604020202020204" pitchFamily="34" charset="0"/>
                  <a:buChar char="•"/>
                </a:pPr>
                <a:r>
                  <a:rPr lang="zh-CN" altLang="en-US" sz="2400" b="1" dirty="0"/>
                  <a:t>总复杂度为</a:t>
                </a:r>
                <a14:m>
                  <m:oMath xmlns:m="http://schemas.openxmlformats.org/officeDocument/2006/math">
                    <m:r>
                      <a:rPr lang="en-US" altLang="zh-CN" sz="2400" b="1" i="1" smtClean="0">
                        <a:latin typeface="Cambria Math" panose="02040503050406030204" pitchFamily="18" charset="0"/>
                      </a:rPr>
                      <m:t>𝑶</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oMath>
                </a14:m>
                <a:endParaRPr lang="en-US" altLang="zh-CN" sz="2400" b="1" dirty="0"/>
              </a:p>
              <a:p>
                <a:pPr marL="457200" indent="-457200">
                  <a:lnSpc>
                    <a:spcPct val="150000"/>
                  </a:lnSpc>
                  <a:buFont typeface="Arial" panose="020B0604020202020204" pitchFamily="34" charset="0"/>
                  <a:buChar char="•"/>
                </a:pPr>
                <a:r>
                  <a:rPr lang="zh-CN" altLang="en-US" sz="2400" b="1" dirty="0"/>
                  <a:t>由于“碰撞”的存在，理论上这个算法有可能会出错，但实际应用中只要降低“碰撞”程度，出错概率并不高</a:t>
                </a:r>
                <a:endParaRPr lang="en-US" altLang="zh-CN" sz="2400" b="1" dirty="0"/>
              </a:p>
            </p:txBody>
          </p:sp>
        </mc:Choice>
        <mc:Fallback xmlns="">
          <p:sp>
            <p:nvSpPr>
              <p:cNvPr id="3" name="文本框 2">
                <a:extLst>
                  <a:ext uri="{FF2B5EF4-FFF2-40B4-BE49-F238E27FC236}">
                    <a16:creationId xmlns:a16="http://schemas.microsoft.com/office/drawing/2014/main" id="{F1E1A6E9-1986-AAAE-FFBA-FBB5700BE682}"/>
                  </a:ext>
                </a:extLst>
              </p:cNvPr>
              <p:cNvSpPr txBox="1">
                <a:spLocks noRot="1" noChangeAspect="1" noMove="1" noResize="1" noEditPoints="1" noAdjustHandles="1" noChangeArrowheads="1" noChangeShapeType="1" noTextEdit="1"/>
              </p:cNvSpPr>
              <p:nvPr/>
            </p:nvSpPr>
            <p:spPr>
              <a:xfrm>
                <a:off x="411390" y="1347169"/>
                <a:ext cx="11720115" cy="4468018"/>
              </a:xfrm>
              <a:prstGeom prst="rect">
                <a:avLst/>
              </a:prstGeom>
              <a:blipFill>
                <a:blip r:embed="rId2"/>
                <a:stretch>
                  <a:fillRect l="-676" b="-23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13931118"/>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DCDD105-579C-2121-6CD4-1DD823511234}"/>
              </a:ext>
            </a:extLst>
          </p:cNvPr>
          <p:cNvSpPr/>
          <p:nvPr/>
        </p:nvSpPr>
        <p:spPr>
          <a:xfrm>
            <a:off x="1130008" y="297785"/>
            <a:ext cx="2988282"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有限状态自动机</a:t>
            </a:r>
          </a:p>
        </p:txBody>
      </p:sp>
      <p:sp>
        <p:nvSpPr>
          <p:cNvPr id="3" name="文本框 2">
            <a:extLst>
              <a:ext uri="{FF2B5EF4-FFF2-40B4-BE49-F238E27FC236}">
                <a16:creationId xmlns:a16="http://schemas.microsoft.com/office/drawing/2014/main" id="{DB6E452B-228A-6673-7048-DEE7F2B83184}"/>
              </a:ext>
            </a:extLst>
          </p:cNvPr>
          <p:cNvSpPr txBox="1"/>
          <p:nvPr/>
        </p:nvSpPr>
        <p:spPr>
          <a:xfrm>
            <a:off x="355549" y="1584494"/>
            <a:ext cx="11720115" cy="280602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有限状态自动机是为研究有限内存的计算过程和某些语言类而抽象出的一种计算模型。有限状态自动机拥有</a:t>
            </a:r>
            <a:r>
              <a:rPr lang="zh-CN" altLang="en-US" sz="2400" b="1" dirty="0">
                <a:solidFill>
                  <a:srgbClr val="FF0000"/>
                </a:solidFill>
              </a:rPr>
              <a:t>有限数量</a:t>
            </a:r>
            <a:r>
              <a:rPr lang="zh-CN" altLang="en-US" sz="2400" b="1" dirty="0"/>
              <a:t>的状态，每个状态可以迁移到零个或多个状态，输入字串决定执行哪个状态的迁移。有限状态自动机可以表示为一个有向图。</a:t>
            </a:r>
            <a:endParaRPr lang="en-US" altLang="zh-CN" sz="2400" b="1" dirty="0"/>
          </a:p>
          <a:p>
            <a:pPr marL="457200" indent="-457200">
              <a:lnSpc>
                <a:spcPct val="150000"/>
              </a:lnSpc>
              <a:buFont typeface="Arial" panose="020B0604020202020204" pitchFamily="34" charset="0"/>
              <a:buChar char="•"/>
            </a:pPr>
            <a:r>
              <a:rPr lang="zh-CN" altLang="en-US" sz="2400" b="1" dirty="0"/>
              <a:t>状态可以理解为问题处理过程中的一个阶段。</a:t>
            </a:r>
            <a:endParaRPr lang="en-US" altLang="zh-CN" sz="2400" b="1" dirty="0"/>
          </a:p>
          <a:p>
            <a:pPr marL="457200" indent="-457200">
              <a:lnSpc>
                <a:spcPct val="150000"/>
              </a:lnSpc>
              <a:buFont typeface="Arial" panose="020B0604020202020204" pitchFamily="34" charset="0"/>
              <a:buChar char="•"/>
            </a:pPr>
            <a:r>
              <a:rPr lang="zh-CN" altLang="en-US" sz="2400" b="1" dirty="0"/>
              <a:t>根据输入的字符串来决定如何在不同的状态间进行跳转。</a:t>
            </a:r>
            <a:endParaRPr lang="en-US" altLang="zh-CN" sz="2400" b="1" dirty="0"/>
          </a:p>
        </p:txBody>
      </p:sp>
    </p:spTree>
    <p:extLst>
      <p:ext uri="{BB962C8B-B14F-4D97-AF65-F5344CB8AC3E}">
        <p14:creationId xmlns:p14="http://schemas.microsoft.com/office/powerpoint/2010/main" val="332890736"/>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C44AA47-27C0-92F5-8E92-8F6D3DA5D54F}"/>
              </a:ext>
            </a:extLst>
          </p:cNvPr>
          <p:cNvSpPr/>
          <p:nvPr/>
        </p:nvSpPr>
        <p:spPr>
          <a:xfrm>
            <a:off x="1130008" y="297785"/>
            <a:ext cx="2988282"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有限状态自动机</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F3F41CA-6AFE-3B48-CE98-40E7EE356A75}"/>
                  </a:ext>
                </a:extLst>
              </p:cNvPr>
              <p:cNvSpPr txBox="1"/>
              <p:nvPr/>
            </p:nvSpPr>
            <p:spPr>
              <a:xfrm>
                <a:off x="404410" y="1194582"/>
                <a:ext cx="11720115" cy="336002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有限状态自动机由以下几个元素定义</a:t>
                </a:r>
                <a:endParaRPr lang="en-US" altLang="zh-CN" sz="2400" b="1" dirty="0"/>
              </a:p>
              <a:p>
                <a:pPr marL="457200" indent="-457200">
                  <a:lnSpc>
                    <a:spcPct val="150000"/>
                  </a:lnSpc>
                  <a:buFont typeface="Arial" panose="020B0604020202020204" pitchFamily="34" charset="0"/>
                  <a:buChar char="•"/>
                </a:pPr>
                <a:r>
                  <a:rPr lang="zh-CN" altLang="en-US" sz="2400" b="1" dirty="0"/>
                  <a:t>①</a:t>
                </a:r>
                <a14:m>
                  <m:oMath xmlns:m="http://schemas.openxmlformats.org/officeDocument/2006/math">
                    <m:r>
                      <a:rPr lang="en-US" altLang="zh-CN" sz="2400" b="1" i="1" smtClean="0">
                        <a:latin typeface="Cambria Math" panose="02040503050406030204" pitchFamily="18" charset="0"/>
                      </a:rPr>
                      <m:t>𝑸</m:t>
                    </m:r>
                  </m:oMath>
                </a14:m>
                <a:r>
                  <a:rPr lang="zh-CN" altLang="en-US" sz="2400" b="1" dirty="0"/>
                  <a:t>，状态的集合</a:t>
                </a:r>
                <a:endParaRPr lang="en-US" altLang="zh-CN" sz="2400" b="1" dirty="0"/>
              </a:p>
              <a:p>
                <a:pPr marL="457200" indent="-457200">
                  <a:lnSpc>
                    <a:spcPct val="150000"/>
                  </a:lnSpc>
                  <a:buFont typeface="Arial" panose="020B0604020202020204" pitchFamily="34" charset="0"/>
                  <a:buChar char="•"/>
                </a:pPr>
                <a:r>
                  <a:rPr lang="zh-CN" altLang="en-US" sz="2400" b="1" dirty="0"/>
                  <a:t>②</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𝒒</m:t>
                        </m:r>
                      </m:e>
                      <m:sub>
                        <m:r>
                          <a:rPr lang="en-US" altLang="zh-CN" sz="2400" b="1" i="1" smtClean="0">
                            <a:latin typeface="Cambria Math" panose="02040503050406030204" pitchFamily="18" charset="0"/>
                          </a:rPr>
                          <m:t>𝟎</m:t>
                        </m:r>
                      </m:sub>
                    </m:sSub>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𝑸</m:t>
                    </m:r>
                  </m:oMath>
                </a14:m>
                <a:r>
                  <a:rPr lang="zh-CN" altLang="en-US" sz="2400" b="1" dirty="0"/>
                  <a:t>，起始状态</a:t>
                </a:r>
                <a:endParaRPr lang="en-US" altLang="zh-CN" sz="2400" b="1" dirty="0"/>
              </a:p>
              <a:p>
                <a:pPr marL="457200" indent="-457200">
                  <a:lnSpc>
                    <a:spcPct val="150000"/>
                  </a:lnSpc>
                  <a:buFont typeface="Arial" panose="020B0604020202020204" pitchFamily="34" charset="0"/>
                  <a:buChar char="•"/>
                </a:pPr>
                <a:r>
                  <a:rPr lang="zh-CN" altLang="en-US" sz="2400" b="1" dirty="0"/>
                  <a:t>③</a:t>
                </a:r>
                <a14:m>
                  <m:oMath xmlns:m="http://schemas.openxmlformats.org/officeDocument/2006/math">
                    <m:r>
                      <a:rPr lang="en-US" altLang="zh-CN" sz="2400" b="1" i="1" smtClean="0">
                        <a:latin typeface="Cambria Math" panose="02040503050406030204" pitchFamily="18" charset="0"/>
                      </a:rPr>
                      <m:t>𝑨</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𝑸</m:t>
                    </m:r>
                  </m:oMath>
                </a14:m>
                <a:r>
                  <a:rPr lang="zh-CN" altLang="en-US" sz="2400" b="1" dirty="0"/>
                  <a:t>，终止状态（任务达成的一些目标状态，到达后自动机就终止）</a:t>
                </a:r>
                <a:endParaRPr lang="en-US" altLang="zh-CN" sz="2400" b="1" dirty="0"/>
              </a:p>
              <a:p>
                <a:pPr marL="457200" indent="-457200">
                  <a:lnSpc>
                    <a:spcPct val="150000"/>
                  </a:lnSpc>
                  <a:buFont typeface="Arial" panose="020B0604020202020204" pitchFamily="34" charset="0"/>
                  <a:buChar char="•"/>
                </a:pPr>
                <a:r>
                  <a:rPr lang="zh-CN" altLang="en-US" sz="2400" b="1" dirty="0"/>
                  <a:t>④</a:t>
                </a:r>
                <a14:m>
                  <m:oMath xmlns:m="http://schemas.openxmlformats.org/officeDocument/2006/math">
                    <m:r>
                      <a:rPr lang="zh-CN" altLang="en-US" sz="2400" b="1" i="1" smtClean="0">
                        <a:latin typeface="Cambria Math" panose="02040503050406030204" pitchFamily="18" charset="0"/>
                      </a:rPr>
                      <m:t>∑</m:t>
                    </m:r>
                  </m:oMath>
                </a14:m>
                <a:r>
                  <a:rPr lang="zh-CN" altLang="en-US" sz="2400" b="1" dirty="0"/>
                  <a:t>，字母表，可能出现的所有字符组成的集合</a:t>
                </a:r>
                <a:endParaRPr lang="en-US" altLang="zh-CN" sz="2400" b="1" dirty="0"/>
              </a:p>
              <a:p>
                <a:pPr marL="457200" indent="-457200">
                  <a:lnSpc>
                    <a:spcPct val="150000"/>
                  </a:lnSpc>
                  <a:buFont typeface="Arial" panose="020B0604020202020204" pitchFamily="34" charset="0"/>
                  <a:buChar char="•"/>
                </a:pPr>
                <a:r>
                  <a:rPr lang="zh-CN" altLang="en-US" sz="2400" b="1" dirty="0"/>
                  <a:t>⑤</a:t>
                </a:r>
                <a14:m>
                  <m:oMath xmlns:m="http://schemas.openxmlformats.org/officeDocument/2006/math">
                    <m:r>
                      <a:rPr lang="zh-CN" altLang="en-US" sz="2400" b="1" i="1" smtClean="0">
                        <a:latin typeface="Cambria Math" panose="02040503050406030204" pitchFamily="18" charset="0"/>
                      </a:rPr>
                      <m:t>𝜹</m:t>
                    </m:r>
                  </m:oMath>
                </a14:m>
                <a:r>
                  <a:rPr lang="zh-CN" altLang="en-US" sz="2400" b="1" dirty="0"/>
                  <a:t>状态转移函数，为</a:t>
                </a:r>
                <a14:m>
                  <m:oMath xmlns:m="http://schemas.openxmlformats.org/officeDocument/2006/math">
                    <m:r>
                      <a:rPr lang="zh-CN" altLang="en-US" sz="2400" b="1" i="1" smtClean="0">
                        <a:latin typeface="Cambria Math" panose="02040503050406030204" pitchFamily="18" charset="0"/>
                      </a:rPr>
                      <m:t>𝜹</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𝑸</m:t>
                    </m:r>
                    <m:r>
                      <a:rPr lang="en-US" altLang="zh-CN" sz="2400" b="1" i="1">
                        <a:latin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𝑸</m:t>
                    </m:r>
                  </m:oMath>
                </a14:m>
                <a:r>
                  <a:rPr lang="zh-CN" altLang="en-US" sz="2400" b="1" dirty="0"/>
                  <a:t>的一个映射</a:t>
                </a:r>
                <a:endParaRPr lang="en-US" altLang="zh-CN" sz="2400" b="1" dirty="0"/>
              </a:p>
            </p:txBody>
          </p:sp>
        </mc:Choice>
        <mc:Fallback xmlns="">
          <p:sp>
            <p:nvSpPr>
              <p:cNvPr id="3" name="文本框 2">
                <a:extLst>
                  <a:ext uri="{FF2B5EF4-FFF2-40B4-BE49-F238E27FC236}">
                    <a16:creationId xmlns:a16="http://schemas.microsoft.com/office/drawing/2014/main" id="{FF3F41CA-6AFE-3B48-CE98-40E7EE356A75}"/>
                  </a:ext>
                </a:extLst>
              </p:cNvPr>
              <p:cNvSpPr txBox="1">
                <a:spLocks noRot="1" noChangeAspect="1" noMove="1" noResize="1" noEditPoints="1" noAdjustHandles="1" noChangeArrowheads="1" noChangeShapeType="1" noTextEdit="1"/>
              </p:cNvSpPr>
              <p:nvPr/>
            </p:nvSpPr>
            <p:spPr>
              <a:xfrm>
                <a:off x="404410" y="1194582"/>
                <a:ext cx="11720115" cy="3360022"/>
              </a:xfrm>
              <a:prstGeom prst="rect">
                <a:avLst/>
              </a:prstGeom>
              <a:blipFill>
                <a:blip r:embed="rId2"/>
                <a:stretch>
                  <a:fillRect l="-676" b="-3448"/>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DBF9059A-1BDB-DB1E-062D-792631644E7D}"/>
              </a:ext>
            </a:extLst>
          </p:cNvPr>
          <p:cNvPicPr>
            <a:picLocks noChangeAspect="1"/>
          </p:cNvPicPr>
          <p:nvPr/>
        </p:nvPicPr>
        <p:blipFill>
          <a:blip r:embed="rId3"/>
          <a:stretch>
            <a:fillRect/>
          </a:stretch>
        </p:blipFill>
        <p:spPr>
          <a:xfrm>
            <a:off x="995443" y="4928181"/>
            <a:ext cx="6724996" cy="1632034"/>
          </a:xfrm>
          <a:prstGeom prst="rect">
            <a:avLst/>
          </a:prstGeom>
        </p:spPr>
      </p:pic>
    </p:spTree>
    <p:extLst>
      <p:ext uri="{BB962C8B-B14F-4D97-AF65-F5344CB8AC3E}">
        <p14:creationId xmlns:p14="http://schemas.microsoft.com/office/powerpoint/2010/main" val="3628249567"/>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9DC3CBE-2BDD-B447-729E-6589141E9926}"/>
              </a:ext>
            </a:extLst>
          </p:cNvPr>
          <p:cNvSpPr/>
          <p:nvPr/>
        </p:nvSpPr>
        <p:spPr>
          <a:xfrm>
            <a:off x="1130008" y="297785"/>
            <a:ext cx="2988282"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有限状态自动机</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40F9D79-0C98-C63D-0C06-D51648B20D9E}"/>
                  </a:ext>
                </a:extLst>
              </p:cNvPr>
              <p:cNvSpPr txBox="1"/>
              <p:nvPr/>
            </p:nvSpPr>
            <p:spPr>
              <a:xfrm>
                <a:off x="471885" y="1397006"/>
                <a:ext cx="11720115" cy="391402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我们的目标是构建出一个有限状态自动机，来自动实现字符串匹配这件事情。</a:t>
                </a:r>
                <a:endParaRPr lang="en-US" altLang="zh-CN" sz="2400" b="1" dirty="0"/>
              </a:p>
              <a:p>
                <a:pPr marL="457200" indent="-457200">
                  <a:lnSpc>
                    <a:spcPct val="150000"/>
                  </a:lnSpc>
                  <a:buFont typeface="Arial" panose="020B0604020202020204" pitchFamily="34" charset="0"/>
                  <a:buChar char="•"/>
                </a:pPr>
                <a:r>
                  <a:rPr lang="zh-CN" altLang="en-US" sz="2400" b="1" dirty="0"/>
                  <a:t>先将刚才的各个元素对应到字符串匹配的问题。假设模式串长度为</a:t>
                </a:r>
                <a:r>
                  <a:rPr lang="en-US" altLang="zh-CN" sz="2400" b="1" dirty="0"/>
                  <a:t>m</a:t>
                </a:r>
              </a:p>
              <a:p>
                <a:pPr marL="457200" indent="-457200">
                  <a:lnSpc>
                    <a:spcPct val="150000"/>
                  </a:lnSpc>
                  <a:buFont typeface="Arial" panose="020B0604020202020204" pitchFamily="34" charset="0"/>
                  <a:buChar char="•"/>
                </a:pPr>
                <a:r>
                  <a:rPr lang="zh-CN" altLang="en-US" sz="2400" b="1" dirty="0"/>
                  <a:t>①</a:t>
                </a:r>
                <a:r>
                  <a:rPr lang="en-US" altLang="zh-CN" sz="2400" b="1" dirty="0"/>
                  <a:t> </a:t>
                </a:r>
                <a14:m>
                  <m:oMath xmlns:m="http://schemas.openxmlformats.org/officeDocument/2006/math">
                    <m:r>
                      <a:rPr lang="en-US" altLang="zh-CN" sz="2400" b="1" i="1" smtClean="0">
                        <a:latin typeface="Cambria Math" panose="02040503050406030204" pitchFamily="18" charset="0"/>
                      </a:rPr>
                      <m:t>𝑸</m:t>
                    </m:r>
                  </m:oMath>
                </a14:m>
                <a:r>
                  <a:rPr lang="zh-CN" altLang="en-US" sz="2400" b="1" dirty="0"/>
                  <a:t>，状态</a:t>
                </a:r>
                <a14:m>
                  <m:oMath xmlns:m="http://schemas.openxmlformats.org/officeDocument/2006/math">
                    <m:r>
                      <a:rPr lang="en-US" altLang="zh-CN" sz="2400" b="1" i="1" smtClean="0">
                        <a:latin typeface="Cambria Math" panose="02040503050406030204" pitchFamily="18" charset="0"/>
                      </a:rPr>
                      <m:t>𝟎</m:t>
                    </m:r>
                    <m:r>
                      <a:rPr lang="en-US" altLang="zh-CN" sz="2400" b="1" i="1">
                        <a:latin typeface="Cambria Math" panose="02040503050406030204" pitchFamily="18" charset="0"/>
                      </a:rPr>
                      <m:t>~</m:t>
                    </m:r>
                    <m:r>
                      <a:rPr lang="en-US" altLang="zh-CN" sz="2400" b="1" i="1" smtClean="0">
                        <a:latin typeface="Cambria Math" panose="02040503050406030204" pitchFamily="18" charset="0"/>
                      </a:rPr>
                      <m:t>𝒎</m:t>
                    </m:r>
                  </m:oMath>
                </a14:m>
                <a:r>
                  <a:rPr lang="zh-CN" altLang="en-US" sz="2400" b="1" dirty="0"/>
                  <a:t>表示已经匹配了多长的字符串</a:t>
                </a:r>
                <a:endParaRPr lang="en-US" altLang="zh-CN" sz="2400" b="1" dirty="0"/>
              </a:p>
              <a:p>
                <a:pPr marL="457200" indent="-457200">
                  <a:lnSpc>
                    <a:spcPct val="150000"/>
                  </a:lnSpc>
                  <a:buFont typeface="Arial" panose="020B0604020202020204" pitchFamily="34" charset="0"/>
                  <a:buChar char="•"/>
                </a:pPr>
                <a:r>
                  <a:rPr lang="zh-CN" altLang="en-US" sz="2400" b="1" dirty="0"/>
                  <a:t>②</a:t>
                </a:r>
                <a:r>
                  <a:rPr lang="en-US" altLang="zh-CN" sz="2400" b="1" dirty="0"/>
                  <a:t> </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𝒒</m:t>
                        </m:r>
                      </m:e>
                      <m:sub>
                        <m:r>
                          <a:rPr lang="en-US" altLang="zh-CN" sz="2400" b="1" i="1" smtClean="0">
                            <a:latin typeface="Cambria Math" panose="02040503050406030204" pitchFamily="18" charset="0"/>
                          </a:rPr>
                          <m:t>𝟎</m:t>
                        </m:r>
                      </m:sub>
                    </m:sSub>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𝑸</m:t>
                    </m:r>
                  </m:oMath>
                </a14:m>
                <a:r>
                  <a:rPr lang="zh-CN" altLang="en-US" sz="2400" b="1" dirty="0"/>
                  <a:t>，</a:t>
                </a:r>
                <a:r>
                  <a:rPr lang="en-US" altLang="zh-CN" sz="2400" b="1" dirty="0"/>
                  <a:t> </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𝒒</m:t>
                        </m:r>
                      </m:e>
                      <m:sub>
                        <m:r>
                          <a:rPr lang="en-US" altLang="zh-CN" sz="2400" b="1" i="1">
                            <a:latin typeface="Cambria Math" panose="02040503050406030204" pitchFamily="18" charset="0"/>
                          </a:rPr>
                          <m:t>𝟎</m:t>
                        </m:r>
                      </m:sub>
                    </m:sSub>
                  </m:oMath>
                </a14:m>
                <a:r>
                  <a:rPr lang="zh-CN" altLang="en-US" sz="2400" b="1" dirty="0"/>
                  <a:t>即为状态</a:t>
                </a:r>
                <a:r>
                  <a:rPr lang="en-US" altLang="zh-CN" sz="2400" b="1" dirty="0"/>
                  <a:t>0</a:t>
                </a:r>
                <a:r>
                  <a:rPr lang="zh-CN" altLang="en-US" sz="2400" b="1" dirty="0"/>
                  <a:t>，匹配了</a:t>
                </a:r>
                <a:r>
                  <a:rPr lang="en-US" altLang="zh-CN" sz="2400" b="1" dirty="0"/>
                  <a:t>0</a:t>
                </a:r>
                <a:r>
                  <a:rPr lang="zh-CN" altLang="en-US" sz="2400" b="1" dirty="0"/>
                  <a:t>个字符</a:t>
                </a:r>
                <a:endParaRPr lang="en-US" altLang="zh-CN" sz="2400" b="1" dirty="0"/>
              </a:p>
              <a:p>
                <a:pPr marL="457200" indent="-457200">
                  <a:lnSpc>
                    <a:spcPct val="150000"/>
                  </a:lnSpc>
                  <a:buFont typeface="Arial" panose="020B0604020202020204" pitchFamily="34" charset="0"/>
                  <a:buChar char="•"/>
                </a:pPr>
                <a:r>
                  <a:rPr lang="zh-CN" altLang="en-US" sz="2400" b="1" dirty="0"/>
                  <a:t>③</a:t>
                </a:r>
                <a:r>
                  <a:rPr lang="en-US" altLang="zh-CN" sz="2400" b="1" dirty="0"/>
                  <a:t> </a:t>
                </a:r>
                <a14:m>
                  <m:oMath xmlns:m="http://schemas.openxmlformats.org/officeDocument/2006/math">
                    <m:r>
                      <a:rPr lang="en-US" altLang="zh-CN" sz="2400" b="1" i="1" smtClean="0">
                        <a:latin typeface="Cambria Math" panose="02040503050406030204" pitchFamily="18" charset="0"/>
                      </a:rPr>
                      <m:t>𝑨</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𝑸</m:t>
                    </m:r>
                  </m:oMath>
                </a14:m>
                <a:r>
                  <a:rPr lang="zh-CN" altLang="en-US" sz="2400" b="1" dirty="0"/>
                  <a:t>，</a:t>
                </a:r>
                <a:r>
                  <a:rPr lang="en-US" altLang="zh-CN" sz="2400" b="1" dirty="0"/>
                  <a:t> </a:t>
                </a:r>
                <a:r>
                  <a:rPr lang="zh-CN" altLang="en-US" sz="2400" b="1" dirty="0"/>
                  <a:t>这里</a:t>
                </a:r>
                <a14:m>
                  <m:oMath xmlns:m="http://schemas.openxmlformats.org/officeDocument/2006/math">
                    <m:r>
                      <a:rPr lang="en-US" altLang="zh-CN" sz="2400" b="1" i="1">
                        <a:latin typeface="Cambria Math" panose="02040503050406030204" pitchFamily="18" charset="0"/>
                      </a:rPr>
                      <m:t>𝑨</m:t>
                    </m:r>
                  </m:oMath>
                </a14:m>
                <a:r>
                  <a:rPr lang="zh-CN" altLang="en-US" sz="2400" b="1" dirty="0"/>
                  <a:t>就等于</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𝒒</m:t>
                        </m:r>
                      </m:e>
                      <m:sub>
                        <m:r>
                          <a:rPr lang="en-US" altLang="zh-CN" sz="2400" b="1" i="1" smtClean="0">
                            <a:latin typeface="Cambria Math" panose="02040503050406030204" pitchFamily="18" charset="0"/>
                          </a:rPr>
                          <m:t>𝒎</m:t>
                        </m:r>
                      </m:sub>
                    </m:sSub>
                  </m:oMath>
                </a14:m>
                <a:r>
                  <a:rPr lang="zh-CN" altLang="en-US" sz="2400" b="1" dirty="0"/>
                  <a:t>，匹配了</a:t>
                </a:r>
                <a:r>
                  <a:rPr lang="en-US" altLang="zh-CN" sz="2400" b="1" dirty="0"/>
                  <a:t>m</a:t>
                </a:r>
                <a:r>
                  <a:rPr lang="zh-CN" altLang="en-US" sz="2400" b="1" dirty="0"/>
                  <a:t>个字符后匹配完成，自动机终止</a:t>
                </a:r>
                <a:endParaRPr lang="en-US" altLang="zh-CN" sz="2400" b="1" dirty="0"/>
              </a:p>
              <a:p>
                <a:pPr marL="457200" indent="-457200">
                  <a:lnSpc>
                    <a:spcPct val="150000"/>
                  </a:lnSpc>
                  <a:buFont typeface="Arial" panose="020B0604020202020204" pitchFamily="34" charset="0"/>
                  <a:buChar char="•"/>
                </a:pPr>
                <a:r>
                  <a:rPr lang="zh-CN" altLang="en-US" sz="2400" b="1" dirty="0"/>
                  <a:t>④ </a:t>
                </a:r>
                <a14:m>
                  <m:oMath xmlns:m="http://schemas.openxmlformats.org/officeDocument/2006/math">
                    <m:r>
                      <a:rPr lang="zh-CN" altLang="en-US" sz="2400" b="1" i="1" smtClean="0">
                        <a:latin typeface="Cambria Math" panose="02040503050406030204" pitchFamily="18" charset="0"/>
                      </a:rPr>
                      <m:t>∑</m:t>
                    </m:r>
                  </m:oMath>
                </a14:m>
                <a:r>
                  <a:rPr lang="zh-CN" altLang="en-US" sz="2400" b="1" dirty="0"/>
                  <a:t>，字母表，可能出现的所有字符组成的集合</a:t>
                </a:r>
                <a:endParaRPr lang="en-US" altLang="zh-CN" sz="2400" b="1" dirty="0"/>
              </a:p>
              <a:p>
                <a:pPr marL="457200" indent="-457200">
                  <a:lnSpc>
                    <a:spcPct val="150000"/>
                  </a:lnSpc>
                  <a:buFont typeface="Arial" panose="020B0604020202020204" pitchFamily="34" charset="0"/>
                  <a:buChar char="•"/>
                </a:pPr>
                <a:r>
                  <a:rPr lang="zh-CN" altLang="en-US" sz="2400" b="1" dirty="0"/>
                  <a:t>⑤</a:t>
                </a:r>
                <a14:m>
                  <m:oMath xmlns:m="http://schemas.openxmlformats.org/officeDocument/2006/math">
                    <m:r>
                      <a:rPr lang="zh-CN" altLang="en-US" sz="2400" b="1" i="1" smtClean="0">
                        <a:latin typeface="Cambria Math" panose="02040503050406030204" pitchFamily="18" charset="0"/>
                      </a:rPr>
                      <m:t>𝜹</m:t>
                    </m:r>
                  </m:oMath>
                </a14:m>
                <a:r>
                  <a:rPr lang="zh-CN" altLang="en-US" sz="2400" b="1" dirty="0"/>
                  <a:t>状态转移函数，我们要构建自动机的关键。</a:t>
                </a:r>
                <a:endParaRPr lang="en-US" altLang="zh-CN" sz="2400" b="1" dirty="0"/>
              </a:p>
            </p:txBody>
          </p:sp>
        </mc:Choice>
        <mc:Fallback xmlns="">
          <p:sp>
            <p:nvSpPr>
              <p:cNvPr id="3" name="文本框 2">
                <a:extLst>
                  <a:ext uri="{FF2B5EF4-FFF2-40B4-BE49-F238E27FC236}">
                    <a16:creationId xmlns:a16="http://schemas.microsoft.com/office/drawing/2014/main" id="{F40F9D79-0C98-C63D-0C06-D51648B20D9E}"/>
                  </a:ext>
                </a:extLst>
              </p:cNvPr>
              <p:cNvSpPr txBox="1">
                <a:spLocks noRot="1" noChangeAspect="1" noMove="1" noResize="1" noEditPoints="1" noAdjustHandles="1" noChangeArrowheads="1" noChangeShapeType="1" noTextEdit="1"/>
              </p:cNvSpPr>
              <p:nvPr/>
            </p:nvSpPr>
            <p:spPr>
              <a:xfrm>
                <a:off x="471885" y="1397006"/>
                <a:ext cx="11720115" cy="3914020"/>
              </a:xfrm>
              <a:prstGeom prst="rect">
                <a:avLst/>
              </a:prstGeom>
              <a:blipFill>
                <a:blip r:embed="rId2"/>
                <a:stretch>
                  <a:fillRect l="-676" b="-28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73295008"/>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26B1CD1-1831-DDBA-E106-6D173EDDCCF0}"/>
              </a:ext>
            </a:extLst>
          </p:cNvPr>
          <p:cNvSpPr/>
          <p:nvPr/>
        </p:nvSpPr>
        <p:spPr>
          <a:xfrm>
            <a:off x="1130008" y="297785"/>
            <a:ext cx="2988282"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有限状态自动机</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ED62DC0-3D13-B943-8F9A-E56D489D4419}"/>
                  </a:ext>
                </a:extLst>
              </p:cNvPr>
              <p:cNvSpPr txBox="1"/>
              <p:nvPr/>
            </p:nvSpPr>
            <p:spPr>
              <a:xfrm>
                <a:off x="409064" y="1054979"/>
                <a:ext cx="11720115" cy="280602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主要是如何构建出状态转移函数</a:t>
                </a:r>
                <a14:m>
                  <m:oMath xmlns:m="http://schemas.openxmlformats.org/officeDocument/2006/math">
                    <m:r>
                      <a:rPr lang="zh-CN" altLang="en-US" sz="2400" b="1" i="1" smtClean="0">
                        <a:latin typeface="Cambria Math" panose="02040503050406030204" pitchFamily="18" charset="0"/>
                      </a:rPr>
                      <m:t>𝜹</m:t>
                    </m:r>
                  </m:oMath>
                </a14:m>
                <a:endParaRPr lang="en-US" altLang="zh-CN" sz="2400" b="1" dirty="0"/>
              </a:p>
              <a:p>
                <a:pPr marL="457200" indent="-457200">
                  <a:lnSpc>
                    <a:spcPct val="150000"/>
                  </a:lnSpc>
                  <a:buFont typeface="Arial" panose="020B0604020202020204" pitchFamily="34" charset="0"/>
                  <a:buChar char="•"/>
                </a:pPr>
                <a14:m>
                  <m:oMath xmlns:m="http://schemas.openxmlformats.org/officeDocument/2006/math">
                    <m:r>
                      <a:rPr lang="zh-CN" altLang="en-US" sz="2400" b="1" i="1" smtClean="0">
                        <a:latin typeface="Cambria Math" panose="02040503050406030204" pitchFamily="18" charset="0"/>
                      </a:rPr>
                      <m:t>𝜹</m:t>
                    </m:r>
                  </m:oMath>
                </a14:m>
                <a:r>
                  <a:rPr lang="zh-CN" altLang="en-US" sz="2400" b="1" dirty="0"/>
                  <a:t>就是由一个状态</a:t>
                </a:r>
                <a:r>
                  <a:rPr lang="en-US" altLang="zh-CN" sz="2400" b="1" dirty="0"/>
                  <a:t>+</a:t>
                </a:r>
                <a:r>
                  <a:rPr lang="zh-CN" altLang="en-US" sz="2400" b="1" dirty="0"/>
                  <a:t>一个字符</a:t>
                </a:r>
                <a:r>
                  <a:rPr lang="en-US" altLang="zh-CN" sz="2400" b="1" dirty="0"/>
                  <a:t>--&gt;</a:t>
                </a:r>
                <a:r>
                  <a:rPr lang="zh-CN" altLang="en-US" sz="2400" b="1" dirty="0"/>
                  <a:t>另一个状态构成。</a:t>
                </a:r>
                <a:endParaRPr lang="en-US" altLang="zh-CN" sz="2400" b="1" dirty="0"/>
              </a:p>
              <a:p>
                <a:pPr marL="457200" indent="-457200">
                  <a:lnSpc>
                    <a:spcPct val="150000"/>
                  </a:lnSpc>
                  <a:buFont typeface="Arial" panose="020B0604020202020204" pitchFamily="34" charset="0"/>
                  <a:buChar char="•"/>
                </a:pPr>
                <a:r>
                  <a:rPr lang="zh-CN" altLang="en-US" sz="2400" b="1" dirty="0"/>
                  <a:t>可以理解为匹配到当前阶段，下一个主串字符为某个字符时，应该做出什么操作</a:t>
                </a:r>
                <a:endParaRPr lang="en-US" altLang="zh-CN" sz="2400" b="1" dirty="0"/>
              </a:p>
              <a:p>
                <a:pPr marL="457200" indent="-457200">
                  <a:lnSpc>
                    <a:spcPct val="150000"/>
                  </a:lnSpc>
                  <a:buFont typeface="Arial" panose="020B0604020202020204" pitchFamily="34" charset="0"/>
                  <a:buChar char="•"/>
                </a:pPr>
                <a:r>
                  <a:rPr lang="zh-CN" altLang="en-US" sz="2400" b="1" dirty="0"/>
                  <a:t>那么字符正好与模式串匹配时的转移函数是非常好求的，如果当前输入的字符恰好等于进入下一个状态匹配的字符，将状态跳转到下一个状态即可。</a:t>
                </a:r>
                <a:endParaRPr lang="en-US" altLang="zh-CN" sz="2400" b="1" dirty="0"/>
              </a:p>
            </p:txBody>
          </p:sp>
        </mc:Choice>
        <mc:Fallback xmlns="">
          <p:sp>
            <p:nvSpPr>
              <p:cNvPr id="3" name="文本框 2">
                <a:extLst>
                  <a:ext uri="{FF2B5EF4-FFF2-40B4-BE49-F238E27FC236}">
                    <a16:creationId xmlns:a16="http://schemas.microsoft.com/office/drawing/2014/main" id="{DED62DC0-3D13-B943-8F9A-E56D489D4419}"/>
                  </a:ext>
                </a:extLst>
              </p:cNvPr>
              <p:cNvSpPr txBox="1">
                <a:spLocks noRot="1" noChangeAspect="1" noMove="1" noResize="1" noEditPoints="1" noAdjustHandles="1" noChangeArrowheads="1" noChangeShapeType="1" noTextEdit="1"/>
              </p:cNvSpPr>
              <p:nvPr/>
            </p:nvSpPr>
            <p:spPr>
              <a:xfrm>
                <a:off x="409064" y="1054979"/>
                <a:ext cx="11720115" cy="2806025"/>
              </a:xfrm>
              <a:prstGeom prst="rect">
                <a:avLst/>
              </a:prstGeom>
              <a:blipFill>
                <a:blip r:embed="rId2"/>
                <a:stretch>
                  <a:fillRect l="-676" b="-4348"/>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D3F359E5-2F58-7209-42EC-875760D22105}"/>
              </a:ext>
            </a:extLst>
          </p:cNvPr>
          <p:cNvPicPr>
            <a:picLocks noChangeAspect="1"/>
          </p:cNvPicPr>
          <p:nvPr/>
        </p:nvPicPr>
        <p:blipFill>
          <a:blip r:embed="rId3"/>
          <a:stretch>
            <a:fillRect/>
          </a:stretch>
        </p:blipFill>
        <p:spPr>
          <a:xfrm>
            <a:off x="1849412" y="4200549"/>
            <a:ext cx="7125066" cy="1905098"/>
          </a:xfrm>
          <a:prstGeom prst="rect">
            <a:avLst/>
          </a:prstGeom>
        </p:spPr>
      </p:pic>
    </p:spTree>
    <p:extLst>
      <p:ext uri="{BB962C8B-B14F-4D97-AF65-F5344CB8AC3E}">
        <p14:creationId xmlns:p14="http://schemas.microsoft.com/office/powerpoint/2010/main" val="4042291029"/>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12D3FAC-B5A6-B3C8-2C8D-C2E958DFA576}"/>
              </a:ext>
            </a:extLst>
          </p:cNvPr>
          <p:cNvSpPr/>
          <p:nvPr/>
        </p:nvSpPr>
        <p:spPr>
          <a:xfrm>
            <a:off x="1130008" y="297785"/>
            <a:ext cx="2988282"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有限状态自动机</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06B48D3-9C51-83A3-2438-F944A29FBFC8}"/>
                  </a:ext>
                </a:extLst>
              </p:cNvPr>
              <p:cNvSpPr txBox="1"/>
              <p:nvPr/>
            </p:nvSpPr>
            <p:spPr>
              <a:xfrm>
                <a:off x="409064" y="1054979"/>
                <a:ext cx="11720115" cy="557601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我们首先得搞清楚自动机到底是怎么运用于字符串匹配问题的。</a:t>
                </a:r>
                <a:endParaRPr lang="en-US" altLang="zh-CN" sz="2400" b="1" dirty="0"/>
              </a:p>
              <a:p>
                <a:pPr marL="457200" indent="-457200">
                  <a:lnSpc>
                    <a:spcPct val="150000"/>
                  </a:lnSpc>
                  <a:buFont typeface="Arial" panose="020B0604020202020204" pitchFamily="34" charset="0"/>
                  <a:buChar char="•"/>
                </a:pPr>
                <a:r>
                  <a:rPr lang="zh-CN" altLang="en-US" sz="2400" b="1" dirty="0"/>
                  <a:t>假设我们的自动机没有失配时的跳转，就只是刚才图中的那样。</a:t>
                </a:r>
                <a:endParaRPr lang="en-US" altLang="zh-CN" sz="2400" b="1" dirty="0"/>
              </a:p>
              <a:p>
                <a:pPr marL="457200" indent="-457200">
                  <a:lnSpc>
                    <a:spcPct val="150000"/>
                  </a:lnSpc>
                  <a:buFont typeface="Arial" panose="020B0604020202020204" pitchFamily="34" charset="0"/>
                  <a:buChar char="•"/>
                </a:pPr>
                <a:r>
                  <a:rPr lang="zh-CN" altLang="en-US" sz="2400" b="1" dirty="0"/>
                  <a:t>那我们在使用时跟我们的暴力算法并没有什么区别。</a:t>
                </a:r>
                <a:endParaRPr lang="en-US" altLang="zh-CN" sz="2400" b="1" dirty="0"/>
              </a:p>
              <a:p>
                <a:pPr marL="457200" indent="-457200">
                  <a:lnSpc>
                    <a:spcPct val="150000"/>
                  </a:lnSpc>
                  <a:buFont typeface="Arial" panose="020B0604020202020204" pitchFamily="34" charset="0"/>
                  <a:buChar char="•"/>
                </a:pPr>
                <a:r>
                  <a:rPr lang="zh-CN" altLang="en-US" sz="2400" b="1" dirty="0"/>
                  <a:t>即用模式串构建这个自动机，再从主串第一个位置不断输入自动机，当匹配失败时，将自动机重置到</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𝒒</m:t>
                        </m:r>
                      </m:e>
                      <m:sub>
                        <m:r>
                          <a:rPr lang="en-US" altLang="zh-CN" sz="2400" b="1" i="1" smtClean="0">
                            <a:latin typeface="Cambria Math" panose="02040503050406030204" pitchFamily="18" charset="0"/>
                          </a:rPr>
                          <m:t>𝟎</m:t>
                        </m:r>
                      </m:sub>
                    </m:sSub>
                  </m:oMath>
                </a14:m>
                <a:r>
                  <a:rPr lang="zh-CN" altLang="en-US" sz="2400" b="1" dirty="0"/>
                  <a:t>，然后再从上次匹配失败的主串开头的下一个位置逐个输入自动机，直到自动机到达终止状态，即匹配成功时结束。</a:t>
                </a:r>
                <a:endParaRPr lang="en-US" altLang="zh-CN" sz="2400" b="1" dirty="0"/>
              </a:p>
              <a:p>
                <a:pPr marL="457200" indent="-457200">
                  <a:lnSpc>
                    <a:spcPct val="150000"/>
                  </a:lnSpc>
                  <a:buFont typeface="Arial" panose="020B0604020202020204" pitchFamily="34" charset="0"/>
                  <a:buChar char="•"/>
                </a:pPr>
                <a:r>
                  <a:rPr lang="zh-CN" altLang="en-US" sz="2400" b="1" dirty="0"/>
                  <a:t>那主串中的字符能不能不用反复输入，全部字符输入一遍就可以通过自动机得到结果呢？</a:t>
                </a:r>
                <a:endParaRPr lang="en-US" altLang="zh-CN" sz="2400" b="1" dirty="0"/>
              </a:p>
              <a:p>
                <a:pPr marL="457200" indent="-457200">
                  <a:lnSpc>
                    <a:spcPct val="150000"/>
                  </a:lnSpc>
                  <a:buFont typeface="Arial" panose="020B0604020202020204" pitchFamily="34" charset="0"/>
                  <a:buChar char="•"/>
                </a:pPr>
                <a:r>
                  <a:rPr lang="zh-CN" altLang="en-US" sz="2400" b="1" dirty="0">
                    <a:solidFill>
                      <a:srgbClr val="FF0000"/>
                    </a:solidFill>
                  </a:rPr>
                  <a:t>关键是匹配失败时，自动机应该跳转到什么状态。</a:t>
                </a:r>
                <a:endParaRPr lang="en-US" altLang="zh-CN" sz="2400" b="1" dirty="0">
                  <a:solidFill>
                    <a:srgbClr val="FF0000"/>
                  </a:solidFill>
                </a:endParaRPr>
              </a:p>
              <a:p>
                <a:pPr marL="457200" indent="-457200">
                  <a:lnSpc>
                    <a:spcPct val="150000"/>
                  </a:lnSpc>
                  <a:buFont typeface="Arial" panose="020B0604020202020204" pitchFamily="34" charset="0"/>
                  <a:buChar char="•"/>
                </a:pPr>
                <a:endParaRPr lang="en-US" altLang="zh-CN" sz="2400" b="1" dirty="0"/>
              </a:p>
            </p:txBody>
          </p:sp>
        </mc:Choice>
        <mc:Fallback xmlns="">
          <p:sp>
            <p:nvSpPr>
              <p:cNvPr id="3" name="文本框 2">
                <a:extLst>
                  <a:ext uri="{FF2B5EF4-FFF2-40B4-BE49-F238E27FC236}">
                    <a16:creationId xmlns:a16="http://schemas.microsoft.com/office/drawing/2014/main" id="{F06B48D3-9C51-83A3-2438-F944A29FBFC8}"/>
                  </a:ext>
                </a:extLst>
              </p:cNvPr>
              <p:cNvSpPr txBox="1">
                <a:spLocks noRot="1" noChangeAspect="1" noMove="1" noResize="1" noEditPoints="1" noAdjustHandles="1" noChangeArrowheads="1" noChangeShapeType="1" noTextEdit="1"/>
              </p:cNvSpPr>
              <p:nvPr/>
            </p:nvSpPr>
            <p:spPr>
              <a:xfrm>
                <a:off x="409064" y="1054979"/>
                <a:ext cx="11720115" cy="5576014"/>
              </a:xfrm>
              <a:prstGeom prst="rect">
                <a:avLst/>
              </a:prstGeom>
              <a:blipFill>
                <a:blip r:embed="rId2"/>
                <a:stretch>
                  <a:fillRect l="-676" r="-24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49554875"/>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642964A-AD81-C775-4714-646B49CC8981}"/>
              </a:ext>
            </a:extLst>
          </p:cNvPr>
          <p:cNvSpPr txBox="1"/>
          <p:nvPr/>
        </p:nvSpPr>
        <p:spPr>
          <a:xfrm>
            <a:off x="471885" y="996415"/>
            <a:ext cx="11720115" cy="391402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我们的目标是主串中已经输入过的字符不需要再重新输入自动机</a:t>
            </a:r>
            <a:endParaRPr lang="en-US" altLang="zh-CN" sz="2400" b="1" dirty="0"/>
          </a:p>
          <a:p>
            <a:pPr marL="457200" indent="-457200">
              <a:lnSpc>
                <a:spcPct val="150000"/>
              </a:lnSpc>
              <a:buFont typeface="Arial" panose="020B0604020202020204" pitchFamily="34" charset="0"/>
              <a:buChar char="•"/>
            </a:pPr>
            <a:r>
              <a:rPr lang="zh-CN" altLang="en-US" sz="2400" b="1" dirty="0">
                <a:solidFill>
                  <a:srgbClr val="FF0000"/>
                </a:solidFill>
              </a:rPr>
              <a:t>这意味着我们自动机可以通过已经匹配的字符，来判断下次匹配应该把模式串和哪个位置对齐</a:t>
            </a:r>
            <a:endParaRPr lang="en-US" altLang="zh-CN" sz="2400" b="1" dirty="0">
              <a:solidFill>
                <a:srgbClr val="FF0000"/>
              </a:solidFill>
            </a:endParaRPr>
          </a:p>
          <a:p>
            <a:pPr marL="457200" indent="-457200">
              <a:lnSpc>
                <a:spcPct val="150000"/>
              </a:lnSpc>
              <a:buFont typeface="Arial" panose="020B0604020202020204" pitchFamily="34" charset="0"/>
              <a:buChar char="•"/>
            </a:pPr>
            <a:r>
              <a:rPr lang="zh-CN" altLang="en-US" sz="2400" b="1" dirty="0"/>
              <a:t>例如主串为</a:t>
            </a:r>
            <a:r>
              <a:rPr lang="en-US" altLang="zh-CN" sz="2400" b="1" dirty="0" err="1"/>
              <a:t>ababac</a:t>
            </a:r>
            <a:r>
              <a:rPr lang="zh-CN" altLang="en-US" sz="2400" b="1" dirty="0"/>
              <a:t>，模式串为</a:t>
            </a:r>
            <a:r>
              <a:rPr lang="en-US" altLang="zh-CN" sz="2400" b="1" dirty="0" err="1"/>
              <a:t>abac</a:t>
            </a:r>
            <a:endParaRPr lang="en-US" altLang="zh-CN" sz="2400" b="1" dirty="0"/>
          </a:p>
          <a:p>
            <a:pPr marL="457200" indent="-457200">
              <a:lnSpc>
                <a:spcPct val="150000"/>
              </a:lnSpc>
              <a:buFont typeface="Arial" panose="020B0604020202020204" pitchFamily="34" charset="0"/>
              <a:buChar char="•"/>
            </a:pPr>
            <a:r>
              <a:rPr lang="zh-CN" altLang="en-US" sz="2400" b="1" dirty="0"/>
              <a:t>那么我们在匹配到第</a:t>
            </a:r>
            <a:r>
              <a:rPr lang="en-US" altLang="zh-CN" sz="2400" b="1" dirty="0"/>
              <a:t>4</a:t>
            </a:r>
            <a:r>
              <a:rPr lang="zh-CN" altLang="en-US" sz="2400" b="1" dirty="0"/>
              <a:t>个字符失败时，不用从第</a:t>
            </a:r>
            <a:r>
              <a:rPr lang="en-US" altLang="zh-CN" sz="2400" b="1" dirty="0"/>
              <a:t>3</a:t>
            </a:r>
            <a:r>
              <a:rPr lang="zh-CN" altLang="en-US" sz="2400" b="1" dirty="0"/>
              <a:t>个位置重新比较，可以直接跳到第</a:t>
            </a:r>
            <a:r>
              <a:rPr lang="en-US" altLang="zh-CN" sz="2400" b="1" dirty="0"/>
              <a:t>3</a:t>
            </a:r>
            <a:r>
              <a:rPr lang="zh-CN" altLang="en-US" sz="2400" b="1" dirty="0"/>
              <a:t>个位置比较。而且此时前面的“</a:t>
            </a:r>
            <a:r>
              <a:rPr lang="en-US" altLang="zh-CN" sz="2400" b="1" dirty="0"/>
              <a:t>ab</a:t>
            </a:r>
            <a:r>
              <a:rPr lang="zh-CN" altLang="en-US" sz="2400" b="1" dirty="0"/>
              <a:t>”部分已经匹配，我们直接继续输入剩下的字符串继续匹配即可，之前输入过的字符串没有重复被输入。</a:t>
            </a:r>
            <a:endParaRPr lang="en-US" altLang="zh-CN" sz="2400" b="1" dirty="0"/>
          </a:p>
        </p:txBody>
      </p:sp>
      <p:sp>
        <p:nvSpPr>
          <p:cNvPr id="3" name="矩形 2">
            <a:extLst>
              <a:ext uri="{FF2B5EF4-FFF2-40B4-BE49-F238E27FC236}">
                <a16:creationId xmlns:a16="http://schemas.microsoft.com/office/drawing/2014/main" id="{B0D9FE38-73FB-0127-EEFC-75778275B122}"/>
              </a:ext>
            </a:extLst>
          </p:cNvPr>
          <p:cNvSpPr/>
          <p:nvPr/>
        </p:nvSpPr>
        <p:spPr>
          <a:xfrm>
            <a:off x="1130008" y="297785"/>
            <a:ext cx="2988282"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有限状态自动机</a:t>
            </a:r>
          </a:p>
        </p:txBody>
      </p:sp>
      <p:sp>
        <p:nvSpPr>
          <p:cNvPr id="4" name="矩形 3">
            <a:extLst>
              <a:ext uri="{FF2B5EF4-FFF2-40B4-BE49-F238E27FC236}">
                <a16:creationId xmlns:a16="http://schemas.microsoft.com/office/drawing/2014/main" id="{FB306B91-014A-6197-A3CC-0A18B93861F9}"/>
              </a:ext>
            </a:extLst>
          </p:cNvPr>
          <p:cNvSpPr/>
          <p:nvPr/>
        </p:nvSpPr>
        <p:spPr>
          <a:xfrm>
            <a:off x="1335130" y="4910435"/>
            <a:ext cx="2092239" cy="830997"/>
          </a:xfrm>
          <a:prstGeom prst="rect">
            <a:avLst/>
          </a:prstGeom>
          <a:noFill/>
        </p:spPr>
        <p:txBody>
          <a:bodyPr wrap="none" lIns="91440" tIns="45720" rIns="91440" bIns="45720">
            <a:spAutoFit/>
          </a:bodyPr>
          <a:lstStyle/>
          <a:p>
            <a:pPr algn="ctr"/>
            <a:r>
              <a:rPr lang="en-US" altLang="zh-CN" sz="4800" b="0" cap="none" spc="0" dirty="0" err="1">
                <a:ln w="0"/>
                <a:solidFill>
                  <a:srgbClr val="0070C0"/>
                </a:solidFill>
                <a:effectLst>
                  <a:outerShdw blurRad="38100" dist="19050" dir="2700000" algn="tl" rotWithShape="0">
                    <a:schemeClr val="dk1">
                      <a:alpha val="40000"/>
                    </a:schemeClr>
                  </a:outerShdw>
                </a:effectLst>
              </a:rPr>
              <a:t>aba</a:t>
            </a:r>
            <a:r>
              <a:rPr lang="en-US" altLang="zh-CN" sz="4800" b="0" cap="none" spc="0" dirty="0" err="1">
                <a:ln w="0"/>
                <a:solidFill>
                  <a:srgbClr val="00B050"/>
                </a:solidFill>
                <a:effectLst>
                  <a:outerShdw blurRad="38100" dist="19050" dir="2700000" algn="tl" rotWithShape="0">
                    <a:schemeClr val="dk1">
                      <a:alpha val="40000"/>
                    </a:schemeClr>
                  </a:outerShdw>
                </a:effectLst>
              </a:rPr>
              <a:t>b</a:t>
            </a:r>
            <a:r>
              <a:rPr lang="en-US" altLang="zh-CN" sz="4800" b="0" cap="none" spc="0" dirty="0" err="1">
                <a:ln w="0"/>
                <a:solidFill>
                  <a:schemeClr val="tx1"/>
                </a:solidFill>
                <a:effectLst>
                  <a:outerShdw blurRad="38100" dist="19050" dir="2700000" algn="tl" rotWithShape="0">
                    <a:schemeClr val="dk1">
                      <a:alpha val="40000"/>
                    </a:schemeClr>
                  </a:outerShdw>
                </a:effectLst>
              </a:rPr>
              <a:t>ac</a:t>
            </a:r>
            <a:endParaRPr lang="zh-CN" altLang="en-US" sz="4800" b="0" cap="none" spc="0" dirty="0">
              <a:ln w="0"/>
              <a:solidFill>
                <a:schemeClr val="tx1"/>
              </a:solidFill>
              <a:effectLst>
                <a:outerShdw blurRad="38100" dist="19050" dir="2700000" algn="tl" rotWithShape="0">
                  <a:schemeClr val="dk1">
                    <a:alpha val="40000"/>
                  </a:schemeClr>
                </a:outerShdw>
              </a:effectLst>
            </a:endParaRPr>
          </a:p>
        </p:txBody>
      </p:sp>
      <p:sp>
        <p:nvSpPr>
          <p:cNvPr id="5" name="矩形 4">
            <a:extLst>
              <a:ext uri="{FF2B5EF4-FFF2-40B4-BE49-F238E27FC236}">
                <a16:creationId xmlns:a16="http://schemas.microsoft.com/office/drawing/2014/main" id="{4F3510AD-5ABE-55CF-01D5-6C1189300723}"/>
              </a:ext>
            </a:extLst>
          </p:cNvPr>
          <p:cNvSpPr/>
          <p:nvPr/>
        </p:nvSpPr>
        <p:spPr>
          <a:xfrm>
            <a:off x="1335130" y="5612904"/>
            <a:ext cx="1431802" cy="830997"/>
          </a:xfrm>
          <a:prstGeom prst="rect">
            <a:avLst/>
          </a:prstGeom>
          <a:noFill/>
        </p:spPr>
        <p:txBody>
          <a:bodyPr wrap="none" lIns="91440" tIns="45720" rIns="91440" bIns="45720">
            <a:spAutoFit/>
          </a:bodyPr>
          <a:lstStyle/>
          <a:p>
            <a:pPr algn="ctr"/>
            <a:r>
              <a:rPr lang="en-US" altLang="zh-CN" sz="4800" b="0" cap="none" spc="0" dirty="0" err="1">
                <a:ln w="0"/>
                <a:solidFill>
                  <a:srgbClr val="0070C0"/>
                </a:solidFill>
                <a:effectLst>
                  <a:outerShdw blurRad="38100" dist="19050" dir="2700000" algn="tl" rotWithShape="0">
                    <a:schemeClr val="dk1">
                      <a:alpha val="40000"/>
                    </a:schemeClr>
                  </a:outerShdw>
                </a:effectLst>
              </a:rPr>
              <a:t>aba</a:t>
            </a:r>
            <a:r>
              <a:rPr lang="en-US" altLang="zh-CN" sz="4800" b="0" cap="none" spc="0" dirty="0" err="1">
                <a:ln w="0"/>
                <a:solidFill>
                  <a:srgbClr val="FF0000"/>
                </a:solidFill>
                <a:effectLst>
                  <a:outerShdw blurRad="38100" dist="19050" dir="2700000" algn="tl" rotWithShape="0">
                    <a:schemeClr val="dk1">
                      <a:alpha val="40000"/>
                    </a:schemeClr>
                  </a:outerShdw>
                </a:effectLst>
              </a:rPr>
              <a:t>c</a:t>
            </a:r>
            <a:endParaRPr lang="zh-CN" altLang="en-US" sz="4800" b="0" cap="none" spc="0" dirty="0">
              <a:ln w="0"/>
              <a:solidFill>
                <a:srgbClr val="FF0000"/>
              </a:solidFill>
              <a:effectLst>
                <a:outerShdw blurRad="38100" dist="19050" dir="2700000" algn="tl" rotWithShape="0">
                  <a:schemeClr val="dk1">
                    <a:alpha val="40000"/>
                  </a:schemeClr>
                </a:outerShdw>
              </a:effectLst>
            </a:endParaRPr>
          </a:p>
        </p:txBody>
      </p:sp>
      <p:sp>
        <p:nvSpPr>
          <p:cNvPr id="6" name="矩形 5">
            <a:extLst>
              <a:ext uri="{FF2B5EF4-FFF2-40B4-BE49-F238E27FC236}">
                <a16:creationId xmlns:a16="http://schemas.microsoft.com/office/drawing/2014/main" id="{4BA673C0-0117-2D1E-0EC7-8784DA4FDBCA}"/>
              </a:ext>
            </a:extLst>
          </p:cNvPr>
          <p:cNvSpPr/>
          <p:nvPr/>
        </p:nvSpPr>
        <p:spPr>
          <a:xfrm>
            <a:off x="7788318" y="4972024"/>
            <a:ext cx="2092239" cy="830997"/>
          </a:xfrm>
          <a:prstGeom prst="rect">
            <a:avLst/>
          </a:prstGeom>
          <a:noFill/>
        </p:spPr>
        <p:txBody>
          <a:bodyPr wrap="none" lIns="91440" tIns="45720" rIns="91440" bIns="45720">
            <a:spAutoFit/>
          </a:bodyPr>
          <a:lstStyle/>
          <a:p>
            <a:pPr algn="ctr"/>
            <a:r>
              <a:rPr lang="en-US" altLang="zh-CN" sz="4800" b="0" cap="none" spc="0" dirty="0" err="1">
                <a:ln w="0"/>
                <a:solidFill>
                  <a:schemeClr val="tx1"/>
                </a:solidFill>
                <a:effectLst>
                  <a:outerShdw blurRad="38100" dist="19050" dir="2700000" algn="tl" rotWithShape="0">
                    <a:schemeClr val="dk1">
                      <a:alpha val="40000"/>
                    </a:schemeClr>
                  </a:outerShdw>
                </a:effectLst>
              </a:rPr>
              <a:t>ab</a:t>
            </a:r>
            <a:r>
              <a:rPr lang="en-US" altLang="zh-CN" sz="4800" b="0" cap="none" spc="0" dirty="0" err="1">
                <a:ln w="0"/>
                <a:solidFill>
                  <a:srgbClr val="0070C0"/>
                </a:solidFill>
                <a:effectLst>
                  <a:outerShdw blurRad="38100" dist="19050" dir="2700000" algn="tl" rotWithShape="0">
                    <a:schemeClr val="dk1">
                      <a:alpha val="40000"/>
                    </a:schemeClr>
                  </a:outerShdw>
                </a:effectLst>
              </a:rPr>
              <a:t>ab</a:t>
            </a:r>
            <a:r>
              <a:rPr lang="en-US" altLang="zh-CN" sz="4800" b="0" cap="none" spc="0" dirty="0" err="1">
                <a:ln w="0"/>
                <a:solidFill>
                  <a:schemeClr val="tx1"/>
                </a:solidFill>
                <a:effectLst>
                  <a:outerShdw blurRad="38100" dist="19050" dir="2700000" algn="tl" rotWithShape="0">
                    <a:schemeClr val="dk1">
                      <a:alpha val="40000"/>
                    </a:schemeClr>
                  </a:outerShdw>
                </a:effectLst>
              </a:rPr>
              <a:t>ac</a:t>
            </a:r>
            <a:endParaRPr lang="zh-CN" altLang="en-US" sz="4800" b="0" cap="none" spc="0" dirty="0">
              <a:ln w="0"/>
              <a:solidFill>
                <a:schemeClr val="tx1"/>
              </a:solidFill>
              <a:effectLst>
                <a:outerShdw blurRad="38100" dist="19050" dir="2700000" algn="tl" rotWithShape="0">
                  <a:schemeClr val="dk1">
                    <a:alpha val="40000"/>
                  </a:schemeClr>
                </a:outerShdw>
              </a:effectLst>
            </a:endParaRPr>
          </a:p>
        </p:txBody>
      </p:sp>
      <p:sp>
        <p:nvSpPr>
          <p:cNvPr id="7" name="矩形 6">
            <a:extLst>
              <a:ext uri="{FF2B5EF4-FFF2-40B4-BE49-F238E27FC236}">
                <a16:creationId xmlns:a16="http://schemas.microsoft.com/office/drawing/2014/main" id="{8497046D-7A39-D7D3-7D66-89EFD6E8A52A}"/>
              </a:ext>
            </a:extLst>
          </p:cNvPr>
          <p:cNvSpPr/>
          <p:nvPr/>
        </p:nvSpPr>
        <p:spPr>
          <a:xfrm>
            <a:off x="8448755" y="5653099"/>
            <a:ext cx="1431802" cy="830997"/>
          </a:xfrm>
          <a:prstGeom prst="rect">
            <a:avLst/>
          </a:prstGeom>
          <a:noFill/>
        </p:spPr>
        <p:txBody>
          <a:bodyPr wrap="none" lIns="91440" tIns="45720" rIns="91440" bIns="45720">
            <a:spAutoFit/>
          </a:bodyPr>
          <a:lstStyle/>
          <a:p>
            <a:pPr algn="ctr"/>
            <a:r>
              <a:rPr lang="en-US" altLang="zh-CN" sz="4800" b="0" cap="none" spc="0" dirty="0" err="1">
                <a:ln w="0"/>
                <a:solidFill>
                  <a:srgbClr val="0070C0"/>
                </a:solidFill>
                <a:effectLst>
                  <a:outerShdw blurRad="38100" dist="19050" dir="2700000" algn="tl" rotWithShape="0">
                    <a:schemeClr val="dk1">
                      <a:alpha val="40000"/>
                    </a:schemeClr>
                  </a:outerShdw>
                </a:effectLst>
              </a:rPr>
              <a:t>ab</a:t>
            </a:r>
            <a:r>
              <a:rPr lang="en-US" altLang="zh-CN" sz="4800" b="0" cap="none" spc="0" dirty="0" err="1">
                <a:ln w="0"/>
                <a:solidFill>
                  <a:schemeClr val="tx1"/>
                </a:solidFill>
                <a:effectLst>
                  <a:outerShdw blurRad="38100" dist="19050" dir="2700000" algn="tl" rotWithShape="0">
                    <a:schemeClr val="dk1">
                      <a:alpha val="40000"/>
                    </a:schemeClr>
                  </a:outerShdw>
                </a:effectLst>
              </a:rPr>
              <a:t>a</a:t>
            </a:r>
            <a:r>
              <a:rPr lang="en-US" altLang="zh-CN" sz="4800" b="0" cap="none" spc="0" dirty="0" err="1">
                <a:ln w="0"/>
                <a:effectLst>
                  <a:outerShdw blurRad="38100" dist="19050" dir="2700000" algn="tl" rotWithShape="0">
                    <a:schemeClr val="dk1">
                      <a:alpha val="40000"/>
                    </a:schemeClr>
                  </a:outerShdw>
                </a:effectLst>
              </a:rPr>
              <a:t>c</a:t>
            </a:r>
            <a:endParaRPr lang="zh-CN" altLang="en-US" sz="48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74954213"/>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84CEC0E-744C-A7FC-F6AF-B6E41D2ED125}"/>
              </a:ext>
            </a:extLst>
          </p:cNvPr>
          <p:cNvSpPr/>
          <p:nvPr/>
        </p:nvSpPr>
        <p:spPr>
          <a:xfrm>
            <a:off x="1130007" y="354830"/>
            <a:ext cx="2380273"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课前声明</a:t>
            </a:r>
          </a:p>
        </p:txBody>
      </p:sp>
      <p:sp>
        <p:nvSpPr>
          <p:cNvPr id="3" name="文本框 2">
            <a:extLst>
              <a:ext uri="{FF2B5EF4-FFF2-40B4-BE49-F238E27FC236}">
                <a16:creationId xmlns:a16="http://schemas.microsoft.com/office/drawing/2014/main" id="{F217E9E6-7D15-EA1F-FCEE-E26A2CBFB744}"/>
              </a:ext>
            </a:extLst>
          </p:cNvPr>
          <p:cNvSpPr txBox="1"/>
          <p:nvPr/>
        </p:nvSpPr>
        <p:spPr>
          <a:xfrm>
            <a:off x="544015" y="1305288"/>
            <a:ext cx="10612842" cy="390465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800" b="1" dirty="0"/>
              <a:t>互助课堂仅作为老师讲课内容的解释和补充，请不要以听互助课堂取代听大课</a:t>
            </a:r>
            <a:endParaRPr lang="en-US" altLang="zh-CN" sz="2800" b="1" dirty="0"/>
          </a:p>
          <a:p>
            <a:pPr marL="457200" indent="-457200">
              <a:lnSpc>
                <a:spcPct val="150000"/>
              </a:lnSpc>
              <a:buFont typeface="Arial" panose="020B0604020202020204" pitchFamily="34" charset="0"/>
              <a:buChar char="•"/>
            </a:pPr>
            <a:r>
              <a:rPr lang="zh-CN" altLang="en-US" sz="2800" b="1" dirty="0"/>
              <a:t>互助课堂旨在帮助大家提升学业成绩，有困难之处欢迎讨论交流，但要</a:t>
            </a:r>
            <a:r>
              <a:rPr lang="zh-CN" altLang="en-US" sz="2800" b="1" dirty="0">
                <a:solidFill>
                  <a:srgbClr val="FF0000"/>
                </a:solidFill>
              </a:rPr>
              <a:t>杜绝抄袭、代写等行为。不要以可存留的方式分享代码，若有因此导致的查重时间，请当事人自己承担责任</a:t>
            </a:r>
            <a:endParaRPr lang="en-US" altLang="zh-CN" sz="2800" dirty="0">
              <a:solidFill>
                <a:srgbClr val="FF0000"/>
              </a:solidFill>
            </a:endParaRPr>
          </a:p>
          <a:p>
            <a:pPr>
              <a:lnSpc>
                <a:spcPct val="150000"/>
              </a:lnSpc>
            </a:pPr>
            <a:endParaRPr lang="en-US" altLang="zh-CN" sz="2800" b="1" dirty="0">
              <a:solidFill>
                <a:srgbClr val="FF0000"/>
              </a:solidFill>
            </a:endParaRPr>
          </a:p>
        </p:txBody>
      </p:sp>
    </p:spTree>
    <p:extLst>
      <p:ext uri="{BB962C8B-B14F-4D97-AF65-F5344CB8AC3E}">
        <p14:creationId xmlns:p14="http://schemas.microsoft.com/office/powerpoint/2010/main" val="1223076822"/>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9059F21-3A2C-DB69-7695-2BF8CBFE91BD}"/>
              </a:ext>
            </a:extLst>
          </p:cNvPr>
          <p:cNvSpPr txBox="1"/>
          <p:nvPr/>
        </p:nvSpPr>
        <p:spPr>
          <a:xfrm>
            <a:off x="318321" y="1306674"/>
            <a:ext cx="11720115" cy="502201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关键是我们如何通过已经匹配的字符串找到已输入的字符中，能满足下一次匹配的最大长度呢？</a:t>
            </a:r>
            <a:endParaRPr lang="en-US" altLang="zh-CN" sz="2400" b="1" dirty="0"/>
          </a:p>
          <a:p>
            <a:pPr marL="457200" indent="-457200">
              <a:lnSpc>
                <a:spcPct val="150000"/>
              </a:lnSpc>
              <a:buFont typeface="Arial" panose="020B0604020202020204" pitchFamily="34" charset="0"/>
              <a:buChar char="•"/>
            </a:pPr>
            <a:r>
              <a:rPr lang="zh-CN" altLang="en-US" sz="2400" b="1" dirty="0"/>
              <a:t>已匹配字符串的最长相同真前后缀就可以告诉我们。</a:t>
            </a:r>
            <a:endParaRPr lang="en-US" altLang="zh-CN" sz="2400" b="1" dirty="0"/>
          </a:p>
          <a:p>
            <a:pPr marL="457200" indent="-457200">
              <a:lnSpc>
                <a:spcPct val="150000"/>
              </a:lnSpc>
              <a:buFont typeface="Arial" panose="020B0604020202020204" pitchFamily="34" charset="0"/>
              <a:buChar char="•"/>
            </a:pPr>
            <a:r>
              <a:rPr lang="zh-CN" altLang="en-US" sz="2400" b="1" dirty="0"/>
              <a:t>最长相同前后缀，是指一个字符串前缀和后缀相同的最大长度。</a:t>
            </a:r>
            <a:endParaRPr lang="en-US" altLang="zh-CN" sz="2400" b="1" dirty="0"/>
          </a:p>
          <a:p>
            <a:pPr marL="457200" indent="-457200">
              <a:lnSpc>
                <a:spcPct val="150000"/>
              </a:lnSpc>
              <a:buFont typeface="Arial" panose="020B0604020202020204" pitchFamily="34" charset="0"/>
              <a:buChar char="•"/>
            </a:pPr>
            <a:r>
              <a:rPr lang="zh-CN" altLang="en-US" sz="2400" b="1" dirty="0"/>
              <a:t>最长相同真前后缀，就是前缀和后缀的长度不等于字符串总长</a:t>
            </a:r>
            <a:endParaRPr lang="en-US" altLang="zh-CN" sz="2400" b="1" dirty="0"/>
          </a:p>
          <a:p>
            <a:pPr marL="457200" indent="-457200">
              <a:lnSpc>
                <a:spcPct val="150000"/>
              </a:lnSpc>
              <a:buFont typeface="Arial" panose="020B0604020202020204" pitchFamily="34" charset="0"/>
              <a:buChar char="•"/>
            </a:pPr>
            <a:r>
              <a:rPr lang="zh-CN" altLang="en-US" sz="2400" b="1" dirty="0"/>
              <a:t>例如</a:t>
            </a:r>
            <a:r>
              <a:rPr lang="en-US" altLang="zh-CN" sz="2400" b="1" dirty="0"/>
              <a:t>aba</a:t>
            </a:r>
            <a:r>
              <a:rPr lang="zh-CN" altLang="en-US" sz="2400" b="1" dirty="0"/>
              <a:t>的最长相同真前后缀就是</a:t>
            </a:r>
            <a:r>
              <a:rPr lang="en-US" altLang="zh-CN" sz="2400" b="1" dirty="0"/>
              <a:t>1</a:t>
            </a:r>
            <a:r>
              <a:rPr lang="zh-CN" altLang="en-US" sz="2400" b="1" dirty="0"/>
              <a:t>（不是</a:t>
            </a:r>
            <a:r>
              <a:rPr lang="en-US" altLang="zh-CN" sz="2400" b="1" dirty="0"/>
              <a:t>3</a:t>
            </a:r>
            <a:r>
              <a:rPr lang="zh-CN" altLang="en-US" sz="2400" b="1" dirty="0"/>
              <a:t>），</a:t>
            </a:r>
            <a:r>
              <a:rPr lang="en-US" altLang="zh-CN" sz="2400" b="1" dirty="0" err="1"/>
              <a:t>abcab</a:t>
            </a:r>
            <a:r>
              <a:rPr lang="zh-CN" altLang="en-US" sz="2400" b="1" dirty="0"/>
              <a:t>最长相同真前后缀就是</a:t>
            </a:r>
            <a:r>
              <a:rPr lang="en-US" altLang="zh-CN" sz="2400" b="1" dirty="0"/>
              <a:t>2</a:t>
            </a:r>
            <a:r>
              <a:rPr lang="zh-CN" altLang="en-US" sz="2400" b="1" dirty="0"/>
              <a:t>，</a:t>
            </a:r>
            <a:endParaRPr lang="en-US" altLang="zh-CN" sz="2400" b="1" dirty="0"/>
          </a:p>
          <a:p>
            <a:pPr marL="457200" indent="-457200">
              <a:lnSpc>
                <a:spcPct val="150000"/>
              </a:lnSpc>
              <a:buFont typeface="Arial" panose="020B0604020202020204" pitchFamily="34" charset="0"/>
              <a:buChar char="•"/>
            </a:pPr>
            <a:r>
              <a:rPr lang="zh-CN" altLang="en-US" sz="2400" b="1" dirty="0"/>
              <a:t>已匹配字符串的下一位匹配失败时，那么其最长相同真前后缀的部分就一定是下一次成功匹配的字符串的前缀部分，这样就不用重复输入这个前缀部分的字符串，直接将状态跳转到匹配了最长相同真前后缀长度的状态即可。</a:t>
            </a:r>
            <a:endParaRPr lang="en-US" altLang="zh-CN" sz="2400" b="1" dirty="0"/>
          </a:p>
        </p:txBody>
      </p:sp>
      <p:sp>
        <p:nvSpPr>
          <p:cNvPr id="3" name="矩形 2">
            <a:extLst>
              <a:ext uri="{FF2B5EF4-FFF2-40B4-BE49-F238E27FC236}">
                <a16:creationId xmlns:a16="http://schemas.microsoft.com/office/drawing/2014/main" id="{320AD08E-2432-79D9-4286-57A9B792C320}"/>
              </a:ext>
            </a:extLst>
          </p:cNvPr>
          <p:cNvSpPr/>
          <p:nvPr/>
        </p:nvSpPr>
        <p:spPr>
          <a:xfrm>
            <a:off x="1130008" y="297785"/>
            <a:ext cx="2988282"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有限状态自动机</a:t>
            </a:r>
          </a:p>
        </p:txBody>
      </p:sp>
    </p:spTree>
    <p:extLst>
      <p:ext uri="{BB962C8B-B14F-4D97-AF65-F5344CB8AC3E}">
        <p14:creationId xmlns:p14="http://schemas.microsoft.com/office/powerpoint/2010/main" val="3782279913"/>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F26FD3F-D738-7B59-502C-CAFEF210C26A}"/>
              </a:ext>
            </a:extLst>
          </p:cNvPr>
          <p:cNvSpPr txBox="1"/>
          <p:nvPr/>
        </p:nvSpPr>
        <p:spPr>
          <a:xfrm>
            <a:off x="318321" y="1285733"/>
            <a:ext cx="11720115" cy="502201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那么我们只要处理出全部可能作为已经匹配的字符串的最长相同真前后缀长度，将状态跳转到对应匹配长度的状态，我们就能完成状态转移函数，构建出一个有限状态自动机，主串的每个字符只要输入一遍，就能实现匹配模式串的功能。</a:t>
            </a:r>
            <a:endParaRPr lang="en-US" altLang="zh-CN" sz="2400" b="1" dirty="0"/>
          </a:p>
          <a:p>
            <a:pPr marL="457200" indent="-457200">
              <a:lnSpc>
                <a:spcPct val="150000"/>
              </a:lnSpc>
              <a:buFont typeface="Arial" panose="020B0604020202020204" pitchFamily="34" charset="0"/>
              <a:buChar char="•"/>
            </a:pPr>
            <a:r>
              <a:rPr lang="zh-CN" altLang="en-US" sz="2400" b="1" dirty="0"/>
              <a:t>所有可能作为已经匹配的字符串就是模式串的所有前缀</a:t>
            </a:r>
            <a:endParaRPr lang="en-US" altLang="zh-CN" sz="2400" b="1" dirty="0"/>
          </a:p>
          <a:p>
            <a:pPr marL="457200" indent="-457200">
              <a:lnSpc>
                <a:spcPct val="150000"/>
              </a:lnSpc>
              <a:buFont typeface="Arial" panose="020B0604020202020204" pitchFamily="34" charset="0"/>
              <a:buChar char="•"/>
            </a:pPr>
            <a:r>
              <a:rPr lang="zh-CN" altLang="en-US" sz="2400" b="1" dirty="0"/>
              <a:t>那我们又要怎样快速得到模式串前缀的最长相同真前后缀长度呢？</a:t>
            </a:r>
            <a:endParaRPr lang="en-US" altLang="zh-CN" sz="2400" b="1" dirty="0"/>
          </a:p>
          <a:p>
            <a:pPr marL="457200" indent="-457200">
              <a:lnSpc>
                <a:spcPct val="150000"/>
              </a:lnSpc>
              <a:buFont typeface="Arial" panose="020B0604020202020204" pitchFamily="34" charset="0"/>
              <a:buChar char="•"/>
            </a:pPr>
            <a:r>
              <a:rPr lang="zh-CN" altLang="en-US" sz="2400" b="1" dirty="0"/>
              <a:t>我们可以通过目前已经构建出的自动机，将准备进行处理的前缀的部分作为输入，快速得到这个前缀的最大相同真前后缀长度。</a:t>
            </a:r>
            <a:endParaRPr lang="en-US" altLang="zh-CN" sz="2400" b="1" dirty="0"/>
          </a:p>
          <a:p>
            <a:pPr marL="457200" indent="-457200">
              <a:lnSpc>
                <a:spcPct val="150000"/>
              </a:lnSpc>
              <a:buFont typeface="Arial" panose="020B0604020202020204" pitchFamily="34" charset="0"/>
              <a:buChar char="•"/>
            </a:pPr>
            <a:r>
              <a:rPr lang="zh-CN" altLang="en-US" sz="2400" b="1" dirty="0"/>
              <a:t>这有点类似递推的思想，通过已经构建的</a:t>
            </a:r>
            <a:r>
              <a:rPr lang="en-US" altLang="zh-CN" sz="2400" b="1" dirty="0"/>
              <a:t>P[0..n-1]</a:t>
            </a:r>
            <a:r>
              <a:rPr lang="zh-CN" altLang="en-US" sz="2400" b="1" dirty="0"/>
              <a:t>的</a:t>
            </a:r>
            <a:r>
              <a:rPr lang="en-US" altLang="zh-CN" sz="2400" b="1" dirty="0"/>
              <a:t>FSA</a:t>
            </a:r>
            <a:r>
              <a:rPr lang="zh-CN" altLang="en-US" sz="2400" b="1" dirty="0"/>
              <a:t>，来得到</a:t>
            </a:r>
            <a:r>
              <a:rPr lang="en-US" altLang="zh-CN" sz="2400" b="1" dirty="0"/>
              <a:t>P[0..n]</a:t>
            </a:r>
            <a:r>
              <a:rPr lang="zh-CN" altLang="en-US" sz="2400" b="1" dirty="0"/>
              <a:t>的</a:t>
            </a:r>
            <a:r>
              <a:rPr lang="en-US" altLang="zh-CN" sz="2400" b="1" dirty="0"/>
              <a:t>FSA</a:t>
            </a:r>
          </a:p>
          <a:p>
            <a:pPr marL="457200" indent="-457200">
              <a:lnSpc>
                <a:spcPct val="150000"/>
              </a:lnSpc>
              <a:buFont typeface="Arial" panose="020B0604020202020204" pitchFamily="34" charset="0"/>
              <a:buChar char="•"/>
            </a:pPr>
            <a:endParaRPr lang="en-US" altLang="zh-CN" sz="2400" b="1" dirty="0"/>
          </a:p>
        </p:txBody>
      </p:sp>
      <p:sp>
        <p:nvSpPr>
          <p:cNvPr id="3" name="矩形 2">
            <a:extLst>
              <a:ext uri="{FF2B5EF4-FFF2-40B4-BE49-F238E27FC236}">
                <a16:creationId xmlns:a16="http://schemas.microsoft.com/office/drawing/2014/main" id="{FB43AC98-2C7C-89F7-8EB3-3118221FAB6A}"/>
              </a:ext>
            </a:extLst>
          </p:cNvPr>
          <p:cNvSpPr/>
          <p:nvPr/>
        </p:nvSpPr>
        <p:spPr>
          <a:xfrm>
            <a:off x="1130008" y="297785"/>
            <a:ext cx="2988282"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有限状态自动机</a:t>
            </a:r>
          </a:p>
        </p:txBody>
      </p:sp>
    </p:spTree>
    <p:extLst>
      <p:ext uri="{BB962C8B-B14F-4D97-AF65-F5344CB8AC3E}">
        <p14:creationId xmlns:p14="http://schemas.microsoft.com/office/powerpoint/2010/main" val="544866764"/>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26B919C-16C3-886F-25F2-2789E6F14061}"/>
              </a:ext>
            </a:extLst>
          </p:cNvPr>
          <p:cNvSpPr txBox="1"/>
          <p:nvPr/>
        </p:nvSpPr>
        <p:spPr>
          <a:xfrm>
            <a:off x="360202" y="1020487"/>
            <a:ext cx="11720115" cy="613001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我们将</a:t>
            </a:r>
            <a:r>
              <a:rPr lang="en-US" altLang="zh-CN" sz="2400" b="1" dirty="0"/>
              <a:t>P[1..n]</a:t>
            </a:r>
            <a:r>
              <a:rPr lang="zh-CN" altLang="en-US" sz="2400" b="1" dirty="0"/>
              <a:t>的部分作为主串给入</a:t>
            </a:r>
            <a:r>
              <a:rPr lang="en-US" altLang="zh-CN" sz="2400" b="1" dirty="0"/>
              <a:t>P[0..n-1]</a:t>
            </a:r>
            <a:r>
              <a:rPr lang="zh-CN" altLang="en-US" sz="2400" b="1" dirty="0"/>
              <a:t>部分构建的</a:t>
            </a:r>
            <a:r>
              <a:rPr lang="en-US" altLang="zh-CN" sz="2400" b="1" dirty="0"/>
              <a:t>FSA</a:t>
            </a:r>
            <a:r>
              <a:rPr lang="zh-CN" altLang="en-US" sz="2400" b="1" dirty="0"/>
              <a:t>，记自动机最终停留的状态为</a:t>
            </a:r>
            <a:r>
              <a:rPr lang="en-US" altLang="zh-CN" sz="2400" b="1" dirty="0"/>
              <a:t>X</a:t>
            </a:r>
          </a:p>
          <a:p>
            <a:pPr marL="457200" indent="-457200">
              <a:lnSpc>
                <a:spcPct val="150000"/>
              </a:lnSpc>
              <a:buFont typeface="Arial" panose="020B0604020202020204" pitchFamily="34" charset="0"/>
              <a:buChar char="•"/>
            </a:pPr>
            <a:r>
              <a:rPr lang="zh-CN" altLang="en-US" sz="2400" b="1" dirty="0"/>
              <a:t>我们回忆自动机最初的功能，就是进行字符串匹配，那么</a:t>
            </a:r>
            <a:r>
              <a:rPr lang="en-US" altLang="zh-CN" sz="2400" b="1" dirty="0"/>
              <a:t>P[0..n-1]</a:t>
            </a:r>
            <a:r>
              <a:rPr lang="zh-CN" altLang="en-US" sz="2400" b="1" dirty="0"/>
              <a:t>的自动机的功能就是对任意字符串进行</a:t>
            </a:r>
            <a:r>
              <a:rPr lang="en-US" altLang="zh-CN" sz="2400" b="1" dirty="0"/>
              <a:t>P[0..n-1]</a:t>
            </a:r>
            <a:r>
              <a:rPr lang="zh-CN" altLang="en-US" sz="2400" b="1" dirty="0"/>
              <a:t>间的匹配，自动机停留到哪个状态，就表示能匹配上几个字符</a:t>
            </a:r>
            <a:endParaRPr lang="en-US" altLang="zh-CN" sz="2400" b="1" dirty="0"/>
          </a:p>
          <a:p>
            <a:pPr marL="457200" indent="-457200">
              <a:lnSpc>
                <a:spcPct val="150000"/>
              </a:lnSpc>
              <a:buFont typeface="Arial" panose="020B0604020202020204" pitchFamily="34" charset="0"/>
              <a:buChar char="•"/>
            </a:pPr>
            <a:r>
              <a:rPr lang="zh-CN" altLang="en-US" sz="2400" b="1" dirty="0"/>
              <a:t>那么我们就可以把这个操作解释为</a:t>
            </a:r>
            <a:r>
              <a:rPr lang="en-US" altLang="zh-CN" sz="2400" b="1" dirty="0"/>
              <a:t>P[1..n]</a:t>
            </a:r>
            <a:r>
              <a:rPr lang="zh-CN" altLang="en-US" sz="2400" b="1" dirty="0"/>
              <a:t>和</a:t>
            </a:r>
            <a:r>
              <a:rPr lang="en-US" altLang="zh-CN" sz="2400" b="1" dirty="0"/>
              <a:t>P[0..n-1]</a:t>
            </a:r>
            <a:r>
              <a:rPr lang="zh-CN" altLang="en-US" sz="2400" b="1" dirty="0"/>
              <a:t>有多少长度是相同的</a:t>
            </a:r>
            <a:endParaRPr lang="en-US" altLang="zh-CN" sz="2400" b="1" dirty="0"/>
          </a:p>
          <a:p>
            <a:pPr marL="457200" indent="-457200">
              <a:lnSpc>
                <a:spcPct val="150000"/>
              </a:lnSpc>
              <a:buFont typeface="Arial" panose="020B0604020202020204" pitchFamily="34" charset="0"/>
              <a:buChar char="•"/>
            </a:pPr>
            <a:r>
              <a:rPr lang="zh-CN" altLang="en-US" sz="2400" b="1" dirty="0"/>
              <a:t>这就是在说</a:t>
            </a:r>
            <a:r>
              <a:rPr lang="en-US" altLang="zh-CN" sz="2400" b="1" dirty="0"/>
              <a:t>P[0..n]</a:t>
            </a:r>
            <a:r>
              <a:rPr lang="zh-CN" altLang="en-US" sz="2400" b="1" dirty="0"/>
              <a:t>的最长相同真前后缀有多长。错开一位是避免匹配了整个字符串。</a:t>
            </a:r>
            <a:endParaRPr lang="en-US" altLang="zh-CN" sz="2400" b="1" dirty="0"/>
          </a:p>
          <a:p>
            <a:pPr marL="457200" indent="-457200">
              <a:lnSpc>
                <a:spcPct val="150000"/>
              </a:lnSpc>
              <a:buFont typeface="Arial" panose="020B0604020202020204" pitchFamily="34" charset="0"/>
              <a:buChar char="•"/>
            </a:pPr>
            <a:r>
              <a:rPr lang="en-US" altLang="zh-CN" sz="2400" b="1" dirty="0"/>
              <a:t>FSA</a:t>
            </a:r>
            <a:r>
              <a:rPr lang="zh-CN" altLang="en-US" sz="2400" b="1" dirty="0"/>
              <a:t>停止时，</a:t>
            </a:r>
            <a:r>
              <a:rPr lang="en-US" altLang="zh-CN" sz="2400" b="1" dirty="0"/>
              <a:t>P[1..n]</a:t>
            </a:r>
            <a:r>
              <a:rPr lang="zh-CN" altLang="en-US" sz="2400" b="1" dirty="0"/>
              <a:t>被匹配的部分就是最长真后缀</a:t>
            </a:r>
            <a:r>
              <a:rPr lang="en-US" altLang="zh-CN" sz="2400" b="1" dirty="0"/>
              <a:t>,P[0..n-1]</a:t>
            </a:r>
            <a:r>
              <a:rPr lang="zh-CN" altLang="en-US" sz="2400" b="1" dirty="0"/>
              <a:t>被匹配的部分就是最长真前缀。此时我们就得到了</a:t>
            </a:r>
            <a:r>
              <a:rPr lang="en-US" altLang="zh-CN" sz="2400" b="1" dirty="0"/>
              <a:t>P[0..n]</a:t>
            </a:r>
            <a:r>
              <a:rPr lang="zh-CN" altLang="en-US" sz="2400" b="1" dirty="0"/>
              <a:t>最长真后缀的长度，将状态转移函数跳转到这个状态即可。</a:t>
            </a:r>
            <a:endParaRPr lang="en-US" altLang="zh-CN" sz="2400" b="1" dirty="0"/>
          </a:p>
          <a:p>
            <a:pPr marL="457200" indent="-457200">
              <a:lnSpc>
                <a:spcPct val="150000"/>
              </a:lnSpc>
              <a:buFont typeface="Arial" panose="020B0604020202020204" pitchFamily="34" charset="0"/>
              <a:buChar char="•"/>
            </a:pPr>
            <a:endParaRPr lang="en-US" altLang="zh-CN" sz="2400" b="1" dirty="0"/>
          </a:p>
        </p:txBody>
      </p:sp>
      <p:sp>
        <p:nvSpPr>
          <p:cNvPr id="3" name="矩形 2">
            <a:extLst>
              <a:ext uri="{FF2B5EF4-FFF2-40B4-BE49-F238E27FC236}">
                <a16:creationId xmlns:a16="http://schemas.microsoft.com/office/drawing/2014/main" id="{4EEFA251-BA0C-612F-8EBC-3827AE0D4989}"/>
              </a:ext>
            </a:extLst>
          </p:cNvPr>
          <p:cNvSpPr/>
          <p:nvPr/>
        </p:nvSpPr>
        <p:spPr>
          <a:xfrm>
            <a:off x="1130008" y="297785"/>
            <a:ext cx="2988282"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有限状态自动机</a:t>
            </a:r>
          </a:p>
        </p:txBody>
      </p:sp>
    </p:spTree>
    <p:extLst>
      <p:ext uri="{BB962C8B-B14F-4D97-AF65-F5344CB8AC3E}">
        <p14:creationId xmlns:p14="http://schemas.microsoft.com/office/powerpoint/2010/main" val="2099051351"/>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63FFBF1-1FF5-44AF-D861-D6E688F86329}"/>
              </a:ext>
            </a:extLst>
          </p:cNvPr>
          <p:cNvSpPr/>
          <p:nvPr/>
        </p:nvSpPr>
        <p:spPr>
          <a:xfrm>
            <a:off x="1130008" y="297785"/>
            <a:ext cx="2988282"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有限状态自动机</a:t>
            </a:r>
          </a:p>
        </p:txBody>
      </p:sp>
      <p:sp>
        <p:nvSpPr>
          <p:cNvPr id="3" name="文本框 2">
            <a:extLst>
              <a:ext uri="{FF2B5EF4-FFF2-40B4-BE49-F238E27FC236}">
                <a16:creationId xmlns:a16="http://schemas.microsoft.com/office/drawing/2014/main" id="{CD7ADCC2-4C2C-9828-1E74-93114590C848}"/>
              </a:ext>
            </a:extLst>
          </p:cNvPr>
          <p:cNvSpPr txBox="1"/>
          <p:nvPr/>
        </p:nvSpPr>
        <p:spPr>
          <a:xfrm>
            <a:off x="360202" y="1020487"/>
            <a:ext cx="5030329" cy="558544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000" b="1" dirty="0"/>
              <a:t>自动机要对字母表中的所有字符进行对应的转移，才能算是构建完全</a:t>
            </a:r>
            <a:endParaRPr lang="en-US" altLang="zh-CN" sz="2000" b="1" dirty="0"/>
          </a:p>
          <a:p>
            <a:pPr marL="457200" indent="-457200">
              <a:lnSpc>
                <a:spcPct val="150000"/>
              </a:lnSpc>
              <a:buFont typeface="Arial" panose="020B0604020202020204" pitchFamily="34" charset="0"/>
              <a:buChar char="•"/>
            </a:pPr>
            <a:r>
              <a:rPr lang="zh-CN" altLang="en-US" sz="2000" b="1" dirty="0"/>
              <a:t>对于跟模式串匹配的字符，直接跳转到下一状态</a:t>
            </a:r>
            <a:endParaRPr lang="en-US" altLang="zh-CN" sz="2000" b="1" dirty="0"/>
          </a:p>
          <a:p>
            <a:pPr marL="457200" indent="-457200">
              <a:lnSpc>
                <a:spcPct val="150000"/>
              </a:lnSpc>
              <a:buFont typeface="Arial" panose="020B0604020202020204" pitchFamily="34" charset="0"/>
              <a:buChar char="•"/>
            </a:pPr>
            <a:r>
              <a:rPr lang="zh-CN" altLang="en-US" sz="2000" b="1" dirty="0"/>
              <a:t>对于跟模式串不匹配的字符，放入目前的</a:t>
            </a:r>
            <a:r>
              <a:rPr lang="en-US" altLang="zh-CN" sz="2000" b="1" dirty="0"/>
              <a:t>FSA</a:t>
            </a:r>
            <a:r>
              <a:rPr lang="zh-CN" altLang="en-US" sz="2000" b="1" dirty="0"/>
              <a:t>得到最长相同真前后缀，跳转到该状态</a:t>
            </a:r>
            <a:endParaRPr lang="en-US" altLang="zh-CN" sz="2000" b="1" dirty="0"/>
          </a:p>
          <a:p>
            <a:pPr marL="457200" indent="-457200">
              <a:lnSpc>
                <a:spcPct val="150000"/>
              </a:lnSpc>
              <a:buFont typeface="Arial" panose="020B0604020202020204" pitchFamily="34" charset="0"/>
              <a:buChar char="•"/>
            </a:pPr>
            <a:r>
              <a:rPr lang="zh-CN" altLang="en-US" sz="2000" b="1" dirty="0"/>
              <a:t>此处</a:t>
            </a:r>
            <a:r>
              <a:rPr lang="en-US" altLang="zh-CN" sz="2000" b="1" dirty="0"/>
              <a:t>X</a:t>
            </a:r>
            <a:r>
              <a:rPr lang="zh-CN" altLang="en-US" sz="2000" b="1" dirty="0"/>
              <a:t>表示的是</a:t>
            </a:r>
            <a:r>
              <a:rPr lang="en-US" altLang="zh-CN" sz="2000" b="1" dirty="0"/>
              <a:t>P[1..j]</a:t>
            </a:r>
            <a:r>
              <a:rPr lang="zh-CN" altLang="en-US" sz="2000" b="1" dirty="0"/>
              <a:t>在</a:t>
            </a:r>
            <a:r>
              <a:rPr lang="en-US" altLang="zh-CN" sz="2000" b="1" dirty="0"/>
              <a:t>P[0..j-1]</a:t>
            </a:r>
            <a:r>
              <a:rPr lang="zh-CN" altLang="en-US" sz="2000" b="1" dirty="0"/>
              <a:t>自动机中停留的位置</a:t>
            </a:r>
            <a:endParaRPr lang="en-US" altLang="zh-CN" sz="2000" b="1" dirty="0"/>
          </a:p>
          <a:p>
            <a:pPr marL="457200" indent="-457200">
              <a:lnSpc>
                <a:spcPct val="150000"/>
              </a:lnSpc>
              <a:buFont typeface="Arial" panose="020B0604020202020204" pitchFamily="34" charset="0"/>
              <a:buChar char="•"/>
            </a:pPr>
            <a:r>
              <a:rPr lang="zh-CN" altLang="en-US" sz="2000" b="1" dirty="0"/>
              <a:t>最后</a:t>
            </a:r>
            <a:r>
              <a:rPr lang="en-US" altLang="zh-CN" sz="2000" b="1" dirty="0"/>
              <a:t>X</a:t>
            </a:r>
            <a:r>
              <a:rPr lang="zh-CN" altLang="en-US" sz="2000" b="1" dirty="0"/>
              <a:t>跳转时，</a:t>
            </a:r>
            <a:r>
              <a:rPr lang="en-US" altLang="zh-CN" sz="2000" b="1" dirty="0"/>
              <a:t>P[0..j]</a:t>
            </a:r>
            <a:r>
              <a:rPr lang="zh-CN" altLang="en-US" sz="2000" b="1" dirty="0"/>
              <a:t>的自动机已构建完成，</a:t>
            </a:r>
            <a:r>
              <a:rPr lang="en-US" altLang="zh-CN" sz="2000" b="1" dirty="0"/>
              <a:t>X</a:t>
            </a:r>
            <a:r>
              <a:rPr lang="zh-CN" altLang="en-US" sz="2000" b="1" dirty="0"/>
              <a:t>跳转到下一个</a:t>
            </a:r>
            <a:r>
              <a:rPr lang="en-US" altLang="zh-CN" sz="2000" b="1" dirty="0"/>
              <a:t>P[1..j+1]</a:t>
            </a:r>
            <a:r>
              <a:rPr lang="zh-CN" altLang="en-US" sz="2000" b="1" dirty="0"/>
              <a:t>在</a:t>
            </a:r>
            <a:r>
              <a:rPr lang="en-US" altLang="zh-CN" sz="2000" b="1" dirty="0"/>
              <a:t>P[0..j]</a:t>
            </a:r>
            <a:r>
              <a:rPr lang="zh-CN" altLang="en-US" sz="2000" b="1" dirty="0"/>
              <a:t>自动机中停留的位置。</a:t>
            </a:r>
            <a:endParaRPr lang="en-US" altLang="zh-CN" sz="2000" b="1" dirty="0"/>
          </a:p>
        </p:txBody>
      </p:sp>
      <p:pic>
        <p:nvPicPr>
          <p:cNvPr id="5" name="图片 4">
            <a:extLst>
              <a:ext uri="{FF2B5EF4-FFF2-40B4-BE49-F238E27FC236}">
                <a16:creationId xmlns:a16="http://schemas.microsoft.com/office/drawing/2014/main" id="{C267894E-436A-1A12-3DB5-330FBA2494E0}"/>
              </a:ext>
            </a:extLst>
          </p:cNvPr>
          <p:cNvPicPr>
            <a:picLocks noChangeAspect="1"/>
          </p:cNvPicPr>
          <p:nvPr/>
        </p:nvPicPr>
        <p:blipFill>
          <a:blip r:embed="rId2"/>
          <a:stretch>
            <a:fillRect/>
          </a:stretch>
        </p:blipFill>
        <p:spPr>
          <a:xfrm>
            <a:off x="5390531" y="1662360"/>
            <a:ext cx="6801469" cy="4562808"/>
          </a:xfrm>
          <a:prstGeom prst="rect">
            <a:avLst/>
          </a:prstGeom>
        </p:spPr>
      </p:pic>
    </p:spTree>
    <p:extLst>
      <p:ext uri="{BB962C8B-B14F-4D97-AF65-F5344CB8AC3E}">
        <p14:creationId xmlns:p14="http://schemas.microsoft.com/office/powerpoint/2010/main" val="3536066203"/>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97CE89B-AF06-00E1-9286-E07B94BC8A82}"/>
              </a:ext>
            </a:extLst>
          </p:cNvPr>
          <p:cNvSpPr/>
          <p:nvPr/>
        </p:nvSpPr>
        <p:spPr>
          <a:xfrm>
            <a:off x="1130008" y="297785"/>
            <a:ext cx="2988282"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有限状态自动机</a:t>
            </a:r>
          </a:p>
        </p:txBody>
      </p:sp>
      <p:sp>
        <p:nvSpPr>
          <p:cNvPr id="3" name="文本框 2">
            <a:extLst>
              <a:ext uri="{FF2B5EF4-FFF2-40B4-BE49-F238E27FC236}">
                <a16:creationId xmlns:a16="http://schemas.microsoft.com/office/drawing/2014/main" id="{2B9DE8DC-4DCE-DE07-AEFE-1C39271FAE37}"/>
              </a:ext>
            </a:extLst>
          </p:cNvPr>
          <p:cNvSpPr txBox="1"/>
          <p:nvPr/>
        </p:nvSpPr>
        <p:spPr>
          <a:xfrm>
            <a:off x="360202" y="1020487"/>
            <a:ext cx="10731261" cy="114403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自动机构建完成后，直接将需要匹配的主串放入模式串构建的自动机中，就能完成匹配的任务。</a:t>
            </a:r>
            <a:endParaRPr lang="en-US" altLang="zh-CN" sz="2400" b="1" dirty="0"/>
          </a:p>
        </p:txBody>
      </p:sp>
      <p:pic>
        <p:nvPicPr>
          <p:cNvPr id="5" name="图片 4">
            <a:extLst>
              <a:ext uri="{FF2B5EF4-FFF2-40B4-BE49-F238E27FC236}">
                <a16:creationId xmlns:a16="http://schemas.microsoft.com/office/drawing/2014/main" id="{455043FB-1303-4255-A180-3CA3EA4BA427}"/>
              </a:ext>
            </a:extLst>
          </p:cNvPr>
          <p:cNvPicPr>
            <a:picLocks noChangeAspect="1"/>
          </p:cNvPicPr>
          <p:nvPr/>
        </p:nvPicPr>
        <p:blipFill>
          <a:blip r:embed="rId2"/>
          <a:stretch>
            <a:fillRect/>
          </a:stretch>
        </p:blipFill>
        <p:spPr>
          <a:xfrm>
            <a:off x="1308452" y="2594539"/>
            <a:ext cx="7969660" cy="3441877"/>
          </a:xfrm>
          <a:prstGeom prst="rect">
            <a:avLst/>
          </a:prstGeom>
        </p:spPr>
      </p:pic>
    </p:spTree>
    <p:extLst>
      <p:ext uri="{BB962C8B-B14F-4D97-AF65-F5344CB8AC3E}">
        <p14:creationId xmlns:p14="http://schemas.microsoft.com/office/powerpoint/2010/main" val="2946232940"/>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7148FBC-6271-2324-602A-AE24F8F9DDC9}"/>
              </a:ext>
            </a:extLst>
          </p:cNvPr>
          <p:cNvPicPr>
            <a:picLocks noChangeAspect="1"/>
          </p:cNvPicPr>
          <p:nvPr/>
        </p:nvPicPr>
        <p:blipFill>
          <a:blip r:embed="rId2"/>
          <a:stretch>
            <a:fillRect/>
          </a:stretch>
        </p:blipFill>
        <p:spPr>
          <a:xfrm>
            <a:off x="1793654" y="406244"/>
            <a:ext cx="8604692" cy="6045511"/>
          </a:xfrm>
          <a:prstGeom prst="rect">
            <a:avLst/>
          </a:prstGeom>
        </p:spPr>
      </p:pic>
    </p:spTree>
    <p:extLst>
      <p:ext uri="{BB962C8B-B14F-4D97-AF65-F5344CB8AC3E}">
        <p14:creationId xmlns:p14="http://schemas.microsoft.com/office/powerpoint/2010/main" val="2766339233"/>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746276B-D13F-5495-617A-1CD150845613}"/>
              </a:ext>
            </a:extLst>
          </p:cNvPr>
          <p:cNvPicPr>
            <a:picLocks noChangeAspect="1"/>
          </p:cNvPicPr>
          <p:nvPr/>
        </p:nvPicPr>
        <p:blipFill>
          <a:blip r:embed="rId2"/>
          <a:stretch>
            <a:fillRect/>
          </a:stretch>
        </p:blipFill>
        <p:spPr>
          <a:xfrm>
            <a:off x="1825405" y="384018"/>
            <a:ext cx="8541189" cy="6089963"/>
          </a:xfrm>
          <a:prstGeom prst="rect">
            <a:avLst/>
          </a:prstGeom>
        </p:spPr>
      </p:pic>
    </p:spTree>
    <p:extLst>
      <p:ext uri="{BB962C8B-B14F-4D97-AF65-F5344CB8AC3E}">
        <p14:creationId xmlns:p14="http://schemas.microsoft.com/office/powerpoint/2010/main" val="2463771450"/>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D0FCE72-2569-7452-B538-BD309845B34B}"/>
              </a:ext>
            </a:extLst>
          </p:cNvPr>
          <p:cNvPicPr>
            <a:picLocks noChangeAspect="1"/>
          </p:cNvPicPr>
          <p:nvPr/>
        </p:nvPicPr>
        <p:blipFill>
          <a:blip r:embed="rId2"/>
          <a:stretch>
            <a:fillRect/>
          </a:stretch>
        </p:blipFill>
        <p:spPr>
          <a:xfrm>
            <a:off x="1793654" y="425295"/>
            <a:ext cx="8604692" cy="6007409"/>
          </a:xfrm>
          <a:prstGeom prst="rect">
            <a:avLst/>
          </a:prstGeom>
        </p:spPr>
      </p:pic>
    </p:spTree>
    <p:extLst>
      <p:ext uri="{BB962C8B-B14F-4D97-AF65-F5344CB8AC3E}">
        <p14:creationId xmlns:p14="http://schemas.microsoft.com/office/powerpoint/2010/main" val="120179912"/>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467B83B-5AEB-77E0-2318-449B24D72D02}"/>
              </a:ext>
            </a:extLst>
          </p:cNvPr>
          <p:cNvPicPr>
            <a:picLocks noChangeAspect="1"/>
          </p:cNvPicPr>
          <p:nvPr/>
        </p:nvPicPr>
        <p:blipFill>
          <a:blip r:embed="rId2"/>
          <a:stretch>
            <a:fillRect/>
          </a:stretch>
        </p:blipFill>
        <p:spPr>
          <a:xfrm>
            <a:off x="1771427" y="174457"/>
            <a:ext cx="8649145" cy="6509085"/>
          </a:xfrm>
          <a:prstGeom prst="rect">
            <a:avLst/>
          </a:prstGeom>
        </p:spPr>
      </p:pic>
    </p:spTree>
    <p:extLst>
      <p:ext uri="{BB962C8B-B14F-4D97-AF65-F5344CB8AC3E}">
        <p14:creationId xmlns:p14="http://schemas.microsoft.com/office/powerpoint/2010/main" val="1987711488"/>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F7099EB-6662-B28A-3DD9-7802A85EFCE2}"/>
              </a:ext>
            </a:extLst>
          </p:cNvPr>
          <p:cNvPicPr>
            <a:picLocks noChangeAspect="1"/>
          </p:cNvPicPr>
          <p:nvPr/>
        </p:nvPicPr>
        <p:blipFill>
          <a:blip r:embed="rId2"/>
          <a:stretch>
            <a:fillRect/>
          </a:stretch>
        </p:blipFill>
        <p:spPr>
          <a:xfrm>
            <a:off x="1819055" y="206209"/>
            <a:ext cx="8553890" cy="6445581"/>
          </a:xfrm>
          <a:prstGeom prst="rect">
            <a:avLst/>
          </a:prstGeom>
        </p:spPr>
      </p:pic>
    </p:spTree>
    <p:extLst>
      <p:ext uri="{BB962C8B-B14F-4D97-AF65-F5344CB8AC3E}">
        <p14:creationId xmlns:p14="http://schemas.microsoft.com/office/powerpoint/2010/main" val="341010676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平行四边形 33">
            <a:extLst>
              <a:ext uri="{FF2B5EF4-FFF2-40B4-BE49-F238E27FC236}">
                <a16:creationId xmlns:a16="http://schemas.microsoft.com/office/drawing/2014/main" id="{A50F544C-F5D9-5140-B827-495431104F37}"/>
              </a:ext>
            </a:extLst>
          </p:cNvPr>
          <p:cNvSpPr/>
          <p:nvPr/>
        </p:nvSpPr>
        <p:spPr>
          <a:xfrm>
            <a:off x="-1725902" y="221162"/>
            <a:ext cx="6772289" cy="930128"/>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8" name="矩形 37"/>
          <p:cNvSpPr/>
          <p:nvPr/>
        </p:nvSpPr>
        <p:spPr>
          <a:xfrm>
            <a:off x="1056982" y="4612667"/>
            <a:ext cx="2017655" cy="438838"/>
          </a:xfrm>
          <a:prstGeom prst="rect">
            <a:avLst/>
          </a:prstGeom>
          <a:noFill/>
        </p:spPr>
        <p:txBody>
          <a:bodyPr wrap="square">
            <a:spAutoFit/>
          </a:bodyPr>
          <a:lstStyle/>
          <a:p>
            <a:pPr lvl="0" algn="ctr">
              <a:lnSpc>
                <a:spcPct val="150000"/>
              </a:lnSpc>
              <a:defRPr/>
            </a:pPr>
            <a:r>
              <a:rPr lang="en-US" altLang="zh-CN" sz="8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Whatever is worth doing is worth doing well. Whatever is worth</a:t>
            </a:r>
          </a:p>
        </p:txBody>
      </p:sp>
      <p:sp>
        <p:nvSpPr>
          <p:cNvPr id="39" name="文本框 38"/>
          <p:cNvSpPr txBox="1"/>
          <p:nvPr/>
        </p:nvSpPr>
        <p:spPr>
          <a:xfrm>
            <a:off x="1329509" y="4211688"/>
            <a:ext cx="1452592" cy="461666"/>
          </a:xfrm>
          <a:prstGeom prst="rect">
            <a:avLst/>
          </a:prstGeom>
          <a:noFill/>
        </p:spPr>
        <p:txBody>
          <a:bodyPr wrap="square" rtlCol="0">
            <a:spAutoFit/>
          </a:bodyPr>
          <a:lstStyle/>
          <a:p>
            <a:pPr algn="ctr"/>
            <a:r>
              <a:rPr lang="zh-CN" altLang="en-US" sz="24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工作概述</a:t>
            </a:r>
          </a:p>
        </p:txBody>
      </p:sp>
      <p:grpSp>
        <p:nvGrpSpPr>
          <p:cNvPr id="64" name="组合 63"/>
          <p:cNvGrpSpPr/>
          <p:nvPr/>
        </p:nvGrpSpPr>
        <p:grpSpPr>
          <a:xfrm>
            <a:off x="4424675" y="1198076"/>
            <a:ext cx="3950107" cy="1015663"/>
            <a:chOff x="3534580" y="915467"/>
            <a:chExt cx="3475820" cy="1015928"/>
          </a:xfrm>
        </p:grpSpPr>
        <p:sp>
          <p:nvSpPr>
            <p:cNvPr id="65" name="文本框 64"/>
            <p:cNvSpPr txBox="1"/>
            <p:nvPr/>
          </p:nvSpPr>
          <p:spPr>
            <a:xfrm>
              <a:off x="3534580" y="915467"/>
              <a:ext cx="1818861" cy="1015928"/>
            </a:xfrm>
            <a:prstGeom prst="rect">
              <a:avLst/>
            </a:prstGeom>
            <a:noFill/>
          </p:spPr>
          <p:txBody>
            <a:bodyPr wrap="square" rtlCol="0">
              <a:spAutoFit/>
            </a:bodyPr>
            <a:lstStyle/>
            <a:p>
              <a:pPr algn="ctr"/>
              <a:r>
                <a:rPr lang="zh-CN" altLang="en-US" sz="6000" b="1"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目录</a:t>
              </a:r>
            </a:p>
          </p:txBody>
        </p:sp>
        <p:sp>
          <p:nvSpPr>
            <p:cNvPr id="66" name="文本框 65"/>
            <p:cNvSpPr txBox="1"/>
            <p:nvPr/>
          </p:nvSpPr>
          <p:spPr>
            <a:xfrm>
              <a:off x="5191539" y="1477652"/>
              <a:ext cx="1818861" cy="400214"/>
            </a:xfrm>
            <a:prstGeom prst="rect">
              <a:avLst/>
            </a:prstGeom>
            <a:noFill/>
          </p:spPr>
          <p:txBody>
            <a:bodyPr wrap="square" rtlCol="0">
              <a:spAutoFit/>
            </a:bodyPr>
            <a:lstStyle/>
            <a:p>
              <a:pPr algn="ctr"/>
              <a:r>
                <a:rPr lang="en-US" altLang="zh-CN" sz="2000"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 CONTENTS </a:t>
              </a:r>
              <a:endParaRPr lang="zh-CN" altLang="en-US" sz="2000"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grpSp>
      <p:sp>
        <p:nvSpPr>
          <p:cNvPr id="33" name="平行四边形 32">
            <a:extLst>
              <a:ext uri="{FF2B5EF4-FFF2-40B4-BE49-F238E27FC236}">
                <a16:creationId xmlns:a16="http://schemas.microsoft.com/office/drawing/2014/main" id="{275BC3CD-5EB5-8345-8E12-A8F1E19FE111}"/>
              </a:ext>
            </a:extLst>
          </p:cNvPr>
          <p:cNvSpPr/>
          <p:nvPr/>
        </p:nvSpPr>
        <p:spPr>
          <a:xfrm>
            <a:off x="-1788384" y="-3134"/>
            <a:ext cx="6772289" cy="930128"/>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5" name="平行四边形 34">
            <a:extLst>
              <a:ext uri="{FF2B5EF4-FFF2-40B4-BE49-F238E27FC236}">
                <a16:creationId xmlns:a16="http://schemas.microsoft.com/office/drawing/2014/main" id="{7201A34F-8C57-8E4C-A10F-E634C0D4987B}"/>
              </a:ext>
            </a:extLst>
          </p:cNvPr>
          <p:cNvSpPr/>
          <p:nvPr/>
        </p:nvSpPr>
        <p:spPr>
          <a:xfrm>
            <a:off x="7834860" y="5929126"/>
            <a:ext cx="6772289" cy="930128"/>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67" name="平行四边形 66">
            <a:extLst>
              <a:ext uri="{FF2B5EF4-FFF2-40B4-BE49-F238E27FC236}">
                <a16:creationId xmlns:a16="http://schemas.microsoft.com/office/drawing/2014/main" id="{CBF16D95-AAF3-9242-80BF-60DFDD256689}"/>
              </a:ext>
            </a:extLst>
          </p:cNvPr>
          <p:cNvSpPr/>
          <p:nvPr/>
        </p:nvSpPr>
        <p:spPr>
          <a:xfrm>
            <a:off x="8084593" y="5926964"/>
            <a:ext cx="6772289" cy="930128"/>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grpSp>
        <p:nvGrpSpPr>
          <p:cNvPr id="72" name="组合 71">
            <a:extLst>
              <a:ext uri="{FF2B5EF4-FFF2-40B4-BE49-F238E27FC236}">
                <a16:creationId xmlns:a16="http://schemas.microsoft.com/office/drawing/2014/main" id="{A7DAD10B-857A-468F-B11E-FB4CA98DA1D8}"/>
              </a:ext>
            </a:extLst>
          </p:cNvPr>
          <p:cNvGrpSpPr/>
          <p:nvPr/>
        </p:nvGrpSpPr>
        <p:grpSpPr>
          <a:xfrm>
            <a:off x="740016" y="2652913"/>
            <a:ext cx="938732" cy="713577"/>
            <a:chOff x="1608649" y="3339370"/>
            <a:chExt cx="912831" cy="693888"/>
          </a:xfrm>
        </p:grpSpPr>
        <p:sp>
          <p:nvSpPr>
            <p:cNvPr id="73" name="文本框 72">
              <a:extLst>
                <a:ext uri="{FF2B5EF4-FFF2-40B4-BE49-F238E27FC236}">
                  <a16:creationId xmlns:a16="http://schemas.microsoft.com/office/drawing/2014/main" id="{0F7A39B3-D948-4421-8752-C7ECD69B3083}"/>
                </a:ext>
              </a:extLst>
            </p:cNvPr>
            <p:cNvSpPr txBox="1"/>
            <p:nvPr/>
          </p:nvSpPr>
          <p:spPr>
            <a:xfrm>
              <a:off x="1608649" y="3344904"/>
              <a:ext cx="912831" cy="688354"/>
            </a:xfrm>
            <a:prstGeom prst="rect">
              <a:avLst/>
            </a:prstGeom>
            <a:noFill/>
          </p:spPr>
          <p:txBody>
            <a:bodyPr wrap="square" rtlCol="0">
              <a:spAutoFit/>
            </a:bodyPr>
            <a:lstStyle/>
            <a:p>
              <a:pPr algn="ctr"/>
              <a:r>
                <a:rPr lang="en-US" altLang="zh-CN" sz="4000" b="1" dirty="0">
                  <a:latin typeface="Arial" panose="020B0604020202020204" pitchFamily="34" charset="0"/>
                  <a:ea typeface="思源黑体 CN Regular" panose="020B0500000000000000" pitchFamily="34" charset="-122"/>
                  <a:cs typeface="+mn-ea"/>
                  <a:sym typeface="Arial" panose="020B0604020202020204" pitchFamily="34" charset="0"/>
                </a:rPr>
                <a:t>01</a:t>
              </a:r>
              <a:endParaRPr lang="zh-CN" altLang="en-US" sz="4000" b="1" dirty="0">
                <a:latin typeface="Arial" panose="020B0604020202020204" pitchFamily="34" charset="0"/>
                <a:ea typeface="思源黑体 CN Regular" panose="020B0500000000000000" pitchFamily="34" charset="-122"/>
                <a:cs typeface="+mn-ea"/>
                <a:sym typeface="Arial" panose="020B0604020202020204" pitchFamily="34" charset="0"/>
              </a:endParaRPr>
            </a:p>
          </p:txBody>
        </p:sp>
        <p:cxnSp>
          <p:nvCxnSpPr>
            <p:cNvPr id="74" name="直接连接符 73">
              <a:extLst>
                <a:ext uri="{FF2B5EF4-FFF2-40B4-BE49-F238E27FC236}">
                  <a16:creationId xmlns:a16="http://schemas.microsoft.com/office/drawing/2014/main" id="{9F6D5B03-6AA7-4AE6-A4EE-4C4E98554F4C}"/>
                </a:ext>
              </a:extLst>
            </p:cNvPr>
            <p:cNvCxnSpPr/>
            <p:nvPr/>
          </p:nvCxnSpPr>
          <p:spPr>
            <a:xfrm>
              <a:off x="1660244" y="3339370"/>
              <a:ext cx="809642" cy="0"/>
            </a:xfrm>
            <a:prstGeom prst="line">
              <a:avLst/>
            </a:prstGeom>
            <a:solidFill>
              <a:schemeClr val="accent1"/>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E27FF464-A127-4051-AE25-78155F097AF1}"/>
                </a:ext>
              </a:extLst>
            </p:cNvPr>
            <p:cNvCxnSpPr/>
            <p:nvPr/>
          </p:nvCxnSpPr>
          <p:spPr>
            <a:xfrm>
              <a:off x="1615264" y="3996595"/>
              <a:ext cx="809642" cy="0"/>
            </a:xfrm>
            <a:prstGeom prst="line">
              <a:avLst/>
            </a:prstGeom>
            <a:solidFill>
              <a:schemeClr val="accent1"/>
            </a:solid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文本框 14">
            <a:extLst>
              <a:ext uri="{FF2B5EF4-FFF2-40B4-BE49-F238E27FC236}">
                <a16:creationId xmlns:a16="http://schemas.microsoft.com/office/drawing/2014/main" id="{9B6D832E-1DAA-4583-D82B-A7CA9AB5A014}"/>
              </a:ext>
            </a:extLst>
          </p:cNvPr>
          <p:cNvSpPr txBox="1"/>
          <p:nvPr/>
        </p:nvSpPr>
        <p:spPr>
          <a:xfrm>
            <a:off x="1930318" y="2812492"/>
            <a:ext cx="3940629" cy="400110"/>
          </a:xfrm>
          <a:prstGeom prst="rect">
            <a:avLst/>
          </a:prstGeom>
          <a:noFill/>
        </p:spPr>
        <p:txBody>
          <a:bodyPr wrap="square" rtlCol="0">
            <a:spAutoFit/>
          </a:bodyPr>
          <a:lstStyle/>
          <a:p>
            <a:r>
              <a:rPr lang="zh-CN" altLang="en-US" sz="2000" b="1" dirty="0"/>
              <a:t>字符串匹配算法</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118EE9A-7B9F-68BD-556E-148239A15A83}"/>
              </a:ext>
            </a:extLst>
          </p:cNvPr>
          <p:cNvPicPr>
            <a:picLocks noChangeAspect="1"/>
          </p:cNvPicPr>
          <p:nvPr/>
        </p:nvPicPr>
        <p:blipFill>
          <a:blip r:embed="rId2"/>
          <a:stretch>
            <a:fillRect/>
          </a:stretch>
        </p:blipFill>
        <p:spPr>
          <a:xfrm>
            <a:off x="1707924" y="263362"/>
            <a:ext cx="8776151" cy="6331275"/>
          </a:xfrm>
          <a:prstGeom prst="rect">
            <a:avLst/>
          </a:prstGeom>
        </p:spPr>
      </p:pic>
    </p:spTree>
    <p:extLst>
      <p:ext uri="{BB962C8B-B14F-4D97-AF65-F5344CB8AC3E}">
        <p14:creationId xmlns:p14="http://schemas.microsoft.com/office/powerpoint/2010/main" val="1916529817"/>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A61D363-7DF7-0887-75BA-36B6F475C5AD}"/>
              </a:ext>
            </a:extLst>
          </p:cNvPr>
          <p:cNvPicPr>
            <a:picLocks noChangeAspect="1"/>
          </p:cNvPicPr>
          <p:nvPr/>
        </p:nvPicPr>
        <p:blipFill>
          <a:blip r:embed="rId2"/>
          <a:stretch>
            <a:fillRect/>
          </a:stretch>
        </p:blipFill>
        <p:spPr>
          <a:xfrm>
            <a:off x="1828580" y="120480"/>
            <a:ext cx="8534839" cy="6617040"/>
          </a:xfrm>
          <a:prstGeom prst="rect">
            <a:avLst/>
          </a:prstGeom>
        </p:spPr>
      </p:pic>
    </p:spTree>
    <p:extLst>
      <p:ext uri="{BB962C8B-B14F-4D97-AF65-F5344CB8AC3E}">
        <p14:creationId xmlns:p14="http://schemas.microsoft.com/office/powerpoint/2010/main" val="2688089850"/>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087C5DE-419D-EFB7-60F9-30FF22842F9B}"/>
              </a:ext>
            </a:extLst>
          </p:cNvPr>
          <p:cNvPicPr>
            <a:picLocks noChangeAspect="1"/>
          </p:cNvPicPr>
          <p:nvPr/>
        </p:nvPicPr>
        <p:blipFill>
          <a:blip r:embed="rId2"/>
          <a:stretch>
            <a:fillRect/>
          </a:stretch>
        </p:blipFill>
        <p:spPr>
          <a:xfrm>
            <a:off x="1685698" y="158582"/>
            <a:ext cx="8820603" cy="6540836"/>
          </a:xfrm>
          <a:prstGeom prst="rect">
            <a:avLst/>
          </a:prstGeom>
        </p:spPr>
      </p:pic>
    </p:spTree>
    <p:extLst>
      <p:ext uri="{BB962C8B-B14F-4D97-AF65-F5344CB8AC3E}">
        <p14:creationId xmlns:p14="http://schemas.microsoft.com/office/powerpoint/2010/main" val="2561648553"/>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3279EA7-A80D-61DE-E9CF-E624D7C34056}"/>
              </a:ext>
            </a:extLst>
          </p:cNvPr>
          <p:cNvSpPr/>
          <p:nvPr/>
        </p:nvSpPr>
        <p:spPr>
          <a:xfrm>
            <a:off x="1130008" y="297785"/>
            <a:ext cx="2988282"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有限状态自动机</a:t>
            </a:r>
          </a:p>
        </p:txBody>
      </p:sp>
      <p:sp>
        <p:nvSpPr>
          <p:cNvPr id="3" name="文本框 2">
            <a:extLst>
              <a:ext uri="{FF2B5EF4-FFF2-40B4-BE49-F238E27FC236}">
                <a16:creationId xmlns:a16="http://schemas.microsoft.com/office/drawing/2014/main" id="{CCC2C102-983F-232F-881C-BC410E1317C1}"/>
              </a:ext>
            </a:extLst>
          </p:cNvPr>
          <p:cNvSpPr txBox="1"/>
          <p:nvPr/>
        </p:nvSpPr>
        <p:spPr>
          <a:xfrm>
            <a:off x="360202" y="1020487"/>
            <a:ext cx="11720115" cy="446801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在手动构建自动机时，推荐以下步骤</a:t>
            </a:r>
            <a:endParaRPr lang="en-US" altLang="zh-CN" sz="2400" b="1" dirty="0"/>
          </a:p>
          <a:p>
            <a:pPr marL="457200" indent="-457200">
              <a:lnSpc>
                <a:spcPct val="150000"/>
              </a:lnSpc>
              <a:buFont typeface="Arial" panose="020B0604020202020204" pitchFamily="34" charset="0"/>
              <a:buChar char="•"/>
            </a:pPr>
            <a:r>
              <a:rPr lang="zh-CN" altLang="en-US" sz="2400" b="1" dirty="0"/>
              <a:t>①先把能直接匹配跳转到下一状态的转移函数填上</a:t>
            </a:r>
            <a:endParaRPr lang="en-US" altLang="zh-CN" sz="2400" b="1" dirty="0"/>
          </a:p>
          <a:p>
            <a:pPr marL="457200" indent="-457200">
              <a:lnSpc>
                <a:spcPct val="150000"/>
              </a:lnSpc>
              <a:buFont typeface="Arial" panose="020B0604020202020204" pitchFamily="34" charset="0"/>
              <a:buChar char="•"/>
            </a:pPr>
            <a:r>
              <a:rPr lang="zh-CN" altLang="en-US" sz="2400" b="1" dirty="0"/>
              <a:t>②把</a:t>
            </a:r>
            <a:r>
              <a:rPr lang="en-US" altLang="zh-CN" sz="2400" b="1" dirty="0"/>
              <a:t>P[1..j]</a:t>
            </a:r>
            <a:r>
              <a:rPr lang="zh-CN" altLang="en-US" sz="2400" b="1" dirty="0"/>
              <a:t>先填好</a:t>
            </a:r>
            <a:endParaRPr lang="en-US" altLang="zh-CN" sz="2400" b="1" dirty="0"/>
          </a:p>
          <a:p>
            <a:pPr marL="457200" indent="-457200">
              <a:lnSpc>
                <a:spcPct val="150000"/>
              </a:lnSpc>
              <a:buFont typeface="Arial" panose="020B0604020202020204" pitchFamily="34" charset="0"/>
              <a:buChar char="•"/>
            </a:pPr>
            <a:r>
              <a:rPr lang="zh-CN" altLang="en-US" sz="2400" b="1" dirty="0"/>
              <a:t>③先构建自动机，第</a:t>
            </a:r>
            <a:r>
              <a:rPr lang="en-US" altLang="zh-CN" sz="2400" b="1" dirty="0"/>
              <a:t>0</a:t>
            </a:r>
            <a:r>
              <a:rPr lang="zh-CN" altLang="en-US" sz="2400" b="1" dirty="0"/>
              <a:t>列除了匹配到的字符为</a:t>
            </a:r>
            <a:r>
              <a:rPr lang="en-US" altLang="zh-CN" sz="2400" b="1" dirty="0"/>
              <a:t>1</a:t>
            </a:r>
            <a:r>
              <a:rPr lang="zh-CN" altLang="en-US" sz="2400" b="1" dirty="0"/>
              <a:t>，其他字符均为</a:t>
            </a:r>
            <a:r>
              <a:rPr lang="en-US" altLang="zh-CN" sz="2400" b="1" dirty="0"/>
              <a:t>0</a:t>
            </a:r>
            <a:r>
              <a:rPr lang="zh-CN" altLang="en-US" sz="2400" b="1" dirty="0"/>
              <a:t>，不需要通过</a:t>
            </a:r>
            <a:r>
              <a:rPr lang="en-US" altLang="zh-CN" sz="2400" b="1" dirty="0"/>
              <a:t>X</a:t>
            </a:r>
            <a:r>
              <a:rPr lang="zh-CN" altLang="en-US" sz="2400" b="1" dirty="0"/>
              <a:t>构造。第</a:t>
            </a:r>
            <a:r>
              <a:rPr lang="en-US" altLang="zh-CN" sz="2400" b="1" dirty="0"/>
              <a:t>1</a:t>
            </a:r>
            <a:r>
              <a:rPr lang="zh-CN" altLang="en-US" sz="2400" b="1" dirty="0"/>
              <a:t>列通过</a:t>
            </a:r>
            <a:r>
              <a:rPr lang="en-US" altLang="zh-CN" sz="2400" b="1" dirty="0"/>
              <a:t>X</a:t>
            </a:r>
            <a:r>
              <a:rPr lang="zh-CN" altLang="en-US" sz="2400" b="1" dirty="0"/>
              <a:t>构造，第一列的</a:t>
            </a:r>
            <a:r>
              <a:rPr lang="en-US" altLang="zh-CN" sz="2400" b="1" dirty="0"/>
              <a:t>X</a:t>
            </a:r>
            <a:r>
              <a:rPr lang="zh-CN" altLang="en-US" sz="2400" b="1" dirty="0"/>
              <a:t>初始值为</a:t>
            </a:r>
            <a:r>
              <a:rPr lang="en-US" altLang="zh-CN" sz="2400" b="1" dirty="0"/>
              <a:t>0</a:t>
            </a:r>
          </a:p>
          <a:p>
            <a:pPr marL="457200" indent="-457200">
              <a:lnSpc>
                <a:spcPct val="150000"/>
              </a:lnSpc>
              <a:buFont typeface="Arial" panose="020B0604020202020204" pitchFamily="34" charset="0"/>
              <a:buChar char="•"/>
            </a:pPr>
            <a:r>
              <a:rPr lang="zh-CN" altLang="en-US" sz="2400" b="1" dirty="0"/>
              <a:t>④再更新</a:t>
            </a:r>
            <a:r>
              <a:rPr lang="en-US" altLang="zh-CN" sz="2400" b="1" dirty="0"/>
              <a:t>X</a:t>
            </a:r>
            <a:r>
              <a:rPr lang="zh-CN" altLang="en-US" sz="2400" b="1" dirty="0"/>
              <a:t>，</a:t>
            </a:r>
            <a:r>
              <a:rPr lang="en-US" altLang="zh-CN" sz="2400" b="1" dirty="0"/>
              <a:t>X</a:t>
            </a:r>
            <a:r>
              <a:rPr lang="zh-CN" altLang="en-US" sz="2400" b="1" dirty="0"/>
              <a:t>可以通过构建好的自动机更新，也可以观察得到最长相同真前后缀的长度。更新后的</a:t>
            </a:r>
            <a:r>
              <a:rPr lang="en-US" altLang="zh-CN" sz="2400" b="1" dirty="0"/>
              <a:t>X</a:t>
            </a:r>
            <a:r>
              <a:rPr lang="zh-CN" altLang="en-US" sz="2400" b="1" dirty="0"/>
              <a:t>供下一列自动机的构建使用</a:t>
            </a:r>
            <a:endParaRPr lang="en-US" altLang="zh-CN" sz="2400" b="1" dirty="0"/>
          </a:p>
          <a:p>
            <a:pPr marL="457200" indent="-457200">
              <a:lnSpc>
                <a:spcPct val="150000"/>
              </a:lnSpc>
              <a:buFont typeface="Arial" panose="020B0604020202020204" pitchFamily="34" charset="0"/>
              <a:buChar char="•"/>
            </a:pPr>
            <a:r>
              <a:rPr lang="zh-CN" altLang="en-US" sz="2400" b="1" dirty="0"/>
              <a:t>练一练：请构建一个</a:t>
            </a:r>
            <a:r>
              <a:rPr lang="en-US" altLang="zh-CN" sz="2400" b="1" dirty="0" err="1"/>
              <a:t>aabaaa</a:t>
            </a:r>
            <a:r>
              <a:rPr lang="zh-CN" altLang="en-US" sz="2400" b="1" dirty="0"/>
              <a:t>的自动机</a:t>
            </a:r>
            <a:endParaRPr lang="en-US" altLang="zh-CN" sz="2400" b="1" dirty="0"/>
          </a:p>
        </p:txBody>
      </p:sp>
    </p:spTree>
    <p:extLst>
      <p:ext uri="{BB962C8B-B14F-4D97-AF65-F5344CB8AC3E}">
        <p14:creationId xmlns:p14="http://schemas.microsoft.com/office/powerpoint/2010/main" val="4002607368"/>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5F54B0A-15E6-E36E-1076-C60BF6743879}"/>
              </a:ext>
            </a:extLst>
          </p:cNvPr>
          <p:cNvSpPr/>
          <p:nvPr/>
        </p:nvSpPr>
        <p:spPr>
          <a:xfrm>
            <a:off x="1130008" y="297785"/>
            <a:ext cx="1991811" cy="523220"/>
          </a:xfrm>
          <a:prstGeom prst="rect">
            <a:avLst/>
          </a:prstGeom>
        </p:spPr>
        <p:txBody>
          <a:bodyPr wrap="square">
            <a:spAutoFit/>
          </a:bodyPr>
          <a:lstStyle/>
          <a:p>
            <a:pPr algn="dist"/>
            <a:r>
              <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KMP</a:t>
            </a:r>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算法</a:t>
            </a:r>
          </a:p>
        </p:txBody>
      </p:sp>
      <p:sp>
        <p:nvSpPr>
          <p:cNvPr id="3" name="文本框 2">
            <a:extLst>
              <a:ext uri="{FF2B5EF4-FFF2-40B4-BE49-F238E27FC236}">
                <a16:creationId xmlns:a16="http://schemas.microsoft.com/office/drawing/2014/main" id="{FCA4BF7E-AEB0-8054-245D-969F498F53BA}"/>
              </a:ext>
            </a:extLst>
          </p:cNvPr>
          <p:cNvSpPr txBox="1"/>
          <p:nvPr/>
        </p:nvSpPr>
        <p:spPr>
          <a:xfrm>
            <a:off x="360202" y="1020487"/>
            <a:ext cx="11720115" cy="502201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CN" sz="2400" b="1" dirty="0"/>
              <a:t>KMP</a:t>
            </a:r>
            <a:r>
              <a:rPr lang="zh-CN" altLang="en-US" sz="2400" b="1" dirty="0"/>
              <a:t>算法也是一种字符串匹配算法</a:t>
            </a:r>
            <a:endParaRPr lang="en-US" altLang="zh-CN" sz="2400" b="1" dirty="0"/>
          </a:p>
          <a:p>
            <a:pPr marL="457200" indent="-457200">
              <a:lnSpc>
                <a:spcPct val="150000"/>
              </a:lnSpc>
              <a:buFont typeface="Arial" panose="020B0604020202020204" pitchFamily="34" charset="0"/>
              <a:buChar char="•"/>
            </a:pPr>
            <a:r>
              <a:rPr lang="zh-CN" altLang="en-US" sz="2400" b="1" dirty="0"/>
              <a:t>该算法由</a:t>
            </a:r>
            <a:r>
              <a:rPr lang="en-US" altLang="zh-CN" sz="2400" b="1" dirty="0"/>
              <a:t>Knuth, Morris, Pratt</a:t>
            </a:r>
            <a:r>
              <a:rPr lang="zh-CN" altLang="en-US" sz="2400" b="1" dirty="0"/>
              <a:t>提出，因此称为</a:t>
            </a:r>
            <a:r>
              <a:rPr lang="en-US" altLang="zh-CN" sz="2400" b="1" dirty="0"/>
              <a:t>KMP</a:t>
            </a:r>
            <a:r>
              <a:rPr lang="zh-CN" altLang="en-US" sz="2400" b="1" dirty="0"/>
              <a:t>算法</a:t>
            </a:r>
            <a:endParaRPr lang="en-US" altLang="zh-CN" sz="2400" b="1" dirty="0"/>
          </a:p>
          <a:p>
            <a:pPr marL="457200" indent="-457200">
              <a:lnSpc>
                <a:spcPct val="150000"/>
              </a:lnSpc>
              <a:buFont typeface="Arial" panose="020B0604020202020204" pitchFamily="34" charset="0"/>
              <a:buChar char="•"/>
            </a:pPr>
            <a:r>
              <a:rPr lang="en-US" altLang="zh-CN" sz="2400" b="1" dirty="0"/>
              <a:t>KMP</a:t>
            </a:r>
            <a:r>
              <a:rPr lang="zh-CN" altLang="en-US" sz="2400" b="1" dirty="0"/>
              <a:t>算法同样只需要将主串的所有字符遍历一遍即可实现字符串匹配</a:t>
            </a:r>
            <a:endParaRPr lang="en-US" altLang="zh-CN" sz="2400" b="1" dirty="0"/>
          </a:p>
          <a:p>
            <a:pPr marL="457200" indent="-457200">
              <a:lnSpc>
                <a:spcPct val="150000"/>
              </a:lnSpc>
              <a:buFont typeface="Arial" panose="020B0604020202020204" pitchFamily="34" charset="0"/>
              <a:buChar char="•"/>
            </a:pPr>
            <a:r>
              <a:rPr lang="zh-CN" altLang="en-US" sz="2400" b="1" dirty="0"/>
              <a:t>有限状态自动机采用的是状态跳转的方法，</a:t>
            </a:r>
            <a:r>
              <a:rPr lang="en-US" altLang="zh-CN" sz="2400" b="1" dirty="0"/>
              <a:t>KMP</a:t>
            </a:r>
            <a:r>
              <a:rPr lang="zh-CN" altLang="en-US" sz="2400" b="1" dirty="0"/>
              <a:t>算法采用的是移动匹配模式串的指针的方法。</a:t>
            </a:r>
            <a:endParaRPr lang="en-US" altLang="zh-CN" sz="2400" b="1" dirty="0"/>
          </a:p>
          <a:p>
            <a:pPr marL="457200" indent="-457200">
              <a:lnSpc>
                <a:spcPct val="150000"/>
              </a:lnSpc>
              <a:buFont typeface="Arial" panose="020B0604020202020204" pitchFamily="34" charset="0"/>
              <a:buChar char="•"/>
            </a:pPr>
            <a:r>
              <a:rPr lang="zh-CN" altLang="en-US" sz="2400" b="1" dirty="0"/>
              <a:t>当主串失配时，模式串指针</a:t>
            </a:r>
            <a:r>
              <a:rPr lang="en-US" altLang="zh-CN" sz="2400" b="1" dirty="0"/>
              <a:t>j</a:t>
            </a:r>
            <a:r>
              <a:rPr lang="zh-CN" altLang="en-US" sz="2400" b="1" dirty="0"/>
              <a:t>不重头开</a:t>
            </a:r>
            <a:br>
              <a:rPr lang="en-US" altLang="zh-CN" sz="2400" b="1" dirty="0"/>
            </a:br>
            <a:r>
              <a:rPr lang="zh-CN" altLang="en-US" sz="2400" b="1" dirty="0"/>
              <a:t>始，而是快速跳到目前能匹配匹配到第</a:t>
            </a:r>
            <a:br>
              <a:rPr lang="en-US" altLang="zh-CN" sz="2400" b="1" dirty="0"/>
            </a:br>
            <a:r>
              <a:rPr lang="en-US" altLang="zh-CN" sz="2400" b="1" dirty="0" err="1"/>
              <a:t>i</a:t>
            </a:r>
            <a:r>
              <a:rPr lang="zh-CN" altLang="en-US" sz="2400" b="1" dirty="0"/>
              <a:t>个字符的位置继续进行匹配。</a:t>
            </a:r>
            <a:endParaRPr lang="en-US" altLang="zh-CN" sz="2400" b="1" dirty="0"/>
          </a:p>
          <a:p>
            <a:pPr marL="457200" indent="-457200">
              <a:lnSpc>
                <a:spcPct val="150000"/>
              </a:lnSpc>
              <a:buFont typeface="Arial" panose="020B0604020202020204" pitchFamily="34" charset="0"/>
              <a:buChar char="•"/>
            </a:pPr>
            <a:endParaRPr lang="en-US" altLang="zh-CN" sz="2400" b="1" dirty="0"/>
          </a:p>
        </p:txBody>
      </p:sp>
      <p:pic>
        <p:nvPicPr>
          <p:cNvPr id="1026" name="Picture 2">
            <a:extLst>
              <a:ext uri="{FF2B5EF4-FFF2-40B4-BE49-F238E27FC236}">
                <a16:creationId xmlns:a16="http://schemas.microsoft.com/office/drawing/2014/main" id="{7C51C123-0243-51AC-C1D6-ED2C8ABFBF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3173" y="3602258"/>
            <a:ext cx="5758625" cy="2882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72158"/>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A7DE37F-4761-0733-6649-828320488370}"/>
              </a:ext>
            </a:extLst>
          </p:cNvPr>
          <p:cNvSpPr/>
          <p:nvPr/>
        </p:nvSpPr>
        <p:spPr>
          <a:xfrm>
            <a:off x="1130008" y="297785"/>
            <a:ext cx="1991811" cy="523220"/>
          </a:xfrm>
          <a:prstGeom prst="rect">
            <a:avLst/>
          </a:prstGeom>
        </p:spPr>
        <p:txBody>
          <a:bodyPr wrap="square">
            <a:spAutoFit/>
          </a:bodyPr>
          <a:lstStyle/>
          <a:p>
            <a:pPr algn="dist"/>
            <a:r>
              <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KMP</a:t>
            </a:r>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算法</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79C9C45-1C3E-56DC-E556-D4CF1613B2E1}"/>
                  </a:ext>
                </a:extLst>
              </p:cNvPr>
              <p:cNvSpPr txBox="1"/>
              <p:nvPr/>
            </p:nvSpPr>
            <p:spPr>
              <a:xfrm>
                <a:off x="235942" y="1341574"/>
                <a:ext cx="11720115" cy="557601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所以</a:t>
                </a:r>
                <a:r>
                  <a:rPr lang="en-US" altLang="zh-CN" sz="2400" b="1" dirty="0"/>
                  <a:t>KMP</a:t>
                </a:r>
                <a:r>
                  <a:rPr lang="zh-CN" altLang="en-US" sz="2400" b="1" dirty="0"/>
                  <a:t>算法的核心就是失配时的跳转数组</a:t>
                </a:r>
                <a:endParaRPr lang="en-US" altLang="zh-CN" sz="2400" b="1" dirty="0"/>
              </a:p>
              <a:p>
                <a:pPr marL="457200" indent="-457200">
                  <a:lnSpc>
                    <a:spcPct val="150000"/>
                  </a:lnSpc>
                  <a:buFont typeface="Arial" panose="020B0604020202020204" pitchFamily="34" charset="0"/>
                  <a:buChar char="•"/>
                </a:pPr>
                <a:r>
                  <a:rPr lang="zh-CN" altLang="en-US" sz="2400" b="1" dirty="0"/>
                  <a:t>我们称其为</a:t>
                </a:r>
                <a:r>
                  <a:rPr lang="en-US" altLang="zh-CN" sz="2400" b="1" dirty="0" err="1"/>
                  <a:t>NextArray</a:t>
                </a:r>
                <a:r>
                  <a:rPr lang="zh-CN" altLang="en-US" sz="2400" b="1" dirty="0"/>
                  <a:t>，记作</a:t>
                </a:r>
                <a14:m>
                  <m:oMath xmlns:m="http://schemas.openxmlformats.org/officeDocument/2006/math">
                    <m:r>
                      <a:rPr lang="zh-CN" altLang="en-US" sz="2400" b="1" i="1" smtClean="0">
                        <a:latin typeface="Cambria Math" panose="02040503050406030204" pitchFamily="18" charset="0"/>
                      </a:rPr>
                      <m:t>𝝅</m:t>
                    </m:r>
                  </m:oMath>
                </a14:m>
                <a:endParaRPr lang="en-US" altLang="zh-CN" sz="2400" b="1" dirty="0"/>
              </a:p>
              <a:p>
                <a:pPr marL="457200" indent="-457200">
                  <a:lnSpc>
                    <a:spcPct val="150000"/>
                  </a:lnSpc>
                  <a:buFont typeface="Arial" panose="020B0604020202020204" pitchFamily="34" charset="0"/>
                  <a:buChar char="•"/>
                </a:pPr>
                <a:r>
                  <a:rPr lang="zh-CN" altLang="en-US" sz="2400" b="1" dirty="0"/>
                  <a:t>我们假设字符串从</a:t>
                </a:r>
                <a:r>
                  <a:rPr lang="en-US" altLang="zh-CN" sz="2400" b="1" dirty="0"/>
                  <a:t>1</a:t>
                </a:r>
                <a:r>
                  <a:rPr lang="zh-CN" altLang="en-US" sz="2400" b="1" dirty="0"/>
                  <a:t>开始存，为</a:t>
                </a:r>
                <a:r>
                  <a:rPr lang="en-US" altLang="zh-CN" sz="2400" b="1" dirty="0"/>
                  <a:t>P[1..n]</a:t>
                </a:r>
              </a:p>
              <a:p>
                <a:pPr marL="457200" indent="-457200">
                  <a:lnSpc>
                    <a:spcPct val="150000"/>
                  </a:lnSpc>
                  <a:buFont typeface="Arial" panose="020B0604020202020204" pitchFamily="34" charset="0"/>
                  <a:buChar char="•"/>
                </a:pPr>
                <a14:m>
                  <m:oMath xmlns:m="http://schemas.openxmlformats.org/officeDocument/2006/math">
                    <m:r>
                      <a:rPr lang="zh-CN" altLang="en-US" sz="2400" b="1" i="1" smtClean="0">
                        <a:latin typeface="Cambria Math" panose="02040503050406030204" pitchFamily="18" charset="0"/>
                      </a:rPr>
                      <m:t>𝝅</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𝒋</m:t>
                    </m:r>
                    <m:r>
                      <a:rPr lang="en-US" altLang="zh-CN" sz="2400" b="1" i="1" smtClean="0">
                        <a:latin typeface="Cambria Math" panose="02040503050406030204" pitchFamily="18" charset="0"/>
                      </a:rPr>
                      <m:t>]</m:t>
                    </m:r>
                  </m:oMath>
                </a14:m>
                <a:r>
                  <a:rPr lang="zh-CN" altLang="en-US" sz="2400" b="1" dirty="0"/>
                  <a:t>表示当模式串</a:t>
                </a:r>
                <a14:m>
                  <m:oMath xmlns:m="http://schemas.openxmlformats.org/officeDocument/2006/math">
                    <m:r>
                      <a:rPr lang="en-US" altLang="zh-CN" sz="2400" b="1" i="1" smtClean="0">
                        <a:latin typeface="Cambria Math" panose="02040503050406030204" pitchFamily="18" charset="0"/>
                      </a:rPr>
                      <m:t>𝑷</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𝒋</m:t>
                    </m:r>
                    <m:r>
                      <a:rPr lang="en-US" altLang="zh-CN" sz="2400" b="1" i="1">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oMath>
                </a14:m>
                <a:r>
                  <a:rPr lang="zh-CN" altLang="en-US" sz="2400" b="1" dirty="0"/>
                  <a:t>匹配失败时，应该跳转到哪个位置匹配</a:t>
                </a:r>
                <a:endParaRPr lang="en-US" altLang="zh-CN" sz="2400" b="1" dirty="0"/>
              </a:p>
              <a:p>
                <a:pPr marL="457200" indent="-457200">
                  <a:lnSpc>
                    <a:spcPct val="150000"/>
                  </a:lnSpc>
                  <a:buFont typeface="Arial" panose="020B0604020202020204" pitchFamily="34" charset="0"/>
                  <a:buChar char="•"/>
                </a:pPr>
                <a:r>
                  <a:rPr lang="zh-CN" altLang="en-US" sz="2400" b="1" dirty="0"/>
                  <a:t>我们可以发现，</a:t>
                </a:r>
                <a14:m>
                  <m:oMath xmlns:m="http://schemas.openxmlformats.org/officeDocument/2006/math">
                    <m:r>
                      <a:rPr lang="zh-CN" altLang="en-US" sz="2400" b="1" i="1" smtClean="0">
                        <a:latin typeface="Cambria Math" panose="02040503050406030204" pitchFamily="18" charset="0"/>
                      </a:rPr>
                      <m:t>𝝅</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𝒋</m:t>
                    </m:r>
                    <m:r>
                      <a:rPr lang="en-US" altLang="zh-CN" sz="2400" b="1" i="1">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oMath>
                </a14:m>
                <a:r>
                  <a:rPr lang="zh-CN" altLang="en-US" sz="2400" b="1" dirty="0"/>
                  <a:t>的值实际上就是</a:t>
                </a:r>
                <a:r>
                  <a:rPr lang="en-US" altLang="zh-CN" sz="2400" b="1" dirty="0"/>
                  <a:t>P[1..j]</a:t>
                </a:r>
                <a:r>
                  <a:rPr lang="zh-CN" altLang="en-US" sz="2400" b="1" dirty="0"/>
                  <a:t>的最长相同真前后缀长度。</a:t>
                </a:r>
                <a:endParaRPr lang="en-US" altLang="zh-CN" sz="2400" b="1" dirty="0"/>
              </a:p>
              <a:p>
                <a:pPr marL="457200" indent="-457200">
                  <a:lnSpc>
                    <a:spcPct val="150000"/>
                  </a:lnSpc>
                  <a:buFont typeface="Arial" panose="020B0604020202020204" pitchFamily="34" charset="0"/>
                  <a:buChar char="•"/>
                </a:pPr>
                <a:r>
                  <a:rPr lang="zh-CN" altLang="en-US" sz="2400" b="1" dirty="0"/>
                  <a:t>假设</a:t>
                </a:r>
                <a:r>
                  <a:rPr lang="en-US" altLang="zh-CN" sz="2400" b="1" dirty="0"/>
                  <a:t>T[</a:t>
                </a:r>
                <a:r>
                  <a:rPr lang="en-US" altLang="zh-CN" sz="2400" b="1" dirty="0" err="1"/>
                  <a:t>i</a:t>
                </a:r>
                <a:r>
                  <a:rPr lang="en-US" altLang="zh-CN" sz="2400" b="1" dirty="0"/>
                  <a:t>]</a:t>
                </a:r>
                <a:r>
                  <a:rPr lang="zh-CN" altLang="en-US" sz="2400" b="1" dirty="0"/>
                  <a:t>和</a:t>
                </a:r>
                <a:r>
                  <a:rPr lang="en-US" altLang="zh-CN" sz="2400" b="1" dirty="0"/>
                  <a:t>P[j+1]</a:t>
                </a:r>
                <a:r>
                  <a:rPr lang="zh-CN" altLang="en-US" sz="2400" b="1" dirty="0"/>
                  <a:t>匹配失败最长相同真前后缀长度为</a:t>
                </a:r>
                <a:r>
                  <a:rPr lang="en-US" altLang="zh-CN" sz="2400" b="1" dirty="0"/>
                  <a:t>k</a:t>
                </a:r>
                <a:r>
                  <a:rPr lang="zh-CN" altLang="en-US" sz="2400" b="1" dirty="0"/>
                  <a:t>，那么</a:t>
                </a:r>
                <a:r>
                  <a:rPr lang="en-US" altLang="zh-CN" sz="2400" b="1" dirty="0"/>
                  <a:t>P[1..k]</a:t>
                </a:r>
                <a:r>
                  <a:rPr lang="zh-CN" altLang="en-US" sz="2400" b="1" dirty="0"/>
                  <a:t>和</a:t>
                </a:r>
                <a:r>
                  <a:rPr lang="en-US" altLang="zh-CN" sz="2400" b="1" dirty="0"/>
                  <a:t>P[j-k+1,j]</a:t>
                </a:r>
                <a:r>
                  <a:rPr lang="zh-CN" altLang="en-US" sz="2400" b="1" dirty="0"/>
                  <a:t>就是相同的，此时</a:t>
                </a:r>
                <a:r>
                  <a:rPr lang="en-US" altLang="zh-CN" sz="2400" b="1" dirty="0"/>
                  <a:t>P</a:t>
                </a:r>
                <a:r>
                  <a:rPr lang="zh-CN" altLang="en-US" sz="2400" b="1" dirty="0"/>
                  <a:t>中前</a:t>
                </a:r>
                <a:r>
                  <a:rPr lang="en-US" altLang="zh-CN" sz="2400" b="1" dirty="0"/>
                  <a:t>k</a:t>
                </a:r>
                <a:r>
                  <a:rPr lang="zh-CN" altLang="en-US" sz="2400" b="1" dirty="0"/>
                  <a:t>个字符就不需要匹配，直接跳到第</a:t>
                </a:r>
                <a:r>
                  <a:rPr lang="en-US" altLang="zh-CN" sz="2400" b="1" dirty="0"/>
                  <a:t>k</a:t>
                </a:r>
                <a:r>
                  <a:rPr lang="zh-CN" altLang="en-US" sz="2400" b="1" dirty="0"/>
                  <a:t>个位置，将</a:t>
                </a:r>
                <a:r>
                  <a:rPr lang="en-US" altLang="zh-CN" sz="2400" b="1" dirty="0"/>
                  <a:t>P[k+1]</a:t>
                </a:r>
                <a:r>
                  <a:rPr lang="zh-CN" altLang="en-US" sz="2400" b="1" dirty="0"/>
                  <a:t>和</a:t>
                </a:r>
                <a:r>
                  <a:rPr lang="en-US" altLang="zh-CN" sz="2400" b="1" dirty="0"/>
                  <a:t>T[</a:t>
                </a:r>
                <a:r>
                  <a:rPr lang="en-US" altLang="zh-CN" sz="2400" b="1" dirty="0" err="1"/>
                  <a:t>i</a:t>
                </a:r>
                <a:r>
                  <a:rPr lang="en-US" altLang="zh-CN" sz="2400" b="1" dirty="0"/>
                  <a:t>]</a:t>
                </a:r>
                <a:r>
                  <a:rPr lang="zh-CN" altLang="en-US" sz="2400" b="1" dirty="0"/>
                  <a:t>匹配即可</a:t>
                </a:r>
                <a:endParaRPr lang="en-US" altLang="zh-CN" sz="2400" b="1" dirty="0"/>
              </a:p>
              <a:p>
                <a:pPr marL="457200" indent="-457200">
                  <a:lnSpc>
                    <a:spcPct val="150000"/>
                  </a:lnSpc>
                  <a:buFont typeface="Arial" panose="020B0604020202020204" pitchFamily="34" charset="0"/>
                  <a:buChar char="•"/>
                </a:pPr>
                <a:endParaRPr lang="en-US" altLang="zh-CN" sz="2400" b="1" dirty="0"/>
              </a:p>
              <a:p>
                <a:pPr marL="457200" indent="-457200">
                  <a:lnSpc>
                    <a:spcPct val="150000"/>
                  </a:lnSpc>
                  <a:buFont typeface="Arial" panose="020B0604020202020204" pitchFamily="34" charset="0"/>
                  <a:buChar char="•"/>
                </a:pPr>
                <a:endParaRPr lang="en-US" altLang="zh-CN" sz="2400" b="1" dirty="0"/>
              </a:p>
            </p:txBody>
          </p:sp>
        </mc:Choice>
        <mc:Fallback xmlns="">
          <p:sp>
            <p:nvSpPr>
              <p:cNvPr id="3" name="文本框 2">
                <a:extLst>
                  <a:ext uri="{FF2B5EF4-FFF2-40B4-BE49-F238E27FC236}">
                    <a16:creationId xmlns:a16="http://schemas.microsoft.com/office/drawing/2014/main" id="{C79C9C45-1C3E-56DC-E556-D4CF1613B2E1}"/>
                  </a:ext>
                </a:extLst>
              </p:cNvPr>
              <p:cNvSpPr txBox="1">
                <a:spLocks noRot="1" noChangeAspect="1" noMove="1" noResize="1" noEditPoints="1" noAdjustHandles="1" noChangeArrowheads="1" noChangeShapeType="1" noTextEdit="1"/>
              </p:cNvSpPr>
              <p:nvPr/>
            </p:nvSpPr>
            <p:spPr>
              <a:xfrm>
                <a:off x="235942" y="1341574"/>
                <a:ext cx="11720115" cy="5576014"/>
              </a:xfrm>
              <a:prstGeom prst="rect">
                <a:avLst/>
              </a:prstGeom>
              <a:blipFill>
                <a:blip r:embed="rId2"/>
                <a:stretch>
                  <a:fillRect l="-728" r="-3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52364377"/>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CFE7294-F056-86CC-D6B9-99BC9CE15525}"/>
                  </a:ext>
                </a:extLst>
              </p:cNvPr>
              <p:cNvSpPr txBox="1"/>
              <p:nvPr/>
            </p:nvSpPr>
            <p:spPr>
              <a:xfrm>
                <a:off x="235942" y="936725"/>
                <a:ext cx="11720115" cy="604710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000" b="1" dirty="0"/>
                  <a:t>我们采用递推算法来计算出</a:t>
                </a:r>
                <a14:m>
                  <m:oMath xmlns:m="http://schemas.openxmlformats.org/officeDocument/2006/math">
                    <m:r>
                      <a:rPr lang="zh-CN" altLang="en-US" sz="2000" b="1" i="1" smtClean="0">
                        <a:latin typeface="Cambria Math" panose="02040503050406030204" pitchFamily="18" charset="0"/>
                      </a:rPr>
                      <m:t>𝝅</m:t>
                    </m:r>
                  </m:oMath>
                </a14:m>
                <a:r>
                  <a:rPr lang="zh-CN" altLang="en-US" sz="2000" b="1" dirty="0"/>
                  <a:t>数组</a:t>
                </a:r>
                <a:endParaRPr lang="en-US" altLang="zh-CN" sz="2000" b="1" dirty="0"/>
              </a:p>
              <a:p>
                <a:pPr marL="457200" indent="-457200">
                  <a:lnSpc>
                    <a:spcPct val="150000"/>
                  </a:lnSpc>
                  <a:buFont typeface="Arial" panose="020B0604020202020204" pitchFamily="34" charset="0"/>
                  <a:buChar char="•"/>
                </a:pPr>
                <a:r>
                  <a:rPr lang="zh-CN" altLang="en-US" sz="2000" b="1" dirty="0"/>
                  <a:t>假设字符串从</a:t>
                </a:r>
                <a:r>
                  <a:rPr lang="en-US" altLang="zh-CN" sz="2000" b="1" dirty="0"/>
                  <a:t>1</a:t>
                </a:r>
                <a:r>
                  <a:rPr lang="zh-CN" altLang="en-US" sz="2000" b="1" dirty="0"/>
                  <a:t>开始存储，</a:t>
                </a:r>
                <a:r>
                  <a:rPr lang="en-US" altLang="zh-CN" sz="2000" b="1" dirty="0"/>
                  <a:t>P[1..n]</a:t>
                </a:r>
              </a:p>
              <a:p>
                <a:pPr marL="457200" indent="-457200">
                  <a:lnSpc>
                    <a:spcPct val="150000"/>
                  </a:lnSpc>
                  <a:buFont typeface="Arial" panose="020B0604020202020204" pitchFamily="34" charset="0"/>
                  <a:buChar char="•"/>
                </a:pPr>
                <a:r>
                  <a:rPr lang="zh-CN" altLang="en-US" sz="2000" b="1" dirty="0"/>
                  <a:t>①递推数组含义：</a:t>
                </a:r>
                <a14:m>
                  <m:oMath xmlns:m="http://schemas.openxmlformats.org/officeDocument/2006/math">
                    <m:r>
                      <a:rPr lang="zh-CN" altLang="en-US" sz="2000" b="1" i="1" smtClean="0">
                        <a:latin typeface="Cambria Math" panose="02040503050406030204" pitchFamily="18" charset="0"/>
                      </a:rPr>
                      <m:t>𝝅</m:t>
                    </m:r>
                    <m:d>
                      <m:dPr>
                        <m:begChr m:val="["/>
                        <m:endChr m:val="]"/>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𝒊</m:t>
                        </m:r>
                      </m:e>
                    </m:d>
                  </m:oMath>
                </a14:m>
                <a:r>
                  <a:rPr lang="zh-CN" altLang="en-US" sz="2000" b="1" dirty="0"/>
                  <a:t>表示第</a:t>
                </a:r>
                <a14:m>
                  <m:oMath xmlns:m="http://schemas.openxmlformats.org/officeDocument/2006/math">
                    <m:r>
                      <a:rPr lang="en-US" altLang="zh-CN" sz="2000" b="1" i="1" dirty="0" smtClean="0">
                        <a:latin typeface="Cambria Math" panose="02040503050406030204" pitchFamily="18" charset="0"/>
                      </a:rPr>
                      <m:t>𝒊</m:t>
                    </m:r>
                    <m:r>
                      <a:rPr lang="en-US" altLang="zh-CN" sz="2000" b="1" i="1" dirty="0" smtClean="0">
                        <a:latin typeface="Cambria Math" panose="02040503050406030204" pitchFamily="18" charset="0"/>
                      </a:rPr>
                      <m:t>+</m:t>
                    </m:r>
                    <m:r>
                      <a:rPr lang="en-US" altLang="zh-CN" sz="2000" b="1" i="1" dirty="0" smtClean="0">
                        <a:latin typeface="Cambria Math" panose="02040503050406030204" pitchFamily="18" charset="0"/>
                      </a:rPr>
                      <m:t>𝟏</m:t>
                    </m:r>
                  </m:oMath>
                </a14:m>
                <a:r>
                  <a:rPr lang="zh-CN" altLang="en-US" sz="2000" b="1" dirty="0"/>
                  <a:t>个字符失配后，应该跳到哪个位置，即</a:t>
                </a:r>
                <a14:m>
                  <m:oMath xmlns:m="http://schemas.openxmlformats.org/officeDocument/2006/math">
                    <m:r>
                      <a:rPr lang="en-US" altLang="zh-CN" sz="2000" b="1" i="1" dirty="0" smtClean="0">
                        <a:latin typeface="Cambria Math" panose="02040503050406030204" pitchFamily="18" charset="0"/>
                      </a:rPr>
                      <m:t>𝑷</m:t>
                    </m:r>
                    <m:r>
                      <a:rPr lang="en-US" altLang="zh-CN" sz="2000" b="1" i="1" dirty="0" smtClean="0">
                        <a:latin typeface="Cambria Math" panose="02040503050406030204" pitchFamily="18" charset="0"/>
                      </a:rPr>
                      <m:t>[</m:t>
                    </m:r>
                    <m:r>
                      <a:rPr lang="en-US" altLang="zh-CN" sz="2000" b="1" i="1" dirty="0" smtClean="0">
                        <a:latin typeface="Cambria Math" panose="02040503050406030204" pitchFamily="18" charset="0"/>
                      </a:rPr>
                      <m:t>𝟏</m:t>
                    </m:r>
                    <m:r>
                      <a:rPr lang="en-US" altLang="zh-CN" sz="2000" b="1" i="1" dirty="0" smtClean="0">
                        <a:latin typeface="Cambria Math" panose="02040503050406030204" pitchFamily="18" charset="0"/>
                      </a:rPr>
                      <m:t>..</m:t>
                    </m:r>
                    <m:r>
                      <a:rPr lang="en-US" altLang="zh-CN" sz="2000" b="1" i="1" dirty="0" smtClean="0">
                        <a:latin typeface="Cambria Math" panose="02040503050406030204" pitchFamily="18" charset="0"/>
                      </a:rPr>
                      <m:t>𝒊</m:t>
                    </m:r>
                    <m:r>
                      <a:rPr lang="en-US" altLang="zh-CN" sz="2000" b="1" i="1" dirty="0" smtClean="0">
                        <a:latin typeface="Cambria Math" panose="02040503050406030204" pitchFamily="18" charset="0"/>
                      </a:rPr>
                      <m:t>]</m:t>
                    </m:r>
                  </m:oMath>
                </a14:m>
                <a:r>
                  <a:rPr lang="zh-CN" altLang="en-US" sz="2000" b="1" dirty="0"/>
                  <a:t>的最长相同真前后缀长度为多少</a:t>
                </a:r>
                <a:endParaRPr lang="en-US" altLang="zh-CN" sz="2000" b="1" dirty="0"/>
              </a:p>
              <a:p>
                <a:pPr marL="457200" indent="-457200">
                  <a:lnSpc>
                    <a:spcPct val="150000"/>
                  </a:lnSpc>
                  <a:buFont typeface="Arial" panose="020B0604020202020204" pitchFamily="34" charset="0"/>
                  <a:buChar char="•"/>
                </a:pPr>
                <a:r>
                  <a:rPr lang="zh-CN" altLang="en-US" sz="2000" b="1" dirty="0"/>
                  <a:t>②递推公式：</a:t>
                </a:r>
                <a:r>
                  <a:rPr lang="en-US" altLang="zh-CN" sz="2000" b="1" dirty="0"/>
                  <a:t>q</a:t>
                </a:r>
                <a:r>
                  <a:rPr lang="zh-CN" altLang="en-US" sz="2000" b="1" dirty="0"/>
                  <a:t>为当前要计算的</a:t>
                </a:r>
                <a14:m>
                  <m:oMath xmlns:m="http://schemas.openxmlformats.org/officeDocument/2006/math">
                    <m:r>
                      <a:rPr lang="zh-CN" altLang="en-US" sz="2000" b="1" i="1" smtClean="0">
                        <a:latin typeface="Cambria Math" panose="02040503050406030204" pitchFamily="18" charset="0"/>
                      </a:rPr>
                      <m:t>𝝅</m:t>
                    </m:r>
                    <m:d>
                      <m:dPr>
                        <m:begChr m:val="["/>
                        <m:endChr m:val="]"/>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𝒒</m:t>
                        </m:r>
                      </m:e>
                    </m:d>
                  </m:oMath>
                </a14:m>
                <a:r>
                  <a:rPr lang="zh-CN" altLang="en-US" sz="2000" b="1" dirty="0"/>
                  <a:t>，</a:t>
                </a:r>
                <a:r>
                  <a:rPr lang="en-US" altLang="zh-CN" sz="2000" b="1" dirty="0"/>
                  <a:t>k</a:t>
                </a:r>
                <a:r>
                  <a:rPr lang="zh-CN" altLang="en-US" sz="2000" b="1" dirty="0"/>
                  <a:t>为目前最长相同真前后缀的长度。</a:t>
                </a:r>
                <a:endParaRPr lang="en-US" altLang="zh-CN" sz="2000" b="1" dirty="0"/>
              </a:p>
              <a:p>
                <a:pPr marL="457200" indent="-457200">
                  <a:lnSpc>
                    <a:spcPct val="150000"/>
                  </a:lnSpc>
                  <a:buFont typeface="Arial" panose="020B0604020202020204" pitchFamily="34" charset="0"/>
                  <a:buChar char="•"/>
                </a:pPr>
                <a:r>
                  <a:rPr lang="zh-CN" altLang="en-US" sz="2000" b="1" dirty="0"/>
                  <a:t>（</a:t>
                </a:r>
                <a:r>
                  <a:rPr lang="en-US" altLang="zh-CN" sz="2000" b="1" dirty="0"/>
                  <a:t>1</a:t>
                </a:r>
                <a:r>
                  <a:rPr lang="zh-CN" altLang="en-US" sz="2000" b="1" dirty="0"/>
                  <a:t>）当</a:t>
                </a:r>
                <a:r>
                  <a:rPr lang="en-US" altLang="zh-CN" sz="2000" b="1" dirty="0"/>
                  <a:t>k&gt;0</a:t>
                </a:r>
                <a:r>
                  <a:rPr lang="zh-CN" altLang="en-US" sz="2000" b="1" dirty="0"/>
                  <a:t>且</a:t>
                </a:r>
                <a14:m>
                  <m:oMath xmlns:m="http://schemas.openxmlformats.org/officeDocument/2006/math">
                    <m:r>
                      <a:rPr lang="en-US" altLang="zh-CN" sz="2000" b="1" i="1" dirty="0" smtClean="0">
                        <a:latin typeface="Cambria Math" panose="02040503050406030204" pitchFamily="18" charset="0"/>
                      </a:rPr>
                      <m:t>𝑷</m:t>
                    </m:r>
                    <m:r>
                      <a:rPr lang="en-US" altLang="zh-CN" sz="2000" b="1" i="1" dirty="0" smtClean="0">
                        <a:latin typeface="Cambria Math" panose="02040503050406030204" pitchFamily="18" charset="0"/>
                      </a:rPr>
                      <m:t>[</m:t>
                    </m:r>
                    <m:r>
                      <a:rPr lang="en-US" altLang="zh-CN" sz="2000" b="1" i="1" dirty="0" smtClean="0">
                        <a:latin typeface="Cambria Math" panose="02040503050406030204" pitchFamily="18" charset="0"/>
                      </a:rPr>
                      <m:t>𝒌</m:t>
                    </m:r>
                    <m:r>
                      <a:rPr lang="en-US" altLang="zh-CN" sz="2000" b="1" i="1" dirty="0" smtClean="0">
                        <a:latin typeface="Cambria Math" panose="02040503050406030204" pitchFamily="18" charset="0"/>
                      </a:rPr>
                      <m:t>+</m:t>
                    </m:r>
                    <m:r>
                      <a:rPr lang="en-US" altLang="zh-CN" sz="2000" b="1" i="1" dirty="0" smtClean="0">
                        <a:latin typeface="Cambria Math" panose="02040503050406030204" pitchFamily="18" charset="0"/>
                      </a:rPr>
                      <m:t>𝟏</m:t>
                    </m:r>
                    <m:r>
                      <a:rPr lang="en-US" altLang="zh-CN" sz="2000" b="1" i="1" dirty="0" smtClean="0">
                        <a:latin typeface="Cambria Math" panose="02040503050406030204" pitchFamily="18" charset="0"/>
                      </a:rPr>
                      <m:t>]!=</m:t>
                    </m:r>
                    <m:r>
                      <a:rPr lang="en-US" altLang="zh-CN" sz="2000" b="1" i="1" dirty="0" smtClean="0">
                        <a:latin typeface="Cambria Math" panose="02040503050406030204" pitchFamily="18" charset="0"/>
                      </a:rPr>
                      <m:t>𝑷</m:t>
                    </m:r>
                    <m:r>
                      <a:rPr lang="en-US" altLang="zh-CN" sz="2000" b="1" i="1" dirty="0" smtClean="0">
                        <a:latin typeface="Cambria Math" panose="02040503050406030204" pitchFamily="18" charset="0"/>
                      </a:rPr>
                      <m:t>[</m:t>
                    </m:r>
                    <m:r>
                      <a:rPr lang="en-US" altLang="zh-CN" sz="2000" b="1" i="1" dirty="0" smtClean="0">
                        <a:latin typeface="Cambria Math" panose="02040503050406030204" pitchFamily="18" charset="0"/>
                      </a:rPr>
                      <m:t>𝒒</m:t>
                    </m:r>
                    <m:r>
                      <a:rPr lang="en-US" altLang="zh-CN" sz="2000" b="1" i="1" dirty="0" smtClean="0">
                        <a:latin typeface="Cambria Math" panose="02040503050406030204" pitchFamily="18" charset="0"/>
                      </a:rPr>
                      <m:t>]</m:t>
                    </m:r>
                  </m:oMath>
                </a14:m>
                <a:r>
                  <a:rPr lang="zh-CN" altLang="en-US" sz="2000" b="1" dirty="0"/>
                  <a:t>时，</a:t>
                </a:r>
                <a14:m>
                  <m:oMath xmlns:m="http://schemas.openxmlformats.org/officeDocument/2006/math">
                    <m:r>
                      <a:rPr lang="en-US" altLang="zh-CN" sz="2000" b="1" i="0" smtClean="0">
                        <a:latin typeface="Cambria Math" panose="02040503050406030204" pitchFamily="18" charset="0"/>
                      </a:rPr>
                      <m:t>𝐤</m:t>
                    </m:r>
                    <m:r>
                      <a:rPr lang="en-US" altLang="zh-CN" sz="2000" b="1" i="0" smtClean="0">
                        <a:latin typeface="Cambria Math" panose="02040503050406030204" pitchFamily="18" charset="0"/>
                      </a:rPr>
                      <m:t>=</m:t>
                    </m:r>
                    <m:r>
                      <a:rPr lang="zh-CN" altLang="en-US" sz="2000" b="1" i="1" smtClean="0">
                        <a:latin typeface="Cambria Math" panose="02040503050406030204" pitchFamily="18" charset="0"/>
                      </a:rPr>
                      <m:t>𝝅</m:t>
                    </m:r>
                    <m:d>
                      <m:dPr>
                        <m:begChr m:val="["/>
                        <m:endChr m:val="]"/>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𝒌</m:t>
                        </m:r>
                      </m:e>
                    </m:d>
                  </m:oMath>
                </a14:m>
                <a:br>
                  <a:rPr lang="en-US" altLang="zh-CN" sz="2000" b="1" dirty="0"/>
                </a:br>
                <a:r>
                  <a:rPr lang="zh-CN" altLang="en-US" sz="2000" b="1" dirty="0"/>
                  <a:t>即在</a:t>
                </a:r>
                <a14:m>
                  <m:oMath xmlns:m="http://schemas.openxmlformats.org/officeDocument/2006/math">
                    <m:r>
                      <a:rPr lang="en-US" altLang="zh-CN" sz="2000" b="1" i="1" smtClean="0">
                        <a:latin typeface="Cambria Math" panose="02040503050406030204" pitchFamily="18" charset="0"/>
                      </a:rPr>
                      <m:t>𝑷</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𝒌</m:t>
                    </m:r>
                    <m:r>
                      <a:rPr lang="en-US" altLang="zh-CN" sz="2000" b="1" i="1" smtClean="0">
                        <a:latin typeface="Cambria Math" panose="02040503050406030204" pitchFamily="18" charset="0"/>
                      </a:rPr>
                      <m:t>]</m:t>
                    </m:r>
                  </m:oMath>
                </a14:m>
                <a:r>
                  <a:rPr lang="zh-CN" altLang="en-US" sz="2000" b="1" dirty="0"/>
                  <a:t>中找出前缀和后缀相同，</a:t>
                </a:r>
                <a:r>
                  <a:rPr lang="zh-CN" altLang="en-US" sz="2000" b="1" dirty="0">
                    <a:solidFill>
                      <a:srgbClr val="FF0000"/>
                    </a:solidFill>
                  </a:rPr>
                  <a:t>且下一个字符是</a:t>
                </a:r>
                <a14:m>
                  <m:oMath xmlns:m="http://schemas.openxmlformats.org/officeDocument/2006/math">
                    <m:r>
                      <a:rPr lang="en-US" altLang="zh-CN" sz="2000" b="1" i="1" smtClean="0">
                        <a:solidFill>
                          <a:srgbClr val="FF0000"/>
                        </a:solidFill>
                        <a:latin typeface="Cambria Math" panose="02040503050406030204" pitchFamily="18" charset="0"/>
                      </a:rPr>
                      <m:t>𝑷</m:t>
                    </m:r>
                    <m:r>
                      <a:rPr lang="en-US" altLang="zh-CN" sz="2000" b="1" i="1" smtClean="0">
                        <a:solidFill>
                          <a:srgbClr val="FF0000"/>
                        </a:solidFill>
                        <a:latin typeface="Cambria Math" panose="02040503050406030204" pitchFamily="18" charset="0"/>
                      </a:rPr>
                      <m:t>[</m:t>
                    </m:r>
                    <m:r>
                      <a:rPr lang="en-US" altLang="zh-CN" sz="2000" b="1" i="1" smtClean="0">
                        <a:solidFill>
                          <a:srgbClr val="FF0000"/>
                        </a:solidFill>
                        <a:latin typeface="Cambria Math" panose="02040503050406030204" pitchFamily="18" charset="0"/>
                      </a:rPr>
                      <m:t>𝒒</m:t>
                    </m:r>
                    <m:r>
                      <a:rPr lang="en-US" altLang="zh-CN" sz="2000" b="1" i="1" smtClean="0">
                        <a:solidFill>
                          <a:srgbClr val="FF0000"/>
                        </a:solidFill>
                        <a:latin typeface="Cambria Math" panose="02040503050406030204" pitchFamily="18" charset="0"/>
                      </a:rPr>
                      <m:t>]</m:t>
                    </m:r>
                  </m:oMath>
                </a14:m>
                <a:r>
                  <a:rPr lang="zh-CN" altLang="en-US" sz="2000" b="1" dirty="0">
                    <a:solidFill>
                      <a:srgbClr val="FF0000"/>
                    </a:solidFill>
                  </a:rPr>
                  <a:t>的最长前缀</a:t>
                </a:r>
                <a:r>
                  <a:rPr lang="zh-CN" altLang="en-US" sz="2000" b="1" dirty="0"/>
                  <a:t>，因为下一个字符加上这个   前缀，才能与对应的后缀和</a:t>
                </a:r>
                <a14:m>
                  <m:oMath xmlns:m="http://schemas.openxmlformats.org/officeDocument/2006/math">
                    <m:r>
                      <a:rPr lang="en-US" altLang="zh-CN" sz="2000" b="1" i="1" smtClean="0">
                        <a:solidFill>
                          <a:schemeClr val="tx1"/>
                        </a:solidFill>
                        <a:latin typeface="Cambria Math" panose="02040503050406030204" pitchFamily="18" charset="0"/>
                      </a:rPr>
                      <m:t>𝑷</m:t>
                    </m:r>
                    <m:d>
                      <m:dPr>
                        <m:begChr m:val="["/>
                        <m:endChr m:val="]"/>
                        <m:ctrlPr>
                          <a:rPr lang="en-US" altLang="zh-CN" sz="2000" b="1" i="1" smtClean="0">
                            <a:solidFill>
                              <a:schemeClr val="tx1"/>
                            </a:solidFill>
                            <a:latin typeface="Cambria Math" panose="02040503050406030204" pitchFamily="18" charset="0"/>
                          </a:rPr>
                        </m:ctrlPr>
                      </m:dPr>
                      <m:e>
                        <m:r>
                          <a:rPr lang="en-US" altLang="zh-CN" sz="2000" b="1" i="1" smtClean="0">
                            <a:solidFill>
                              <a:schemeClr val="tx1"/>
                            </a:solidFill>
                            <a:latin typeface="Cambria Math" panose="02040503050406030204" pitchFamily="18" charset="0"/>
                          </a:rPr>
                          <m:t>𝒒</m:t>
                        </m:r>
                      </m:e>
                    </m:d>
                  </m:oMath>
                </a14:m>
                <a:r>
                  <a:rPr lang="zh-CN" altLang="en-US" sz="2000" b="1" dirty="0">
                    <a:solidFill>
                      <a:schemeClr val="tx1"/>
                    </a:solidFill>
                  </a:rPr>
                  <a:t>组成的新后缀构成相同前后缀。</a:t>
                </a:r>
                <a:br>
                  <a:rPr lang="en-US" altLang="zh-CN" sz="2000" b="1" dirty="0">
                    <a:solidFill>
                      <a:schemeClr val="tx1"/>
                    </a:solidFill>
                  </a:rPr>
                </a:br>
                <a:r>
                  <a:rPr lang="zh-CN" altLang="en-US" sz="2000" b="1" dirty="0"/>
                  <a:t>这里注意一个字符串的真前后缀的真前后缀一定是该字符串的真前后缀。</a:t>
                </a:r>
                <a:br>
                  <a:rPr lang="en-US" altLang="zh-CN" sz="2000" b="1" dirty="0"/>
                </a:br>
                <a:r>
                  <a:rPr lang="zh-CN" altLang="en-US" sz="2000" b="1" dirty="0"/>
                  <a:t>（</a:t>
                </a:r>
                <a:r>
                  <a:rPr lang="en-US" altLang="zh-CN" sz="2000" b="1" dirty="0"/>
                  <a:t>2</a:t>
                </a:r>
                <a:r>
                  <a:rPr lang="zh-CN" altLang="en-US" sz="2000" b="1" dirty="0"/>
                  <a:t>）当</a:t>
                </a:r>
                <a14:m>
                  <m:oMath xmlns:m="http://schemas.openxmlformats.org/officeDocument/2006/math">
                    <m:r>
                      <a:rPr lang="en-US" altLang="zh-CN" sz="2000" b="1" i="1" dirty="0" smtClean="0">
                        <a:latin typeface="Cambria Math" panose="02040503050406030204" pitchFamily="18" charset="0"/>
                      </a:rPr>
                      <m:t>𝑷</m:t>
                    </m:r>
                    <m:r>
                      <a:rPr lang="en-US" altLang="zh-CN" sz="2000" b="1" i="1" dirty="0" smtClean="0">
                        <a:latin typeface="Cambria Math" panose="02040503050406030204" pitchFamily="18" charset="0"/>
                      </a:rPr>
                      <m:t>[</m:t>
                    </m:r>
                    <m:r>
                      <a:rPr lang="en-US" altLang="zh-CN" sz="2000" b="1" i="1" dirty="0" smtClean="0">
                        <a:latin typeface="Cambria Math" panose="02040503050406030204" pitchFamily="18" charset="0"/>
                      </a:rPr>
                      <m:t>𝒌</m:t>
                    </m:r>
                    <m:r>
                      <a:rPr lang="en-US" altLang="zh-CN" sz="2000" b="1" i="1" dirty="0" smtClean="0">
                        <a:latin typeface="Cambria Math" panose="02040503050406030204" pitchFamily="18" charset="0"/>
                      </a:rPr>
                      <m:t>+</m:t>
                    </m:r>
                    <m:r>
                      <a:rPr lang="en-US" altLang="zh-CN" sz="2000" b="1" i="1" dirty="0" smtClean="0">
                        <a:latin typeface="Cambria Math" panose="02040503050406030204" pitchFamily="18" charset="0"/>
                      </a:rPr>
                      <m:t>𝟏</m:t>
                    </m:r>
                    <m:r>
                      <a:rPr lang="en-US" altLang="zh-CN" sz="2000" b="1" i="1" dirty="0" smtClean="0">
                        <a:latin typeface="Cambria Math" panose="02040503050406030204" pitchFamily="18" charset="0"/>
                      </a:rPr>
                      <m:t>]==</m:t>
                    </m:r>
                    <m:r>
                      <a:rPr lang="en-US" altLang="zh-CN" sz="2000" b="1" i="1" dirty="0" smtClean="0">
                        <a:latin typeface="Cambria Math" panose="02040503050406030204" pitchFamily="18" charset="0"/>
                      </a:rPr>
                      <m:t>𝑷</m:t>
                    </m:r>
                    <m:r>
                      <a:rPr lang="en-US" altLang="zh-CN" sz="2000" b="1" i="1" dirty="0" smtClean="0">
                        <a:latin typeface="Cambria Math" panose="02040503050406030204" pitchFamily="18" charset="0"/>
                      </a:rPr>
                      <m:t>[</m:t>
                    </m:r>
                    <m:r>
                      <a:rPr lang="en-US" altLang="zh-CN" sz="2000" b="1" i="1" dirty="0" smtClean="0">
                        <a:latin typeface="Cambria Math" panose="02040503050406030204" pitchFamily="18" charset="0"/>
                      </a:rPr>
                      <m:t>𝒒</m:t>
                    </m:r>
                    <m:r>
                      <a:rPr lang="en-US" altLang="zh-CN" sz="2000" b="1" i="1" dirty="0" smtClean="0">
                        <a:latin typeface="Cambria Math" panose="02040503050406030204" pitchFamily="18" charset="0"/>
                      </a:rPr>
                      <m:t>]</m:t>
                    </m:r>
                  </m:oMath>
                </a14:m>
                <a:r>
                  <a:rPr lang="zh-CN" altLang="en-US" sz="2000" b="1" dirty="0"/>
                  <a:t>时，</a:t>
                </a:r>
                <a14:m>
                  <m:oMath xmlns:m="http://schemas.openxmlformats.org/officeDocument/2006/math">
                    <m:r>
                      <a:rPr lang="en-US" altLang="zh-CN" sz="2000" b="1" i="1" smtClean="0">
                        <a:latin typeface="Cambria Math" panose="02040503050406030204" pitchFamily="18" charset="0"/>
                      </a:rPr>
                      <m:t>𝒌</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𝒌</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oMath>
                </a14:m>
                <a:r>
                  <a:rPr lang="zh-CN" altLang="en-US" sz="2000" b="1" dirty="0"/>
                  <a:t>，最长相同真前后缀长度直接</a:t>
                </a:r>
                <a:r>
                  <a:rPr lang="en-US" altLang="zh-CN" sz="2000" b="1" dirty="0"/>
                  <a:t>+1</a:t>
                </a:r>
              </a:p>
              <a:p>
                <a:pPr marL="457200" indent="-457200">
                  <a:lnSpc>
                    <a:spcPct val="150000"/>
                  </a:lnSpc>
                  <a:buFont typeface="Arial" panose="020B0604020202020204" pitchFamily="34" charset="0"/>
                  <a:buChar char="•"/>
                </a:pPr>
                <a:r>
                  <a:rPr lang="zh-CN" altLang="en-US" sz="2000" b="1" dirty="0"/>
                  <a:t>（</a:t>
                </a:r>
                <a:r>
                  <a:rPr lang="en-US" altLang="zh-CN" sz="2000" b="1" dirty="0"/>
                  <a:t>3</a:t>
                </a:r>
                <a:r>
                  <a:rPr lang="zh-CN" altLang="en-US" sz="2000" b="1" dirty="0"/>
                  <a:t>）最后将当前的最长相同真前后缀长度赋值给</a:t>
                </a:r>
                <a14:m>
                  <m:oMath xmlns:m="http://schemas.openxmlformats.org/officeDocument/2006/math">
                    <m:r>
                      <a:rPr lang="zh-CN" altLang="en-US" sz="2000" b="1" i="1">
                        <a:latin typeface="Cambria Math" panose="02040503050406030204" pitchFamily="18" charset="0"/>
                      </a:rPr>
                      <m:t>𝝅</m:t>
                    </m:r>
                    <m:d>
                      <m:dPr>
                        <m:begChr m:val="["/>
                        <m:endChr m:val="]"/>
                        <m:ctrlPr>
                          <a:rPr lang="en-US" altLang="zh-CN" sz="2000" b="1" i="1">
                            <a:latin typeface="Cambria Math" panose="02040503050406030204" pitchFamily="18" charset="0"/>
                          </a:rPr>
                        </m:ctrlPr>
                      </m:dPr>
                      <m:e>
                        <m:r>
                          <a:rPr lang="en-US" altLang="zh-CN" sz="2000" b="1" i="1" smtClean="0">
                            <a:latin typeface="Cambria Math" panose="02040503050406030204" pitchFamily="18" charset="0"/>
                          </a:rPr>
                          <m:t>𝒒</m:t>
                        </m:r>
                      </m:e>
                    </m:d>
                  </m:oMath>
                </a14:m>
                <a:r>
                  <a:rPr lang="zh-CN" altLang="en-US" sz="2000" b="1" dirty="0"/>
                  <a:t>即可</a:t>
                </a:r>
                <a14:m>
                  <m:oMath xmlns:m="http://schemas.openxmlformats.org/officeDocument/2006/math">
                    <m:r>
                      <a:rPr lang="zh-CN" altLang="en-US" sz="2000" b="1" i="1" smtClean="0">
                        <a:latin typeface="Cambria Math" panose="02040503050406030204" pitchFamily="18" charset="0"/>
                      </a:rPr>
                      <m:t>𝝅</m:t>
                    </m:r>
                    <m:d>
                      <m:dPr>
                        <m:begChr m:val="["/>
                        <m:endChr m:val="]"/>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𝒒</m:t>
                        </m:r>
                      </m:e>
                    </m:d>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𝒌</m:t>
                    </m:r>
                  </m:oMath>
                </a14:m>
                <a:endParaRPr lang="en-US" altLang="zh-CN" sz="2000" b="1" dirty="0"/>
              </a:p>
              <a:p>
                <a:pPr marL="457200" indent="-457200">
                  <a:lnSpc>
                    <a:spcPct val="150000"/>
                  </a:lnSpc>
                  <a:buFont typeface="Arial" panose="020B0604020202020204" pitchFamily="34" charset="0"/>
                  <a:buChar char="•"/>
                </a:pPr>
                <a:r>
                  <a:rPr lang="zh-CN" altLang="en-US" sz="2000" b="1" dirty="0"/>
                  <a:t>③递推初始条件：</a:t>
                </a:r>
                <a14:m>
                  <m:oMath xmlns:m="http://schemas.openxmlformats.org/officeDocument/2006/math">
                    <m:r>
                      <a:rPr lang="zh-CN" altLang="en-US" sz="2000" b="1" i="1">
                        <a:latin typeface="Cambria Math" panose="02040503050406030204" pitchFamily="18" charset="0"/>
                      </a:rPr>
                      <m:t>𝝅</m:t>
                    </m:r>
                    <m:d>
                      <m:dPr>
                        <m:begChr m:val="["/>
                        <m:endChr m:val="]"/>
                        <m:ctrlPr>
                          <a:rPr lang="en-US" altLang="zh-CN" sz="2000" b="1" i="1">
                            <a:latin typeface="Cambria Math" panose="02040503050406030204" pitchFamily="18" charset="0"/>
                          </a:rPr>
                        </m:ctrlPr>
                      </m:dPr>
                      <m:e>
                        <m:r>
                          <a:rPr lang="en-US" altLang="zh-CN" sz="2000" b="1" i="1">
                            <a:latin typeface="Cambria Math" panose="02040503050406030204" pitchFamily="18" charset="0"/>
                          </a:rPr>
                          <m:t>𝟏</m:t>
                        </m:r>
                      </m:e>
                    </m:d>
                    <m:r>
                      <a:rPr lang="en-US" altLang="zh-CN" sz="2000" b="1" i="1">
                        <a:latin typeface="Cambria Math" panose="02040503050406030204" pitchFamily="18" charset="0"/>
                      </a:rPr>
                      <m:t>=</m:t>
                    </m:r>
                    <m:r>
                      <a:rPr lang="en-US" altLang="zh-CN" sz="2000" b="1" i="1">
                        <a:latin typeface="Cambria Math" panose="02040503050406030204" pitchFamily="18" charset="0"/>
                      </a:rPr>
                      <m:t>𝟎</m:t>
                    </m:r>
                  </m:oMath>
                </a14:m>
                <a:r>
                  <a:rPr lang="zh-CN" altLang="en-US" sz="2000" b="1" dirty="0"/>
                  <a:t>第一个字符都失配就从头开始，</a:t>
                </a:r>
                <a14:m>
                  <m:oMath xmlns:m="http://schemas.openxmlformats.org/officeDocument/2006/math">
                    <m:r>
                      <a:rPr lang="en-US" altLang="zh-CN" sz="2000" b="1" i="1" smtClean="0">
                        <a:latin typeface="Cambria Math" panose="02040503050406030204" pitchFamily="18" charset="0"/>
                      </a:rPr>
                      <m:t>𝒌</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𝟎</m:t>
                    </m:r>
                  </m:oMath>
                </a14:m>
                <a:r>
                  <a:rPr lang="zh-CN" altLang="en-US" sz="2000" b="1" dirty="0"/>
                  <a:t>刚开始最长相同真前后缀长度为</a:t>
                </a:r>
                <a:r>
                  <a:rPr lang="en-US" altLang="zh-CN" sz="2000" b="1" dirty="0"/>
                  <a:t>0</a:t>
                </a:r>
              </a:p>
              <a:p>
                <a:pPr marL="457200" indent="-457200">
                  <a:lnSpc>
                    <a:spcPct val="150000"/>
                  </a:lnSpc>
                  <a:buFont typeface="Arial" panose="020B0604020202020204" pitchFamily="34" charset="0"/>
                  <a:buChar char="•"/>
                </a:pPr>
                <a:endParaRPr lang="en-US" altLang="zh-CN" sz="2000" b="1" dirty="0"/>
              </a:p>
            </p:txBody>
          </p:sp>
        </mc:Choice>
        <mc:Fallback xmlns="">
          <p:sp>
            <p:nvSpPr>
              <p:cNvPr id="2" name="文本框 1">
                <a:extLst>
                  <a:ext uri="{FF2B5EF4-FFF2-40B4-BE49-F238E27FC236}">
                    <a16:creationId xmlns:a16="http://schemas.microsoft.com/office/drawing/2014/main" id="{5CFE7294-F056-86CC-D6B9-99BC9CE15525}"/>
                  </a:ext>
                </a:extLst>
              </p:cNvPr>
              <p:cNvSpPr txBox="1">
                <a:spLocks noRot="1" noChangeAspect="1" noMove="1" noResize="1" noEditPoints="1" noAdjustHandles="1" noChangeArrowheads="1" noChangeShapeType="1" noTextEdit="1"/>
              </p:cNvSpPr>
              <p:nvPr/>
            </p:nvSpPr>
            <p:spPr>
              <a:xfrm>
                <a:off x="235942" y="936725"/>
                <a:ext cx="11720115" cy="6047105"/>
              </a:xfrm>
              <a:prstGeom prst="rect">
                <a:avLst/>
              </a:prstGeom>
              <a:blipFill>
                <a:blip r:embed="rId2"/>
                <a:stretch>
                  <a:fillRect l="-468"/>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7622E32A-E5F0-9B4A-E037-CA39ABC5C223}"/>
              </a:ext>
            </a:extLst>
          </p:cNvPr>
          <p:cNvSpPr/>
          <p:nvPr/>
        </p:nvSpPr>
        <p:spPr>
          <a:xfrm>
            <a:off x="1130008" y="297785"/>
            <a:ext cx="1991811" cy="523220"/>
          </a:xfrm>
          <a:prstGeom prst="rect">
            <a:avLst/>
          </a:prstGeom>
        </p:spPr>
        <p:txBody>
          <a:bodyPr wrap="square">
            <a:spAutoFit/>
          </a:bodyPr>
          <a:lstStyle/>
          <a:p>
            <a:pPr algn="dist"/>
            <a:r>
              <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KMP</a:t>
            </a:r>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算法</a:t>
            </a:r>
          </a:p>
        </p:txBody>
      </p:sp>
    </p:spTree>
    <p:extLst>
      <p:ext uri="{BB962C8B-B14F-4D97-AF65-F5344CB8AC3E}">
        <p14:creationId xmlns:p14="http://schemas.microsoft.com/office/powerpoint/2010/main" val="1553644803"/>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4ECA501-0500-EA7A-2E07-1695EFE7511B}"/>
              </a:ext>
            </a:extLst>
          </p:cNvPr>
          <p:cNvSpPr/>
          <p:nvPr/>
        </p:nvSpPr>
        <p:spPr>
          <a:xfrm>
            <a:off x="1130008" y="297785"/>
            <a:ext cx="1991811" cy="523220"/>
          </a:xfrm>
          <a:prstGeom prst="rect">
            <a:avLst/>
          </a:prstGeom>
        </p:spPr>
        <p:txBody>
          <a:bodyPr wrap="square">
            <a:spAutoFit/>
          </a:bodyPr>
          <a:lstStyle/>
          <a:p>
            <a:pPr algn="dist"/>
            <a:r>
              <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KMP</a:t>
            </a:r>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算法</a:t>
            </a:r>
          </a:p>
        </p:txBody>
      </p:sp>
      <p:pic>
        <p:nvPicPr>
          <p:cNvPr id="4" name="图片 3">
            <a:extLst>
              <a:ext uri="{FF2B5EF4-FFF2-40B4-BE49-F238E27FC236}">
                <a16:creationId xmlns:a16="http://schemas.microsoft.com/office/drawing/2014/main" id="{DEC0E9A5-18A2-BD21-7434-5679E1266CEB}"/>
              </a:ext>
            </a:extLst>
          </p:cNvPr>
          <p:cNvPicPr>
            <a:picLocks noChangeAspect="1"/>
          </p:cNvPicPr>
          <p:nvPr/>
        </p:nvPicPr>
        <p:blipFill>
          <a:blip r:embed="rId2"/>
          <a:stretch>
            <a:fillRect/>
          </a:stretch>
        </p:blipFill>
        <p:spPr>
          <a:xfrm>
            <a:off x="1712828" y="1177653"/>
            <a:ext cx="7996564" cy="5221009"/>
          </a:xfrm>
          <a:prstGeom prst="rect">
            <a:avLst/>
          </a:prstGeom>
        </p:spPr>
      </p:pic>
    </p:spTree>
    <p:extLst>
      <p:ext uri="{BB962C8B-B14F-4D97-AF65-F5344CB8AC3E}">
        <p14:creationId xmlns:p14="http://schemas.microsoft.com/office/powerpoint/2010/main" val="4136236669"/>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E394816-562F-6C85-5D09-0A929026D4D3}"/>
                  </a:ext>
                </a:extLst>
              </p:cNvPr>
              <p:cNvSpPr txBox="1"/>
              <p:nvPr/>
            </p:nvSpPr>
            <p:spPr>
              <a:xfrm>
                <a:off x="235942" y="936725"/>
                <a:ext cx="11720115" cy="114403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应用时，只需要在失配时，将模式串匹配指针跳转到</a:t>
                </a:r>
                <a14:m>
                  <m:oMath xmlns:m="http://schemas.openxmlformats.org/officeDocument/2006/math">
                    <m:r>
                      <a:rPr lang="zh-CN" altLang="en-US" sz="2400" b="1" i="1" smtClean="0">
                        <a:latin typeface="Cambria Math" panose="02040503050406030204" pitchFamily="18" charset="0"/>
                      </a:rPr>
                      <m:t>𝛑</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𝒒</m:t>
                    </m:r>
                    <m:r>
                      <a:rPr lang="en-US" altLang="zh-CN" sz="2400" b="1" i="1" smtClean="0">
                        <a:latin typeface="Cambria Math" panose="02040503050406030204" pitchFamily="18" charset="0"/>
                      </a:rPr>
                      <m:t>]</m:t>
                    </m:r>
                  </m:oMath>
                </a14:m>
                <a:r>
                  <a:rPr lang="zh-CN" altLang="en-US" sz="2400" b="1" dirty="0"/>
                  <a:t>位置即可</a:t>
                </a:r>
                <a:endParaRPr lang="en-US" altLang="zh-CN" sz="2400" b="1" dirty="0"/>
              </a:p>
              <a:p>
                <a:pPr marL="457200" indent="-457200">
                  <a:lnSpc>
                    <a:spcPct val="150000"/>
                  </a:lnSpc>
                  <a:buFont typeface="Arial" panose="020B0604020202020204" pitchFamily="34" charset="0"/>
                  <a:buChar char="•"/>
                </a:pPr>
                <a:r>
                  <a:rPr lang="zh-CN" altLang="en-US" sz="2400" b="1" dirty="0"/>
                  <a:t>如果匹配成功一次要继续匹配，再次跳转到</a:t>
                </a:r>
                <a14:m>
                  <m:oMath xmlns:m="http://schemas.openxmlformats.org/officeDocument/2006/math">
                    <m:r>
                      <a:rPr lang="zh-CN" altLang="en-US" sz="2400" b="1" i="1" smtClean="0">
                        <a:latin typeface="Cambria Math" panose="02040503050406030204" pitchFamily="18" charset="0"/>
                      </a:rPr>
                      <m:t>𝛑</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𝒒</m:t>
                    </m:r>
                    <m:r>
                      <a:rPr lang="en-US" altLang="zh-CN" sz="2400" b="1" i="1" smtClean="0">
                        <a:latin typeface="Cambria Math" panose="02040503050406030204" pitchFamily="18" charset="0"/>
                      </a:rPr>
                      <m:t>]</m:t>
                    </m:r>
                  </m:oMath>
                </a14:m>
                <a:r>
                  <a:rPr lang="zh-CN" altLang="en-US" sz="2400" b="1" dirty="0"/>
                  <a:t>继续进行即可。</a:t>
                </a:r>
                <a:endParaRPr lang="en-US" altLang="zh-CN" sz="2400" b="1" dirty="0"/>
              </a:p>
            </p:txBody>
          </p:sp>
        </mc:Choice>
        <mc:Fallback xmlns="">
          <p:sp>
            <p:nvSpPr>
              <p:cNvPr id="2" name="文本框 1">
                <a:extLst>
                  <a:ext uri="{FF2B5EF4-FFF2-40B4-BE49-F238E27FC236}">
                    <a16:creationId xmlns:a16="http://schemas.microsoft.com/office/drawing/2014/main" id="{AE394816-562F-6C85-5D09-0A929026D4D3}"/>
                  </a:ext>
                </a:extLst>
              </p:cNvPr>
              <p:cNvSpPr txBox="1">
                <a:spLocks noRot="1" noChangeAspect="1" noMove="1" noResize="1" noEditPoints="1" noAdjustHandles="1" noChangeArrowheads="1" noChangeShapeType="1" noTextEdit="1"/>
              </p:cNvSpPr>
              <p:nvPr/>
            </p:nvSpPr>
            <p:spPr>
              <a:xfrm>
                <a:off x="235942" y="936725"/>
                <a:ext cx="11720115" cy="1144031"/>
              </a:xfrm>
              <a:prstGeom prst="rect">
                <a:avLst/>
              </a:prstGeom>
              <a:blipFill>
                <a:blip r:embed="rId2"/>
                <a:stretch>
                  <a:fillRect l="-728" b="-12299"/>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E3CAFDCC-3497-895B-FEC8-73E45313864B}"/>
              </a:ext>
            </a:extLst>
          </p:cNvPr>
          <p:cNvSpPr/>
          <p:nvPr/>
        </p:nvSpPr>
        <p:spPr>
          <a:xfrm>
            <a:off x="1130008" y="297785"/>
            <a:ext cx="1991811" cy="523220"/>
          </a:xfrm>
          <a:prstGeom prst="rect">
            <a:avLst/>
          </a:prstGeom>
        </p:spPr>
        <p:txBody>
          <a:bodyPr wrap="square">
            <a:spAutoFit/>
          </a:bodyPr>
          <a:lstStyle/>
          <a:p>
            <a:pPr algn="dist"/>
            <a:r>
              <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KMP</a:t>
            </a:r>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算法</a:t>
            </a:r>
          </a:p>
        </p:txBody>
      </p:sp>
      <p:pic>
        <p:nvPicPr>
          <p:cNvPr id="5" name="图片 4">
            <a:extLst>
              <a:ext uri="{FF2B5EF4-FFF2-40B4-BE49-F238E27FC236}">
                <a16:creationId xmlns:a16="http://schemas.microsoft.com/office/drawing/2014/main" id="{9B3AF353-AFCD-284F-65DE-EEDEA6B24FC6}"/>
              </a:ext>
            </a:extLst>
          </p:cNvPr>
          <p:cNvPicPr>
            <a:picLocks noChangeAspect="1"/>
          </p:cNvPicPr>
          <p:nvPr/>
        </p:nvPicPr>
        <p:blipFill>
          <a:blip r:embed="rId3"/>
          <a:stretch>
            <a:fillRect/>
          </a:stretch>
        </p:blipFill>
        <p:spPr>
          <a:xfrm>
            <a:off x="2101026" y="2278536"/>
            <a:ext cx="7297107" cy="4377143"/>
          </a:xfrm>
          <a:prstGeom prst="rect">
            <a:avLst/>
          </a:prstGeom>
        </p:spPr>
      </p:pic>
    </p:spTree>
    <p:extLst>
      <p:ext uri="{BB962C8B-B14F-4D97-AF65-F5344CB8AC3E}">
        <p14:creationId xmlns:p14="http://schemas.microsoft.com/office/powerpoint/2010/main" val="682382227"/>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直角三角形 71">
            <a:extLst>
              <a:ext uri="{FF2B5EF4-FFF2-40B4-BE49-F238E27FC236}">
                <a16:creationId xmlns:a16="http://schemas.microsoft.com/office/drawing/2014/main" id="{C75F5E4E-777D-774F-AA43-B0DED718F0EC}"/>
              </a:ext>
            </a:extLst>
          </p:cNvPr>
          <p:cNvSpPr/>
          <p:nvPr/>
        </p:nvSpPr>
        <p:spPr>
          <a:xfrm rot="5400000">
            <a:off x="1588" y="-1"/>
            <a:ext cx="4546926" cy="4546926"/>
          </a:xfrm>
          <a:prstGeom prst="rtTriangle">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1" name="直角三角形 70">
            <a:extLst>
              <a:ext uri="{FF2B5EF4-FFF2-40B4-BE49-F238E27FC236}">
                <a16:creationId xmlns:a16="http://schemas.microsoft.com/office/drawing/2014/main" id="{01788412-3C8B-DB4D-A435-3EF8EDF15634}"/>
              </a:ext>
            </a:extLst>
          </p:cNvPr>
          <p:cNvSpPr/>
          <p:nvPr/>
        </p:nvSpPr>
        <p:spPr>
          <a:xfrm rot="16200000">
            <a:off x="7643487" y="2311073"/>
            <a:ext cx="4546926" cy="4546926"/>
          </a:xfrm>
          <a:prstGeom prst="rtTriangle">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1" name="文本框 10"/>
          <p:cNvSpPr txBox="1"/>
          <p:nvPr/>
        </p:nvSpPr>
        <p:spPr>
          <a:xfrm>
            <a:off x="3095439" y="2264468"/>
            <a:ext cx="6208218" cy="2308324"/>
          </a:xfrm>
          <a:prstGeom prst="rect">
            <a:avLst/>
          </a:prstGeom>
          <a:noFill/>
        </p:spPr>
        <p:txBody>
          <a:bodyPr wrap="square">
            <a:spAutoFit/>
          </a:bodyPr>
          <a:lstStyle/>
          <a:p>
            <a:pPr algn="ctr" defTabSz="913491">
              <a:defRPr/>
            </a:pPr>
            <a:r>
              <a:rPr lang="en-US" altLang="zh-CN" sz="7200" b="1"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Thanks for watching</a:t>
            </a:r>
            <a:endParaRPr lang="zh-CN" altLang="en-US" sz="7200" b="1"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直角三角形 1">
            <a:extLst>
              <a:ext uri="{FF2B5EF4-FFF2-40B4-BE49-F238E27FC236}">
                <a16:creationId xmlns:a16="http://schemas.microsoft.com/office/drawing/2014/main" id="{78144B5E-6BCA-2542-9445-709960D3582A}"/>
              </a:ext>
            </a:extLst>
          </p:cNvPr>
          <p:cNvSpPr/>
          <p:nvPr/>
        </p:nvSpPr>
        <p:spPr>
          <a:xfrm rot="5400000">
            <a:off x="1588" y="0"/>
            <a:ext cx="3986784" cy="3986784"/>
          </a:xfrm>
          <a:prstGeom prst="rtTriangle">
            <a:avLst/>
          </a:prstGeom>
          <a:solidFill>
            <a:srgbClr val="B8D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0" name="直角三角形 69">
            <a:extLst>
              <a:ext uri="{FF2B5EF4-FFF2-40B4-BE49-F238E27FC236}">
                <a16:creationId xmlns:a16="http://schemas.microsoft.com/office/drawing/2014/main" id="{0777DB84-72E7-AB43-A1DC-ABF942AA9B19}"/>
              </a:ext>
            </a:extLst>
          </p:cNvPr>
          <p:cNvSpPr/>
          <p:nvPr/>
        </p:nvSpPr>
        <p:spPr>
          <a:xfrm rot="16200000">
            <a:off x="8203629" y="2871216"/>
            <a:ext cx="3986784" cy="3986784"/>
          </a:xfrm>
          <a:prstGeom prst="rtTriangle">
            <a:avLst/>
          </a:prstGeom>
          <a:solidFill>
            <a:srgbClr val="B8D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 name="平行四边形 2">
            <a:extLst>
              <a:ext uri="{FF2B5EF4-FFF2-40B4-BE49-F238E27FC236}">
                <a16:creationId xmlns:a16="http://schemas.microsoft.com/office/drawing/2014/main" id="{09C459AD-E8F9-8C4C-9D24-5CEC77B483DC}"/>
              </a:ext>
            </a:extLst>
          </p:cNvPr>
          <p:cNvSpPr/>
          <p:nvPr/>
        </p:nvSpPr>
        <p:spPr>
          <a:xfrm>
            <a:off x="1781418" y="1"/>
            <a:ext cx="3779723" cy="2209495"/>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3" name="平行四边形 72">
            <a:extLst>
              <a:ext uri="{FF2B5EF4-FFF2-40B4-BE49-F238E27FC236}">
                <a16:creationId xmlns:a16="http://schemas.microsoft.com/office/drawing/2014/main" id="{C4F593FD-3671-E846-9249-DE08C68D5AEE}"/>
              </a:ext>
            </a:extLst>
          </p:cNvPr>
          <p:cNvSpPr/>
          <p:nvPr/>
        </p:nvSpPr>
        <p:spPr>
          <a:xfrm>
            <a:off x="-2438922" y="1167125"/>
            <a:ext cx="3958556" cy="3659871"/>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4" name="平行四边形 73">
            <a:extLst>
              <a:ext uri="{FF2B5EF4-FFF2-40B4-BE49-F238E27FC236}">
                <a16:creationId xmlns:a16="http://schemas.microsoft.com/office/drawing/2014/main" id="{9B2B09C8-4BB9-264F-83F8-9FB4D2EF02DB}"/>
              </a:ext>
            </a:extLst>
          </p:cNvPr>
          <p:cNvSpPr/>
          <p:nvPr/>
        </p:nvSpPr>
        <p:spPr>
          <a:xfrm>
            <a:off x="10771277" y="2156849"/>
            <a:ext cx="3958556" cy="3659871"/>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5" name="平行四边形 74">
            <a:extLst>
              <a:ext uri="{FF2B5EF4-FFF2-40B4-BE49-F238E27FC236}">
                <a16:creationId xmlns:a16="http://schemas.microsoft.com/office/drawing/2014/main" id="{26E850BB-8B8C-1A4B-A425-D0A6C031F94A}"/>
              </a:ext>
            </a:extLst>
          </p:cNvPr>
          <p:cNvSpPr/>
          <p:nvPr/>
        </p:nvSpPr>
        <p:spPr>
          <a:xfrm>
            <a:off x="6627825" y="4658925"/>
            <a:ext cx="3779723" cy="2209495"/>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Tree>
    <p:custDataLst>
      <p:tags r:id="rId1"/>
    </p:custDataLst>
    <p:extLst>
      <p:ext uri="{BB962C8B-B14F-4D97-AF65-F5344CB8AC3E}">
        <p14:creationId xmlns:p14="http://schemas.microsoft.com/office/powerpoint/2010/main" val="393269882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iterate type="lt">
                                    <p:tmPct val="40000"/>
                                  </p:iterate>
                                  <p:childTnLst>
                                    <p:set>
                                      <p:cBhvr>
                                        <p:cTn id="6" dur="1" fill="hold">
                                          <p:stCondLst>
                                            <p:cond delay="0"/>
                                          </p:stCondLst>
                                        </p:cTn>
                                        <p:tgtEl>
                                          <p:spTgt spid="11"/>
                                        </p:tgtEl>
                                        <p:attrNameLst>
                                          <p:attrName>style.visibility</p:attrName>
                                        </p:attrNameLst>
                                      </p:cBhvr>
                                      <p:to>
                                        <p:strVal val="visible"/>
                                      </p:to>
                                    </p:set>
                                    <p:anim calcmode="lin" valueType="num">
                                      <p:cBhvr>
                                        <p:cTn id="7" dur="250" fill="hold"/>
                                        <p:tgtEl>
                                          <p:spTgt spid="11"/>
                                        </p:tgtEl>
                                        <p:attrNameLst>
                                          <p:attrName>ppt_x</p:attrName>
                                        </p:attrNameLst>
                                      </p:cBhvr>
                                      <p:tavLst>
                                        <p:tav tm="0">
                                          <p:val>
                                            <p:strVal val="#ppt_x"/>
                                          </p:val>
                                        </p:tav>
                                        <p:tav tm="100000">
                                          <p:val>
                                            <p:strVal val="#ppt_x"/>
                                          </p:val>
                                        </p:tav>
                                      </p:tavLst>
                                    </p:anim>
                                    <p:anim calcmode="lin" valueType="num">
                                      <p:cBhvr>
                                        <p:cTn id="8" dur="250" fill="hold"/>
                                        <p:tgtEl>
                                          <p:spTgt spid="11"/>
                                        </p:tgtEl>
                                        <p:attrNameLst>
                                          <p:attrName>ppt_y</p:attrName>
                                        </p:attrNameLst>
                                      </p:cBhvr>
                                      <p:tavLst>
                                        <p:tav tm="0">
                                          <p:val>
                                            <p:strVal val="#ppt_y-#ppt_h/2"/>
                                          </p:val>
                                        </p:tav>
                                        <p:tav tm="100000">
                                          <p:val>
                                            <p:strVal val="#ppt_y"/>
                                          </p:val>
                                        </p:tav>
                                      </p:tavLst>
                                    </p:anim>
                                    <p:anim calcmode="lin" valueType="num">
                                      <p:cBhvr>
                                        <p:cTn id="9" dur="250" fill="hold"/>
                                        <p:tgtEl>
                                          <p:spTgt spid="11"/>
                                        </p:tgtEl>
                                        <p:attrNameLst>
                                          <p:attrName>ppt_w</p:attrName>
                                        </p:attrNameLst>
                                      </p:cBhvr>
                                      <p:tavLst>
                                        <p:tav tm="0">
                                          <p:val>
                                            <p:strVal val="#ppt_w"/>
                                          </p:val>
                                        </p:tav>
                                        <p:tav tm="100000">
                                          <p:val>
                                            <p:strVal val="#ppt_w"/>
                                          </p:val>
                                        </p:tav>
                                      </p:tavLst>
                                    </p:anim>
                                    <p:anim calcmode="lin" valueType="num">
                                      <p:cBhvr>
                                        <p:cTn id="10" dur="25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6">
            <a:extLst>
              <a:ext uri="{FF2B5EF4-FFF2-40B4-BE49-F238E27FC236}">
                <a16:creationId xmlns:a16="http://schemas.microsoft.com/office/drawing/2014/main" id="{48488B04-52DC-4DF9-BC44-951F34DBBEEC}"/>
              </a:ext>
            </a:extLst>
          </p:cNvPr>
          <p:cNvSpPr/>
          <p:nvPr/>
        </p:nvSpPr>
        <p:spPr bwMode="auto">
          <a:xfrm rot="5400000">
            <a:off x="4820678" y="1247710"/>
            <a:ext cx="2233978" cy="194241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93C3C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99">
              <a:solidFill>
                <a:srgbClr val="FFFFFF"/>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9" name="4">
            <a:extLst>
              <a:ext uri="{FF2B5EF4-FFF2-40B4-BE49-F238E27FC236}">
                <a16:creationId xmlns:a16="http://schemas.microsoft.com/office/drawing/2014/main" id="{A9504009-67AB-4F44-8FCF-E182A8706CAA}"/>
              </a:ext>
            </a:extLst>
          </p:cNvPr>
          <p:cNvSpPr txBox="1"/>
          <p:nvPr>
            <p:custDataLst>
              <p:tags r:id="rId1"/>
            </p:custDataLst>
          </p:nvPr>
        </p:nvSpPr>
        <p:spPr>
          <a:xfrm>
            <a:off x="4581141" y="1537020"/>
            <a:ext cx="2713054" cy="1440686"/>
          </a:xfrm>
          <a:prstGeom prst="rect">
            <a:avLst/>
          </a:prstGeom>
          <a:noFill/>
        </p:spPr>
        <p:txBody>
          <a:bodyPr wrap="square" lIns="85983" tIns="42991" rIns="85983" bIns="42991">
            <a:spAutoFit/>
          </a:bodyPr>
          <a:lstStyle/>
          <a:p>
            <a:pPr algn="ctr">
              <a:defRPr/>
            </a:pPr>
            <a:r>
              <a:rPr lang="en-US" altLang="zh-CN" sz="8797"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1</a:t>
            </a:r>
          </a:p>
        </p:txBody>
      </p:sp>
      <p:sp>
        <p:nvSpPr>
          <p:cNvPr id="41" name="2">
            <a:extLst>
              <a:ext uri="{FF2B5EF4-FFF2-40B4-BE49-F238E27FC236}">
                <a16:creationId xmlns:a16="http://schemas.microsoft.com/office/drawing/2014/main" id="{E01395C7-8230-4890-B209-7D41ECCF4130}"/>
              </a:ext>
            </a:extLst>
          </p:cNvPr>
          <p:cNvSpPr txBox="1"/>
          <p:nvPr>
            <p:custDataLst>
              <p:tags r:id="rId2"/>
            </p:custDataLst>
          </p:nvPr>
        </p:nvSpPr>
        <p:spPr>
          <a:xfrm>
            <a:off x="2720403" y="3589797"/>
            <a:ext cx="6597767" cy="640819"/>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a:r>
              <a:rPr lang="zh-CN" altLang="en-US" sz="3600" b="1" dirty="0">
                <a:cs typeface="Times New Roman" panose="02020603050405020304" pitchFamily="18" charset="0"/>
              </a:rPr>
              <a:t>字符串匹配算法</a:t>
            </a:r>
            <a:endParaRPr lang="zh-CN" altLang="en-US" sz="3600" b="1" dirty="0"/>
          </a:p>
        </p:txBody>
      </p:sp>
      <p:sp>
        <p:nvSpPr>
          <p:cNvPr id="8" name="平行四边形 7">
            <a:extLst>
              <a:ext uri="{FF2B5EF4-FFF2-40B4-BE49-F238E27FC236}">
                <a16:creationId xmlns:a16="http://schemas.microsoft.com/office/drawing/2014/main" id="{A4DFF303-64C5-2B46-8FF5-969720EBCBBF}"/>
              </a:ext>
            </a:extLst>
          </p:cNvPr>
          <p:cNvSpPr/>
          <p:nvPr/>
        </p:nvSpPr>
        <p:spPr>
          <a:xfrm>
            <a:off x="-1290682" y="294519"/>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9" name="平行四边形 8">
            <a:extLst>
              <a:ext uri="{FF2B5EF4-FFF2-40B4-BE49-F238E27FC236}">
                <a16:creationId xmlns:a16="http://schemas.microsoft.com/office/drawing/2014/main" id="{BA8E2AFE-4DB1-D84B-84F9-297A3310E288}"/>
              </a:ext>
            </a:extLst>
          </p:cNvPr>
          <p:cNvSpPr/>
          <p:nvPr/>
        </p:nvSpPr>
        <p:spPr>
          <a:xfrm>
            <a:off x="511671" y="-888078"/>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0" name="平行四边形 9">
            <a:extLst>
              <a:ext uri="{FF2B5EF4-FFF2-40B4-BE49-F238E27FC236}">
                <a16:creationId xmlns:a16="http://schemas.microsoft.com/office/drawing/2014/main" id="{7AD87EAA-9BAE-CA4F-B955-A89E3867943E}"/>
              </a:ext>
            </a:extLst>
          </p:cNvPr>
          <p:cNvSpPr/>
          <p:nvPr/>
        </p:nvSpPr>
        <p:spPr>
          <a:xfrm>
            <a:off x="9095790" y="5427303"/>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1" name="平行四边形 10">
            <a:extLst>
              <a:ext uri="{FF2B5EF4-FFF2-40B4-BE49-F238E27FC236}">
                <a16:creationId xmlns:a16="http://schemas.microsoft.com/office/drawing/2014/main" id="{19DC2462-77B8-744F-83AE-B0E2AEEAA8E4}"/>
              </a:ext>
            </a:extLst>
          </p:cNvPr>
          <p:cNvSpPr/>
          <p:nvPr/>
        </p:nvSpPr>
        <p:spPr>
          <a:xfrm>
            <a:off x="10898143" y="4244706"/>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Tree>
    <p:extLst>
      <p:ext uri="{BB962C8B-B14F-4D97-AF65-F5344CB8AC3E}">
        <p14:creationId xmlns:p14="http://schemas.microsoft.com/office/powerpoint/2010/main" val="321689045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C57EE5F-BB09-E693-B9E6-DBECFAD4DBD0}"/>
              </a:ext>
            </a:extLst>
          </p:cNvPr>
          <p:cNvSpPr/>
          <p:nvPr/>
        </p:nvSpPr>
        <p:spPr>
          <a:xfrm>
            <a:off x="1130007" y="354830"/>
            <a:ext cx="3162787"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字符串的一些概念</a:t>
            </a:r>
          </a:p>
        </p:txBody>
      </p:sp>
      <p:sp>
        <p:nvSpPr>
          <p:cNvPr id="3" name="文本框 2">
            <a:extLst>
              <a:ext uri="{FF2B5EF4-FFF2-40B4-BE49-F238E27FC236}">
                <a16:creationId xmlns:a16="http://schemas.microsoft.com/office/drawing/2014/main" id="{BF49445B-3500-1D84-78E7-5FC9E145C1F5}"/>
              </a:ext>
            </a:extLst>
          </p:cNvPr>
          <p:cNvSpPr txBox="1"/>
          <p:nvPr/>
        </p:nvSpPr>
        <p:spPr>
          <a:xfrm>
            <a:off x="578916" y="1165685"/>
            <a:ext cx="10612842" cy="519732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800" b="1" dirty="0"/>
              <a:t>字符串是由若干字符组成的一个集合，可以为空</a:t>
            </a:r>
            <a:endParaRPr lang="en-US" altLang="zh-CN" sz="2800" b="1" dirty="0"/>
          </a:p>
          <a:p>
            <a:pPr marL="457200" indent="-457200">
              <a:lnSpc>
                <a:spcPct val="150000"/>
              </a:lnSpc>
              <a:buFont typeface="Arial" panose="020B0604020202020204" pitchFamily="34" charset="0"/>
              <a:buChar char="•"/>
            </a:pPr>
            <a:r>
              <a:rPr lang="zh-CN" altLang="en-US" sz="2800" b="1" dirty="0"/>
              <a:t>子串：字符串中任意个连续的字符组成的子序列称为该串的子串</a:t>
            </a:r>
            <a:endParaRPr lang="en-US" altLang="zh-CN" sz="2800" b="1" dirty="0"/>
          </a:p>
          <a:p>
            <a:pPr marL="457200" indent="-457200">
              <a:lnSpc>
                <a:spcPct val="150000"/>
              </a:lnSpc>
              <a:buFont typeface="Arial" panose="020B0604020202020204" pitchFamily="34" charset="0"/>
              <a:buChar char="•"/>
            </a:pPr>
            <a:r>
              <a:rPr lang="zh-CN" altLang="en-US" sz="2800" b="1" dirty="0"/>
              <a:t>前缀：字符串中任意包含首个字符的子串</a:t>
            </a:r>
            <a:endParaRPr lang="en-US" altLang="zh-CN" sz="2800" b="1" dirty="0"/>
          </a:p>
          <a:p>
            <a:pPr marL="457200" indent="-457200">
              <a:lnSpc>
                <a:spcPct val="150000"/>
              </a:lnSpc>
              <a:buFont typeface="Arial" panose="020B0604020202020204" pitchFamily="34" charset="0"/>
              <a:buChar char="•"/>
            </a:pPr>
            <a:r>
              <a:rPr lang="zh-CN" altLang="en-US" sz="2800" b="1" dirty="0"/>
              <a:t>真前缀：长度小于原字符串的前缀</a:t>
            </a:r>
            <a:endParaRPr lang="en-US" altLang="zh-CN" sz="2800" b="1" dirty="0"/>
          </a:p>
          <a:p>
            <a:pPr marL="457200" indent="-457200">
              <a:lnSpc>
                <a:spcPct val="150000"/>
              </a:lnSpc>
              <a:buFont typeface="Arial" panose="020B0604020202020204" pitchFamily="34" charset="0"/>
              <a:buChar char="•"/>
            </a:pPr>
            <a:r>
              <a:rPr lang="zh-CN" altLang="en-US" sz="2800" b="1" dirty="0"/>
              <a:t>例如“</a:t>
            </a:r>
            <a:r>
              <a:rPr lang="en-US" altLang="zh-CN" sz="2800" b="1" dirty="0" err="1"/>
              <a:t>abc</a:t>
            </a:r>
            <a:r>
              <a:rPr lang="zh-CN" altLang="en-US" sz="2800" b="1" dirty="0"/>
              <a:t>”字符串，“</a:t>
            </a:r>
            <a:r>
              <a:rPr lang="en-US" altLang="zh-CN" sz="2800" b="1" dirty="0"/>
              <a:t>a</a:t>
            </a:r>
            <a:r>
              <a:rPr lang="zh-CN" altLang="en-US" sz="2800" b="1" dirty="0"/>
              <a:t>”，“</a:t>
            </a:r>
            <a:r>
              <a:rPr lang="en-US" altLang="zh-CN" sz="2800" b="1" dirty="0"/>
              <a:t>ab</a:t>
            </a:r>
            <a:r>
              <a:rPr lang="zh-CN" altLang="en-US" sz="2800" b="1" dirty="0"/>
              <a:t>”，“</a:t>
            </a:r>
            <a:r>
              <a:rPr lang="en-US" altLang="zh-CN" sz="2800" b="1" dirty="0" err="1"/>
              <a:t>abc</a:t>
            </a:r>
            <a:r>
              <a:rPr lang="zh-CN" altLang="en-US" sz="2800" b="1" dirty="0"/>
              <a:t>”为其所有前缀，其中“</a:t>
            </a:r>
            <a:r>
              <a:rPr lang="en-US" altLang="zh-CN" sz="2800" b="1" dirty="0"/>
              <a:t>a</a:t>
            </a:r>
            <a:r>
              <a:rPr lang="zh-CN" altLang="en-US" sz="2800" b="1" dirty="0"/>
              <a:t>”，“</a:t>
            </a:r>
            <a:r>
              <a:rPr lang="en-US" altLang="zh-CN" sz="2800" b="1" dirty="0"/>
              <a:t>ab</a:t>
            </a:r>
            <a:r>
              <a:rPr lang="zh-CN" altLang="en-US" sz="2800" b="1" dirty="0"/>
              <a:t>”称为真前缀 </a:t>
            </a:r>
            <a:endParaRPr lang="en-US" altLang="zh-CN" sz="2800" b="1" dirty="0"/>
          </a:p>
          <a:p>
            <a:pPr marL="457200" indent="-457200">
              <a:lnSpc>
                <a:spcPct val="150000"/>
              </a:lnSpc>
              <a:buFont typeface="Arial" panose="020B0604020202020204" pitchFamily="34" charset="0"/>
              <a:buChar char="•"/>
            </a:pPr>
            <a:r>
              <a:rPr lang="zh-CN" altLang="en-US" sz="2800" b="1" dirty="0"/>
              <a:t>后缀：字符串中任意包含最后一个字符的子串。</a:t>
            </a:r>
            <a:endParaRPr lang="en-US" altLang="zh-CN" sz="2800" b="1" dirty="0"/>
          </a:p>
          <a:p>
            <a:pPr marL="457200" indent="-457200">
              <a:lnSpc>
                <a:spcPct val="150000"/>
              </a:lnSpc>
              <a:buFont typeface="Arial" panose="020B0604020202020204" pitchFamily="34" charset="0"/>
              <a:buChar char="•"/>
            </a:pPr>
            <a:r>
              <a:rPr lang="zh-CN" altLang="en-US" sz="2800" b="1" dirty="0"/>
              <a:t>真后缀：长度小于原字符串的后缀</a:t>
            </a:r>
            <a:endParaRPr lang="en-US" altLang="zh-CN" sz="2800" b="1" dirty="0"/>
          </a:p>
        </p:txBody>
      </p:sp>
    </p:spTree>
    <p:extLst>
      <p:ext uri="{BB962C8B-B14F-4D97-AF65-F5344CB8AC3E}">
        <p14:creationId xmlns:p14="http://schemas.microsoft.com/office/powerpoint/2010/main" val="217066667"/>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C57EE5F-BB09-E693-B9E6-DBECFAD4DBD0}"/>
              </a:ext>
            </a:extLst>
          </p:cNvPr>
          <p:cNvSpPr/>
          <p:nvPr/>
        </p:nvSpPr>
        <p:spPr>
          <a:xfrm>
            <a:off x="1130007" y="354830"/>
            <a:ext cx="3162787"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字符串匹配问题</a:t>
            </a:r>
          </a:p>
        </p:txBody>
      </p:sp>
      <p:sp>
        <p:nvSpPr>
          <p:cNvPr id="3" name="文本框 2">
            <a:extLst>
              <a:ext uri="{FF2B5EF4-FFF2-40B4-BE49-F238E27FC236}">
                <a16:creationId xmlns:a16="http://schemas.microsoft.com/office/drawing/2014/main" id="{BF49445B-3500-1D84-78E7-5FC9E145C1F5}"/>
              </a:ext>
            </a:extLst>
          </p:cNvPr>
          <p:cNvSpPr txBox="1"/>
          <p:nvPr/>
        </p:nvSpPr>
        <p:spPr>
          <a:xfrm>
            <a:off x="578916" y="1165685"/>
            <a:ext cx="10612842" cy="196566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800" b="1" dirty="0"/>
              <a:t>给定一个长度为</a:t>
            </a:r>
            <a:r>
              <a:rPr lang="en-US" altLang="zh-CN" sz="2800" b="1" dirty="0"/>
              <a:t>n</a:t>
            </a:r>
            <a:r>
              <a:rPr lang="zh-CN" altLang="en-US" sz="2800" b="1" dirty="0"/>
              <a:t>的主串</a:t>
            </a:r>
            <a:r>
              <a:rPr lang="en-US" altLang="zh-CN" sz="2800" b="1" dirty="0"/>
              <a:t>T</a:t>
            </a:r>
            <a:r>
              <a:rPr lang="zh-CN" altLang="en-US" sz="2800" b="1" dirty="0"/>
              <a:t>，一个长度为</a:t>
            </a:r>
            <a:r>
              <a:rPr lang="en-US" altLang="zh-CN" sz="2800" b="1" dirty="0"/>
              <a:t>m</a:t>
            </a:r>
            <a:r>
              <a:rPr lang="zh-CN" altLang="en-US" sz="2800" b="1" dirty="0"/>
              <a:t>的模式串</a:t>
            </a:r>
            <a:r>
              <a:rPr lang="en-US" altLang="zh-CN" sz="2800" b="1" dirty="0"/>
              <a:t>P</a:t>
            </a:r>
            <a:r>
              <a:rPr lang="zh-CN" altLang="en-US" sz="2800" b="1" dirty="0"/>
              <a:t>，设计算法找出</a:t>
            </a:r>
            <a:r>
              <a:rPr lang="en-US" altLang="zh-CN" sz="2800" b="1" dirty="0"/>
              <a:t>P</a:t>
            </a:r>
            <a:r>
              <a:rPr lang="zh-CN" altLang="en-US" sz="2800" b="1" dirty="0"/>
              <a:t>在</a:t>
            </a:r>
            <a:r>
              <a:rPr lang="en-US" altLang="zh-CN" sz="2800" b="1" dirty="0"/>
              <a:t>T</a:t>
            </a:r>
            <a:r>
              <a:rPr lang="zh-CN" altLang="en-US" sz="2800" b="1" dirty="0"/>
              <a:t>中第一次出现的下标位置，若不存在输出</a:t>
            </a:r>
            <a:r>
              <a:rPr lang="en-US" altLang="zh-CN" sz="2800" b="1" dirty="0"/>
              <a:t>-1</a:t>
            </a:r>
          </a:p>
          <a:p>
            <a:pPr marL="457200" indent="-457200">
              <a:lnSpc>
                <a:spcPct val="150000"/>
              </a:lnSpc>
              <a:buFont typeface="Arial" panose="020B0604020202020204" pitchFamily="34" charset="0"/>
              <a:buChar char="•"/>
            </a:pPr>
            <a:r>
              <a:rPr lang="zh-CN" altLang="en-US" sz="2800" b="1" dirty="0"/>
              <a:t>一般来说，</a:t>
            </a:r>
            <a:r>
              <a:rPr lang="en-US" altLang="zh-CN" sz="2800" b="1" dirty="0"/>
              <a:t>n &gt;&gt; m</a:t>
            </a:r>
          </a:p>
        </p:txBody>
      </p:sp>
      <p:pic>
        <p:nvPicPr>
          <p:cNvPr id="5" name="图片 4">
            <a:extLst>
              <a:ext uri="{FF2B5EF4-FFF2-40B4-BE49-F238E27FC236}">
                <a16:creationId xmlns:a16="http://schemas.microsoft.com/office/drawing/2014/main" id="{43902C3D-0F6E-AFE6-3AA8-121A0318BC15}"/>
              </a:ext>
            </a:extLst>
          </p:cNvPr>
          <p:cNvPicPr>
            <a:picLocks noChangeAspect="1"/>
          </p:cNvPicPr>
          <p:nvPr/>
        </p:nvPicPr>
        <p:blipFill>
          <a:blip r:embed="rId2"/>
          <a:stretch>
            <a:fillRect/>
          </a:stretch>
        </p:blipFill>
        <p:spPr>
          <a:xfrm>
            <a:off x="2708699" y="3256629"/>
            <a:ext cx="5868794" cy="3165111"/>
          </a:xfrm>
          <a:prstGeom prst="rect">
            <a:avLst/>
          </a:prstGeom>
        </p:spPr>
      </p:pic>
    </p:spTree>
    <p:extLst>
      <p:ext uri="{BB962C8B-B14F-4D97-AF65-F5344CB8AC3E}">
        <p14:creationId xmlns:p14="http://schemas.microsoft.com/office/powerpoint/2010/main" val="1686952327"/>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5BC54AE-1820-9774-DD16-A8DB98583CDB}"/>
              </a:ext>
            </a:extLst>
          </p:cNvPr>
          <p:cNvSpPr/>
          <p:nvPr/>
        </p:nvSpPr>
        <p:spPr>
          <a:xfrm>
            <a:off x="1130008" y="354830"/>
            <a:ext cx="2004082"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暴力算法</a:t>
            </a:r>
          </a:p>
        </p:txBody>
      </p:sp>
      <p:sp>
        <p:nvSpPr>
          <p:cNvPr id="5" name="文本框 4">
            <a:extLst>
              <a:ext uri="{FF2B5EF4-FFF2-40B4-BE49-F238E27FC236}">
                <a16:creationId xmlns:a16="http://schemas.microsoft.com/office/drawing/2014/main" id="{01052EE0-4EF6-F603-C477-CB696C296A15}"/>
              </a:ext>
            </a:extLst>
          </p:cNvPr>
          <p:cNvSpPr txBox="1"/>
          <p:nvPr/>
        </p:nvSpPr>
        <p:spPr>
          <a:xfrm>
            <a:off x="1075765" y="4969374"/>
            <a:ext cx="10612842" cy="67300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800" b="1" dirty="0"/>
              <a:t>该算法时间复杂度为多少？</a:t>
            </a:r>
            <a:endParaRPr lang="en-US" altLang="zh-CN" sz="2800" b="1" dirty="0"/>
          </a:p>
        </p:txBody>
      </p:sp>
      <p:pic>
        <p:nvPicPr>
          <p:cNvPr id="7" name="图片 6">
            <a:extLst>
              <a:ext uri="{FF2B5EF4-FFF2-40B4-BE49-F238E27FC236}">
                <a16:creationId xmlns:a16="http://schemas.microsoft.com/office/drawing/2014/main" id="{0E42683A-8ADB-DC50-E49C-D94BA94C3261}"/>
              </a:ext>
            </a:extLst>
          </p:cNvPr>
          <p:cNvPicPr>
            <a:picLocks noChangeAspect="1"/>
          </p:cNvPicPr>
          <p:nvPr/>
        </p:nvPicPr>
        <p:blipFill>
          <a:blip r:embed="rId2"/>
          <a:stretch>
            <a:fillRect/>
          </a:stretch>
        </p:blipFill>
        <p:spPr>
          <a:xfrm>
            <a:off x="1130008" y="1215620"/>
            <a:ext cx="7085632" cy="3597321"/>
          </a:xfrm>
          <a:prstGeom prst="rect">
            <a:avLst/>
          </a:prstGeom>
        </p:spPr>
      </p:pic>
    </p:spTree>
    <p:extLst>
      <p:ext uri="{BB962C8B-B14F-4D97-AF65-F5344CB8AC3E}">
        <p14:creationId xmlns:p14="http://schemas.microsoft.com/office/powerpoint/2010/main" val="3907292212"/>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2B13105-785D-78CF-CE88-B0A6BE37CAF2}"/>
              </a:ext>
            </a:extLst>
          </p:cNvPr>
          <p:cNvPicPr>
            <a:picLocks noChangeAspect="1"/>
          </p:cNvPicPr>
          <p:nvPr/>
        </p:nvPicPr>
        <p:blipFill>
          <a:blip r:embed="rId2"/>
          <a:stretch>
            <a:fillRect/>
          </a:stretch>
        </p:blipFill>
        <p:spPr>
          <a:xfrm>
            <a:off x="1999327" y="2891511"/>
            <a:ext cx="6699594" cy="3448227"/>
          </a:xfrm>
          <a:prstGeom prst="rect">
            <a:avLst/>
          </a:prstGeom>
        </p:spPr>
      </p:pic>
      <p:sp>
        <p:nvSpPr>
          <p:cNvPr id="4" name="矩形 3">
            <a:extLst>
              <a:ext uri="{FF2B5EF4-FFF2-40B4-BE49-F238E27FC236}">
                <a16:creationId xmlns:a16="http://schemas.microsoft.com/office/drawing/2014/main" id="{E31C177F-4765-6F2B-CECE-2C4AE41BBB65}"/>
              </a:ext>
            </a:extLst>
          </p:cNvPr>
          <p:cNvSpPr/>
          <p:nvPr/>
        </p:nvSpPr>
        <p:spPr>
          <a:xfrm>
            <a:off x="1130008" y="354830"/>
            <a:ext cx="2004082"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暴力算法</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6ABDB48-C1CA-FF85-7F30-A9D25DD2F508}"/>
                  </a:ext>
                </a:extLst>
              </p:cNvPr>
              <p:cNvSpPr txBox="1"/>
              <p:nvPr/>
            </p:nvSpPr>
            <p:spPr>
              <a:xfrm>
                <a:off x="578916" y="1165685"/>
                <a:ext cx="10612842" cy="131933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800" b="1" dirty="0"/>
                  <a:t>最坏情况下，模式串要移动</a:t>
                </a:r>
                <a:r>
                  <a:rPr lang="en-US" altLang="zh-CN" sz="2800" b="1" dirty="0"/>
                  <a:t>n-m</a:t>
                </a:r>
                <a:r>
                  <a:rPr lang="zh-CN" altLang="en-US" sz="2800" b="1" dirty="0"/>
                  <a:t>次，并且每次都要将模式串与子串比较</a:t>
                </a:r>
                <a:r>
                  <a:rPr lang="en-US" altLang="zh-CN" sz="2800" b="1" dirty="0"/>
                  <a:t>m-1</a:t>
                </a:r>
                <a:r>
                  <a:rPr lang="zh-CN" altLang="en-US" sz="2800" b="1" dirty="0"/>
                  <a:t>次，复杂度为</a:t>
                </a:r>
                <a14:m>
                  <m:oMath xmlns:m="http://schemas.openxmlformats.org/officeDocument/2006/math">
                    <m:r>
                      <a:rPr lang="en-US" altLang="zh-CN" sz="2800" b="1" i="1" smtClean="0">
                        <a:latin typeface="Cambria Math" panose="02040503050406030204" pitchFamily="18" charset="0"/>
                      </a:rPr>
                      <m:t>𝑶</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𝒏𝒎</m:t>
                    </m:r>
                    <m:r>
                      <a:rPr lang="en-US" altLang="zh-CN" sz="2800" b="1" i="1" smtClean="0">
                        <a:latin typeface="Cambria Math" panose="02040503050406030204" pitchFamily="18" charset="0"/>
                      </a:rPr>
                      <m:t>)</m:t>
                    </m:r>
                  </m:oMath>
                </a14:m>
                <a:endParaRPr lang="en-US" altLang="zh-CN" sz="2800" b="1" dirty="0"/>
              </a:p>
            </p:txBody>
          </p:sp>
        </mc:Choice>
        <mc:Fallback xmlns="">
          <p:sp>
            <p:nvSpPr>
              <p:cNvPr id="5" name="文本框 4">
                <a:extLst>
                  <a:ext uri="{FF2B5EF4-FFF2-40B4-BE49-F238E27FC236}">
                    <a16:creationId xmlns:a16="http://schemas.microsoft.com/office/drawing/2014/main" id="{A6ABDB48-C1CA-FF85-7F30-A9D25DD2F508}"/>
                  </a:ext>
                </a:extLst>
              </p:cNvPr>
              <p:cNvSpPr txBox="1">
                <a:spLocks noRot="1" noChangeAspect="1" noMove="1" noResize="1" noEditPoints="1" noAdjustHandles="1" noChangeArrowheads="1" noChangeShapeType="1" noTextEdit="1"/>
              </p:cNvSpPr>
              <p:nvPr/>
            </p:nvSpPr>
            <p:spPr>
              <a:xfrm>
                <a:off x="578916" y="1165685"/>
                <a:ext cx="10612842" cy="1319336"/>
              </a:xfrm>
              <a:prstGeom prst="rect">
                <a:avLst/>
              </a:prstGeom>
              <a:blipFill>
                <a:blip r:embed="rId3"/>
                <a:stretch>
                  <a:fillRect l="-1034" r="-632" b="-11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81245995"/>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35D7D02-E3C0-E688-A05D-3B9B9D41E285}"/>
              </a:ext>
            </a:extLst>
          </p:cNvPr>
          <p:cNvSpPr/>
          <p:nvPr/>
        </p:nvSpPr>
        <p:spPr>
          <a:xfrm>
            <a:off x="1130008" y="354830"/>
            <a:ext cx="2988282" cy="523220"/>
          </a:xfrm>
          <a:prstGeom prst="rect">
            <a:avLst/>
          </a:prstGeom>
        </p:spPr>
        <p:txBody>
          <a:bodyPr wrap="square">
            <a:spAutoFit/>
          </a:bodyPr>
          <a:lstStyle/>
          <a:p>
            <a:pPr algn="dist"/>
            <a:r>
              <a:rPr lang="en-US" altLang="zh-CN"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Rabin-Karp</a:t>
            </a:r>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算法</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12108341-C48F-6AF5-14FD-447950475C23}"/>
                  </a:ext>
                </a:extLst>
              </p:cNvPr>
              <p:cNvSpPr txBox="1"/>
              <p:nvPr/>
            </p:nvSpPr>
            <p:spPr>
              <a:xfrm>
                <a:off x="578916" y="1165685"/>
                <a:ext cx="10612842" cy="225087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CN" sz="2400" b="1" dirty="0"/>
                  <a:t>Rabin-Karp</a:t>
                </a:r>
                <a:r>
                  <a:rPr lang="zh-CN" altLang="en-US" sz="2400" b="1" dirty="0"/>
                  <a:t>算法同样是将主串</a:t>
                </a:r>
                <a:r>
                  <a:rPr lang="en-US" altLang="zh-CN" sz="2400" b="1" dirty="0"/>
                  <a:t>T</a:t>
                </a:r>
                <a:r>
                  <a:rPr lang="zh-CN" altLang="en-US" sz="2400" b="1" dirty="0"/>
                  <a:t>中每个长度等于模式串长度</a:t>
                </a:r>
                <a:r>
                  <a:rPr lang="en-US" altLang="zh-CN" sz="2400" b="1" dirty="0"/>
                  <a:t>m</a:t>
                </a:r>
                <a:r>
                  <a:rPr lang="zh-CN" altLang="en-US" sz="2400" b="1" dirty="0"/>
                  <a:t>的子串取出进行比较。</a:t>
                </a:r>
                <a:endParaRPr lang="en-US" altLang="zh-CN" sz="2400" b="1" dirty="0"/>
              </a:p>
              <a:p>
                <a:pPr marL="457200" indent="-457200">
                  <a:lnSpc>
                    <a:spcPct val="150000"/>
                  </a:lnSpc>
                  <a:buFont typeface="Arial" panose="020B0604020202020204" pitchFamily="34" charset="0"/>
                  <a:buChar char="•"/>
                </a:pPr>
                <a:r>
                  <a:rPr lang="zh-CN" altLang="en-US" sz="2400" b="1" dirty="0"/>
                  <a:t>但是在进行字符串比较的过程中，</a:t>
                </a:r>
                <a:r>
                  <a:rPr lang="en-US" altLang="zh-CN" sz="2400" b="1" dirty="0"/>
                  <a:t>Rabin-Karp</a:t>
                </a:r>
                <a:r>
                  <a:rPr lang="zh-CN" altLang="en-US" sz="2400" b="1" dirty="0"/>
                  <a:t>算法通过一种方式实现了</a:t>
                </a:r>
                <a14:m>
                  <m:oMath xmlns:m="http://schemas.openxmlformats.org/officeDocument/2006/math">
                    <m:r>
                      <a:rPr lang="en-US" altLang="zh-CN" sz="2400" b="1" i="1" smtClean="0">
                        <a:latin typeface="Cambria Math" panose="02040503050406030204" pitchFamily="18" charset="0"/>
                      </a:rPr>
                      <m:t>𝑶</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oMath>
                </a14:m>
                <a:r>
                  <a:rPr lang="zh-CN" altLang="en-US" sz="2400" b="1" dirty="0"/>
                  <a:t>的比较时间，而不是用</a:t>
                </a:r>
                <a14:m>
                  <m:oMath xmlns:m="http://schemas.openxmlformats.org/officeDocument/2006/math">
                    <m:r>
                      <a:rPr lang="en-US" altLang="zh-CN" sz="2400" b="1" i="1" smtClean="0">
                        <a:latin typeface="Cambria Math" panose="02040503050406030204" pitchFamily="18" charset="0"/>
                      </a:rPr>
                      <m:t>𝑶</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𝒎</m:t>
                    </m:r>
                    <m:r>
                      <a:rPr lang="en-US" altLang="zh-CN" sz="2400" b="1" i="1" smtClean="0">
                        <a:latin typeface="Cambria Math" panose="02040503050406030204" pitchFamily="18" charset="0"/>
                      </a:rPr>
                      <m:t>)</m:t>
                    </m:r>
                  </m:oMath>
                </a14:m>
                <a:r>
                  <a:rPr lang="zh-CN" altLang="en-US" sz="2400" b="1" dirty="0"/>
                  <a:t>时间比较</a:t>
                </a:r>
                <a:endParaRPr lang="en-US" altLang="zh-CN" sz="2400" b="1" dirty="0"/>
              </a:p>
            </p:txBody>
          </p:sp>
        </mc:Choice>
        <mc:Fallback xmlns="">
          <p:sp>
            <p:nvSpPr>
              <p:cNvPr id="3" name="文本框 2">
                <a:extLst>
                  <a:ext uri="{FF2B5EF4-FFF2-40B4-BE49-F238E27FC236}">
                    <a16:creationId xmlns:a16="http://schemas.microsoft.com/office/drawing/2014/main" id="{12108341-C48F-6AF5-14FD-447950475C23}"/>
                  </a:ext>
                </a:extLst>
              </p:cNvPr>
              <p:cNvSpPr txBox="1">
                <a:spLocks noRot="1" noChangeAspect="1" noMove="1" noResize="1" noEditPoints="1" noAdjustHandles="1" noChangeArrowheads="1" noChangeShapeType="1" noTextEdit="1"/>
              </p:cNvSpPr>
              <p:nvPr/>
            </p:nvSpPr>
            <p:spPr>
              <a:xfrm>
                <a:off x="578916" y="1165685"/>
                <a:ext cx="10612842" cy="2250873"/>
              </a:xfrm>
              <a:prstGeom prst="rect">
                <a:avLst/>
              </a:prstGeom>
              <a:blipFill>
                <a:blip r:embed="rId2"/>
                <a:stretch>
                  <a:fillRect l="-804" r="-632" b="-569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195AD6FA-0C81-7129-F944-62BB2B4B1F5D}"/>
              </a:ext>
            </a:extLst>
          </p:cNvPr>
          <p:cNvPicPr>
            <a:picLocks noChangeAspect="1"/>
          </p:cNvPicPr>
          <p:nvPr/>
        </p:nvPicPr>
        <p:blipFill>
          <a:blip r:embed="rId3"/>
          <a:stretch>
            <a:fillRect/>
          </a:stretch>
        </p:blipFill>
        <p:spPr>
          <a:xfrm>
            <a:off x="2888394" y="3416558"/>
            <a:ext cx="5435879" cy="2197213"/>
          </a:xfrm>
          <a:prstGeom prst="rect">
            <a:avLst/>
          </a:prstGeom>
        </p:spPr>
      </p:pic>
      <p:pic>
        <p:nvPicPr>
          <p:cNvPr id="7" name="图片 6">
            <a:extLst>
              <a:ext uri="{FF2B5EF4-FFF2-40B4-BE49-F238E27FC236}">
                <a16:creationId xmlns:a16="http://schemas.microsoft.com/office/drawing/2014/main" id="{DDB8C2B9-2CA1-7C36-7CBA-375B565551BD}"/>
              </a:ext>
            </a:extLst>
          </p:cNvPr>
          <p:cNvPicPr>
            <a:picLocks noChangeAspect="1"/>
          </p:cNvPicPr>
          <p:nvPr/>
        </p:nvPicPr>
        <p:blipFill>
          <a:blip r:embed="rId4"/>
          <a:stretch>
            <a:fillRect/>
          </a:stretch>
        </p:blipFill>
        <p:spPr>
          <a:xfrm>
            <a:off x="1450280" y="5561875"/>
            <a:ext cx="7683895" cy="1155759"/>
          </a:xfrm>
          <a:prstGeom prst="rect">
            <a:avLst/>
          </a:prstGeom>
        </p:spPr>
      </p:pic>
    </p:spTree>
    <p:extLst>
      <p:ext uri="{BB962C8B-B14F-4D97-AF65-F5344CB8AC3E}">
        <p14:creationId xmlns:p14="http://schemas.microsoft.com/office/powerpoint/2010/main" val="3263619662"/>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4105</TotalTime>
  <Words>3036</Words>
  <Application>Microsoft Office PowerPoint</Application>
  <PresentationFormat>宽屏</PresentationFormat>
  <Paragraphs>163</Paragraphs>
  <Slides>39</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39</vt:i4>
      </vt:variant>
    </vt:vector>
  </HeadingPairs>
  <TitlesOfParts>
    <vt:vector size="45" baseType="lpstr">
      <vt:lpstr>等线</vt:lpstr>
      <vt:lpstr>等线 Light</vt:lpstr>
      <vt:lpstr>Arial</vt:lpstr>
      <vt:lpstr>Calibri</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 宗奇</dc:creator>
  <cp:lastModifiedBy>杨 宗奇</cp:lastModifiedBy>
  <cp:revision>423</cp:revision>
  <dcterms:created xsi:type="dcterms:W3CDTF">2022-03-06T07:45:30Z</dcterms:created>
  <dcterms:modified xsi:type="dcterms:W3CDTF">2023-08-28T14:08:38Z</dcterms:modified>
</cp:coreProperties>
</file>