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7739" r:id="rId2"/>
    <p:sldId id="7740" r:id="rId3"/>
    <p:sldId id="257" r:id="rId4"/>
    <p:sldId id="7651" r:id="rId5"/>
    <p:sldId id="7657" r:id="rId6"/>
    <p:sldId id="7658" r:id="rId7"/>
    <p:sldId id="7659" r:id="rId8"/>
    <p:sldId id="7660" r:id="rId9"/>
    <p:sldId id="7661" r:id="rId10"/>
    <p:sldId id="7742" r:id="rId11"/>
    <p:sldId id="7741" r:id="rId12"/>
    <p:sldId id="7745" r:id="rId13"/>
    <p:sldId id="7662" r:id="rId14"/>
    <p:sldId id="7663" r:id="rId15"/>
    <p:sldId id="7664" r:id="rId16"/>
    <p:sldId id="7743" r:id="rId17"/>
    <p:sldId id="7665" r:id="rId18"/>
    <p:sldId id="7666" r:id="rId19"/>
    <p:sldId id="7667" r:id="rId20"/>
    <p:sldId id="7668" r:id="rId21"/>
    <p:sldId id="7669" r:id="rId22"/>
    <p:sldId id="7670" r:id="rId23"/>
    <p:sldId id="7671" r:id="rId24"/>
    <p:sldId id="7744" r:id="rId25"/>
    <p:sldId id="7672" r:id="rId26"/>
    <p:sldId id="7673" r:id="rId27"/>
    <p:sldId id="7674" r:id="rId28"/>
    <p:sldId id="7675" r:id="rId29"/>
    <p:sldId id="7676" r:id="rId30"/>
    <p:sldId id="7677" r:id="rId31"/>
    <p:sldId id="7678" r:id="rId32"/>
    <p:sldId id="7679" r:id="rId33"/>
    <p:sldId id="7680" r:id="rId34"/>
    <p:sldId id="7681" r:id="rId35"/>
    <p:sldId id="7682" r:id="rId36"/>
    <p:sldId id="7683" r:id="rId37"/>
    <p:sldId id="7684" r:id="rId38"/>
    <p:sldId id="7685" r:id="rId39"/>
    <p:sldId id="7607"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E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03" autoAdjust="0"/>
    <p:restoredTop sz="95587" autoAdjust="0"/>
  </p:normalViewPr>
  <p:slideViewPr>
    <p:cSldViewPr snapToGrid="0">
      <p:cViewPr varScale="1">
        <p:scale>
          <a:sx n="91" d="100"/>
          <a:sy n="91" d="100"/>
        </p:scale>
        <p:origin x="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0CB8E-AC13-47AA-B1E2-9FC0CC656FC8}" type="datetimeFigureOut">
              <a:rPr lang="zh-CN" altLang="en-US" smtClean="0"/>
              <a:t>2023/8/29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5A342-4A36-4C7A-9C26-4D27B54799E4}" type="slidenum">
              <a:rPr lang="zh-CN" altLang="en-US" smtClean="0"/>
              <a:t>‹#›</a:t>
            </a:fld>
            <a:endParaRPr lang="zh-CN" altLang="en-US"/>
          </a:p>
        </p:txBody>
      </p:sp>
    </p:spTree>
    <p:extLst>
      <p:ext uri="{BB962C8B-B14F-4D97-AF65-F5344CB8AC3E}">
        <p14:creationId xmlns:p14="http://schemas.microsoft.com/office/powerpoint/2010/main" val="2496383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a:t>
            </a:fld>
            <a:endParaRPr lang="zh-CN" altLang="en-US"/>
          </a:p>
        </p:txBody>
      </p:sp>
    </p:spTree>
    <p:extLst>
      <p:ext uri="{BB962C8B-B14F-4D97-AF65-F5344CB8AC3E}">
        <p14:creationId xmlns:p14="http://schemas.microsoft.com/office/powerpoint/2010/main" val="330278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3</a:t>
            </a:fld>
            <a:endParaRPr lang="zh-CN" altLang="en-US"/>
          </a:p>
        </p:txBody>
      </p:sp>
    </p:spTree>
    <p:extLst>
      <p:ext uri="{BB962C8B-B14F-4D97-AF65-F5344CB8AC3E}">
        <p14:creationId xmlns:p14="http://schemas.microsoft.com/office/powerpoint/2010/main" val="3912275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4</a:t>
            </a:fld>
            <a:endParaRPr lang="zh-CN" altLang="en-US"/>
          </a:p>
        </p:txBody>
      </p:sp>
    </p:spTree>
    <p:extLst>
      <p:ext uri="{BB962C8B-B14F-4D97-AF65-F5344CB8AC3E}">
        <p14:creationId xmlns:p14="http://schemas.microsoft.com/office/powerpoint/2010/main" val="407459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10</a:t>
            </a:fld>
            <a:endParaRPr lang="zh-CN" altLang="en-US"/>
          </a:p>
        </p:txBody>
      </p:sp>
    </p:spTree>
    <p:extLst>
      <p:ext uri="{BB962C8B-B14F-4D97-AF65-F5344CB8AC3E}">
        <p14:creationId xmlns:p14="http://schemas.microsoft.com/office/powerpoint/2010/main" val="160230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16</a:t>
            </a:fld>
            <a:endParaRPr lang="zh-CN" altLang="en-US"/>
          </a:p>
        </p:txBody>
      </p:sp>
    </p:spTree>
    <p:extLst>
      <p:ext uri="{BB962C8B-B14F-4D97-AF65-F5344CB8AC3E}">
        <p14:creationId xmlns:p14="http://schemas.microsoft.com/office/powerpoint/2010/main" val="2041312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95A342-4A36-4C7A-9C26-4D27B54799E4}" type="slidenum">
              <a:rPr lang="zh-CN" altLang="en-US" smtClean="0"/>
              <a:t>23</a:t>
            </a:fld>
            <a:endParaRPr lang="zh-CN" altLang="en-US"/>
          </a:p>
        </p:txBody>
      </p:sp>
    </p:spTree>
    <p:extLst>
      <p:ext uri="{BB962C8B-B14F-4D97-AF65-F5344CB8AC3E}">
        <p14:creationId xmlns:p14="http://schemas.microsoft.com/office/powerpoint/2010/main" val="3313637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24</a:t>
            </a:fld>
            <a:endParaRPr lang="zh-CN" altLang="en-US"/>
          </a:p>
        </p:txBody>
      </p:sp>
    </p:spTree>
    <p:extLst>
      <p:ext uri="{BB962C8B-B14F-4D97-AF65-F5344CB8AC3E}">
        <p14:creationId xmlns:p14="http://schemas.microsoft.com/office/powerpoint/2010/main" val="34503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39</a:t>
            </a:fld>
            <a:endParaRPr lang="zh-CN" altLang="en-US"/>
          </a:p>
        </p:txBody>
      </p:sp>
    </p:spTree>
    <p:extLst>
      <p:ext uri="{BB962C8B-B14F-4D97-AF65-F5344CB8AC3E}">
        <p14:creationId xmlns:p14="http://schemas.microsoft.com/office/powerpoint/2010/main" val="200875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F38B5-F6A4-46AC-93F0-B670D124C1A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DB9416-6D2A-4310-BF20-8770AC1E6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03D33B-6FEB-45AA-8D3E-B06FFFAB9CAB}"/>
              </a:ext>
            </a:extLst>
          </p:cNvPr>
          <p:cNvSpPr>
            <a:spLocks noGrp="1"/>
          </p:cNvSpPr>
          <p:nvPr>
            <p:ph type="dt" sz="half" idx="10"/>
          </p:nvPr>
        </p:nvSpPr>
        <p:spPr/>
        <p:txBody>
          <a:bodyPr/>
          <a:lstStyle/>
          <a:p>
            <a:fld id="{32B07C86-86F4-4B28-9AA2-F625AB209946}" type="datetimeFigureOut">
              <a:rPr lang="zh-CN" altLang="en-US" smtClean="0"/>
              <a:t>2023/8/29</a:t>
            </a:fld>
            <a:endParaRPr lang="zh-CN" altLang="en-US"/>
          </a:p>
        </p:txBody>
      </p:sp>
      <p:sp>
        <p:nvSpPr>
          <p:cNvPr id="5" name="页脚占位符 4">
            <a:extLst>
              <a:ext uri="{FF2B5EF4-FFF2-40B4-BE49-F238E27FC236}">
                <a16:creationId xmlns:a16="http://schemas.microsoft.com/office/drawing/2014/main" id="{430AA53E-411A-4E0C-B3B6-17712BCBF2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96415A-E43F-4635-AAF1-BDB3FFA2CE63}"/>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989476114"/>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246EF-FEC3-4A9E-A679-A29C193F01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17ED662-61DB-49A6-9905-F217053545F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E266D5-E934-4FCC-9AC0-29A1DE16963B}"/>
              </a:ext>
            </a:extLst>
          </p:cNvPr>
          <p:cNvSpPr>
            <a:spLocks noGrp="1"/>
          </p:cNvSpPr>
          <p:nvPr>
            <p:ph type="dt" sz="half" idx="10"/>
          </p:nvPr>
        </p:nvSpPr>
        <p:spPr/>
        <p:txBody>
          <a:bodyPr/>
          <a:lstStyle/>
          <a:p>
            <a:fld id="{32B07C86-86F4-4B28-9AA2-F625AB209946}" type="datetimeFigureOut">
              <a:rPr lang="zh-CN" altLang="en-US" smtClean="0"/>
              <a:t>2023/8/29</a:t>
            </a:fld>
            <a:endParaRPr lang="zh-CN" altLang="en-US"/>
          </a:p>
        </p:txBody>
      </p:sp>
      <p:sp>
        <p:nvSpPr>
          <p:cNvPr id="5" name="页脚占位符 4">
            <a:extLst>
              <a:ext uri="{FF2B5EF4-FFF2-40B4-BE49-F238E27FC236}">
                <a16:creationId xmlns:a16="http://schemas.microsoft.com/office/drawing/2014/main" id="{BED8D4F7-857D-4B94-9179-5DA479266F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FE8F91-D670-4BB4-A0A3-EBA6E8BB04B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719332357"/>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53627DE-3E7E-461E-A46D-F108EC4A90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0BF7217-1DF8-4F4B-89AF-3532E13FDBF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C201E3-F21E-4AF1-8E2C-5F4BAD7C3248}"/>
              </a:ext>
            </a:extLst>
          </p:cNvPr>
          <p:cNvSpPr>
            <a:spLocks noGrp="1"/>
          </p:cNvSpPr>
          <p:nvPr>
            <p:ph type="dt" sz="half" idx="10"/>
          </p:nvPr>
        </p:nvSpPr>
        <p:spPr/>
        <p:txBody>
          <a:bodyPr/>
          <a:lstStyle/>
          <a:p>
            <a:fld id="{32B07C86-86F4-4B28-9AA2-F625AB209946}" type="datetimeFigureOut">
              <a:rPr lang="zh-CN" altLang="en-US" smtClean="0"/>
              <a:t>2023/8/29</a:t>
            </a:fld>
            <a:endParaRPr lang="zh-CN" altLang="en-US"/>
          </a:p>
        </p:txBody>
      </p:sp>
      <p:sp>
        <p:nvSpPr>
          <p:cNvPr id="5" name="页脚占位符 4">
            <a:extLst>
              <a:ext uri="{FF2B5EF4-FFF2-40B4-BE49-F238E27FC236}">
                <a16:creationId xmlns:a16="http://schemas.microsoft.com/office/drawing/2014/main" id="{E319E9F1-72A3-4854-854E-6E59D45080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EA46C6-BEE6-4091-A360-DC9571470944}"/>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106478568"/>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5" name="平行四边形 4">
            <a:extLst>
              <a:ext uri="{FF2B5EF4-FFF2-40B4-BE49-F238E27FC236}">
                <a16:creationId xmlns:a16="http://schemas.microsoft.com/office/drawing/2014/main" id="{A67E5878-1857-F049-848D-01EF3A4C29C0}"/>
              </a:ext>
            </a:extLst>
          </p:cNvPr>
          <p:cNvSpPr/>
          <p:nvPr userDrawn="1"/>
        </p:nvSpPr>
        <p:spPr>
          <a:xfrm>
            <a:off x="146342" y="231648"/>
            <a:ext cx="731711" cy="694944"/>
          </a:xfrm>
          <a:prstGeom prst="parallelogram">
            <a:avLst/>
          </a:prstGeom>
          <a:noFill/>
          <a:ln w="3175">
            <a:gradFill>
              <a:gsLst>
                <a:gs pos="0">
                  <a:srgbClr val="93C3C2"/>
                </a:gs>
                <a:gs pos="99000">
                  <a:srgbClr val="BAD7D7"/>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4" name="平行四边形 3">
            <a:extLst>
              <a:ext uri="{FF2B5EF4-FFF2-40B4-BE49-F238E27FC236}">
                <a16:creationId xmlns:a16="http://schemas.microsoft.com/office/drawing/2014/main" id="{289759F2-5574-394D-B363-9505BCCB4223}"/>
              </a:ext>
            </a:extLst>
          </p:cNvPr>
          <p:cNvSpPr/>
          <p:nvPr userDrawn="1"/>
        </p:nvSpPr>
        <p:spPr>
          <a:xfrm>
            <a:off x="298782" y="353568"/>
            <a:ext cx="731711" cy="694944"/>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平行四边形 1">
            <a:extLst>
              <a:ext uri="{FF2B5EF4-FFF2-40B4-BE49-F238E27FC236}">
                <a16:creationId xmlns:a16="http://schemas.microsoft.com/office/drawing/2014/main" id="{B071344B-14AF-4D4E-A54E-C4E97632A139}"/>
              </a:ext>
            </a:extLst>
          </p:cNvPr>
          <p:cNvSpPr/>
          <p:nvPr userDrawn="1"/>
        </p:nvSpPr>
        <p:spPr>
          <a:xfrm>
            <a:off x="219513" y="292608"/>
            <a:ext cx="731711" cy="694944"/>
          </a:xfrm>
          <a:prstGeom prst="parallelogram">
            <a:avLst/>
          </a:prstGeom>
          <a:gradFill>
            <a:gsLst>
              <a:gs pos="0">
                <a:srgbClr val="93C3C2"/>
              </a:gs>
              <a:gs pos="99000">
                <a:srgbClr val="B7D5D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6" name="文本框 5">
            <a:extLst>
              <a:ext uri="{FF2B5EF4-FFF2-40B4-BE49-F238E27FC236}">
                <a16:creationId xmlns:a16="http://schemas.microsoft.com/office/drawing/2014/main" id="{09CE7D83-8B4D-8441-92A7-93E56C982307}"/>
              </a:ext>
            </a:extLst>
          </p:cNvPr>
          <p:cNvSpPr txBox="1"/>
          <p:nvPr userDrawn="1"/>
        </p:nvSpPr>
        <p:spPr>
          <a:xfrm>
            <a:off x="298782" y="331745"/>
            <a:ext cx="561518" cy="494751"/>
          </a:xfrm>
          <a:prstGeom prst="rect">
            <a:avLst/>
          </a:prstGeom>
          <a:noFill/>
        </p:spPr>
        <p:txBody>
          <a:bodyPr wrap="none" rtlCol="0" anchor="ctr">
            <a:spAutoFit/>
          </a:bodyPr>
          <a:lstStyle/>
          <a:p>
            <a:pPr algn="ctr">
              <a:lnSpc>
                <a:spcPct val="120000"/>
              </a:lnSpc>
            </a:pPr>
            <a:fld id="{5F8123CF-E7D1-454A-B20C-763221F63EFA}" type="slidenum">
              <a:rPr kumimoji="1" lang="zh-CN" altLang="en-US" sz="2400" dirty="0" smtClean="0">
                <a:solidFill>
                  <a:schemeClr val="bg1"/>
                </a:solidFill>
                <a:latin typeface="Arial" panose="020B0604020202020204" pitchFamily="34" charset="0"/>
                <a:cs typeface="Arial" panose="020B0604020202020204" pitchFamily="34" charset="0"/>
              </a:rPr>
              <a:pPr algn="ctr">
                <a:lnSpc>
                  <a:spcPct val="120000"/>
                </a:lnSpc>
              </a:pPr>
              <a:t>‹#›</a:t>
            </a:fld>
            <a:endParaRPr kumimoji="1" lang="zh-CN" alt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39367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E659C-A434-4799-B4A9-E26B1A58B8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F14AD0-0B94-49BC-8759-1DECD5634A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D44709-D0FA-4F64-953E-99387C3F4748}"/>
              </a:ext>
            </a:extLst>
          </p:cNvPr>
          <p:cNvSpPr>
            <a:spLocks noGrp="1"/>
          </p:cNvSpPr>
          <p:nvPr>
            <p:ph type="dt" sz="half" idx="10"/>
          </p:nvPr>
        </p:nvSpPr>
        <p:spPr/>
        <p:txBody>
          <a:bodyPr/>
          <a:lstStyle/>
          <a:p>
            <a:fld id="{32B07C86-86F4-4B28-9AA2-F625AB209946}" type="datetimeFigureOut">
              <a:rPr lang="zh-CN" altLang="en-US" smtClean="0"/>
              <a:t>2023/8/29</a:t>
            </a:fld>
            <a:endParaRPr lang="zh-CN" altLang="en-US"/>
          </a:p>
        </p:txBody>
      </p:sp>
      <p:sp>
        <p:nvSpPr>
          <p:cNvPr id="5" name="页脚占位符 4">
            <a:extLst>
              <a:ext uri="{FF2B5EF4-FFF2-40B4-BE49-F238E27FC236}">
                <a16:creationId xmlns:a16="http://schemas.microsoft.com/office/drawing/2014/main" id="{1E3230C7-062E-4160-BDC9-0E60CCE118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483402-B2FC-4347-9D8C-26802345454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55835702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278DE-74E4-4A5A-A18B-433048CA66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7F9823-4725-4620-AC59-73C50733D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E7296F2-4B95-46D1-8E4A-929DC99CD256}"/>
              </a:ext>
            </a:extLst>
          </p:cNvPr>
          <p:cNvSpPr>
            <a:spLocks noGrp="1"/>
          </p:cNvSpPr>
          <p:nvPr>
            <p:ph type="dt" sz="half" idx="10"/>
          </p:nvPr>
        </p:nvSpPr>
        <p:spPr/>
        <p:txBody>
          <a:bodyPr/>
          <a:lstStyle/>
          <a:p>
            <a:fld id="{32B07C86-86F4-4B28-9AA2-F625AB209946}" type="datetimeFigureOut">
              <a:rPr lang="zh-CN" altLang="en-US" smtClean="0"/>
              <a:t>2023/8/29</a:t>
            </a:fld>
            <a:endParaRPr lang="zh-CN" altLang="en-US"/>
          </a:p>
        </p:txBody>
      </p:sp>
      <p:sp>
        <p:nvSpPr>
          <p:cNvPr id="5" name="页脚占位符 4">
            <a:extLst>
              <a:ext uri="{FF2B5EF4-FFF2-40B4-BE49-F238E27FC236}">
                <a16:creationId xmlns:a16="http://schemas.microsoft.com/office/drawing/2014/main" id="{8DDFEC42-D646-4B12-B19A-E5DB91992F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2ED973-D456-4D6F-AFE8-AA6E00B4863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268769040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7C62E-15A2-4267-B558-5DBFCE1B32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2335E2-944F-494A-A10D-AB7FCAC5E5F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8AB932-725E-4689-9FA7-FFA769E58A9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46A755-8A37-4F63-A4B1-FB1ACCFD4057}"/>
              </a:ext>
            </a:extLst>
          </p:cNvPr>
          <p:cNvSpPr>
            <a:spLocks noGrp="1"/>
          </p:cNvSpPr>
          <p:nvPr>
            <p:ph type="dt" sz="half" idx="10"/>
          </p:nvPr>
        </p:nvSpPr>
        <p:spPr/>
        <p:txBody>
          <a:bodyPr/>
          <a:lstStyle/>
          <a:p>
            <a:fld id="{32B07C86-86F4-4B28-9AA2-F625AB209946}" type="datetimeFigureOut">
              <a:rPr lang="zh-CN" altLang="en-US" smtClean="0"/>
              <a:t>2023/8/29</a:t>
            </a:fld>
            <a:endParaRPr lang="zh-CN" altLang="en-US"/>
          </a:p>
        </p:txBody>
      </p:sp>
      <p:sp>
        <p:nvSpPr>
          <p:cNvPr id="6" name="页脚占位符 5">
            <a:extLst>
              <a:ext uri="{FF2B5EF4-FFF2-40B4-BE49-F238E27FC236}">
                <a16:creationId xmlns:a16="http://schemas.microsoft.com/office/drawing/2014/main" id="{23BD277F-77FD-421B-836E-AF4BFCA0DA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5C3010-B972-4636-A7A8-9C9F4FC56340}"/>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870089833"/>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4D521-48DE-49F6-8B78-2068BD2E93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F90F6B6-CEA5-496C-8F15-3DA32E9E3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D57F42-D75C-4944-82B4-9E2D6EDD902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88F0-6EA9-427E-9F89-E333AB04C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C5552C3-3351-46A1-8647-D63A5C3600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3FE32E-181B-485B-AB07-2C49EC76BD5C}"/>
              </a:ext>
            </a:extLst>
          </p:cNvPr>
          <p:cNvSpPr>
            <a:spLocks noGrp="1"/>
          </p:cNvSpPr>
          <p:nvPr>
            <p:ph type="dt" sz="half" idx="10"/>
          </p:nvPr>
        </p:nvSpPr>
        <p:spPr/>
        <p:txBody>
          <a:bodyPr/>
          <a:lstStyle/>
          <a:p>
            <a:fld id="{32B07C86-86F4-4B28-9AA2-F625AB209946}" type="datetimeFigureOut">
              <a:rPr lang="zh-CN" altLang="en-US" smtClean="0"/>
              <a:t>2023/8/29</a:t>
            </a:fld>
            <a:endParaRPr lang="zh-CN" altLang="en-US"/>
          </a:p>
        </p:txBody>
      </p:sp>
      <p:sp>
        <p:nvSpPr>
          <p:cNvPr id="8" name="页脚占位符 7">
            <a:extLst>
              <a:ext uri="{FF2B5EF4-FFF2-40B4-BE49-F238E27FC236}">
                <a16:creationId xmlns:a16="http://schemas.microsoft.com/office/drawing/2014/main" id="{B0DF3842-27A2-4E4A-8976-C21DAFA50B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F26674-0F25-4DA3-B2F4-A2F6A3161971}"/>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02513634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E13E2-9AEF-4769-A928-1EE66349C5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974209-CC40-435C-AC1C-45FFD45204FC}"/>
              </a:ext>
            </a:extLst>
          </p:cNvPr>
          <p:cNvSpPr>
            <a:spLocks noGrp="1"/>
          </p:cNvSpPr>
          <p:nvPr>
            <p:ph type="dt" sz="half" idx="10"/>
          </p:nvPr>
        </p:nvSpPr>
        <p:spPr/>
        <p:txBody>
          <a:bodyPr/>
          <a:lstStyle/>
          <a:p>
            <a:fld id="{32B07C86-86F4-4B28-9AA2-F625AB209946}" type="datetimeFigureOut">
              <a:rPr lang="zh-CN" altLang="en-US" smtClean="0"/>
              <a:t>2023/8/29</a:t>
            </a:fld>
            <a:endParaRPr lang="zh-CN" altLang="en-US"/>
          </a:p>
        </p:txBody>
      </p:sp>
      <p:sp>
        <p:nvSpPr>
          <p:cNvPr id="4" name="页脚占位符 3">
            <a:extLst>
              <a:ext uri="{FF2B5EF4-FFF2-40B4-BE49-F238E27FC236}">
                <a16:creationId xmlns:a16="http://schemas.microsoft.com/office/drawing/2014/main" id="{22893AD2-7F27-4B6D-8859-24D8905738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7B26CF-E74A-4859-B424-25DCFE6E938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998322298"/>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4D45F7-874F-4CC5-B31F-178965F1BE89}"/>
              </a:ext>
            </a:extLst>
          </p:cNvPr>
          <p:cNvSpPr>
            <a:spLocks noGrp="1"/>
          </p:cNvSpPr>
          <p:nvPr>
            <p:ph type="dt" sz="half" idx="10"/>
          </p:nvPr>
        </p:nvSpPr>
        <p:spPr/>
        <p:txBody>
          <a:bodyPr/>
          <a:lstStyle/>
          <a:p>
            <a:fld id="{32B07C86-86F4-4B28-9AA2-F625AB209946}" type="datetimeFigureOut">
              <a:rPr lang="zh-CN" altLang="en-US" smtClean="0"/>
              <a:t>2023/8/29</a:t>
            </a:fld>
            <a:endParaRPr lang="zh-CN" altLang="en-US"/>
          </a:p>
        </p:txBody>
      </p:sp>
      <p:sp>
        <p:nvSpPr>
          <p:cNvPr id="3" name="页脚占位符 2">
            <a:extLst>
              <a:ext uri="{FF2B5EF4-FFF2-40B4-BE49-F238E27FC236}">
                <a16:creationId xmlns:a16="http://schemas.microsoft.com/office/drawing/2014/main" id="{A71C8B59-C659-417B-971E-C7A4A99336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3273C0-5607-4B6F-89E3-4E6FE6684E8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612060408"/>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5175E-E85C-42F5-A953-98F86C5D42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9E72B0-42F8-4369-8129-BF4BD11DB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B621E60-8341-4258-A453-9CE3F9534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75AC05-E4D1-4BE2-8F4B-A7ACC5B8459D}"/>
              </a:ext>
            </a:extLst>
          </p:cNvPr>
          <p:cNvSpPr>
            <a:spLocks noGrp="1"/>
          </p:cNvSpPr>
          <p:nvPr>
            <p:ph type="dt" sz="half" idx="10"/>
          </p:nvPr>
        </p:nvSpPr>
        <p:spPr/>
        <p:txBody>
          <a:bodyPr/>
          <a:lstStyle/>
          <a:p>
            <a:fld id="{32B07C86-86F4-4B28-9AA2-F625AB209946}" type="datetimeFigureOut">
              <a:rPr lang="zh-CN" altLang="en-US" smtClean="0"/>
              <a:t>2023/8/29</a:t>
            </a:fld>
            <a:endParaRPr lang="zh-CN" altLang="en-US"/>
          </a:p>
        </p:txBody>
      </p:sp>
      <p:sp>
        <p:nvSpPr>
          <p:cNvPr id="6" name="页脚占位符 5">
            <a:extLst>
              <a:ext uri="{FF2B5EF4-FFF2-40B4-BE49-F238E27FC236}">
                <a16:creationId xmlns:a16="http://schemas.microsoft.com/office/drawing/2014/main" id="{BF09C043-8A59-49D1-8DB4-F71AE3154A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288D3C-B74B-4C15-B26A-96E6C127407A}"/>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2710112020"/>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B0ACB-D712-4A46-AB53-5ABA2D4979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A43890-9A8E-4770-A4C9-C3E57A0EB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157D8B5-DAC8-486B-967D-1D7DBCEA9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001D85-1A56-448E-820D-5760F0F1D820}"/>
              </a:ext>
            </a:extLst>
          </p:cNvPr>
          <p:cNvSpPr>
            <a:spLocks noGrp="1"/>
          </p:cNvSpPr>
          <p:nvPr>
            <p:ph type="dt" sz="half" idx="10"/>
          </p:nvPr>
        </p:nvSpPr>
        <p:spPr/>
        <p:txBody>
          <a:bodyPr/>
          <a:lstStyle/>
          <a:p>
            <a:fld id="{32B07C86-86F4-4B28-9AA2-F625AB209946}" type="datetimeFigureOut">
              <a:rPr lang="zh-CN" altLang="en-US" smtClean="0"/>
              <a:t>2023/8/29</a:t>
            </a:fld>
            <a:endParaRPr lang="zh-CN" altLang="en-US"/>
          </a:p>
        </p:txBody>
      </p:sp>
      <p:sp>
        <p:nvSpPr>
          <p:cNvPr id="6" name="页脚占位符 5">
            <a:extLst>
              <a:ext uri="{FF2B5EF4-FFF2-40B4-BE49-F238E27FC236}">
                <a16:creationId xmlns:a16="http://schemas.microsoft.com/office/drawing/2014/main" id="{76CADF5D-AE79-446E-A846-A435660DD4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AA5C7-F193-4ECA-9742-8F31C521FD0C}"/>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38602329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4D68EC-FB17-4C4A-8272-642A745A6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EDCEF8-6A3A-431D-BCCA-148E3C547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972763-9488-4D4B-A948-1CD1804FD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07C86-86F4-4B28-9AA2-F625AB209946}" type="datetimeFigureOut">
              <a:rPr lang="zh-CN" altLang="en-US" smtClean="0"/>
              <a:t>2023/8/29</a:t>
            </a:fld>
            <a:endParaRPr lang="zh-CN" altLang="en-US"/>
          </a:p>
        </p:txBody>
      </p:sp>
      <p:sp>
        <p:nvSpPr>
          <p:cNvPr id="5" name="页脚占位符 4">
            <a:extLst>
              <a:ext uri="{FF2B5EF4-FFF2-40B4-BE49-F238E27FC236}">
                <a16:creationId xmlns:a16="http://schemas.microsoft.com/office/drawing/2014/main" id="{F4D07E19-2146-4F56-910B-961E04B84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C57B152-A30B-4A9A-BA63-C9743E3E7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457156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bin"/><Relationship Id="rId1" Type="http://schemas.openxmlformats.org/officeDocument/2006/relationships/slideLayout" Target="../slideLayouts/slideLayout12.xml"/><Relationship Id="rId5" Type="http://schemas.openxmlformats.org/officeDocument/2006/relationships/image" Target="../media/image20.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a:extLst>
              <a:ext uri="{FF2B5EF4-FFF2-40B4-BE49-F238E27FC236}">
                <a16:creationId xmlns:a16="http://schemas.microsoft.com/office/drawing/2014/main" id="{C75F5E4E-777D-774F-AA43-B0DED718F0EC}"/>
              </a:ext>
            </a:extLst>
          </p:cNvPr>
          <p:cNvSpPr/>
          <p:nvPr/>
        </p:nvSpPr>
        <p:spPr>
          <a:xfrm rot="5400000">
            <a:off x="1588" y="-1"/>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1" name="直角三角形 70">
            <a:extLst>
              <a:ext uri="{FF2B5EF4-FFF2-40B4-BE49-F238E27FC236}">
                <a16:creationId xmlns:a16="http://schemas.microsoft.com/office/drawing/2014/main" id="{01788412-3C8B-DB4D-A435-3EF8EDF15634}"/>
              </a:ext>
            </a:extLst>
          </p:cNvPr>
          <p:cNvSpPr/>
          <p:nvPr/>
        </p:nvSpPr>
        <p:spPr>
          <a:xfrm rot="16200000">
            <a:off x="7643487" y="2311073"/>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文本框 10"/>
          <p:cNvSpPr txBox="1"/>
          <p:nvPr/>
        </p:nvSpPr>
        <p:spPr>
          <a:xfrm>
            <a:off x="1994980" y="2383742"/>
            <a:ext cx="8718625" cy="1323439"/>
          </a:xfrm>
          <a:prstGeom prst="rect">
            <a:avLst/>
          </a:prstGeom>
          <a:noFill/>
        </p:spPr>
        <p:txBody>
          <a:bodyPr wrap="square">
            <a:spAutoFit/>
          </a:bodyPr>
          <a:lstStyle/>
          <a:p>
            <a:pPr algn="dist" defTabSz="913491">
              <a:defRPr/>
            </a:pPr>
            <a:r>
              <a:rPr lang="en-US" altLang="zh-CN" sz="8000" b="1" dirty="0" err="1">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dsaa</a:t>
            </a:r>
            <a:r>
              <a:rPr lang="zh-CN" altLang="en-US" sz="80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互助课堂</a:t>
            </a:r>
          </a:p>
        </p:txBody>
      </p:sp>
      <p:sp>
        <p:nvSpPr>
          <p:cNvPr id="13" name="文本框 12"/>
          <p:cNvSpPr txBox="1"/>
          <p:nvPr/>
        </p:nvSpPr>
        <p:spPr>
          <a:xfrm>
            <a:off x="3095440" y="3812538"/>
            <a:ext cx="6396355" cy="584775"/>
          </a:xfrm>
          <a:prstGeom prst="rect">
            <a:avLst/>
          </a:prstGeom>
          <a:noFill/>
        </p:spPr>
        <p:txBody>
          <a:bodyPr wrap="square">
            <a:spAutoFit/>
          </a:bodyPr>
          <a:lstStyle/>
          <a:p>
            <a:pPr algn="ctr" defTabSz="913491">
              <a:defRPr/>
            </a:pPr>
            <a:r>
              <a:rPr lang="en-US" altLang="zh-CN" sz="32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rPr>
              <a:t>Lecture6</a:t>
            </a:r>
            <a:endParaRPr lang="zh-CN" altLang="en-US" sz="32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直角三角形 1">
            <a:extLst>
              <a:ext uri="{FF2B5EF4-FFF2-40B4-BE49-F238E27FC236}">
                <a16:creationId xmlns:a16="http://schemas.microsoft.com/office/drawing/2014/main" id="{78144B5E-6BCA-2542-9445-709960D3582A}"/>
              </a:ext>
            </a:extLst>
          </p:cNvPr>
          <p:cNvSpPr/>
          <p:nvPr/>
        </p:nvSpPr>
        <p:spPr>
          <a:xfrm rot="5400000">
            <a:off x="1588" y="0"/>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0" name="直角三角形 69">
            <a:extLst>
              <a:ext uri="{FF2B5EF4-FFF2-40B4-BE49-F238E27FC236}">
                <a16:creationId xmlns:a16="http://schemas.microsoft.com/office/drawing/2014/main" id="{0777DB84-72E7-AB43-A1DC-ABF942AA9B19}"/>
              </a:ext>
            </a:extLst>
          </p:cNvPr>
          <p:cNvSpPr/>
          <p:nvPr/>
        </p:nvSpPr>
        <p:spPr>
          <a:xfrm rot="16200000">
            <a:off x="8203629" y="2871216"/>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平行四边形 2">
            <a:extLst>
              <a:ext uri="{FF2B5EF4-FFF2-40B4-BE49-F238E27FC236}">
                <a16:creationId xmlns:a16="http://schemas.microsoft.com/office/drawing/2014/main" id="{09C459AD-E8F9-8C4C-9D24-5CEC77B483DC}"/>
              </a:ext>
            </a:extLst>
          </p:cNvPr>
          <p:cNvSpPr/>
          <p:nvPr/>
        </p:nvSpPr>
        <p:spPr>
          <a:xfrm>
            <a:off x="1781418" y="1"/>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3" name="平行四边形 72">
            <a:extLst>
              <a:ext uri="{FF2B5EF4-FFF2-40B4-BE49-F238E27FC236}">
                <a16:creationId xmlns:a16="http://schemas.microsoft.com/office/drawing/2014/main" id="{C4F593FD-3671-E846-9249-DE08C68D5AEE}"/>
              </a:ext>
            </a:extLst>
          </p:cNvPr>
          <p:cNvSpPr/>
          <p:nvPr/>
        </p:nvSpPr>
        <p:spPr>
          <a:xfrm>
            <a:off x="-2438922" y="1167125"/>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4" name="平行四边形 73">
            <a:extLst>
              <a:ext uri="{FF2B5EF4-FFF2-40B4-BE49-F238E27FC236}">
                <a16:creationId xmlns:a16="http://schemas.microsoft.com/office/drawing/2014/main" id="{9B2B09C8-4BB9-264F-83F8-9FB4D2EF02DB}"/>
              </a:ext>
            </a:extLst>
          </p:cNvPr>
          <p:cNvSpPr/>
          <p:nvPr/>
        </p:nvSpPr>
        <p:spPr>
          <a:xfrm>
            <a:off x="10771277" y="2156849"/>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5" name="平行四边形 74">
            <a:extLst>
              <a:ext uri="{FF2B5EF4-FFF2-40B4-BE49-F238E27FC236}">
                <a16:creationId xmlns:a16="http://schemas.microsoft.com/office/drawing/2014/main" id="{26E850BB-8B8C-1A4B-A425-D0A6C031F94A}"/>
              </a:ext>
            </a:extLst>
          </p:cNvPr>
          <p:cNvSpPr/>
          <p:nvPr/>
        </p:nvSpPr>
        <p:spPr>
          <a:xfrm>
            <a:off x="6627825" y="4658925"/>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4" name="文本框 3">
            <a:extLst>
              <a:ext uri="{FF2B5EF4-FFF2-40B4-BE49-F238E27FC236}">
                <a16:creationId xmlns:a16="http://schemas.microsoft.com/office/drawing/2014/main" id="{9817B545-6DB4-B044-AFF9-CC38F0A48A51}"/>
              </a:ext>
            </a:extLst>
          </p:cNvPr>
          <p:cNvSpPr txBox="1"/>
          <p:nvPr/>
        </p:nvSpPr>
        <p:spPr>
          <a:xfrm>
            <a:off x="5248433" y="4536364"/>
            <a:ext cx="2031325" cy="461665"/>
          </a:xfrm>
          <a:prstGeom prst="rect">
            <a:avLst/>
          </a:prstGeom>
          <a:noFill/>
        </p:spPr>
        <p:txBody>
          <a:bodyPr wrap="none" rtlCol="0">
            <a:spAutoFit/>
          </a:bodyPr>
          <a:lstStyle/>
          <a:p>
            <a:r>
              <a:rPr kumimoji="1" lang="zh-CN" altLang="en-US" sz="24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导生：杨宗奇</a:t>
            </a:r>
          </a:p>
        </p:txBody>
      </p:sp>
    </p:spTree>
    <p:custDataLst>
      <p:tags r:id="rId1"/>
    </p:custDataLst>
    <p:extLst>
      <p:ext uri="{BB962C8B-B14F-4D97-AF65-F5344CB8AC3E}">
        <p14:creationId xmlns:p14="http://schemas.microsoft.com/office/powerpoint/2010/main" val="316720597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247710"/>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2</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树的性质</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314132118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C5CABB7-7927-C296-ADA6-A2F7818F600B}"/>
              </a:ext>
            </a:extLst>
          </p:cNvPr>
          <p:cNvSpPr/>
          <p:nvPr/>
        </p:nvSpPr>
        <p:spPr>
          <a:xfrm>
            <a:off x="1130006" y="354830"/>
            <a:ext cx="236704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树的性质</a:t>
            </a:r>
          </a:p>
        </p:txBody>
      </p:sp>
      <p:sp>
        <p:nvSpPr>
          <p:cNvPr id="3" name="文本框 2">
            <a:extLst>
              <a:ext uri="{FF2B5EF4-FFF2-40B4-BE49-F238E27FC236}">
                <a16:creationId xmlns:a16="http://schemas.microsoft.com/office/drawing/2014/main" id="{6A931D4F-C460-0D5B-2824-EFF1D7FB8ECE}"/>
              </a:ext>
            </a:extLst>
          </p:cNvPr>
          <p:cNvSpPr txBox="1"/>
          <p:nvPr/>
        </p:nvSpPr>
        <p:spPr>
          <a:xfrm>
            <a:off x="503392" y="1249446"/>
            <a:ext cx="10612842" cy="5900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性质①：一个具有</a:t>
            </a:r>
            <a:r>
              <a:rPr lang="en-US" altLang="zh-CN" sz="2400" b="1" dirty="0"/>
              <a:t>n</a:t>
            </a:r>
            <a:r>
              <a:rPr lang="zh-CN" altLang="en-US" sz="2400" b="1" dirty="0"/>
              <a:t>个节点的树一定具有</a:t>
            </a:r>
            <a:r>
              <a:rPr lang="en-US" altLang="zh-CN" sz="2400" b="1" dirty="0"/>
              <a:t>n-1</a:t>
            </a:r>
            <a:r>
              <a:rPr lang="zh-CN" altLang="en-US" sz="2400" b="1" dirty="0"/>
              <a:t>条边。</a:t>
            </a:r>
            <a:endParaRPr lang="en-US" altLang="zh-CN" sz="2400" b="1" dirty="0"/>
          </a:p>
        </p:txBody>
      </p:sp>
      <p:sp>
        <p:nvSpPr>
          <p:cNvPr id="4" name="文本框 3">
            <a:extLst>
              <a:ext uri="{FF2B5EF4-FFF2-40B4-BE49-F238E27FC236}">
                <a16:creationId xmlns:a16="http://schemas.microsoft.com/office/drawing/2014/main" id="{E690F088-0320-2582-4022-0AF376D055AD}"/>
              </a:ext>
            </a:extLst>
          </p:cNvPr>
          <p:cNvSpPr txBox="1"/>
          <p:nvPr/>
        </p:nvSpPr>
        <p:spPr>
          <a:xfrm>
            <a:off x="503392" y="2210875"/>
            <a:ext cx="10612842" cy="1698029"/>
          </a:xfrm>
          <a:prstGeom prst="rect">
            <a:avLst/>
          </a:prstGeom>
          <a:noFill/>
        </p:spPr>
        <p:txBody>
          <a:bodyPr wrap="square" rtlCol="0">
            <a:spAutoFit/>
          </a:bodyPr>
          <a:lstStyle/>
          <a:p>
            <a:pPr>
              <a:lnSpc>
                <a:spcPct val="150000"/>
              </a:lnSpc>
            </a:pPr>
            <a:endParaRPr lang="en-US" altLang="zh-CN" sz="2400" b="1" dirty="0"/>
          </a:p>
          <a:p>
            <a:pPr marL="457200" indent="-457200">
              <a:lnSpc>
                <a:spcPct val="150000"/>
              </a:lnSpc>
              <a:buFont typeface="Arial" panose="020B0604020202020204" pitchFamily="34" charset="0"/>
              <a:buChar char="•"/>
            </a:pPr>
            <a:r>
              <a:rPr lang="zh-CN" altLang="en-US" sz="2400" b="1" dirty="0"/>
              <a:t>证明：因为树中的非根节点都作为子节点出现一次，用一条边与其父节点相连。根节点没有父节点，所以具有</a:t>
            </a:r>
            <a:r>
              <a:rPr lang="en-US" altLang="zh-CN" sz="2400" b="1" dirty="0"/>
              <a:t>n</a:t>
            </a:r>
            <a:r>
              <a:rPr lang="zh-CN" altLang="en-US" sz="2400" b="1" dirty="0"/>
              <a:t>个节点的数有</a:t>
            </a:r>
            <a:r>
              <a:rPr lang="en-US" altLang="zh-CN" sz="2400" b="1" dirty="0"/>
              <a:t>n-1</a:t>
            </a:r>
            <a:r>
              <a:rPr lang="zh-CN" altLang="en-US" sz="2400" b="1" dirty="0"/>
              <a:t>条边</a:t>
            </a:r>
            <a:endParaRPr lang="en-US" altLang="zh-CN" sz="2400" b="1" dirty="0"/>
          </a:p>
        </p:txBody>
      </p:sp>
    </p:spTree>
    <p:extLst>
      <p:ext uri="{BB962C8B-B14F-4D97-AF65-F5344CB8AC3E}">
        <p14:creationId xmlns:p14="http://schemas.microsoft.com/office/powerpoint/2010/main" val="948951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170006C-5A1C-1C72-112F-A8C4587E0659}"/>
              </a:ext>
            </a:extLst>
          </p:cNvPr>
          <p:cNvSpPr txBox="1"/>
          <p:nvPr/>
        </p:nvSpPr>
        <p:spPr>
          <a:xfrm>
            <a:off x="503392" y="1249446"/>
            <a:ext cx="10612842"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性质②：令</a:t>
            </a:r>
            <a:r>
              <a:rPr lang="en-US" altLang="zh-CN" sz="2400" b="1" dirty="0"/>
              <a:t>T</a:t>
            </a:r>
            <a:r>
              <a:rPr lang="zh-CN" altLang="en-US" sz="2400" b="1" dirty="0"/>
              <a:t>为一棵树，其非叶子节点都至少有</a:t>
            </a:r>
            <a:r>
              <a:rPr lang="en-US" altLang="zh-CN" sz="2400" b="1" dirty="0"/>
              <a:t>2</a:t>
            </a:r>
            <a:r>
              <a:rPr lang="zh-CN" altLang="en-US" sz="2400" b="1" dirty="0"/>
              <a:t>个子节点。令叶子结点的个数为</a:t>
            </a:r>
            <a:r>
              <a:rPr lang="en-US" altLang="zh-CN" sz="2400" b="1" dirty="0"/>
              <a:t>m</a:t>
            </a:r>
            <a:r>
              <a:rPr lang="zh-CN" altLang="en-US" sz="2400" b="1" dirty="0"/>
              <a:t>，那么非叶节点的个数最多为</a:t>
            </a:r>
            <a:r>
              <a:rPr lang="en-US" altLang="zh-CN" sz="2400" b="1" dirty="0"/>
              <a:t>m-1</a:t>
            </a:r>
          </a:p>
        </p:txBody>
      </p:sp>
      <p:sp>
        <p:nvSpPr>
          <p:cNvPr id="3" name="矩形 2">
            <a:extLst>
              <a:ext uri="{FF2B5EF4-FFF2-40B4-BE49-F238E27FC236}">
                <a16:creationId xmlns:a16="http://schemas.microsoft.com/office/drawing/2014/main" id="{230AFF8A-146E-0671-6DB7-4AD7F71F002A}"/>
              </a:ext>
            </a:extLst>
          </p:cNvPr>
          <p:cNvSpPr/>
          <p:nvPr/>
        </p:nvSpPr>
        <p:spPr>
          <a:xfrm>
            <a:off x="1130006" y="354830"/>
            <a:ext cx="236704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树的性质</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BB0AD07-2174-0132-160A-636A48DDBA48}"/>
                  </a:ext>
                </a:extLst>
              </p:cNvPr>
              <p:cNvSpPr txBox="1"/>
              <p:nvPr/>
            </p:nvSpPr>
            <p:spPr>
              <a:xfrm>
                <a:off x="503392" y="2308977"/>
                <a:ext cx="10612842" cy="415908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证明：</a:t>
                </a:r>
                <a:endParaRPr lang="en-US" altLang="zh-CN" sz="2400" b="1" dirty="0"/>
              </a:p>
              <a:p>
                <a:pPr marL="457200" indent="-457200">
                  <a:lnSpc>
                    <a:spcPct val="150000"/>
                  </a:lnSpc>
                  <a:buFont typeface="Arial" panose="020B0604020202020204" pitchFamily="34" charset="0"/>
                  <a:buChar char="•"/>
                </a:pPr>
                <a:r>
                  <a:rPr lang="zh-CN" altLang="en-US" sz="2400" b="1" dirty="0"/>
                  <a:t>假设非叶节点</a:t>
                </a:r>
                <a14:m>
                  <m:oMath xmlns:m="http://schemas.openxmlformats.org/officeDocument/2006/math">
                    <m:r>
                      <a:rPr lang="en-US" altLang="zh-CN" sz="2400" b="1" i="1" smtClean="0">
                        <a:latin typeface="Cambria Math" panose="02040503050406030204" pitchFamily="18" charset="0"/>
                      </a:rPr>
                      <m:t>𝒗</m:t>
                    </m:r>
                  </m:oMath>
                </a14:m>
                <a:r>
                  <a:rPr lang="zh-CN" altLang="en-US" sz="2400" b="1" dirty="0"/>
                  <a:t>有</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𝒗</m:t>
                        </m:r>
                      </m:sub>
                    </m:sSub>
                  </m:oMath>
                </a14:m>
                <a:r>
                  <a:rPr lang="zh-CN" altLang="en-US" sz="2400" b="1" dirty="0"/>
                  <a:t>个子节点，所有非叶节点的平均子节点个数为</a:t>
                </a:r>
                <a14:m>
                  <m:oMath xmlns:m="http://schemas.openxmlformats.org/officeDocument/2006/math">
                    <m:r>
                      <a:rPr lang="en-US" altLang="zh-CN" sz="2400" b="1" i="1" smtClean="0">
                        <a:latin typeface="Cambria Math" panose="02040503050406030204" pitchFamily="18" charset="0"/>
                      </a:rPr>
                      <m:t>𝒙</m:t>
                    </m:r>
                  </m:oMath>
                </a14:m>
                <a:endParaRPr lang="en-US" altLang="zh-CN" sz="2400" b="1" dirty="0"/>
              </a:p>
              <a:p>
                <a:pPr marL="457200" indent="-457200">
                  <a:lnSpc>
                    <a:spcPct val="150000"/>
                  </a:lnSpc>
                  <a:buFont typeface="Arial" panose="020B0604020202020204" pitchFamily="34" charset="0"/>
                  <a:buChar char="•"/>
                </a:pPr>
                <a:r>
                  <a:rPr lang="zh-CN" altLang="en-US" sz="2400" b="1" dirty="0"/>
                  <a:t>设</a:t>
                </a:r>
                <a:r>
                  <a:rPr lang="en-US" altLang="zh-CN" sz="2400" b="1" dirty="0"/>
                  <a:t>k</a:t>
                </a:r>
                <a:r>
                  <a:rPr lang="zh-CN" altLang="en-US" sz="2400" b="1" dirty="0"/>
                  <a:t>为</a:t>
                </a:r>
                <a:r>
                  <a:rPr lang="en-US" altLang="zh-CN" sz="2400" b="1" dirty="0"/>
                  <a:t>T</a:t>
                </a:r>
                <a:r>
                  <a:rPr lang="zh-CN" altLang="en-US" sz="2400" b="1" dirty="0"/>
                  <a:t>的非叶节点个数。</a:t>
                </a:r>
                <a:r>
                  <a:rPr lang="en-US" altLang="zh-CN" sz="2400" b="1" dirty="0"/>
                  <a:t>T</a:t>
                </a:r>
                <a:r>
                  <a:rPr lang="zh-CN" altLang="en-US" sz="2400" b="1" dirty="0"/>
                  <a:t>有</a:t>
                </a:r>
                <a:r>
                  <a:rPr lang="en-US" altLang="zh-CN" sz="2400" b="1" dirty="0"/>
                  <a:t>m</a:t>
                </a:r>
                <a:r>
                  <a:rPr lang="zh-CN" altLang="en-US" sz="2400" b="1" dirty="0"/>
                  <a:t>个叶子节点，</a:t>
                </a:r>
                <a:endParaRPr lang="en-US" altLang="zh-CN" sz="2400" b="1" dirty="0"/>
              </a:p>
              <a:p>
                <a:pPr marL="457200" indent="-457200">
                  <a:lnSpc>
                    <a:spcPct val="150000"/>
                  </a:lnSpc>
                  <a:buFont typeface="Arial" panose="020B0604020202020204" pitchFamily="34" charset="0"/>
                  <a:buChar char="•"/>
                </a:pPr>
                <a14:m>
                  <m:oMath xmlns:m="http://schemas.openxmlformats.org/officeDocument/2006/math">
                    <m:r>
                      <a:rPr lang="en-US" altLang="zh-CN" sz="2400" b="1" i="1">
                        <a:latin typeface="Cambria Math" panose="02040503050406030204" pitchFamily="18" charset="0"/>
                      </a:rPr>
                      <m:t>𝒌𝒙</m:t>
                    </m:r>
                    <m:r>
                      <a:rPr lang="en-US" altLang="zh-CN" sz="2400" b="1" i="1">
                        <a:latin typeface="Cambria Math" panose="02040503050406030204" pitchFamily="18" charset="0"/>
                      </a:rPr>
                      <m:t>+</m:t>
                    </m:r>
                    <m:r>
                      <a:rPr lang="en-US" altLang="zh-CN" sz="2400" b="1" i="1">
                        <a:latin typeface="Cambria Math" panose="02040503050406030204" pitchFamily="18" charset="0"/>
                      </a:rPr>
                      <m:t>𝟏</m:t>
                    </m:r>
                    <m:r>
                      <a:rPr lang="en-US" altLang="zh-CN" sz="2400" b="1" i="1">
                        <a:latin typeface="Cambria Math" panose="02040503050406030204" pitchFamily="18" charset="0"/>
                      </a:rPr>
                      <m:t>=</m:t>
                    </m:r>
                    <m:r>
                      <a:rPr lang="en-US" altLang="zh-CN" sz="2400" b="1" i="1">
                        <a:latin typeface="Cambria Math" panose="02040503050406030204" pitchFamily="18" charset="0"/>
                      </a:rPr>
                      <m:t>𝒌</m:t>
                    </m:r>
                    <m:r>
                      <a:rPr lang="en-US" altLang="zh-CN" sz="2400" b="1" i="1">
                        <a:latin typeface="Cambria Math" panose="02040503050406030204" pitchFamily="18" charset="0"/>
                      </a:rPr>
                      <m:t>+</m:t>
                    </m:r>
                    <m:r>
                      <a:rPr lang="en-US" altLang="zh-CN" sz="2400" b="1" i="1">
                        <a:latin typeface="Cambria Math" panose="02040503050406030204" pitchFamily="18" charset="0"/>
                      </a:rPr>
                      <m:t>𝒎</m:t>
                    </m:r>
                  </m:oMath>
                </a14:m>
                <a:endParaRPr lang="en-US" altLang="zh-CN" sz="2400" b="1" dirty="0"/>
              </a:p>
              <a:p>
                <a:pPr marL="457200" indent="-457200">
                  <a:lnSpc>
                    <a:spcPct val="150000"/>
                  </a:lnSpc>
                  <a:buFont typeface="Arial" panose="020B0604020202020204" pitchFamily="34" charset="0"/>
                  <a:buChar char="•"/>
                </a:pPr>
                <a14:m>
                  <m:oMath xmlns:m="http://schemas.openxmlformats.org/officeDocument/2006/math">
                    <m:r>
                      <a:rPr lang="en-US" altLang="zh-CN" sz="2400" b="1" i="1" smtClean="0">
                        <a:latin typeface="Cambria Math" panose="02040503050406030204" pitchFamily="18" charset="0"/>
                      </a:rPr>
                      <m:t>𝒌</m:t>
                    </m:r>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den>
                    </m:f>
                  </m:oMath>
                </a14:m>
                <a:endParaRPr lang="en-US" altLang="zh-CN" sz="2400" b="1" dirty="0"/>
              </a:p>
              <a:p>
                <a:pPr marL="457200" indent="-457200">
                  <a:lnSpc>
                    <a:spcPct val="150000"/>
                  </a:lnSpc>
                  <a:buFont typeface="Arial" panose="020B0604020202020204" pitchFamily="34" charset="0"/>
                  <a:buChar char="•"/>
                </a:pPr>
                <a:r>
                  <a:rPr lang="zh-CN" altLang="en-US" sz="2400" b="1" dirty="0"/>
                  <a:t>因为每个非叶节点至少有</a:t>
                </a:r>
                <a:r>
                  <a:rPr lang="en-US" altLang="zh-CN" sz="2400" b="1" dirty="0"/>
                  <a:t>2</a:t>
                </a:r>
                <a:r>
                  <a:rPr lang="zh-CN" altLang="en-US" sz="2400" b="1" dirty="0"/>
                  <a:t>个子节点，</a:t>
                </a:r>
                <a14:m>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oMath>
                </a14:m>
                <a:r>
                  <a:rPr lang="zh-CN" altLang="en-US" sz="2400" b="1" dirty="0"/>
                  <a:t>，所以</a:t>
                </a:r>
                <a14:m>
                  <m:oMath xmlns:m="http://schemas.openxmlformats.org/officeDocument/2006/math">
                    <m:r>
                      <a:rPr lang="en-US" altLang="zh-CN" sz="2400" b="1" i="1" smtClean="0">
                        <a:latin typeface="Cambria Math" panose="02040503050406030204" pitchFamily="18" charset="0"/>
                      </a:rPr>
                      <m:t>𝒌</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oMath>
                </a14:m>
                <a:endParaRPr lang="en-US" altLang="zh-CN" sz="2400" b="1" dirty="0"/>
              </a:p>
              <a:p>
                <a:pPr marL="457200" indent="-457200">
                  <a:lnSpc>
                    <a:spcPct val="150000"/>
                  </a:lnSpc>
                  <a:buFont typeface="Arial" panose="020B0604020202020204" pitchFamily="34" charset="0"/>
                  <a:buChar char="•"/>
                </a:pPr>
                <a:r>
                  <a:rPr lang="zh-CN" altLang="en-US" sz="2400" b="1" dirty="0"/>
                  <a:t>非叶节点的个数最多为</a:t>
                </a:r>
                <a14:m>
                  <m:oMath xmlns:m="http://schemas.openxmlformats.org/officeDocument/2006/math">
                    <m:r>
                      <a:rPr lang="en-US" altLang="zh-CN" sz="2400" b="1" i="1" smtClean="0">
                        <a:latin typeface="Cambria Math" panose="02040503050406030204" pitchFamily="18" charset="0"/>
                      </a:rPr>
                      <m:t>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oMath>
                </a14:m>
                <a:endParaRPr lang="en-US" altLang="zh-CN" sz="2400" b="1" dirty="0"/>
              </a:p>
            </p:txBody>
          </p:sp>
        </mc:Choice>
        <mc:Fallback xmlns="">
          <p:sp>
            <p:nvSpPr>
              <p:cNvPr id="4" name="文本框 3">
                <a:extLst>
                  <a:ext uri="{FF2B5EF4-FFF2-40B4-BE49-F238E27FC236}">
                    <a16:creationId xmlns:a16="http://schemas.microsoft.com/office/drawing/2014/main" id="{3BB0AD07-2174-0132-160A-636A48DDBA48}"/>
                  </a:ext>
                </a:extLst>
              </p:cNvPr>
              <p:cNvSpPr txBox="1">
                <a:spLocks noRot="1" noChangeAspect="1" noMove="1" noResize="1" noEditPoints="1" noAdjustHandles="1" noChangeArrowheads="1" noChangeShapeType="1" noTextEdit="1"/>
              </p:cNvSpPr>
              <p:nvPr/>
            </p:nvSpPr>
            <p:spPr>
              <a:xfrm>
                <a:off x="503392" y="2308977"/>
                <a:ext cx="10612842" cy="4159087"/>
              </a:xfrm>
              <a:prstGeom prst="rect">
                <a:avLst/>
              </a:prstGeom>
              <a:blipFill>
                <a:blip r:embed="rId2"/>
                <a:stretch>
                  <a:fillRect l="-804" b="-26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109573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F39992A-7F7C-25FF-A8E8-DFBFB66F0669}"/>
              </a:ext>
            </a:extLst>
          </p:cNvPr>
          <p:cNvSpPr/>
          <p:nvPr/>
        </p:nvSpPr>
        <p:spPr>
          <a:xfrm>
            <a:off x="1130006" y="354830"/>
            <a:ext cx="236704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二叉树性质</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8EFA126-5A02-AF6F-380B-2B85C871CA98}"/>
                  </a:ext>
                </a:extLst>
              </p:cNvPr>
              <p:cNvSpPr txBox="1"/>
              <p:nvPr/>
            </p:nvSpPr>
            <p:spPr>
              <a:xfrm>
                <a:off x="684876" y="1060982"/>
                <a:ext cx="11020840" cy="228594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注：以下深度均默认根节点深度为</a:t>
                </a:r>
                <a:r>
                  <a:rPr lang="en-US" altLang="zh-CN" sz="2400" b="1" dirty="0"/>
                  <a:t>0</a:t>
                </a:r>
              </a:p>
              <a:p>
                <a:pPr marL="457200" indent="-457200">
                  <a:lnSpc>
                    <a:spcPct val="150000"/>
                  </a:lnSpc>
                  <a:buFont typeface="Arial" panose="020B0604020202020204" pitchFamily="34" charset="0"/>
                  <a:buChar char="•"/>
                </a:pPr>
                <a:r>
                  <a:rPr lang="zh-CN" altLang="en-US" sz="2400" b="1" dirty="0"/>
                  <a:t>①深度为</a:t>
                </a:r>
                <a14:m>
                  <m:oMath xmlns:m="http://schemas.openxmlformats.org/officeDocument/2006/math">
                    <m:r>
                      <a:rPr lang="en-US" altLang="zh-CN" sz="2400" b="1" i="1" smtClean="0">
                        <a:latin typeface="Cambria Math" panose="02040503050406030204" pitchFamily="18" charset="0"/>
                      </a:rPr>
                      <m:t>𝒊</m:t>
                    </m:r>
                  </m:oMath>
                </a14:m>
                <a:r>
                  <a:rPr lang="zh-CN" altLang="en-US" sz="2400" b="1" dirty="0"/>
                  <a:t>的一层最多有</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𝒊</m:t>
                        </m:r>
                      </m:sup>
                    </m:sSup>
                  </m:oMath>
                </a14:m>
                <a:r>
                  <a:rPr lang="zh-CN" altLang="en-US" sz="2400" b="1" dirty="0"/>
                  <a:t>个节点</a:t>
                </a:r>
                <a:endParaRPr lang="en-US" altLang="zh-CN" sz="2400" b="1" dirty="0"/>
              </a:p>
              <a:p>
                <a:pPr marL="457200" indent="-457200">
                  <a:lnSpc>
                    <a:spcPct val="150000"/>
                  </a:lnSpc>
                  <a:buFont typeface="Arial" panose="020B0604020202020204" pitchFamily="34" charset="0"/>
                  <a:buChar char="•"/>
                </a:pPr>
                <a:r>
                  <a:rPr lang="zh-CN" altLang="en-US" sz="2400" b="1" dirty="0"/>
                  <a:t>②深度为</a:t>
                </a:r>
                <a14:m>
                  <m:oMath xmlns:m="http://schemas.openxmlformats.org/officeDocument/2006/math">
                    <m:r>
                      <a:rPr lang="en-US" altLang="zh-CN" sz="2400" b="1" i="1" smtClean="0">
                        <a:latin typeface="Cambria Math" panose="02040503050406030204" pitchFamily="18" charset="0"/>
                      </a:rPr>
                      <m:t>𝒌</m:t>
                    </m:r>
                  </m:oMath>
                </a14:m>
                <a:r>
                  <a:rPr lang="zh-CN" altLang="en-US" sz="2400" b="1" dirty="0"/>
                  <a:t>的二叉树最多有</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𝒌</m:t>
                        </m:r>
                        <m:r>
                          <a:rPr lang="en-US" altLang="zh-CN" sz="2400" b="1" i="1">
                            <a:latin typeface="Cambria Math" panose="02040503050406030204" pitchFamily="18" charset="0"/>
                          </a:rPr>
                          <m:t>+</m:t>
                        </m:r>
                        <m:r>
                          <a:rPr lang="en-US" altLang="zh-CN" sz="2400" b="1" i="1" smtClean="0">
                            <a:latin typeface="Cambria Math" panose="02040503050406030204" pitchFamily="18" charset="0"/>
                          </a:rPr>
                          <m:t>𝟏</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oMath>
                </a14:m>
                <a:r>
                  <a:rPr lang="zh-CN" altLang="en-US" sz="2400" b="1" dirty="0"/>
                  <a:t>个节点</a:t>
                </a:r>
                <a:endParaRPr lang="en-US" altLang="zh-CN" sz="2400" b="1" dirty="0"/>
              </a:p>
              <a:p>
                <a:pPr marL="457200" indent="-457200">
                  <a:lnSpc>
                    <a:spcPct val="150000"/>
                  </a:lnSpc>
                  <a:buFont typeface="Arial" panose="020B0604020202020204" pitchFamily="34" charset="0"/>
                  <a:buChar char="•"/>
                </a:pPr>
                <a:r>
                  <a:rPr lang="zh-CN" altLang="en-US" sz="2400" b="1" dirty="0"/>
                  <a:t>③对于任意一棵二叉树，若叶子数为</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𝒏</m:t>
                        </m:r>
                      </m:e>
                      <m:sub>
                        <m:r>
                          <a:rPr lang="en-US" altLang="zh-CN" sz="2400" b="1" i="1" smtClean="0">
                            <a:latin typeface="Cambria Math" panose="02040503050406030204" pitchFamily="18" charset="0"/>
                          </a:rPr>
                          <m:t>𝟎</m:t>
                        </m:r>
                      </m:sub>
                    </m:sSub>
                  </m:oMath>
                </a14:m>
                <a:r>
                  <a:rPr lang="zh-CN" altLang="en-US" sz="2400" b="1" dirty="0"/>
                  <a:t>，度</a:t>
                </a:r>
                <a:r>
                  <a:rPr lang="en-US" altLang="zh-CN" sz="2400" b="1" dirty="0"/>
                  <a:t>2</a:t>
                </a:r>
                <a:r>
                  <a:rPr lang="zh-CN" altLang="en-US" sz="2400" b="1" dirty="0"/>
                  <a:t>的节点数为</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𝒏</m:t>
                        </m:r>
                      </m:e>
                      <m:sub>
                        <m:r>
                          <a:rPr lang="en-US" altLang="zh-CN" sz="2400" b="1" i="1" smtClean="0">
                            <a:latin typeface="Cambria Math" panose="02040503050406030204" pitchFamily="18" charset="0"/>
                          </a:rPr>
                          <m:t>𝟐</m:t>
                        </m:r>
                      </m:sub>
                    </m:sSub>
                  </m:oMath>
                </a14:m>
                <a:r>
                  <a:rPr lang="zh-CN" altLang="en-US" sz="2400" b="1" dirty="0"/>
                  <a:t>，则</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𝒏</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𝒏</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oMath>
                </a14:m>
                <a:endParaRPr lang="zh-CN" altLang="en-US" sz="2400" b="1" dirty="0"/>
              </a:p>
            </p:txBody>
          </p:sp>
        </mc:Choice>
        <mc:Fallback xmlns="">
          <p:sp>
            <p:nvSpPr>
              <p:cNvPr id="3" name="文本框 2">
                <a:extLst>
                  <a:ext uri="{FF2B5EF4-FFF2-40B4-BE49-F238E27FC236}">
                    <a16:creationId xmlns:a16="http://schemas.microsoft.com/office/drawing/2014/main" id="{38EFA126-5A02-AF6F-380B-2B85C871CA98}"/>
                  </a:ext>
                </a:extLst>
              </p:cNvPr>
              <p:cNvSpPr txBox="1">
                <a:spLocks noRot="1" noChangeAspect="1" noMove="1" noResize="1" noEditPoints="1" noAdjustHandles="1" noChangeArrowheads="1" noChangeShapeType="1" noTextEdit="1"/>
              </p:cNvSpPr>
              <p:nvPr/>
            </p:nvSpPr>
            <p:spPr>
              <a:xfrm>
                <a:off x="684876" y="1060982"/>
                <a:ext cx="11020840" cy="2285947"/>
              </a:xfrm>
              <a:prstGeom prst="rect">
                <a:avLst/>
              </a:prstGeom>
              <a:blipFill>
                <a:blip r:embed="rId2"/>
                <a:stretch>
                  <a:fillRect l="-719" b="-5333"/>
                </a:stretch>
              </a:blipFill>
            </p:spPr>
            <p:txBody>
              <a:bodyPr/>
              <a:lstStyle/>
              <a:p>
                <a:r>
                  <a:rPr lang="zh-CN" altLang="en-US">
                    <a:noFill/>
                  </a:rPr>
                  <a:t> </a:t>
                </a:r>
              </a:p>
            </p:txBody>
          </p:sp>
        </mc:Fallback>
      </mc:AlternateContent>
      <p:pic>
        <p:nvPicPr>
          <p:cNvPr id="4" name="Picture 2">
            <a:extLst>
              <a:ext uri="{FF2B5EF4-FFF2-40B4-BE49-F238E27FC236}">
                <a16:creationId xmlns:a16="http://schemas.microsoft.com/office/drawing/2014/main" id="{A935468F-34EF-F44C-7A0A-069F1782C1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103" t="23874"/>
          <a:stretch/>
        </p:blipFill>
        <p:spPr bwMode="auto">
          <a:xfrm>
            <a:off x="1228507" y="3428999"/>
            <a:ext cx="7440843" cy="3030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88086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D60EA71-C28C-C211-AEEA-43A02837279B}"/>
              </a:ext>
            </a:extLst>
          </p:cNvPr>
          <p:cNvSpPr/>
          <p:nvPr/>
        </p:nvSpPr>
        <p:spPr>
          <a:xfrm>
            <a:off x="1130006" y="354830"/>
            <a:ext cx="236704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二叉树性质</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01B00C6-D902-2918-AC7B-DDB30BC962D7}"/>
                  </a:ext>
                </a:extLst>
              </p:cNvPr>
              <p:cNvSpPr txBox="1"/>
              <p:nvPr/>
            </p:nvSpPr>
            <p:spPr>
              <a:xfrm>
                <a:off x="321908" y="1242466"/>
                <a:ext cx="11020840" cy="478836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④具有</a:t>
                </a:r>
                <a:r>
                  <a:rPr lang="en-US" altLang="zh-CN" sz="2400" b="1" dirty="0"/>
                  <a:t>n</a:t>
                </a:r>
                <a:r>
                  <a:rPr lang="zh-CN" altLang="en-US" sz="2400" b="1" dirty="0"/>
                  <a:t>个节点的完全二叉树的深度一定是</a:t>
                </a:r>
                <a14:m>
                  <m:oMath xmlns:m="http://schemas.openxmlformats.org/officeDocument/2006/math">
                    <m:d>
                      <m:dPr>
                        <m:begChr m:val="⌊"/>
                        <m:endChr m:val="⌋"/>
                        <m:ctrlPr>
                          <a:rPr lang="zh-CN" altLang="en-US"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𝒍𝒐𝒈</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𝒏</m:t>
                        </m:r>
                      </m:e>
                    </m:d>
                  </m:oMath>
                </a14:m>
                <a:br>
                  <a:rPr lang="en-US" altLang="zh-CN" sz="2400" b="1" dirty="0"/>
                </a:br>
                <a:r>
                  <a:rPr lang="zh-CN" altLang="en-US" sz="2400" b="1" dirty="0"/>
                  <a:t>设该完全二叉树深度为</a:t>
                </a:r>
                <a14:m>
                  <m:oMath xmlns:m="http://schemas.openxmlformats.org/officeDocument/2006/math">
                    <m:r>
                      <a:rPr lang="en-US" altLang="zh-CN" sz="2400" b="1" i="1" smtClean="0">
                        <a:latin typeface="Cambria Math" panose="02040503050406030204" pitchFamily="18" charset="0"/>
                      </a:rPr>
                      <m:t>𝒌</m:t>
                    </m:r>
                  </m:oMath>
                </a14:m>
                <a:r>
                  <a:rPr lang="zh-CN" altLang="en-US" sz="2400" b="1" dirty="0"/>
                  <a:t>，</a:t>
                </a:r>
                <a14:m>
                  <m:oMath xmlns:m="http://schemas.openxmlformats.org/officeDocument/2006/math">
                    <m:sSup>
                      <m:sSupPr>
                        <m:ctrlPr>
                          <a:rPr lang="en-US" altLang="zh-CN" sz="2400" b="1" i="1" dirty="0" smtClean="0">
                            <a:latin typeface="Cambria Math" panose="02040503050406030204" pitchFamily="18" charset="0"/>
                          </a:rPr>
                        </m:ctrlPr>
                      </m:sSupPr>
                      <m:e>
                        <m:r>
                          <a:rPr lang="en-US" altLang="zh-CN" sz="2400" b="1" i="1" dirty="0" smtClean="0">
                            <a:latin typeface="Cambria Math" panose="02040503050406030204" pitchFamily="18" charset="0"/>
                          </a:rPr>
                          <m:t>𝟐</m:t>
                        </m:r>
                      </m:e>
                      <m:sup>
                        <m:r>
                          <a:rPr lang="en-US" altLang="zh-CN" sz="2400" b="1" i="1" dirty="0" smtClean="0">
                            <a:latin typeface="Cambria Math" panose="02040503050406030204" pitchFamily="18" charset="0"/>
                          </a:rPr>
                          <m:t>𝒌</m:t>
                        </m:r>
                      </m:sup>
                    </m:sSup>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r>
                      <a:rPr lang="en-US" altLang="zh-CN" sz="2400" b="1" i="1" dirty="0" smtClean="0">
                        <a:latin typeface="Cambria Math" panose="02040503050406030204" pitchFamily="18" charset="0"/>
                      </a:rPr>
                      <m:t>&lt;</m:t>
                    </m:r>
                    <m:r>
                      <a:rPr lang="en-US" altLang="zh-CN" sz="2400" b="1" i="1" dirty="0" smtClean="0">
                        <a:latin typeface="Cambria Math" panose="02040503050406030204" pitchFamily="18" charset="0"/>
                      </a:rPr>
                      <m:t>𝒏</m:t>
                    </m:r>
                    <m:r>
                      <a:rPr lang="en-US" altLang="zh-CN" sz="2400" b="1" i="1" dirty="0" smtClean="0">
                        <a:latin typeface="Cambria Math" panose="02040503050406030204" pitchFamily="18" charset="0"/>
                        <a:ea typeface="Cambria Math" panose="02040503050406030204" pitchFamily="18" charset="0"/>
                      </a:rPr>
                      <m:t>≤</m:t>
                    </m:r>
                    <m:sSup>
                      <m:sSupPr>
                        <m:ctrlPr>
                          <a:rPr lang="en-US" altLang="zh-CN" sz="2400" b="1" i="1" dirty="0" smtClean="0">
                            <a:latin typeface="Cambria Math" panose="02040503050406030204" pitchFamily="18" charset="0"/>
                            <a:ea typeface="Cambria Math" panose="02040503050406030204" pitchFamily="18" charset="0"/>
                          </a:rPr>
                        </m:ctrlPr>
                      </m:sSupPr>
                      <m:e>
                        <m:r>
                          <a:rPr lang="en-US" altLang="zh-CN" sz="2400" b="1" i="1" dirty="0" smtClean="0">
                            <a:latin typeface="Cambria Math" panose="02040503050406030204" pitchFamily="18" charset="0"/>
                            <a:ea typeface="Cambria Math" panose="02040503050406030204" pitchFamily="18" charset="0"/>
                          </a:rPr>
                          <m:t>𝟐</m:t>
                        </m:r>
                      </m:e>
                      <m:sup>
                        <m:r>
                          <a:rPr lang="en-US" altLang="zh-CN" sz="2400" b="1" i="1" dirty="0" smtClean="0">
                            <a:latin typeface="Cambria Math" panose="02040503050406030204" pitchFamily="18" charset="0"/>
                            <a:ea typeface="Cambria Math" panose="02040503050406030204" pitchFamily="18" charset="0"/>
                          </a:rPr>
                          <m:t>𝒌</m:t>
                        </m:r>
                        <m:r>
                          <a:rPr lang="en-US" altLang="zh-CN" sz="2400" b="1" i="1" dirty="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𝟏</m:t>
                        </m:r>
                      </m:sup>
                    </m:sSup>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𝟏</m:t>
                    </m:r>
                  </m:oMath>
                </a14:m>
                <a:br>
                  <a:rPr lang="en-US" altLang="zh-CN" sz="2400" b="1" dirty="0"/>
                </a:br>
                <a14:m>
                  <m:oMath xmlns:m="http://schemas.openxmlformats.org/officeDocument/2006/math">
                    <m:sSup>
                      <m:sSupPr>
                        <m:ctrlPr>
                          <a:rPr lang="en-US" altLang="zh-CN" sz="2400" b="1" i="1" dirty="0">
                            <a:latin typeface="Cambria Math" panose="02040503050406030204" pitchFamily="18" charset="0"/>
                          </a:rPr>
                        </m:ctrlPr>
                      </m:sSupPr>
                      <m:e>
                        <m:r>
                          <a:rPr lang="en-US" altLang="zh-CN" sz="2400" b="1" i="1" dirty="0">
                            <a:latin typeface="Cambria Math" panose="02040503050406030204" pitchFamily="18" charset="0"/>
                          </a:rPr>
                          <m:t>𝟐</m:t>
                        </m:r>
                      </m:e>
                      <m:sup>
                        <m:r>
                          <a:rPr lang="en-US" altLang="zh-CN" sz="2400" b="1" i="1" dirty="0" smtClean="0">
                            <a:latin typeface="Cambria Math" panose="02040503050406030204" pitchFamily="18" charset="0"/>
                          </a:rPr>
                          <m:t>𝒌</m:t>
                        </m:r>
                      </m:sup>
                    </m:sSup>
                    <m:r>
                      <a:rPr lang="en-US" altLang="zh-CN" sz="2400" b="1" i="1" dirty="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rPr>
                      <m:t>𝒏</m:t>
                    </m:r>
                    <m:r>
                      <a:rPr lang="en-US" altLang="zh-CN" sz="2400" b="1" i="1" dirty="0" smtClean="0">
                        <a:latin typeface="Cambria Math" panose="02040503050406030204" pitchFamily="18" charset="0"/>
                      </a:rPr>
                      <m:t>&lt;</m:t>
                    </m:r>
                    <m:sSup>
                      <m:sSupPr>
                        <m:ctrlPr>
                          <a:rPr lang="en-US" altLang="zh-CN" sz="2400" b="1" i="1" dirty="0">
                            <a:latin typeface="Cambria Math" panose="02040503050406030204" pitchFamily="18" charset="0"/>
                            <a:ea typeface="Cambria Math" panose="02040503050406030204" pitchFamily="18" charset="0"/>
                          </a:rPr>
                        </m:ctrlPr>
                      </m:sSupPr>
                      <m:e>
                        <m:r>
                          <a:rPr lang="en-US" altLang="zh-CN" sz="2400" b="1" i="1" dirty="0">
                            <a:latin typeface="Cambria Math" panose="02040503050406030204" pitchFamily="18" charset="0"/>
                            <a:ea typeface="Cambria Math" panose="02040503050406030204" pitchFamily="18" charset="0"/>
                          </a:rPr>
                          <m:t>𝟐</m:t>
                        </m:r>
                      </m:e>
                      <m:sup>
                        <m:r>
                          <a:rPr lang="en-US" altLang="zh-CN" sz="2400" b="1" i="1" dirty="0">
                            <a:latin typeface="Cambria Math" panose="02040503050406030204" pitchFamily="18" charset="0"/>
                            <a:ea typeface="Cambria Math" panose="02040503050406030204" pitchFamily="18" charset="0"/>
                          </a:rPr>
                          <m:t>𝒌</m:t>
                        </m:r>
                        <m:r>
                          <a:rPr lang="en-US" altLang="zh-CN" sz="2400" b="1" i="1" dirty="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𝟏</m:t>
                        </m:r>
                      </m:sup>
                    </m:sSup>
                  </m:oMath>
                </a14:m>
                <a:br>
                  <a:rPr lang="en-US" altLang="zh-CN" sz="2400" b="1" dirty="0"/>
                </a:br>
                <a14:m>
                  <m:oMath xmlns:m="http://schemas.openxmlformats.org/officeDocument/2006/math">
                    <m:r>
                      <a:rPr lang="en-US" altLang="zh-CN" sz="2400" b="1" i="1" smtClean="0">
                        <a:latin typeface="Cambria Math" panose="02040503050406030204" pitchFamily="18" charset="0"/>
                      </a:rPr>
                      <m:t>𝒌</m:t>
                    </m:r>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𝒍𝒐𝒈</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&lt;</m:t>
                    </m:r>
                    <m:r>
                      <a:rPr lang="en-US" altLang="zh-CN" sz="2400" b="1" i="1" smtClean="0">
                        <a:latin typeface="Cambria Math" panose="02040503050406030204" pitchFamily="18" charset="0"/>
                        <a:ea typeface="Cambria Math" panose="02040503050406030204" pitchFamily="18" charset="0"/>
                      </a:rPr>
                      <m:t>𝒌</m:t>
                    </m:r>
                    <m:r>
                      <a:rPr lang="en-US" altLang="zh-CN" sz="2400" b="1"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oMath>
                </a14:m>
                <a:br>
                  <a:rPr lang="en-US" altLang="zh-CN" sz="2400" b="1" dirty="0"/>
                </a:br>
                <a14:m>
                  <m:oMath xmlns:m="http://schemas.openxmlformats.org/officeDocument/2006/math">
                    <m:r>
                      <a:rPr lang="en-US" altLang="zh-CN" sz="2400" b="1" i="1" smtClean="0">
                        <a:latin typeface="Cambria Math" panose="02040503050406030204" pitchFamily="18" charset="0"/>
                      </a:rPr>
                      <m:t>𝒌</m:t>
                    </m:r>
                    <m:r>
                      <a:rPr lang="en-US" altLang="zh-CN" sz="2400" b="1" i="1" smtClean="0">
                        <a:latin typeface="Cambria Math" panose="02040503050406030204" pitchFamily="18" charset="0"/>
                      </a:rPr>
                      <m:t>=</m:t>
                    </m:r>
                    <m:d>
                      <m:dPr>
                        <m:begChr m:val="⌊"/>
                        <m:endChr m:val="⌋"/>
                        <m:ctrlPr>
                          <a:rPr lang="zh-CN" altLang="en-US"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𝒍𝒐𝒈</m:t>
                            </m:r>
                          </m:e>
                          <m:sub>
                            <m:r>
                              <a:rPr lang="en-US" altLang="zh-CN" sz="2400" b="1" i="1">
                                <a:latin typeface="Cambria Math" panose="02040503050406030204" pitchFamily="18" charset="0"/>
                              </a:rPr>
                              <m:t>𝟐</m:t>
                            </m:r>
                          </m:sub>
                        </m:sSub>
                        <m:r>
                          <a:rPr lang="en-US" altLang="zh-CN" sz="2400" b="1" i="1">
                            <a:latin typeface="Cambria Math" panose="02040503050406030204" pitchFamily="18" charset="0"/>
                          </a:rPr>
                          <m:t>𝒏</m:t>
                        </m:r>
                      </m:e>
                    </m:d>
                  </m:oMath>
                </a14:m>
                <a:endParaRPr lang="en-US" altLang="zh-CN" sz="2400" b="1" dirty="0"/>
              </a:p>
              <a:p>
                <a:pPr marL="457200" indent="-457200">
                  <a:lnSpc>
                    <a:spcPct val="150000"/>
                  </a:lnSpc>
                  <a:buFont typeface="Arial" panose="020B0604020202020204" pitchFamily="34" charset="0"/>
                  <a:buChar char="•"/>
                </a:pPr>
                <a:r>
                  <a:rPr lang="zh-CN" altLang="en-US" sz="2400" b="1" dirty="0"/>
                  <a:t>⑤对于完全二叉树，若从上到下，从左到右编号，则编号为</a:t>
                </a:r>
                <a:r>
                  <a:rPr lang="en-US" altLang="zh-CN" sz="2400" b="1" dirty="0" err="1"/>
                  <a:t>i</a:t>
                </a:r>
                <a:r>
                  <a:rPr lang="zh-CN" altLang="en-US" sz="2400" b="1" dirty="0"/>
                  <a:t>的节点，其父亲编号为</a:t>
                </a:r>
                <a14:m>
                  <m:oMath xmlns:m="http://schemas.openxmlformats.org/officeDocument/2006/math">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𝒊</m:t>
                        </m:r>
                      </m:num>
                      <m:den>
                        <m:r>
                          <a:rPr lang="en-US" altLang="zh-CN" sz="2400" b="1" i="1" smtClean="0">
                            <a:latin typeface="Cambria Math" panose="02040503050406030204" pitchFamily="18" charset="0"/>
                          </a:rPr>
                          <m:t>𝟐</m:t>
                        </m:r>
                      </m:den>
                    </m:f>
                  </m:oMath>
                </a14:m>
                <a:r>
                  <a:rPr lang="zh-CN" altLang="en-US" sz="2400" b="1" dirty="0"/>
                  <a:t>，左儿子为</a:t>
                </a:r>
                <a14:m>
                  <m:oMath xmlns:m="http://schemas.openxmlformats.org/officeDocument/2006/math">
                    <m:r>
                      <a:rPr lang="en-US" altLang="zh-CN" sz="2400" b="1" i="1" smtClean="0">
                        <a:latin typeface="Cambria Math" panose="02040503050406030204" pitchFamily="18" charset="0"/>
                      </a:rPr>
                      <m:t>𝒊</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oMath>
                </a14:m>
                <a:r>
                  <a:rPr lang="zh-CN" altLang="en-US" sz="2400" b="1" dirty="0"/>
                  <a:t>，右儿子为</a:t>
                </a:r>
                <a14:m>
                  <m:oMath xmlns:m="http://schemas.openxmlformats.org/officeDocument/2006/math">
                    <m:r>
                      <a:rPr lang="en-US" altLang="zh-CN" sz="2400" b="1" i="1" smtClean="0">
                        <a:latin typeface="Cambria Math" panose="02040503050406030204" pitchFamily="18" charset="0"/>
                      </a:rPr>
                      <m:t>𝒊</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oMath>
                </a14:m>
                <a:br>
                  <a:rPr lang="en-US" altLang="zh-CN" sz="2400" b="1" dirty="0"/>
                </a:br>
                <a:endParaRPr lang="en-US" altLang="zh-CN" sz="2400" b="1" dirty="0"/>
              </a:p>
            </p:txBody>
          </p:sp>
        </mc:Choice>
        <mc:Fallback xmlns="">
          <p:sp>
            <p:nvSpPr>
              <p:cNvPr id="3" name="文本框 2">
                <a:extLst>
                  <a:ext uri="{FF2B5EF4-FFF2-40B4-BE49-F238E27FC236}">
                    <a16:creationId xmlns:a16="http://schemas.microsoft.com/office/drawing/2014/main" id="{701B00C6-D902-2918-AC7B-DDB30BC962D7}"/>
                  </a:ext>
                </a:extLst>
              </p:cNvPr>
              <p:cNvSpPr txBox="1">
                <a:spLocks noRot="1" noChangeAspect="1" noMove="1" noResize="1" noEditPoints="1" noAdjustHandles="1" noChangeArrowheads="1" noChangeShapeType="1" noTextEdit="1"/>
              </p:cNvSpPr>
              <p:nvPr/>
            </p:nvSpPr>
            <p:spPr>
              <a:xfrm>
                <a:off x="321908" y="1242466"/>
                <a:ext cx="11020840" cy="4788362"/>
              </a:xfrm>
              <a:prstGeom prst="rect">
                <a:avLst/>
              </a:prstGeom>
              <a:blipFill>
                <a:blip r:embed="rId2"/>
                <a:stretch>
                  <a:fillRect l="-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871751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C0C8EF4-0196-BD8F-5E28-A169DAF927DF}"/>
              </a:ext>
            </a:extLst>
          </p:cNvPr>
          <p:cNvSpPr/>
          <p:nvPr/>
        </p:nvSpPr>
        <p:spPr>
          <a:xfrm>
            <a:off x="1130006" y="354830"/>
            <a:ext cx="236704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课堂练习</a:t>
            </a:r>
          </a:p>
        </p:txBody>
      </p:sp>
      <p:sp>
        <p:nvSpPr>
          <p:cNvPr id="3" name="文本框 2">
            <a:extLst>
              <a:ext uri="{FF2B5EF4-FFF2-40B4-BE49-F238E27FC236}">
                <a16:creationId xmlns:a16="http://schemas.microsoft.com/office/drawing/2014/main" id="{D5C14CAB-CD9F-3B8A-CA62-6BA5B4C1CA92}"/>
              </a:ext>
            </a:extLst>
          </p:cNvPr>
          <p:cNvSpPr txBox="1"/>
          <p:nvPr/>
        </p:nvSpPr>
        <p:spPr>
          <a:xfrm>
            <a:off x="321908" y="1242466"/>
            <a:ext cx="11020840"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400" b="1" dirty="0"/>
              <a:t>1. </a:t>
            </a:r>
            <a:r>
              <a:rPr lang="zh-CN" altLang="en-US" sz="2400" b="1" dirty="0"/>
              <a:t>请画出包含</a:t>
            </a:r>
            <a:r>
              <a:rPr lang="en-US" altLang="zh-CN" sz="2400" b="1" dirty="0"/>
              <a:t>4</a:t>
            </a:r>
            <a:r>
              <a:rPr lang="zh-CN" altLang="en-US" sz="2400" b="1" dirty="0"/>
              <a:t>个节点的所有形态的二叉树</a:t>
            </a:r>
            <a:endParaRPr lang="en-US" altLang="zh-CN" sz="2400" b="1" dirty="0"/>
          </a:p>
          <a:p>
            <a:pPr marL="457200" indent="-457200">
              <a:lnSpc>
                <a:spcPct val="150000"/>
              </a:lnSpc>
              <a:buFont typeface="Arial" panose="020B0604020202020204" pitchFamily="34" charset="0"/>
              <a:buChar char="•"/>
            </a:pPr>
            <a:endParaRPr lang="en-US" altLang="zh-CN" sz="2400" b="1" dirty="0"/>
          </a:p>
          <a:p>
            <a:pPr marL="457200" indent="-457200">
              <a:lnSpc>
                <a:spcPct val="150000"/>
              </a:lnSpc>
              <a:buFont typeface="Arial" panose="020B0604020202020204" pitchFamily="34" charset="0"/>
              <a:buChar char="•"/>
            </a:pPr>
            <a:r>
              <a:rPr lang="en-US" altLang="zh-CN" sz="2400" b="1" dirty="0"/>
              <a:t>2. </a:t>
            </a:r>
            <a:r>
              <a:rPr lang="zh-CN" altLang="en-US" sz="2400" b="1" dirty="0"/>
              <a:t>已知某完全二叉树有</a:t>
            </a:r>
            <a:r>
              <a:rPr lang="en-US" altLang="zh-CN" sz="2400" b="1" dirty="0"/>
              <a:t>200</a:t>
            </a:r>
            <a:r>
              <a:rPr lang="zh-CN" altLang="en-US" sz="2400" b="1" dirty="0"/>
              <a:t>个节点，求出该二叉树的高度</a:t>
            </a:r>
          </a:p>
          <a:p>
            <a:pPr marL="457200" indent="-457200">
              <a:lnSpc>
                <a:spcPct val="150000"/>
              </a:lnSpc>
              <a:buFont typeface="Arial" panose="020B0604020202020204" pitchFamily="34" charset="0"/>
              <a:buChar char="•"/>
            </a:pPr>
            <a:endParaRPr lang="en-US" altLang="zh-CN" sz="2400" b="1" dirty="0"/>
          </a:p>
          <a:p>
            <a:pPr marL="457200" indent="-457200">
              <a:lnSpc>
                <a:spcPct val="150000"/>
              </a:lnSpc>
              <a:buFont typeface="Arial" panose="020B0604020202020204" pitchFamily="34" charset="0"/>
              <a:buChar char="•"/>
            </a:pPr>
            <a:r>
              <a:rPr lang="en-US" altLang="zh-CN" sz="2400" b="1" dirty="0"/>
              <a:t>3. </a:t>
            </a:r>
            <a:r>
              <a:rPr lang="zh-CN" altLang="en-US" sz="2400" b="1" dirty="0"/>
              <a:t>假设某二叉树包含的节点数据分别为：</a:t>
            </a:r>
            <a:r>
              <a:rPr lang="en-US" altLang="zh-CN" sz="2400" b="1" dirty="0"/>
              <a:t>1</a:t>
            </a:r>
            <a:r>
              <a:rPr lang="zh-CN" altLang="en-US" sz="2400" b="1" dirty="0"/>
              <a:t>，</a:t>
            </a:r>
            <a:r>
              <a:rPr lang="en-US" altLang="zh-CN" sz="2400" b="1" dirty="0"/>
              <a:t>5</a:t>
            </a:r>
            <a:r>
              <a:rPr lang="zh-CN" altLang="en-US" sz="2400" b="1" dirty="0"/>
              <a:t>，</a:t>
            </a:r>
            <a:r>
              <a:rPr lang="en-US" altLang="zh-CN" sz="2400" b="1" dirty="0"/>
              <a:t>8</a:t>
            </a:r>
            <a:r>
              <a:rPr lang="zh-CN" altLang="en-US" sz="2400" b="1" dirty="0"/>
              <a:t>，</a:t>
            </a:r>
            <a:r>
              <a:rPr lang="en-US" altLang="zh-CN" sz="2400" b="1" dirty="0"/>
              <a:t>3</a:t>
            </a:r>
            <a:r>
              <a:rPr lang="zh-CN" altLang="en-US" sz="2400" b="1" dirty="0"/>
              <a:t>，</a:t>
            </a:r>
            <a:r>
              <a:rPr lang="en-US" altLang="zh-CN" sz="2400" b="1" dirty="0"/>
              <a:t>10</a:t>
            </a:r>
            <a:r>
              <a:rPr lang="zh-CN" altLang="en-US" sz="2400" b="1" dirty="0"/>
              <a:t>。</a:t>
            </a:r>
            <a:br>
              <a:rPr lang="en-US" altLang="zh-CN" sz="2400" b="1" dirty="0"/>
            </a:br>
            <a:r>
              <a:rPr lang="zh-CN" altLang="en-US" sz="2400" b="1" dirty="0"/>
              <a:t>（</a:t>
            </a:r>
            <a:r>
              <a:rPr lang="en-US" altLang="zh-CN" sz="2400" b="1" dirty="0"/>
              <a:t>1</a:t>
            </a:r>
            <a:r>
              <a:rPr lang="zh-CN" altLang="en-US" sz="2400" b="1" dirty="0"/>
              <a:t>）画出两棵高度最大的二叉树。</a:t>
            </a:r>
            <a:br>
              <a:rPr lang="en-US" altLang="zh-CN" sz="2400" b="1" dirty="0"/>
            </a:br>
            <a:r>
              <a:rPr lang="zh-CN" altLang="en-US" sz="2400" b="1" dirty="0"/>
              <a:t>（</a:t>
            </a:r>
            <a:r>
              <a:rPr lang="en-US" altLang="zh-CN" sz="2400" b="1" dirty="0"/>
              <a:t>2</a:t>
            </a:r>
            <a:r>
              <a:rPr lang="zh-CN" altLang="en-US" sz="2400" b="1" dirty="0"/>
              <a:t>）画出两棵完全二叉树，要求每个双亲节点的值大于其孩子节点的值。</a:t>
            </a:r>
          </a:p>
          <a:p>
            <a:pPr marL="457200" indent="-457200">
              <a:lnSpc>
                <a:spcPct val="150000"/>
              </a:lnSpc>
              <a:buFont typeface="Arial" panose="020B0604020202020204" pitchFamily="34" charset="0"/>
              <a:buChar char="•"/>
            </a:pPr>
            <a:endParaRPr lang="en-US" altLang="zh-CN" sz="2400" b="1" dirty="0"/>
          </a:p>
        </p:txBody>
      </p:sp>
    </p:spTree>
    <p:extLst>
      <p:ext uri="{BB962C8B-B14F-4D97-AF65-F5344CB8AC3E}">
        <p14:creationId xmlns:p14="http://schemas.microsoft.com/office/powerpoint/2010/main" val="338351930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247710"/>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3</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树的遍历</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2130524797"/>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E74EE9D-9F65-958C-ADD4-60A95FEA89C6}"/>
              </a:ext>
            </a:extLst>
          </p:cNvPr>
          <p:cNvSpPr/>
          <p:nvPr/>
        </p:nvSpPr>
        <p:spPr>
          <a:xfrm>
            <a:off x="1130006" y="354830"/>
            <a:ext cx="280680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二叉树的遍历</a:t>
            </a:r>
          </a:p>
        </p:txBody>
      </p:sp>
      <p:sp>
        <p:nvSpPr>
          <p:cNvPr id="3" name="文本框 2">
            <a:extLst>
              <a:ext uri="{FF2B5EF4-FFF2-40B4-BE49-F238E27FC236}">
                <a16:creationId xmlns:a16="http://schemas.microsoft.com/office/drawing/2014/main" id="{BABC67A8-8903-53F3-7138-1B20F5020883}"/>
              </a:ext>
            </a:extLst>
          </p:cNvPr>
          <p:cNvSpPr txBox="1"/>
          <p:nvPr/>
        </p:nvSpPr>
        <p:spPr>
          <a:xfrm>
            <a:off x="321908" y="1242466"/>
            <a:ext cx="11020840"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在完成二叉树的建立操作后，就可以对二叉树的各个节点进行访问，即</a:t>
            </a:r>
            <a:r>
              <a:rPr lang="zh-CN" altLang="en-US" sz="2400" b="1" dirty="0">
                <a:solidFill>
                  <a:srgbClr val="FF0000"/>
                </a:solidFill>
              </a:rPr>
              <a:t>遍历操作。</a:t>
            </a:r>
          </a:p>
          <a:p>
            <a:pPr marL="457200" indent="-457200">
              <a:lnSpc>
                <a:spcPct val="150000"/>
              </a:lnSpc>
              <a:buFont typeface="Arial" panose="020B0604020202020204" pitchFamily="34" charset="0"/>
              <a:buChar char="•"/>
            </a:pPr>
            <a:r>
              <a:rPr lang="zh-CN" altLang="en-US" sz="2400" b="1" dirty="0"/>
              <a:t>二叉树的遍历，是指</a:t>
            </a:r>
            <a:r>
              <a:rPr lang="zh-CN" altLang="en-US" sz="2400" b="1" dirty="0">
                <a:solidFill>
                  <a:srgbClr val="FF0000"/>
                </a:solidFill>
              </a:rPr>
              <a:t>按照一定的规则和次序访问二叉树中的所有节点，使得每个节点都被访问一次且仅被访问一次</a:t>
            </a:r>
            <a:r>
              <a:rPr lang="zh-CN" altLang="en-US" sz="2400" b="1" dirty="0"/>
              <a:t>。按照不同的遍历方式对节点进行访问，其处理效率不完全相同。</a:t>
            </a:r>
          </a:p>
          <a:p>
            <a:pPr marL="457200" indent="-457200">
              <a:lnSpc>
                <a:spcPct val="150000"/>
              </a:lnSpc>
              <a:buFont typeface="Arial" panose="020B0604020202020204" pitchFamily="34" charset="0"/>
              <a:buChar char="•"/>
            </a:pPr>
            <a:r>
              <a:rPr lang="zh-CN" altLang="en-US" sz="2400" b="1" dirty="0"/>
              <a:t>二叉树的遍历方式有很多，主要有</a:t>
            </a:r>
            <a:r>
              <a:rPr lang="zh-CN" altLang="en-US" sz="2400" b="1" dirty="0">
                <a:solidFill>
                  <a:srgbClr val="FF0000"/>
                </a:solidFill>
              </a:rPr>
              <a:t>前序遍历、中序遍历</a:t>
            </a:r>
            <a:r>
              <a:rPr lang="zh-CN" altLang="en-US" sz="2400" b="1" dirty="0"/>
              <a:t>和</a:t>
            </a:r>
            <a:r>
              <a:rPr lang="zh-CN" altLang="en-US" sz="2400" b="1" dirty="0">
                <a:solidFill>
                  <a:srgbClr val="FF0000"/>
                </a:solidFill>
              </a:rPr>
              <a:t>后序遍历</a:t>
            </a:r>
            <a:r>
              <a:rPr lang="zh-CN" altLang="en-US" sz="2400" b="1" dirty="0"/>
              <a:t>等。</a:t>
            </a:r>
          </a:p>
          <a:p>
            <a:pPr marL="457200" indent="-457200">
              <a:lnSpc>
                <a:spcPct val="150000"/>
              </a:lnSpc>
              <a:buFont typeface="Arial" panose="020B0604020202020204" pitchFamily="34" charset="0"/>
              <a:buChar char="•"/>
            </a:pPr>
            <a:r>
              <a:rPr lang="zh-CN" altLang="en-US" sz="2400" b="1" dirty="0"/>
              <a:t>如果选取其中一种遍历策略对二叉树进行遍历，对于二叉树的左右子树，也需遵守该遍历原则，即二叉树的任意一个局部都必须遵守该遍历原则。</a:t>
            </a:r>
          </a:p>
        </p:txBody>
      </p:sp>
    </p:spTree>
    <p:extLst>
      <p:ext uri="{BB962C8B-B14F-4D97-AF65-F5344CB8AC3E}">
        <p14:creationId xmlns:p14="http://schemas.microsoft.com/office/powerpoint/2010/main" val="153919101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2CD30D-BD5F-0C6F-7156-9B560D0FDAD5}"/>
              </a:ext>
            </a:extLst>
          </p:cNvPr>
          <p:cNvSpPr/>
          <p:nvPr/>
        </p:nvSpPr>
        <p:spPr>
          <a:xfrm>
            <a:off x="1130006" y="354830"/>
            <a:ext cx="280680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二叉树的遍历</a:t>
            </a:r>
          </a:p>
        </p:txBody>
      </p:sp>
      <p:sp>
        <p:nvSpPr>
          <p:cNvPr id="3" name="文本框 2">
            <a:extLst>
              <a:ext uri="{FF2B5EF4-FFF2-40B4-BE49-F238E27FC236}">
                <a16:creationId xmlns:a16="http://schemas.microsoft.com/office/drawing/2014/main" id="{38737DF5-1840-C1EF-938E-2DF78233DE21}"/>
              </a:ext>
            </a:extLst>
          </p:cNvPr>
          <p:cNvSpPr txBox="1"/>
          <p:nvPr/>
        </p:nvSpPr>
        <p:spPr>
          <a:xfrm>
            <a:off x="321908" y="1242466"/>
            <a:ext cx="11020840" cy="446609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所谓遍历，即按一定顺序输出树上的所有节点。对某个节点所在的子树，可以将其分为根节点、左子树（左节点及其以下的节点）、右子树（右节点及其以下的节点）。</a:t>
            </a:r>
          </a:p>
          <a:p>
            <a:pPr marL="457200" indent="-457200">
              <a:lnSpc>
                <a:spcPct val="150000"/>
              </a:lnSpc>
              <a:buFont typeface="Arial" panose="020B0604020202020204" pitchFamily="34" charset="0"/>
              <a:buChar char="•"/>
            </a:pPr>
            <a:r>
              <a:rPr lang="zh-CN" altLang="en-US" sz="2400" b="1" dirty="0"/>
              <a:t>前序遍历：根节点− </a:t>
            </a:r>
            <a:r>
              <a:rPr lang="en-US" altLang="zh-CN" sz="2400" b="1" dirty="0"/>
              <a:t>&gt;</a:t>
            </a:r>
            <a:r>
              <a:rPr lang="zh-CN" altLang="en-US" sz="2400" b="1" dirty="0"/>
              <a:t>左子树− </a:t>
            </a:r>
            <a:r>
              <a:rPr lang="en-US" altLang="zh-CN" sz="2400" b="1" dirty="0"/>
              <a:t>&gt;</a:t>
            </a:r>
            <a:r>
              <a:rPr lang="zh-CN" altLang="en-US" sz="2400" b="1" dirty="0"/>
              <a:t>右子树</a:t>
            </a:r>
            <a:endParaRPr lang="en-US" altLang="zh-CN" sz="2400" b="1" dirty="0"/>
          </a:p>
          <a:p>
            <a:pPr marL="457200" indent="-457200">
              <a:lnSpc>
                <a:spcPct val="150000"/>
              </a:lnSpc>
              <a:buFont typeface="Arial" panose="020B0604020202020204" pitchFamily="34" charset="0"/>
              <a:buChar char="•"/>
            </a:pPr>
            <a:endParaRPr lang="zh-CN" altLang="en-US" sz="2400" b="1" dirty="0"/>
          </a:p>
          <a:p>
            <a:pPr marL="457200" indent="-457200">
              <a:lnSpc>
                <a:spcPct val="150000"/>
              </a:lnSpc>
              <a:buFont typeface="Arial" panose="020B0604020202020204" pitchFamily="34" charset="0"/>
              <a:buChar char="•"/>
            </a:pPr>
            <a:r>
              <a:rPr lang="zh-CN" altLang="en-US" sz="2400" b="1" dirty="0"/>
              <a:t>中序遍历：左子树− </a:t>
            </a:r>
            <a:r>
              <a:rPr lang="en-US" altLang="zh-CN" sz="2400" b="1" dirty="0"/>
              <a:t>&gt;</a:t>
            </a:r>
            <a:r>
              <a:rPr lang="zh-CN" altLang="en-US" sz="2400" b="1" dirty="0"/>
              <a:t>根节点− </a:t>
            </a:r>
            <a:r>
              <a:rPr lang="en-US" altLang="zh-CN" sz="2400" b="1" dirty="0"/>
              <a:t>&gt;</a:t>
            </a:r>
            <a:r>
              <a:rPr lang="zh-CN" altLang="en-US" sz="2400" b="1" dirty="0"/>
              <a:t>右子树</a:t>
            </a:r>
            <a:endParaRPr lang="en-US" altLang="zh-CN" sz="2400" b="1" dirty="0"/>
          </a:p>
          <a:p>
            <a:pPr marL="457200" indent="-457200">
              <a:lnSpc>
                <a:spcPct val="150000"/>
              </a:lnSpc>
              <a:buFont typeface="Arial" panose="020B0604020202020204" pitchFamily="34" charset="0"/>
              <a:buChar char="•"/>
            </a:pPr>
            <a:endParaRPr lang="zh-CN" altLang="en-US" sz="2400" b="1" dirty="0"/>
          </a:p>
          <a:p>
            <a:pPr marL="457200" indent="-457200">
              <a:lnSpc>
                <a:spcPct val="150000"/>
              </a:lnSpc>
              <a:buFont typeface="Arial" panose="020B0604020202020204" pitchFamily="34" charset="0"/>
              <a:buChar char="•"/>
            </a:pPr>
            <a:r>
              <a:rPr lang="zh-CN" altLang="en-US" sz="2400" b="1" dirty="0"/>
              <a:t>后序遍历：左子树− </a:t>
            </a:r>
            <a:r>
              <a:rPr lang="en-US" altLang="zh-CN" sz="2400" b="1" dirty="0"/>
              <a:t>&gt;</a:t>
            </a:r>
            <a:r>
              <a:rPr lang="zh-CN" altLang="en-US" sz="2400" b="1" dirty="0"/>
              <a:t>右子树− </a:t>
            </a:r>
            <a:r>
              <a:rPr lang="en-US" altLang="zh-CN" sz="2400" b="1" dirty="0"/>
              <a:t>&gt;</a:t>
            </a:r>
            <a:r>
              <a:rPr lang="zh-CN" altLang="en-US" sz="2400" b="1" dirty="0"/>
              <a:t>根节点</a:t>
            </a:r>
            <a:endParaRPr lang="en-US" altLang="zh-CN" sz="2400" b="1" dirty="0"/>
          </a:p>
        </p:txBody>
      </p:sp>
    </p:spTree>
    <p:extLst>
      <p:ext uri="{BB962C8B-B14F-4D97-AF65-F5344CB8AC3E}">
        <p14:creationId xmlns:p14="http://schemas.microsoft.com/office/powerpoint/2010/main" val="3810044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0BA8D47-5196-F1F6-C716-BA759557E4C5}"/>
              </a:ext>
            </a:extLst>
          </p:cNvPr>
          <p:cNvPicPr>
            <a:picLocks noChangeAspect="1"/>
          </p:cNvPicPr>
          <p:nvPr/>
        </p:nvPicPr>
        <p:blipFill>
          <a:blip r:embed="rId2"/>
          <a:stretch>
            <a:fillRect/>
          </a:stretch>
        </p:blipFill>
        <p:spPr>
          <a:xfrm>
            <a:off x="6942658" y="1431822"/>
            <a:ext cx="4686541" cy="3994355"/>
          </a:xfrm>
          <a:prstGeom prst="rect">
            <a:avLst/>
          </a:prstGeom>
        </p:spPr>
      </p:pic>
      <p:sp>
        <p:nvSpPr>
          <p:cNvPr id="4" name="矩形 3">
            <a:extLst>
              <a:ext uri="{FF2B5EF4-FFF2-40B4-BE49-F238E27FC236}">
                <a16:creationId xmlns:a16="http://schemas.microsoft.com/office/drawing/2014/main" id="{D3544917-BA4A-C3F6-F92C-27143647AF34}"/>
              </a:ext>
            </a:extLst>
          </p:cNvPr>
          <p:cNvSpPr/>
          <p:nvPr/>
        </p:nvSpPr>
        <p:spPr>
          <a:xfrm>
            <a:off x="1130006" y="354830"/>
            <a:ext cx="280680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二叉树的遍历</a:t>
            </a:r>
          </a:p>
        </p:txBody>
      </p:sp>
      <p:sp>
        <p:nvSpPr>
          <p:cNvPr id="5" name="文本框 4">
            <a:extLst>
              <a:ext uri="{FF2B5EF4-FFF2-40B4-BE49-F238E27FC236}">
                <a16:creationId xmlns:a16="http://schemas.microsoft.com/office/drawing/2014/main" id="{6CD85FFC-8422-B6BA-9F97-69489388FF5A}"/>
              </a:ext>
            </a:extLst>
          </p:cNvPr>
          <p:cNvSpPr txBox="1"/>
          <p:nvPr/>
        </p:nvSpPr>
        <p:spPr>
          <a:xfrm>
            <a:off x="437426" y="1581464"/>
            <a:ext cx="6183594"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如图，其遍历分别为</a:t>
            </a:r>
          </a:p>
          <a:p>
            <a:pPr marL="457200" indent="-457200">
              <a:lnSpc>
                <a:spcPct val="150000"/>
              </a:lnSpc>
              <a:buFont typeface="Arial" panose="020B0604020202020204" pitchFamily="34" charset="0"/>
              <a:buChar char="•"/>
            </a:pPr>
            <a:r>
              <a:rPr lang="zh-CN" altLang="en-US" sz="2400" b="1" dirty="0"/>
              <a:t>前序遍历：</a:t>
            </a:r>
            <a:r>
              <a:rPr lang="en-US" altLang="zh-CN" sz="2400" b="1" dirty="0"/>
              <a:t>ABDEGCH</a:t>
            </a:r>
          </a:p>
          <a:p>
            <a:pPr marL="457200" indent="-457200">
              <a:lnSpc>
                <a:spcPct val="150000"/>
              </a:lnSpc>
              <a:buFont typeface="Arial" panose="020B0604020202020204" pitchFamily="34" charset="0"/>
              <a:buChar char="•"/>
            </a:pPr>
            <a:r>
              <a:rPr lang="zh-CN" altLang="en-US" sz="2400" b="1" dirty="0"/>
              <a:t>中序遍历：</a:t>
            </a:r>
            <a:r>
              <a:rPr lang="en-US" altLang="zh-CN" sz="2400" b="1" dirty="0"/>
              <a:t>DEBGACH</a:t>
            </a:r>
          </a:p>
          <a:p>
            <a:pPr marL="457200" indent="-457200">
              <a:lnSpc>
                <a:spcPct val="150000"/>
              </a:lnSpc>
              <a:buFont typeface="Arial" panose="020B0604020202020204" pitchFamily="34" charset="0"/>
              <a:buChar char="•"/>
            </a:pPr>
            <a:r>
              <a:rPr lang="zh-CN" altLang="en-US" sz="2400" b="1" dirty="0"/>
              <a:t>后序遍历：</a:t>
            </a:r>
            <a:r>
              <a:rPr lang="en-US" altLang="zh-CN" sz="2400" b="1" dirty="0"/>
              <a:t>EDGBHCA</a:t>
            </a:r>
          </a:p>
          <a:p>
            <a:pPr marL="457200" indent="-457200">
              <a:lnSpc>
                <a:spcPct val="150000"/>
              </a:lnSpc>
              <a:buFont typeface="Arial" panose="020B0604020202020204" pitchFamily="34" charset="0"/>
              <a:buChar char="•"/>
            </a:pPr>
            <a:r>
              <a:rPr lang="zh-CN" altLang="en-US" sz="2400" b="1" dirty="0"/>
              <a:t>求树的遍历其实上就是递归的过程，</a:t>
            </a:r>
            <a:br>
              <a:rPr lang="en-US" altLang="zh-CN" sz="2400" b="1" dirty="0"/>
            </a:br>
            <a:r>
              <a:rPr lang="zh-CN" altLang="en-US" sz="2400" b="1" dirty="0"/>
              <a:t>递归出口为该节点没有子节点</a:t>
            </a:r>
            <a:endParaRPr lang="en-US" altLang="zh-CN" sz="2400" b="1" dirty="0"/>
          </a:p>
          <a:p>
            <a:pPr marL="457200" indent="-457200">
              <a:lnSpc>
                <a:spcPct val="150000"/>
              </a:lnSpc>
              <a:buFont typeface="Arial" panose="020B0604020202020204" pitchFamily="34" charset="0"/>
              <a:buChar char="•"/>
            </a:pPr>
            <a:r>
              <a:rPr lang="zh-CN" altLang="en-US" sz="2400" b="1" dirty="0"/>
              <a:t>请完成树的遍历练习第一部分</a:t>
            </a:r>
            <a:endParaRPr lang="en-US" altLang="zh-CN" sz="2400" b="1" dirty="0"/>
          </a:p>
        </p:txBody>
      </p:sp>
    </p:spTree>
    <p:extLst>
      <p:ext uri="{BB962C8B-B14F-4D97-AF65-F5344CB8AC3E}">
        <p14:creationId xmlns:p14="http://schemas.microsoft.com/office/powerpoint/2010/main" val="148703256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4CEC0E-744C-A7FC-F6AF-B6E41D2ED125}"/>
              </a:ext>
            </a:extLst>
          </p:cNvPr>
          <p:cNvSpPr/>
          <p:nvPr/>
        </p:nvSpPr>
        <p:spPr>
          <a:xfrm>
            <a:off x="1130007" y="354830"/>
            <a:ext cx="238027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课前声明</a:t>
            </a:r>
          </a:p>
        </p:txBody>
      </p:sp>
      <p:sp>
        <p:nvSpPr>
          <p:cNvPr id="3" name="文本框 2">
            <a:extLst>
              <a:ext uri="{FF2B5EF4-FFF2-40B4-BE49-F238E27FC236}">
                <a16:creationId xmlns:a16="http://schemas.microsoft.com/office/drawing/2014/main" id="{F217E9E6-7D15-EA1F-FCEE-E26A2CBFB744}"/>
              </a:ext>
            </a:extLst>
          </p:cNvPr>
          <p:cNvSpPr txBox="1"/>
          <p:nvPr/>
        </p:nvSpPr>
        <p:spPr>
          <a:xfrm>
            <a:off x="544015" y="1305288"/>
            <a:ext cx="10612842" cy="390465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t>互助课堂仅作为老师讲课内容的解释和补充，请不要以听互助课堂取代听大课</a:t>
            </a:r>
            <a:endParaRPr lang="en-US" altLang="zh-CN" sz="2800" b="1" dirty="0"/>
          </a:p>
          <a:p>
            <a:pPr marL="457200" indent="-457200">
              <a:lnSpc>
                <a:spcPct val="150000"/>
              </a:lnSpc>
              <a:buFont typeface="Arial" panose="020B0604020202020204" pitchFamily="34" charset="0"/>
              <a:buChar char="•"/>
            </a:pPr>
            <a:r>
              <a:rPr lang="zh-CN" altLang="en-US" sz="2800" b="1" dirty="0"/>
              <a:t>互助课堂旨在帮助大家提升学业成绩，有困难之处欢迎讨论交流，但要</a:t>
            </a:r>
            <a:r>
              <a:rPr lang="zh-CN" altLang="en-US" sz="2800" b="1" dirty="0">
                <a:solidFill>
                  <a:srgbClr val="FF0000"/>
                </a:solidFill>
              </a:rPr>
              <a:t>杜绝抄袭、代写等行为。不要以可存留的方式分享代码，若有因此导致的查重时间，请当事人自己承担责任</a:t>
            </a:r>
            <a:endParaRPr lang="en-US" altLang="zh-CN" sz="2800" dirty="0">
              <a:solidFill>
                <a:srgbClr val="FF0000"/>
              </a:solidFill>
            </a:endParaRPr>
          </a:p>
          <a:p>
            <a:pPr>
              <a:lnSpc>
                <a:spcPct val="150000"/>
              </a:lnSpc>
            </a:pPr>
            <a:endParaRPr lang="en-US" altLang="zh-CN" sz="2800" b="1" dirty="0">
              <a:solidFill>
                <a:srgbClr val="FF0000"/>
              </a:solidFill>
            </a:endParaRPr>
          </a:p>
        </p:txBody>
      </p:sp>
    </p:spTree>
    <p:extLst>
      <p:ext uri="{BB962C8B-B14F-4D97-AF65-F5344CB8AC3E}">
        <p14:creationId xmlns:p14="http://schemas.microsoft.com/office/powerpoint/2010/main" val="1223076822"/>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489360-417A-84E4-CF73-64BC3D095FE7}"/>
              </a:ext>
            </a:extLst>
          </p:cNvPr>
          <p:cNvSpPr/>
          <p:nvPr/>
        </p:nvSpPr>
        <p:spPr>
          <a:xfrm>
            <a:off x="1130006" y="354830"/>
            <a:ext cx="353273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通过遍历确定一棵树</a:t>
            </a:r>
          </a:p>
        </p:txBody>
      </p:sp>
      <p:sp>
        <p:nvSpPr>
          <p:cNvPr id="3" name="文本框 2">
            <a:extLst>
              <a:ext uri="{FF2B5EF4-FFF2-40B4-BE49-F238E27FC236}">
                <a16:creationId xmlns:a16="http://schemas.microsoft.com/office/drawing/2014/main" id="{C19FB63B-BF35-9516-B656-2B8C1D6347EA}"/>
              </a:ext>
            </a:extLst>
          </p:cNvPr>
          <p:cNvSpPr txBox="1"/>
          <p:nvPr/>
        </p:nvSpPr>
        <p:spPr>
          <a:xfrm>
            <a:off x="437426" y="1581464"/>
            <a:ext cx="6183594" cy="336002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获得中序遍历和前序遍历或中序遍历和后序遍历可以确定一棵树，但前序遍历和后序遍历不能确定一棵树。</a:t>
            </a:r>
          </a:p>
          <a:p>
            <a:pPr marL="457200" indent="-457200">
              <a:lnSpc>
                <a:spcPct val="150000"/>
              </a:lnSpc>
              <a:buFont typeface="Arial" panose="020B0604020202020204" pitchFamily="34" charset="0"/>
              <a:buChar char="•"/>
            </a:pPr>
            <a:r>
              <a:rPr lang="zh-CN" altLang="en-US" sz="2400" b="1" dirty="0"/>
              <a:t>还是以上面这幅图为例，取前序遍历和中序遍历，我们来看一下是怎么确定这棵树的。</a:t>
            </a:r>
          </a:p>
        </p:txBody>
      </p:sp>
      <p:pic>
        <p:nvPicPr>
          <p:cNvPr id="4" name="图片 3">
            <a:extLst>
              <a:ext uri="{FF2B5EF4-FFF2-40B4-BE49-F238E27FC236}">
                <a16:creationId xmlns:a16="http://schemas.microsoft.com/office/drawing/2014/main" id="{B07B7A94-0202-D930-259A-B800401BF688}"/>
              </a:ext>
            </a:extLst>
          </p:cNvPr>
          <p:cNvPicPr>
            <a:picLocks noChangeAspect="1"/>
          </p:cNvPicPr>
          <p:nvPr/>
        </p:nvPicPr>
        <p:blipFill>
          <a:blip r:embed="rId2"/>
          <a:stretch>
            <a:fillRect/>
          </a:stretch>
        </p:blipFill>
        <p:spPr>
          <a:xfrm>
            <a:off x="6942658" y="1431822"/>
            <a:ext cx="4686541" cy="3994355"/>
          </a:xfrm>
          <a:prstGeom prst="rect">
            <a:avLst/>
          </a:prstGeom>
        </p:spPr>
      </p:pic>
    </p:spTree>
    <p:extLst>
      <p:ext uri="{BB962C8B-B14F-4D97-AF65-F5344CB8AC3E}">
        <p14:creationId xmlns:p14="http://schemas.microsoft.com/office/powerpoint/2010/main" val="322132506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489360-417A-84E4-CF73-64BC3D095FE7}"/>
              </a:ext>
            </a:extLst>
          </p:cNvPr>
          <p:cNvSpPr/>
          <p:nvPr/>
        </p:nvSpPr>
        <p:spPr>
          <a:xfrm>
            <a:off x="1130006" y="354830"/>
            <a:ext cx="353273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通过遍历确定一棵树</a:t>
            </a:r>
          </a:p>
        </p:txBody>
      </p:sp>
      <p:sp>
        <p:nvSpPr>
          <p:cNvPr id="3" name="文本框 2">
            <a:extLst>
              <a:ext uri="{FF2B5EF4-FFF2-40B4-BE49-F238E27FC236}">
                <a16:creationId xmlns:a16="http://schemas.microsoft.com/office/drawing/2014/main" id="{C19FB63B-BF35-9516-B656-2B8C1D6347EA}"/>
              </a:ext>
            </a:extLst>
          </p:cNvPr>
          <p:cNvSpPr txBox="1"/>
          <p:nvPr/>
        </p:nvSpPr>
        <p:spPr>
          <a:xfrm>
            <a:off x="444139" y="1218496"/>
            <a:ext cx="6183594" cy="512377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000" b="1" dirty="0"/>
              <a:t>前序遍历：</a:t>
            </a:r>
            <a:r>
              <a:rPr lang="en-US" altLang="zh-CN" sz="2000" b="1" dirty="0"/>
              <a:t>ABDEGCH</a:t>
            </a:r>
          </a:p>
          <a:p>
            <a:pPr marL="457200" indent="-457200">
              <a:lnSpc>
                <a:spcPct val="150000"/>
              </a:lnSpc>
              <a:buFont typeface="Arial" panose="020B0604020202020204" pitchFamily="34" charset="0"/>
              <a:buChar char="•"/>
            </a:pPr>
            <a:r>
              <a:rPr lang="zh-CN" altLang="en-US" sz="2000" b="1" dirty="0"/>
              <a:t>中序遍历：</a:t>
            </a:r>
            <a:r>
              <a:rPr lang="en-US" altLang="zh-CN" sz="2000" b="1" dirty="0"/>
              <a:t>DEBGACH</a:t>
            </a:r>
          </a:p>
          <a:p>
            <a:pPr marL="457200" indent="-457200">
              <a:lnSpc>
                <a:spcPct val="150000"/>
              </a:lnSpc>
              <a:buFont typeface="Arial" panose="020B0604020202020204" pitchFamily="34" charset="0"/>
              <a:buChar char="•"/>
            </a:pPr>
            <a:r>
              <a:rPr lang="en-US" altLang="zh-CN" sz="2000" b="1" dirty="0"/>
              <a:t>1</a:t>
            </a:r>
            <a:r>
              <a:rPr lang="zh-CN" altLang="en-US" sz="2000" b="1" dirty="0"/>
              <a:t>、先看前序遍历的第一个为</a:t>
            </a:r>
            <a:r>
              <a:rPr lang="en-US" altLang="zh-CN" sz="2000" b="1" dirty="0"/>
              <a:t>A</a:t>
            </a:r>
            <a:r>
              <a:rPr lang="zh-CN" altLang="en-US" sz="2000" b="1" dirty="0"/>
              <a:t>，说明</a:t>
            </a:r>
            <a:r>
              <a:rPr lang="en-US" altLang="zh-CN" sz="2000" b="1" dirty="0"/>
              <a:t>A</a:t>
            </a:r>
            <a:r>
              <a:rPr lang="zh-CN" altLang="en-US" sz="2000" b="1" dirty="0"/>
              <a:t>为整个树的根。</a:t>
            </a:r>
          </a:p>
          <a:p>
            <a:pPr marL="457200" indent="-457200">
              <a:lnSpc>
                <a:spcPct val="150000"/>
              </a:lnSpc>
              <a:buFont typeface="Arial" panose="020B0604020202020204" pitchFamily="34" charset="0"/>
              <a:buChar char="•"/>
            </a:pPr>
            <a:r>
              <a:rPr lang="en-US" altLang="zh-CN" sz="2000" b="1" dirty="0"/>
              <a:t>2</a:t>
            </a:r>
            <a:r>
              <a:rPr lang="zh-CN" altLang="en-US" sz="2000" b="1" dirty="0"/>
              <a:t>、再看</a:t>
            </a:r>
            <a:r>
              <a:rPr lang="en-US" altLang="zh-CN" sz="2000" b="1" dirty="0"/>
              <a:t>A</a:t>
            </a:r>
            <a:r>
              <a:rPr lang="zh-CN" altLang="en-US" sz="2000" b="1" dirty="0"/>
              <a:t>在中序遍历中的位置，将剩下的划分为左子树和右子树，该例中</a:t>
            </a:r>
            <a:r>
              <a:rPr lang="en-US" altLang="zh-CN" sz="2000" b="1" dirty="0"/>
              <a:t>DEBCG</a:t>
            </a:r>
            <a:r>
              <a:rPr lang="zh-CN" altLang="en-US" sz="2000" b="1" dirty="0"/>
              <a:t>为左子树，</a:t>
            </a:r>
            <a:r>
              <a:rPr lang="en-US" altLang="zh-CN" sz="2000" b="1" dirty="0"/>
              <a:t>CH</a:t>
            </a:r>
            <a:r>
              <a:rPr lang="zh-CN" altLang="en-US" sz="2000" b="1" dirty="0"/>
              <a:t>为右子树。</a:t>
            </a:r>
          </a:p>
          <a:p>
            <a:pPr marL="457200" indent="-457200">
              <a:lnSpc>
                <a:spcPct val="150000"/>
              </a:lnSpc>
              <a:buFont typeface="Arial" panose="020B0604020202020204" pitchFamily="34" charset="0"/>
              <a:buChar char="•"/>
            </a:pPr>
            <a:r>
              <a:rPr lang="en-US" altLang="zh-CN" sz="2000" b="1" dirty="0"/>
              <a:t>3</a:t>
            </a:r>
            <a:r>
              <a:rPr lang="zh-CN" altLang="en-US" sz="2000" b="1" dirty="0"/>
              <a:t>、递归完成上述过程，直到确定所有节点</a:t>
            </a:r>
          </a:p>
          <a:p>
            <a:pPr marL="457200" indent="-457200">
              <a:lnSpc>
                <a:spcPct val="150000"/>
              </a:lnSpc>
              <a:buFont typeface="Arial" panose="020B0604020202020204" pitchFamily="34" charset="0"/>
              <a:buChar char="•"/>
            </a:pPr>
            <a:r>
              <a:rPr lang="zh-CN" altLang="en-US" sz="2000" b="1" dirty="0"/>
              <a:t>中序遍历和后序遍历确定一棵树的方法同理，只需要从后序遍历的后面开始看即可。</a:t>
            </a:r>
            <a:endParaRPr lang="en-US" altLang="zh-CN" sz="2000" b="1" dirty="0"/>
          </a:p>
          <a:p>
            <a:pPr marL="457200" indent="-457200">
              <a:lnSpc>
                <a:spcPct val="150000"/>
              </a:lnSpc>
              <a:buFont typeface="Arial" panose="020B0604020202020204" pitchFamily="34" charset="0"/>
              <a:buChar char="•"/>
            </a:pPr>
            <a:r>
              <a:rPr lang="zh-CN" altLang="en-US" sz="2000" b="1" dirty="0"/>
              <a:t>请完成树的遍历练习第二部分</a:t>
            </a:r>
          </a:p>
        </p:txBody>
      </p:sp>
      <p:pic>
        <p:nvPicPr>
          <p:cNvPr id="4" name="图片 3">
            <a:extLst>
              <a:ext uri="{FF2B5EF4-FFF2-40B4-BE49-F238E27FC236}">
                <a16:creationId xmlns:a16="http://schemas.microsoft.com/office/drawing/2014/main" id="{B07B7A94-0202-D930-259A-B800401BF688}"/>
              </a:ext>
            </a:extLst>
          </p:cNvPr>
          <p:cNvPicPr>
            <a:picLocks noChangeAspect="1"/>
          </p:cNvPicPr>
          <p:nvPr/>
        </p:nvPicPr>
        <p:blipFill>
          <a:blip r:embed="rId2"/>
          <a:stretch>
            <a:fillRect/>
          </a:stretch>
        </p:blipFill>
        <p:spPr>
          <a:xfrm>
            <a:off x="6942658" y="1431822"/>
            <a:ext cx="4686541" cy="3994355"/>
          </a:xfrm>
          <a:prstGeom prst="rect">
            <a:avLst/>
          </a:prstGeom>
        </p:spPr>
      </p:pic>
    </p:spTree>
    <p:extLst>
      <p:ext uri="{BB962C8B-B14F-4D97-AF65-F5344CB8AC3E}">
        <p14:creationId xmlns:p14="http://schemas.microsoft.com/office/powerpoint/2010/main" val="3103869544"/>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6C03190-6F8C-96FF-789A-750A2A71AD1A}"/>
              </a:ext>
            </a:extLst>
          </p:cNvPr>
          <p:cNvSpPr/>
          <p:nvPr/>
        </p:nvSpPr>
        <p:spPr>
          <a:xfrm>
            <a:off x="1130006" y="354830"/>
            <a:ext cx="2555515"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表达式树</a:t>
            </a:r>
          </a:p>
        </p:txBody>
      </p:sp>
      <p:sp>
        <p:nvSpPr>
          <p:cNvPr id="3" name="文本框 2">
            <a:extLst>
              <a:ext uri="{FF2B5EF4-FFF2-40B4-BE49-F238E27FC236}">
                <a16:creationId xmlns:a16="http://schemas.microsoft.com/office/drawing/2014/main" id="{846627FC-37DE-351A-738B-913C6E619E2C}"/>
              </a:ext>
            </a:extLst>
          </p:cNvPr>
          <p:cNvSpPr txBox="1"/>
          <p:nvPr/>
        </p:nvSpPr>
        <p:spPr>
          <a:xfrm>
            <a:off x="507227" y="1162655"/>
            <a:ext cx="11240370" cy="336002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我们日常生活中的表达式，如</a:t>
            </a:r>
            <a:r>
              <a:rPr lang="en-US" altLang="zh-CN" sz="2400" b="1" dirty="0"/>
              <a:t>1 + 2 ∗ 3 − 4</a:t>
            </a:r>
            <a:r>
              <a:rPr lang="zh-CN" altLang="en-US" sz="2400" b="1" dirty="0"/>
              <a:t>，可以转化为一颗表达式树，根据不同的遍历顺序将其输出，我们就可以</a:t>
            </a:r>
          </a:p>
          <a:p>
            <a:pPr marL="457200" indent="-457200">
              <a:lnSpc>
                <a:spcPct val="150000"/>
              </a:lnSpc>
              <a:buFont typeface="Arial" panose="020B0604020202020204" pitchFamily="34" charset="0"/>
              <a:buChar char="•"/>
            </a:pPr>
            <a:r>
              <a:rPr lang="zh-CN" altLang="en-US" sz="2400" b="1" dirty="0"/>
              <a:t>分别得到前缀、中缀以及后缀表达式。我们生活中常见的表达式为中缀表达式。</a:t>
            </a:r>
            <a:endParaRPr lang="en-US" altLang="zh-CN" sz="2400" b="1" dirty="0"/>
          </a:p>
          <a:p>
            <a:pPr marL="457200" indent="-457200">
              <a:lnSpc>
                <a:spcPct val="150000"/>
              </a:lnSpc>
              <a:buFont typeface="Arial" panose="020B0604020202020204" pitchFamily="34" charset="0"/>
              <a:buChar char="•"/>
            </a:pPr>
            <a:r>
              <a:rPr lang="zh-CN" altLang="en-US" sz="2400" b="1" dirty="0"/>
              <a:t>以表达式</a:t>
            </a:r>
            <a:r>
              <a:rPr lang="en-US" altLang="zh-CN" sz="2400" b="1" dirty="0"/>
              <a:t>1 + 2 ∗ (4 − 3)</a:t>
            </a:r>
            <a:r>
              <a:rPr lang="zh-CN" altLang="en-US" sz="2400" b="1" dirty="0"/>
              <a:t>为例。</a:t>
            </a:r>
          </a:p>
          <a:p>
            <a:pPr marL="457200" indent="-457200">
              <a:lnSpc>
                <a:spcPct val="150000"/>
              </a:lnSpc>
              <a:buFont typeface="Arial" panose="020B0604020202020204" pitchFamily="34" charset="0"/>
              <a:buChar char="•"/>
            </a:pPr>
            <a:r>
              <a:rPr lang="zh-CN" altLang="en-US" sz="2400" b="1" dirty="0"/>
              <a:t>先确定当前应该计算哪个式子，将其运算符作为根节点，左右两个数分别作为左右子树</a:t>
            </a:r>
            <a:endParaRPr lang="en-US" altLang="zh-CN" sz="2400" b="1" dirty="0"/>
          </a:p>
        </p:txBody>
      </p:sp>
      <p:pic>
        <p:nvPicPr>
          <p:cNvPr id="5" name="图片 4">
            <a:extLst>
              <a:ext uri="{FF2B5EF4-FFF2-40B4-BE49-F238E27FC236}">
                <a16:creationId xmlns:a16="http://schemas.microsoft.com/office/drawing/2014/main" id="{1DF51391-8CB9-123D-0E21-FFE11E1D80FC}"/>
              </a:ext>
            </a:extLst>
          </p:cNvPr>
          <p:cNvPicPr>
            <a:picLocks noChangeAspect="1"/>
          </p:cNvPicPr>
          <p:nvPr/>
        </p:nvPicPr>
        <p:blipFill>
          <a:blip r:embed="rId2"/>
          <a:stretch>
            <a:fillRect/>
          </a:stretch>
        </p:blipFill>
        <p:spPr>
          <a:xfrm>
            <a:off x="2806963" y="4314224"/>
            <a:ext cx="2169887" cy="1793409"/>
          </a:xfrm>
          <a:prstGeom prst="rect">
            <a:avLst/>
          </a:prstGeom>
        </p:spPr>
      </p:pic>
    </p:spTree>
    <p:extLst>
      <p:ext uri="{BB962C8B-B14F-4D97-AF65-F5344CB8AC3E}">
        <p14:creationId xmlns:p14="http://schemas.microsoft.com/office/powerpoint/2010/main" val="195467168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4F8A71-BA0F-9720-0AD0-2F44F1581CF0}"/>
              </a:ext>
            </a:extLst>
          </p:cNvPr>
          <p:cNvSpPr/>
          <p:nvPr/>
        </p:nvSpPr>
        <p:spPr>
          <a:xfrm>
            <a:off x="1130006" y="354830"/>
            <a:ext cx="2555515"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表达式树</a:t>
            </a:r>
          </a:p>
        </p:txBody>
      </p:sp>
      <p:sp>
        <p:nvSpPr>
          <p:cNvPr id="3" name="文本框 2">
            <a:extLst>
              <a:ext uri="{FF2B5EF4-FFF2-40B4-BE49-F238E27FC236}">
                <a16:creationId xmlns:a16="http://schemas.microsoft.com/office/drawing/2014/main" id="{2093F801-D6B7-43AC-02A9-C364356D8490}"/>
              </a:ext>
            </a:extLst>
          </p:cNvPr>
          <p:cNvSpPr txBox="1"/>
          <p:nvPr/>
        </p:nvSpPr>
        <p:spPr>
          <a:xfrm>
            <a:off x="179159" y="1295636"/>
            <a:ext cx="11240370" cy="420044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000" b="1" dirty="0"/>
              <a:t>再将这个树作为一个整体，看这个计算出来的数要参与下次的哪个运算，再通过同样的方式构造更大的树</a:t>
            </a:r>
            <a:endParaRPr lang="en-US" altLang="zh-CN" sz="2000" b="1" dirty="0"/>
          </a:p>
          <a:p>
            <a:pPr marL="457200" indent="-457200">
              <a:lnSpc>
                <a:spcPct val="150000"/>
              </a:lnSpc>
              <a:buFont typeface="Arial" panose="020B0604020202020204" pitchFamily="34" charset="0"/>
              <a:buChar char="•"/>
            </a:pPr>
            <a:r>
              <a:rPr lang="zh-CN" altLang="en-US" sz="2000" b="1" dirty="0"/>
              <a:t>再将这个树以不同遍历输出则得到前缀、中缀和后缀表达式。</a:t>
            </a:r>
            <a:br>
              <a:rPr lang="en-US" altLang="zh-CN" sz="2000" b="1" dirty="0"/>
            </a:br>
            <a:r>
              <a:rPr lang="zh-CN" altLang="en-US" sz="2000" b="1" dirty="0"/>
              <a:t>中缀表达式的括号会丢失，但前缀、后缀表达式不需要括号。</a:t>
            </a:r>
          </a:p>
          <a:p>
            <a:pPr marL="457200" indent="-457200">
              <a:lnSpc>
                <a:spcPct val="150000"/>
              </a:lnSpc>
              <a:buFont typeface="Arial" panose="020B0604020202020204" pitchFamily="34" charset="0"/>
              <a:buChar char="•"/>
            </a:pPr>
            <a:r>
              <a:rPr lang="zh-CN" altLang="en-US" sz="2000" b="1" dirty="0"/>
              <a:t>前缀表达式：</a:t>
            </a:r>
            <a:r>
              <a:rPr lang="en-US" altLang="zh-CN" sz="2000" b="1" dirty="0"/>
              <a:t>+1 ∗ 2 − 43</a:t>
            </a:r>
          </a:p>
          <a:p>
            <a:pPr marL="457200" indent="-457200">
              <a:lnSpc>
                <a:spcPct val="150000"/>
              </a:lnSpc>
              <a:buFont typeface="Arial" panose="020B0604020202020204" pitchFamily="34" charset="0"/>
              <a:buChar char="•"/>
            </a:pPr>
            <a:r>
              <a:rPr lang="zh-CN" altLang="en-US" sz="2000" b="1" dirty="0"/>
              <a:t>后缀表达式：</a:t>
            </a:r>
            <a:r>
              <a:rPr lang="en-US" altLang="zh-CN" sz="2000" b="1" dirty="0"/>
              <a:t>1243 − ∗+</a:t>
            </a:r>
          </a:p>
          <a:p>
            <a:pPr marL="457200" indent="-457200">
              <a:lnSpc>
                <a:spcPct val="150000"/>
              </a:lnSpc>
              <a:buFont typeface="Arial" panose="020B0604020202020204" pitchFamily="34" charset="0"/>
              <a:buChar char="•"/>
            </a:pPr>
            <a:r>
              <a:rPr lang="zh-CN" altLang="en-US" sz="2000" b="1" dirty="0">
                <a:solidFill>
                  <a:srgbClr val="FF0000"/>
                </a:solidFill>
              </a:rPr>
              <a:t>其实中缀转前后缀表达式的快捷方法就是按运算顺序把运算符挪到这</a:t>
            </a:r>
            <a:br>
              <a:rPr lang="en-US" altLang="zh-CN" sz="2000" b="1" dirty="0">
                <a:solidFill>
                  <a:srgbClr val="FF0000"/>
                </a:solidFill>
              </a:rPr>
            </a:br>
            <a:r>
              <a:rPr lang="zh-CN" altLang="en-US" sz="2000" b="1" dirty="0">
                <a:solidFill>
                  <a:srgbClr val="FF0000"/>
                </a:solidFill>
              </a:rPr>
              <a:t>个运算式的前面</a:t>
            </a:r>
            <a:r>
              <a:rPr lang="en-US" altLang="zh-CN" sz="2000" b="1" dirty="0">
                <a:solidFill>
                  <a:srgbClr val="FF0000"/>
                </a:solidFill>
              </a:rPr>
              <a:t>/</a:t>
            </a:r>
            <a:r>
              <a:rPr lang="zh-CN" altLang="en-US" sz="2000" b="1" dirty="0">
                <a:solidFill>
                  <a:srgbClr val="FF0000"/>
                </a:solidFill>
              </a:rPr>
              <a:t>后面，然后将其看做一个整体再和另一个运算式处理。</a:t>
            </a:r>
            <a:endParaRPr lang="en-US" altLang="zh-CN" sz="2000" b="1" dirty="0">
              <a:solidFill>
                <a:srgbClr val="FF0000"/>
              </a:solidFill>
            </a:endParaRPr>
          </a:p>
          <a:p>
            <a:pPr marL="457200" indent="-457200">
              <a:lnSpc>
                <a:spcPct val="150000"/>
              </a:lnSpc>
              <a:buFont typeface="Arial" panose="020B0604020202020204" pitchFamily="34" charset="0"/>
              <a:buChar char="•"/>
            </a:pPr>
            <a:r>
              <a:rPr lang="zh-CN" altLang="en-US" sz="2000" b="1" dirty="0"/>
              <a:t>请完成树的遍历练习第三部分</a:t>
            </a:r>
            <a:endParaRPr lang="en-US" altLang="zh-CN" sz="2000" b="1" dirty="0"/>
          </a:p>
        </p:txBody>
      </p:sp>
      <p:pic>
        <p:nvPicPr>
          <p:cNvPr id="5" name="图片 4">
            <a:extLst>
              <a:ext uri="{FF2B5EF4-FFF2-40B4-BE49-F238E27FC236}">
                <a16:creationId xmlns:a16="http://schemas.microsoft.com/office/drawing/2014/main" id="{EDB5D837-8ADC-EE0D-97E5-51184773CAD8}"/>
              </a:ext>
            </a:extLst>
          </p:cNvPr>
          <p:cNvPicPr>
            <a:picLocks noChangeAspect="1"/>
          </p:cNvPicPr>
          <p:nvPr/>
        </p:nvPicPr>
        <p:blipFill>
          <a:blip r:embed="rId3"/>
          <a:stretch>
            <a:fillRect/>
          </a:stretch>
        </p:blipFill>
        <p:spPr>
          <a:xfrm>
            <a:off x="8642655" y="1995142"/>
            <a:ext cx="3460928" cy="3962604"/>
          </a:xfrm>
          <a:prstGeom prst="rect">
            <a:avLst/>
          </a:prstGeom>
        </p:spPr>
      </p:pic>
    </p:spTree>
    <p:extLst>
      <p:ext uri="{BB962C8B-B14F-4D97-AF65-F5344CB8AC3E}">
        <p14:creationId xmlns:p14="http://schemas.microsoft.com/office/powerpoint/2010/main" val="289194240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247710"/>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4</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哈夫曼树和编码</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3292834161"/>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574F845-0431-88C6-9C30-B945F9226C09}"/>
              </a:ext>
            </a:extLst>
          </p:cNvPr>
          <p:cNvSpPr/>
          <p:nvPr/>
        </p:nvSpPr>
        <p:spPr>
          <a:xfrm>
            <a:off x="1130006" y="354830"/>
            <a:ext cx="279283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哈夫曼树和编码</a:t>
            </a:r>
          </a:p>
        </p:txBody>
      </p:sp>
      <p:sp>
        <p:nvSpPr>
          <p:cNvPr id="3" name="文本框 2">
            <a:extLst>
              <a:ext uri="{FF2B5EF4-FFF2-40B4-BE49-F238E27FC236}">
                <a16:creationId xmlns:a16="http://schemas.microsoft.com/office/drawing/2014/main" id="{D74480D0-D32D-04A4-BFC6-6131C6526EC2}"/>
              </a:ext>
            </a:extLst>
          </p:cNvPr>
          <p:cNvSpPr txBox="1"/>
          <p:nvPr/>
        </p:nvSpPr>
        <p:spPr>
          <a:xfrm>
            <a:off x="1015603" y="1147609"/>
            <a:ext cx="6749142" cy="461665"/>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zh-CN" altLang="en-US" sz="2400" dirty="0"/>
              <a:t>问题：编制一个将百分制转换成五分制的程序</a:t>
            </a:r>
          </a:p>
        </p:txBody>
      </p:sp>
      <p:sp>
        <p:nvSpPr>
          <p:cNvPr id="4" name="Rectangle 32">
            <a:extLst>
              <a:ext uri="{FF2B5EF4-FFF2-40B4-BE49-F238E27FC236}">
                <a16:creationId xmlns:a16="http://schemas.microsoft.com/office/drawing/2014/main" id="{E8146468-861C-770F-1CEC-53F84534A38E}"/>
              </a:ext>
            </a:extLst>
          </p:cNvPr>
          <p:cNvSpPr>
            <a:spLocks noChangeArrowheads="1"/>
          </p:cNvSpPr>
          <p:nvPr/>
        </p:nvSpPr>
        <p:spPr bwMode="auto">
          <a:xfrm>
            <a:off x="1125368" y="1834337"/>
            <a:ext cx="3215945" cy="3939540"/>
          </a:xfrm>
          <a:prstGeom prst="rect">
            <a:avLst/>
          </a:prstGeom>
          <a:ln w="38100"/>
        </p:spPr>
        <p:style>
          <a:lnRef idx="2">
            <a:schemeClr val="accent6"/>
          </a:lnRef>
          <a:fillRef idx="1">
            <a:schemeClr val="lt1"/>
          </a:fillRef>
          <a:effectRef idx="0">
            <a:schemeClr val="accent6"/>
          </a:effectRef>
          <a:fontRef idx="minor">
            <a:schemeClr val="dk1"/>
          </a:fontRef>
        </p:style>
        <p:txBody>
          <a:bodyPr wrap="none" anchor="ctr">
            <a:spAutoFit/>
          </a:bodyPr>
          <a:lstStyle>
            <a:lvl1pPr indent="2667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500" b="1" dirty="0"/>
              <a:t>if x&lt;60:</a:t>
            </a:r>
          </a:p>
          <a:p>
            <a:pPr eaLnBrk="1" hangingPunct="1">
              <a:spcBef>
                <a:spcPct val="0"/>
              </a:spcBef>
              <a:buClrTx/>
              <a:buSzTx/>
              <a:buFontTx/>
              <a:buNone/>
            </a:pPr>
            <a:r>
              <a:rPr lang="en-US" altLang="zh-CN" sz="2500" b="1" dirty="0"/>
              <a:t>     score="</a:t>
            </a:r>
            <a:r>
              <a:rPr lang="zh-CN" altLang="en-US" sz="2500" b="1" dirty="0"/>
              <a:t>不及格</a:t>
            </a:r>
            <a:r>
              <a:rPr lang="en-US" altLang="zh-CN" sz="2500" b="1" dirty="0"/>
              <a:t>"</a:t>
            </a:r>
          </a:p>
          <a:p>
            <a:pPr eaLnBrk="1" hangingPunct="1">
              <a:spcBef>
                <a:spcPct val="0"/>
              </a:spcBef>
              <a:buClrTx/>
              <a:buSzTx/>
              <a:buFontTx/>
              <a:buNone/>
            </a:pPr>
            <a:r>
              <a:rPr lang="en-US" altLang="zh-CN" sz="2500" b="1" dirty="0"/>
              <a:t>else if x&lt;70:</a:t>
            </a:r>
          </a:p>
          <a:p>
            <a:pPr eaLnBrk="1" hangingPunct="1">
              <a:spcBef>
                <a:spcPct val="0"/>
              </a:spcBef>
              <a:buClrTx/>
              <a:buSzTx/>
              <a:buFontTx/>
              <a:buNone/>
            </a:pPr>
            <a:r>
              <a:rPr lang="en-US" altLang="zh-CN" sz="2500" b="1" dirty="0"/>
              <a:t>     score="</a:t>
            </a:r>
            <a:r>
              <a:rPr lang="zh-CN" altLang="en-US" sz="2500" b="1" dirty="0"/>
              <a:t>及格</a:t>
            </a:r>
            <a:r>
              <a:rPr lang="en-US" altLang="zh-CN" sz="2500" b="1" dirty="0"/>
              <a:t>"</a:t>
            </a:r>
          </a:p>
          <a:p>
            <a:pPr eaLnBrk="1" hangingPunct="1">
              <a:spcBef>
                <a:spcPct val="0"/>
              </a:spcBef>
              <a:buClrTx/>
              <a:buSzTx/>
              <a:buFontTx/>
              <a:buNone/>
            </a:pPr>
            <a:r>
              <a:rPr lang="en-US" altLang="zh-CN" sz="2500" b="1" dirty="0"/>
              <a:t>else if x&lt;80:</a:t>
            </a:r>
          </a:p>
          <a:p>
            <a:pPr eaLnBrk="1" hangingPunct="1">
              <a:spcBef>
                <a:spcPct val="0"/>
              </a:spcBef>
              <a:buClrTx/>
              <a:buSzTx/>
              <a:buFontTx/>
              <a:buNone/>
            </a:pPr>
            <a:r>
              <a:rPr lang="en-US" altLang="zh-CN" sz="2500" b="1" dirty="0"/>
              <a:t>     score="</a:t>
            </a:r>
            <a:r>
              <a:rPr lang="zh-CN" altLang="en-US" sz="2500" b="1" dirty="0"/>
              <a:t>中</a:t>
            </a:r>
            <a:r>
              <a:rPr lang="en-US" altLang="zh-CN" sz="2500" b="1" dirty="0"/>
              <a:t>"</a:t>
            </a:r>
          </a:p>
          <a:p>
            <a:pPr eaLnBrk="1" hangingPunct="1">
              <a:spcBef>
                <a:spcPct val="0"/>
              </a:spcBef>
              <a:buClrTx/>
              <a:buSzTx/>
              <a:buFontTx/>
              <a:buNone/>
            </a:pPr>
            <a:r>
              <a:rPr lang="en-US" altLang="zh-CN" sz="2500" b="1" dirty="0"/>
              <a:t>else if x&lt;90:</a:t>
            </a:r>
          </a:p>
          <a:p>
            <a:pPr eaLnBrk="1" hangingPunct="1">
              <a:spcBef>
                <a:spcPct val="0"/>
              </a:spcBef>
              <a:buClrTx/>
              <a:buSzTx/>
              <a:buFontTx/>
              <a:buNone/>
            </a:pPr>
            <a:r>
              <a:rPr lang="en-US" altLang="zh-CN" sz="2500" b="1" dirty="0"/>
              <a:t>     score="</a:t>
            </a:r>
            <a:r>
              <a:rPr lang="zh-CN" altLang="en-US" sz="2500" b="1" dirty="0"/>
              <a:t>良</a:t>
            </a:r>
            <a:r>
              <a:rPr lang="en-US" altLang="zh-CN" sz="2500" b="1" dirty="0"/>
              <a:t>"</a:t>
            </a:r>
          </a:p>
          <a:p>
            <a:pPr eaLnBrk="1" hangingPunct="1">
              <a:spcBef>
                <a:spcPct val="0"/>
              </a:spcBef>
              <a:buClrTx/>
              <a:buSzTx/>
              <a:buFontTx/>
              <a:buNone/>
            </a:pPr>
            <a:r>
              <a:rPr lang="en-US" altLang="zh-CN" sz="2500" b="1" dirty="0"/>
              <a:t>else:</a:t>
            </a:r>
          </a:p>
          <a:p>
            <a:pPr eaLnBrk="1" hangingPunct="1">
              <a:spcBef>
                <a:spcPct val="0"/>
              </a:spcBef>
              <a:buClrTx/>
              <a:buSzTx/>
              <a:buFontTx/>
              <a:buNone/>
            </a:pPr>
            <a:r>
              <a:rPr lang="en-US" altLang="zh-CN" sz="2500" b="1" dirty="0"/>
              <a:t>     score="</a:t>
            </a:r>
            <a:r>
              <a:rPr lang="zh-CN" altLang="en-US" sz="2500" b="1" dirty="0"/>
              <a:t>优</a:t>
            </a:r>
            <a:r>
              <a:rPr lang="en-US" altLang="zh-CN" sz="2500" b="1" dirty="0"/>
              <a:t>"</a:t>
            </a:r>
          </a:p>
        </p:txBody>
      </p:sp>
      <p:sp>
        <p:nvSpPr>
          <p:cNvPr id="5" name="文本框 4">
            <a:extLst>
              <a:ext uri="{FF2B5EF4-FFF2-40B4-BE49-F238E27FC236}">
                <a16:creationId xmlns:a16="http://schemas.microsoft.com/office/drawing/2014/main" id="{F784F130-BCF0-DCC9-88E9-C399B95FE1F5}"/>
              </a:ext>
            </a:extLst>
          </p:cNvPr>
          <p:cNvSpPr txBox="1"/>
          <p:nvPr/>
        </p:nvSpPr>
        <p:spPr>
          <a:xfrm>
            <a:off x="415637" y="5773877"/>
            <a:ext cx="11386457" cy="873957"/>
          </a:xfrm>
          <a:prstGeom prst="rect">
            <a:avLst/>
          </a:prstGeom>
          <a:noFill/>
        </p:spPr>
        <p:txBody>
          <a:bodyPr wrap="square">
            <a:spAutoFit/>
          </a:bodyPr>
          <a:lstStyle/>
          <a:p>
            <a:pPr eaLnBrk="1" hangingPunct="1">
              <a:lnSpc>
                <a:spcPct val="150000"/>
              </a:lnSpc>
              <a:spcBef>
                <a:spcPct val="0"/>
              </a:spcBef>
              <a:buClrTx/>
              <a:buSzTx/>
              <a:buFontTx/>
              <a:buNone/>
            </a:pPr>
            <a:r>
              <a:rPr lang="zh-CN" altLang="en-US" sz="1800" b="1" dirty="0"/>
              <a:t>若考虑上述程序所耗费的时间，就会发现该程序的缺陷。在实际中，学生成绩在五个等级上的分布是不均匀的。当学生百分制成绩的录入量很大时，上述判定过程需要反复调用，此时程序的执行效率将成为一个严重问题。</a:t>
            </a:r>
          </a:p>
        </p:txBody>
      </p:sp>
      <p:pic>
        <p:nvPicPr>
          <p:cNvPr id="6" name="图片 5">
            <a:extLst>
              <a:ext uri="{FF2B5EF4-FFF2-40B4-BE49-F238E27FC236}">
                <a16:creationId xmlns:a16="http://schemas.microsoft.com/office/drawing/2014/main" id="{02B9261E-2E0B-5AFE-5A6F-344A2C8D2D38}"/>
              </a:ext>
            </a:extLst>
          </p:cNvPr>
          <p:cNvPicPr>
            <a:picLocks noChangeAspect="1"/>
          </p:cNvPicPr>
          <p:nvPr/>
        </p:nvPicPr>
        <p:blipFill>
          <a:blip r:embed="rId2"/>
          <a:stretch>
            <a:fillRect/>
          </a:stretch>
        </p:blipFill>
        <p:spPr>
          <a:xfrm>
            <a:off x="5262498" y="1940555"/>
            <a:ext cx="5257456" cy="3632424"/>
          </a:xfrm>
          <a:prstGeom prst="rect">
            <a:avLst/>
          </a:prstGeom>
        </p:spPr>
      </p:pic>
    </p:spTree>
    <p:extLst>
      <p:ext uri="{BB962C8B-B14F-4D97-AF65-F5344CB8AC3E}">
        <p14:creationId xmlns:p14="http://schemas.microsoft.com/office/powerpoint/2010/main" val="414358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C8EF7B-9FC7-E6F5-8F6C-E88356A4EACF}"/>
              </a:ext>
            </a:extLst>
          </p:cNvPr>
          <p:cNvSpPr/>
          <p:nvPr/>
        </p:nvSpPr>
        <p:spPr>
          <a:xfrm>
            <a:off x="1130006" y="354830"/>
            <a:ext cx="279283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哈夫曼树和编码</a:t>
            </a:r>
          </a:p>
        </p:txBody>
      </p:sp>
      <p:pic>
        <p:nvPicPr>
          <p:cNvPr id="3" name="图片 1">
            <a:extLst>
              <a:ext uri="{FF2B5EF4-FFF2-40B4-BE49-F238E27FC236}">
                <a16:creationId xmlns:a16="http://schemas.microsoft.com/office/drawing/2014/main" id="{74966F72-A8C5-2384-3B83-1BABFA0483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9484" y="1441547"/>
            <a:ext cx="8129015" cy="397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AEF854A1-A8F5-89B1-D060-B802C841A4BD}"/>
              </a:ext>
            </a:extLst>
          </p:cNvPr>
          <p:cNvSpPr txBox="1"/>
          <p:nvPr/>
        </p:nvSpPr>
        <p:spPr>
          <a:xfrm>
            <a:off x="694843" y="5766897"/>
            <a:ext cx="11386457" cy="590033"/>
          </a:xfrm>
          <a:prstGeom prst="rect">
            <a:avLst/>
          </a:prstGeom>
          <a:noFill/>
        </p:spPr>
        <p:txBody>
          <a:bodyPr wrap="square">
            <a:spAutoFit/>
          </a:bodyPr>
          <a:lstStyle/>
          <a:p>
            <a:pPr eaLnBrk="1" hangingPunct="1">
              <a:lnSpc>
                <a:spcPct val="150000"/>
              </a:lnSpc>
              <a:spcBef>
                <a:spcPct val="0"/>
              </a:spcBef>
              <a:buClrTx/>
              <a:buSzTx/>
              <a:buFontTx/>
              <a:buNone/>
            </a:pPr>
            <a:r>
              <a:rPr lang="zh-CN" altLang="en-US" sz="2400" b="1" dirty="0"/>
              <a:t>将判断的分支结构进行调整可以提高效率，那么该怎样调整效率最高呢？</a:t>
            </a:r>
          </a:p>
        </p:txBody>
      </p:sp>
    </p:spTree>
    <p:extLst>
      <p:ext uri="{BB962C8B-B14F-4D97-AF65-F5344CB8AC3E}">
        <p14:creationId xmlns:p14="http://schemas.microsoft.com/office/powerpoint/2010/main" val="33691790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A3E3CC-8C59-C2FA-78E5-1FC06CC2E68A}"/>
              </a:ext>
            </a:extLst>
          </p:cNvPr>
          <p:cNvSpPr/>
          <p:nvPr/>
        </p:nvSpPr>
        <p:spPr>
          <a:xfrm>
            <a:off x="1130006" y="354830"/>
            <a:ext cx="215764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哈夫曼树</a:t>
            </a:r>
          </a:p>
        </p:txBody>
      </p:sp>
      <p:grpSp>
        <p:nvGrpSpPr>
          <p:cNvPr id="3" name="Group 27">
            <a:extLst>
              <a:ext uri="{FF2B5EF4-FFF2-40B4-BE49-F238E27FC236}">
                <a16:creationId xmlns:a16="http://schemas.microsoft.com/office/drawing/2014/main" id="{64501503-FD0C-571B-0321-4306BF169144}"/>
              </a:ext>
            </a:extLst>
          </p:cNvPr>
          <p:cNvGrpSpPr/>
          <p:nvPr/>
        </p:nvGrpSpPr>
        <p:grpSpPr bwMode="auto">
          <a:xfrm>
            <a:off x="9416365" y="227149"/>
            <a:ext cx="2226865" cy="2991756"/>
            <a:chOff x="113" y="845"/>
            <a:chExt cx="1872" cy="2515"/>
          </a:xfrm>
        </p:grpSpPr>
        <p:sp>
          <p:nvSpPr>
            <p:cNvPr id="4" name="Oval 28">
              <a:extLst>
                <a:ext uri="{FF2B5EF4-FFF2-40B4-BE49-F238E27FC236}">
                  <a16:creationId xmlns:a16="http://schemas.microsoft.com/office/drawing/2014/main" id="{AA5A097A-8EAE-08E5-796C-0B1E9B049D07}"/>
                </a:ext>
              </a:extLst>
            </p:cNvPr>
            <p:cNvSpPr>
              <a:spLocks noChangeArrowheads="1"/>
            </p:cNvSpPr>
            <p:nvPr/>
          </p:nvSpPr>
          <p:spPr bwMode="auto">
            <a:xfrm>
              <a:off x="977" y="845"/>
              <a:ext cx="432" cy="432"/>
            </a:xfrm>
            <a:prstGeom prst="ellipse">
              <a:avLst/>
            </a:prstGeom>
            <a:solidFill>
              <a:srgbClr val="99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a:t>
              </a:r>
            </a:p>
          </p:txBody>
        </p:sp>
        <p:sp>
          <p:nvSpPr>
            <p:cNvPr id="5" name="Oval 29">
              <a:extLst>
                <a:ext uri="{FF2B5EF4-FFF2-40B4-BE49-F238E27FC236}">
                  <a16:creationId xmlns:a16="http://schemas.microsoft.com/office/drawing/2014/main" id="{F9DCD1BC-744C-E6DD-2F66-F823BCBF52A0}"/>
                </a:ext>
              </a:extLst>
            </p:cNvPr>
            <p:cNvSpPr>
              <a:spLocks noChangeArrowheads="1"/>
            </p:cNvSpPr>
            <p:nvPr/>
          </p:nvSpPr>
          <p:spPr bwMode="auto">
            <a:xfrm>
              <a:off x="401" y="1517"/>
              <a:ext cx="432" cy="432"/>
            </a:xfrm>
            <a:prstGeom prst="ellipse">
              <a:avLst/>
            </a:prstGeom>
            <a:solidFill>
              <a:srgbClr val="99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B</a:t>
              </a:r>
            </a:p>
          </p:txBody>
        </p:sp>
        <p:sp>
          <p:nvSpPr>
            <p:cNvPr id="6" name="Oval 30">
              <a:extLst>
                <a:ext uri="{FF2B5EF4-FFF2-40B4-BE49-F238E27FC236}">
                  <a16:creationId xmlns:a16="http://schemas.microsoft.com/office/drawing/2014/main" id="{98E1E6E1-7303-97CD-08F8-2F9D83CB399A}"/>
                </a:ext>
              </a:extLst>
            </p:cNvPr>
            <p:cNvSpPr>
              <a:spLocks noChangeArrowheads="1"/>
            </p:cNvSpPr>
            <p:nvPr/>
          </p:nvSpPr>
          <p:spPr bwMode="auto">
            <a:xfrm>
              <a:off x="1553" y="1565"/>
              <a:ext cx="432" cy="432"/>
            </a:xfrm>
            <a:prstGeom prst="ellipse">
              <a:avLst/>
            </a:prstGeom>
            <a:solidFill>
              <a:srgbClr val="99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a:t>
              </a:r>
            </a:p>
          </p:txBody>
        </p:sp>
        <p:sp>
          <p:nvSpPr>
            <p:cNvPr id="7" name="Oval 31">
              <a:extLst>
                <a:ext uri="{FF2B5EF4-FFF2-40B4-BE49-F238E27FC236}">
                  <a16:creationId xmlns:a16="http://schemas.microsoft.com/office/drawing/2014/main" id="{EF8E72E2-C5BC-BB5E-D310-E1AC5B6577FF}"/>
                </a:ext>
              </a:extLst>
            </p:cNvPr>
            <p:cNvSpPr>
              <a:spLocks noChangeArrowheads="1"/>
            </p:cNvSpPr>
            <p:nvPr/>
          </p:nvSpPr>
          <p:spPr bwMode="auto">
            <a:xfrm>
              <a:off x="113" y="2189"/>
              <a:ext cx="432" cy="432"/>
            </a:xfrm>
            <a:prstGeom prst="ellipse">
              <a:avLst/>
            </a:prstGeom>
            <a:solidFill>
              <a:srgbClr val="99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a:t>
              </a:r>
            </a:p>
          </p:txBody>
        </p:sp>
        <p:sp>
          <p:nvSpPr>
            <p:cNvPr id="8" name="Oval 32">
              <a:extLst>
                <a:ext uri="{FF2B5EF4-FFF2-40B4-BE49-F238E27FC236}">
                  <a16:creationId xmlns:a16="http://schemas.microsoft.com/office/drawing/2014/main" id="{6FD04741-6DD4-E7B1-85EB-21C2EF76889E}"/>
                </a:ext>
              </a:extLst>
            </p:cNvPr>
            <p:cNvSpPr>
              <a:spLocks noChangeArrowheads="1"/>
            </p:cNvSpPr>
            <p:nvPr/>
          </p:nvSpPr>
          <p:spPr bwMode="auto">
            <a:xfrm>
              <a:off x="737" y="2237"/>
              <a:ext cx="432" cy="432"/>
            </a:xfrm>
            <a:prstGeom prst="ellipse">
              <a:avLst/>
            </a:prstGeom>
            <a:solidFill>
              <a:srgbClr val="99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a:t>
              </a:r>
            </a:p>
          </p:txBody>
        </p:sp>
        <p:sp>
          <p:nvSpPr>
            <p:cNvPr id="9" name="Oval 33">
              <a:extLst>
                <a:ext uri="{FF2B5EF4-FFF2-40B4-BE49-F238E27FC236}">
                  <a16:creationId xmlns:a16="http://schemas.microsoft.com/office/drawing/2014/main" id="{B70B762A-0784-BE5B-3405-76AF561547D2}"/>
                </a:ext>
              </a:extLst>
            </p:cNvPr>
            <p:cNvSpPr>
              <a:spLocks noChangeArrowheads="1"/>
            </p:cNvSpPr>
            <p:nvPr/>
          </p:nvSpPr>
          <p:spPr bwMode="auto">
            <a:xfrm>
              <a:off x="432" y="2928"/>
              <a:ext cx="432" cy="432"/>
            </a:xfrm>
            <a:prstGeom prst="ellipse">
              <a:avLst/>
            </a:prstGeom>
            <a:solidFill>
              <a:srgbClr val="99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a:t>
              </a:r>
            </a:p>
          </p:txBody>
        </p:sp>
        <p:sp>
          <p:nvSpPr>
            <p:cNvPr id="10" name="Oval 34">
              <a:extLst>
                <a:ext uri="{FF2B5EF4-FFF2-40B4-BE49-F238E27FC236}">
                  <a16:creationId xmlns:a16="http://schemas.microsoft.com/office/drawing/2014/main" id="{FC86EE91-3DC2-40E4-872D-F2D1110E3067}"/>
                </a:ext>
              </a:extLst>
            </p:cNvPr>
            <p:cNvSpPr>
              <a:spLocks noChangeArrowheads="1"/>
            </p:cNvSpPr>
            <p:nvPr/>
          </p:nvSpPr>
          <p:spPr bwMode="auto">
            <a:xfrm>
              <a:off x="1056" y="2928"/>
              <a:ext cx="432" cy="432"/>
            </a:xfrm>
            <a:prstGeom prst="ellipse">
              <a:avLst/>
            </a:prstGeom>
            <a:solidFill>
              <a:srgbClr val="99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G</a:t>
              </a:r>
            </a:p>
          </p:txBody>
        </p:sp>
        <p:cxnSp>
          <p:nvCxnSpPr>
            <p:cNvPr id="11" name="AutoShape 35">
              <a:extLst>
                <a:ext uri="{FF2B5EF4-FFF2-40B4-BE49-F238E27FC236}">
                  <a16:creationId xmlns:a16="http://schemas.microsoft.com/office/drawing/2014/main" id="{05F69120-47A8-2E40-A903-01891A136EAA}"/>
                </a:ext>
              </a:extLst>
            </p:cNvPr>
            <p:cNvCxnSpPr>
              <a:cxnSpLocks noChangeShapeType="1"/>
              <a:stCxn id="4" idx="3"/>
              <a:endCxn id="5" idx="0"/>
            </p:cNvCxnSpPr>
            <p:nvPr/>
          </p:nvCxnSpPr>
          <p:spPr bwMode="auto">
            <a:xfrm flipH="1">
              <a:off x="617" y="1214"/>
              <a:ext cx="423" cy="303"/>
            </a:xfrm>
            <a:prstGeom prst="straightConnector1">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36">
              <a:extLst>
                <a:ext uri="{FF2B5EF4-FFF2-40B4-BE49-F238E27FC236}">
                  <a16:creationId xmlns:a16="http://schemas.microsoft.com/office/drawing/2014/main" id="{8295E4E5-A92B-CCC7-A753-16D8FF9067C9}"/>
                </a:ext>
              </a:extLst>
            </p:cNvPr>
            <p:cNvCxnSpPr>
              <a:cxnSpLocks noChangeShapeType="1"/>
              <a:stCxn id="4" idx="5"/>
              <a:endCxn id="6" idx="0"/>
            </p:cNvCxnSpPr>
            <p:nvPr/>
          </p:nvCxnSpPr>
          <p:spPr bwMode="auto">
            <a:xfrm>
              <a:off x="1346" y="1214"/>
              <a:ext cx="423" cy="351"/>
            </a:xfrm>
            <a:prstGeom prst="straightConnector1">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37">
              <a:extLst>
                <a:ext uri="{FF2B5EF4-FFF2-40B4-BE49-F238E27FC236}">
                  <a16:creationId xmlns:a16="http://schemas.microsoft.com/office/drawing/2014/main" id="{01E83B2F-8DFC-3077-D2DE-C132FF91A0C2}"/>
                </a:ext>
              </a:extLst>
            </p:cNvPr>
            <p:cNvCxnSpPr>
              <a:cxnSpLocks noChangeShapeType="1"/>
              <a:stCxn id="5" idx="5"/>
              <a:endCxn id="8" idx="0"/>
            </p:cNvCxnSpPr>
            <p:nvPr/>
          </p:nvCxnSpPr>
          <p:spPr bwMode="auto">
            <a:xfrm>
              <a:off x="770" y="1886"/>
              <a:ext cx="183" cy="351"/>
            </a:xfrm>
            <a:prstGeom prst="straightConnector1">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38">
              <a:extLst>
                <a:ext uri="{FF2B5EF4-FFF2-40B4-BE49-F238E27FC236}">
                  <a16:creationId xmlns:a16="http://schemas.microsoft.com/office/drawing/2014/main" id="{00DA982E-F005-C0A1-EE71-60241D40F48B}"/>
                </a:ext>
              </a:extLst>
            </p:cNvPr>
            <p:cNvCxnSpPr>
              <a:cxnSpLocks noChangeShapeType="1"/>
              <a:stCxn id="5" idx="3"/>
              <a:endCxn id="7" idx="0"/>
            </p:cNvCxnSpPr>
            <p:nvPr/>
          </p:nvCxnSpPr>
          <p:spPr bwMode="auto">
            <a:xfrm flipH="1">
              <a:off x="329" y="1886"/>
              <a:ext cx="135" cy="303"/>
            </a:xfrm>
            <a:prstGeom prst="straightConnector1">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39">
              <a:extLst>
                <a:ext uri="{FF2B5EF4-FFF2-40B4-BE49-F238E27FC236}">
                  <a16:creationId xmlns:a16="http://schemas.microsoft.com/office/drawing/2014/main" id="{4FD66B72-F8AA-EBD2-FA05-54D0BBFBC138}"/>
                </a:ext>
              </a:extLst>
            </p:cNvPr>
            <p:cNvCxnSpPr>
              <a:cxnSpLocks noChangeShapeType="1"/>
              <a:stCxn id="8" idx="3"/>
              <a:endCxn id="9" idx="0"/>
            </p:cNvCxnSpPr>
            <p:nvPr/>
          </p:nvCxnSpPr>
          <p:spPr bwMode="auto">
            <a:xfrm flipH="1">
              <a:off x="648" y="2606"/>
              <a:ext cx="152" cy="322"/>
            </a:xfrm>
            <a:prstGeom prst="straightConnector1">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40">
              <a:extLst>
                <a:ext uri="{FF2B5EF4-FFF2-40B4-BE49-F238E27FC236}">
                  <a16:creationId xmlns:a16="http://schemas.microsoft.com/office/drawing/2014/main" id="{B15047B2-CD2A-6835-BF57-CEA9C34926FB}"/>
                </a:ext>
              </a:extLst>
            </p:cNvPr>
            <p:cNvCxnSpPr>
              <a:cxnSpLocks noChangeShapeType="1"/>
              <a:stCxn id="8" idx="5"/>
              <a:endCxn id="10" idx="0"/>
            </p:cNvCxnSpPr>
            <p:nvPr/>
          </p:nvCxnSpPr>
          <p:spPr bwMode="auto">
            <a:xfrm>
              <a:off x="1106" y="2606"/>
              <a:ext cx="166" cy="322"/>
            </a:xfrm>
            <a:prstGeom prst="straightConnector1">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Group 5">
            <a:extLst>
              <a:ext uri="{FF2B5EF4-FFF2-40B4-BE49-F238E27FC236}">
                <a16:creationId xmlns:a16="http://schemas.microsoft.com/office/drawing/2014/main" id="{EB0537E8-4C68-3F6A-C3AA-1E2D53E5F87F}"/>
              </a:ext>
            </a:extLst>
          </p:cNvPr>
          <p:cNvGrpSpPr/>
          <p:nvPr/>
        </p:nvGrpSpPr>
        <p:grpSpPr bwMode="auto">
          <a:xfrm>
            <a:off x="9385859" y="3502919"/>
            <a:ext cx="2116729" cy="3128933"/>
            <a:chOff x="113" y="845"/>
            <a:chExt cx="1903" cy="2813"/>
          </a:xfrm>
        </p:grpSpPr>
        <p:sp>
          <p:nvSpPr>
            <p:cNvPr id="18" name="Oval 6">
              <a:extLst>
                <a:ext uri="{FF2B5EF4-FFF2-40B4-BE49-F238E27FC236}">
                  <a16:creationId xmlns:a16="http://schemas.microsoft.com/office/drawing/2014/main" id="{C84CA886-9B70-8398-8661-854166F26A04}"/>
                </a:ext>
              </a:extLst>
            </p:cNvPr>
            <p:cNvSpPr>
              <a:spLocks noChangeArrowheads="1"/>
            </p:cNvSpPr>
            <p:nvPr/>
          </p:nvSpPr>
          <p:spPr bwMode="auto">
            <a:xfrm>
              <a:off x="977" y="845"/>
              <a:ext cx="432" cy="432"/>
            </a:xfrm>
            <a:prstGeom prst="ellipse">
              <a:avLst/>
            </a:prstGeom>
            <a:solidFill>
              <a:srgbClr val="99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a:t>
              </a:r>
            </a:p>
          </p:txBody>
        </p:sp>
        <p:sp>
          <p:nvSpPr>
            <p:cNvPr id="19" name="Oval 7">
              <a:extLst>
                <a:ext uri="{FF2B5EF4-FFF2-40B4-BE49-F238E27FC236}">
                  <a16:creationId xmlns:a16="http://schemas.microsoft.com/office/drawing/2014/main" id="{3A6E6BAF-55E2-96D3-3FDF-C1A94A4AD143}"/>
                </a:ext>
              </a:extLst>
            </p:cNvPr>
            <p:cNvSpPr>
              <a:spLocks noChangeArrowheads="1"/>
            </p:cNvSpPr>
            <p:nvPr/>
          </p:nvSpPr>
          <p:spPr bwMode="auto">
            <a:xfrm>
              <a:off x="401" y="1517"/>
              <a:ext cx="432" cy="432"/>
            </a:xfrm>
            <a:prstGeom prst="ellipse">
              <a:avLst/>
            </a:prstGeom>
            <a:solidFill>
              <a:srgbClr val="99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B</a:t>
              </a:r>
            </a:p>
          </p:txBody>
        </p:sp>
        <p:sp>
          <p:nvSpPr>
            <p:cNvPr id="20" name="Oval 8">
              <a:extLst>
                <a:ext uri="{FF2B5EF4-FFF2-40B4-BE49-F238E27FC236}">
                  <a16:creationId xmlns:a16="http://schemas.microsoft.com/office/drawing/2014/main" id="{759FDD35-544B-6CDC-9F97-DB232E6115A6}"/>
                </a:ext>
              </a:extLst>
            </p:cNvPr>
            <p:cNvSpPr>
              <a:spLocks noChangeArrowheads="1"/>
            </p:cNvSpPr>
            <p:nvPr/>
          </p:nvSpPr>
          <p:spPr bwMode="auto">
            <a:xfrm>
              <a:off x="1553" y="1565"/>
              <a:ext cx="432" cy="432"/>
            </a:xfrm>
            <a:prstGeom prst="ellipse">
              <a:avLst/>
            </a:prstGeom>
            <a:solidFill>
              <a:srgbClr val="99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a:t>
              </a:r>
            </a:p>
          </p:txBody>
        </p:sp>
        <p:sp>
          <p:nvSpPr>
            <p:cNvPr id="21" name="Oval 9">
              <a:extLst>
                <a:ext uri="{FF2B5EF4-FFF2-40B4-BE49-F238E27FC236}">
                  <a16:creationId xmlns:a16="http://schemas.microsoft.com/office/drawing/2014/main" id="{146CC882-592F-9C4B-E414-D1DFC36E69D4}"/>
                </a:ext>
              </a:extLst>
            </p:cNvPr>
            <p:cNvSpPr>
              <a:spLocks noChangeArrowheads="1"/>
            </p:cNvSpPr>
            <p:nvPr/>
          </p:nvSpPr>
          <p:spPr bwMode="auto">
            <a:xfrm>
              <a:off x="113" y="2189"/>
              <a:ext cx="432" cy="432"/>
            </a:xfrm>
            <a:prstGeom prst="ellipse">
              <a:avLst/>
            </a:prstGeom>
            <a:solidFill>
              <a:srgbClr val="99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a:t>
              </a:r>
            </a:p>
          </p:txBody>
        </p:sp>
        <p:sp>
          <p:nvSpPr>
            <p:cNvPr id="22" name="Oval 10">
              <a:extLst>
                <a:ext uri="{FF2B5EF4-FFF2-40B4-BE49-F238E27FC236}">
                  <a16:creationId xmlns:a16="http://schemas.microsoft.com/office/drawing/2014/main" id="{9A753942-D4CA-1874-EB72-B8ACB3547279}"/>
                </a:ext>
              </a:extLst>
            </p:cNvPr>
            <p:cNvSpPr>
              <a:spLocks noChangeArrowheads="1"/>
            </p:cNvSpPr>
            <p:nvPr/>
          </p:nvSpPr>
          <p:spPr bwMode="auto">
            <a:xfrm>
              <a:off x="737" y="2237"/>
              <a:ext cx="432" cy="432"/>
            </a:xfrm>
            <a:prstGeom prst="ellipse">
              <a:avLst/>
            </a:prstGeom>
            <a:solidFill>
              <a:srgbClr val="99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a:t>
              </a:r>
            </a:p>
          </p:txBody>
        </p:sp>
        <p:sp>
          <p:nvSpPr>
            <p:cNvPr id="23" name="Oval 11">
              <a:extLst>
                <a:ext uri="{FF2B5EF4-FFF2-40B4-BE49-F238E27FC236}">
                  <a16:creationId xmlns:a16="http://schemas.microsoft.com/office/drawing/2014/main" id="{C86EB61A-F520-188A-C23C-F35E768D5303}"/>
                </a:ext>
              </a:extLst>
            </p:cNvPr>
            <p:cNvSpPr>
              <a:spLocks noChangeArrowheads="1"/>
            </p:cNvSpPr>
            <p:nvPr/>
          </p:nvSpPr>
          <p:spPr bwMode="auto">
            <a:xfrm>
              <a:off x="432" y="2928"/>
              <a:ext cx="432" cy="432"/>
            </a:xfrm>
            <a:prstGeom prst="ellipse">
              <a:avLst/>
            </a:prstGeom>
            <a:solidFill>
              <a:srgbClr val="99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a:t>
              </a:r>
            </a:p>
          </p:txBody>
        </p:sp>
        <p:sp>
          <p:nvSpPr>
            <p:cNvPr id="24" name="Oval 12">
              <a:extLst>
                <a:ext uri="{FF2B5EF4-FFF2-40B4-BE49-F238E27FC236}">
                  <a16:creationId xmlns:a16="http://schemas.microsoft.com/office/drawing/2014/main" id="{C3AB0B5D-766A-0B24-C1F1-2EF5B465EC67}"/>
                </a:ext>
              </a:extLst>
            </p:cNvPr>
            <p:cNvSpPr>
              <a:spLocks noChangeArrowheads="1"/>
            </p:cNvSpPr>
            <p:nvPr/>
          </p:nvSpPr>
          <p:spPr bwMode="auto">
            <a:xfrm>
              <a:off x="1056" y="2928"/>
              <a:ext cx="432" cy="432"/>
            </a:xfrm>
            <a:prstGeom prst="ellipse">
              <a:avLst/>
            </a:prstGeom>
            <a:solidFill>
              <a:srgbClr val="99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G</a:t>
              </a:r>
            </a:p>
          </p:txBody>
        </p:sp>
        <p:cxnSp>
          <p:nvCxnSpPr>
            <p:cNvPr id="25" name="AutoShape 13">
              <a:extLst>
                <a:ext uri="{FF2B5EF4-FFF2-40B4-BE49-F238E27FC236}">
                  <a16:creationId xmlns:a16="http://schemas.microsoft.com/office/drawing/2014/main" id="{87CFF222-F8F0-1DFE-A42D-BAC77C5128EB}"/>
                </a:ext>
              </a:extLst>
            </p:cNvPr>
            <p:cNvCxnSpPr>
              <a:cxnSpLocks noChangeShapeType="1"/>
              <a:stCxn id="18" idx="3"/>
              <a:endCxn id="19" idx="0"/>
            </p:cNvCxnSpPr>
            <p:nvPr/>
          </p:nvCxnSpPr>
          <p:spPr bwMode="auto">
            <a:xfrm flipH="1">
              <a:off x="617" y="1214"/>
              <a:ext cx="423" cy="303"/>
            </a:xfrm>
            <a:prstGeom prst="straightConnector1">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14">
              <a:extLst>
                <a:ext uri="{FF2B5EF4-FFF2-40B4-BE49-F238E27FC236}">
                  <a16:creationId xmlns:a16="http://schemas.microsoft.com/office/drawing/2014/main" id="{48A816E0-A0DB-8972-F307-D9500E56B1E4}"/>
                </a:ext>
              </a:extLst>
            </p:cNvPr>
            <p:cNvCxnSpPr>
              <a:cxnSpLocks noChangeShapeType="1"/>
              <a:stCxn id="18" idx="5"/>
              <a:endCxn id="20" idx="0"/>
            </p:cNvCxnSpPr>
            <p:nvPr/>
          </p:nvCxnSpPr>
          <p:spPr bwMode="auto">
            <a:xfrm>
              <a:off x="1346" y="1214"/>
              <a:ext cx="423" cy="351"/>
            </a:xfrm>
            <a:prstGeom prst="straightConnector1">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15">
              <a:extLst>
                <a:ext uri="{FF2B5EF4-FFF2-40B4-BE49-F238E27FC236}">
                  <a16:creationId xmlns:a16="http://schemas.microsoft.com/office/drawing/2014/main" id="{39722E2A-F710-CF8D-A8B2-640757EA7528}"/>
                </a:ext>
              </a:extLst>
            </p:cNvPr>
            <p:cNvCxnSpPr>
              <a:cxnSpLocks noChangeShapeType="1"/>
              <a:stCxn id="19" idx="5"/>
              <a:endCxn id="22" idx="0"/>
            </p:cNvCxnSpPr>
            <p:nvPr/>
          </p:nvCxnSpPr>
          <p:spPr bwMode="auto">
            <a:xfrm>
              <a:off x="770" y="1886"/>
              <a:ext cx="183" cy="351"/>
            </a:xfrm>
            <a:prstGeom prst="straightConnector1">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16">
              <a:extLst>
                <a:ext uri="{FF2B5EF4-FFF2-40B4-BE49-F238E27FC236}">
                  <a16:creationId xmlns:a16="http://schemas.microsoft.com/office/drawing/2014/main" id="{AA6F8943-D861-DC3C-DA63-6D6D9B9F7515}"/>
                </a:ext>
              </a:extLst>
            </p:cNvPr>
            <p:cNvCxnSpPr>
              <a:cxnSpLocks noChangeShapeType="1"/>
              <a:stCxn id="19" idx="3"/>
              <a:endCxn id="21" idx="0"/>
            </p:cNvCxnSpPr>
            <p:nvPr/>
          </p:nvCxnSpPr>
          <p:spPr bwMode="auto">
            <a:xfrm flipH="1">
              <a:off x="329" y="1886"/>
              <a:ext cx="135" cy="303"/>
            </a:xfrm>
            <a:prstGeom prst="straightConnector1">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17">
              <a:extLst>
                <a:ext uri="{FF2B5EF4-FFF2-40B4-BE49-F238E27FC236}">
                  <a16:creationId xmlns:a16="http://schemas.microsoft.com/office/drawing/2014/main" id="{DB89CF73-1532-6F9A-2DA3-5D39DA8F3D58}"/>
                </a:ext>
              </a:extLst>
            </p:cNvPr>
            <p:cNvCxnSpPr>
              <a:cxnSpLocks noChangeShapeType="1"/>
              <a:stCxn id="22" idx="3"/>
              <a:endCxn id="23" idx="0"/>
            </p:cNvCxnSpPr>
            <p:nvPr/>
          </p:nvCxnSpPr>
          <p:spPr bwMode="auto">
            <a:xfrm flipH="1">
              <a:off x="648" y="2606"/>
              <a:ext cx="152" cy="322"/>
            </a:xfrm>
            <a:prstGeom prst="straightConnector1">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18">
              <a:extLst>
                <a:ext uri="{FF2B5EF4-FFF2-40B4-BE49-F238E27FC236}">
                  <a16:creationId xmlns:a16="http://schemas.microsoft.com/office/drawing/2014/main" id="{BFE84697-ADF4-99E4-8944-C01A9168583B}"/>
                </a:ext>
              </a:extLst>
            </p:cNvPr>
            <p:cNvCxnSpPr>
              <a:cxnSpLocks noChangeShapeType="1"/>
              <a:stCxn id="22" idx="5"/>
              <a:endCxn id="24" idx="0"/>
            </p:cNvCxnSpPr>
            <p:nvPr/>
          </p:nvCxnSpPr>
          <p:spPr bwMode="auto">
            <a:xfrm>
              <a:off x="1106" y="2606"/>
              <a:ext cx="166" cy="322"/>
            </a:xfrm>
            <a:prstGeom prst="straightConnector1">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19">
              <a:extLst>
                <a:ext uri="{FF2B5EF4-FFF2-40B4-BE49-F238E27FC236}">
                  <a16:creationId xmlns:a16="http://schemas.microsoft.com/office/drawing/2014/main" id="{3A873F8A-560D-2C24-AAAC-4018773AD01A}"/>
                </a:ext>
              </a:extLst>
            </p:cNvPr>
            <p:cNvSpPr txBox="1">
              <a:spLocks noChangeArrowheads="1"/>
            </p:cNvSpPr>
            <p:nvPr/>
          </p:nvSpPr>
          <p:spPr bwMode="auto">
            <a:xfrm>
              <a:off x="144" y="264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32" name="Text Box 20">
              <a:extLst>
                <a:ext uri="{FF2B5EF4-FFF2-40B4-BE49-F238E27FC236}">
                  <a16:creationId xmlns:a16="http://schemas.microsoft.com/office/drawing/2014/main" id="{7F329B5A-1732-3D5F-37F9-E57809689C9A}"/>
                </a:ext>
              </a:extLst>
            </p:cNvPr>
            <p:cNvSpPr txBox="1">
              <a:spLocks noChangeArrowheads="1"/>
            </p:cNvSpPr>
            <p:nvPr/>
          </p:nvSpPr>
          <p:spPr bwMode="auto">
            <a:xfrm>
              <a:off x="480" y="340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33" name="Text Box 21">
              <a:extLst>
                <a:ext uri="{FF2B5EF4-FFF2-40B4-BE49-F238E27FC236}">
                  <a16:creationId xmlns:a16="http://schemas.microsoft.com/office/drawing/2014/main" id="{AC309043-6A44-A481-E5F3-E4546A2FA44E}"/>
                </a:ext>
              </a:extLst>
            </p:cNvPr>
            <p:cNvSpPr txBox="1">
              <a:spLocks noChangeArrowheads="1"/>
            </p:cNvSpPr>
            <p:nvPr/>
          </p:nvSpPr>
          <p:spPr bwMode="auto">
            <a:xfrm>
              <a:off x="1104" y="340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34" name="Text Box 22">
              <a:extLst>
                <a:ext uri="{FF2B5EF4-FFF2-40B4-BE49-F238E27FC236}">
                  <a16:creationId xmlns:a16="http://schemas.microsoft.com/office/drawing/2014/main" id="{97179CF2-F0BB-590D-389D-B1769C13252F}"/>
                </a:ext>
              </a:extLst>
            </p:cNvPr>
            <p:cNvSpPr txBox="1">
              <a:spLocks noChangeArrowheads="1"/>
            </p:cNvSpPr>
            <p:nvPr/>
          </p:nvSpPr>
          <p:spPr bwMode="auto">
            <a:xfrm>
              <a:off x="1728" y="206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a:t>
              </a:r>
            </a:p>
          </p:txBody>
        </p:sp>
        <p:sp>
          <p:nvSpPr>
            <p:cNvPr id="35" name="Text Box 23">
              <a:extLst>
                <a:ext uri="{FF2B5EF4-FFF2-40B4-BE49-F238E27FC236}">
                  <a16:creationId xmlns:a16="http://schemas.microsoft.com/office/drawing/2014/main" id="{DACE478E-07F3-83C1-B4CD-33A3F289695F}"/>
                </a:ext>
              </a:extLst>
            </p:cNvPr>
            <p:cNvSpPr txBox="1">
              <a:spLocks noChangeArrowheads="1"/>
            </p:cNvSpPr>
            <p:nvPr/>
          </p:nvSpPr>
          <p:spPr bwMode="auto">
            <a:xfrm>
              <a:off x="1248" y="230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36" name="Text Box 24">
              <a:extLst>
                <a:ext uri="{FF2B5EF4-FFF2-40B4-BE49-F238E27FC236}">
                  <a16:creationId xmlns:a16="http://schemas.microsoft.com/office/drawing/2014/main" id="{A34335D1-1C01-A98D-16A3-698EA99F37CC}"/>
                </a:ext>
              </a:extLst>
            </p:cNvPr>
            <p:cNvSpPr txBox="1">
              <a:spLocks noChangeArrowheads="1"/>
            </p:cNvSpPr>
            <p:nvPr/>
          </p:nvSpPr>
          <p:spPr bwMode="auto">
            <a:xfrm>
              <a:off x="912" y="1536"/>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7</a:t>
              </a:r>
            </a:p>
          </p:txBody>
        </p:sp>
      </p:grpSp>
      <mc:AlternateContent xmlns:mc="http://schemas.openxmlformats.org/markup-compatibility/2006" xmlns:a14="http://schemas.microsoft.com/office/drawing/2010/main">
        <mc:Choice Requires="a14">
          <p:graphicFrame>
            <p:nvGraphicFramePr>
              <p:cNvPr id="37" name="表格 5">
                <a:extLst>
                  <a:ext uri="{FF2B5EF4-FFF2-40B4-BE49-F238E27FC236}">
                    <a16:creationId xmlns:a16="http://schemas.microsoft.com/office/drawing/2014/main" id="{EB186E94-3253-C11F-9B61-79CF372196EB}"/>
                  </a:ext>
                </a:extLst>
              </p:cNvPr>
              <p:cNvGraphicFramePr>
                <a:graphicFrameLocks noGrp="1"/>
              </p:cNvGraphicFramePr>
              <p:nvPr/>
            </p:nvGraphicFramePr>
            <p:xfrm>
              <a:off x="335409" y="1375207"/>
              <a:ext cx="8649936" cy="4345097"/>
            </p:xfrm>
            <a:graphic>
              <a:graphicData uri="http://schemas.openxmlformats.org/drawingml/2006/table">
                <a:tbl>
                  <a:tblPr firstRow="1" bandRow="1">
                    <a:tableStyleId>{21E4AEA4-8DFA-4A89-87EB-49C32662AFE0}</a:tableStyleId>
                  </a:tblPr>
                  <a:tblGrid>
                    <a:gridCol w="8649936">
                      <a:extLst>
                        <a:ext uri="{9D8B030D-6E8A-4147-A177-3AD203B41FA5}">
                          <a16:colId xmlns:a16="http://schemas.microsoft.com/office/drawing/2014/main" val="20000"/>
                        </a:ext>
                      </a:extLst>
                    </a:gridCol>
                  </a:tblGrid>
                  <a:tr h="492171">
                    <a:tc>
                      <a:txBody>
                        <a:bodyPr/>
                        <a:lstStyle/>
                        <a:p>
                          <a:pPr algn="ctr"/>
                          <a:r>
                            <a:rPr lang="zh-CN" altLang="en-US" dirty="0"/>
                            <a:t>相关概念</a:t>
                          </a:r>
                        </a:p>
                      </a:txBody>
                      <a:tcPr anchor="ctr"/>
                    </a:tc>
                    <a:extLst>
                      <a:ext uri="{0D108BD9-81ED-4DB2-BD59-A6C34878D82A}">
                        <a16:rowId xmlns:a16="http://schemas.microsoft.com/office/drawing/2014/main" val="10000"/>
                      </a:ext>
                    </a:extLst>
                  </a:tr>
                  <a:tr h="370840">
                    <a:tc>
                      <a:txBody>
                        <a:bodyPr/>
                        <a:lstStyle/>
                        <a:p>
                          <a:pPr>
                            <a:lnSpc>
                              <a:spcPct val="150000"/>
                            </a:lnSpc>
                          </a:pPr>
                          <a:r>
                            <a:rPr lang="en-US" altLang="zh-CN" sz="1800" kern="1200" dirty="0">
                              <a:solidFill>
                                <a:srgbClr val="000000"/>
                              </a:solidFill>
                              <a:latin typeface="+mj-ea"/>
                              <a:ea typeface="+mn-ea"/>
                              <a:cs typeface="+mn-cs"/>
                            </a:rPr>
                            <a:t>1. </a:t>
                          </a:r>
                          <a:r>
                            <a:rPr lang="zh-CN" altLang="en-US" sz="1800" kern="1200" dirty="0">
                              <a:solidFill>
                                <a:srgbClr val="00B0F0"/>
                              </a:solidFill>
                              <a:latin typeface="+mj-ea"/>
                              <a:ea typeface="+mn-ea"/>
                              <a:cs typeface="+mn-cs"/>
                            </a:rPr>
                            <a:t>路径和路径长度</a:t>
                          </a:r>
                          <a:endParaRPr lang="en-US" altLang="zh-CN" sz="1800" kern="1200" dirty="0">
                            <a:solidFill>
                              <a:srgbClr val="00B0F0"/>
                            </a:solidFill>
                            <a:latin typeface="+mj-ea"/>
                            <a:ea typeface="+mn-ea"/>
                            <a:cs typeface="+mn-cs"/>
                          </a:endParaRPr>
                        </a:p>
                        <a:p>
                          <a:pPr>
                            <a:lnSpc>
                              <a:spcPct val="150000"/>
                            </a:lnSpc>
                          </a:pPr>
                          <a:r>
                            <a:rPr lang="zh-CN" altLang="en-US" sz="1800" kern="1200" dirty="0">
                              <a:solidFill>
                                <a:srgbClr val="000000"/>
                              </a:solidFill>
                              <a:latin typeface="+mj-ea"/>
                              <a:ea typeface="+mn-ea"/>
                              <a:cs typeface="+mn-cs"/>
                            </a:rPr>
                            <a:t>在一棵树中，从一个节点往下可以达到的孩子或子孙节点之间的通路，称为路径。</a:t>
                          </a:r>
                          <a:endParaRPr lang="en-US" altLang="zh-CN" sz="1800" kern="1200" dirty="0">
                            <a:solidFill>
                              <a:srgbClr val="000000"/>
                            </a:solidFill>
                            <a:latin typeface="+mj-ea"/>
                            <a:ea typeface="+mn-ea"/>
                            <a:cs typeface="+mn-cs"/>
                          </a:endParaRPr>
                        </a:p>
                        <a:p>
                          <a:pPr>
                            <a:lnSpc>
                              <a:spcPct val="150000"/>
                            </a:lnSpc>
                          </a:pPr>
                          <a:r>
                            <a:rPr lang="zh-CN" altLang="en-US" sz="1800" kern="1200" dirty="0">
                              <a:solidFill>
                                <a:srgbClr val="00B0F0"/>
                              </a:solidFill>
                              <a:latin typeface="+mj-ea"/>
                              <a:ea typeface="+mn-ea"/>
                              <a:cs typeface="+mn-cs"/>
                            </a:rPr>
                            <a:t>通路中边的数目</a:t>
                          </a:r>
                          <a:r>
                            <a:rPr lang="zh-CN" altLang="en-US" sz="1800" kern="1200" dirty="0">
                              <a:solidFill>
                                <a:srgbClr val="000000"/>
                              </a:solidFill>
                              <a:latin typeface="+mj-ea"/>
                              <a:ea typeface="+mn-ea"/>
                              <a:cs typeface="+mn-cs"/>
                            </a:rPr>
                            <a:t>称为</a:t>
                          </a:r>
                          <a:r>
                            <a:rPr lang="zh-CN" altLang="en-US" sz="1800" kern="1200" dirty="0">
                              <a:solidFill>
                                <a:srgbClr val="FF0000"/>
                              </a:solidFill>
                              <a:latin typeface="+mj-ea"/>
                              <a:ea typeface="+mn-ea"/>
                              <a:cs typeface="+mn-cs"/>
                            </a:rPr>
                            <a:t>路径长度</a:t>
                          </a:r>
                          <a:r>
                            <a:rPr lang="zh-CN" altLang="en-US" sz="1800" kern="1200" dirty="0">
                              <a:solidFill>
                                <a:srgbClr val="000000"/>
                              </a:solidFill>
                              <a:latin typeface="+mj-ea"/>
                              <a:ea typeface="+mn-ea"/>
                              <a:cs typeface="+mn-cs"/>
                            </a:rPr>
                            <a:t>。</a:t>
                          </a:r>
                        </a:p>
                      </a:txBody>
                      <a:tcPr/>
                    </a:tc>
                    <a:extLst>
                      <a:ext uri="{0D108BD9-81ED-4DB2-BD59-A6C34878D82A}">
                        <a16:rowId xmlns:a16="http://schemas.microsoft.com/office/drawing/2014/main" val="10001"/>
                      </a:ext>
                    </a:extLst>
                  </a:tr>
                  <a:tr h="370840">
                    <a:tc>
                      <a:txBody>
                        <a:bodyPr/>
                        <a:lstStyle/>
                        <a:p>
                          <a:pPr>
                            <a:lnSpc>
                              <a:spcPct val="150000"/>
                            </a:lnSpc>
                          </a:pPr>
                          <a:r>
                            <a:rPr lang="en-US" altLang="zh-CN" sz="1800" kern="1200" dirty="0">
                              <a:solidFill>
                                <a:srgbClr val="000000"/>
                              </a:solidFill>
                              <a:latin typeface="+mj-ea"/>
                              <a:ea typeface="+mn-ea"/>
                              <a:cs typeface="+mn-cs"/>
                            </a:rPr>
                            <a:t>2. </a:t>
                          </a:r>
                          <a:r>
                            <a:rPr lang="zh-CN" altLang="en-US" sz="1800" kern="1200" dirty="0">
                              <a:solidFill>
                                <a:srgbClr val="00B0F0"/>
                              </a:solidFill>
                              <a:latin typeface="+mj-ea"/>
                              <a:ea typeface="+mn-ea"/>
                              <a:cs typeface="+mn-cs"/>
                            </a:rPr>
                            <a:t>节点的权及带权路径长度</a:t>
                          </a:r>
                          <a:endParaRPr lang="en-US" altLang="zh-CN" sz="1800" kern="1200" dirty="0">
                            <a:solidFill>
                              <a:srgbClr val="00B0F0"/>
                            </a:solidFill>
                            <a:latin typeface="+mj-ea"/>
                            <a:ea typeface="+mn-ea"/>
                            <a:cs typeface="+mn-cs"/>
                          </a:endParaRPr>
                        </a:p>
                        <a:p>
                          <a:pPr>
                            <a:lnSpc>
                              <a:spcPct val="150000"/>
                            </a:lnSpc>
                          </a:pPr>
                          <a:r>
                            <a:rPr lang="zh-CN" altLang="en-US" sz="1800" kern="1200" dirty="0">
                              <a:solidFill>
                                <a:srgbClr val="000000"/>
                              </a:solidFill>
                              <a:latin typeface="+mj-ea"/>
                              <a:ea typeface="+mn-ea"/>
                              <a:cs typeface="+mn-cs"/>
                            </a:rPr>
                            <a:t>给树的节点附加的这个有着某种意义的实数，称为该节点的权。</a:t>
                          </a:r>
                        </a:p>
                        <a:p>
                          <a:pPr>
                            <a:lnSpc>
                              <a:spcPct val="150000"/>
                            </a:lnSpc>
                          </a:pPr>
                          <a:r>
                            <a:rPr lang="zh-CN" altLang="en-US" sz="1800" kern="1200" dirty="0">
                              <a:solidFill>
                                <a:srgbClr val="000000"/>
                              </a:solidFill>
                              <a:latin typeface="+mj-ea"/>
                              <a:ea typeface="+mn-ea"/>
                              <a:cs typeface="+mn-cs"/>
                            </a:rPr>
                            <a:t>节点的带权路径长度为：从根节点到该节点之间的路径长度与该节点的权的乘积。 </a:t>
                          </a:r>
                        </a:p>
                      </a:txBody>
                      <a:tcPr/>
                    </a:tc>
                    <a:extLst>
                      <a:ext uri="{0D108BD9-81ED-4DB2-BD59-A6C34878D82A}">
                        <a16:rowId xmlns:a16="http://schemas.microsoft.com/office/drawing/2014/main" val="10002"/>
                      </a:ext>
                    </a:extLst>
                  </a:tr>
                  <a:tr h="370840">
                    <a:tc>
                      <a:txBody>
                        <a:bodyPr/>
                        <a:lstStyle/>
                        <a:p>
                          <a:pPr>
                            <a:lnSpc>
                              <a:spcPct val="150000"/>
                            </a:lnSpc>
                          </a:pPr>
                          <a:r>
                            <a:rPr lang="en-US" altLang="zh-CN" sz="1800" kern="1200" dirty="0">
                              <a:solidFill>
                                <a:srgbClr val="000000"/>
                              </a:solidFill>
                              <a:latin typeface="+mj-ea"/>
                              <a:ea typeface="+mn-ea"/>
                              <a:cs typeface="+mn-cs"/>
                            </a:rPr>
                            <a:t>3. </a:t>
                          </a:r>
                          <a:r>
                            <a:rPr lang="zh-CN" altLang="en-US" sz="1800" kern="1200" dirty="0">
                              <a:solidFill>
                                <a:srgbClr val="000000"/>
                              </a:solidFill>
                              <a:latin typeface="+mj-ea"/>
                              <a:ea typeface="+mn-ea"/>
                              <a:cs typeface="+mn-cs"/>
                            </a:rPr>
                            <a:t>树的带权路径长度</a:t>
                          </a:r>
                          <a:endParaRPr lang="en-US" altLang="zh-CN" sz="1800" kern="1200" dirty="0">
                            <a:solidFill>
                              <a:srgbClr val="000000"/>
                            </a:solidFill>
                            <a:latin typeface="+mj-ea"/>
                            <a:ea typeface="+mn-ea"/>
                            <a:cs typeface="+mn-cs"/>
                          </a:endParaRPr>
                        </a:p>
                        <a:p>
                          <a:pPr>
                            <a:lnSpc>
                              <a:spcPct val="150000"/>
                            </a:lnSpc>
                          </a:pPr>
                          <a:r>
                            <a:rPr lang="zh-CN" altLang="en-US" sz="1800" kern="1200" dirty="0">
                              <a:solidFill>
                                <a:srgbClr val="000000"/>
                              </a:solidFill>
                              <a:latin typeface="+mj-ea"/>
                              <a:ea typeface="+mn-ea"/>
                              <a:cs typeface="+mn-cs"/>
                            </a:rPr>
                            <a:t>树的带权路径长度规定为所有叶子节点的带权路径长度之和，记为</a:t>
                          </a:r>
                          <a14:m>
                            <m:oMath xmlns:m="http://schemas.openxmlformats.org/officeDocument/2006/math">
                              <m:r>
                                <a:rPr lang="en-US" altLang="zh-CN" sz="1800" b="0" i="1" kern="1200" smtClean="0">
                                  <a:solidFill>
                                    <a:srgbClr val="000000"/>
                                  </a:solidFill>
                                  <a:latin typeface="Cambria Math" panose="02040503050406030204" pitchFamily="18" charset="0"/>
                                  <a:ea typeface="+mn-ea"/>
                                  <a:cs typeface="+mn-cs"/>
                                </a:rPr>
                                <m:t>𝑤𝑝𝑙</m:t>
                              </m:r>
                              <m:r>
                                <a:rPr lang="en-US" altLang="zh-CN" sz="1800" b="0" i="1" kern="1200" smtClean="0">
                                  <a:solidFill>
                                    <a:srgbClr val="000000"/>
                                  </a:solidFill>
                                  <a:latin typeface="Cambria Math" panose="02040503050406030204" pitchFamily="18" charset="0"/>
                                  <a:ea typeface="+mn-ea"/>
                                  <a:cs typeface="+mn-cs"/>
                                </a:rPr>
                                <m:t>=</m:t>
                              </m:r>
                              <m:nary>
                                <m:naryPr>
                                  <m:chr m:val="∑"/>
                                  <m:ctrlPr>
                                    <a:rPr lang="en-US" altLang="zh-CN" sz="1800" b="0" i="1" kern="1200" smtClean="0">
                                      <a:solidFill>
                                        <a:srgbClr val="000000"/>
                                      </a:solidFill>
                                      <a:latin typeface="Cambria Math" panose="02040503050406030204" pitchFamily="18" charset="0"/>
                                      <a:ea typeface="+mn-ea"/>
                                      <a:cs typeface="+mn-cs"/>
                                    </a:rPr>
                                  </m:ctrlPr>
                                </m:naryPr>
                                <m:sub>
                                  <m:r>
                                    <m:rPr>
                                      <m:brk m:alnAt="23"/>
                                    </m:rPr>
                                    <a:rPr lang="en-US" altLang="zh-CN" sz="1800" b="0" i="1" kern="1200" smtClean="0">
                                      <a:solidFill>
                                        <a:srgbClr val="000000"/>
                                      </a:solidFill>
                                      <a:latin typeface="Cambria Math" panose="02040503050406030204" pitchFamily="18" charset="0"/>
                                      <a:ea typeface="+mn-ea"/>
                                      <a:cs typeface="+mn-cs"/>
                                    </a:rPr>
                                    <m:t>𝑖</m:t>
                                  </m:r>
                                  <m:r>
                                    <a:rPr lang="en-US" altLang="zh-CN" sz="1800" b="0" i="1" kern="1200" smtClean="0">
                                      <a:solidFill>
                                        <a:srgbClr val="000000"/>
                                      </a:solidFill>
                                      <a:latin typeface="Cambria Math" panose="02040503050406030204" pitchFamily="18" charset="0"/>
                                      <a:ea typeface="+mn-ea"/>
                                      <a:cs typeface="+mn-cs"/>
                                    </a:rPr>
                                    <m:t>=1</m:t>
                                  </m:r>
                                </m:sub>
                                <m:sup>
                                  <m:r>
                                    <a:rPr lang="en-US" altLang="zh-CN" sz="1800" b="0" i="1" kern="1200" smtClean="0">
                                      <a:solidFill>
                                        <a:srgbClr val="000000"/>
                                      </a:solidFill>
                                      <a:latin typeface="Cambria Math" panose="02040503050406030204" pitchFamily="18" charset="0"/>
                                      <a:ea typeface="+mn-ea"/>
                                      <a:cs typeface="+mn-cs"/>
                                    </a:rPr>
                                    <m:t>𝑛</m:t>
                                  </m:r>
                                </m:sup>
                                <m:e>
                                  <m:sSub>
                                    <m:sSubPr>
                                      <m:ctrlPr>
                                        <a:rPr lang="en-US" altLang="zh-CN" sz="1800" b="0" i="1" kern="1200" smtClean="0">
                                          <a:solidFill>
                                            <a:srgbClr val="000000"/>
                                          </a:solidFill>
                                          <a:latin typeface="Cambria Math" panose="02040503050406030204" pitchFamily="18" charset="0"/>
                                          <a:ea typeface="+mn-ea"/>
                                          <a:cs typeface="+mn-cs"/>
                                        </a:rPr>
                                      </m:ctrlPr>
                                    </m:sSubPr>
                                    <m:e>
                                      <m:r>
                                        <a:rPr lang="en-US" altLang="zh-CN" sz="1800" b="0" i="1" kern="1200" smtClean="0">
                                          <a:solidFill>
                                            <a:srgbClr val="000000"/>
                                          </a:solidFill>
                                          <a:latin typeface="Cambria Math" panose="02040503050406030204" pitchFamily="18" charset="0"/>
                                          <a:ea typeface="+mn-ea"/>
                                          <a:cs typeface="+mn-cs"/>
                                        </a:rPr>
                                        <m:t>𝑤</m:t>
                                      </m:r>
                                    </m:e>
                                    <m:sub>
                                      <m:r>
                                        <a:rPr lang="en-US" altLang="zh-CN" sz="1800" b="0" i="1" kern="1200" smtClean="0">
                                          <a:solidFill>
                                            <a:srgbClr val="000000"/>
                                          </a:solidFill>
                                          <a:latin typeface="Cambria Math" panose="02040503050406030204" pitchFamily="18" charset="0"/>
                                          <a:ea typeface="+mn-ea"/>
                                          <a:cs typeface="+mn-cs"/>
                                        </a:rPr>
                                        <m:t>𝑖</m:t>
                                      </m:r>
                                    </m:sub>
                                  </m:sSub>
                                  <m:sSub>
                                    <m:sSubPr>
                                      <m:ctrlPr>
                                        <a:rPr lang="en-US" altLang="zh-CN" sz="1800" b="0" i="1" kern="1200" smtClean="0">
                                          <a:solidFill>
                                            <a:srgbClr val="000000"/>
                                          </a:solidFill>
                                          <a:latin typeface="Cambria Math" panose="02040503050406030204" pitchFamily="18" charset="0"/>
                                          <a:ea typeface="+mn-ea"/>
                                          <a:cs typeface="+mn-cs"/>
                                        </a:rPr>
                                      </m:ctrlPr>
                                    </m:sSubPr>
                                    <m:e>
                                      <m:r>
                                        <a:rPr lang="en-US" altLang="zh-CN" sz="1800" b="0" i="1" kern="1200" smtClean="0">
                                          <a:solidFill>
                                            <a:srgbClr val="000000"/>
                                          </a:solidFill>
                                          <a:latin typeface="Cambria Math" panose="02040503050406030204" pitchFamily="18" charset="0"/>
                                          <a:ea typeface="+mn-ea"/>
                                          <a:cs typeface="+mn-cs"/>
                                        </a:rPr>
                                        <m:t>𝑙</m:t>
                                      </m:r>
                                    </m:e>
                                    <m:sub>
                                      <m:r>
                                        <a:rPr lang="en-US" altLang="zh-CN" sz="1800" b="0" i="1" kern="1200" smtClean="0">
                                          <a:solidFill>
                                            <a:srgbClr val="000000"/>
                                          </a:solidFill>
                                          <a:latin typeface="Cambria Math" panose="02040503050406030204" pitchFamily="18" charset="0"/>
                                          <a:ea typeface="+mn-ea"/>
                                          <a:cs typeface="+mn-cs"/>
                                        </a:rPr>
                                        <m:t>𝑖</m:t>
                                      </m:r>
                                    </m:sub>
                                  </m:sSub>
                                </m:e>
                              </m:nary>
                            </m:oMath>
                          </a14:m>
                          <a:endParaRPr lang="en-US" altLang="zh-CN" sz="1800" kern="1200" dirty="0">
                            <a:solidFill>
                              <a:srgbClr val="000000"/>
                            </a:solidFill>
                            <a:latin typeface="+mj-ea"/>
                            <a:ea typeface="+mn-ea"/>
                            <a:cs typeface="+mn-cs"/>
                          </a:endParaRPr>
                        </a:p>
                        <a:p>
                          <a:pPr>
                            <a:lnSpc>
                              <a:spcPct val="150000"/>
                            </a:lnSpc>
                          </a:pPr>
                          <a:r>
                            <a:rPr kumimoji="1" lang="zh-CN" altLang="en-US" sz="1800" kern="1200" dirty="0">
                              <a:solidFill>
                                <a:schemeClr val="dk1"/>
                              </a:solidFill>
                              <a:latin typeface="+mj-ea"/>
                              <a:ea typeface="+mn-ea"/>
                              <a:cs typeface="+mn-cs"/>
                            </a:rPr>
                            <a:t>其中</a:t>
                          </a:r>
                          <a14:m>
                            <m:oMath xmlns:m="http://schemas.openxmlformats.org/officeDocument/2006/math">
                              <m:r>
                                <a:rPr kumimoji="1" lang="en-US" altLang="zh-CN" sz="1800" b="0" i="1" kern="1200" smtClean="0">
                                  <a:solidFill>
                                    <a:schemeClr val="dk1"/>
                                  </a:solidFill>
                                  <a:latin typeface="Cambria Math" panose="02040503050406030204" pitchFamily="18" charset="0"/>
                                  <a:ea typeface="+mn-ea"/>
                                  <a:cs typeface="+mn-cs"/>
                                </a:rPr>
                                <m:t>𝑛</m:t>
                              </m:r>
                            </m:oMath>
                          </a14:m>
                          <a:r>
                            <a:rPr kumimoji="1" lang="zh-CN" altLang="en-US" sz="1800" kern="1200" dirty="0">
                              <a:solidFill>
                                <a:schemeClr val="dk1"/>
                              </a:solidFill>
                              <a:latin typeface="+mj-ea"/>
                              <a:ea typeface="+mn-ea"/>
                              <a:cs typeface="+mn-cs"/>
                            </a:rPr>
                            <a:t>为叶子节点数目，</a:t>
                          </a:r>
                          <a14:m>
                            <m:oMath xmlns:m="http://schemas.openxmlformats.org/officeDocument/2006/math">
                              <m:sSub>
                                <m:sSubPr>
                                  <m:ctrlPr>
                                    <a:rPr lang="en-US" altLang="zh-CN" sz="1800" b="0" i="1" kern="1200" smtClean="0">
                                      <a:solidFill>
                                        <a:srgbClr val="000000"/>
                                      </a:solidFill>
                                      <a:latin typeface="Cambria Math" panose="02040503050406030204" pitchFamily="18" charset="0"/>
                                      <a:ea typeface="+mn-ea"/>
                                      <a:cs typeface="+mn-cs"/>
                                    </a:rPr>
                                  </m:ctrlPr>
                                </m:sSubPr>
                                <m:e>
                                  <m:r>
                                    <a:rPr lang="en-US" altLang="zh-CN" sz="1800" b="0" i="1" kern="1200" smtClean="0">
                                      <a:solidFill>
                                        <a:srgbClr val="000000"/>
                                      </a:solidFill>
                                      <a:latin typeface="Cambria Math" panose="02040503050406030204" pitchFamily="18" charset="0"/>
                                      <a:ea typeface="+mn-ea"/>
                                      <a:cs typeface="+mn-cs"/>
                                    </a:rPr>
                                    <m:t>𝑤</m:t>
                                  </m:r>
                                </m:e>
                                <m:sub>
                                  <m:r>
                                    <a:rPr lang="en-US" altLang="zh-CN" sz="1800" b="0" i="1" kern="1200" smtClean="0">
                                      <a:solidFill>
                                        <a:srgbClr val="000000"/>
                                      </a:solidFill>
                                      <a:latin typeface="Cambria Math" panose="02040503050406030204" pitchFamily="18" charset="0"/>
                                      <a:ea typeface="+mn-ea"/>
                                      <a:cs typeface="+mn-cs"/>
                                    </a:rPr>
                                    <m:t>𝑖</m:t>
                                  </m:r>
                                </m:sub>
                              </m:sSub>
                            </m:oMath>
                          </a14:m>
                          <a:r>
                            <a:rPr kumimoji="1" lang="zh-CN" altLang="en-US" sz="1800" kern="1200" dirty="0">
                              <a:solidFill>
                                <a:schemeClr val="dk1"/>
                              </a:solidFill>
                              <a:latin typeface="+mj-ea"/>
                              <a:ea typeface="+mn-ea"/>
                              <a:cs typeface="+mn-cs"/>
                            </a:rPr>
                            <a:t>为第</a:t>
                          </a:r>
                          <a14:m>
                            <m:oMath xmlns:m="http://schemas.openxmlformats.org/officeDocument/2006/math">
                              <m:r>
                                <a:rPr kumimoji="1" lang="en-US" altLang="zh-CN" sz="1800" b="0" i="1" kern="1200" smtClean="0">
                                  <a:solidFill>
                                    <a:schemeClr val="dk1"/>
                                  </a:solidFill>
                                  <a:latin typeface="Cambria Math" panose="02040503050406030204" pitchFamily="18" charset="0"/>
                                  <a:ea typeface="+mn-ea"/>
                                  <a:cs typeface="+mn-cs"/>
                                </a:rPr>
                                <m:t>𝑖</m:t>
                              </m:r>
                            </m:oMath>
                          </a14:m>
                          <a:r>
                            <a:rPr kumimoji="1" lang="zh-CN" altLang="en-US" sz="1800" kern="1200" dirty="0">
                              <a:solidFill>
                                <a:schemeClr val="dk1"/>
                              </a:solidFill>
                              <a:latin typeface="+mj-ea"/>
                              <a:ea typeface="+mn-ea"/>
                              <a:cs typeface="+mn-cs"/>
                            </a:rPr>
                            <a:t>个叶子节点的权值，</a:t>
                          </a:r>
                          <a14:m>
                            <m:oMath xmlns:m="http://schemas.openxmlformats.org/officeDocument/2006/math">
                              <m:sSub>
                                <m:sSubPr>
                                  <m:ctrlPr>
                                    <a:rPr lang="en-US" altLang="zh-CN" sz="1800" b="0" i="1" kern="1200" smtClean="0">
                                      <a:solidFill>
                                        <a:srgbClr val="000000"/>
                                      </a:solidFill>
                                      <a:latin typeface="Cambria Math" panose="02040503050406030204" pitchFamily="18" charset="0"/>
                                      <a:ea typeface="+mn-ea"/>
                                      <a:cs typeface="+mn-cs"/>
                                    </a:rPr>
                                  </m:ctrlPr>
                                </m:sSubPr>
                                <m:e>
                                  <m:r>
                                    <a:rPr lang="en-US" altLang="zh-CN" sz="1800" b="0" i="1" kern="1200" smtClean="0">
                                      <a:solidFill>
                                        <a:srgbClr val="000000"/>
                                      </a:solidFill>
                                      <a:latin typeface="Cambria Math" panose="02040503050406030204" pitchFamily="18" charset="0"/>
                                      <a:ea typeface="+mn-ea"/>
                                      <a:cs typeface="+mn-cs"/>
                                    </a:rPr>
                                    <m:t>𝑙</m:t>
                                  </m:r>
                                </m:e>
                                <m:sub>
                                  <m:r>
                                    <a:rPr lang="en-US" altLang="zh-CN" sz="1800" b="0" i="1" kern="1200" smtClean="0">
                                      <a:solidFill>
                                        <a:srgbClr val="000000"/>
                                      </a:solidFill>
                                      <a:latin typeface="Cambria Math" panose="02040503050406030204" pitchFamily="18" charset="0"/>
                                      <a:ea typeface="+mn-ea"/>
                                      <a:cs typeface="+mn-cs"/>
                                    </a:rPr>
                                    <m:t>𝑖</m:t>
                                  </m:r>
                                </m:sub>
                              </m:sSub>
                            </m:oMath>
                          </a14:m>
                          <a:r>
                            <a:rPr kumimoji="1" lang="zh-CN" altLang="en-US" sz="1800" kern="1200" dirty="0">
                              <a:solidFill>
                                <a:schemeClr val="dk1"/>
                              </a:solidFill>
                              <a:latin typeface="+mj-ea"/>
                              <a:ea typeface="+mn-ea"/>
                              <a:cs typeface="+mn-cs"/>
                            </a:rPr>
                            <a:t>为第</a:t>
                          </a:r>
                          <a14:m>
                            <m:oMath xmlns:m="http://schemas.openxmlformats.org/officeDocument/2006/math">
                              <m:r>
                                <a:rPr kumimoji="1" lang="en-US" altLang="zh-CN" sz="1800" b="0" i="1" kern="1200" smtClean="0">
                                  <a:solidFill>
                                    <a:schemeClr val="dk1"/>
                                  </a:solidFill>
                                  <a:latin typeface="Cambria Math" panose="02040503050406030204" pitchFamily="18" charset="0"/>
                                  <a:ea typeface="+mn-ea"/>
                                  <a:cs typeface="+mn-cs"/>
                                </a:rPr>
                                <m:t>𝑖</m:t>
                              </m:r>
                            </m:oMath>
                          </a14:m>
                          <a:r>
                            <a:rPr kumimoji="1" lang="zh-CN" altLang="en-US" sz="1800" kern="1200" dirty="0">
                              <a:solidFill>
                                <a:schemeClr val="dk1"/>
                              </a:solidFill>
                              <a:latin typeface="+mj-ea"/>
                              <a:ea typeface="+mn-ea"/>
                              <a:cs typeface="+mn-cs"/>
                            </a:rPr>
                            <a:t>个叶子节点的路径长度。</a:t>
                          </a:r>
                        </a:p>
                      </a:txBody>
                      <a:tcPr/>
                    </a:tc>
                    <a:extLst>
                      <a:ext uri="{0D108BD9-81ED-4DB2-BD59-A6C34878D82A}">
                        <a16:rowId xmlns:a16="http://schemas.microsoft.com/office/drawing/2014/main" val="10003"/>
                      </a:ext>
                    </a:extLst>
                  </a:tr>
                </a:tbl>
              </a:graphicData>
            </a:graphic>
          </p:graphicFrame>
        </mc:Choice>
        <mc:Fallback xmlns="">
          <p:graphicFrame>
            <p:nvGraphicFramePr>
              <p:cNvPr id="37" name="表格 5">
                <a:extLst>
                  <a:ext uri="{FF2B5EF4-FFF2-40B4-BE49-F238E27FC236}">
                    <a16:creationId xmlns:a16="http://schemas.microsoft.com/office/drawing/2014/main" id="{EB186E94-3253-C11F-9B61-79CF372196EB}"/>
                  </a:ext>
                </a:extLst>
              </p:cNvPr>
              <p:cNvGraphicFramePr>
                <a:graphicFrameLocks noGrp="1"/>
              </p:cNvGraphicFramePr>
              <p:nvPr>
                <p:extLst>
                  <p:ext uri="{D42A27DB-BD31-4B8C-83A1-F6EECF244321}">
                    <p14:modId xmlns:p14="http://schemas.microsoft.com/office/powerpoint/2010/main" val="1354377703"/>
                  </p:ext>
                </p:extLst>
              </p:nvPr>
            </p:nvGraphicFramePr>
            <p:xfrm>
              <a:off x="335409" y="1375207"/>
              <a:ext cx="8649936" cy="4345097"/>
            </p:xfrm>
            <a:graphic>
              <a:graphicData uri="http://schemas.openxmlformats.org/drawingml/2006/table">
                <a:tbl>
                  <a:tblPr firstRow="1" bandRow="1">
                    <a:tableStyleId>{21E4AEA4-8DFA-4A89-87EB-49C32662AFE0}</a:tableStyleId>
                  </a:tblPr>
                  <a:tblGrid>
                    <a:gridCol w="8649936">
                      <a:extLst>
                        <a:ext uri="{9D8B030D-6E8A-4147-A177-3AD203B41FA5}">
                          <a16:colId xmlns:a16="http://schemas.microsoft.com/office/drawing/2014/main" val="20000"/>
                        </a:ext>
                      </a:extLst>
                    </a:gridCol>
                  </a:tblGrid>
                  <a:tr h="492171">
                    <a:tc>
                      <a:txBody>
                        <a:bodyPr/>
                        <a:lstStyle/>
                        <a:p>
                          <a:pPr algn="ctr"/>
                          <a:r>
                            <a:rPr lang="zh-CN" altLang="en-US" dirty="0"/>
                            <a:t>相关概念</a:t>
                          </a:r>
                        </a:p>
                      </a:txBody>
                      <a:tcPr anchor="ctr"/>
                    </a:tc>
                    <a:extLst>
                      <a:ext uri="{0D108BD9-81ED-4DB2-BD59-A6C34878D82A}">
                        <a16:rowId xmlns:a16="http://schemas.microsoft.com/office/drawing/2014/main" val="10000"/>
                      </a:ext>
                    </a:extLst>
                  </a:tr>
                  <a:tr h="1284097">
                    <a:tc>
                      <a:txBody>
                        <a:bodyPr/>
                        <a:lstStyle/>
                        <a:p>
                          <a:pPr>
                            <a:lnSpc>
                              <a:spcPct val="150000"/>
                            </a:lnSpc>
                          </a:pPr>
                          <a:r>
                            <a:rPr lang="en-US" altLang="zh-CN" sz="1800" kern="1200" dirty="0">
                              <a:solidFill>
                                <a:srgbClr val="000000"/>
                              </a:solidFill>
                              <a:latin typeface="+mj-ea"/>
                              <a:ea typeface="+mn-ea"/>
                              <a:cs typeface="+mn-cs"/>
                            </a:rPr>
                            <a:t>1. </a:t>
                          </a:r>
                          <a:r>
                            <a:rPr lang="zh-CN" altLang="en-US" sz="1800" kern="1200" dirty="0">
                              <a:solidFill>
                                <a:srgbClr val="00B0F0"/>
                              </a:solidFill>
                              <a:latin typeface="+mj-ea"/>
                              <a:ea typeface="+mn-ea"/>
                              <a:cs typeface="+mn-cs"/>
                            </a:rPr>
                            <a:t>路径和路径长度</a:t>
                          </a:r>
                          <a:endParaRPr lang="en-US" altLang="zh-CN" sz="1800" kern="1200" dirty="0">
                            <a:solidFill>
                              <a:srgbClr val="00B0F0"/>
                            </a:solidFill>
                            <a:latin typeface="+mj-ea"/>
                            <a:ea typeface="+mn-ea"/>
                            <a:cs typeface="+mn-cs"/>
                          </a:endParaRPr>
                        </a:p>
                        <a:p>
                          <a:pPr>
                            <a:lnSpc>
                              <a:spcPct val="150000"/>
                            </a:lnSpc>
                          </a:pPr>
                          <a:r>
                            <a:rPr lang="zh-CN" altLang="en-US" sz="1800" kern="1200" dirty="0">
                              <a:solidFill>
                                <a:srgbClr val="000000"/>
                              </a:solidFill>
                              <a:latin typeface="+mj-ea"/>
                              <a:ea typeface="+mn-ea"/>
                              <a:cs typeface="+mn-cs"/>
                            </a:rPr>
                            <a:t>在一棵树中，从一个节点往下可以达到的孩子或子孙节点之间的通路，称为路径。</a:t>
                          </a:r>
                          <a:endParaRPr lang="en-US" altLang="zh-CN" sz="1800" kern="1200" dirty="0">
                            <a:solidFill>
                              <a:srgbClr val="000000"/>
                            </a:solidFill>
                            <a:latin typeface="+mj-ea"/>
                            <a:ea typeface="+mn-ea"/>
                            <a:cs typeface="+mn-cs"/>
                          </a:endParaRPr>
                        </a:p>
                        <a:p>
                          <a:pPr>
                            <a:lnSpc>
                              <a:spcPct val="150000"/>
                            </a:lnSpc>
                          </a:pPr>
                          <a:r>
                            <a:rPr lang="zh-CN" altLang="en-US" sz="1800" kern="1200" dirty="0">
                              <a:solidFill>
                                <a:srgbClr val="00B0F0"/>
                              </a:solidFill>
                              <a:latin typeface="+mj-ea"/>
                              <a:ea typeface="+mn-ea"/>
                              <a:cs typeface="+mn-cs"/>
                            </a:rPr>
                            <a:t>通路中边的数目</a:t>
                          </a:r>
                          <a:r>
                            <a:rPr lang="zh-CN" altLang="en-US" sz="1800" kern="1200" dirty="0">
                              <a:solidFill>
                                <a:srgbClr val="000000"/>
                              </a:solidFill>
                              <a:latin typeface="+mj-ea"/>
                              <a:ea typeface="+mn-ea"/>
                              <a:cs typeface="+mn-cs"/>
                            </a:rPr>
                            <a:t>称为</a:t>
                          </a:r>
                          <a:r>
                            <a:rPr lang="zh-CN" altLang="en-US" sz="1800" kern="1200" dirty="0">
                              <a:solidFill>
                                <a:srgbClr val="FF0000"/>
                              </a:solidFill>
                              <a:latin typeface="+mj-ea"/>
                              <a:ea typeface="+mn-ea"/>
                              <a:cs typeface="+mn-cs"/>
                            </a:rPr>
                            <a:t>路径长度</a:t>
                          </a:r>
                          <a:r>
                            <a:rPr lang="zh-CN" altLang="en-US" sz="1800" kern="1200" dirty="0">
                              <a:solidFill>
                                <a:srgbClr val="000000"/>
                              </a:solidFill>
                              <a:latin typeface="+mj-ea"/>
                              <a:ea typeface="+mn-ea"/>
                              <a:cs typeface="+mn-cs"/>
                            </a:rPr>
                            <a:t>。</a:t>
                          </a:r>
                        </a:p>
                      </a:txBody>
                      <a:tcPr/>
                    </a:tc>
                    <a:extLst>
                      <a:ext uri="{0D108BD9-81ED-4DB2-BD59-A6C34878D82A}">
                        <a16:rowId xmlns:a16="http://schemas.microsoft.com/office/drawing/2014/main" val="10001"/>
                      </a:ext>
                    </a:extLst>
                  </a:tr>
                  <a:tr h="1284097">
                    <a:tc>
                      <a:txBody>
                        <a:bodyPr/>
                        <a:lstStyle/>
                        <a:p>
                          <a:pPr>
                            <a:lnSpc>
                              <a:spcPct val="150000"/>
                            </a:lnSpc>
                          </a:pPr>
                          <a:r>
                            <a:rPr lang="en-US" altLang="zh-CN" sz="1800" kern="1200" dirty="0">
                              <a:solidFill>
                                <a:srgbClr val="000000"/>
                              </a:solidFill>
                              <a:latin typeface="+mj-ea"/>
                              <a:ea typeface="+mn-ea"/>
                              <a:cs typeface="+mn-cs"/>
                            </a:rPr>
                            <a:t>2. </a:t>
                          </a:r>
                          <a:r>
                            <a:rPr lang="zh-CN" altLang="en-US" sz="1800" kern="1200" dirty="0">
                              <a:solidFill>
                                <a:srgbClr val="00B0F0"/>
                              </a:solidFill>
                              <a:latin typeface="+mj-ea"/>
                              <a:ea typeface="+mn-ea"/>
                              <a:cs typeface="+mn-cs"/>
                            </a:rPr>
                            <a:t>节点的权及带权路径长度</a:t>
                          </a:r>
                          <a:endParaRPr lang="en-US" altLang="zh-CN" sz="1800" kern="1200" dirty="0">
                            <a:solidFill>
                              <a:srgbClr val="00B0F0"/>
                            </a:solidFill>
                            <a:latin typeface="+mj-ea"/>
                            <a:ea typeface="+mn-ea"/>
                            <a:cs typeface="+mn-cs"/>
                          </a:endParaRPr>
                        </a:p>
                        <a:p>
                          <a:pPr>
                            <a:lnSpc>
                              <a:spcPct val="150000"/>
                            </a:lnSpc>
                          </a:pPr>
                          <a:r>
                            <a:rPr lang="zh-CN" altLang="en-US" sz="1800" kern="1200" dirty="0">
                              <a:solidFill>
                                <a:srgbClr val="000000"/>
                              </a:solidFill>
                              <a:latin typeface="+mj-ea"/>
                              <a:ea typeface="+mn-ea"/>
                              <a:cs typeface="+mn-cs"/>
                            </a:rPr>
                            <a:t>给树的节点附加的这个有着某种意义的实数，称为该节点的权。</a:t>
                          </a:r>
                        </a:p>
                        <a:p>
                          <a:pPr>
                            <a:lnSpc>
                              <a:spcPct val="150000"/>
                            </a:lnSpc>
                          </a:pPr>
                          <a:r>
                            <a:rPr lang="zh-CN" altLang="en-US" sz="1800" kern="1200" dirty="0">
                              <a:solidFill>
                                <a:srgbClr val="000000"/>
                              </a:solidFill>
                              <a:latin typeface="+mj-ea"/>
                              <a:ea typeface="+mn-ea"/>
                              <a:cs typeface="+mn-cs"/>
                            </a:rPr>
                            <a:t>节点的带权路径长度为：从根节点到该节点之间的路径长度与该节点的权的乘积。 </a:t>
                          </a:r>
                        </a:p>
                      </a:txBody>
                      <a:tcPr/>
                    </a:tc>
                    <a:extLst>
                      <a:ext uri="{0D108BD9-81ED-4DB2-BD59-A6C34878D82A}">
                        <a16:rowId xmlns:a16="http://schemas.microsoft.com/office/drawing/2014/main" val="10002"/>
                      </a:ext>
                    </a:extLst>
                  </a:tr>
                  <a:tr h="1284732">
                    <a:tc>
                      <a:txBody>
                        <a:bodyPr/>
                        <a:lstStyle/>
                        <a:p>
                          <a:endParaRPr lang="zh-CN"/>
                        </a:p>
                      </a:txBody>
                      <a:tcPr>
                        <a:blipFill>
                          <a:blip r:embed="rId2"/>
                          <a:stretch>
                            <a:fillRect l="-141" t="-238863" r="-352" b="-21327"/>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387929216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D3A099-AA98-A56F-E159-934880D8ACFD}"/>
              </a:ext>
            </a:extLst>
          </p:cNvPr>
          <p:cNvSpPr/>
          <p:nvPr/>
        </p:nvSpPr>
        <p:spPr>
          <a:xfrm>
            <a:off x="1130007" y="354830"/>
            <a:ext cx="206690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哈夫曼树</a:t>
            </a:r>
          </a:p>
        </p:txBody>
      </p:sp>
      <p:sp>
        <p:nvSpPr>
          <p:cNvPr id="9" name="文本框 8">
            <a:extLst>
              <a:ext uri="{FF2B5EF4-FFF2-40B4-BE49-F238E27FC236}">
                <a16:creationId xmlns:a16="http://schemas.microsoft.com/office/drawing/2014/main" id="{D24EB286-207A-FCF7-9B35-3DEE3AA64B79}"/>
              </a:ext>
            </a:extLst>
          </p:cNvPr>
          <p:cNvSpPr txBox="1"/>
          <p:nvPr/>
        </p:nvSpPr>
        <p:spPr>
          <a:xfrm>
            <a:off x="535925" y="5736240"/>
            <a:ext cx="10920969" cy="400110"/>
          </a:xfrm>
          <a:prstGeom prst="rect">
            <a:avLst/>
          </a:prstGeom>
          <a:ln w="19050"/>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2000" b="1" dirty="0">
                <a:solidFill>
                  <a:srgbClr val="000000"/>
                </a:solidFill>
                <a:latin typeface="+mn-ea"/>
              </a:rPr>
              <a:t>在一棵二叉树中，若</a:t>
            </a:r>
            <a:r>
              <a:rPr lang="zh-CN" altLang="en-US" sz="2000" b="1" dirty="0">
                <a:solidFill>
                  <a:srgbClr val="00B0F0"/>
                </a:solidFill>
                <a:latin typeface="+mn-ea"/>
              </a:rPr>
              <a:t>带权路径长度达到最小</a:t>
            </a:r>
            <a:r>
              <a:rPr lang="zh-CN" altLang="en-US" sz="2000" b="1" dirty="0">
                <a:solidFill>
                  <a:srgbClr val="000000"/>
                </a:solidFill>
                <a:latin typeface="+mn-ea"/>
              </a:rPr>
              <a:t>，称这样的二叉树为最优二叉树，也称为</a:t>
            </a:r>
            <a:r>
              <a:rPr lang="zh-CN" altLang="en-US" sz="2000" b="1" dirty="0">
                <a:solidFill>
                  <a:srgbClr val="FF0000"/>
                </a:solidFill>
                <a:latin typeface="+mn-ea"/>
              </a:rPr>
              <a:t>哈夫曼树</a:t>
            </a:r>
            <a:r>
              <a:rPr lang="zh-CN" altLang="en-US" sz="2000" b="1" dirty="0">
                <a:solidFill>
                  <a:srgbClr val="000000"/>
                </a:solidFill>
                <a:latin typeface="+mn-ea"/>
              </a:rPr>
              <a:t>。</a:t>
            </a:r>
          </a:p>
        </p:txBody>
      </p:sp>
      <p:sp>
        <p:nvSpPr>
          <p:cNvPr id="10" name="Text Box 2">
            <a:extLst>
              <a:ext uri="{FF2B5EF4-FFF2-40B4-BE49-F238E27FC236}">
                <a16:creationId xmlns:a16="http://schemas.microsoft.com/office/drawing/2014/main" id="{89A2A8C8-C9CD-DDB3-487B-52BF28F339BA}"/>
              </a:ext>
            </a:extLst>
          </p:cNvPr>
          <p:cNvSpPr txBox="1">
            <a:spLocks noChangeArrowheads="1"/>
          </p:cNvSpPr>
          <p:nvPr/>
        </p:nvSpPr>
        <p:spPr bwMode="auto">
          <a:xfrm>
            <a:off x="535925" y="1449256"/>
            <a:ext cx="9100568" cy="430887"/>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0"/>
              </a:spcBef>
              <a:buClrTx/>
              <a:buSzTx/>
              <a:buFontTx/>
              <a:buNone/>
            </a:pPr>
            <a:r>
              <a:rPr kumimoji="1" lang="zh-CN" altLang="en-US" sz="2200" b="1" dirty="0">
                <a:solidFill>
                  <a:schemeClr val="bg1"/>
                </a:solidFill>
                <a:latin typeface="+mj-ea"/>
                <a:ea typeface="+mj-ea"/>
              </a:rPr>
              <a:t>例：有</a:t>
            </a:r>
            <a:r>
              <a:rPr kumimoji="1" lang="en-US" altLang="zh-CN" sz="2200" b="1" dirty="0">
                <a:solidFill>
                  <a:schemeClr val="bg1"/>
                </a:solidFill>
                <a:latin typeface="+mj-ea"/>
                <a:ea typeface="+mj-ea"/>
              </a:rPr>
              <a:t>4</a:t>
            </a:r>
            <a:r>
              <a:rPr kumimoji="1" lang="zh-CN" altLang="en-US" sz="2200" b="1" dirty="0">
                <a:solidFill>
                  <a:schemeClr val="bg1"/>
                </a:solidFill>
                <a:latin typeface="+mj-ea"/>
                <a:ea typeface="+mj-ea"/>
              </a:rPr>
              <a:t>个节点，权值分别为</a:t>
            </a:r>
            <a:r>
              <a:rPr kumimoji="1" lang="en-US" altLang="zh-CN" sz="2200" b="1" dirty="0">
                <a:solidFill>
                  <a:schemeClr val="bg1"/>
                </a:solidFill>
                <a:latin typeface="+mj-ea"/>
                <a:ea typeface="+mj-ea"/>
              </a:rPr>
              <a:t>7</a:t>
            </a:r>
            <a:r>
              <a:rPr kumimoji="1" lang="zh-CN" altLang="en-US" sz="2200" b="1" dirty="0">
                <a:solidFill>
                  <a:schemeClr val="bg1"/>
                </a:solidFill>
                <a:latin typeface="+mj-ea"/>
                <a:ea typeface="+mj-ea"/>
              </a:rPr>
              <a:t>，</a:t>
            </a:r>
            <a:r>
              <a:rPr kumimoji="1" lang="en-US" altLang="zh-CN" sz="2200" b="1" dirty="0">
                <a:solidFill>
                  <a:schemeClr val="bg1"/>
                </a:solidFill>
                <a:latin typeface="+mj-ea"/>
                <a:ea typeface="+mj-ea"/>
              </a:rPr>
              <a:t>5</a:t>
            </a:r>
            <a:r>
              <a:rPr kumimoji="1" lang="zh-CN" altLang="en-US" sz="2200" b="1" dirty="0">
                <a:solidFill>
                  <a:schemeClr val="bg1"/>
                </a:solidFill>
                <a:latin typeface="+mj-ea"/>
                <a:ea typeface="+mj-ea"/>
              </a:rPr>
              <a:t>，</a:t>
            </a:r>
            <a:r>
              <a:rPr kumimoji="1" lang="en-US" altLang="zh-CN" sz="2200" b="1" dirty="0">
                <a:solidFill>
                  <a:schemeClr val="bg1"/>
                </a:solidFill>
                <a:latin typeface="+mj-ea"/>
                <a:ea typeface="+mj-ea"/>
              </a:rPr>
              <a:t>2</a:t>
            </a:r>
            <a:r>
              <a:rPr kumimoji="1" lang="zh-CN" altLang="en-US" sz="2200" b="1" dirty="0">
                <a:solidFill>
                  <a:schemeClr val="bg1"/>
                </a:solidFill>
                <a:latin typeface="+mj-ea"/>
                <a:ea typeface="+mj-ea"/>
              </a:rPr>
              <a:t>，</a:t>
            </a:r>
            <a:r>
              <a:rPr kumimoji="1" lang="en-US" altLang="zh-CN" sz="2200" b="1" dirty="0">
                <a:solidFill>
                  <a:schemeClr val="bg1"/>
                </a:solidFill>
                <a:latin typeface="+mj-ea"/>
                <a:ea typeface="+mj-ea"/>
              </a:rPr>
              <a:t>4</a:t>
            </a:r>
            <a:r>
              <a:rPr kumimoji="1" lang="zh-CN" altLang="en-US" sz="2200" b="1" dirty="0">
                <a:solidFill>
                  <a:schemeClr val="bg1"/>
                </a:solidFill>
                <a:latin typeface="+mj-ea"/>
                <a:ea typeface="+mj-ea"/>
              </a:rPr>
              <a:t>，构造有</a:t>
            </a:r>
            <a:r>
              <a:rPr kumimoji="1" lang="en-US" altLang="zh-CN" sz="2200" b="1" dirty="0">
                <a:solidFill>
                  <a:schemeClr val="bg1"/>
                </a:solidFill>
                <a:latin typeface="+mj-ea"/>
                <a:ea typeface="+mj-ea"/>
              </a:rPr>
              <a:t>4</a:t>
            </a:r>
            <a:r>
              <a:rPr kumimoji="1" lang="zh-CN" altLang="en-US" sz="2200" b="1" dirty="0">
                <a:solidFill>
                  <a:schemeClr val="bg1"/>
                </a:solidFill>
                <a:latin typeface="+mj-ea"/>
                <a:ea typeface="+mj-ea"/>
              </a:rPr>
              <a:t>个叶子节点的二叉树</a:t>
            </a:r>
          </a:p>
        </p:txBody>
      </p:sp>
      <p:pic>
        <p:nvPicPr>
          <p:cNvPr id="11" name="图片 10">
            <a:extLst>
              <a:ext uri="{FF2B5EF4-FFF2-40B4-BE49-F238E27FC236}">
                <a16:creationId xmlns:a16="http://schemas.microsoft.com/office/drawing/2014/main" id="{EC650D38-8CAB-6C91-B29E-8AB274A51D38}"/>
              </a:ext>
            </a:extLst>
          </p:cNvPr>
          <p:cNvPicPr>
            <a:picLocks noChangeAspect="1"/>
          </p:cNvPicPr>
          <p:nvPr/>
        </p:nvPicPr>
        <p:blipFill>
          <a:blip r:embed="rId2"/>
          <a:stretch>
            <a:fillRect/>
          </a:stretch>
        </p:blipFill>
        <p:spPr>
          <a:xfrm>
            <a:off x="416692" y="2121999"/>
            <a:ext cx="3426249" cy="2853175"/>
          </a:xfrm>
          <a:prstGeom prst="rect">
            <a:avLst/>
          </a:prstGeom>
        </p:spPr>
      </p:pic>
      <p:pic>
        <p:nvPicPr>
          <p:cNvPr id="12" name="图片 11">
            <a:extLst>
              <a:ext uri="{FF2B5EF4-FFF2-40B4-BE49-F238E27FC236}">
                <a16:creationId xmlns:a16="http://schemas.microsoft.com/office/drawing/2014/main" id="{9CBB4011-B2CE-53EB-4E89-DE912B9DF8DB}"/>
              </a:ext>
            </a:extLst>
          </p:cNvPr>
          <p:cNvPicPr>
            <a:picLocks noChangeAspect="1"/>
          </p:cNvPicPr>
          <p:nvPr/>
        </p:nvPicPr>
        <p:blipFill>
          <a:blip r:embed="rId3"/>
          <a:stretch>
            <a:fillRect/>
          </a:stretch>
        </p:blipFill>
        <p:spPr>
          <a:xfrm>
            <a:off x="3965484" y="2393294"/>
            <a:ext cx="3328704" cy="2310584"/>
          </a:xfrm>
          <a:prstGeom prst="rect">
            <a:avLst/>
          </a:prstGeom>
        </p:spPr>
      </p:pic>
      <p:pic>
        <p:nvPicPr>
          <p:cNvPr id="13" name="图片 12">
            <a:extLst>
              <a:ext uri="{FF2B5EF4-FFF2-40B4-BE49-F238E27FC236}">
                <a16:creationId xmlns:a16="http://schemas.microsoft.com/office/drawing/2014/main" id="{4827186D-7544-795F-9F06-E01C315D8018}"/>
              </a:ext>
            </a:extLst>
          </p:cNvPr>
          <p:cNvPicPr>
            <a:picLocks noChangeAspect="1"/>
          </p:cNvPicPr>
          <p:nvPr/>
        </p:nvPicPr>
        <p:blipFill>
          <a:blip r:embed="rId4"/>
          <a:stretch>
            <a:fillRect/>
          </a:stretch>
        </p:blipFill>
        <p:spPr>
          <a:xfrm>
            <a:off x="7695732" y="2310513"/>
            <a:ext cx="4054191" cy="2627604"/>
          </a:xfrm>
          <a:prstGeom prst="rect">
            <a:avLst/>
          </a:prstGeom>
        </p:spPr>
      </p:pic>
      <p:sp>
        <p:nvSpPr>
          <p:cNvPr id="14" name="Text Box 42">
            <a:extLst>
              <a:ext uri="{FF2B5EF4-FFF2-40B4-BE49-F238E27FC236}">
                <a16:creationId xmlns:a16="http://schemas.microsoft.com/office/drawing/2014/main" id="{EC03AE8E-3E6D-2A5E-D2EC-B9235C7D2CB8}"/>
              </a:ext>
            </a:extLst>
          </p:cNvPr>
          <p:cNvSpPr txBox="1">
            <a:spLocks noChangeArrowheads="1"/>
          </p:cNvSpPr>
          <p:nvPr/>
        </p:nvSpPr>
        <p:spPr bwMode="auto">
          <a:xfrm>
            <a:off x="307041" y="4991459"/>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WPL=7*3+5*3+2*1+4*2=46</a:t>
            </a:r>
          </a:p>
        </p:txBody>
      </p:sp>
      <p:sp>
        <p:nvSpPr>
          <p:cNvPr id="15" name="Text Box 22">
            <a:extLst>
              <a:ext uri="{FF2B5EF4-FFF2-40B4-BE49-F238E27FC236}">
                <a16:creationId xmlns:a16="http://schemas.microsoft.com/office/drawing/2014/main" id="{BBB601D6-0533-0C8E-3507-9E12CC6D19A7}"/>
              </a:ext>
            </a:extLst>
          </p:cNvPr>
          <p:cNvSpPr txBox="1">
            <a:spLocks noChangeArrowheads="1"/>
          </p:cNvSpPr>
          <p:nvPr/>
        </p:nvSpPr>
        <p:spPr bwMode="auto">
          <a:xfrm>
            <a:off x="3842941" y="4534259"/>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WPL=7*2+5*2+2*2+4*2=36</a:t>
            </a:r>
          </a:p>
        </p:txBody>
      </p:sp>
      <p:sp>
        <p:nvSpPr>
          <p:cNvPr id="16" name="Text Box 61">
            <a:extLst>
              <a:ext uri="{FF2B5EF4-FFF2-40B4-BE49-F238E27FC236}">
                <a16:creationId xmlns:a16="http://schemas.microsoft.com/office/drawing/2014/main" id="{77FB1C7E-24ED-E05B-8FC0-DDDD8C2750CD}"/>
              </a:ext>
            </a:extLst>
          </p:cNvPr>
          <p:cNvSpPr txBox="1">
            <a:spLocks noChangeArrowheads="1"/>
          </p:cNvSpPr>
          <p:nvPr/>
        </p:nvSpPr>
        <p:spPr bwMode="auto">
          <a:xfrm>
            <a:off x="7863723" y="4938117"/>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WPL=7*1+5*2+2*3+4*3=35</a:t>
            </a:r>
          </a:p>
        </p:txBody>
      </p:sp>
    </p:spTree>
    <p:extLst>
      <p:ext uri="{BB962C8B-B14F-4D97-AF65-F5344CB8AC3E}">
        <p14:creationId xmlns:p14="http://schemas.microsoft.com/office/powerpoint/2010/main" val="24222682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par>
                                <p:cTn id="11" presetID="16" presetClass="entr" presetSubtype="2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inVertical)">
                                      <p:cBhvr>
                                        <p:cTn id="16" dur="500"/>
                                        <p:tgtEl>
                                          <p:spTgt spid="1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bldLvl="0" animBg="1"/>
      <p:bldP spid="15" grpId="0" bldLvl="0" animBg="1"/>
      <p:bldP spid="16"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8C70C6-A0A5-696C-F19E-314490EBE0BD}"/>
              </a:ext>
            </a:extLst>
          </p:cNvPr>
          <p:cNvSpPr/>
          <p:nvPr/>
        </p:nvSpPr>
        <p:spPr>
          <a:xfrm>
            <a:off x="1130007" y="354830"/>
            <a:ext cx="293244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哈夫曼树的构造</a:t>
            </a:r>
          </a:p>
        </p:txBody>
      </p:sp>
      <p:sp>
        <p:nvSpPr>
          <p:cNvPr id="3" name="文本框 2">
            <a:extLst>
              <a:ext uri="{FF2B5EF4-FFF2-40B4-BE49-F238E27FC236}">
                <a16:creationId xmlns:a16="http://schemas.microsoft.com/office/drawing/2014/main" id="{5DEE7E39-84E2-C0FC-4CC4-0CB42EE846B1}"/>
              </a:ext>
            </a:extLst>
          </p:cNvPr>
          <p:cNvSpPr txBox="1"/>
          <p:nvPr/>
        </p:nvSpPr>
        <p:spPr>
          <a:xfrm>
            <a:off x="507227" y="1162655"/>
            <a:ext cx="11240370" cy="55760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假设有</a:t>
            </a:r>
            <a:r>
              <a:rPr lang="en-US" altLang="zh-CN" sz="2400" b="1" dirty="0"/>
              <a:t>n</a:t>
            </a:r>
            <a:r>
              <a:rPr lang="zh-CN" altLang="en-US" sz="2400" b="1" dirty="0"/>
              <a:t>个权值，则构造出的哈夫曼树有</a:t>
            </a:r>
            <a:r>
              <a:rPr lang="en-US" altLang="zh-CN" sz="2400" b="1" dirty="0"/>
              <a:t>n</a:t>
            </a:r>
            <a:r>
              <a:rPr lang="zh-CN" altLang="en-US" sz="2400" b="1" dirty="0"/>
              <a:t>个叶子节点。 </a:t>
            </a:r>
            <a:r>
              <a:rPr lang="en-US" altLang="zh-CN" sz="2400" b="1" dirty="0"/>
              <a:t>n</a:t>
            </a:r>
            <a:r>
              <a:rPr lang="zh-CN" altLang="en-US" sz="2400" b="1" dirty="0"/>
              <a:t>个权值分别设为 </a:t>
            </a:r>
            <a:r>
              <a:rPr lang="en-US" altLang="zh-CN" sz="2400" b="1" dirty="0"/>
              <a:t>w1,w2,…,</a:t>
            </a:r>
            <a:r>
              <a:rPr lang="en-US" altLang="zh-CN" sz="2400" b="1" dirty="0" err="1"/>
              <a:t>wn</a:t>
            </a:r>
            <a:r>
              <a:rPr lang="zh-CN" altLang="en-US" sz="2400" b="1" dirty="0"/>
              <a:t>，则哈夫曼树的构造规则为：</a:t>
            </a:r>
            <a:endParaRPr lang="en-US" altLang="zh-CN" sz="2400" b="1" dirty="0"/>
          </a:p>
          <a:p>
            <a:pPr marL="457200" indent="-457200">
              <a:lnSpc>
                <a:spcPct val="150000"/>
              </a:lnSpc>
              <a:buFont typeface="Arial" panose="020B0604020202020204" pitchFamily="34" charset="0"/>
              <a:buChar char="•"/>
            </a:pPr>
            <a:r>
              <a:rPr lang="zh-CN" altLang="en-US" sz="2400" b="1" dirty="0"/>
              <a:t>（</a:t>
            </a:r>
            <a:r>
              <a:rPr lang="en-US" altLang="zh-CN" sz="2400" b="1" dirty="0"/>
              <a:t>1</a:t>
            </a:r>
            <a:r>
              <a:rPr lang="zh-CN" altLang="en-US" sz="2400" b="1" dirty="0"/>
              <a:t>）将</a:t>
            </a:r>
            <a:r>
              <a:rPr lang="en-US" altLang="zh-CN" sz="2400" b="1" dirty="0"/>
              <a:t>w1,w2,…,</a:t>
            </a:r>
            <a:r>
              <a:rPr lang="en-US" altLang="zh-CN" sz="2400" b="1" dirty="0" err="1"/>
              <a:t>wn</a:t>
            </a:r>
            <a:r>
              <a:rPr lang="zh-CN" altLang="en-US" sz="2400" b="1" dirty="0"/>
              <a:t>看成是有</a:t>
            </a:r>
            <a:r>
              <a:rPr lang="en-US" altLang="zh-CN" sz="2400" b="1" dirty="0"/>
              <a:t>n </a:t>
            </a:r>
            <a:r>
              <a:rPr lang="zh-CN" altLang="en-US" sz="2400" b="1" dirty="0"/>
              <a:t>棵树的森林</a:t>
            </a:r>
            <a:r>
              <a:rPr lang="en-US" altLang="zh-CN" sz="2400" b="1" dirty="0"/>
              <a:t>(</a:t>
            </a:r>
            <a:r>
              <a:rPr lang="zh-CN" altLang="en-US" sz="2400" b="1" dirty="0"/>
              <a:t>每棵树仅有一个节点</a:t>
            </a:r>
            <a:r>
              <a:rPr lang="en-US" altLang="zh-CN" sz="2400" b="1" dirty="0"/>
              <a:t>)</a:t>
            </a:r>
            <a:r>
              <a:rPr lang="zh-CN" altLang="en-US" sz="2400" b="1" dirty="0"/>
              <a:t>；</a:t>
            </a:r>
          </a:p>
          <a:p>
            <a:pPr marL="457200" indent="-457200">
              <a:lnSpc>
                <a:spcPct val="150000"/>
              </a:lnSpc>
              <a:buFont typeface="Arial" panose="020B0604020202020204" pitchFamily="34" charset="0"/>
              <a:buChar char="•"/>
            </a:pPr>
            <a:r>
              <a:rPr lang="zh-CN" altLang="en-US" sz="2400" b="1" dirty="0"/>
              <a:t>（</a:t>
            </a:r>
            <a:r>
              <a:rPr lang="en-US" altLang="zh-CN" sz="2400" b="1" dirty="0"/>
              <a:t>2</a:t>
            </a:r>
            <a:r>
              <a:rPr lang="zh-CN" altLang="en-US" sz="2400" b="1" dirty="0"/>
              <a:t>）</a:t>
            </a:r>
            <a:r>
              <a:rPr lang="zh-CN" altLang="en-US" sz="2400" b="1" dirty="0">
                <a:solidFill>
                  <a:srgbClr val="FF0000"/>
                </a:solidFill>
              </a:rPr>
              <a:t>在森林中选出两个根节点的权值最小的树合并</a:t>
            </a:r>
            <a:r>
              <a:rPr lang="zh-CN" altLang="en-US" sz="2400" b="1" dirty="0"/>
              <a:t>，作为一棵新树的左、右子树，且新树的根节点权值为其左、右子树根节点权值之和；</a:t>
            </a:r>
          </a:p>
          <a:p>
            <a:pPr marL="457200" indent="-457200">
              <a:lnSpc>
                <a:spcPct val="150000"/>
              </a:lnSpc>
              <a:buFont typeface="Arial" panose="020B0604020202020204" pitchFamily="34" charset="0"/>
              <a:buChar char="•"/>
            </a:pPr>
            <a:r>
              <a:rPr lang="zh-CN" altLang="en-US" sz="2400" b="1" dirty="0"/>
              <a:t>（</a:t>
            </a:r>
            <a:r>
              <a:rPr lang="en-US" altLang="zh-CN" sz="2400" b="1" dirty="0"/>
              <a:t>3</a:t>
            </a:r>
            <a:r>
              <a:rPr lang="zh-CN" altLang="en-US" sz="2400" b="1" dirty="0"/>
              <a:t>）</a:t>
            </a:r>
            <a:r>
              <a:rPr lang="zh-CN" altLang="en-US" sz="2400" b="1" dirty="0">
                <a:solidFill>
                  <a:srgbClr val="FF0000"/>
                </a:solidFill>
              </a:rPr>
              <a:t>从森林中删除选取的两棵树，并将新树加入森林；</a:t>
            </a:r>
            <a:endParaRPr lang="en-US" altLang="zh-CN" sz="2400" b="1" dirty="0">
              <a:solidFill>
                <a:srgbClr val="FF0000"/>
              </a:solidFill>
            </a:endParaRPr>
          </a:p>
          <a:p>
            <a:pPr marL="457200" indent="-457200">
              <a:lnSpc>
                <a:spcPct val="150000"/>
              </a:lnSpc>
              <a:buFont typeface="Arial" panose="020B0604020202020204" pitchFamily="34" charset="0"/>
              <a:buChar char="•"/>
            </a:pPr>
            <a:r>
              <a:rPr lang="zh-CN" altLang="en-US" sz="2400" b="1" dirty="0"/>
              <a:t>（</a:t>
            </a:r>
            <a:r>
              <a:rPr lang="en-US" altLang="zh-CN" sz="2400" b="1" dirty="0"/>
              <a:t>4</a:t>
            </a:r>
            <a:r>
              <a:rPr lang="zh-CN" altLang="en-US" sz="2400" b="1" dirty="0"/>
              <a:t>）重复</a:t>
            </a:r>
            <a:r>
              <a:rPr lang="en-US" altLang="zh-CN" sz="2400" b="1" dirty="0"/>
              <a:t>(2)</a:t>
            </a:r>
            <a:r>
              <a:rPr lang="zh-CN" altLang="en-US" sz="2400" b="1" dirty="0"/>
              <a:t>、</a:t>
            </a:r>
            <a:r>
              <a:rPr lang="en-US" altLang="zh-CN" sz="2400" b="1" dirty="0"/>
              <a:t>(3)</a:t>
            </a:r>
            <a:r>
              <a:rPr lang="zh-CN" altLang="en-US" sz="2400" b="1" dirty="0"/>
              <a:t>步，</a:t>
            </a:r>
            <a:r>
              <a:rPr lang="zh-CN" altLang="en-US" sz="2400" b="1" dirty="0">
                <a:solidFill>
                  <a:srgbClr val="FF0000"/>
                </a:solidFill>
              </a:rPr>
              <a:t>直到森林中只剩一棵树为止</a:t>
            </a:r>
            <a:r>
              <a:rPr lang="zh-CN" altLang="en-US" sz="2400" b="1" dirty="0"/>
              <a:t>，该树即为我们所求得的哈夫曼树。 </a:t>
            </a:r>
          </a:p>
          <a:p>
            <a:pPr marL="457200" indent="-457200">
              <a:lnSpc>
                <a:spcPct val="150000"/>
              </a:lnSpc>
              <a:buFont typeface="Arial" panose="020B0604020202020204" pitchFamily="34" charset="0"/>
              <a:buChar char="•"/>
            </a:pPr>
            <a:endParaRPr lang="zh-CN" altLang="en-US" sz="2400" b="1" dirty="0"/>
          </a:p>
          <a:p>
            <a:pPr marL="457200" indent="-457200">
              <a:lnSpc>
                <a:spcPct val="150000"/>
              </a:lnSpc>
              <a:buFont typeface="Arial" panose="020B0604020202020204" pitchFamily="34" charset="0"/>
              <a:buChar char="•"/>
            </a:pPr>
            <a:endParaRPr lang="zh-CN" altLang="en-US" sz="2400" b="1" dirty="0"/>
          </a:p>
        </p:txBody>
      </p:sp>
    </p:spTree>
    <p:extLst>
      <p:ext uri="{BB962C8B-B14F-4D97-AF65-F5344CB8AC3E}">
        <p14:creationId xmlns:p14="http://schemas.microsoft.com/office/powerpoint/2010/main" val="346681127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平行四边形 33">
            <a:extLst>
              <a:ext uri="{FF2B5EF4-FFF2-40B4-BE49-F238E27FC236}">
                <a16:creationId xmlns:a16="http://schemas.microsoft.com/office/drawing/2014/main" id="{A50F544C-F5D9-5140-B827-495431104F37}"/>
              </a:ext>
            </a:extLst>
          </p:cNvPr>
          <p:cNvSpPr/>
          <p:nvPr/>
        </p:nvSpPr>
        <p:spPr>
          <a:xfrm>
            <a:off x="-1725902" y="221162"/>
            <a:ext cx="6772289" cy="930128"/>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8" name="矩形 37"/>
          <p:cNvSpPr/>
          <p:nvPr/>
        </p:nvSpPr>
        <p:spPr>
          <a:xfrm>
            <a:off x="1056982" y="4612667"/>
            <a:ext cx="2017655" cy="438838"/>
          </a:xfrm>
          <a:prstGeom prst="rect">
            <a:avLst/>
          </a:prstGeom>
          <a:noFill/>
        </p:spPr>
        <p:txBody>
          <a:bodyPr wrap="square">
            <a:spAutoFit/>
          </a:bodyPr>
          <a:lstStyle/>
          <a:p>
            <a:pPr lvl="0" algn="ctr">
              <a:lnSpc>
                <a:spcPct val="150000"/>
              </a:lnSpc>
              <a:defRPr/>
            </a:pPr>
            <a:r>
              <a:rPr lang="en-US" altLang="zh-CN" sz="8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Whatever is worth doing is worth doing well. Whatever is worth</a:t>
            </a:r>
          </a:p>
        </p:txBody>
      </p:sp>
      <p:sp>
        <p:nvSpPr>
          <p:cNvPr id="39" name="文本框 38"/>
          <p:cNvSpPr txBox="1"/>
          <p:nvPr/>
        </p:nvSpPr>
        <p:spPr>
          <a:xfrm>
            <a:off x="1329509" y="4211688"/>
            <a:ext cx="1452592" cy="461666"/>
          </a:xfrm>
          <a:prstGeom prst="rect">
            <a:avLst/>
          </a:prstGeom>
          <a:noFill/>
        </p:spPr>
        <p:txBody>
          <a:bodyPr wrap="square" rtlCol="0">
            <a:spAutoFit/>
          </a:bodyPr>
          <a:lstStyle/>
          <a:p>
            <a:pPr algn="ctr"/>
            <a:r>
              <a:rPr lang="zh-CN" altLang="en-US" sz="24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工作概述</a:t>
            </a:r>
          </a:p>
        </p:txBody>
      </p:sp>
      <p:grpSp>
        <p:nvGrpSpPr>
          <p:cNvPr id="64" name="组合 63"/>
          <p:cNvGrpSpPr/>
          <p:nvPr/>
        </p:nvGrpSpPr>
        <p:grpSpPr>
          <a:xfrm>
            <a:off x="4424675" y="1198076"/>
            <a:ext cx="3950107" cy="1015663"/>
            <a:chOff x="3534580" y="915467"/>
            <a:chExt cx="3475820" cy="1015928"/>
          </a:xfrm>
        </p:grpSpPr>
        <p:sp>
          <p:nvSpPr>
            <p:cNvPr id="65" name="文本框 64"/>
            <p:cNvSpPr txBox="1"/>
            <p:nvPr/>
          </p:nvSpPr>
          <p:spPr>
            <a:xfrm>
              <a:off x="3534580" y="915467"/>
              <a:ext cx="1818861" cy="1015928"/>
            </a:xfrm>
            <a:prstGeom prst="rect">
              <a:avLst/>
            </a:prstGeom>
            <a:noFill/>
          </p:spPr>
          <p:txBody>
            <a:bodyPr wrap="square" rtlCol="0">
              <a:spAutoFit/>
            </a:bodyPr>
            <a:lstStyle/>
            <a:p>
              <a:pPr algn="ctr"/>
              <a:r>
                <a:rPr lang="zh-CN" altLang="en-US" sz="60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目录</a:t>
              </a:r>
            </a:p>
          </p:txBody>
        </p:sp>
        <p:sp>
          <p:nvSpPr>
            <p:cNvPr id="66" name="文本框 65"/>
            <p:cNvSpPr txBox="1"/>
            <p:nvPr/>
          </p:nvSpPr>
          <p:spPr>
            <a:xfrm>
              <a:off x="5191539" y="1477652"/>
              <a:ext cx="1818861" cy="400214"/>
            </a:xfrm>
            <a:prstGeom prst="rect">
              <a:avLst/>
            </a:prstGeom>
            <a:noFill/>
          </p:spPr>
          <p:txBody>
            <a:bodyPr wrap="square" rtlCol="0">
              <a:spAutoFit/>
            </a:bodyPr>
            <a:lstStyle/>
            <a:p>
              <a:pPr algn="ctr"/>
              <a:r>
                <a:rPr lang="en-US" altLang="zh-CN" sz="20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 CONTENTS </a:t>
              </a:r>
              <a:endParaRPr lang="zh-CN" altLang="en-US" sz="20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
        <p:nvSpPr>
          <p:cNvPr id="33" name="平行四边形 32">
            <a:extLst>
              <a:ext uri="{FF2B5EF4-FFF2-40B4-BE49-F238E27FC236}">
                <a16:creationId xmlns:a16="http://schemas.microsoft.com/office/drawing/2014/main" id="{275BC3CD-5EB5-8345-8E12-A8F1E19FE111}"/>
              </a:ext>
            </a:extLst>
          </p:cNvPr>
          <p:cNvSpPr/>
          <p:nvPr/>
        </p:nvSpPr>
        <p:spPr>
          <a:xfrm>
            <a:off x="-1788384" y="-3134"/>
            <a:ext cx="6772289" cy="930128"/>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5" name="平行四边形 34">
            <a:extLst>
              <a:ext uri="{FF2B5EF4-FFF2-40B4-BE49-F238E27FC236}">
                <a16:creationId xmlns:a16="http://schemas.microsoft.com/office/drawing/2014/main" id="{7201A34F-8C57-8E4C-A10F-E634C0D4987B}"/>
              </a:ext>
            </a:extLst>
          </p:cNvPr>
          <p:cNvSpPr/>
          <p:nvPr/>
        </p:nvSpPr>
        <p:spPr>
          <a:xfrm>
            <a:off x="7834860" y="5929126"/>
            <a:ext cx="6772289" cy="930128"/>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67" name="平行四边形 66">
            <a:extLst>
              <a:ext uri="{FF2B5EF4-FFF2-40B4-BE49-F238E27FC236}">
                <a16:creationId xmlns:a16="http://schemas.microsoft.com/office/drawing/2014/main" id="{CBF16D95-AAF3-9242-80BF-60DFDD256689}"/>
              </a:ext>
            </a:extLst>
          </p:cNvPr>
          <p:cNvSpPr/>
          <p:nvPr/>
        </p:nvSpPr>
        <p:spPr>
          <a:xfrm>
            <a:off x="8084593" y="5926964"/>
            <a:ext cx="6772289" cy="930128"/>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nvGrpSpPr>
          <p:cNvPr id="72" name="组合 71">
            <a:extLst>
              <a:ext uri="{FF2B5EF4-FFF2-40B4-BE49-F238E27FC236}">
                <a16:creationId xmlns:a16="http://schemas.microsoft.com/office/drawing/2014/main" id="{A7DAD10B-857A-468F-B11E-FB4CA98DA1D8}"/>
              </a:ext>
            </a:extLst>
          </p:cNvPr>
          <p:cNvGrpSpPr/>
          <p:nvPr/>
        </p:nvGrpSpPr>
        <p:grpSpPr>
          <a:xfrm>
            <a:off x="740016" y="2652913"/>
            <a:ext cx="938732" cy="713577"/>
            <a:chOff x="1608649" y="3339370"/>
            <a:chExt cx="912831" cy="693888"/>
          </a:xfrm>
        </p:grpSpPr>
        <p:sp>
          <p:nvSpPr>
            <p:cNvPr id="73" name="文本框 72">
              <a:extLst>
                <a:ext uri="{FF2B5EF4-FFF2-40B4-BE49-F238E27FC236}">
                  <a16:creationId xmlns:a16="http://schemas.microsoft.com/office/drawing/2014/main" id="{0F7A39B3-D948-4421-8752-C7ECD69B3083}"/>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01</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74" name="直接连接符 73">
              <a:extLst>
                <a:ext uri="{FF2B5EF4-FFF2-40B4-BE49-F238E27FC236}">
                  <a16:creationId xmlns:a16="http://schemas.microsoft.com/office/drawing/2014/main" id="{9F6D5B03-6AA7-4AE6-A4EE-4C4E98554F4C}"/>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E27FF464-A127-4051-AE25-78155F097AF1}"/>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9B6D832E-1DAA-4583-D82B-A7CA9AB5A014}"/>
              </a:ext>
            </a:extLst>
          </p:cNvPr>
          <p:cNvSpPr txBox="1"/>
          <p:nvPr/>
        </p:nvSpPr>
        <p:spPr>
          <a:xfrm>
            <a:off x="1930318" y="2812492"/>
            <a:ext cx="3940629" cy="400110"/>
          </a:xfrm>
          <a:prstGeom prst="rect">
            <a:avLst/>
          </a:prstGeom>
          <a:noFill/>
        </p:spPr>
        <p:txBody>
          <a:bodyPr wrap="square" rtlCol="0">
            <a:spAutoFit/>
          </a:bodyPr>
          <a:lstStyle/>
          <a:p>
            <a:r>
              <a:rPr lang="zh-CN" altLang="en-US" sz="2000" b="1" dirty="0"/>
              <a:t>树的概念</a:t>
            </a:r>
          </a:p>
        </p:txBody>
      </p:sp>
      <p:grpSp>
        <p:nvGrpSpPr>
          <p:cNvPr id="2" name="组合 1">
            <a:extLst>
              <a:ext uri="{FF2B5EF4-FFF2-40B4-BE49-F238E27FC236}">
                <a16:creationId xmlns:a16="http://schemas.microsoft.com/office/drawing/2014/main" id="{99F6AA39-EA4D-155E-E8F1-E73ADE9604BF}"/>
              </a:ext>
            </a:extLst>
          </p:cNvPr>
          <p:cNvGrpSpPr/>
          <p:nvPr/>
        </p:nvGrpSpPr>
        <p:grpSpPr>
          <a:xfrm>
            <a:off x="6457398" y="2615210"/>
            <a:ext cx="938732" cy="713577"/>
            <a:chOff x="1608649" y="3339370"/>
            <a:chExt cx="912831" cy="693888"/>
          </a:xfrm>
        </p:grpSpPr>
        <p:sp>
          <p:nvSpPr>
            <p:cNvPr id="3" name="文本框 2">
              <a:extLst>
                <a:ext uri="{FF2B5EF4-FFF2-40B4-BE49-F238E27FC236}">
                  <a16:creationId xmlns:a16="http://schemas.microsoft.com/office/drawing/2014/main" id="{59FFEA60-7A8D-6356-CA9C-4EC62260549D}"/>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02</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4" name="直接连接符 3">
              <a:extLst>
                <a:ext uri="{FF2B5EF4-FFF2-40B4-BE49-F238E27FC236}">
                  <a16:creationId xmlns:a16="http://schemas.microsoft.com/office/drawing/2014/main" id="{4F39ED98-ADCB-9B7C-7235-00966B7D343E}"/>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CAE5E379-4136-FFA3-C4BB-5A3E2F144C19}"/>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a16="http://schemas.microsoft.com/office/drawing/2014/main" id="{CA00542B-C5C8-3E15-F681-E92198F0FFBE}"/>
              </a:ext>
            </a:extLst>
          </p:cNvPr>
          <p:cNvSpPr txBox="1"/>
          <p:nvPr/>
        </p:nvSpPr>
        <p:spPr>
          <a:xfrm>
            <a:off x="7647700" y="2774789"/>
            <a:ext cx="3940629" cy="400110"/>
          </a:xfrm>
          <a:prstGeom prst="rect">
            <a:avLst/>
          </a:prstGeom>
          <a:noFill/>
        </p:spPr>
        <p:txBody>
          <a:bodyPr wrap="square" rtlCol="0">
            <a:spAutoFit/>
          </a:bodyPr>
          <a:lstStyle/>
          <a:p>
            <a:r>
              <a:rPr lang="zh-CN" altLang="en-US" sz="2000" b="1" dirty="0"/>
              <a:t>树的性质</a:t>
            </a:r>
          </a:p>
        </p:txBody>
      </p:sp>
      <p:grpSp>
        <p:nvGrpSpPr>
          <p:cNvPr id="11" name="组合 10">
            <a:extLst>
              <a:ext uri="{FF2B5EF4-FFF2-40B4-BE49-F238E27FC236}">
                <a16:creationId xmlns:a16="http://schemas.microsoft.com/office/drawing/2014/main" id="{DBA4A8B6-A05A-36D7-83B9-8124E4B0E53F}"/>
              </a:ext>
            </a:extLst>
          </p:cNvPr>
          <p:cNvGrpSpPr/>
          <p:nvPr/>
        </p:nvGrpSpPr>
        <p:grpSpPr>
          <a:xfrm>
            <a:off x="740016" y="4346062"/>
            <a:ext cx="938732" cy="713577"/>
            <a:chOff x="1608649" y="3339370"/>
            <a:chExt cx="912831" cy="693888"/>
          </a:xfrm>
        </p:grpSpPr>
        <p:sp>
          <p:nvSpPr>
            <p:cNvPr id="12" name="文本框 11">
              <a:extLst>
                <a:ext uri="{FF2B5EF4-FFF2-40B4-BE49-F238E27FC236}">
                  <a16:creationId xmlns:a16="http://schemas.microsoft.com/office/drawing/2014/main" id="{C88CECF5-8AFD-50F8-26C7-103161300630}"/>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03</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13" name="直接连接符 12">
              <a:extLst>
                <a:ext uri="{FF2B5EF4-FFF2-40B4-BE49-F238E27FC236}">
                  <a16:creationId xmlns:a16="http://schemas.microsoft.com/office/drawing/2014/main" id="{3551405D-17D3-3B7A-82D8-35719E570494}"/>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16155FC-BCF7-E224-F8BF-6B87A0E1BB18}"/>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文本框 15">
            <a:extLst>
              <a:ext uri="{FF2B5EF4-FFF2-40B4-BE49-F238E27FC236}">
                <a16:creationId xmlns:a16="http://schemas.microsoft.com/office/drawing/2014/main" id="{475601D1-C777-8A6F-CBD8-A8204FED9AED}"/>
              </a:ext>
            </a:extLst>
          </p:cNvPr>
          <p:cNvSpPr txBox="1"/>
          <p:nvPr/>
        </p:nvSpPr>
        <p:spPr>
          <a:xfrm>
            <a:off x="1930318" y="4505641"/>
            <a:ext cx="3940629" cy="400110"/>
          </a:xfrm>
          <a:prstGeom prst="rect">
            <a:avLst/>
          </a:prstGeom>
          <a:noFill/>
        </p:spPr>
        <p:txBody>
          <a:bodyPr wrap="square" rtlCol="0">
            <a:spAutoFit/>
          </a:bodyPr>
          <a:lstStyle/>
          <a:p>
            <a:r>
              <a:rPr lang="zh-CN" altLang="en-US" sz="2000" b="1" dirty="0"/>
              <a:t>树的遍历</a:t>
            </a:r>
          </a:p>
        </p:txBody>
      </p:sp>
      <p:grpSp>
        <p:nvGrpSpPr>
          <p:cNvPr id="17" name="组合 16">
            <a:extLst>
              <a:ext uri="{FF2B5EF4-FFF2-40B4-BE49-F238E27FC236}">
                <a16:creationId xmlns:a16="http://schemas.microsoft.com/office/drawing/2014/main" id="{2C38D98F-B4B2-EF1E-9879-3DACF85C7DB4}"/>
              </a:ext>
            </a:extLst>
          </p:cNvPr>
          <p:cNvGrpSpPr/>
          <p:nvPr/>
        </p:nvGrpSpPr>
        <p:grpSpPr>
          <a:xfrm>
            <a:off x="6457398" y="4356107"/>
            <a:ext cx="938732" cy="713577"/>
            <a:chOff x="1608649" y="3339370"/>
            <a:chExt cx="912831" cy="693888"/>
          </a:xfrm>
        </p:grpSpPr>
        <p:sp>
          <p:nvSpPr>
            <p:cNvPr id="18" name="文本框 17">
              <a:extLst>
                <a:ext uri="{FF2B5EF4-FFF2-40B4-BE49-F238E27FC236}">
                  <a16:creationId xmlns:a16="http://schemas.microsoft.com/office/drawing/2014/main" id="{5282FF81-35D3-C782-F092-B5438DB76322}"/>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04</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19" name="直接连接符 18">
              <a:extLst>
                <a:ext uri="{FF2B5EF4-FFF2-40B4-BE49-F238E27FC236}">
                  <a16:creationId xmlns:a16="http://schemas.microsoft.com/office/drawing/2014/main" id="{96D64214-6160-F24A-11B4-544D008B0920}"/>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A534952-BB37-54B8-3ED7-28C5CD17A186}"/>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文本框 20">
            <a:extLst>
              <a:ext uri="{FF2B5EF4-FFF2-40B4-BE49-F238E27FC236}">
                <a16:creationId xmlns:a16="http://schemas.microsoft.com/office/drawing/2014/main" id="{68C4AC86-0BD7-A5E8-D1DE-2B40E311A9E7}"/>
              </a:ext>
            </a:extLst>
          </p:cNvPr>
          <p:cNvSpPr txBox="1"/>
          <p:nvPr/>
        </p:nvSpPr>
        <p:spPr>
          <a:xfrm>
            <a:off x="7647700" y="4515686"/>
            <a:ext cx="3940629" cy="400110"/>
          </a:xfrm>
          <a:prstGeom prst="rect">
            <a:avLst/>
          </a:prstGeom>
          <a:noFill/>
        </p:spPr>
        <p:txBody>
          <a:bodyPr wrap="square" rtlCol="0">
            <a:spAutoFit/>
          </a:bodyPr>
          <a:lstStyle/>
          <a:p>
            <a:r>
              <a:rPr lang="zh-CN" altLang="en-US" sz="2000" b="1" dirty="0"/>
              <a:t>哈夫曼树和编码</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91079B-768D-3D39-5011-E1743C30DD95}"/>
              </a:ext>
            </a:extLst>
          </p:cNvPr>
          <p:cNvSpPr/>
          <p:nvPr/>
        </p:nvSpPr>
        <p:spPr>
          <a:xfrm>
            <a:off x="1130007" y="354830"/>
            <a:ext cx="293244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哈夫曼树的构造</a:t>
            </a:r>
          </a:p>
        </p:txBody>
      </p:sp>
      <p:sp>
        <p:nvSpPr>
          <p:cNvPr id="6" name="Text Box 3">
            <a:extLst>
              <a:ext uri="{FF2B5EF4-FFF2-40B4-BE49-F238E27FC236}">
                <a16:creationId xmlns:a16="http://schemas.microsoft.com/office/drawing/2014/main" id="{47482C0D-666F-1906-4790-80D0EA3A4544}"/>
              </a:ext>
            </a:extLst>
          </p:cNvPr>
          <p:cNvSpPr txBox="1">
            <a:spLocks noChangeArrowheads="1"/>
          </p:cNvSpPr>
          <p:nvPr/>
        </p:nvSpPr>
        <p:spPr bwMode="auto">
          <a:xfrm>
            <a:off x="1043106" y="941306"/>
            <a:ext cx="9041895" cy="830997"/>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bg1"/>
                </a:solidFill>
                <a:effectLst>
                  <a:outerShdw blurRad="38100" dist="38100" dir="2700000" algn="tl">
                    <a:srgbClr val="000000">
                      <a:alpha val="43137"/>
                    </a:srgbClr>
                  </a:outerShdw>
                </a:effectLst>
                <a:latin typeface="+mn-ea"/>
                <a:ea typeface="+mn-ea"/>
              </a:rPr>
              <a:t>下面给出哈夫曼树的构造过程，假设给定的叶子节点的权分别为</a:t>
            </a:r>
            <a:r>
              <a:rPr kumimoji="1" lang="en-US" altLang="zh-CN" sz="2400" b="1" dirty="0">
                <a:solidFill>
                  <a:schemeClr val="bg1"/>
                </a:solidFill>
                <a:effectLst>
                  <a:outerShdw blurRad="38100" dist="38100" dir="2700000" algn="tl">
                    <a:srgbClr val="000000">
                      <a:alpha val="43137"/>
                    </a:srgbClr>
                  </a:outerShdw>
                </a:effectLst>
                <a:latin typeface="+mn-ea"/>
                <a:ea typeface="+mn-ea"/>
              </a:rPr>
              <a:t>1,5,7,3</a:t>
            </a:r>
            <a:r>
              <a:rPr kumimoji="1" lang="zh-CN" altLang="en-US" sz="2400" b="1" dirty="0">
                <a:solidFill>
                  <a:schemeClr val="bg1"/>
                </a:solidFill>
                <a:effectLst>
                  <a:outerShdw blurRad="38100" dist="38100" dir="2700000" algn="tl">
                    <a:srgbClr val="000000">
                      <a:alpha val="43137"/>
                    </a:srgbClr>
                  </a:outerShdw>
                </a:effectLst>
                <a:latin typeface="+mn-ea"/>
                <a:ea typeface="+mn-ea"/>
              </a:rPr>
              <a:t>，则构造哈夫曼树过程如图所示。</a:t>
            </a:r>
          </a:p>
        </p:txBody>
      </p:sp>
      <p:sp>
        <p:nvSpPr>
          <p:cNvPr id="7" name="矩形 6">
            <a:extLst>
              <a:ext uri="{FF2B5EF4-FFF2-40B4-BE49-F238E27FC236}">
                <a16:creationId xmlns:a16="http://schemas.microsoft.com/office/drawing/2014/main" id="{3538871D-34C8-D650-53D1-6D9E46ED1691}"/>
              </a:ext>
            </a:extLst>
          </p:cNvPr>
          <p:cNvSpPr>
            <a:spLocks noChangeArrowheads="1"/>
          </p:cNvSpPr>
          <p:nvPr/>
        </p:nvSpPr>
        <p:spPr bwMode="auto">
          <a:xfrm>
            <a:off x="8421332" y="3927769"/>
            <a:ext cx="3456613" cy="16312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r>
              <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注意：为了使得到的哈夫曼树的结构尽量唯一，通常规定生成的哈夫曼树中每个节点的左子树根节点的权小于等于右子树根节点的权。</a:t>
            </a:r>
            <a:endParaRPr lang="zh-CN" altLang="en-US" sz="2000" dirty="0">
              <a:solidFill>
                <a:schemeClr val="bg1"/>
              </a:solidFill>
              <a:effectLst>
                <a:outerShdw blurRad="38100" dist="38100" dir="2700000" algn="tl">
                  <a:srgbClr val="000000">
                    <a:alpha val="43137"/>
                  </a:srgbClr>
                </a:outerShdw>
              </a:effectLst>
            </a:endParaRPr>
          </a:p>
        </p:txBody>
      </p:sp>
      <p:graphicFrame>
        <p:nvGraphicFramePr>
          <p:cNvPr id="8" name="Object 4">
            <a:extLst>
              <a:ext uri="{FF2B5EF4-FFF2-40B4-BE49-F238E27FC236}">
                <a16:creationId xmlns:a16="http://schemas.microsoft.com/office/drawing/2014/main" id="{2324ECF3-1E00-7DAA-CAB3-BBDB3D954B9D}"/>
              </a:ext>
            </a:extLst>
          </p:cNvPr>
          <p:cNvGraphicFramePr>
            <a:graphicFrameLocks noChangeAspect="1"/>
          </p:cNvGraphicFramePr>
          <p:nvPr/>
        </p:nvGraphicFramePr>
        <p:xfrm>
          <a:off x="1130007" y="1925134"/>
          <a:ext cx="8327801" cy="2087419"/>
        </p:xfrm>
        <a:graphic>
          <a:graphicData uri="http://schemas.openxmlformats.org/presentationml/2006/ole">
            <mc:AlternateContent xmlns:mc="http://schemas.openxmlformats.org/markup-compatibility/2006">
              <mc:Choice xmlns:v="urn:schemas-microsoft-com:vml" Requires="v">
                <p:oleObj name="图片" r:id="rId2" imgW="3953510" imgH="990600" progId="Word.Picture.8">
                  <p:embed/>
                </p:oleObj>
              </mc:Choice>
              <mc:Fallback>
                <p:oleObj name="图片" r:id="rId2" imgW="3953510" imgH="990600" progId="Word.Picture.8">
                  <p:embed/>
                  <p:pic>
                    <p:nvPicPr>
                      <p:cNvPr id="8" name="Object 4">
                        <a:extLst>
                          <a:ext uri="{FF2B5EF4-FFF2-40B4-BE49-F238E27FC236}">
                            <a16:creationId xmlns:a16="http://schemas.microsoft.com/office/drawing/2014/main" id="{2324ECF3-1E00-7DAA-CAB3-BBDB3D954B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007" y="1925134"/>
                        <a:ext cx="8327801" cy="2087419"/>
                      </a:xfrm>
                      <a:prstGeom prst="rect">
                        <a:avLst/>
                      </a:prstGeom>
                      <a:noFill/>
                      <a:ln>
                        <a:noFill/>
                      </a:ln>
                    </p:spPr>
                  </p:pic>
                </p:oleObj>
              </mc:Fallback>
            </mc:AlternateContent>
          </a:graphicData>
        </a:graphic>
      </p:graphicFrame>
      <p:graphicFrame>
        <p:nvGraphicFramePr>
          <p:cNvPr id="9" name="Object 5">
            <a:extLst>
              <a:ext uri="{FF2B5EF4-FFF2-40B4-BE49-F238E27FC236}">
                <a16:creationId xmlns:a16="http://schemas.microsoft.com/office/drawing/2014/main" id="{2470540F-28FB-2639-86E1-EA6D88F745B0}"/>
              </a:ext>
            </a:extLst>
          </p:cNvPr>
          <p:cNvGraphicFramePr>
            <a:graphicFrameLocks noChangeAspect="1"/>
          </p:cNvGraphicFramePr>
          <p:nvPr/>
        </p:nvGraphicFramePr>
        <p:xfrm>
          <a:off x="1860258" y="3749172"/>
          <a:ext cx="6369050" cy="3268662"/>
        </p:xfrm>
        <a:graphic>
          <a:graphicData uri="http://schemas.openxmlformats.org/presentationml/2006/ole">
            <mc:AlternateContent xmlns:mc="http://schemas.openxmlformats.org/markup-compatibility/2006">
              <mc:Choice xmlns:v="urn:schemas-microsoft-com:vml" Requires="v">
                <p:oleObj name="Picture2" r:id="rId4" imgW="2971800" imgH="1783080" progId="Word.Picture.8">
                  <p:embed/>
                </p:oleObj>
              </mc:Choice>
              <mc:Fallback>
                <p:oleObj name="Picture2" r:id="rId4" imgW="2971800" imgH="1783080" progId="Word.Picture.8">
                  <p:embed/>
                  <p:pic>
                    <p:nvPicPr>
                      <p:cNvPr id="9" name="Object 5">
                        <a:extLst>
                          <a:ext uri="{FF2B5EF4-FFF2-40B4-BE49-F238E27FC236}">
                            <a16:creationId xmlns:a16="http://schemas.microsoft.com/office/drawing/2014/main" id="{2470540F-28FB-2639-86E1-EA6D88F745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0258" y="3749172"/>
                        <a:ext cx="6369050"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59125686"/>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57B57A1-7B1D-B8E7-E54E-A943CDE74865}"/>
              </a:ext>
            </a:extLst>
          </p:cNvPr>
          <p:cNvSpPr/>
          <p:nvPr/>
        </p:nvSpPr>
        <p:spPr>
          <a:xfrm>
            <a:off x="1130007" y="354830"/>
            <a:ext cx="293244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哈夫曼树的构造</a:t>
            </a:r>
          </a:p>
        </p:txBody>
      </p:sp>
      <p:sp>
        <p:nvSpPr>
          <p:cNvPr id="3" name="文本框 2">
            <a:extLst>
              <a:ext uri="{FF2B5EF4-FFF2-40B4-BE49-F238E27FC236}">
                <a16:creationId xmlns:a16="http://schemas.microsoft.com/office/drawing/2014/main" id="{40A57EA9-BD32-6F8B-AB8B-96DC8E0FE7EA}"/>
              </a:ext>
            </a:extLst>
          </p:cNvPr>
          <p:cNvSpPr txBox="1"/>
          <p:nvPr/>
        </p:nvSpPr>
        <p:spPr>
          <a:xfrm>
            <a:off x="853440" y="2883461"/>
            <a:ext cx="5412889" cy="46166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US" altLang="zh-CN" sz="2400" b="1" dirty="0">
                <a:effectLst>
                  <a:outerShdw blurRad="38100" dist="38100" dir="2700000" algn="tl">
                    <a:srgbClr val="000000">
                      <a:alpha val="43137"/>
                    </a:srgbClr>
                  </a:outerShdw>
                </a:effectLst>
              </a:rPr>
              <a:t>n </a:t>
            </a:r>
            <a:r>
              <a:rPr lang="zh-CN" altLang="en-US" sz="2400" b="1" dirty="0">
                <a:effectLst>
                  <a:outerShdw blurRad="38100" dist="38100" dir="2700000" algn="tl">
                    <a:srgbClr val="000000">
                      <a:alpha val="43137"/>
                    </a:srgbClr>
                  </a:outerShdw>
                </a:effectLst>
              </a:rPr>
              <a:t>个权值构造哈夫曼树需合并多少次？</a:t>
            </a:r>
          </a:p>
        </p:txBody>
      </p:sp>
      <p:sp>
        <p:nvSpPr>
          <p:cNvPr id="4" name="Rectangle 2">
            <a:extLst>
              <a:ext uri="{FF2B5EF4-FFF2-40B4-BE49-F238E27FC236}">
                <a16:creationId xmlns:a16="http://schemas.microsoft.com/office/drawing/2014/main" id="{A963596F-2662-45A5-4150-7A55CD361194}"/>
              </a:ext>
            </a:extLst>
          </p:cNvPr>
          <p:cNvSpPr>
            <a:spLocks noChangeArrowheads="1"/>
          </p:cNvSpPr>
          <p:nvPr/>
        </p:nvSpPr>
        <p:spPr bwMode="auto">
          <a:xfrm>
            <a:off x="853440" y="3778501"/>
            <a:ext cx="10038678" cy="941155"/>
          </a:xfrm>
          <a:prstGeom prst="rect">
            <a:avLst/>
          </a:prstGeom>
          <a:ln w="19050"/>
        </p:spPr>
        <p:style>
          <a:lnRef idx="2">
            <a:schemeClr val="accent5"/>
          </a:lnRef>
          <a:fillRef idx="1">
            <a:schemeClr val="lt1"/>
          </a:fillRef>
          <a:effectRef idx="0">
            <a:schemeClr val="accent5"/>
          </a:effectRef>
          <a:fontRef idx="minor">
            <a:schemeClr val="dk1"/>
          </a:fontRef>
        </p:style>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kumimoji="1" lang="en-US" altLang="zh-CN" sz="2400" dirty="0">
                <a:latin typeface="+mn-ea"/>
                <a:ea typeface="+mn-ea"/>
              </a:rPr>
              <a:t>n </a:t>
            </a:r>
            <a:r>
              <a:rPr kumimoji="1" lang="zh-CN" altLang="en-US" sz="2400" dirty="0">
                <a:latin typeface="+mn-ea"/>
                <a:ea typeface="+mn-ea"/>
              </a:rPr>
              <a:t>个权值构造哈夫曼树需</a:t>
            </a:r>
            <a:r>
              <a:rPr kumimoji="1" lang="en-US" altLang="zh-CN" sz="2400" dirty="0">
                <a:latin typeface="+mn-ea"/>
                <a:ea typeface="+mn-ea"/>
              </a:rPr>
              <a:t>n-1</a:t>
            </a:r>
            <a:r>
              <a:rPr kumimoji="1" lang="zh-CN" altLang="en-US" sz="2400" dirty="0">
                <a:latin typeface="+mn-ea"/>
                <a:ea typeface="+mn-ea"/>
              </a:rPr>
              <a:t>次合并，每次合并，森林中的树数目减</a:t>
            </a:r>
            <a:r>
              <a:rPr kumimoji="1" lang="en-US" altLang="zh-CN" sz="2400" dirty="0">
                <a:latin typeface="+mn-ea"/>
                <a:ea typeface="+mn-ea"/>
              </a:rPr>
              <a:t>1</a:t>
            </a:r>
            <a:r>
              <a:rPr kumimoji="1" lang="zh-CN" altLang="en-US" sz="2400" dirty="0">
                <a:latin typeface="+mn-ea"/>
                <a:ea typeface="+mn-ea"/>
              </a:rPr>
              <a:t>，最后森林中只剩下一棵树，即为我们求得的哈夫曼树。</a:t>
            </a:r>
          </a:p>
        </p:txBody>
      </p:sp>
      <p:sp>
        <p:nvSpPr>
          <p:cNvPr id="5" name="文本框 4">
            <a:extLst>
              <a:ext uri="{FF2B5EF4-FFF2-40B4-BE49-F238E27FC236}">
                <a16:creationId xmlns:a16="http://schemas.microsoft.com/office/drawing/2014/main" id="{A6008E83-9B8F-E72A-8427-7B402EFCBE10}"/>
              </a:ext>
            </a:extLst>
          </p:cNvPr>
          <p:cNvSpPr txBox="1"/>
          <p:nvPr/>
        </p:nvSpPr>
        <p:spPr>
          <a:xfrm>
            <a:off x="853440" y="1530139"/>
            <a:ext cx="9321501" cy="830997"/>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zh-CN" altLang="en-US" sz="2400" b="1" dirty="0">
                <a:effectLst>
                  <a:outerShdw blurRad="38100" dist="38100" dir="2700000" algn="tl">
                    <a:srgbClr val="000000">
                      <a:alpha val="43137"/>
                    </a:srgbClr>
                  </a:outerShdw>
                </a:effectLst>
              </a:rPr>
              <a:t>动手试一试：</a:t>
            </a:r>
            <a:r>
              <a:rPr lang="en-US" altLang="zh-CN" sz="2400" b="1" dirty="0">
                <a:effectLst>
                  <a:outerShdw blurRad="38100" dist="38100" dir="2700000" algn="tl">
                    <a:srgbClr val="000000">
                      <a:alpha val="43137"/>
                    </a:srgbClr>
                  </a:outerShdw>
                </a:effectLst>
              </a:rPr>
              <a:t>W</a:t>
            </a:r>
            <a:r>
              <a:rPr lang="zh-CN" altLang="en-US" sz="2400" b="1" dirty="0">
                <a:effectLst>
                  <a:outerShdw blurRad="38100" dist="38100" dir="2700000" algn="tl">
                    <a:srgbClr val="000000">
                      <a:alpha val="43137"/>
                    </a:srgbClr>
                  </a:outerShdw>
                </a:effectLst>
              </a:rPr>
              <a:t>（权）</a:t>
            </a:r>
            <a:r>
              <a:rPr lang="en-US" altLang="zh-CN" sz="2400" b="1" dirty="0">
                <a:effectLst>
                  <a:outerShdw blurRad="38100" dist="38100" dir="2700000" algn="tl">
                    <a:srgbClr val="000000">
                      <a:alpha val="43137"/>
                    </a:srgbClr>
                  </a:outerShdw>
                </a:effectLst>
              </a:rPr>
              <a:t>={9, 12 , 6 , 3 , 5 , 15}</a:t>
            </a:r>
            <a:r>
              <a:rPr lang="zh-CN" altLang="en-US" sz="2400" b="1" dirty="0">
                <a:effectLst>
                  <a:outerShdw blurRad="38100" dist="38100" dir="2700000" algn="tl">
                    <a:srgbClr val="000000">
                      <a:alpha val="43137"/>
                    </a:srgbClr>
                  </a:outerShdw>
                </a:effectLst>
              </a:rPr>
              <a:t>，叶子节点个数</a:t>
            </a:r>
            <a:r>
              <a:rPr lang="en-US" altLang="zh-CN" sz="2400" b="1" dirty="0">
                <a:effectLst>
                  <a:outerShdw blurRad="38100" dist="38100" dir="2700000" algn="tl">
                    <a:srgbClr val="000000">
                      <a:alpha val="43137"/>
                    </a:srgbClr>
                  </a:outerShdw>
                </a:effectLst>
              </a:rPr>
              <a:t>n=6</a:t>
            </a:r>
            <a:r>
              <a:rPr lang="zh-CN" altLang="en-US" sz="2400" b="1" dirty="0">
                <a:effectLst>
                  <a:outerShdw blurRad="38100" dist="38100" dir="2700000" algn="tl">
                    <a:srgbClr val="000000">
                      <a:alpha val="43137"/>
                    </a:srgbClr>
                  </a:outerShdw>
                </a:effectLst>
              </a:rPr>
              <a:t>，试设计</a:t>
            </a:r>
            <a:r>
              <a:rPr lang="en-US" altLang="zh-CN" sz="2400" b="1" dirty="0">
                <a:effectLst>
                  <a:outerShdw blurRad="38100" dist="38100" dir="2700000" algn="tl">
                    <a:srgbClr val="000000">
                      <a:alpha val="43137"/>
                    </a:srgbClr>
                  </a:outerShdw>
                </a:effectLst>
              </a:rPr>
              <a:t>Huffman</a:t>
            </a:r>
            <a:r>
              <a:rPr lang="zh-CN" altLang="en-US" sz="2400" b="1" dirty="0">
                <a:effectLst>
                  <a:outerShdw blurRad="38100" dist="38100" dir="2700000" algn="tl">
                    <a:srgbClr val="000000">
                      <a:alpha val="43137"/>
                    </a:srgbClr>
                  </a:outerShdw>
                </a:effectLst>
              </a:rPr>
              <a:t>树。</a:t>
            </a:r>
          </a:p>
        </p:txBody>
      </p:sp>
      <p:sp>
        <p:nvSpPr>
          <p:cNvPr id="6" name="文本框 5">
            <a:extLst>
              <a:ext uri="{FF2B5EF4-FFF2-40B4-BE49-F238E27FC236}">
                <a16:creationId xmlns:a16="http://schemas.microsoft.com/office/drawing/2014/main" id="{19C192CE-6865-3AC5-D3D0-EF4C9519E1CE}"/>
              </a:ext>
            </a:extLst>
          </p:cNvPr>
          <p:cNvSpPr txBox="1"/>
          <p:nvPr/>
        </p:nvSpPr>
        <p:spPr>
          <a:xfrm>
            <a:off x="853440" y="5274403"/>
            <a:ext cx="6726936" cy="46166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zh-CN" altLang="en-US" sz="2400" b="1" dirty="0">
                <a:effectLst>
                  <a:outerShdw blurRad="38100" dist="38100" dir="2700000" algn="tl">
                    <a:srgbClr val="000000">
                      <a:alpha val="43137"/>
                    </a:srgbClr>
                  </a:outerShdw>
                </a:effectLst>
              </a:rPr>
              <a:t>一棵有</a:t>
            </a:r>
            <a:r>
              <a:rPr lang="en-US" altLang="zh-CN" sz="2400" b="1" dirty="0">
                <a:effectLst>
                  <a:outerShdw blurRad="38100" dist="38100" dir="2700000" algn="tl">
                    <a:srgbClr val="000000">
                      <a:alpha val="43137"/>
                    </a:srgbClr>
                  </a:outerShdw>
                </a:effectLst>
              </a:rPr>
              <a:t>n</a:t>
            </a:r>
            <a:r>
              <a:rPr lang="zh-CN" altLang="en-US" sz="2400" b="1" dirty="0">
                <a:effectLst>
                  <a:outerShdw blurRad="38100" dist="38100" dir="2700000" algn="tl">
                    <a:srgbClr val="000000">
                      <a:alpha val="43137"/>
                    </a:srgbClr>
                  </a:outerShdw>
                </a:effectLst>
              </a:rPr>
              <a:t>个叶子节点的哈夫曼树共有几个节点？</a:t>
            </a:r>
          </a:p>
        </p:txBody>
      </p:sp>
    </p:spTree>
    <p:extLst>
      <p:ext uri="{BB962C8B-B14F-4D97-AF65-F5344CB8AC3E}">
        <p14:creationId xmlns:p14="http://schemas.microsoft.com/office/powerpoint/2010/main" val="8571867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animBg="1"/>
      <p:bldP spid="5" grpId="0" bldLvl="0" animBg="1"/>
      <p:bldP spid="6"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FCE405E-4CE8-4776-315F-46FC56333CE0}"/>
              </a:ext>
            </a:extLst>
          </p:cNvPr>
          <p:cNvSpPr/>
          <p:nvPr/>
        </p:nvSpPr>
        <p:spPr>
          <a:xfrm>
            <a:off x="1130007" y="354830"/>
            <a:ext cx="235308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哈夫曼编码</a:t>
            </a:r>
          </a:p>
        </p:txBody>
      </p:sp>
      <p:sp>
        <p:nvSpPr>
          <p:cNvPr id="3" name="文本框 2">
            <a:extLst>
              <a:ext uri="{FF2B5EF4-FFF2-40B4-BE49-F238E27FC236}">
                <a16:creationId xmlns:a16="http://schemas.microsoft.com/office/drawing/2014/main" id="{32071F5E-7532-BDAC-09B6-B582EF35E5AE}"/>
              </a:ext>
            </a:extLst>
          </p:cNvPr>
          <p:cNvSpPr txBox="1"/>
          <p:nvPr/>
        </p:nvSpPr>
        <p:spPr>
          <a:xfrm>
            <a:off x="7531711" y="509790"/>
            <a:ext cx="2431391" cy="46166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zh-CN" altLang="en-US" sz="2400" b="1" dirty="0">
                <a:solidFill>
                  <a:schemeClr val="bg1"/>
                </a:solidFill>
                <a:effectLst>
                  <a:outerShdw blurRad="38100" dist="38100" dir="2700000" algn="tl">
                    <a:srgbClr val="000000">
                      <a:alpha val="43137"/>
                    </a:srgbClr>
                  </a:outerShdw>
                </a:effectLst>
                <a:latin typeface="+mn-ea"/>
              </a:rPr>
              <a:t>哈夫曼树的应用</a:t>
            </a:r>
          </a:p>
        </p:txBody>
      </p:sp>
      <p:sp>
        <p:nvSpPr>
          <p:cNvPr id="4" name="Text Box 3">
            <a:extLst>
              <a:ext uri="{FF2B5EF4-FFF2-40B4-BE49-F238E27FC236}">
                <a16:creationId xmlns:a16="http://schemas.microsoft.com/office/drawing/2014/main" id="{ECDDA96E-ABD9-27F0-28AE-A5118F83A1D1}"/>
              </a:ext>
            </a:extLst>
          </p:cNvPr>
          <p:cNvSpPr txBox="1">
            <a:spLocks noChangeArrowheads="1"/>
          </p:cNvSpPr>
          <p:nvPr/>
        </p:nvSpPr>
        <p:spPr bwMode="auto">
          <a:xfrm>
            <a:off x="1007082" y="1311436"/>
            <a:ext cx="9572718" cy="313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buClrTx/>
              <a:buSzTx/>
              <a:buFont typeface="Wingdings" panose="05000000000000000000" pitchFamily="2" charset="2"/>
              <a:buNone/>
            </a:pPr>
            <a:r>
              <a:rPr kumimoji="1" lang="zh-CN" altLang="en-US" sz="2600" b="1" dirty="0">
                <a:latin typeface="+mn-ea"/>
                <a:ea typeface="+mn-ea"/>
              </a:rPr>
              <a:t>在远程通讯中，要将待传字符转换成由二进制组成的字符串：</a:t>
            </a:r>
          </a:p>
          <a:p>
            <a:pPr eaLnBrk="1" hangingPunct="1">
              <a:lnSpc>
                <a:spcPct val="130000"/>
              </a:lnSpc>
              <a:buClrTx/>
              <a:buSzTx/>
              <a:buFont typeface="Wingdings" panose="05000000000000000000" pitchFamily="2" charset="2"/>
              <a:buNone/>
            </a:pPr>
            <a:r>
              <a:rPr kumimoji="1" lang="zh-CN" altLang="en-US" sz="2600" b="1" dirty="0">
                <a:latin typeface="+mn-ea"/>
                <a:ea typeface="+mn-ea"/>
              </a:rPr>
              <a:t>设要传送的字符为：               </a:t>
            </a:r>
            <a:r>
              <a:rPr kumimoji="1" lang="en-US" altLang="zh-CN" sz="2600" b="1" dirty="0">
                <a:latin typeface="+mn-ea"/>
                <a:ea typeface="+mn-ea"/>
              </a:rPr>
              <a:t> </a:t>
            </a:r>
          </a:p>
          <a:p>
            <a:pPr eaLnBrk="1" hangingPunct="1">
              <a:buClrTx/>
              <a:buSzTx/>
              <a:buFont typeface="Wingdings" panose="05000000000000000000" pitchFamily="2" charset="2"/>
              <a:buNone/>
            </a:pPr>
            <a:r>
              <a:rPr kumimoji="1" lang="zh-CN" altLang="en-US" sz="2600" b="1" dirty="0">
                <a:latin typeface="+mn-ea"/>
                <a:ea typeface="+mn-ea"/>
              </a:rPr>
              <a:t>若编码为：</a:t>
            </a:r>
            <a:r>
              <a:rPr kumimoji="1" lang="en-US" altLang="zh-CN" sz="2600" b="1" dirty="0">
                <a:latin typeface="+mn-ea"/>
                <a:ea typeface="+mn-ea"/>
              </a:rPr>
              <a:t>A—00</a:t>
            </a:r>
          </a:p>
          <a:p>
            <a:pPr eaLnBrk="1" hangingPunct="1">
              <a:buClrTx/>
              <a:buSzTx/>
              <a:buFont typeface="Wingdings" panose="05000000000000000000" pitchFamily="2" charset="2"/>
              <a:buNone/>
            </a:pPr>
            <a:r>
              <a:rPr kumimoji="1" lang="en-US" altLang="zh-CN" sz="2600" b="1" dirty="0">
                <a:latin typeface="+mn-ea"/>
                <a:ea typeface="+mn-ea"/>
              </a:rPr>
              <a:t>(</a:t>
            </a:r>
            <a:r>
              <a:rPr kumimoji="1" lang="zh-CN" altLang="en-US" sz="2600" b="1" dirty="0">
                <a:latin typeface="+mn-ea"/>
                <a:ea typeface="+mn-ea"/>
              </a:rPr>
              <a:t>等长</a:t>
            </a:r>
            <a:r>
              <a:rPr kumimoji="1" lang="en-US" altLang="zh-CN" sz="2600" b="1" dirty="0">
                <a:latin typeface="+mn-ea"/>
                <a:ea typeface="+mn-ea"/>
              </a:rPr>
              <a:t>)        B—01</a:t>
            </a:r>
          </a:p>
          <a:p>
            <a:pPr eaLnBrk="1" hangingPunct="1">
              <a:buClrTx/>
              <a:buSzTx/>
              <a:buFont typeface="Wingdings" panose="05000000000000000000" pitchFamily="2" charset="2"/>
              <a:buNone/>
            </a:pPr>
            <a:r>
              <a:rPr kumimoji="1" lang="en-US" altLang="zh-CN" sz="2600" b="1" dirty="0">
                <a:latin typeface="+mn-ea"/>
                <a:ea typeface="+mn-ea"/>
              </a:rPr>
              <a:t>	        C—10</a:t>
            </a:r>
          </a:p>
          <a:p>
            <a:pPr eaLnBrk="1" hangingPunct="1">
              <a:buClrTx/>
              <a:buSzTx/>
              <a:buFont typeface="Wingdings" panose="05000000000000000000" pitchFamily="2" charset="2"/>
              <a:buNone/>
            </a:pPr>
            <a:r>
              <a:rPr kumimoji="1" lang="en-US" altLang="zh-CN" sz="2600" b="1" dirty="0">
                <a:latin typeface="+mn-ea"/>
                <a:ea typeface="+mn-ea"/>
              </a:rPr>
              <a:t>                 D---11                                                  </a:t>
            </a:r>
          </a:p>
        </p:txBody>
      </p:sp>
      <p:sp>
        <p:nvSpPr>
          <p:cNvPr id="5" name="Text Box 4">
            <a:extLst>
              <a:ext uri="{FF2B5EF4-FFF2-40B4-BE49-F238E27FC236}">
                <a16:creationId xmlns:a16="http://schemas.microsoft.com/office/drawing/2014/main" id="{5016E6BE-8CB9-9C24-71A2-DFCE4E154F34}"/>
              </a:ext>
            </a:extLst>
          </p:cNvPr>
          <p:cNvSpPr txBox="1">
            <a:spLocks noChangeArrowheads="1"/>
          </p:cNvSpPr>
          <p:nvPr/>
        </p:nvSpPr>
        <p:spPr bwMode="auto">
          <a:xfrm>
            <a:off x="6182427" y="2022072"/>
            <a:ext cx="18781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dirty="0">
                <a:latin typeface="+mn-ea"/>
                <a:ea typeface="+mn-ea"/>
              </a:rPr>
              <a:t>ABACCDA</a:t>
            </a:r>
            <a:endParaRPr kumimoji="1" lang="zh-CN" altLang="zh-CN" sz="2400" dirty="0">
              <a:latin typeface="+mn-ea"/>
              <a:ea typeface="+mn-ea"/>
            </a:endParaRPr>
          </a:p>
        </p:txBody>
      </p:sp>
      <p:sp>
        <p:nvSpPr>
          <p:cNvPr id="6" name="AutoShape 5">
            <a:extLst>
              <a:ext uri="{FF2B5EF4-FFF2-40B4-BE49-F238E27FC236}">
                <a16:creationId xmlns:a16="http://schemas.microsoft.com/office/drawing/2014/main" id="{719D1388-3A04-0C6F-0B9F-AE10DAA10F99}"/>
              </a:ext>
            </a:extLst>
          </p:cNvPr>
          <p:cNvSpPr>
            <a:spLocks noChangeArrowheads="1"/>
          </p:cNvSpPr>
          <p:nvPr/>
        </p:nvSpPr>
        <p:spPr bwMode="auto">
          <a:xfrm>
            <a:off x="6568982" y="2495864"/>
            <a:ext cx="685800" cy="1905000"/>
          </a:xfrm>
          <a:prstGeom prst="downArrow">
            <a:avLst>
              <a:gd name="adj1" fmla="val 50000"/>
              <a:gd name="adj2" fmla="val 6944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Text Box 6">
            <a:extLst>
              <a:ext uri="{FF2B5EF4-FFF2-40B4-BE49-F238E27FC236}">
                <a16:creationId xmlns:a16="http://schemas.microsoft.com/office/drawing/2014/main" id="{1F63E593-4FEA-05C7-536A-443A7734D16F}"/>
              </a:ext>
            </a:extLst>
          </p:cNvPr>
          <p:cNvSpPr txBox="1">
            <a:spLocks noChangeArrowheads="1"/>
          </p:cNvSpPr>
          <p:nvPr/>
        </p:nvSpPr>
        <p:spPr bwMode="auto">
          <a:xfrm>
            <a:off x="891988" y="5286380"/>
            <a:ext cx="9802906" cy="830997"/>
          </a:xfrm>
          <a:prstGeom prst="rect">
            <a:avLst/>
          </a:prstGeom>
          <a:noFill/>
          <a:ln w="28575">
            <a:solidFill>
              <a:srgbClr val="EB412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dirty="0">
                <a:solidFill>
                  <a:srgbClr val="343E8A"/>
                </a:solidFill>
                <a:latin typeface="+mj-ea"/>
                <a:ea typeface="+mj-ea"/>
              </a:rPr>
              <a:t>若将编码设计为长度不等的二进制编码，即让待传字符串中</a:t>
            </a:r>
            <a:r>
              <a:rPr kumimoji="1" lang="zh-CN" altLang="en-US" sz="2400" b="1" u="sng" dirty="0">
                <a:solidFill>
                  <a:srgbClr val="343E8A"/>
                </a:solidFill>
                <a:latin typeface="+mj-ea"/>
                <a:ea typeface="+mj-ea"/>
              </a:rPr>
              <a:t>出现次数较多的字符采用尽可能短的编码</a:t>
            </a:r>
            <a:r>
              <a:rPr kumimoji="1" lang="zh-CN" altLang="en-US" sz="2400" b="1" dirty="0">
                <a:solidFill>
                  <a:srgbClr val="343E8A"/>
                </a:solidFill>
                <a:latin typeface="+mj-ea"/>
                <a:ea typeface="+mj-ea"/>
              </a:rPr>
              <a:t>，则转换的二进制字符串便可能减少。</a:t>
            </a:r>
          </a:p>
        </p:txBody>
      </p:sp>
      <p:sp>
        <p:nvSpPr>
          <p:cNvPr id="8" name="Text Box 7">
            <a:extLst>
              <a:ext uri="{FF2B5EF4-FFF2-40B4-BE49-F238E27FC236}">
                <a16:creationId xmlns:a16="http://schemas.microsoft.com/office/drawing/2014/main" id="{36983697-04F8-F326-4237-7E821F637232}"/>
              </a:ext>
            </a:extLst>
          </p:cNvPr>
          <p:cNvSpPr txBox="1">
            <a:spLocks noChangeArrowheads="1"/>
          </p:cNvSpPr>
          <p:nvPr/>
        </p:nvSpPr>
        <p:spPr bwMode="auto">
          <a:xfrm>
            <a:off x="5495553" y="4534423"/>
            <a:ext cx="325185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600" b="1" dirty="0">
                <a:solidFill>
                  <a:srgbClr val="000066"/>
                </a:solidFill>
                <a:latin typeface="+mj-ea"/>
                <a:ea typeface="+mj-ea"/>
              </a:rPr>
              <a:t>00010010101100</a:t>
            </a:r>
          </a:p>
        </p:txBody>
      </p:sp>
    </p:spTree>
    <p:extLst>
      <p:ext uri="{BB962C8B-B14F-4D97-AF65-F5344CB8AC3E}">
        <p14:creationId xmlns:p14="http://schemas.microsoft.com/office/powerpoint/2010/main" val="86637492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arn(inVertical)">
                                      <p:cBhvr>
                                        <p:cTn id="7" dur="500"/>
                                        <p:tgtEl>
                                          <p:spTgt spid="4">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arn(inVertical)">
                                      <p:cBhvr>
                                        <p:cTn id="10" dur="500"/>
                                        <p:tgtEl>
                                          <p:spTgt spid="4">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arn(inVertical)">
                                      <p:cBhvr>
                                        <p:cTn id="13" dur="500"/>
                                        <p:tgtEl>
                                          <p:spTgt spid="4">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barn(inVertical)">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528CCB-D961-A833-A518-67D857F7FF2F}"/>
              </a:ext>
            </a:extLst>
          </p:cNvPr>
          <p:cNvSpPr/>
          <p:nvPr/>
        </p:nvSpPr>
        <p:spPr>
          <a:xfrm>
            <a:off x="1130007" y="354830"/>
            <a:ext cx="235308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哈夫曼编码</a:t>
            </a:r>
          </a:p>
        </p:txBody>
      </p:sp>
      <p:sp>
        <p:nvSpPr>
          <p:cNvPr id="3" name="Text Box 3">
            <a:extLst>
              <a:ext uri="{FF2B5EF4-FFF2-40B4-BE49-F238E27FC236}">
                <a16:creationId xmlns:a16="http://schemas.microsoft.com/office/drawing/2014/main" id="{173B9FDF-D2B8-D06C-5CF7-EB13D58842FA}"/>
              </a:ext>
            </a:extLst>
          </p:cNvPr>
          <p:cNvSpPr txBox="1">
            <a:spLocks noChangeArrowheads="1"/>
          </p:cNvSpPr>
          <p:nvPr/>
        </p:nvSpPr>
        <p:spPr bwMode="auto">
          <a:xfrm>
            <a:off x="1705443" y="1054366"/>
            <a:ext cx="6705600"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lnSpc>
                <a:spcPct val="130000"/>
              </a:lnSpc>
              <a:spcAft>
                <a:spcPct val="0"/>
              </a:spcAft>
              <a:buClrTx/>
              <a:buSzTx/>
              <a:buFont typeface="Wingdings" panose="05000000000000000000" pitchFamily="2" charset="2"/>
              <a:buNone/>
            </a:pPr>
            <a:r>
              <a:rPr kumimoji="1" lang="zh-CN" altLang="en-US" sz="2600" b="1" dirty="0">
                <a:solidFill>
                  <a:srgbClr val="000066"/>
                </a:solidFill>
                <a:latin typeface="+mj-ea"/>
                <a:ea typeface="+mj-ea"/>
              </a:rPr>
              <a:t>设要传送的字符为：</a:t>
            </a:r>
            <a:r>
              <a:rPr kumimoji="1" lang="en-US" altLang="zh-CN" sz="2600" b="1" dirty="0">
                <a:solidFill>
                  <a:srgbClr val="000066"/>
                </a:solidFill>
                <a:latin typeface="+mj-ea"/>
                <a:ea typeface="+mj-ea"/>
              </a:rPr>
              <a:t>ABACCDA</a:t>
            </a:r>
          </a:p>
          <a:p>
            <a:pPr fontAlgn="base">
              <a:lnSpc>
                <a:spcPct val="130000"/>
              </a:lnSpc>
              <a:spcAft>
                <a:spcPct val="0"/>
              </a:spcAft>
              <a:buClrTx/>
              <a:buSzTx/>
              <a:buFont typeface="Wingdings" panose="05000000000000000000" pitchFamily="2" charset="2"/>
              <a:buNone/>
            </a:pPr>
            <a:r>
              <a:rPr kumimoji="1" lang="zh-CN" altLang="en-US" sz="2600" b="1" dirty="0">
                <a:solidFill>
                  <a:srgbClr val="000066"/>
                </a:solidFill>
                <a:latin typeface="+mj-ea"/>
                <a:ea typeface="+mj-ea"/>
              </a:rPr>
              <a:t>若编码为：     </a:t>
            </a:r>
            <a:r>
              <a:rPr kumimoji="1" lang="en-US" altLang="zh-CN" sz="2600" b="1" dirty="0">
                <a:solidFill>
                  <a:srgbClr val="000066"/>
                </a:solidFill>
                <a:latin typeface="+mj-ea"/>
                <a:ea typeface="+mj-ea"/>
              </a:rPr>
              <a:t>A—0</a:t>
            </a:r>
          </a:p>
          <a:p>
            <a:pPr fontAlgn="base">
              <a:spcAft>
                <a:spcPct val="0"/>
              </a:spcAft>
              <a:buClrTx/>
              <a:buSzTx/>
              <a:buFont typeface="Wingdings" panose="05000000000000000000" pitchFamily="2" charset="2"/>
              <a:buNone/>
            </a:pPr>
            <a:r>
              <a:rPr kumimoji="1" lang="en-US" altLang="zh-CN" sz="2600" b="1" dirty="0">
                <a:solidFill>
                  <a:srgbClr val="000066"/>
                </a:solidFill>
                <a:latin typeface="+mj-ea"/>
                <a:ea typeface="+mj-ea"/>
              </a:rPr>
              <a:t>                      B—00</a:t>
            </a:r>
          </a:p>
          <a:p>
            <a:pPr fontAlgn="base">
              <a:spcAft>
                <a:spcPct val="0"/>
              </a:spcAft>
              <a:buClrTx/>
              <a:buSzTx/>
              <a:buFont typeface="Wingdings" panose="05000000000000000000" pitchFamily="2" charset="2"/>
              <a:buNone/>
            </a:pPr>
            <a:r>
              <a:rPr kumimoji="1" lang="en-US" altLang="zh-CN" sz="2600" b="1" dirty="0">
                <a:solidFill>
                  <a:srgbClr val="000066"/>
                </a:solidFill>
                <a:latin typeface="+mj-ea"/>
                <a:ea typeface="+mj-ea"/>
              </a:rPr>
              <a:t>	             C—1</a:t>
            </a:r>
          </a:p>
          <a:p>
            <a:pPr fontAlgn="base">
              <a:spcAft>
                <a:spcPct val="0"/>
              </a:spcAft>
              <a:buClrTx/>
              <a:buSzTx/>
              <a:buFont typeface="Wingdings" panose="05000000000000000000" pitchFamily="2" charset="2"/>
              <a:buNone/>
            </a:pPr>
            <a:r>
              <a:rPr kumimoji="1" lang="en-US" altLang="zh-CN" sz="2600" b="1" dirty="0">
                <a:solidFill>
                  <a:srgbClr val="000066"/>
                </a:solidFill>
                <a:latin typeface="+mj-ea"/>
                <a:ea typeface="+mj-ea"/>
              </a:rPr>
              <a:t>                      D---01</a:t>
            </a:r>
          </a:p>
          <a:p>
            <a:pPr fontAlgn="base">
              <a:spcAft>
                <a:spcPct val="0"/>
              </a:spcAft>
              <a:buClrTx/>
              <a:buSzTx/>
              <a:buFont typeface="Wingdings" panose="05000000000000000000" pitchFamily="2" charset="2"/>
              <a:buNone/>
            </a:pPr>
            <a:r>
              <a:rPr kumimoji="1" lang="en-US" altLang="zh-CN" sz="2600" b="1" dirty="0">
                <a:solidFill>
                  <a:srgbClr val="000066"/>
                </a:solidFill>
                <a:latin typeface="+mj-ea"/>
                <a:ea typeface="+mj-ea"/>
              </a:rPr>
              <a:t>                                                  </a:t>
            </a:r>
          </a:p>
        </p:txBody>
      </p:sp>
      <p:sp>
        <p:nvSpPr>
          <p:cNvPr id="4" name="AutoShape 5">
            <a:extLst>
              <a:ext uri="{FF2B5EF4-FFF2-40B4-BE49-F238E27FC236}">
                <a16:creationId xmlns:a16="http://schemas.microsoft.com/office/drawing/2014/main" id="{B1515EE8-2871-0F51-8A44-A7ED965DEB2A}"/>
              </a:ext>
            </a:extLst>
          </p:cNvPr>
          <p:cNvSpPr>
            <a:spLocks noChangeArrowheads="1"/>
          </p:cNvSpPr>
          <p:nvPr/>
        </p:nvSpPr>
        <p:spPr bwMode="auto">
          <a:xfrm>
            <a:off x="7736355" y="2578366"/>
            <a:ext cx="685800" cy="1905000"/>
          </a:xfrm>
          <a:prstGeom prst="downArrow">
            <a:avLst>
              <a:gd name="adj1" fmla="val 50000"/>
              <a:gd name="adj2" fmla="val 69444"/>
            </a:avLst>
          </a:prstGeom>
          <a:solidFill>
            <a:srgbClr val="99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i="0" u="none" strike="noStrike" kern="0" cap="none" spc="0" normalizeH="0" baseline="0" noProof="0">
              <a:ln>
                <a:noFill/>
              </a:ln>
              <a:solidFill>
                <a:srgbClr val="000000"/>
              </a:solidFill>
              <a:effectLst/>
              <a:uLnTx/>
              <a:uFillTx/>
              <a:latin typeface="+mj-ea"/>
              <a:ea typeface="+mj-ea"/>
            </a:endParaRPr>
          </a:p>
        </p:txBody>
      </p:sp>
      <p:sp>
        <p:nvSpPr>
          <p:cNvPr id="5" name="Text Box 6">
            <a:extLst>
              <a:ext uri="{FF2B5EF4-FFF2-40B4-BE49-F238E27FC236}">
                <a16:creationId xmlns:a16="http://schemas.microsoft.com/office/drawing/2014/main" id="{1BD50967-3086-4BF2-22EA-9215DBCBFE18}"/>
              </a:ext>
            </a:extLst>
          </p:cNvPr>
          <p:cNvSpPr txBox="1">
            <a:spLocks noChangeArrowheads="1"/>
          </p:cNvSpPr>
          <p:nvPr/>
        </p:nvSpPr>
        <p:spPr bwMode="auto">
          <a:xfrm>
            <a:off x="1084730" y="5583503"/>
            <a:ext cx="9176870" cy="830997"/>
          </a:xfrm>
          <a:prstGeom prst="rect">
            <a:avLst/>
          </a:prstGeom>
          <a:ln w="19050"/>
        </p:spPr>
        <p:style>
          <a:lnRef idx="2">
            <a:schemeClr val="accent5"/>
          </a:lnRef>
          <a:fillRef idx="1">
            <a:schemeClr val="lt1"/>
          </a:fillRef>
          <a:effectRef idx="0">
            <a:schemeClr val="accent5"/>
          </a:effectRef>
          <a:fontRef idx="minor">
            <a:schemeClr val="dk1"/>
          </a:fontRef>
        </p:style>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zh-CN" altLang="en-US" sz="2400" b="1" u="sng" dirty="0">
                <a:solidFill>
                  <a:srgbClr val="000000"/>
                </a:solidFill>
                <a:latin typeface="+mj-ea"/>
                <a:ea typeface="+mj-ea"/>
              </a:rPr>
              <a:t>关键：</a:t>
            </a:r>
            <a:r>
              <a:rPr kumimoji="1" lang="zh-CN" altLang="en-US" sz="2400" b="1" dirty="0">
                <a:solidFill>
                  <a:srgbClr val="000000"/>
                </a:solidFill>
                <a:latin typeface="+mj-ea"/>
                <a:ea typeface="+mj-ea"/>
              </a:rPr>
              <a:t>要设计长度不等的编码，则必须使任一字符的编码都不是另一个字符的编码的前缀。这种编码称作最优前缀编码。</a:t>
            </a:r>
          </a:p>
        </p:txBody>
      </p:sp>
      <p:sp>
        <p:nvSpPr>
          <p:cNvPr id="6" name="Text Box 7">
            <a:extLst>
              <a:ext uri="{FF2B5EF4-FFF2-40B4-BE49-F238E27FC236}">
                <a16:creationId xmlns:a16="http://schemas.microsoft.com/office/drawing/2014/main" id="{98B599F9-759F-062E-DBB4-15D6E36138C7}"/>
              </a:ext>
            </a:extLst>
          </p:cNvPr>
          <p:cNvSpPr txBox="1">
            <a:spLocks noChangeArrowheads="1"/>
          </p:cNvSpPr>
          <p:nvPr/>
        </p:nvSpPr>
        <p:spPr bwMode="auto">
          <a:xfrm>
            <a:off x="7061668" y="2002103"/>
            <a:ext cx="2057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600" dirty="0">
                <a:solidFill>
                  <a:srgbClr val="000066"/>
                </a:solidFill>
                <a:latin typeface="+mj-ea"/>
                <a:ea typeface="+mj-ea"/>
              </a:rPr>
              <a:t>  ABACCDA</a:t>
            </a:r>
          </a:p>
        </p:txBody>
      </p:sp>
      <p:sp>
        <p:nvSpPr>
          <p:cNvPr id="7" name="Text Box 8">
            <a:extLst>
              <a:ext uri="{FF2B5EF4-FFF2-40B4-BE49-F238E27FC236}">
                <a16:creationId xmlns:a16="http://schemas.microsoft.com/office/drawing/2014/main" id="{E6F0FADD-6F35-4B5C-4DE5-AFD3EB12FBC7}"/>
              </a:ext>
            </a:extLst>
          </p:cNvPr>
          <p:cNvSpPr txBox="1">
            <a:spLocks noChangeArrowheads="1"/>
          </p:cNvSpPr>
          <p:nvPr/>
        </p:nvSpPr>
        <p:spPr bwMode="auto">
          <a:xfrm>
            <a:off x="7164855" y="4341701"/>
            <a:ext cx="25146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600">
                <a:solidFill>
                  <a:srgbClr val="000066"/>
                </a:solidFill>
                <a:latin typeface="+mj-ea"/>
                <a:ea typeface="+mj-ea"/>
              </a:rPr>
              <a:t>       </a:t>
            </a:r>
            <a:r>
              <a:rPr kumimoji="1" lang="en-US" altLang="zh-CN" sz="2600" u="sng">
                <a:solidFill>
                  <a:srgbClr val="F32749"/>
                </a:solidFill>
                <a:latin typeface="+mj-ea"/>
                <a:ea typeface="+mj-ea"/>
              </a:rPr>
              <a:t> 0000</a:t>
            </a:r>
            <a:r>
              <a:rPr kumimoji="1" lang="en-US" altLang="zh-CN" sz="2600">
                <a:solidFill>
                  <a:srgbClr val="000066"/>
                </a:solidFill>
                <a:latin typeface="+mj-ea"/>
                <a:ea typeface="+mj-ea"/>
              </a:rPr>
              <a:t>11010</a:t>
            </a:r>
          </a:p>
        </p:txBody>
      </p:sp>
      <p:sp>
        <p:nvSpPr>
          <p:cNvPr id="8" name="Text Box 9">
            <a:extLst>
              <a:ext uri="{FF2B5EF4-FFF2-40B4-BE49-F238E27FC236}">
                <a16:creationId xmlns:a16="http://schemas.microsoft.com/office/drawing/2014/main" id="{5D6262BA-8645-B1A3-1BF6-6C7284570C1F}"/>
              </a:ext>
            </a:extLst>
          </p:cNvPr>
          <p:cNvSpPr txBox="1">
            <a:spLocks noChangeArrowheads="1"/>
          </p:cNvSpPr>
          <p:nvPr/>
        </p:nvSpPr>
        <p:spPr bwMode="auto">
          <a:xfrm>
            <a:off x="2837330" y="4364303"/>
            <a:ext cx="31242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70000"/>
              </a:spcBef>
              <a:spcAft>
                <a:spcPct val="0"/>
              </a:spcAft>
              <a:buClrTx/>
              <a:buSzTx/>
              <a:buFontTx/>
              <a:buNone/>
            </a:pPr>
            <a:r>
              <a:rPr kumimoji="1" lang="zh-CN" altLang="en-US" sz="2400" b="1" dirty="0">
                <a:solidFill>
                  <a:srgbClr val="000000"/>
                </a:solidFill>
                <a:latin typeface="+mj-ea"/>
                <a:ea typeface="+mj-ea"/>
              </a:rPr>
              <a:t>但：    </a:t>
            </a:r>
            <a:r>
              <a:rPr kumimoji="1" lang="en-US" altLang="zh-CN" sz="2400" b="1" dirty="0">
                <a:solidFill>
                  <a:srgbClr val="000000"/>
                </a:solidFill>
                <a:latin typeface="+mj-ea"/>
                <a:ea typeface="+mj-ea"/>
              </a:rPr>
              <a:t>0000</a:t>
            </a:r>
          </a:p>
          <a:p>
            <a:pPr fontAlgn="base">
              <a:spcBef>
                <a:spcPct val="70000"/>
              </a:spcBef>
              <a:spcAft>
                <a:spcPct val="0"/>
              </a:spcAft>
              <a:buClrTx/>
              <a:buSzTx/>
              <a:buFontTx/>
              <a:buNone/>
            </a:pPr>
            <a:r>
              <a:rPr kumimoji="1" lang="en-US" altLang="zh-CN" sz="2400" b="1" dirty="0">
                <a:solidFill>
                  <a:srgbClr val="000000"/>
                </a:solidFill>
                <a:latin typeface="+mj-ea"/>
                <a:ea typeface="+mj-ea"/>
              </a:rPr>
              <a:t>AAAA   ABA   BB</a:t>
            </a:r>
          </a:p>
        </p:txBody>
      </p:sp>
      <p:sp>
        <p:nvSpPr>
          <p:cNvPr id="9" name="AutoShape 13">
            <a:extLst>
              <a:ext uri="{FF2B5EF4-FFF2-40B4-BE49-F238E27FC236}">
                <a16:creationId xmlns:a16="http://schemas.microsoft.com/office/drawing/2014/main" id="{D77856D8-F2D2-286C-4BBB-63C31308D743}"/>
              </a:ext>
            </a:extLst>
          </p:cNvPr>
          <p:cNvSpPr>
            <a:spLocks noChangeArrowheads="1"/>
          </p:cNvSpPr>
          <p:nvPr/>
        </p:nvSpPr>
        <p:spPr bwMode="auto">
          <a:xfrm>
            <a:off x="5656730" y="4669103"/>
            <a:ext cx="1447800" cy="685800"/>
          </a:xfrm>
          <a:prstGeom prst="leftArrow">
            <a:avLst>
              <a:gd name="adj1" fmla="val 50000"/>
              <a:gd name="adj2" fmla="val 52778"/>
            </a:avLst>
          </a:prstGeom>
          <a:solidFill>
            <a:srgbClr val="99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2400" i="0" u="none" strike="noStrike" kern="0" cap="none" spc="0" normalizeH="0" baseline="0" noProof="0" dirty="0">
                <a:ln>
                  <a:noFill/>
                </a:ln>
                <a:solidFill>
                  <a:srgbClr val="000000"/>
                </a:solidFill>
                <a:effectLst/>
                <a:uLnTx/>
                <a:uFillTx/>
                <a:latin typeface="+mj-ea"/>
                <a:ea typeface="+mj-ea"/>
              </a:rPr>
              <a:t>重码</a:t>
            </a:r>
          </a:p>
        </p:txBody>
      </p:sp>
    </p:spTree>
    <p:extLst>
      <p:ext uri="{BB962C8B-B14F-4D97-AF65-F5344CB8AC3E}">
        <p14:creationId xmlns:p14="http://schemas.microsoft.com/office/powerpoint/2010/main" val="334806386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9"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2BD0EC-F5DB-67A4-CBBE-CC20C3CC682B}"/>
              </a:ext>
            </a:extLst>
          </p:cNvPr>
          <p:cNvSpPr/>
          <p:nvPr/>
        </p:nvSpPr>
        <p:spPr>
          <a:xfrm>
            <a:off x="1130007" y="354830"/>
            <a:ext cx="235308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哈夫曼编码</a:t>
            </a:r>
          </a:p>
        </p:txBody>
      </p:sp>
      <p:sp>
        <p:nvSpPr>
          <p:cNvPr id="3" name="Text Box 2">
            <a:extLst>
              <a:ext uri="{FF2B5EF4-FFF2-40B4-BE49-F238E27FC236}">
                <a16:creationId xmlns:a16="http://schemas.microsoft.com/office/drawing/2014/main" id="{2B4E7334-FCBD-F50A-E1D3-C6F9705CFAE2}"/>
              </a:ext>
            </a:extLst>
          </p:cNvPr>
          <p:cNvSpPr txBox="1">
            <a:spLocks noChangeArrowheads="1"/>
          </p:cNvSpPr>
          <p:nvPr/>
        </p:nvSpPr>
        <p:spPr bwMode="auto">
          <a:xfrm>
            <a:off x="3860053" y="368616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0</a:t>
            </a:r>
          </a:p>
        </p:txBody>
      </p:sp>
      <p:sp>
        <p:nvSpPr>
          <p:cNvPr id="4" name="Text Box 4">
            <a:extLst>
              <a:ext uri="{FF2B5EF4-FFF2-40B4-BE49-F238E27FC236}">
                <a16:creationId xmlns:a16="http://schemas.microsoft.com/office/drawing/2014/main" id="{24D999BF-2231-1DE0-FCF7-C997DFE6D80E}"/>
              </a:ext>
            </a:extLst>
          </p:cNvPr>
          <p:cNvSpPr txBox="1">
            <a:spLocks noChangeArrowheads="1"/>
          </p:cNvSpPr>
          <p:nvPr/>
        </p:nvSpPr>
        <p:spPr bwMode="auto">
          <a:xfrm>
            <a:off x="1990725" y="992214"/>
            <a:ext cx="6991350" cy="257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lnSpc>
                <a:spcPct val="130000"/>
              </a:lnSpc>
              <a:spcAft>
                <a:spcPct val="0"/>
              </a:spcAft>
              <a:buClrTx/>
              <a:buSzTx/>
              <a:buFont typeface="Wingdings" panose="05000000000000000000" pitchFamily="2" charset="2"/>
              <a:buNone/>
            </a:pPr>
            <a:r>
              <a:rPr kumimoji="1" lang="zh-CN" altLang="en-US" sz="2600" b="1" dirty="0">
                <a:solidFill>
                  <a:srgbClr val="000066"/>
                </a:solidFill>
                <a:latin typeface="+mn-ea"/>
                <a:ea typeface="+mn-ea"/>
              </a:rPr>
              <a:t>设要传送的字符为：                   </a:t>
            </a:r>
            <a:r>
              <a:rPr kumimoji="1" lang="en-US" altLang="zh-CN" sz="2800" b="1" dirty="0">
                <a:solidFill>
                  <a:srgbClr val="000066"/>
                </a:solidFill>
                <a:latin typeface="+mn-ea"/>
                <a:ea typeface="+mn-ea"/>
              </a:rPr>
              <a:t>ABACCDA</a:t>
            </a:r>
          </a:p>
          <a:p>
            <a:pPr fontAlgn="base">
              <a:spcAft>
                <a:spcPct val="0"/>
              </a:spcAft>
              <a:buClrTx/>
              <a:buSzTx/>
              <a:buFont typeface="Wingdings" panose="05000000000000000000" pitchFamily="2" charset="2"/>
              <a:buNone/>
            </a:pPr>
            <a:r>
              <a:rPr kumimoji="1" lang="zh-CN" altLang="en-US" sz="2600" b="1" dirty="0">
                <a:solidFill>
                  <a:srgbClr val="000066"/>
                </a:solidFill>
                <a:latin typeface="+mn-ea"/>
                <a:ea typeface="+mn-ea"/>
              </a:rPr>
              <a:t>若编码为 ：</a:t>
            </a:r>
            <a:r>
              <a:rPr kumimoji="1" lang="en-US" altLang="zh-CN" sz="2600" b="1" dirty="0">
                <a:solidFill>
                  <a:srgbClr val="000066"/>
                </a:solidFill>
                <a:latin typeface="+mn-ea"/>
                <a:ea typeface="+mn-ea"/>
              </a:rPr>
              <a:t>A—0</a:t>
            </a:r>
          </a:p>
          <a:p>
            <a:pPr fontAlgn="base">
              <a:spcAft>
                <a:spcPct val="0"/>
              </a:spcAft>
              <a:buClrTx/>
              <a:buSzTx/>
              <a:buFont typeface="Wingdings" panose="05000000000000000000" pitchFamily="2" charset="2"/>
              <a:buNone/>
            </a:pPr>
            <a:r>
              <a:rPr kumimoji="1" lang="en-US" altLang="zh-CN" sz="2600" b="1" dirty="0">
                <a:solidFill>
                  <a:srgbClr val="000066"/>
                </a:solidFill>
                <a:latin typeface="+mn-ea"/>
                <a:ea typeface="+mn-ea"/>
              </a:rPr>
              <a:t>                  B—110</a:t>
            </a:r>
          </a:p>
          <a:p>
            <a:pPr fontAlgn="base">
              <a:spcAft>
                <a:spcPct val="0"/>
              </a:spcAft>
              <a:buClrTx/>
              <a:buSzTx/>
              <a:buFont typeface="Wingdings" panose="05000000000000000000" pitchFamily="2" charset="2"/>
              <a:buNone/>
            </a:pPr>
            <a:r>
              <a:rPr kumimoji="1" lang="en-US" altLang="zh-CN" sz="2600" b="1" dirty="0">
                <a:solidFill>
                  <a:srgbClr val="000066"/>
                </a:solidFill>
                <a:latin typeface="+mn-ea"/>
                <a:ea typeface="+mn-ea"/>
              </a:rPr>
              <a:t>	         C—10</a:t>
            </a:r>
          </a:p>
          <a:p>
            <a:pPr fontAlgn="base">
              <a:spcAft>
                <a:spcPct val="0"/>
              </a:spcAft>
              <a:buClrTx/>
              <a:buSzTx/>
              <a:buFont typeface="Wingdings" panose="05000000000000000000" pitchFamily="2" charset="2"/>
              <a:buNone/>
            </a:pPr>
            <a:r>
              <a:rPr kumimoji="1" lang="en-US" altLang="zh-CN" sz="2600" b="1" dirty="0">
                <a:solidFill>
                  <a:srgbClr val="000066"/>
                </a:solidFill>
                <a:latin typeface="+mn-ea"/>
                <a:ea typeface="+mn-ea"/>
              </a:rPr>
              <a:t>                  D---111        </a:t>
            </a:r>
          </a:p>
        </p:txBody>
      </p:sp>
      <p:sp>
        <p:nvSpPr>
          <p:cNvPr id="5" name="Text Box 5">
            <a:extLst>
              <a:ext uri="{FF2B5EF4-FFF2-40B4-BE49-F238E27FC236}">
                <a16:creationId xmlns:a16="http://schemas.microsoft.com/office/drawing/2014/main" id="{A09581EB-C905-6589-3BC9-D18A64CC0B66}"/>
              </a:ext>
            </a:extLst>
          </p:cNvPr>
          <p:cNvSpPr txBox="1">
            <a:spLocks noChangeArrowheads="1"/>
          </p:cNvSpPr>
          <p:nvPr/>
        </p:nvSpPr>
        <p:spPr bwMode="auto">
          <a:xfrm>
            <a:off x="6324600" y="22098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endParaRPr kumimoji="1" lang="zh-CN" altLang="zh-CN" sz="2400">
              <a:solidFill>
                <a:srgbClr val="000000"/>
              </a:solidFill>
              <a:latin typeface="Times New Roman" panose="02020603050405020304" pitchFamily="18" charset="0"/>
            </a:endParaRPr>
          </a:p>
        </p:txBody>
      </p:sp>
      <p:sp>
        <p:nvSpPr>
          <p:cNvPr id="6" name="AutoShape 6">
            <a:extLst>
              <a:ext uri="{FF2B5EF4-FFF2-40B4-BE49-F238E27FC236}">
                <a16:creationId xmlns:a16="http://schemas.microsoft.com/office/drawing/2014/main" id="{AB9FD7A8-ADB6-09C7-69CB-D9DCC66FBDE7}"/>
              </a:ext>
            </a:extLst>
          </p:cNvPr>
          <p:cNvSpPr>
            <a:spLocks noChangeArrowheads="1"/>
          </p:cNvSpPr>
          <p:nvPr/>
        </p:nvSpPr>
        <p:spPr bwMode="auto">
          <a:xfrm>
            <a:off x="7457711" y="1785597"/>
            <a:ext cx="685800" cy="1905000"/>
          </a:xfrm>
          <a:prstGeom prst="downArrow">
            <a:avLst>
              <a:gd name="adj1" fmla="val 50000"/>
              <a:gd name="adj2" fmla="val 69444"/>
            </a:avLst>
          </a:prstGeom>
          <a:solidFill>
            <a:srgbClr val="99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 name="Text Box 7">
            <a:extLst>
              <a:ext uri="{FF2B5EF4-FFF2-40B4-BE49-F238E27FC236}">
                <a16:creationId xmlns:a16="http://schemas.microsoft.com/office/drawing/2014/main" id="{B5501035-6CA6-DAED-F93F-49D16E727EE3}"/>
              </a:ext>
            </a:extLst>
          </p:cNvPr>
          <p:cNvSpPr txBox="1">
            <a:spLocks noChangeArrowheads="1"/>
          </p:cNvSpPr>
          <p:nvPr/>
        </p:nvSpPr>
        <p:spPr bwMode="auto">
          <a:xfrm>
            <a:off x="6692153" y="3778429"/>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800" b="1" dirty="0">
                <a:solidFill>
                  <a:srgbClr val="000066"/>
                </a:solidFill>
                <a:latin typeface="Times New Roman" panose="02020603050405020304" pitchFamily="18" charset="0"/>
              </a:rPr>
              <a:t>0110010101110</a:t>
            </a:r>
          </a:p>
        </p:txBody>
      </p:sp>
      <p:sp>
        <p:nvSpPr>
          <p:cNvPr id="8" name="Oval 8">
            <a:extLst>
              <a:ext uri="{FF2B5EF4-FFF2-40B4-BE49-F238E27FC236}">
                <a16:creationId xmlns:a16="http://schemas.microsoft.com/office/drawing/2014/main" id="{CE60A2A6-12BA-4281-6B9E-8945511E7FFA}"/>
              </a:ext>
            </a:extLst>
          </p:cNvPr>
          <p:cNvSpPr>
            <a:spLocks noChangeArrowheads="1"/>
          </p:cNvSpPr>
          <p:nvPr/>
        </p:nvSpPr>
        <p:spPr bwMode="auto">
          <a:xfrm>
            <a:off x="4266453" y="3627430"/>
            <a:ext cx="457200" cy="457200"/>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Oval 9">
            <a:extLst>
              <a:ext uri="{FF2B5EF4-FFF2-40B4-BE49-F238E27FC236}">
                <a16:creationId xmlns:a16="http://schemas.microsoft.com/office/drawing/2014/main" id="{96E2AD1A-3A16-D9C9-530A-CD98300EB99F}"/>
              </a:ext>
            </a:extLst>
          </p:cNvPr>
          <p:cNvSpPr>
            <a:spLocks noChangeArrowheads="1"/>
          </p:cNvSpPr>
          <p:nvPr/>
        </p:nvSpPr>
        <p:spPr bwMode="auto">
          <a:xfrm>
            <a:off x="4863353" y="4008430"/>
            <a:ext cx="457200" cy="457200"/>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 name="Oval 10">
            <a:extLst>
              <a:ext uri="{FF2B5EF4-FFF2-40B4-BE49-F238E27FC236}">
                <a16:creationId xmlns:a16="http://schemas.microsoft.com/office/drawing/2014/main" id="{C070881F-F33A-1076-0E64-D655A2A2CF89}"/>
              </a:ext>
            </a:extLst>
          </p:cNvPr>
          <p:cNvSpPr>
            <a:spLocks noChangeArrowheads="1"/>
          </p:cNvSpPr>
          <p:nvPr/>
        </p:nvSpPr>
        <p:spPr bwMode="auto">
          <a:xfrm>
            <a:off x="5396753" y="4541830"/>
            <a:ext cx="457200" cy="457200"/>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Oval 11">
            <a:extLst>
              <a:ext uri="{FF2B5EF4-FFF2-40B4-BE49-F238E27FC236}">
                <a16:creationId xmlns:a16="http://schemas.microsoft.com/office/drawing/2014/main" id="{28B2B1AD-90EC-D64E-C080-38A3B22DC847}"/>
              </a:ext>
            </a:extLst>
          </p:cNvPr>
          <p:cNvSpPr>
            <a:spLocks noChangeArrowheads="1"/>
          </p:cNvSpPr>
          <p:nvPr/>
        </p:nvSpPr>
        <p:spPr bwMode="auto">
          <a:xfrm>
            <a:off x="3644153" y="4262430"/>
            <a:ext cx="431800" cy="457200"/>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a:t>
            </a:r>
          </a:p>
        </p:txBody>
      </p:sp>
      <p:sp>
        <p:nvSpPr>
          <p:cNvPr id="12" name="Oval 12">
            <a:extLst>
              <a:ext uri="{FF2B5EF4-FFF2-40B4-BE49-F238E27FC236}">
                <a16:creationId xmlns:a16="http://schemas.microsoft.com/office/drawing/2014/main" id="{EC5C10C5-A843-4A94-3CF9-31F44BE2CC0D}"/>
              </a:ext>
            </a:extLst>
          </p:cNvPr>
          <p:cNvSpPr>
            <a:spLocks noChangeArrowheads="1"/>
          </p:cNvSpPr>
          <p:nvPr/>
        </p:nvSpPr>
        <p:spPr bwMode="auto">
          <a:xfrm>
            <a:off x="4406153" y="4618030"/>
            <a:ext cx="457200" cy="457200"/>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a:t>
            </a:r>
          </a:p>
        </p:txBody>
      </p:sp>
      <p:sp>
        <p:nvSpPr>
          <p:cNvPr id="13" name="Oval 13">
            <a:extLst>
              <a:ext uri="{FF2B5EF4-FFF2-40B4-BE49-F238E27FC236}">
                <a16:creationId xmlns:a16="http://schemas.microsoft.com/office/drawing/2014/main" id="{2DCE75CA-95DF-6B2B-11EB-AF56374F5E0F}"/>
              </a:ext>
            </a:extLst>
          </p:cNvPr>
          <p:cNvSpPr>
            <a:spLocks noChangeArrowheads="1"/>
          </p:cNvSpPr>
          <p:nvPr/>
        </p:nvSpPr>
        <p:spPr bwMode="auto">
          <a:xfrm>
            <a:off x="4939553" y="5151430"/>
            <a:ext cx="457200" cy="457200"/>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a:t>
            </a:r>
          </a:p>
        </p:txBody>
      </p:sp>
      <p:sp>
        <p:nvSpPr>
          <p:cNvPr id="14" name="Oval 14">
            <a:extLst>
              <a:ext uri="{FF2B5EF4-FFF2-40B4-BE49-F238E27FC236}">
                <a16:creationId xmlns:a16="http://schemas.microsoft.com/office/drawing/2014/main" id="{3632D418-43A2-B89B-177F-206164728220}"/>
              </a:ext>
            </a:extLst>
          </p:cNvPr>
          <p:cNvSpPr>
            <a:spLocks noChangeArrowheads="1"/>
          </p:cNvSpPr>
          <p:nvPr/>
        </p:nvSpPr>
        <p:spPr bwMode="auto">
          <a:xfrm>
            <a:off x="5853953" y="5151430"/>
            <a:ext cx="457200" cy="457200"/>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p>
        </p:txBody>
      </p:sp>
      <p:sp>
        <p:nvSpPr>
          <p:cNvPr id="15" name="Line 15">
            <a:extLst>
              <a:ext uri="{FF2B5EF4-FFF2-40B4-BE49-F238E27FC236}">
                <a16:creationId xmlns:a16="http://schemas.microsoft.com/office/drawing/2014/main" id="{E20F7DBE-6DA9-0175-88AC-FA178A13F59A}"/>
              </a:ext>
            </a:extLst>
          </p:cNvPr>
          <p:cNvSpPr>
            <a:spLocks noChangeShapeType="1"/>
          </p:cNvSpPr>
          <p:nvPr/>
        </p:nvSpPr>
        <p:spPr bwMode="auto">
          <a:xfrm flipH="1">
            <a:off x="4075953" y="4008430"/>
            <a:ext cx="254000" cy="327025"/>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6" name="Line 16">
            <a:extLst>
              <a:ext uri="{FF2B5EF4-FFF2-40B4-BE49-F238E27FC236}">
                <a16:creationId xmlns:a16="http://schemas.microsoft.com/office/drawing/2014/main" id="{B962921E-356C-8819-2A99-FC4F136427C4}"/>
              </a:ext>
            </a:extLst>
          </p:cNvPr>
          <p:cNvSpPr>
            <a:spLocks noChangeShapeType="1"/>
          </p:cNvSpPr>
          <p:nvPr/>
        </p:nvSpPr>
        <p:spPr bwMode="auto">
          <a:xfrm>
            <a:off x="4710953" y="3903655"/>
            <a:ext cx="228600" cy="1524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7" name="Line 17">
            <a:extLst>
              <a:ext uri="{FF2B5EF4-FFF2-40B4-BE49-F238E27FC236}">
                <a16:creationId xmlns:a16="http://schemas.microsoft.com/office/drawing/2014/main" id="{80E6C33F-9AF5-777E-91D7-1C48C255C44A}"/>
              </a:ext>
            </a:extLst>
          </p:cNvPr>
          <p:cNvSpPr>
            <a:spLocks noChangeShapeType="1"/>
          </p:cNvSpPr>
          <p:nvPr/>
        </p:nvSpPr>
        <p:spPr bwMode="auto">
          <a:xfrm flipH="1">
            <a:off x="4787153" y="4465630"/>
            <a:ext cx="152400" cy="2286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8" name="Line 18">
            <a:extLst>
              <a:ext uri="{FF2B5EF4-FFF2-40B4-BE49-F238E27FC236}">
                <a16:creationId xmlns:a16="http://schemas.microsoft.com/office/drawing/2014/main" id="{734BD844-0151-C6B9-D147-A9E3A8882E2A}"/>
              </a:ext>
            </a:extLst>
          </p:cNvPr>
          <p:cNvSpPr>
            <a:spLocks noChangeShapeType="1"/>
          </p:cNvSpPr>
          <p:nvPr/>
        </p:nvSpPr>
        <p:spPr bwMode="auto">
          <a:xfrm flipH="1">
            <a:off x="5244353" y="4922830"/>
            <a:ext cx="228600" cy="2286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9" name="Line 19">
            <a:extLst>
              <a:ext uri="{FF2B5EF4-FFF2-40B4-BE49-F238E27FC236}">
                <a16:creationId xmlns:a16="http://schemas.microsoft.com/office/drawing/2014/main" id="{E3D0C24C-2AF6-DD20-D0A5-3D577F73B456}"/>
              </a:ext>
            </a:extLst>
          </p:cNvPr>
          <p:cNvSpPr>
            <a:spLocks noChangeShapeType="1"/>
          </p:cNvSpPr>
          <p:nvPr/>
        </p:nvSpPr>
        <p:spPr bwMode="auto">
          <a:xfrm>
            <a:off x="5777753" y="4999030"/>
            <a:ext cx="152400" cy="2286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0" name="Line 20">
            <a:extLst>
              <a:ext uri="{FF2B5EF4-FFF2-40B4-BE49-F238E27FC236}">
                <a16:creationId xmlns:a16="http://schemas.microsoft.com/office/drawing/2014/main" id="{285BC54A-C932-1309-0350-2837FDF615DB}"/>
              </a:ext>
            </a:extLst>
          </p:cNvPr>
          <p:cNvSpPr>
            <a:spLocks noChangeShapeType="1"/>
          </p:cNvSpPr>
          <p:nvPr/>
        </p:nvSpPr>
        <p:spPr bwMode="auto">
          <a:xfrm>
            <a:off x="5244353" y="4389430"/>
            <a:ext cx="228600" cy="2286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1" name="Text Box 21">
            <a:extLst>
              <a:ext uri="{FF2B5EF4-FFF2-40B4-BE49-F238E27FC236}">
                <a16:creationId xmlns:a16="http://schemas.microsoft.com/office/drawing/2014/main" id="{797048C3-5C37-7F98-81B8-DF5B7157F59E}"/>
              </a:ext>
            </a:extLst>
          </p:cNvPr>
          <p:cNvSpPr txBox="1">
            <a:spLocks noChangeArrowheads="1"/>
          </p:cNvSpPr>
          <p:nvPr/>
        </p:nvSpPr>
        <p:spPr bwMode="auto">
          <a:xfrm>
            <a:off x="4406153" y="423703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0</a:t>
            </a:r>
          </a:p>
        </p:txBody>
      </p:sp>
      <p:sp>
        <p:nvSpPr>
          <p:cNvPr id="22" name="Text Box 22">
            <a:extLst>
              <a:ext uri="{FF2B5EF4-FFF2-40B4-BE49-F238E27FC236}">
                <a16:creationId xmlns:a16="http://schemas.microsoft.com/office/drawing/2014/main" id="{8B90375F-D14F-3632-5F89-6448DBAB66E2}"/>
              </a:ext>
            </a:extLst>
          </p:cNvPr>
          <p:cNvSpPr txBox="1">
            <a:spLocks noChangeArrowheads="1"/>
          </p:cNvSpPr>
          <p:nvPr/>
        </p:nvSpPr>
        <p:spPr bwMode="auto">
          <a:xfrm>
            <a:off x="5015753" y="477043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0</a:t>
            </a:r>
          </a:p>
        </p:txBody>
      </p:sp>
      <p:sp>
        <p:nvSpPr>
          <p:cNvPr id="23" name="Text Box 23">
            <a:extLst>
              <a:ext uri="{FF2B5EF4-FFF2-40B4-BE49-F238E27FC236}">
                <a16:creationId xmlns:a16="http://schemas.microsoft.com/office/drawing/2014/main" id="{B6D0A10F-DBDC-CA90-BDED-A16D66936A80}"/>
              </a:ext>
            </a:extLst>
          </p:cNvPr>
          <p:cNvSpPr txBox="1">
            <a:spLocks noChangeArrowheads="1"/>
          </p:cNvSpPr>
          <p:nvPr/>
        </p:nvSpPr>
        <p:spPr bwMode="auto">
          <a:xfrm>
            <a:off x="4939553" y="355123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1</a:t>
            </a:r>
          </a:p>
        </p:txBody>
      </p:sp>
      <p:sp>
        <p:nvSpPr>
          <p:cNvPr id="24" name="Text Box 24">
            <a:extLst>
              <a:ext uri="{FF2B5EF4-FFF2-40B4-BE49-F238E27FC236}">
                <a16:creationId xmlns:a16="http://schemas.microsoft.com/office/drawing/2014/main" id="{65E864C8-AD73-9942-0F0B-ADE2ACB2A842}"/>
              </a:ext>
            </a:extLst>
          </p:cNvPr>
          <p:cNvSpPr txBox="1">
            <a:spLocks noChangeArrowheads="1"/>
          </p:cNvSpPr>
          <p:nvPr/>
        </p:nvSpPr>
        <p:spPr bwMode="auto">
          <a:xfrm>
            <a:off x="5472953" y="416083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1</a:t>
            </a:r>
          </a:p>
        </p:txBody>
      </p:sp>
      <p:sp>
        <p:nvSpPr>
          <p:cNvPr id="25" name="Text Box 25">
            <a:extLst>
              <a:ext uri="{FF2B5EF4-FFF2-40B4-BE49-F238E27FC236}">
                <a16:creationId xmlns:a16="http://schemas.microsoft.com/office/drawing/2014/main" id="{3C7F693F-EAEA-DBC7-4C01-2F898335B842}"/>
              </a:ext>
            </a:extLst>
          </p:cNvPr>
          <p:cNvSpPr txBox="1">
            <a:spLocks noChangeArrowheads="1"/>
          </p:cNvSpPr>
          <p:nvPr/>
        </p:nvSpPr>
        <p:spPr bwMode="auto">
          <a:xfrm>
            <a:off x="5930153" y="477043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1</a:t>
            </a:r>
          </a:p>
        </p:txBody>
      </p:sp>
      <p:sp>
        <p:nvSpPr>
          <p:cNvPr id="26" name="AutoShape 26">
            <a:extLst>
              <a:ext uri="{FF2B5EF4-FFF2-40B4-BE49-F238E27FC236}">
                <a16:creationId xmlns:a16="http://schemas.microsoft.com/office/drawing/2014/main" id="{93C938C3-511E-3C06-7205-A8C3F248D2E3}"/>
              </a:ext>
            </a:extLst>
          </p:cNvPr>
          <p:cNvSpPr>
            <a:spLocks noChangeArrowheads="1"/>
          </p:cNvSpPr>
          <p:nvPr/>
        </p:nvSpPr>
        <p:spPr bwMode="auto">
          <a:xfrm>
            <a:off x="686547" y="4922830"/>
            <a:ext cx="3124200" cy="1582737"/>
          </a:xfrm>
          <a:prstGeom prst="cloudCallout">
            <a:avLst>
              <a:gd name="adj1" fmla="val 45579"/>
              <a:gd name="adj2" fmla="val -45486"/>
            </a:avLst>
          </a:prstGeom>
          <a:solidFill>
            <a:srgbClr val="6565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rPr>
              <a:t>采用二叉树设计二进制前缀编码</a:t>
            </a:r>
          </a:p>
        </p:txBody>
      </p:sp>
      <p:sp>
        <p:nvSpPr>
          <p:cNvPr id="27" name="AutoShape 27">
            <a:extLst>
              <a:ext uri="{FF2B5EF4-FFF2-40B4-BE49-F238E27FC236}">
                <a16:creationId xmlns:a16="http://schemas.microsoft.com/office/drawing/2014/main" id="{53FBFF4F-61B8-9594-70F0-57EC7BC0E228}"/>
              </a:ext>
            </a:extLst>
          </p:cNvPr>
          <p:cNvSpPr>
            <a:spLocks noChangeArrowheads="1"/>
          </p:cNvSpPr>
          <p:nvPr/>
        </p:nvSpPr>
        <p:spPr bwMode="auto">
          <a:xfrm>
            <a:off x="6826624" y="4724112"/>
            <a:ext cx="3059112" cy="1219200"/>
          </a:xfrm>
          <a:prstGeom prst="wedgeRoundRectCallout">
            <a:avLst>
              <a:gd name="adj1" fmla="val -69773"/>
              <a:gd name="adj2" fmla="val -50653"/>
              <a:gd name="adj3" fmla="val 16667"/>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13131B"/>
                </a:solidFill>
                <a:effectLst/>
                <a:uLnTx/>
                <a:uFillTx/>
                <a:latin typeface="Times New Roman" panose="02020603050405020304" pitchFamily="18" charset="0"/>
                <a:ea typeface="宋体" panose="02010600030101010101" pitchFamily="2" charset="-122"/>
              </a:rPr>
              <a:t>规定：</a:t>
            </a:r>
          </a:p>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13131B"/>
                </a:solidFill>
                <a:effectLst/>
                <a:uLnTx/>
                <a:uFillTx/>
                <a:latin typeface="Times New Roman" panose="02020603050405020304" pitchFamily="18" charset="0"/>
                <a:ea typeface="宋体" panose="02010600030101010101" pitchFamily="2" charset="-122"/>
              </a:rPr>
              <a:t>左分支用“</a:t>
            </a:r>
            <a:r>
              <a:rPr kumimoji="1" lang="en-US" altLang="zh-CN" sz="2400" b="1" i="0" u="none" strike="noStrike" kern="0" cap="none" spc="0" normalizeH="0" baseline="0" noProof="0" dirty="0">
                <a:ln>
                  <a:noFill/>
                </a:ln>
                <a:solidFill>
                  <a:srgbClr val="13131B"/>
                </a:solidFill>
                <a:effectLst/>
                <a:uLnTx/>
                <a:uFillTx/>
                <a:latin typeface="Times New Roman" panose="02020603050405020304" pitchFamily="18" charset="0"/>
                <a:ea typeface="宋体" panose="02010600030101010101" pitchFamily="2" charset="-122"/>
              </a:rPr>
              <a:t>0”</a:t>
            </a:r>
            <a:r>
              <a:rPr kumimoji="1" lang="zh-CN" altLang="en-US" sz="2400" b="1" i="0" u="none" strike="noStrike" kern="0" cap="none" spc="0" normalizeH="0" baseline="0" noProof="0" dirty="0">
                <a:ln>
                  <a:noFill/>
                </a:ln>
                <a:solidFill>
                  <a:srgbClr val="13131B"/>
                </a:solidFill>
                <a:effectLst/>
                <a:uLnTx/>
                <a:uFillTx/>
                <a:latin typeface="Times New Roman" panose="02020603050405020304" pitchFamily="18" charset="0"/>
                <a:ea typeface="宋体" panose="02010600030101010101" pitchFamily="2" charset="-122"/>
              </a:rPr>
              <a:t>表示</a:t>
            </a:r>
          </a:p>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13131B"/>
                </a:solidFill>
                <a:effectLst/>
                <a:uLnTx/>
                <a:uFillTx/>
                <a:latin typeface="Times New Roman" panose="02020603050405020304" pitchFamily="18" charset="0"/>
                <a:ea typeface="宋体" panose="02010600030101010101" pitchFamily="2" charset="-122"/>
              </a:rPr>
              <a:t>右分支用“</a:t>
            </a:r>
            <a:r>
              <a:rPr kumimoji="1" lang="en-US" altLang="zh-CN" sz="2400" b="1" i="0" u="none" strike="noStrike" kern="0" cap="none" spc="0" normalizeH="0" baseline="0" noProof="0" dirty="0">
                <a:ln>
                  <a:noFill/>
                </a:ln>
                <a:solidFill>
                  <a:srgbClr val="13131B"/>
                </a:solidFill>
                <a:effectLst/>
                <a:uLnTx/>
                <a:uFillTx/>
                <a:latin typeface="Times New Roman" panose="02020603050405020304" pitchFamily="18" charset="0"/>
                <a:ea typeface="宋体" panose="02010600030101010101" pitchFamily="2" charset="-122"/>
              </a:rPr>
              <a:t>1”</a:t>
            </a:r>
            <a:r>
              <a:rPr kumimoji="1" lang="zh-CN" altLang="en-US" sz="2400" b="1" i="0" u="none" strike="noStrike" kern="0" cap="none" spc="0" normalizeH="0" baseline="0" noProof="0" dirty="0">
                <a:ln>
                  <a:noFill/>
                </a:ln>
                <a:solidFill>
                  <a:srgbClr val="13131B"/>
                </a:solidFill>
                <a:effectLst/>
                <a:uLnTx/>
                <a:uFillTx/>
                <a:latin typeface="Times New Roman" panose="02020603050405020304" pitchFamily="18" charset="0"/>
                <a:ea typeface="宋体" panose="02010600030101010101" pitchFamily="2" charset="-122"/>
              </a:rPr>
              <a:t>表示</a:t>
            </a:r>
          </a:p>
        </p:txBody>
      </p:sp>
    </p:spTree>
    <p:extLst>
      <p:ext uri="{BB962C8B-B14F-4D97-AF65-F5344CB8AC3E}">
        <p14:creationId xmlns:p14="http://schemas.microsoft.com/office/powerpoint/2010/main" val="19612248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arn(inVertical)">
                                      <p:cBhvr>
                                        <p:cTn id="28" dur="500"/>
                                        <p:tgtEl>
                                          <p:spTgt spid="1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arn(inVertical)">
                                      <p:cBhvr>
                                        <p:cTn id="34" dur="500"/>
                                        <p:tgtEl>
                                          <p:spTgt spid="16"/>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inVertical)">
                                      <p:cBhvr>
                                        <p:cTn id="37" dur="500"/>
                                        <p:tgtEl>
                                          <p:spTgt spid="17"/>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arn(inVertical)">
                                      <p:cBhvr>
                                        <p:cTn id="40" dur="500"/>
                                        <p:tgtEl>
                                          <p:spTgt spid="1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arn(inVertical)">
                                      <p:cBhvr>
                                        <p:cTn id="43" dur="500"/>
                                        <p:tgtEl>
                                          <p:spTgt spid="19"/>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arn(inVertical)">
                                      <p:cBhvr>
                                        <p:cTn id="46" dur="500"/>
                                        <p:tgtEl>
                                          <p:spTgt spid="20"/>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arn(inVertical)">
                                      <p:cBhvr>
                                        <p:cTn id="49" dur="500"/>
                                        <p:tgtEl>
                                          <p:spTgt spid="21"/>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arn(inVertical)">
                                      <p:cBhvr>
                                        <p:cTn id="52" dur="500"/>
                                        <p:tgtEl>
                                          <p:spTgt spid="22"/>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arn(inVertical)">
                                      <p:cBhvr>
                                        <p:cTn id="55" dur="500"/>
                                        <p:tgtEl>
                                          <p:spTgt spid="2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arn(inVertical)">
                                      <p:cBhvr>
                                        <p:cTn id="58" dur="500"/>
                                        <p:tgtEl>
                                          <p:spTgt spid="24"/>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arn(inVertical)">
                                      <p:cBhvr>
                                        <p:cTn id="61" dur="500"/>
                                        <p:tgtEl>
                                          <p:spTgt spid="25"/>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barn(inVertical)">
                                      <p:cBhvr>
                                        <p:cTn id="64" dur="500"/>
                                        <p:tgtEl>
                                          <p:spTgt spid="26"/>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barn(inVertical)">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
                                            <p:txEl>
                                              <p:pRg st="1" end="1"/>
                                            </p:txEl>
                                          </p:spTgt>
                                        </p:tgtEl>
                                        <p:attrNameLst>
                                          <p:attrName>style.visibility</p:attrName>
                                        </p:attrNameLst>
                                      </p:cBhvr>
                                      <p:to>
                                        <p:strVal val="visible"/>
                                      </p:to>
                                    </p:set>
                                    <p:animEffect transition="in" filter="wipe(down)">
                                      <p:cBhvr>
                                        <p:cTn id="72" dur="500"/>
                                        <p:tgtEl>
                                          <p:spTgt spid="4">
                                            <p:txEl>
                                              <p:pRg st="1" end="1"/>
                                            </p:txEl>
                                          </p:spTgt>
                                        </p:tgtEl>
                                      </p:cBhvr>
                                    </p:animEffect>
                                  </p:childTnLst>
                                </p:cTn>
                              </p:par>
                              <p:par>
                                <p:cTn id="73" presetID="22" presetClass="entr" presetSubtype="4" fill="hold" nodeType="with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Effect transition="in" filter="wipe(down)">
                                      <p:cBhvr>
                                        <p:cTn id="75" dur="500"/>
                                        <p:tgtEl>
                                          <p:spTgt spid="4">
                                            <p:txEl>
                                              <p:pRg st="2" end="2"/>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4">
                                            <p:txEl>
                                              <p:pRg st="3" end="3"/>
                                            </p:txEl>
                                          </p:spTgt>
                                        </p:tgtEl>
                                        <p:attrNameLst>
                                          <p:attrName>style.visibility</p:attrName>
                                        </p:attrNameLst>
                                      </p:cBhvr>
                                      <p:to>
                                        <p:strVal val="visible"/>
                                      </p:to>
                                    </p:set>
                                    <p:animEffect transition="in" filter="wipe(down)">
                                      <p:cBhvr>
                                        <p:cTn id="78" dur="500"/>
                                        <p:tgtEl>
                                          <p:spTgt spid="4">
                                            <p:txEl>
                                              <p:pRg st="3" end="3"/>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4">
                                            <p:txEl>
                                              <p:pRg st="4" end="4"/>
                                            </p:txEl>
                                          </p:spTgt>
                                        </p:tgtEl>
                                        <p:attrNameLst>
                                          <p:attrName>style.visibility</p:attrName>
                                        </p:attrNameLst>
                                      </p:cBhvr>
                                      <p:to>
                                        <p:strVal val="visible"/>
                                      </p:to>
                                    </p:set>
                                    <p:animEffect transition="in" filter="wipe(down)">
                                      <p:cBhvr>
                                        <p:cTn id="81" dur="500"/>
                                        <p:tgtEl>
                                          <p:spTgt spid="4">
                                            <p:txEl>
                                              <p:pRg st="4" end="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grpId="0" nodeType="click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barn(inVertical)">
                                      <p:cBhvr>
                                        <p:cTn id="86" dur="500"/>
                                        <p:tgtEl>
                                          <p:spTgt spid="6"/>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grpId="0"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barn(inVertical)">
                                      <p:cBhvr>
                                        <p:cTn id="9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5EE9FDA-D86A-1C22-340A-0519635B18B1}"/>
              </a:ext>
            </a:extLst>
          </p:cNvPr>
          <p:cNvSpPr/>
          <p:nvPr/>
        </p:nvSpPr>
        <p:spPr>
          <a:xfrm>
            <a:off x="1130007" y="354830"/>
            <a:ext cx="235308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哈夫曼编码</a:t>
            </a:r>
          </a:p>
        </p:txBody>
      </p:sp>
      <p:sp>
        <p:nvSpPr>
          <p:cNvPr id="3" name="Text Box 3">
            <a:extLst>
              <a:ext uri="{FF2B5EF4-FFF2-40B4-BE49-F238E27FC236}">
                <a16:creationId xmlns:a16="http://schemas.microsoft.com/office/drawing/2014/main" id="{9F56BD3C-7FB5-06FE-4D0C-FC7FDFF4B11E}"/>
              </a:ext>
            </a:extLst>
          </p:cNvPr>
          <p:cNvSpPr txBox="1">
            <a:spLocks noChangeArrowheads="1"/>
          </p:cNvSpPr>
          <p:nvPr/>
        </p:nvSpPr>
        <p:spPr bwMode="auto">
          <a:xfrm>
            <a:off x="1043399" y="1324995"/>
            <a:ext cx="9479243" cy="1005788"/>
          </a:xfrm>
          <a:prstGeom prst="rect">
            <a:avLst/>
          </a:prstGeom>
          <a:ln w="19050"/>
        </p:spPr>
        <p:style>
          <a:lnRef idx="2">
            <a:schemeClr val="accent5"/>
          </a:lnRef>
          <a:fillRef idx="1">
            <a:schemeClr val="lt1"/>
          </a:fillRef>
          <a:effectRef idx="0">
            <a:schemeClr val="accent5"/>
          </a:effectRef>
          <a:fontRef idx="minor">
            <a:schemeClr val="dk1"/>
          </a:fontRef>
        </p:style>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lnSpc>
                <a:spcPct val="130000"/>
              </a:lnSpc>
              <a:spcAft>
                <a:spcPct val="0"/>
              </a:spcAft>
              <a:buClrTx/>
              <a:buSzTx/>
              <a:buFont typeface="Wingdings" panose="05000000000000000000" pitchFamily="2" charset="2"/>
              <a:buNone/>
            </a:pPr>
            <a:r>
              <a:rPr kumimoji="1" lang="zh-CN" altLang="en-US" sz="2400" b="1" dirty="0">
                <a:solidFill>
                  <a:srgbClr val="000066"/>
                </a:solidFill>
                <a:latin typeface="+mj-ea"/>
                <a:ea typeface="+mj-ea"/>
              </a:rPr>
              <a:t>译码过程：分解接收字符串：遇“</a:t>
            </a:r>
            <a:r>
              <a:rPr kumimoji="1" lang="en-US" altLang="zh-CN" sz="2400" b="1" dirty="0">
                <a:solidFill>
                  <a:srgbClr val="000066"/>
                </a:solidFill>
                <a:latin typeface="+mj-ea"/>
                <a:ea typeface="+mj-ea"/>
              </a:rPr>
              <a:t>0”</a:t>
            </a:r>
            <a:r>
              <a:rPr kumimoji="1" lang="zh-CN" altLang="en-US" sz="2400" b="1" dirty="0">
                <a:solidFill>
                  <a:srgbClr val="000066"/>
                </a:solidFill>
                <a:latin typeface="+mj-ea"/>
                <a:ea typeface="+mj-ea"/>
              </a:rPr>
              <a:t>向左，遇“</a:t>
            </a:r>
            <a:r>
              <a:rPr kumimoji="1" lang="en-US" altLang="zh-CN" sz="2400" b="1" dirty="0">
                <a:solidFill>
                  <a:srgbClr val="000066"/>
                </a:solidFill>
                <a:latin typeface="+mj-ea"/>
                <a:ea typeface="+mj-ea"/>
              </a:rPr>
              <a:t>1”</a:t>
            </a:r>
            <a:r>
              <a:rPr kumimoji="1" lang="zh-CN" altLang="en-US" sz="2400" b="1" dirty="0">
                <a:solidFill>
                  <a:srgbClr val="000066"/>
                </a:solidFill>
                <a:latin typeface="+mj-ea"/>
                <a:ea typeface="+mj-ea"/>
              </a:rPr>
              <a:t>向右；一旦到达叶子节点，则译出一个字符，反复由根出发，直到译码完成。                                                  </a:t>
            </a:r>
          </a:p>
        </p:txBody>
      </p:sp>
      <p:sp>
        <p:nvSpPr>
          <p:cNvPr id="4" name="Text Box 4">
            <a:extLst>
              <a:ext uri="{FF2B5EF4-FFF2-40B4-BE49-F238E27FC236}">
                <a16:creationId xmlns:a16="http://schemas.microsoft.com/office/drawing/2014/main" id="{51EE6189-67AE-6C04-AF19-FF8F10FA82D8}"/>
              </a:ext>
            </a:extLst>
          </p:cNvPr>
          <p:cNvSpPr txBox="1">
            <a:spLocks noChangeArrowheads="1"/>
          </p:cNvSpPr>
          <p:nvPr/>
        </p:nvSpPr>
        <p:spPr bwMode="auto">
          <a:xfrm>
            <a:off x="6781800" y="2306903"/>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endParaRPr kumimoji="1" lang="zh-CN" altLang="zh-CN" sz="2400" b="1">
              <a:solidFill>
                <a:srgbClr val="000000"/>
              </a:solidFill>
              <a:latin typeface="Times New Roman" panose="02020603050405020304" pitchFamily="18" charset="0"/>
            </a:endParaRPr>
          </a:p>
        </p:txBody>
      </p:sp>
      <p:sp>
        <p:nvSpPr>
          <p:cNvPr id="5" name="AutoShape 5">
            <a:extLst>
              <a:ext uri="{FF2B5EF4-FFF2-40B4-BE49-F238E27FC236}">
                <a16:creationId xmlns:a16="http://schemas.microsoft.com/office/drawing/2014/main" id="{702A7099-00B8-B3D1-BFD3-C31B9CCDBFAF}"/>
              </a:ext>
            </a:extLst>
          </p:cNvPr>
          <p:cNvSpPr>
            <a:spLocks noChangeArrowheads="1"/>
          </p:cNvSpPr>
          <p:nvPr/>
        </p:nvSpPr>
        <p:spPr bwMode="auto">
          <a:xfrm>
            <a:off x="7494681" y="3374489"/>
            <a:ext cx="685800" cy="1905000"/>
          </a:xfrm>
          <a:prstGeom prst="downArrow">
            <a:avLst>
              <a:gd name="adj1" fmla="val 50000"/>
              <a:gd name="adj2" fmla="val 69444"/>
            </a:avLst>
          </a:prstGeom>
          <a:solidFill>
            <a:srgbClr val="99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 name="Text Box 6">
            <a:extLst>
              <a:ext uri="{FF2B5EF4-FFF2-40B4-BE49-F238E27FC236}">
                <a16:creationId xmlns:a16="http://schemas.microsoft.com/office/drawing/2014/main" id="{D393B24D-6672-7D8C-D24B-6F76141413BF}"/>
              </a:ext>
            </a:extLst>
          </p:cNvPr>
          <p:cNvSpPr txBox="1">
            <a:spLocks noChangeArrowheads="1"/>
          </p:cNvSpPr>
          <p:nvPr/>
        </p:nvSpPr>
        <p:spPr bwMode="auto">
          <a:xfrm>
            <a:off x="6824756" y="2785526"/>
            <a:ext cx="2514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600" b="1">
                <a:solidFill>
                  <a:srgbClr val="000066"/>
                </a:solidFill>
                <a:latin typeface="Times New Roman" panose="02020603050405020304" pitchFamily="18" charset="0"/>
              </a:rPr>
              <a:t>0110010101110</a:t>
            </a:r>
          </a:p>
        </p:txBody>
      </p:sp>
      <p:sp>
        <p:nvSpPr>
          <p:cNvPr id="7" name="Text Box 7">
            <a:extLst>
              <a:ext uri="{FF2B5EF4-FFF2-40B4-BE49-F238E27FC236}">
                <a16:creationId xmlns:a16="http://schemas.microsoft.com/office/drawing/2014/main" id="{545A056B-170C-F7B5-7FA7-8A10F50BC5A0}"/>
              </a:ext>
            </a:extLst>
          </p:cNvPr>
          <p:cNvSpPr txBox="1">
            <a:spLocks noChangeArrowheads="1"/>
          </p:cNvSpPr>
          <p:nvPr/>
        </p:nvSpPr>
        <p:spPr bwMode="auto">
          <a:xfrm>
            <a:off x="6989856" y="5292189"/>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ABACCDA</a:t>
            </a:r>
          </a:p>
        </p:txBody>
      </p:sp>
      <p:sp>
        <p:nvSpPr>
          <p:cNvPr id="8" name="Rectangle 8">
            <a:extLst>
              <a:ext uri="{FF2B5EF4-FFF2-40B4-BE49-F238E27FC236}">
                <a16:creationId xmlns:a16="http://schemas.microsoft.com/office/drawing/2014/main" id="{A7624292-AC0D-6944-87E6-D550D102668F}"/>
              </a:ext>
            </a:extLst>
          </p:cNvPr>
          <p:cNvSpPr>
            <a:spLocks noChangeArrowheads="1"/>
          </p:cNvSpPr>
          <p:nvPr/>
        </p:nvSpPr>
        <p:spPr bwMode="auto">
          <a:xfrm>
            <a:off x="4240306" y="2547401"/>
            <a:ext cx="1427163" cy="20764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 typeface="Wingdings" panose="05000000000000000000" pitchFamily="2" charset="2"/>
              <a:buNone/>
            </a:pPr>
            <a:r>
              <a:rPr kumimoji="1" lang="en-US" altLang="zh-CN" sz="2600" b="1" dirty="0">
                <a:solidFill>
                  <a:srgbClr val="000066"/>
                </a:solidFill>
                <a:latin typeface="Times New Roman" panose="02020603050405020304" pitchFamily="18" charset="0"/>
              </a:rPr>
              <a:t>A—0                     B—110</a:t>
            </a:r>
          </a:p>
          <a:p>
            <a:pPr fontAlgn="base">
              <a:spcBef>
                <a:spcPct val="50000"/>
              </a:spcBef>
              <a:spcAft>
                <a:spcPct val="0"/>
              </a:spcAft>
              <a:buClrTx/>
              <a:buSzTx/>
              <a:buFont typeface="Wingdings" panose="05000000000000000000" pitchFamily="2" charset="2"/>
              <a:buNone/>
            </a:pPr>
            <a:r>
              <a:rPr kumimoji="1" lang="en-US" altLang="zh-CN" sz="2600" b="1" dirty="0">
                <a:solidFill>
                  <a:srgbClr val="000066"/>
                </a:solidFill>
                <a:latin typeface="Times New Roman" panose="02020603050405020304" pitchFamily="18" charset="0"/>
              </a:rPr>
              <a:t>C—10</a:t>
            </a:r>
          </a:p>
          <a:p>
            <a:pPr fontAlgn="base">
              <a:spcBef>
                <a:spcPct val="50000"/>
              </a:spcBef>
              <a:spcAft>
                <a:spcPct val="0"/>
              </a:spcAft>
              <a:buClrTx/>
              <a:buSzTx/>
              <a:buFont typeface="Wingdings" panose="05000000000000000000" pitchFamily="2" charset="2"/>
              <a:buNone/>
            </a:pPr>
            <a:r>
              <a:rPr kumimoji="1" lang="en-US" altLang="zh-CN" sz="2600" b="1" dirty="0">
                <a:solidFill>
                  <a:srgbClr val="000066"/>
                </a:solidFill>
                <a:latin typeface="Times New Roman" panose="02020603050405020304" pitchFamily="18" charset="0"/>
              </a:rPr>
              <a:t>D---111</a:t>
            </a:r>
          </a:p>
        </p:txBody>
      </p:sp>
      <p:sp>
        <p:nvSpPr>
          <p:cNvPr id="9" name="Oval 9">
            <a:extLst>
              <a:ext uri="{FF2B5EF4-FFF2-40B4-BE49-F238E27FC236}">
                <a16:creationId xmlns:a16="http://schemas.microsoft.com/office/drawing/2014/main" id="{CCE4F32D-3F17-2C0F-46E9-7E8C9A5A1165}"/>
              </a:ext>
            </a:extLst>
          </p:cNvPr>
          <p:cNvSpPr>
            <a:spLocks noChangeArrowheads="1"/>
          </p:cNvSpPr>
          <p:nvPr/>
        </p:nvSpPr>
        <p:spPr bwMode="auto">
          <a:xfrm>
            <a:off x="2038444" y="3407826"/>
            <a:ext cx="530225" cy="606425"/>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 name="Oval 10">
            <a:extLst>
              <a:ext uri="{FF2B5EF4-FFF2-40B4-BE49-F238E27FC236}">
                <a16:creationId xmlns:a16="http://schemas.microsoft.com/office/drawing/2014/main" id="{E7D37856-9C2D-10F6-4390-67752187900F}"/>
              </a:ext>
            </a:extLst>
          </p:cNvPr>
          <p:cNvSpPr>
            <a:spLocks noChangeArrowheads="1"/>
          </p:cNvSpPr>
          <p:nvPr/>
        </p:nvSpPr>
        <p:spPr bwMode="auto">
          <a:xfrm>
            <a:off x="2657569" y="3912651"/>
            <a:ext cx="530225" cy="608013"/>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Oval 11">
            <a:extLst>
              <a:ext uri="{FF2B5EF4-FFF2-40B4-BE49-F238E27FC236}">
                <a16:creationId xmlns:a16="http://schemas.microsoft.com/office/drawing/2014/main" id="{119B9D82-8527-C6DA-3BAB-576A6F979A2D}"/>
              </a:ext>
            </a:extLst>
          </p:cNvPr>
          <p:cNvSpPr>
            <a:spLocks noChangeArrowheads="1"/>
          </p:cNvSpPr>
          <p:nvPr/>
        </p:nvSpPr>
        <p:spPr bwMode="auto">
          <a:xfrm>
            <a:off x="3276694" y="4620676"/>
            <a:ext cx="530225" cy="606425"/>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Oval 12">
            <a:extLst>
              <a:ext uri="{FF2B5EF4-FFF2-40B4-BE49-F238E27FC236}">
                <a16:creationId xmlns:a16="http://schemas.microsoft.com/office/drawing/2014/main" id="{324B9ACD-ABF3-9917-8035-BD71ADB4A9FF}"/>
              </a:ext>
            </a:extLst>
          </p:cNvPr>
          <p:cNvSpPr>
            <a:spLocks noChangeArrowheads="1"/>
          </p:cNvSpPr>
          <p:nvPr/>
        </p:nvSpPr>
        <p:spPr bwMode="auto">
          <a:xfrm>
            <a:off x="1419319" y="4014251"/>
            <a:ext cx="530225" cy="606425"/>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a:t>
            </a:r>
          </a:p>
        </p:txBody>
      </p:sp>
      <p:sp>
        <p:nvSpPr>
          <p:cNvPr id="13" name="Oval 13">
            <a:extLst>
              <a:ext uri="{FF2B5EF4-FFF2-40B4-BE49-F238E27FC236}">
                <a16:creationId xmlns:a16="http://schemas.microsoft.com/office/drawing/2014/main" id="{6DB389DA-C924-B977-9AFD-5956CE323661}"/>
              </a:ext>
            </a:extLst>
          </p:cNvPr>
          <p:cNvSpPr>
            <a:spLocks noChangeArrowheads="1"/>
          </p:cNvSpPr>
          <p:nvPr/>
        </p:nvSpPr>
        <p:spPr bwMode="auto">
          <a:xfrm>
            <a:off x="2127344" y="4722276"/>
            <a:ext cx="530225" cy="606425"/>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a:t>
            </a:r>
          </a:p>
        </p:txBody>
      </p:sp>
      <p:sp>
        <p:nvSpPr>
          <p:cNvPr id="14" name="Oval 14">
            <a:extLst>
              <a:ext uri="{FF2B5EF4-FFF2-40B4-BE49-F238E27FC236}">
                <a16:creationId xmlns:a16="http://schemas.microsoft.com/office/drawing/2014/main" id="{7588E4C0-37C2-5983-5BA0-0E46C40655FF}"/>
              </a:ext>
            </a:extLst>
          </p:cNvPr>
          <p:cNvSpPr>
            <a:spLocks noChangeArrowheads="1"/>
          </p:cNvSpPr>
          <p:nvPr/>
        </p:nvSpPr>
        <p:spPr bwMode="auto">
          <a:xfrm>
            <a:off x="2746469" y="5430301"/>
            <a:ext cx="530225" cy="606425"/>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a:t>
            </a:r>
          </a:p>
        </p:txBody>
      </p:sp>
      <p:sp>
        <p:nvSpPr>
          <p:cNvPr id="15" name="Oval 15">
            <a:extLst>
              <a:ext uri="{FF2B5EF4-FFF2-40B4-BE49-F238E27FC236}">
                <a16:creationId xmlns:a16="http://schemas.microsoft.com/office/drawing/2014/main" id="{7D25C179-C28F-50B1-D288-4EECDF272D34}"/>
              </a:ext>
            </a:extLst>
          </p:cNvPr>
          <p:cNvSpPr>
            <a:spLocks noChangeArrowheads="1"/>
          </p:cNvSpPr>
          <p:nvPr/>
        </p:nvSpPr>
        <p:spPr bwMode="auto">
          <a:xfrm>
            <a:off x="3806919" y="5430301"/>
            <a:ext cx="531812" cy="606425"/>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p>
        </p:txBody>
      </p:sp>
      <p:sp>
        <p:nvSpPr>
          <p:cNvPr id="16" name="Line 16">
            <a:extLst>
              <a:ext uri="{FF2B5EF4-FFF2-40B4-BE49-F238E27FC236}">
                <a16:creationId xmlns:a16="http://schemas.microsoft.com/office/drawing/2014/main" id="{59312F43-FBAC-79F6-E312-7BF82DFFF2AC}"/>
              </a:ext>
            </a:extLst>
          </p:cNvPr>
          <p:cNvSpPr>
            <a:spLocks noChangeShapeType="1"/>
          </p:cNvSpPr>
          <p:nvPr/>
        </p:nvSpPr>
        <p:spPr bwMode="auto">
          <a:xfrm flipH="1">
            <a:off x="1949544" y="3912651"/>
            <a:ext cx="88900" cy="2032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7" name="Line 17">
            <a:extLst>
              <a:ext uri="{FF2B5EF4-FFF2-40B4-BE49-F238E27FC236}">
                <a16:creationId xmlns:a16="http://schemas.microsoft.com/office/drawing/2014/main" id="{C7993E8F-FC87-E152-F61E-5D9FDDE47BD2}"/>
              </a:ext>
            </a:extLst>
          </p:cNvPr>
          <p:cNvSpPr>
            <a:spLocks noChangeShapeType="1"/>
          </p:cNvSpPr>
          <p:nvPr/>
        </p:nvSpPr>
        <p:spPr bwMode="auto">
          <a:xfrm>
            <a:off x="2554381" y="3779301"/>
            <a:ext cx="265113" cy="20161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8" name="Line 18">
            <a:extLst>
              <a:ext uri="{FF2B5EF4-FFF2-40B4-BE49-F238E27FC236}">
                <a16:creationId xmlns:a16="http://schemas.microsoft.com/office/drawing/2014/main" id="{050AA05F-8A3E-F75D-B588-67F3C6A72478}"/>
              </a:ext>
            </a:extLst>
          </p:cNvPr>
          <p:cNvSpPr>
            <a:spLocks noChangeShapeType="1"/>
          </p:cNvSpPr>
          <p:nvPr/>
        </p:nvSpPr>
        <p:spPr bwMode="auto">
          <a:xfrm flipH="1">
            <a:off x="2568669" y="4520664"/>
            <a:ext cx="177800" cy="30321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9" name="Line 19">
            <a:extLst>
              <a:ext uri="{FF2B5EF4-FFF2-40B4-BE49-F238E27FC236}">
                <a16:creationId xmlns:a16="http://schemas.microsoft.com/office/drawing/2014/main" id="{2436E51A-1E5A-153A-8FE2-DC802B5D90A9}"/>
              </a:ext>
            </a:extLst>
          </p:cNvPr>
          <p:cNvSpPr>
            <a:spLocks noChangeShapeType="1"/>
          </p:cNvSpPr>
          <p:nvPr/>
        </p:nvSpPr>
        <p:spPr bwMode="auto">
          <a:xfrm flipH="1">
            <a:off x="3100481" y="5127089"/>
            <a:ext cx="265113" cy="30321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0" name="Line 20">
            <a:extLst>
              <a:ext uri="{FF2B5EF4-FFF2-40B4-BE49-F238E27FC236}">
                <a16:creationId xmlns:a16="http://schemas.microsoft.com/office/drawing/2014/main" id="{6A0421CB-1AA9-17E5-3222-246A176FA46A}"/>
              </a:ext>
            </a:extLst>
          </p:cNvPr>
          <p:cNvSpPr>
            <a:spLocks noChangeShapeType="1"/>
          </p:cNvSpPr>
          <p:nvPr/>
        </p:nvSpPr>
        <p:spPr bwMode="auto">
          <a:xfrm>
            <a:off x="3719606" y="5227101"/>
            <a:ext cx="176213" cy="3048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1" name="Line 21">
            <a:extLst>
              <a:ext uri="{FF2B5EF4-FFF2-40B4-BE49-F238E27FC236}">
                <a16:creationId xmlns:a16="http://schemas.microsoft.com/office/drawing/2014/main" id="{C892398F-D06B-D198-ADEF-482B6AB40E0C}"/>
              </a:ext>
            </a:extLst>
          </p:cNvPr>
          <p:cNvSpPr>
            <a:spLocks noChangeShapeType="1"/>
          </p:cNvSpPr>
          <p:nvPr/>
        </p:nvSpPr>
        <p:spPr bwMode="auto">
          <a:xfrm>
            <a:off x="3100481" y="4419064"/>
            <a:ext cx="265113" cy="30321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2" name="Text Box 22">
            <a:extLst>
              <a:ext uri="{FF2B5EF4-FFF2-40B4-BE49-F238E27FC236}">
                <a16:creationId xmlns:a16="http://schemas.microsoft.com/office/drawing/2014/main" id="{96FF80FF-D134-F876-608D-07AC3886DA48}"/>
              </a:ext>
            </a:extLst>
          </p:cNvPr>
          <p:cNvSpPr txBox="1">
            <a:spLocks noChangeArrowheads="1"/>
          </p:cNvSpPr>
          <p:nvPr/>
        </p:nvSpPr>
        <p:spPr bwMode="auto">
          <a:xfrm>
            <a:off x="1508219" y="3509426"/>
            <a:ext cx="61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0</a:t>
            </a:r>
          </a:p>
        </p:txBody>
      </p:sp>
      <p:sp>
        <p:nvSpPr>
          <p:cNvPr id="23" name="Text Box 23">
            <a:extLst>
              <a:ext uri="{FF2B5EF4-FFF2-40B4-BE49-F238E27FC236}">
                <a16:creationId xmlns:a16="http://schemas.microsoft.com/office/drawing/2014/main" id="{4A19F781-32F4-126C-1177-F237B0791408}"/>
              </a:ext>
            </a:extLst>
          </p:cNvPr>
          <p:cNvSpPr txBox="1">
            <a:spLocks noChangeArrowheads="1"/>
          </p:cNvSpPr>
          <p:nvPr/>
        </p:nvSpPr>
        <p:spPr bwMode="auto">
          <a:xfrm>
            <a:off x="2127344" y="4217451"/>
            <a:ext cx="6191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0</a:t>
            </a:r>
          </a:p>
        </p:txBody>
      </p:sp>
      <p:sp>
        <p:nvSpPr>
          <p:cNvPr id="24" name="Text Box 24">
            <a:extLst>
              <a:ext uri="{FF2B5EF4-FFF2-40B4-BE49-F238E27FC236}">
                <a16:creationId xmlns:a16="http://schemas.microsoft.com/office/drawing/2014/main" id="{7F285581-FF57-5755-CF3D-5E92B1E3711C}"/>
              </a:ext>
            </a:extLst>
          </p:cNvPr>
          <p:cNvSpPr txBox="1">
            <a:spLocks noChangeArrowheads="1"/>
          </p:cNvSpPr>
          <p:nvPr/>
        </p:nvSpPr>
        <p:spPr bwMode="auto">
          <a:xfrm>
            <a:off x="2833781" y="4923889"/>
            <a:ext cx="61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0</a:t>
            </a:r>
          </a:p>
        </p:txBody>
      </p:sp>
      <p:sp>
        <p:nvSpPr>
          <p:cNvPr id="25" name="Text Box 25">
            <a:extLst>
              <a:ext uri="{FF2B5EF4-FFF2-40B4-BE49-F238E27FC236}">
                <a16:creationId xmlns:a16="http://schemas.microsoft.com/office/drawing/2014/main" id="{CB1BAF44-F104-8204-EF1B-3E0995FA71DB}"/>
              </a:ext>
            </a:extLst>
          </p:cNvPr>
          <p:cNvSpPr txBox="1">
            <a:spLocks noChangeArrowheads="1"/>
          </p:cNvSpPr>
          <p:nvPr/>
        </p:nvSpPr>
        <p:spPr bwMode="auto">
          <a:xfrm>
            <a:off x="3365594" y="4115851"/>
            <a:ext cx="61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1</a:t>
            </a:r>
          </a:p>
        </p:txBody>
      </p:sp>
      <p:sp>
        <p:nvSpPr>
          <p:cNvPr id="26" name="Text Box 26">
            <a:extLst>
              <a:ext uri="{FF2B5EF4-FFF2-40B4-BE49-F238E27FC236}">
                <a16:creationId xmlns:a16="http://schemas.microsoft.com/office/drawing/2014/main" id="{CC0D36AE-E583-CA43-3CDF-1883CA00240A}"/>
              </a:ext>
            </a:extLst>
          </p:cNvPr>
          <p:cNvSpPr txBox="1">
            <a:spLocks noChangeArrowheads="1"/>
          </p:cNvSpPr>
          <p:nvPr/>
        </p:nvSpPr>
        <p:spPr bwMode="auto">
          <a:xfrm>
            <a:off x="3895819" y="4923889"/>
            <a:ext cx="61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1</a:t>
            </a:r>
          </a:p>
        </p:txBody>
      </p:sp>
      <p:sp>
        <p:nvSpPr>
          <p:cNvPr id="27" name="Text Box 47">
            <a:extLst>
              <a:ext uri="{FF2B5EF4-FFF2-40B4-BE49-F238E27FC236}">
                <a16:creationId xmlns:a16="http://schemas.microsoft.com/office/drawing/2014/main" id="{FE722E4B-1338-1AD1-A1F4-4C98889F836E}"/>
              </a:ext>
            </a:extLst>
          </p:cNvPr>
          <p:cNvSpPr txBox="1">
            <a:spLocks noChangeArrowheads="1"/>
          </p:cNvSpPr>
          <p:nvPr/>
        </p:nvSpPr>
        <p:spPr bwMode="auto">
          <a:xfrm>
            <a:off x="2643281" y="3301464"/>
            <a:ext cx="61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1</a:t>
            </a:r>
          </a:p>
        </p:txBody>
      </p:sp>
    </p:spTree>
    <p:extLst>
      <p:ext uri="{BB962C8B-B14F-4D97-AF65-F5344CB8AC3E}">
        <p14:creationId xmlns:p14="http://schemas.microsoft.com/office/powerpoint/2010/main" val="202396787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ED39BF-592D-8D46-090C-36C41DEC11FB}"/>
              </a:ext>
            </a:extLst>
          </p:cNvPr>
          <p:cNvSpPr/>
          <p:nvPr/>
        </p:nvSpPr>
        <p:spPr>
          <a:xfrm>
            <a:off x="1130007" y="354830"/>
            <a:ext cx="235308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哈夫曼编码</a:t>
            </a:r>
          </a:p>
        </p:txBody>
      </p:sp>
      <p:sp>
        <p:nvSpPr>
          <p:cNvPr id="3" name="Text Box 2">
            <a:extLst>
              <a:ext uri="{FF2B5EF4-FFF2-40B4-BE49-F238E27FC236}">
                <a16:creationId xmlns:a16="http://schemas.microsoft.com/office/drawing/2014/main" id="{C8DEDB1D-FD43-BCA5-2786-E70DD71EA96C}"/>
              </a:ext>
            </a:extLst>
          </p:cNvPr>
          <p:cNvSpPr txBox="1">
            <a:spLocks noChangeArrowheads="1"/>
          </p:cNvSpPr>
          <p:nvPr/>
        </p:nvSpPr>
        <p:spPr bwMode="auto">
          <a:xfrm>
            <a:off x="914124" y="1464804"/>
            <a:ext cx="9983321" cy="1559786"/>
          </a:xfrm>
          <a:prstGeom prst="rect">
            <a:avLst/>
          </a:prstGeom>
          <a:ln w="19050"/>
        </p:spPr>
        <p:style>
          <a:lnRef idx="2">
            <a:schemeClr val="accent5"/>
          </a:lnRef>
          <a:fillRef idx="1">
            <a:schemeClr val="lt1"/>
          </a:fillRef>
          <a:effectRef idx="0">
            <a:schemeClr val="accent5"/>
          </a:effectRef>
          <a:fontRef idx="minor">
            <a:schemeClr val="dk1"/>
          </a:fontRef>
        </p:style>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buClrTx/>
              <a:buSzTx/>
              <a:buFont typeface="Wingdings" panose="05000000000000000000" pitchFamily="2" charset="2"/>
              <a:buNone/>
            </a:pPr>
            <a:r>
              <a:rPr kumimoji="1" lang="zh-CN" altLang="en-US" sz="2400" dirty="0">
                <a:solidFill>
                  <a:srgbClr val="000066"/>
                </a:solidFill>
                <a:latin typeface="+mn-ea"/>
                <a:ea typeface="+mn-ea"/>
              </a:rPr>
              <a:t>例：已知某系统在通讯时，只出现</a:t>
            </a:r>
            <a:r>
              <a:rPr kumimoji="1" lang="en-US" altLang="zh-CN" sz="2400" dirty="0">
                <a:solidFill>
                  <a:srgbClr val="000066"/>
                </a:solidFill>
                <a:latin typeface="+mn-ea"/>
                <a:ea typeface="+mn-ea"/>
              </a:rPr>
              <a:t>C</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A</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S</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T</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B</a:t>
            </a:r>
            <a:r>
              <a:rPr kumimoji="1" lang="zh-CN" altLang="en-US" sz="2400" dirty="0">
                <a:solidFill>
                  <a:srgbClr val="000066"/>
                </a:solidFill>
                <a:latin typeface="+mn-ea"/>
                <a:ea typeface="+mn-ea"/>
              </a:rPr>
              <a:t>五种字符，它们出现的频率依次为</a:t>
            </a:r>
            <a:r>
              <a:rPr kumimoji="1" lang="en-US" altLang="zh-CN" sz="2400" dirty="0">
                <a:solidFill>
                  <a:srgbClr val="000066"/>
                </a:solidFill>
                <a:latin typeface="+mn-ea"/>
                <a:ea typeface="+mn-ea"/>
              </a:rPr>
              <a:t>2</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4</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2</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3</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3</a:t>
            </a:r>
            <a:r>
              <a:rPr kumimoji="1" lang="zh-CN" altLang="en-US" sz="2400" dirty="0">
                <a:solidFill>
                  <a:srgbClr val="000066"/>
                </a:solidFill>
                <a:latin typeface="+mn-ea"/>
                <a:ea typeface="+mn-ea"/>
              </a:rPr>
              <a:t>，试设计</a:t>
            </a:r>
            <a:r>
              <a:rPr kumimoji="1" lang="en-US" altLang="zh-CN" sz="2400" dirty="0">
                <a:solidFill>
                  <a:srgbClr val="000066"/>
                </a:solidFill>
                <a:latin typeface="+mn-ea"/>
                <a:ea typeface="+mn-ea"/>
              </a:rPr>
              <a:t>Huffman</a:t>
            </a:r>
            <a:r>
              <a:rPr kumimoji="1" lang="zh-CN" altLang="en-US" sz="2400" dirty="0">
                <a:solidFill>
                  <a:srgbClr val="000066"/>
                </a:solidFill>
                <a:latin typeface="+mn-ea"/>
                <a:ea typeface="+mn-ea"/>
              </a:rPr>
              <a:t>编码。 </a:t>
            </a:r>
          </a:p>
          <a:p>
            <a:pPr eaLnBrk="1" hangingPunct="1">
              <a:lnSpc>
                <a:spcPct val="130000"/>
              </a:lnSpc>
              <a:buClrTx/>
              <a:buSzTx/>
              <a:buFont typeface="Wingdings" panose="05000000000000000000" pitchFamily="2" charset="2"/>
              <a:buNone/>
            </a:pPr>
            <a:r>
              <a:rPr kumimoji="1" lang="en-US" altLang="zh-CN" sz="2400" dirty="0">
                <a:solidFill>
                  <a:srgbClr val="000066"/>
                </a:solidFill>
                <a:latin typeface="+mn-ea"/>
                <a:ea typeface="+mn-ea"/>
              </a:rPr>
              <a:t>W</a:t>
            </a:r>
            <a:r>
              <a:rPr kumimoji="1" lang="zh-CN" altLang="en-US" sz="2400" dirty="0">
                <a:solidFill>
                  <a:srgbClr val="000066"/>
                </a:solidFill>
                <a:latin typeface="+mn-ea"/>
                <a:ea typeface="+mn-ea"/>
              </a:rPr>
              <a:t>（权）</a:t>
            </a:r>
            <a:r>
              <a:rPr kumimoji="1" lang="en-US" altLang="zh-CN" sz="2400" dirty="0">
                <a:solidFill>
                  <a:srgbClr val="000066"/>
                </a:solidFill>
                <a:latin typeface="+mn-ea"/>
                <a:ea typeface="+mn-ea"/>
              </a:rPr>
              <a:t>={2</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4</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2</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3</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3}</a:t>
            </a:r>
            <a:r>
              <a:rPr kumimoji="1" lang="zh-CN" altLang="en-US" sz="2400" dirty="0">
                <a:solidFill>
                  <a:srgbClr val="000066"/>
                </a:solidFill>
                <a:latin typeface="+mn-ea"/>
                <a:ea typeface="+mn-ea"/>
              </a:rPr>
              <a:t>，叶子节点个数</a:t>
            </a:r>
            <a:r>
              <a:rPr kumimoji="1" lang="en-US" altLang="zh-CN" sz="2400" dirty="0">
                <a:solidFill>
                  <a:srgbClr val="000066"/>
                </a:solidFill>
                <a:latin typeface="+mn-ea"/>
                <a:ea typeface="+mn-ea"/>
              </a:rPr>
              <a:t>m=5                                                 </a:t>
            </a:r>
          </a:p>
        </p:txBody>
      </p:sp>
      <p:grpSp>
        <p:nvGrpSpPr>
          <p:cNvPr id="4" name="Group 3">
            <a:extLst>
              <a:ext uri="{FF2B5EF4-FFF2-40B4-BE49-F238E27FC236}">
                <a16:creationId xmlns:a16="http://schemas.microsoft.com/office/drawing/2014/main" id="{F7A2B53C-4A16-9292-1CC7-E324843631D7}"/>
              </a:ext>
            </a:extLst>
          </p:cNvPr>
          <p:cNvGrpSpPr/>
          <p:nvPr/>
        </p:nvGrpSpPr>
        <p:grpSpPr bwMode="auto">
          <a:xfrm>
            <a:off x="1727107" y="3707187"/>
            <a:ext cx="6624637" cy="2843212"/>
            <a:chOff x="1632" y="2304"/>
            <a:chExt cx="4128" cy="1659"/>
          </a:xfrm>
        </p:grpSpPr>
        <p:sp>
          <p:nvSpPr>
            <p:cNvPr id="5" name="Oval 4">
              <a:extLst>
                <a:ext uri="{FF2B5EF4-FFF2-40B4-BE49-F238E27FC236}">
                  <a16:creationId xmlns:a16="http://schemas.microsoft.com/office/drawing/2014/main" id="{F2C85D14-6C5D-1436-DFE7-D9020A57957F}"/>
                </a:ext>
              </a:extLst>
            </p:cNvPr>
            <p:cNvSpPr>
              <a:spLocks noChangeArrowheads="1"/>
            </p:cNvSpPr>
            <p:nvPr/>
          </p:nvSpPr>
          <p:spPr bwMode="auto">
            <a:xfrm>
              <a:off x="2544" y="2304"/>
              <a:ext cx="288" cy="288"/>
            </a:xfrm>
            <a:prstGeom prst="ellipse">
              <a:avLst/>
            </a:prstGeom>
            <a:solidFill>
              <a:srgbClr val="F2ED2C"/>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14</a:t>
              </a:r>
            </a:p>
          </p:txBody>
        </p:sp>
        <p:sp>
          <p:nvSpPr>
            <p:cNvPr id="6" name="Oval 5">
              <a:extLst>
                <a:ext uri="{FF2B5EF4-FFF2-40B4-BE49-F238E27FC236}">
                  <a16:creationId xmlns:a16="http://schemas.microsoft.com/office/drawing/2014/main" id="{5E4C8AC7-854D-7E21-7A5E-1B4FCE608A1D}"/>
                </a:ext>
              </a:extLst>
            </p:cNvPr>
            <p:cNvSpPr>
              <a:spLocks noChangeArrowheads="1"/>
            </p:cNvSpPr>
            <p:nvPr/>
          </p:nvSpPr>
          <p:spPr bwMode="auto">
            <a:xfrm>
              <a:off x="3120" y="2736"/>
              <a:ext cx="288" cy="288"/>
            </a:xfrm>
            <a:prstGeom prst="ellipse">
              <a:avLst/>
            </a:prstGeom>
            <a:solidFill>
              <a:srgbClr val="F2ED2C"/>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8</a:t>
              </a:r>
            </a:p>
          </p:txBody>
        </p:sp>
        <p:sp>
          <p:nvSpPr>
            <p:cNvPr id="7" name="Oval 6">
              <a:extLst>
                <a:ext uri="{FF2B5EF4-FFF2-40B4-BE49-F238E27FC236}">
                  <a16:creationId xmlns:a16="http://schemas.microsoft.com/office/drawing/2014/main" id="{6D4E3FB3-4942-81CD-CFF0-5931B472A894}"/>
                </a:ext>
              </a:extLst>
            </p:cNvPr>
            <p:cNvSpPr>
              <a:spLocks noChangeArrowheads="1"/>
            </p:cNvSpPr>
            <p:nvPr/>
          </p:nvSpPr>
          <p:spPr bwMode="auto">
            <a:xfrm>
              <a:off x="3456" y="3072"/>
              <a:ext cx="288" cy="288"/>
            </a:xfrm>
            <a:prstGeom prst="ellipse">
              <a:avLst/>
            </a:prstGeom>
            <a:solidFill>
              <a:srgbClr val="F2ED2C"/>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4</a:t>
              </a:r>
            </a:p>
          </p:txBody>
        </p:sp>
        <p:sp>
          <p:nvSpPr>
            <p:cNvPr id="8" name="Oval 7">
              <a:extLst>
                <a:ext uri="{FF2B5EF4-FFF2-40B4-BE49-F238E27FC236}">
                  <a16:creationId xmlns:a16="http://schemas.microsoft.com/office/drawing/2014/main" id="{3EA15D7E-8A83-AA17-9A78-6BE3A5D09263}"/>
                </a:ext>
              </a:extLst>
            </p:cNvPr>
            <p:cNvSpPr>
              <a:spLocks noChangeArrowheads="1"/>
            </p:cNvSpPr>
            <p:nvPr/>
          </p:nvSpPr>
          <p:spPr bwMode="auto">
            <a:xfrm>
              <a:off x="2064" y="2784"/>
              <a:ext cx="288" cy="288"/>
            </a:xfrm>
            <a:prstGeom prst="ellipse">
              <a:avLst/>
            </a:prstGeom>
            <a:solidFill>
              <a:srgbClr val="F2ED2C"/>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6</a:t>
              </a:r>
            </a:p>
          </p:txBody>
        </p:sp>
        <p:sp>
          <p:nvSpPr>
            <p:cNvPr id="9" name="Oval 8">
              <a:extLst>
                <a:ext uri="{FF2B5EF4-FFF2-40B4-BE49-F238E27FC236}">
                  <a16:creationId xmlns:a16="http://schemas.microsoft.com/office/drawing/2014/main" id="{C7B0241B-2665-9088-114E-393502867BAD}"/>
                </a:ext>
              </a:extLst>
            </p:cNvPr>
            <p:cNvSpPr>
              <a:spLocks noChangeArrowheads="1"/>
            </p:cNvSpPr>
            <p:nvPr/>
          </p:nvSpPr>
          <p:spPr bwMode="auto">
            <a:xfrm>
              <a:off x="2832" y="3120"/>
              <a:ext cx="288" cy="28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4</a:t>
              </a:r>
            </a:p>
          </p:txBody>
        </p:sp>
        <p:sp>
          <p:nvSpPr>
            <p:cNvPr id="10" name="Oval 9">
              <a:extLst>
                <a:ext uri="{FF2B5EF4-FFF2-40B4-BE49-F238E27FC236}">
                  <a16:creationId xmlns:a16="http://schemas.microsoft.com/office/drawing/2014/main" id="{100DA4E2-A673-70C1-D511-FCD780FE8AC2}"/>
                </a:ext>
              </a:extLst>
            </p:cNvPr>
            <p:cNvSpPr>
              <a:spLocks noChangeArrowheads="1"/>
            </p:cNvSpPr>
            <p:nvPr/>
          </p:nvSpPr>
          <p:spPr bwMode="auto">
            <a:xfrm>
              <a:off x="3168" y="3456"/>
              <a:ext cx="288" cy="28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2</a:t>
              </a:r>
            </a:p>
          </p:txBody>
        </p:sp>
        <p:sp>
          <p:nvSpPr>
            <p:cNvPr id="11" name="Oval 10">
              <a:extLst>
                <a:ext uri="{FF2B5EF4-FFF2-40B4-BE49-F238E27FC236}">
                  <a16:creationId xmlns:a16="http://schemas.microsoft.com/office/drawing/2014/main" id="{A0C50FCE-E6C0-F8E2-E9ED-BE6053BCF7B6}"/>
                </a:ext>
              </a:extLst>
            </p:cNvPr>
            <p:cNvSpPr>
              <a:spLocks noChangeArrowheads="1"/>
            </p:cNvSpPr>
            <p:nvPr/>
          </p:nvSpPr>
          <p:spPr bwMode="auto">
            <a:xfrm>
              <a:off x="3744" y="3456"/>
              <a:ext cx="288" cy="28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2</a:t>
              </a:r>
            </a:p>
          </p:txBody>
        </p:sp>
        <p:sp>
          <p:nvSpPr>
            <p:cNvPr id="12" name="Line 11">
              <a:extLst>
                <a:ext uri="{FF2B5EF4-FFF2-40B4-BE49-F238E27FC236}">
                  <a16:creationId xmlns:a16="http://schemas.microsoft.com/office/drawing/2014/main" id="{9D18998F-C189-BB10-FEFD-21758293A416}"/>
                </a:ext>
              </a:extLst>
            </p:cNvPr>
            <p:cNvSpPr>
              <a:spLocks noChangeShapeType="1"/>
            </p:cNvSpPr>
            <p:nvPr/>
          </p:nvSpPr>
          <p:spPr bwMode="auto">
            <a:xfrm>
              <a:off x="2832" y="2544"/>
              <a:ext cx="336"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2">
              <a:extLst>
                <a:ext uri="{FF2B5EF4-FFF2-40B4-BE49-F238E27FC236}">
                  <a16:creationId xmlns:a16="http://schemas.microsoft.com/office/drawing/2014/main" id="{47C56E74-42B9-9000-4F20-1F7DB7C99ECC}"/>
                </a:ext>
              </a:extLst>
            </p:cNvPr>
            <p:cNvSpPr>
              <a:spLocks noChangeShapeType="1"/>
            </p:cNvSpPr>
            <p:nvPr/>
          </p:nvSpPr>
          <p:spPr bwMode="auto">
            <a:xfrm flipH="1">
              <a:off x="3072" y="3024"/>
              <a:ext cx="96"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3">
              <a:extLst>
                <a:ext uri="{FF2B5EF4-FFF2-40B4-BE49-F238E27FC236}">
                  <a16:creationId xmlns:a16="http://schemas.microsoft.com/office/drawing/2014/main" id="{8AA568C8-BD00-A609-AEFE-50B0548078C2}"/>
                </a:ext>
              </a:extLst>
            </p:cNvPr>
            <p:cNvSpPr>
              <a:spLocks noChangeShapeType="1"/>
            </p:cNvSpPr>
            <p:nvPr/>
          </p:nvSpPr>
          <p:spPr bwMode="auto">
            <a:xfrm flipH="1">
              <a:off x="3360" y="3312"/>
              <a:ext cx="144"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4">
              <a:extLst>
                <a:ext uri="{FF2B5EF4-FFF2-40B4-BE49-F238E27FC236}">
                  <a16:creationId xmlns:a16="http://schemas.microsoft.com/office/drawing/2014/main" id="{B6927FCD-37AB-D96C-6F52-D646D3903275}"/>
                </a:ext>
              </a:extLst>
            </p:cNvPr>
            <p:cNvSpPr>
              <a:spLocks noChangeShapeType="1"/>
            </p:cNvSpPr>
            <p:nvPr/>
          </p:nvSpPr>
          <p:spPr bwMode="auto">
            <a:xfrm>
              <a:off x="3696" y="3360"/>
              <a:ext cx="96"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5">
              <a:extLst>
                <a:ext uri="{FF2B5EF4-FFF2-40B4-BE49-F238E27FC236}">
                  <a16:creationId xmlns:a16="http://schemas.microsoft.com/office/drawing/2014/main" id="{232A9337-3003-D73F-CCF2-32B6C1295E3F}"/>
                </a:ext>
              </a:extLst>
            </p:cNvPr>
            <p:cNvSpPr>
              <a:spLocks noChangeShapeType="1"/>
            </p:cNvSpPr>
            <p:nvPr/>
          </p:nvSpPr>
          <p:spPr bwMode="auto">
            <a:xfrm>
              <a:off x="3360" y="2976"/>
              <a:ext cx="144"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Text Box 16">
              <a:extLst>
                <a:ext uri="{FF2B5EF4-FFF2-40B4-BE49-F238E27FC236}">
                  <a16:creationId xmlns:a16="http://schemas.microsoft.com/office/drawing/2014/main" id="{FCA47963-266C-B1E6-DF57-42A5907CAF4D}"/>
                </a:ext>
              </a:extLst>
            </p:cNvPr>
            <p:cNvSpPr txBox="1">
              <a:spLocks noChangeArrowheads="1"/>
            </p:cNvSpPr>
            <p:nvPr/>
          </p:nvSpPr>
          <p:spPr bwMode="auto">
            <a:xfrm>
              <a:off x="2016" y="2544"/>
              <a:ext cx="33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0</a:t>
              </a:r>
            </a:p>
          </p:txBody>
        </p:sp>
        <p:sp>
          <p:nvSpPr>
            <p:cNvPr id="18" name="Text Box 17">
              <a:extLst>
                <a:ext uri="{FF2B5EF4-FFF2-40B4-BE49-F238E27FC236}">
                  <a16:creationId xmlns:a16="http://schemas.microsoft.com/office/drawing/2014/main" id="{67C59D69-3463-327B-C45F-22CF7AE107DE}"/>
                </a:ext>
              </a:extLst>
            </p:cNvPr>
            <p:cNvSpPr txBox="1">
              <a:spLocks noChangeArrowheads="1"/>
            </p:cNvSpPr>
            <p:nvPr/>
          </p:nvSpPr>
          <p:spPr bwMode="auto">
            <a:xfrm>
              <a:off x="2832" y="2880"/>
              <a:ext cx="33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0</a:t>
              </a:r>
            </a:p>
          </p:txBody>
        </p:sp>
        <p:sp>
          <p:nvSpPr>
            <p:cNvPr id="19" name="Text Box 18">
              <a:extLst>
                <a:ext uri="{FF2B5EF4-FFF2-40B4-BE49-F238E27FC236}">
                  <a16:creationId xmlns:a16="http://schemas.microsoft.com/office/drawing/2014/main" id="{B1208D1D-2F1D-9E28-261B-0CBB18F324F9}"/>
                </a:ext>
              </a:extLst>
            </p:cNvPr>
            <p:cNvSpPr txBox="1">
              <a:spLocks noChangeArrowheads="1"/>
            </p:cNvSpPr>
            <p:nvPr/>
          </p:nvSpPr>
          <p:spPr bwMode="auto">
            <a:xfrm>
              <a:off x="3216" y="3216"/>
              <a:ext cx="33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0</a:t>
              </a:r>
            </a:p>
          </p:txBody>
        </p:sp>
        <p:sp>
          <p:nvSpPr>
            <p:cNvPr id="20" name="Text Box 19">
              <a:extLst>
                <a:ext uri="{FF2B5EF4-FFF2-40B4-BE49-F238E27FC236}">
                  <a16:creationId xmlns:a16="http://schemas.microsoft.com/office/drawing/2014/main" id="{D31A1DD8-C19D-1E90-40D1-BFD815DE5AC7}"/>
                </a:ext>
              </a:extLst>
            </p:cNvPr>
            <p:cNvSpPr txBox="1">
              <a:spLocks noChangeArrowheads="1"/>
            </p:cNvSpPr>
            <p:nvPr/>
          </p:nvSpPr>
          <p:spPr bwMode="auto">
            <a:xfrm>
              <a:off x="3168" y="2448"/>
              <a:ext cx="336"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1</a:t>
              </a:r>
            </a:p>
          </p:txBody>
        </p:sp>
        <p:sp>
          <p:nvSpPr>
            <p:cNvPr id="21" name="Text Box 20">
              <a:extLst>
                <a:ext uri="{FF2B5EF4-FFF2-40B4-BE49-F238E27FC236}">
                  <a16:creationId xmlns:a16="http://schemas.microsoft.com/office/drawing/2014/main" id="{C9641CEC-7E06-9F02-C977-6544FFB5F0DF}"/>
                </a:ext>
              </a:extLst>
            </p:cNvPr>
            <p:cNvSpPr txBox="1">
              <a:spLocks noChangeArrowheads="1"/>
            </p:cNvSpPr>
            <p:nvPr/>
          </p:nvSpPr>
          <p:spPr bwMode="auto">
            <a:xfrm>
              <a:off x="3504" y="2832"/>
              <a:ext cx="33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1</a:t>
              </a:r>
            </a:p>
          </p:txBody>
        </p:sp>
        <p:sp>
          <p:nvSpPr>
            <p:cNvPr id="22" name="Text Box 21">
              <a:extLst>
                <a:ext uri="{FF2B5EF4-FFF2-40B4-BE49-F238E27FC236}">
                  <a16:creationId xmlns:a16="http://schemas.microsoft.com/office/drawing/2014/main" id="{BC1EA52C-A0AB-9F13-A481-EDB16B714049}"/>
                </a:ext>
              </a:extLst>
            </p:cNvPr>
            <p:cNvSpPr txBox="1">
              <a:spLocks noChangeArrowheads="1"/>
            </p:cNvSpPr>
            <p:nvPr/>
          </p:nvSpPr>
          <p:spPr bwMode="auto">
            <a:xfrm>
              <a:off x="3792" y="3216"/>
              <a:ext cx="33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1</a:t>
              </a:r>
            </a:p>
          </p:txBody>
        </p:sp>
        <p:sp>
          <p:nvSpPr>
            <p:cNvPr id="23" name="Line 22">
              <a:extLst>
                <a:ext uri="{FF2B5EF4-FFF2-40B4-BE49-F238E27FC236}">
                  <a16:creationId xmlns:a16="http://schemas.microsoft.com/office/drawing/2014/main" id="{EEF44ED4-E6F9-E678-EA19-7EDD34A53AAD}"/>
                </a:ext>
              </a:extLst>
            </p:cNvPr>
            <p:cNvSpPr>
              <a:spLocks noChangeShapeType="1"/>
            </p:cNvSpPr>
            <p:nvPr/>
          </p:nvSpPr>
          <p:spPr bwMode="auto">
            <a:xfrm flipH="1">
              <a:off x="2304" y="2544"/>
              <a:ext cx="288"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Oval 23">
              <a:extLst>
                <a:ext uri="{FF2B5EF4-FFF2-40B4-BE49-F238E27FC236}">
                  <a16:creationId xmlns:a16="http://schemas.microsoft.com/office/drawing/2014/main" id="{F746420D-DEA1-EAA3-DEBA-48AE37AA8239}"/>
                </a:ext>
              </a:extLst>
            </p:cNvPr>
            <p:cNvSpPr>
              <a:spLocks noChangeArrowheads="1"/>
            </p:cNvSpPr>
            <p:nvPr/>
          </p:nvSpPr>
          <p:spPr bwMode="auto">
            <a:xfrm>
              <a:off x="1680" y="3120"/>
              <a:ext cx="288" cy="28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3</a:t>
              </a:r>
            </a:p>
          </p:txBody>
        </p:sp>
        <p:sp>
          <p:nvSpPr>
            <p:cNvPr id="25" name="Oval 24">
              <a:extLst>
                <a:ext uri="{FF2B5EF4-FFF2-40B4-BE49-F238E27FC236}">
                  <a16:creationId xmlns:a16="http://schemas.microsoft.com/office/drawing/2014/main" id="{DF47CB3E-E2A4-DCF2-E359-F5DBCEE848E5}"/>
                </a:ext>
              </a:extLst>
            </p:cNvPr>
            <p:cNvSpPr>
              <a:spLocks noChangeArrowheads="1"/>
            </p:cNvSpPr>
            <p:nvPr/>
          </p:nvSpPr>
          <p:spPr bwMode="auto">
            <a:xfrm>
              <a:off x="2352" y="3120"/>
              <a:ext cx="288" cy="288"/>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rPr>
                <a:t>3</a:t>
              </a:r>
            </a:p>
          </p:txBody>
        </p:sp>
        <p:sp>
          <p:nvSpPr>
            <p:cNvPr id="26" name="Line 25">
              <a:extLst>
                <a:ext uri="{FF2B5EF4-FFF2-40B4-BE49-F238E27FC236}">
                  <a16:creationId xmlns:a16="http://schemas.microsoft.com/office/drawing/2014/main" id="{12B72EA7-C698-7AF7-8DD6-2233A335DE14}"/>
                </a:ext>
              </a:extLst>
            </p:cNvPr>
            <p:cNvSpPr>
              <a:spLocks noChangeShapeType="1"/>
            </p:cNvSpPr>
            <p:nvPr/>
          </p:nvSpPr>
          <p:spPr bwMode="auto">
            <a:xfrm flipH="1">
              <a:off x="1872" y="3024"/>
              <a:ext cx="24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6">
              <a:extLst>
                <a:ext uri="{FF2B5EF4-FFF2-40B4-BE49-F238E27FC236}">
                  <a16:creationId xmlns:a16="http://schemas.microsoft.com/office/drawing/2014/main" id="{D3DD2236-50A6-C4C8-D4CC-13FC6A3B61B0}"/>
                </a:ext>
              </a:extLst>
            </p:cNvPr>
            <p:cNvSpPr>
              <a:spLocks noChangeShapeType="1"/>
            </p:cNvSpPr>
            <p:nvPr/>
          </p:nvSpPr>
          <p:spPr bwMode="auto">
            <a:xfrm>
              <a:off x="2304" y="3024"/>
              <a:ext cx="96"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27">
              <a:extLst>
                <a:ext uri="{FF2B5EF4-FFF2-40B4-BE49-F238E27FC236}">
                  <a16:creationId xmlns:a16="http://schemas.microsoft.com/office/drawing/2014/main" id="{DFE51FB3-056E-B7DB-AB27-E264CA012486}"/>
                </a:ext>
              </a:extLst>
            </p:cNvPr>
            <p:cNvSpPr txBox="1">
              <a:spLocks noChangeArrowheads="1"/>
            </p:cNvSpPr>
            <p:nvPr/>
          </p:nvSpPr>
          <p:spPr bwMode="auto">
            <a:xfrm>
              <a:off x="1632" y="2880"/>
              <a:ext cx="33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0</a:t>
              </a:r>
            </a:p>
          </p:txBody>
        </p:sp>
        <p:sp>
          <p:nvSpPr>
            <p:cNvPr id="29" name="Text Box 28">
              <a:extLst>
                <a:ext uri="{FF2B5EF4-FFF2-40B4-BE49-F238E27FC236}">
                  <a16:creationId xmlns:a16="http://schemas.microsoft.com/office/drawing/2014/main" id="{4F6934E6-7385-2FA7-D621-B6A213A94BE5}"/>
                </a:ext>
              </a:extLst>
            </p:cNvPr>
            <p:cNvSpPr txBox="1">
              <a:spLocks noChangeArrowheads="1"/>
            </p:cNvSpPr>
            <p:nvPr/>
          </p:nvSpPr>
          <p:spPr bwMode="auto">
            <a:xfrm>
              <a:off x="2400" y="2880"/>
              <a:ext cx="33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1</a:t>
              </a:r>
            </a:p>
          </p:txBody>
        </p:sp>
        <p:sp>
          <p:nvSpPr>
            <p:cNvPr id="30" name="AutoShape 29">
              <a:extLst>
                <a:ext uri="{FF2B5EF4-FFF2-40B4-BE49-F238E27FC236}">
                  <a16:creationId xmlns:a16="http://schemas.microsoft.com/office/drawing/2014/main" id="{1D70E344-48AC-20A5-1444-96486EB14BBB}"/>
                </a:ext>
              </a:extLst>
            </p:cNvPr>
            <p:cNvSpPr>
              <a:spLocks noChangeArrowheads="1"/>
            </p:cNvSpPr>
            <p:nvPr/>
          </p:nvSpPr>
          <p:spPr bwMode="auto">
            <a:xfrm>
              <a:off x="4128" y="2304"/>
              <a:ext cx="1632" cy="768"/>
            </a:xfrm>
            <a:prstGeom prst="cloudCallout">
              <a:avLst>
                <a:gd name="adj1" fmla="val -61398"/>
                <a:gd name="adj2" fmla="val 65106"/>
              </a:avLst>
            </a:prstGeom>
            <a:solidFill>
              <a:srgbClr val="3333FF"/>
            </a:solidFill>
            <a:ln>
              <a:noFill/>
            </a:ln>
            <a:effectLst>
              <a:prstShdw prst="shdw17" dist="17961" dir="2700000">
                <a:srgbClr val="1F1F99"/>
              </a:prstShdw>
            </a:effectLst>
            <a:extLst>
              <a:ext uri="{91240B29-F687-4F45-9708-019B960494DF}">
                <a14:hiddenLine xmlns:a14="http://schemas.microsoft.com/office/drawing/2010/main" w="28575">
                  <a:solidFill>
                    <a:schemeClr val="tx1"/>
                  </a:solidFill>
                  <a:rou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chemeClr val="bg1"/>
                  </a:solidFill>
                  <a:latin typeface="Times New Roman" panose="02020603050405020304" pitchFamily="18" charset="0"/>
                </a:rPr>
                <a:t>构造的</a:t>
              </a:r>
              <a:r>
                <a:rPr kumimoji="1" lang="en-US" altLang="zh-CN" sz="2400" b="1">
                  <a:solidFill>
                    <a:schemeClr val="bg1"/>
                  </a:solidFill>
                  <a:latin typeface="Times New Roman" panose="02020603050405020304" pitchFamily="18" charset="0"/>
                </a:rPr>
                <a:t>Huffman</a:t>
              </a:r>
              <a:r>
                <a:rPr kumimoji="1" lang="zh-CN" altLang="en-US" sz="2400" b="1">
                  <a:solidFill>
                    <a:schemeClr val="bg1"/>
                  </a:solidFill>
                  <a:latin typeface="Times New Roman" panose="02020603050405020304" pitchFamily="18" charset="0"/>
                </a:rPr>
                <a:t>树</a:t>
              </a:r>
            </a:p>
          </p:txBody>
        </p:sp>
        <p:sp>
          <p:nvSpPr>
            <p:cNvPr id="31" name="Text Box 30">
              <a:extLst>
                <a:ext uri="{FF2B5EF4-FFF2-40B4-BE49-F238E27FC236}">
                  <a16:creationId xmlns:a16="http://schemas.microsoft.com/office/drawing/2014/main" id="{34B52604-45B4-ECB0-5164-5166852AD3F7}"/>
                </a:ext>
              </a:extLst>
            </p:cNvPr>
            <p:cNvSpPr txBox="1">
              <a:spLocks noChangeArrowheads="1"/>
            </p:cNvSpPr>
            <p:nvPr/>
          </p:nvSpPr>
          <p:spPr bwMode="auto">
            <a:xfrm>
              <a:off x="1632" y="3408"/>
              <a:ext cx="528"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 T</a:t>
              </a:r>
            </a:p>
          </p:txBody>
        </p:sp>
        <p:sp>
          <p:nvSpPr>
            <p:cNvPr id="32" name="Text Box 31">
              <a:extLst>
                <a:ext uri="{FF2B5EF4-FFF2-40B4-BE49-F238E27FC236}">
                  <a16:creationId xmlns:a16="http://schemas.microsoft.com/office/drawing/2014/main" id="{63174EF3-48C7-80A6-DA72-7DF2080319F9}"/>
                </a:ext>
              </a:extLst>
            </p:cNvPr>
            <p:cNvSpPr txBox="1">
              <a:spLocks noChangeArrowheads="1"/>
            </p:cNvSpPr>
            <p:nvPr/>
          </p:nvSpPr>
          <p:spPr bwMode="auto">
            <a:xfrm>
              <a:off x="2256" y="3408"/>
              <a:ext cx="528"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 B</a:t>
              </a:r>
            </a:p>
          </p:txBody>
        </p:sp>
        <p:sp>
          <p:nvSpPr>
            <p:cNvPr id="33" name="Text Box 32">
              <a:extLst>
                <a:ext uri="{FF2B5EF4-FFF2-40B4-BE49-F238E27FC236}">
                  <a16:creationId xmlns:a16="http://schemas.microsoft.com/office/drawing/2014/main" id="{677BFD5A-CF76-883F-4E02-21BFA53DDCE8}"/>
                </a:ext>
              </a:extLst>
            </p:cNvPr>
            <p:cNvSpPr txBox="1">
              <a:spLocks noChangeArrowheads="1"/>
            </p:cNvSpPr>
            <p:nvPr/>
          </p:nvSpPr>
          <p:spPr bwMode="auto">
            <a:xfrm>
              <a:off x="2640" y="3360"/>
              <a:ext cx="528"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 A</a:t>
              </a:r>
            </a:p>
          </p:txBody>
        </p:sp>
        <p:sp>
          <p:nvSpPr>
            <p:cNvPr id="34" name="Text Box 33">
              <a:extLst>
                <a:ext uri="{FF2B5EF4-FFF2-40B4-BE49-F238E27FC236}">
                  <a16:creationId xmlns:a16="http://schemas.microsoft.com/office/drawing/2014/main" id="{A7F6048C-369E-CE78-6258-9F0E539C6617}"/>
                </a:ext>
              </a:extLst>
            </p:cNvPr>
            <p:cNvSpPr txBox="1">
              <a:spLocks noChangeArrowheads="1"/>
            </p:cNvSpPr>
            <p:nvPr/>
          </p:nvSpPr>
          <p:spPr bwMode="auto">
            <a:xfrm>
              <a:off x="3024" y="3696"/>
              <a:ext cx="528"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 C</a:t>
              </a:r>
            </a:p>
          </p:txBody>
        </p:sp>
        <p:sp>
          <p:nvSpPr>
            <p:cNvPr id="35" name="Text Box 34">
              <a:extLst>
                <a:ext uri="{FF2B5EF4-FFF2-40B4-BE49-F238E27FC236}">
                  <a16:creationId xmlns:a16="http://schemas.microsoft.com/office/drawing/2014/main" id="{AC7FF06B-F129-5AF1-78BA-DE031BFAEB6C}"/>
                </a:ext>
              </a:extLst>
            </p:cNvPr>
            <p:cNvSpPr txBox="1">
              <a:spLocks noChangeArrowheads="1"/>
            </p:cNvSpPr>
            <p:nvPr/>
          </p:nvSpPr>
          <p:spPr bwMode="auto">
            <a:xfrm>
              <a:off x="3600" y="3696"/>
              <a:ext cx="528"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 S</a:t>
              </a:r>
            </a:p>
          </p:txBody>
        </p:sp>
      </p:grpSp>
    </p:spTree>
    <p:extLst>
      <p:ext uri="{BB962C8B-B14F-4D97-AF65-F5344CB8AC3E}">
        <p14:creationId xmlns:p14="http://schemas.microsoft.com/office/powerpoint/2010/main" val="41524436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1668C63-9FDC-0915-1AB4-0B3B0F6414A8}"/>
              </a:ext>
            </a:extLst>
          </p:cNvPr>
          <p:cNvSpPr/>
          <p:nvPr/>
        </p:nvSpPr>
        <p:spPr>
          <a:xfrm>
            <a:off x="1130007" y="354830"/>
            <a:ext cx="235308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哈夫曼编码</a:t>
            </a:r>
          </a:p>
        </p:txBody>
      </p:sp>
      <p:sp>
        <p:nvSpPr>
          <p:cNvPr id="3" name="Text Box 2">
            <a:extLst>
              <a:ext uri="{FF2B5EF4-FFF2-40B4-BE49-F238E27FC236}">
                <a16:creationId xmlns:a16="http://schemas.microsoft.com/office/drawing/2014/main" id="{5EA8BA76-FF10-12F4-90AB-F1751BD420F7}"/>
              </a:ext>
            </a:extLst>
          </p:cNvPr>
          <p:cNvSpPr txBox="1">
            <a:spLocks noChangeArrowheads="1"/>
          </p:cNvSpPr>
          <p:nvPr/>
        </p:nvSpPr>
        <p:spPr bwMode="auto">
          <a:xfrm>
            <a:off x="836612" y="1305592"/>
            <a:ext cx="10644187" cy="266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lnSpc>
                <a:spcPct val="130000"/>
              </a:lnSpc>
              <a:spcAft>
                <a:spcPct val="0"/>
              </a:spcAft>
              <a:buClrTx/>
              <a:buSzTx/>
              <a:buFont typeface="Wingdings" panose="05000000000000000000" pitchFamily="2" charset="2"/>
              <a:buNone/>
            </a:pPr>
            <a:r>
              <a:rPr kumimoji="1" lang="zh-CN" altLang="en-US" sz="2400" dirty="0">
                <a:solidFill>
                  <a:srgbClr val="000066"/>
                </a:solidFill>
                <a:latin typeface="+mn-ea"/>
                <a:ea typeface="+mn-ea"/>
              </a:rPr>
              <a:t>例：已知某系统在通讯时，只出现</a:t>
            </a:r>
            <a:r>
              <a:rPr kumimoji="1" lang="en-US" altLang="zh-CN" sz="2400" dirty="0">
                <a:solidFill>
                  <a:srgbClr val="000066"/>
                </a:solidFill>
                <a:latin typeface="+mn-ea"/>
                <a:ea typeface="+mn-ea"/>
              </a:rPr>
              <a:t>C</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A</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S</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T</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B</a:t>
            </a:r>
            <a:r>
              <a:rPr kumimoji="1" lang="zh-CN" altLang="en-US" sz="2400" dirty="0">
                <a:solidFill>
                  <a:srgbClr val="000066"/>
                </a:solidFill>
                <a:latin typeface="+mn-ea"/>
                <a:ea typeface="+mn-ea"/>
              </a:rPr>
              <a:t>五种字符，它们出现的频率依次为</a:t>
            </a:r>
            <a:r>
              <a:rPr kumimoji="1" lang="en-US" altLang="zh-CN" sz="2400" dirty="0">
                <a:solidFill>
                  <a:srgbClr val="000066"/>
                </a:solidFill>
                <a:latin typeface="+mn-ea"/>
                <a:ea typeface="+mn-ea"/>
              </a:rPr>
              <a:t>2</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4</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2</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3</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3</a:t>
            </a:r>
            <a:r>
              <a:rPr kumimoji="1" lang="zh-CN" altLang="en-US" sz="2400" dirty="0">
                <a:solidFill>
                  <a:srgbClr val="000066"/>
                </a:solidFill>
                <a:latin typeface="+mn-ea"/>
                <a:ea typeface="+mn-ea"/>
              </a:rPr>
              <a:t>，试设计</a:t>
            </a:r>
            <a:r>
              <a:rPr kumimoji="1" lang="en-US" altLang="zh-CN" sz="2400" dirty="0">
                <a:solidFill>
                  <a:srgbClr val="000066"/>
                </a:solidFill>
                <a:latin typeface="+mn-ea"/>
                <a:ea typeface="+mn-ea"/>
              </a:rPr>
              <a:t>Huffman</a:t>
            </a:r>
            <a:r>
              <a:rPr kumimoji="1" lang="zh-CN" altLang="en-US" sz="2400" dirty="0">
                <a:solidFill>
                  <a:srgbClr val="000066"/>
                </a:solidFill>
                <a:latin typeface="+mn-ea"/>
                <a:ea typeface="+mn-ea"/>
              </a:rPr>
              <a:t>编码。 </a:t>
            </a:r>
          </a:p>
          <a:p>
            <a:pPr fontAlgn="base">
              <a:lnSpc>
                <a:spcPct val="130000"/>
              </a:lnSpc>
              <a:spcAft>
                <a:spcPct val="0"/>
              </a:spcAft>
              <a:buClrTx/>
              <a:buSzTx/>
              <a:buFont typeface="Wingdings" panose="05000000000000000000" pitchFamily="2" charset="2"/>
              <a:buNone/>
            </a:pPr>
            <a:r>
              <a:rPr kumimoji="1" lang="zh-CN" altLang="en-US" sz="2400" dirty="0">
                <a:solidFill>
                  <a:srgbClr val="000066"/>
                </a:solidFill>
                <a:latin typeface="+mn-ea"/>
                <a:ea typeface="+mn-ea"/>
              </a:rPr>
              <a:t>由</a:t>
            </a:r>
            <a:r>
              <a:rPr kumimoji="1" lang="en-US" altLang="zh-CN" sz="2400" dirty="0">
                <a:solidFill>
                  <a:srgbClr val="000066"/>
                </a:solidFill>
                <a:latin typeface="+mn-ea"/>
                <a:ea typeface="+mn-ea"/>
              </a:rPr>
              <a:t>Huffman</a:t>
            </a:r>
            <a:r>
              <a:rPr kumimoji="1" lang="zh-CN" altLang="en-US" sz="2400" dirty="0">
                <a:solidFill>
                  <a:srgbClr val="000066"/>
                </a:solidFill>
                <a:latin typeface="+mn-ea"/>
                <a:ea typeface="+mn-ea"/>
              </a:rPr>
              <a:t>树得</a:t>
            </a:r>
            <a:r>
              <a:rPr kumimoji="1" lang="en-US" altLang="zh-CN" sz="2400" dirty="0">
                <a:solidFill>
                  <a:srgbClr val="000066"/>
                </a:solidFill>
                <a:latin typeface="+mn-ea"/>
                <a:ea typeface="+mn-ea"/>
              </a:rPr>
              <a:t>Huffman</a:t>
            </a:r>
            <a:r>
              <a:rPr kumimoji="1" lang="zh-CN" altLang="en-US" sz="2400" dirty="0">
                <a:solidFill>
                  <a:srgbClr val="000066"/>
                </a:solidFill>
                <a:latin typeface="+mn-ea"/>
                <a:ea typeface="+mn-ea"/>
              </a:rPr>
              <a:t>编码为：</a:t>
            </a:r>
          </a:p>
          <a:p>
            <a:pPr fontAlgn="base">
              <a:lnSpc>
                <a:spcPct val="130000"/>
              </a:lnSpc>
              <a:spcAft>
                <a:spcPct val="0"/>
              </a:spcAft>
              <a:buClrTx/>
              <a:buSzTx/>
              <a:buFont typeface="Wingdings" panose="05000000000000000000" pitchFamily="2" charset="2"/>
              <a:buNone/>
            </a:pPr>
            <a:r>
              <a:rPr kumimoji="1" lang="en-US" altLang="zh-CN" sz="2400" dirty="0">
                <a:solidFill>
                  <a:srgbClr val="000066"/>
                </a:solidFill>
                <a:latin typeface="+mn-ea"/>
                <a:ea typeface="+mn-ea"/>
              </a:rPr>
              <a:t>T      B     A     C        S</a:t>
            </a:r>
          </a:p>
          <a:p>
            <a:pPr fontAlgn="base">
              <a:lnSpc>
                <a:spcPct val="130000"/>
              </a:lnSpc>
              <a:spcAft>
                <a:spcPct val="0"/>
              </a:spcAft>
              <a:buClrTx/>
              <a:buSzTx/>
              <a:buFont typeface="Wingdings" panose="05000000000000000000" pitchFamily="2" charset="2"/>
              <a:buNone/>
            </a:pPr>
            <a:r>
              <a:rPr kumimoji="1" lang="en-US" altLang="zh-CN" sz="2400" dirty="0">
                <a:solidFill>
                  <a:srgbClr val="000066"/>
                </a:solidFill>
                <a:latin typeface="+mn-ea"/>
                <a:ea typeface="+mn-ea"/>
              </a:rPr>
              <a:t>00    01   10   110   111</a:t>
            </a:r>
          </a:p>
        </p:txBody>
      </p:sp>
      <p:sp>
        <p:nvSpPr>
          <p:cNvPr id="4" name="Text Box 3">
            <a:extLst>
              <a:ext uri="{FF2B5EF4-FFF2-40B4-BE49-F238E27FC236}">
                <a16:creationId xmlns:a16="http://schemas.microsoft.com/office/drawing/2014/main" id="{BD059645-9B3C-054D-A25C-517BF1157C01}"/>
              </a:ext>
            </a:extLst>
          </p:cNvPr>
          <p:cNvSpPr txBox="1">
            <a:spLocks noChangeArrowheads="1"/>
          </p:cNvSpPr>
          <p:nvPr/>
        </p:nvSpPr>
        <p:spPr bwMode="auto">
          <a:xfrm>
            <a:off x="1500831" y="4288597"/>
            <a:ext cx="3277305" cy="830997"/>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zh-CN" altLang="en-US" sz="2400" dirty="0">
                <a:solidFill>
                  <a:schemeClr val="bg1"/>
                </a:solidFill>
                <a:latin typeface="+mj-ea"/>
                <a:ea typeface="+mj-ea"/>
              </a:rPr>
              <a:t>出现频率越大的字符，其</a:t>
            </a:r>
            <a:r>
              <a:rPr kumimoji="1" lang="en-US" altLang="zh-CN" sz="2400" dirty="0">
                <a:solidFill>
                  <a:schemeClr val="bg1"/>
                </a:solidFill>
                <a:latin typeface="+mj-ea"/>
                <a:ea typeface="+mj-ea"/>
              </a:rPr>
              <a:t>Huffman</a:t>
            </a:r>
            <a:r>
              <a:rPr kumimoji="1" lang="zh-CN" altLang="en-US" sz="2400" dirty="0">
                <a:solidFill>
                  <a:schemeClr val="bg1"/>
                </a:solidFill>
                <a:latin typeface="+mj-ea"/>
                <a:ea typeface="+mj-ea"/>
              </a:rPr>
              <a:t>编码越短。</a:t>
            </a:r>
          </a:p>
        </p:txBody>
      </p:sp>
      <p:sp>
        <p:nvSpPr>
          <p:cNvPr id="5" name="Oval 4">
            <a:extLst>
              <a:ext uri="{FF2B5EF4-FFF2-40B4-BE49-F238E27FC236}">
                <a16:creationId xmlns:a16="http://schemas.microsoft.com/office/drawing/2014/main" id="{C4DC7D2F-BADF-60C5-590A-92D104F06873}"/>
              </a:ext>
            </a:extLst>
          </p:cNvPr>
          <p:cNvSpPr>
            <a:spLocks noChangeArrowheads="1"/>
          </p:cNvSpPr>
          <p:nvPr/>
        </p:nvSpPr>
        <p:spPr bwMode="auto">
          <a:xfrm>
            <a:off x="8427295" y="2504982"/>
            <a:ext cx="461963" cy="493712"/>
          </a:xfrm>
          <a:prstGeom prst="ellipse">
            <a:avLst/>
          </a:prstGeom>
          <a:solidFill>
            <a:srgbClr val="F2ED2C"/>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6" name="Oval 5">
            <a:extLst>
              <a:ext uri="{FF2B5EF4-FFF2-40B4-BE49-F238E27FC236}">
                <a16:creationId xmlns:a16="http://schemas.microsoft.com/office/drawing/2014/main" id="{22441514-0CC6-756C-2456-74F3562DB294}"/>
              </a:ext>
            </a:extLst>
          </p:cNvPr>
          <p:cNvSpPr>
            <a:spLocks noChangeArrowheads="1"/>
          </p:cNvSpPr>
          <p:nvPr/>
        </p:nvSpPr>
        <p:spPr bwMode="auto">
          <a:xfrm>
            <a:off x="9351220" y="3244757"/>
            <a:ext cx="461963" cy="493712"/>
          </a:xfrm>
          <a:prstGeom prst="ellipse">
            <a:avLst/>
          </a:prstGeom>
          <a:solidFill>
            <a:srgbClr val="F2ED2C"/>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7" name="Oval 6">
            <a:extLst>
              <a:ext uri="{FF2B5EF4-FFF2-40B4-BE49-F238E27FC236}">
                <a16:creationId xmlns:a16="http://schemas.microsoft.com/office/drawing/2014/main" id="{7BE55610-0AB3-7A6F-ADE9-B39E3C321298}"/>
              </a:ext>
            </a:extLst>
          </p:cNvPr>
          <p:cNvSpPr>
            <a:spLocks noChangeArrowheads="1"/>
          </p:cNvSpPr>
          <p:nvPr/>
        </p:nvSpPr>
        <p:spPr bwMode="auto">
          <a:xfrm>
            <a:off x="9890970" y="3821019"/>
            <a:ext cx="461963" cy="493713"/>
          </a:xfrm>
          <a:prstGeom prst="ellipse">
            <a:avLst/>
          </a:prstGeom>
          <a:solidFill>
            <a:srgbClr val="F2ED2C"/>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8" name="Oval 7">
            <a:extLst>
              <a:ext uri="{FF2B5EF4-FFF2-40B4-BE49-F238E27FC236}">
                <a16:creationId xmlns:a16="http://schemas.microsoft.com/office/drawing/2014/main" id="{4C366113-339A-5889-AA5D-D24162C82A1E}"/>
              </a:ext>
            </a:extLst>
          </p:cNvPr>
          <p:cNvSpPr>
            <a:spLocks noChangeArrowheads="1"/>
          </p:cNvSpPr>
          <p:nvPr/>
        </p:nvSpPr>
        <p:spPr bwMode="auto">
          <a:xfrm>
            <a:off x="7657358" y="3327307"/>
            <a:ext cx="461962" cy="493712"/>
          </a:xfrm>
          <a:prstGeom prst="ellipse">
            <a:avLst/>
          </a:prstGeom>
          <a:solidFill>
            <a:srgbClr val="F2ED2C"/>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9" name="Oval 8">
            <a:extLst>
              <a:ext uri="{FF2B5EF4-FFF2-40B4-BE49-F238E27FC236}">
                <a16:creationId xmlns:a16="http://schemas.microsoft.com/office/drawing/2014/main" id="{6C41F4FE-B4DB-14BF-E109-F7215BF40F49}"/>
              </a:ext>
            </a:extLst>
          </p:cNvPr>
          <p:cNvSpPr>
            <a:spLocks noChangeArrowheads="1"/>
          </p:cNvSpPr>
          <p:nvPr/>
        </p:nvSpPr>
        <p:spPr bwMode="auto">
          <a:xfrm>
            <a:off x="8889258" y="3903569"/>
            <a:ext cx="461962" cy="493713"/>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10" name="Oval 9">
            <a:extLst>
              <a:ext uri="{FF2B5EF4-FFF2-40B4-BE49-F238E27FC236}">
                <a16:creationId xmlns:a16="http://schemas.microsoft.com/office/drawing/2014/main" id="{0AAE5B66-92EF-FD4E-A81A-D735B85F2347}"/>
              </a:ext>
            </a:extLst>
          </p:cNvPr>
          <p:cNvSpPr>
            <a:spLocks noChangeArrowheads="1"/>
          </p:cNvSpPr>
          <p:nvPr/>
        </p:nvSpPr>
        <p:spPr bwMode="auto">
          <a:xfrm>
            <a:off x="9429008" y="4479832"/>
            <a:ext cx="461962" cy="493712"/>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1" name="Oval 10">
            <a:extLst>
              <a:ext uri="{FF2B5EF4-FFF2-40B4-BE49-F238E27FC236}">
                <a16:creationId xmlns:a16="http://schemas.microsoft.com/office/drawing/2014/main" id="{7D1B2FE4-C649-8D36-DA96-EA71F33197C6}"/>
              </a:ext>
            </a:extLst>
          </p:cNvPr>
          <p:cNvSpPr>
            <a:spLocks noChangeArrowheads="1"/>
          </p:cNvSpPr>
          <p:nvPr/>
        </p:nvSpPr>
        <p:spPr bwMode="auto">
          <a:xfrm>
            <a:off x="10352933" y="4479832"/>
            <a:ext cx="461962" cy="493712"/>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2" name="Line 11">
            <a:extLst>
              <a:ext uri="{FF2B5EF4-FFF2-40B4-BE49-F238E27FC236}">
                <a16:creationId xmlns:a16="http://schemas.microsoft.com/office/drawing/2014/main" id="{0592B010-B5F8-BBC2-4606-D7DA548F88E4}"/>
              </a:ext>
            </a:extLst>
          </p:cNvPr>
          <p:cNvSpPr>
            <a:spLocks noChangeShapeType="1"/>
          </p:cNvSpPr>
          <p:nvPr/>
        </p:nvSpPr>
        <p:spPr bwMode="auto">
          <a:xfrm>
            <a:off x="8889258" y="2916144"/>
            <a:ext cx="539750" cy="41116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3" name="Line 12">
            <a:extLst>
              <a:ext uri="{FF2B5EF4-FFF2-40B4-BE49-F238E27FC236}">
                <a16:creationId xmlns:a16="http://schemas.microsoft.com/office/drawing/2014/main" id="{FB31757D-AF95-2A00-9213-B12047D7B392}"/>
              </a:ext>
            </a:extLst>
          </p:cNvPr>
          <p:cNvSpPr>
            <a:spLocks noChangeShapeType="1"/>
          </p:cNvSpPr>
          <p:nvPr/>
        </p:nvSpPr>
        <p:spPr bwMode="auto">
          <a:xfrm flipH="1">
            <a:off x="9275020" y="3738469"/>
            <a:ext cx="153988" cy="24765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4" name="Line 13">
            <a:extLst>
              <a:ext uri="{FF2B5EF4-FFF2-40B4-BE49-F238E27FC236}">
                <a16:creationId xmlns:a16="http://schemas.microsoft.com/office/drawing/2014/main" id="{C57A0753-F989-BC47-73ED-AC4BFB6EEB68}"/>
              </a:ext>
            </a:extLst>
          </p:cNvPr>
          <p:cNvSpPr>
            <a:spLocks noChangeShapeType="1"/>
          </p:cNvSpPr>
          <p:nvPr/>
        </p:nvSpPr>
        <p:spPr bwMode="auto">
          <a:xfrm flipH="1">
            <a:off x="9736983" y="4232182"/>
            <a:ext cx="230187" cy="24765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5" name="Line 14">
            <a:extLst>
              <a:ext uri="{FF2B5EF4-FFF2-40B4-BE49-F238E27FC236}">
                <a16:creationId xmlns:a16="http://schemas.microsoft.com/office/drawing/2014/main" id="{73FFB83C-ECB1-D350-C95D-26E051B5219B}"/>
              </a:ext>
            </a:extLst>
          </p:cNvPr>
          <p:cNvSpPr>
            <a:spLocks noChangeShapeType="1"/>
          </p:cNvSpPr>
          <p:nvPr/>
        </p:nvSpPr>
        <p:spPr bwMode="auto">
          <a:xfrm>
            <a:off x="10276733" y="4314732"/>
            <a:ext cx="153987" cy="24606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6" name="Line 15">
            <a:extLst>
              <a:ext uri="{FF2B5EF4-FFF2-40B4-BE49-F238E27FC236}">
                <a16:creationId xmlns:a16="http://schemas.microsoft.com/office/drawing/2014/main" id="{1108CCDB-D6C7-0143-33A7-FBACCA474D28}"/>
              </a:ext>
            </a:extLst>
          </p:cNvPr>
          <p:cNvSpPr>
            <a:spLocks noChangeShapeType="1"/>
          </p:cNvSpPr>
          <p:nvPr/>
        </p:nvSpPr>
        <p:spPr bwMode="auto">
          <a:xfrm>
            <a:off x="9736983" y="3655919"/>
            <a:ext cx="230187" cy="24765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17" name="Text Box 16">
            <a:extLst>
              <a:ext uri="{FF2B5EF4-FFF2-40B4-BE49-F238E27FC236}">
                <a16:creationId xmlns:a16="http://schemas.microsoft.com/office/drawing/2014/main" id="{F1183503-E6C6-9F01-A6C3-D7D18209D18F}"/>
              </a:ext>
            </a:extLst>
          </p:cNvPr>
          <p:cNvSpPr txBox="1">
            <a:spLocks noChangeArrowheads="1"/>
          </p:cNvSpPr>
          <p:nvPr/>
        </p:nvSpPr>
        <p:spPr bwMode="auto">
          <a:xfrm>
            <a:off x="7579570" y="2916144"/>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0</a:t>
            </a:r>
          </a:p>
        </p:txBody>
      </p:sp>
      <p:sp>
        <p:nvSpPr>
          <p:cNvPr id="18" name="Text Box 17">
            <a:extLst>
              <a:ext uri="{FF2B5EF4-FFF2-40B4-BE49-F238E27FC236}">
                <a16:creationId xmlns:a16="http://schemas.microsoft.com/office/drawing/2014/main" id="{A37A586D-0D8D-8E5C-14B9-E62E34DF1E93}"/>
              </a:ext>
            </a:extLst>
          </p:cNvPr>
          <p:cNvSpPr txBox="1">
            <a:spLocks noChangeArrowheads="1"/>
          </p:cNvSpPr>
          <p:nvPr/>
        </p:nvSpPr>
        <p:spPr bwMode="auto">
          <a:xfrm>
            <a:off x="8889258" y="3492407"/>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0</a:t>
            </a:r>
          </a:p>
        </p:txBody>
      </p:sp>
      <p:sp>
        <p:nvSpPr>
          <p:cNvPr id="19" name="Text Box 18">
            <a:extLst>
              <a:ext uri="{FF2B5EF4-FFF2-40B4-BE49-F238E27FC236}">
                <a16:creationId xmlns:a16="http://schemas.microsoft.com/office/drawing/2014/main" id="{D4595712-20FC-AC25-283D-127A89D2FEB4}"/>
              </a:ext>
            </a:extLst>
          </p:cNvPr>
          <p:cNvSpPr txBox="1">
            <a:spLocks noChangeArrowheads="1"/>
          </p:cNvSpPr>
          <p:nvPr/>
        </p:nvSpPr>
        <p:spPr bwMode="auto">
          <a:xfrm>
            <a:off x="9505208" y="4068669"/>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0</a:t>
            </a:r>
          </a:p>
        </p:txBody>
      </p:sp>
      <p:sp>
        <p:nvSpPr>
          <p:cNvPr id="20" name="Text Box 19">
            <a:extLst>
              <a:ext uri="{FF2B5EF4-FFF2-40B4-BE49-F238E27FC236}">
                <a16:creationId xmlns:a16="http://schemas.microsoft.com/office/drawing/2014/main" id="{3B4AD31E-2E79-A668-6402-944086B8F57D}"/>
              </a:ext>
            </a:extLst>
          </p:cNvPr>
          <p:cNvSpPr txBox="1">
            <a:spLocks noChangeArrowheads="1"/>
          </p:cNvSpPr>
          <p:nvPr/>
        </p:nvSpPr>
        <p:spPr bwMode="auto">
          <a:xfrm>
            <a:off x="9429008" y="2751044"/>
            <a:ext cx="53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1</a:t>
            </a:r>
          </a:p>
        </p:txBody>
      </p:sp>
      <p:sp>
        <p:nvSpPr>
          <p:cNvPr id="21" name="Text Box 20">
            <a:extLst>
              <a:ext uri="{FF2B5EF4-FFF2-40B4-BE49-F238E27FC236}">
                <a16:creationId xmlns:a16="http://schemas.microsoft.com/office/drawing/2014/main" id="{E109BF65-E17D-507A-45B3-BBEA445AC3CC}"/>
              </a:ext>
            </a:extLst>
          </p:cNvPr>
          <p:cNvSpPr txBox="1">
            <a:spLocks noChangeArrowheads="1"/>
          </p:cNvSpPr>
          <p:nvPr/>
        </p:nvSpPr>
        <p:spPr bwMode="auto">
          <a:xfrm>
            <a:off x="9967170" y="3409857"/>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1</a:t>
            </a:r>
          </a:p>
        </p:txBody>
      </p:sp>
      <p:sp>
        <p:nvSpPr>
          <p:cNvPr id="22" name="Text Box 21">
            <a:extLst>
              <a:ext uri="{FF2B5EF4-FFF2-40B4-BE49-F238E27FC236}">
                <a16:creationId xmlns:a16="http://schemas.microsoft.com/office/drawing/2014/main" id="{31798A18-77A8-42BF-F4F4-06A157549B80}"/>
              </a:ext>
            </a:extLst>
          </p:cNvPr>
          <p:cNvSpPr txBox="1">
            <a:spLocks noChangeArrowheads="1"/>
          </p:cNvSpPr>
          <p:nvPr/>
        </p:nvSpPr>
        <p:spPr bwMode="auto">
          <a:xfrm>
            <a:off x="10430720" y="4068669"/>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1</a:t>
            </a:r>
          </a:p>
        </p:txBody>
      </p:sp>
      <p:sp>
        <p:nvSpPr>
          <p:cNvPr id="23" name="Line 22">
            <a:extLst>
              <a:ext uri="{FF2B5EF4-FFF2-40B4-BE49-F238E27FC236}">
                <a16:creationId xmlns:a16="http://schemas.microsoft.com/office/drawing/2014/main" id="{B641D1C4-48CE-0AC6-5C7D-3E73CBA03FCB}"/>
              </a:ext>
            </a:extLst>
          </p:cNvPr>
          <p:cNvSpPr>
            <a:spLocks noChangeShapeType="1"/>
          </p:cNvSpPr>
          <p:nvPr/>
        </p:nvSpPr>
        <p:spPr bwMode="auto">
          <a:xfrm flipH="1">
            <a:off x="8041533" y="2916144"/>
            <a:ext cx="461962" cy="41116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4" name="Oval 23">
            <a:extLst>
              <a:ext uri="{FF2B5EF4-FFF2-40B4-BE49-F238E27FC236}">
                <a16:creationId xmlns:a16="http://schemas.microsoft.com/office/drawing/2014/main" id="{06955D4B-BABF-D420-CE8D-18FD7FCC8A25}"/>
              </a:ext>
            </a:extLst>
          </p:cNvPr>
          <p:cNvSpPr>
            <a:spLocks noChangeArrowheads="1"/>
          </p:cNvSpPr>
          <p:nvPr/>
        </p:nvSpPr>
        <p:spPr bwMode="auto">
          <a:xfrm>
            <a:off x="7041408" y="3903569"/>
            <a:ext cx="461962" cy="493713"/>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25" name="Oval 24">
            <a:extLst>
              <a:ext uri="{FF2B5EF4-FFF2-40B4-BE49-F238E27FC236}">
                <a16:creationId xmlns:a16="http://schemas.microsoft.com/office/drawing/2014/main" id="{827210A3-8414-0CF3-5864-B8B2B9F42CBF}"/>
              </a:ext>
            </a:extLst>
          </p:cNvPr>
          <p:cNvSpPr>
            <a:spLocks noChangeArrowheads="1"/>
          </p:cNvSpPr>
          <p:nvPr/>
        </p:nvSpPr>
        <p:spPr bwMode="auto">
          <a:xfrm>
            <a:off x="8119320" y="3903569"/>
            <a:ext cx="461963" cy="493713"/>
          </a:xfrm>
          <a:prstGeom prst="ellipse">
            <a:avLst/>
          </a:prstGeom>
          <a:solidFill>
            <a:srgbClr val="9999FF"/>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26" name="Line 25">
            <a:extLst>
              <a:ext uri="{FF2B5EF4-FFF2-40B4-BE49-F238E27FC236}">
                <a16:creationId xmlns:a16="http://schemas.microsoft.com/office/drawing/2014/main" id="{260F018E-5627-830F-173C-6EB9DD2C6594}"/>
              </a:ext>
            </a:extLst>
          </p:cNvPr>
          <p:cNvSpPr>
            <a:spLocks noChangeShapeType="1"/>
          </p:cNvSpPr>
          <p:nvPr/>
        </p:nvSpPr>
        <p:spPr bwMode="auto">
          <a:xfrm flipH="1">
            <a:off x="7349383" y="3738469"/>
            <a:ext cx="384175" cy="24765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7" name="Line 26">
            <a:extLst>
              <a:ext uri="{FF2B5EF4-FFF2-40B4-BE49-F238E27FC236}">
                <a16:creationId xmlns:a16="http://schemas.microsoft.com/office/drawing/2014/main" id="{A8A009FE-A665-55EE-E495-A934E125DC90}"/>
              </a:ext>
            </a:extLst>
          </p:cNvPr>
          <p:cNvSpPr>
            <a:spLocks noChangeShapeType="1"/>
          </p:cNvSpPr>
          <p:nvPr/>
        </p:nvSpPr>
        <p:spPr bwMode="auto">
          <a:xfrm>
            <a:off x="8041533" y="3738469"/>
            <a:ext cx="153987" cy="24765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8" name="Text Box 27">
            <a:extLst>
              <a:ext uri="{FF2B5EF4-FFF2-40B4-BE49-F238E27FC236}">
                <a16:creationId xmlns:a16="http://schemas.microsoft.com/office/drawing/2014/main" id="{05D748F3-5390-1701-2238-87933037FDCD}"/>
              </a:ext>
            </a:extLst>
          </p:cNvPr>
          <p:cNvSpPr txBox="1">
            <a:spLocks noChangeArrowheads="1"/>
          </p:cNvSpPr>
          <p:nvPr/>
        </p:nvSpPr>
        <p:spPr bwMode="auto">
          <a:xfrm>
            <a:off x="6963620" y="3492407"/>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0</a:t>
            </a:r>
          </a:p>
        </p:txBody>
      </p:sp>
      <p:sp>
        <p:nvSpPr>
          <p:cNvPr id="29" name="Text Box 28">
            <a:extLst>
              <a:ext uri="{FF2B5EF4-FFF2-40B4-BE49-F238E27FC236}">
                <a16:creationId xmlns:a16="http://schemas.microsoft.com/office/drawing/2014/main" id="{7D1C581C-E770-1984-DE5A-8F8D86F6A6A2}"/>
              </a:ext>
            </a:extLst>
          </p:cNvPr>
          <p:cNvSpPr txBox="1">
            <a:spLocks noChangeArrowheads="1"/>
          </p:cNvSpPr>
          <p:nvPr/>
        </p:nvSpPr>
        <p:spPr bwMode="auto">
          <a:xfrm>
            <a:off x="8195520" y="3492407"/>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1</a:t>
            </a:r>
          </a:p>
        </p:txBody>
      </p:sp>
      <p:sp>
        <p:nvSpPr>
          <p:cNvPr id="30" name="Text Box 29">
            <a:extLst>
              <a:ext uri="{FF2B5EF4-FFF2-40B4-BE49-F238E27FC236}">
                <a16:creationId xmlns:a16="http://schemas.microsoft.com/office/drawing/2014/main" id="{4B233D10-E6FF-000B-DA1F-93561B791002}"/>
              </a:ext>
            </a:extLst>
          </p:cNvPr>
          <p:cNvSpPr txBox="1">
            <a:spLocks noChangeArrowheads="1"/>
          </p:cNvSpPr>
          <p:nvPr/>
        </p:nvSpPr>
        <p:spPr bwMode="auto">
          <a:xfrm>
            <a:off x="6963620" y="4397282"/>
            <a:ext cx="84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 T</a:t>
            </a:r>
          </a:p>
        </p:txBody>
      </p:sp>
      <p:sp>
        <p:nvSpPr>
          <p:cNvPr id="31" name="Text Box 30">
            <a:extLst>
              <a:ext uri="{FF2B5EF4-FFF2-40B4-BE49-F238E27FC236}">
                <a16:creationId xmlns:a16="http://schemas.microsoft.com/office/drawing/2014/main" id="{D8336B78-BA4B-8967-AE49-328A086D51BA}"/>
              </a:ext>
            </a:extLst>
          </p:cNvPr>
          <p:cNvSpPr txBox="1">
            <a:spLocks noChangeArrowheads="1"/>
          </p:cNvSpPr>
          <p:nvPr/>
        </p:nvSpPr>
        <p:spPr bwMode="auto">
          <a:xfrm>
            <a:off x="7965333" y="4397282"/>
            <a:ext cx="84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 B</a:t>
            </a:r>
          </a:p>
        </p:txBody>
      </p:sp>
      <p:sp>
        <p:nvSpPr>
          <p:cNvPr id="32" name="Text Box 31">
            <a:extLst>
              <a:ext uri="{FF2B5EF4-FFF2-40B4-BE49-F238E27FC236}">
                <a16:creationId xmlns:a16="http://schemas.microsoft.com/office/drawing/2014/main" id="{5CD552B5-8C21-94DB-6471-4FBC645B34E5}"/>
              </a:ext>
            </a:extLst>
          </p:cNvPr>
          <p:cNvSpPr txBox="1">
            <a:spLocks noChangeArrowheads="1"/>
          </p:cNvSpPr>
          <p:nvPr/>
        </p:nvSpPr>
        <p:spPr bwMode="auto">
          <a:xfrm>
            <a:off x="8581283" y="4314732"/>
            <a:ext cx="84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 A</a:t>
            </a:r>
          </a:p>
        </p:txBody>
      </p:sp>
      <p:sp>
        <p:nvSpPr>
          <p:cNvPr id="33" name="Text Box 32">
            <a:extLst>
              <a:ext uri="{FF2B5EF4-FFF2-40B4-BE49-F238E27FC236}">
                <a16:creationId xmlns:a16="http://schemas.microsoft.com/office/drawing/2014/main" id="{5BD85349-76E3-0FB2-E761-8F84CF26A1A0}"/>
              </a:ext>
            </a:extLst>
          </p:cNvPr>
          <p:cNvSpPr txBox="1">
            <a:spLocks noChangeArrowheads="1"/>
          </p:cNvSpPr>
          <p:nvPr/>
        </p:nvSpPr>
        <p:spPr bwMode="auto">
          <a:xfrm>
            <a:off x="9197233" y="4890994"/>
            <a:ext cx="84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 C</a:t>
            </a:r>
          </a:p>
        </p:txBody>
      </p:sp>
      <p:sp>
        <p:nvSpPr>
          <p:cNvPr id="34" name="Text Box 33">
            <a:extLst>
              <a:ext uri="{FF2B5EF4-FFF2-40B4-BE49-F238E27FC236}">
                <a16:creationId xmlns:a16="http://schemas.microsoft.com/office/drawing/2014/main" id="{C1E01BE7-1080-9F1A-4E5A-AC3A466D287B}"/>
              </a:ext>
            </a:extLst>
          </p:cNvPr>
          <p:cNvSpPr txBox="1">
            <a:spLocks noChangeArrowheads="1"/>
          </p:cNvSpPr>
          <p:nvPr/>
        </p:nvSpPr>
        <p:spPr bwMode="auto">
          <a:xfrm>
            <a:off x="10121158" y="4890994"/>
            <a:ext cx="84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FontTx/>
              <a:buNone/>
            </a:pPr>
            <a:r>
              <a:rPr kumimoji="1" lang="en-US" altLang="zh-CN" sz="2400" b="1">
                <a:solidFill>
                  <a:srgbClr val="000000"/>
                </a:solidFill>
                <a:latin typeface="Times New Roman" panose="02020603050405020304" pitchFamily="18" charset="0"/>
              </a:rPr>
              <a:t> S</a:t>
            </a:r>
          </a:p>
        </p:txBody>
      </p:sp>
    </p:spTree>
    <p:extLst>
      <p:ext uri="{BB962C8B-B14F-4D97-AF65-F5344CB8AC3E}">
        <p14:creationId xmlns:p14="http://schemas.microsoft.com/office/powerpoint/2010/main" val="3288493009"/>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5017D8E-1E0E-40EF-236C-0B9B2B7CA79D}"/>
              </a:ext>
            </a:extLst>
          </p:cNvPr>
          <p:cNvSpPr/>
          <p:nvPr/>
        </p:nvSpPr>
        <p:spPr>
          <a:xfrm>
            <a:off x="1130007" y="354830"/>
            <a:ext cx="235308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哈夫曼编码</a:t>
            </a:r>
          </a:p>
        </p:txBody>
      </p:sp>
      <p:sp>
        <p:nvSpPr>
          <p:cNvPr id="3" name="Text Box 2">
            <a:extLst>
              <a:ext uri="{FF2B5EF4-FFF2-40B4-BE49-F238E27FC236}">
                <a16:creationId xmlns:a16="http://schemas.microsoft.com/office/drawing/2014/main" id="{D667F163-280E-C75C-E6C2-5C4AEA741087}"/>
              </a:ext>
            </a:extLst>
          </p:cNvPr>
          <p:cNvSpPr txBox="1">
            <a:spLocks noChangeArrowheads="1"/>
          </p:cNvSpPr>
          <p:nvPr/>
        </p:nvSpPr>
        <p:spPr bwMode="auto">
          <a:xfrm>
            <a:off x="7398068" y="2756233"/>
            <a:ext cx="2532062" cy="3397853"/>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25000"/>
              </a:lnSpc>
              <a:spcBef>
                <a:spcPct val="10000"/>
              </a:spcBef>
              <a:spcAft>
                <a:spcPct val="0"/>
              </a:spcAft>
              <a:buClrTx/>
              <a:buSzTx/>
              <a:buFontTx/>
              <a:buNone/>
            </a:pPr>
            <a:r>
              <a:rPr kumimoji="1" lang="en-US" altLang="zh-CN" sz="2400" dirty="0">
                <a:solidFill>
                  <a:srgbClr val="000000"/>
                </a:solidFill>
                <a:latin typeface="+mj-ea"/>
                <a:ea typeface="+mj-ea"/>
              </a:rPr>
              <a:t>a: 0001</a:t>
            </a:r>
          </a:p>
          <a:p>
            <a:pPr eaLnBrk="0" fontAlgn="base" hangingPunct="0">
              <a:spcBef>
                <a:spcPct val="10000"/>
              </a:spcBef>
              <a:spcAft>
                <a:spcPct val="0"/>
              </a:spcAft>
              <a:buClrTx/>
              <a:buSzTx/>
              <a:buFontTx/>
              <a:buNone/>
            </a:pPr>
            <a:r>
              <a:rPr kumimoji="1" lang="en-US" altLang="zh-CN" sz="2400" dirty="0">
                <a:solidFill>
                  <a:srgbClr val="000000"/>
                </a:solidFill>
                <a:latin typeface="+mj-ea"/>
                <a:ea typeface="+mj-ea"/>
              </a:rPr>
              <a:t>b: 10</a:t>
            </a:r>
          </a:p>
          <a:p>
            <a:pPr eaLnBrk="0" fontAlgn="base" hangingPunct="0">
              <a:spcBef>
                <a:spcPct val="10000"/>
              </a:spcBef>
              <a:spcAft>
                <a:spcPct val="0"/>
              </a:spcAft>
              <a:buClrTx/>
              <a:buSzTx/>
              <a:buFontTx/>
              <a:buNone/>
            </a:pPr>
            <a:r>
              <a:rPr kumimoji="1" lang="en-US" altLang="zh-CN" sz="2400" dirty="0">
                <a:solidFill>
                  <a:srgbClr val="000000"/>
                </a:solidFill>
                <a:latin typeface="+mj-ea"/>
                <a:ea typeface="+mj-ea"/>
              </a:rPr>
              <a:t>c: 1110</a:t>
            </a:r>
          </a:p>
          <a:p>
            <a:pPr eaLnBrk="0" fontAlgn="base" hangingPunct="0">
              <a:spcBef>
                <a:spcPct val="10000"/>
              </a:spcBef>
              <a:spcAft>
                <a:spcPct val="0"/>
              </a:spcAft>
              <a:buClrTx/>
              <a:buSzTx/>
              <a:buFontTx/>
              <a:buNone/>
            </a:pPr>
            <a:r>
              <a:rPr kumimoji="1" lang="en-US" altLang="zh-CN" sz="2400" dirty="0">
                <a:solidFill>
                  <a:srgbClr val="000000"/>
                </a:solidFill>
                <a:latin typeface="+mj-ea"/>
                <a:ea typeface="+mj-ea"/>
              </a:rPr>
              <a:t>d: 1111</a:t>
            </a:r>
          </a:p>
          <a:p>
            <a:pPr eaLnBrk="0" fontAlgn="base" hangingPunct="0">
              <a:spcBef>
                <a:spcPct val="10000"/>
              </a:spcBef>
              <a:spcAft>
                <a:spcPct val="0"/>
              </a:spcAft>
              <a:buClrTx/>
              <a:buSzTx/>
              <a:buFontTx/>
              <a:buNone/>
            </a:pPr>
            <a:r>
              <a:rPr kumimoji="1" lang="en-US" altLang="zh-CN" sz="2400" dirty="0">
                <a:solidFill>
                  <a:srgbClr val="000000"/>
                </a:solidFill>
                <a:latin typeface="+mj-ea"/>
                <a:ea typeface="+mj-ea"/>
              </a:rPr>
              <a:t>e: 110</a:t>
            </a:r>
          </a:p>
          <a:p>
            <a:pPr eaLnBrk="0" fontAlgn="base" hangingPunct="0">
              <a:spcBef>
                <a:spcPct val="10000"/>
              </a:spcBef>
              <a:spcAft>
                <a:spcPct val="0"/>
              </a:spcAft>
              <a:buClrTx/>
              <a:buSzTx/>
              <a:buFontTx/>
              <a:buNone/>
            </a:pPr>
            <a:r>
              <a:rPr kumimoji="1" lang="en-US" altLang="zh-CN" sz="2400" dirty="0">
                <a:solidFill>
                  <a:srgbClr val="000000"/>
                </a:solidFill>
                <a:latin typeface="+mj-ea"/>
                <a:ea typeface="+mj-ea"/>
              </a:rPr>
              <a:t>f: 01</a:t>
            </a:r>
          </a:p>
          <a:p>
            <a:pPr eaLnBrk="0" fontAlgn="base" hangingPunct="0">
              <a:spcBef>
                <a:spcPct val="10000"/>
              </a:spcBef>
              <a:spcAft>
                <a:spcPct val="0"/>
              </a:spcAft>
              <a:buClrTx/>
              <a:buSzTx/>
              <a:buFontTx/>
              <a:buNone/>
            </a:pPr>
            <a:r>
              <a:rPr kumimoji="1" lang="en-US" altLang="zh-CN" sz="2400" dirty="0">
                <a:solidFill>
                  <a:srgbClr val="000000"/>
                </a:solidFill>
                <a:latin typeface="+mj-ea"/>
                <a:ea typeface="+mj-ea"/>
              </a:rPr>
              <a:t>g: 0000</a:t>
            </a:r>
          </a:p>
          <a:p>
            <a:pPr eaLnBrk="0" fontAlgn="base" hangingPunct="0">
              <a:spcBef>
                <a:spcPct val="10000"/>
              </a:spcBef>
              <a:spcAft>
                <a:spcPct val="0"/>
              </a:spcAft>
              <a:buClrTx/>
              <a:buSzTx/>
              <a:buFontTx/>
              <a:buNone/>
            </a:pPr>
            <a:r>
              <a:rPr kumimoji="1" lang="en-US" altLang="zh-CN" sz="2400" dirty="0">
                <a:solidFill>
                  <a:srgbClr val="000000"/>
                </a:solidFill>
                <a:latin typeface="+mj-ea"/>
                <a:ea typeface="+mj-ea"/>
              </a:rPr>
              <a:t>h: 001</a:t>
            </a:r>
          </a:p>
        </p:txBody>
      </p:sp>
      <p:grpSp>
        <p:nvGrpSpPr>
          <p:cNvPr id="4" name="Group 3">
            <a:extLst>
              <a:ext uri="{FF2B5EF4-FFF2-40B4-BE49-F238E27FC236}">
                <a16:creationId xmlns:a16="http://schemas.microsoft.com/office/drawing/2014/main" id="{88CBCA1F-31E7-85D1-8C21-674BD8B67A68}"/>
              </a:ext>
            </a:extLst>
          </p:cNvPr>
          <p:cNvGrpSpPr/>
          <p:nvPr/>
        </p:nvGrpSpPr>
        <p:grpSpPr bwMode="auto">
          <a:xfrm>
            <a:off x="5404961" y="4104323"/>
            <a:ext cx="492125" cy="436562"/>
            <a:chOff x="1462" y="2724"/>
            <a:chExt cx="336" cy="239"/>
          </a:xfrm>
        </p:grpSpPr>
        <p:sp>
          <p:nvSpPr>
            <p:cNvPr id="5" name="Oval 4">
              <a:extLst>
                <a:ext uri="{FF2B5EF4-FFF2-40B4-BE49-F238E27FC236}">
                  <a16:creationId xmlns:a16="http://schemas.microsoft.com/office/drawing/2014/main" id="{3FC61E9A-CCAD-E96F-8BBA-7C2D42D7BF20}"/>
                </a:ext>
              </a:extLst>
            </p:cNvPr>
            <p:cNvSpPr>
              <a:spLocks noChangeArrowheads="1"/>
            </p:cNvSpPr>
            <p:nvPr/>
          </p:nvSpPr>
          <p:spPr bwMode="auto">
            <a:xfrm>
              <a:off x="1488" y="2736"/>
              <a:ext cx="227" cy="227"/>
            </a:xfrm>
            <a:prstGeom prst="ellipse">
              <a:avLst/>
            </a:prstGeom>
            <a:solidFill>
              <a:srgbClr val="DBE0B4"/>
            </a:soli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FontTx/>
                <a:buNone/>
              </a:pPr>
              <a:endParaRPr kumimoji="1" lang="zh-CN" altLang="zh-CN" sz="2000" b="1">
                <a:solidFill>
                  <a:srgbClr val="FF0000"/>
                </a:solidFill>
                <a:latin typeface="黑体" panose="02010609060101010101" pitchFamily="49" charset="-122"/>
                <a:ea typeface="黑体" panose="02010609060101010101" pitchFamily="49" charset="-122"/>
              </a:endParaRPr>
            </a:p>
          </p:txBody>
        </p:sp>
        <p:sp>
          <p:nvSpPr>
            <p:cNvPr id="6" name="Text Box 5">
              <a:extLst>
                <a:ext uri="{FF2B5EF4-FFF2-40B4-BE49-F238E27FC236}">
                  <a16:creationId xmlns:a16="http://schemas.microsoft.com/office/drawing/2014/main" id="{7068E7D4-7068-7F08-098B-0D9FD613B280}"/>
                </a:ext>
              </a:extLst>
            </p:cNvPr>
            <p:cNvSpPr txBox="1">
              <a:spLocks noChangeArrowheads="1"/>
            </p:cNvSpPr>
            <p:nvPr/>
          </p:nvSpPr>
          <p:spPr bwMode="auto">
            <a:xfrm>
              <a:off x="1462" y="2724"/>
              <a:ext cx="336"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ClrTx/>
                <a:buSzTx/>
                <a:buFontTx/>
                <a:buNone/>
              </a:pPr>
              <a:r>
                <a:rPr kumimoji="1" lang="en-US" altLang="zh-CN" sz="2000" b="1">
                  <a:solidFill>
                    <a:srgbClr val="FF0000"/>
                  </a:solidFill>
                  <a:latin typeface="黑体" panose="02010609060101010101" pitchFamily="49" charset="-122"/>
                  <a:ea typeface="黑体" panose="02010609060101010101" pitchFamily="49" charset="-122"/>
                </a:rPr>
                <a:t>29</a:t>
              </a:r>
            </a:p>
          </p:txBody>
        </p:sp>
      </p:grpSp>
      <p:grpSp>
        <p:nvGrpSpPr>
          <p:cNvPr id="7" name="Group 6">
            <a:extLst>
              <a:ext uri="{FF2B5EF4-FFF2-40B4-BE49-F238E27FC236}">
                <a16:creationId xmlns:a16="http://schemas.microsoft.com/office/drawing/2014/main" id="{4142FD39-BB36-5C54-755A-5D2E19676E30}"/>
              </a:ext>
            </a:extLst>
          </p:cNvPr>
          <p:cNvGrpSpPr/>
          <p:nvPr/>
        </p:nvGrpSpPr>
        <p:grpSpPr bwMode="auto">
          <a:xfrm>
            <a:off x="4912836" y="3493135"/>
            <a:ext cx="492125" cy="434975"/>
            <a:chOff x="1463" y="2724"/>
            <a:chExt cx="335" cy="239"/>
          </a:xfrm>
        </p:grpSpPr>
        <p:sp>
          <p:nvSpPr>
            <p:cNvPr id="8" name="Oval 7">
              <a:extLst>
                <a:ext uri="{FF2B5EF4-FFF2-40B4-BE49-F238E27FC236}">
                  <a16:creationId xmlns:a16="http://schemas.microsoft.com/office/drawing/2014/main" id="{EB88F9C6-C84C-C7D2-98D8-3DC58728166E}"/>
                </a:ext>
              </a:extLst>
            </p:cNvPr>
            <p:cNvSpPr>
              <a:spLocks noChangeArrowheads="1"/>
            </p:cNvSpPr>
            <p:nvPr/>
          </p:nvSpPr>
          <p:spPr bwMode="auto">
            <a:xfrm>
              <a:off x="1488" y="2736"/>
              <a:ext cx="227" cy="227"/>
            </a:xfrm>
            <a:prstGeom prst="ellipse">
              <a:avLst/>
            </a:prstGeom>
            <a:solidFill>
              <a:srgbClr val="DBE0B4"/>
            </a:soli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FontTx/>
                <a:buNone/>
              </a:pPr>
              <a:endParaRPr kumimoji="1" lang="zh-CN" altLang="zh-CN" sz="2000" b="1">
                <a:solidFill>
                  <a:srgbClr val="FF0000"/>
                </a:solidFill>
                <a:latin typeface="黑体" panose="02010609060101010101" pitchFamily="49" charset="-122"/>
                <a:ea typeface="黑体" panose="02010609060101010101" pitchFamily="49" charset="-122"/>
              </a:endParaRPr>
            </a:p>
          </p:txBody>
        </p:sp>
        <p:sp>
          <p:nvSpPr>
            <p:cNvPr id="9" name="Text Box 8">
              <a:extLst>
                <a:ext uri="{FF2B5EF4-FFF2-40B4-BE49-F238E27FC236}">
                  <a16:creationId xmlns:a16="http://schemas.microsoft.com/office/drawing/2014/main" id="{8FDA0B68-E9B5-29D9-CD2A-EAD2488865B3}"/>
                </a:ext>
              </a:extLst>
            </p:cNvPr>
            <p:cNvSpPr txBox="1">
              <a:spLocks noChangeArrowheads="1"/>
            </p:cNvSpPr>
            <p:nvPr/>
          </p:nvSpPr>
          <p:spPr bwMode="auto">
            <a:xfrm>
              <a:off x="1463" y="2724"/>
              <a:ext cx="335"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ClrTx/>
                <a:buSzTx/>
                <a:buFontTx/>
                <a:buNone/>
              </a:pPr>
              <a:r>
                <a:rPr kumimoji="1" lang="en-US" altLang="zh-CN" sz="2000" b="1">
                  <a:solidFill>
                    <a:srgbClr val="FF0000"/>
                  </a:solidFill>
                  <a:latin typeface="黑体" panose="02010609060101010101" pitchFamily="49" charset="-122"/>
                  <a:ea typeface="黑体" panose="02010609060101010101" pitchFamily="49" charset="-122"/>
                </a:rPr>
                <a:t>58</a:t>
              </a:r>
            </a:p>
          </p:txBody>
        </p:sp>
      </p:grpSp>
      <p:grpSp>
        <p:nvGrpSpPr>
          <p:cNvPr id="10" name="Group 9">
            <a:extLst>
              <a:ext uri="{FF2B5EF4-FFF2-40B4-BE49-F238E27FC236}">
                <a16:creationId xmlns:a16="http://schemas.microsoft.com/office/drawing/2014/main" id="{90C06E4A-B831-6387-3BA5-A2FDE9D93403}"/>
              </a:ext>
            </a:extLst>
          </p:cNvPr>
          <p:cNvGrpSpPr/>
          <p:nvPr/>
        </p:nvGrpSpPr>
        <p:grpSpPr bwMode="auto">
          <a:xfrm>
            <a:off x="2726848" y="3493135"/>
            <a:ext cx="492125" cy="434975"/>
            <a:chOff x="1462" y="2724"/>
            <a:chExt cx="336" cy="239"/>
          </a:xfrm>
        </p:grpSpPr>
        <p:sp>
          <p:nvSpPr>
            <p:cNvPr id="11" name="Oval 10">
              <a:extLst>
                <a:ext uri="{FF2B5EF4-FFF2-40B4-BE49-F238E27FC236}">
                  <a16:creationId xmlns:a16="http://schemas.microsoft.com/office/drawing/2014/main" id="{29C95233-6970-A5B4-DD56-32CF62B27034}"/>
                </a:ext>
              </a:extLst>
            </p:cNvPr>
            <p:cNvSpPr>
              <a:spLocks noChangeArrowheads="1"/>
            </p:cNvSpPr>
            <p:nvPr/>
          </p:nvSpPr>
          <p:spPr bwMode="auto">
            <a:xfrm>
              <a:off x="1488" y="2736"/>
              <a:ext cx="227" cy="227"/>
            </a:xfrm>
            <a:prstGeom prst="ellipse">
              <a:avLst/>
            </a:prstGeom>
            <a:solidFill>
              <a:srgbClr val="DBE0B4"/>
            </a:soli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FontTx/>
                <a:buNone/>
              </a:pPr>
              <a:endParaRPr kumimoji="1" lang="zh-CN" altLang="zh-CN" sz="2000" b="1">
                <a:solidFill>
                  <a:srgbClr val="FF0000"/>
                </a:solidFill>
                <a:latin typeface="黑体" panose="02010609060101010101" pitchFamily="49" charset="-122"/>
                <a:ea typeface="黑体" panose="02010609060101010101" pitchFamily="49" charset="-122"/>
              </a:endParaRPr>
            </a:p>
          </p:txBody>
        </p:sp>
        <p:sp>
          <p:nvSpPr>
            <p:cNvPr id="12" name="Text Box 11">
              <a:extLst>
                <a:ext uri="{FF2B5EF4-FFF2-40B4-BE49-F238E27FC236}">
                  <a16:creationId xmlns:a16="http://schemas.microsoft.com/office/drawing/2014/main" id="{F9E5FE36-09CA-A329-1471-635E73B493EF}"/>
                </a:ext>
              </a:extLst>
            </p:cNvPr>
            <p:cNvSpPr txBox="1">
              <a:spLocks noChangeArrowheads="1"/>
            </p:cNvSpPr>
            <p:nvPr/>
          </p:nvSpPr>
          <p:spPr bwMode="auto">
            <a:xfrm>
              <a:off x="1462" y="2724"/>
              <a:ext cx="336"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ClrTx/>
                <a:buSzTx/>
                <a:buFontTx/>
                <a:buNone/>
              </a:pPr>
              <a:r>
                <a:rPr kumimoji="1" lang="en-US" altLang="zh-CN" sz="2000" b="1">
                  <a:solidFill>
                    <a:srgbClr val="FF0000"/>
                  </a:solidFill>
                  <a:latin typeface="黑体" panose="02010609060101010101" pitchFamily="49" charset="-122"/>
                  <a:ea typeface="黑体" panose="02010609060101010101" pitchFamily="49" charset="-122"/>
                </a:rPr>
                <a:t>42</a:t>
              </a:r>
            </a:p>
          </p:txBody>
        </p:sp>
      </p:grpSp>
      <p:grpSp>
        <p:nvGrpSpPr>
          <p:cNvPr id="13" name="Group 12">
            <a:extLst>
              <a:ext uri="{FF2B5EF4-FFF2-40B4-BE49-F238E27FC236}">
                <a16:creationId xmlns:a16="http://schemas.microsoft.com/office/drawing/2014/main" id="{40C6F821-C471-49D0-CD20-25E2B2608EB6}"/>
              </a:ext>
            </a:extLst>
          </p:cNvPr>
          <p:cNvGrpSpPr/>
          <p:nvPr/>
        </p:nvGrpSpPr>
        <p:grpSpPr bwMode="auto">
          <a:xfrm>
            <a:off x="3747611" y="2880360"/>
            <a:ext cx="773112" cy="476250"/>
            <a:chOff x="2999" y="1344"/>
            <a:chExt cx="528" cy="261"/>
          </a:xfrm>
        </p:grpSpPr>
        <p:sp>
          <p:nvSpPr>
            <p:cNvPr id="14" name="Oval 13">
              <a:extLst>
                <a:ext uri="{FF2B5EF4-FFF2-40B4-BE49-F238E27FC236}">
                  <a16:creationId xmlns:a16="http://schemas.microsoft.com/office/drawing/2014/main" id="{FB872287-BACF-4F0F-9174-75178E5862DC}"/>
                </a:ext>
              </a:extLst>
            </p:cNvPr>
            <p:cNvSpPr>
              <a:spLocks noChangeArrowheads="1"/>
            </p:cNvSpPr>
            <p:nvPr/>
          </p:nvSpPr>
          <p:spPr bwMode="auto">
            <a:xfrm>
              <a:off x="3050" y="1356"/>
              <a:ext cx="272" cy="249"/>
            </a:xfrm>
            <a:prstGeom prst="ellipse">
              <a:avLst/>
            </a:prstGeom>
            <a:solidFill>
              <a:srgbClr val="DBE0B4"/>
            </a:soli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FontTx/>
                <a:buNone/>
              </a:pPr>
              <a:endParaRPr kumimoji="1" lang="zh-CN" altLang="zh-CN" sz="2000" b="1">
                <a:solidFill>
                  <a:srgbClr val="FF0000"/>
                </a:solidFill>
                <a:latin typeface="黑体" panose="02010609060101010101" pitchFamily="49" charset="-122"/>
                <a:ea typeface="黑体" panose="02010609060101010101" pitchFamily="49" charset="-122"/>
              </a:endParaRPr>
            </a:p>
          </p:txBody>
        </p:sp>
        <p:sp>
          <p:nvSpPr>
            <p:cNvPr id="15" name="Text Box 14">
              <a:extLst>
                <a:ext uri="{FF2B5EF4-FFF2-40B4-BE49-F238E27FC236}">
                  <a16:creationId xmlns:a16="http://schemas.microsoft.com/office/drawing/2014/main" id="{73615BD6-D6C3-E8D1-AA9B-C30250B113D8}"/>
                </a:ext>
              </a:extLst>
            </p:cNvPr>
            <p:cNvSpPr txBox="1">
              <a:spLocks noChangeArrowheads="1"/>
            </p:cNvSpPr>
            <p:nvPr/>
          </p:nvSpPr>
          <p:spPr bwMode="auto">
            <a:xfrm>
              <a:off x="2999" y="1344"/>
              <a:ext cx="528"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ClrTx/>
                <a:buSzTx/>
                <a:buFontTx/>
                <a:buNone/>
              </a:pPr>
              <a:r>
                <a:rPr kumimoji="1" lang="en-US" altLang="zh-CN" sz="2000" b="1">
                  <a:solidFill>
                    <a:srgbClr val="FF0000"/>
                  </a:solidFill>
                  <a:latin typeface="黑体" panose="02010609060101010101" pitchFamily="49" charset="-122"/>
                  <a:ea typeface="黑体" panose="02010609060101010101" pitchFamily="49" charset="-122"/>
                </a:rPr>
                <a:t>100</a:t>
              </a:r>
            </a:p>
          </p:txBody>
        </p:sp>
      </p:grpSp>
      <p:grpSp>
        <p:nvGrpSpPr>
          <p:cNvPr id="16" name="Group 15">
            <a:extLst>
              <a:ext uri="{FF2B5EF4-FFF2-40B4-BE49-F238E27FC236}">
                <a16:creationId xmlns:a16="http://schemas.microsoft.com/office/drawing/2014/main" id="{7F416BEF-C725-D211-3F6C-655598F09AD1}"/>
              </a:ext>
            </a:extLst>
          </p:cNvPr>
          <p:cNvGrpSpPr/>
          <p:nvPr/>
        </p:nvGrpSpPr>
        <p:grpSpPr bwMode="auto">
          <a:xfrm>
            <a:off x="5827236" y="4717098"/>
            <a:ext cx="492125" cy="436562"/>
            <a:chOff x="1462" y="2724"/>
            <a:chExt cx="336" cy="239"/>
          </a:xfrm>
        </p:grpSpPr>
        <p:sp>
          <p:nvSpPr>
            <p:cNvPr id="17" name="Oval 16">
              <a:extLst>
                <a:ext uri="{FF2B5EF4-FFF2-40B4-BE49-F238E27FC236}">
                  <a16:creationId xmlns:a16="http://schemas.microsoft.com/office/drawing/2014/main" id="{8CD5BA83-041D-67E6-BCD8-9C2A292EA891}"/>
                </a:ext>
              </a:extLst>
            </p:cNvPr>
            <p:cNvSpPr>
              <a:spLocks noChangeArrowheads="1"/>
            </p:cNvSpPr>
            <p:nvPr/>
          </p:nvSpPr>
          <p:spPr bwMode="auto">
            <a:xfrm>
              <a:off x="1488" y="2736"/>
              <a:ext cx="227" cy="227"/>
            </a:xfrm>
            <a:prstGeom prst="ellipse">
              <a:avLst/>
            </a:prstGeom>
            <a:solidFill>
              <a:srgbClr val="DBE0B4"/>
            </a:soli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FontTx/>
                <a:buNone/>
              </a:pPr>
              <a:endParaRPr kumimoji="1" lang="zh-CN" altLang="zh-CN" sz="2000" b="1">
                <a:solidFill>
                  <a:srgbClr val="FF0000"/>
                </a:solidFill>
                <a:latin typeface="黑体" panose="02010609060101010101" pitchFamily="49" charset="-122"/>
                <a:ea typeface="黑体" panose="02010609060101010101" pitchFamily="49" charset="-122"/>
              </a:endParaRPr>
            </a:p>
          </p:txBody>
        </p:sp>
        <p:sp>
          <p:nvSpPr>
            <p:cNvPr id="18" name="Text Box 17">
              <a:extLst>
                <a:ext uri="{FF2B5EF4-FFF2-40B4-BE49-F238E27FC236}">
                  <a16:creationId xmlns:a16="http://schemas.microsoft.com/office/drawing/2014/main" id="{83BA47A7-C98B-679F-B5A0-85403176D7CC}"/>
                </a:ext>
              </a:extLst>
            </p:cNvPr>
            <p:cNvSpPr txBox="1">
              <a:spLocks noChangeArrowheads="1"/>
            </p:cNvSpPr>
            <p:nvPr/>
          </p:nvSpPr>
          <p:spPr bwMode="auto">
            <a:xfrm>
              <a:off x="1462" y="2724"/>
              <a:ext cx="336"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ClrTx/>
                <a:buSzTx/>
                <a:buFontTx/>
                <a:buNone/>
              </a:pPr>
              <a:r>
                <a:rPr kumimoji="1" lang="en-US" altLang="zh-CN" sz="2000" b="1">
                  <a:solidFill>
                    <a:srgbClr val="FF0000"/>
                  </a:solidFill>
                  <a:latin typeface="黑体" panose="02010609060101010101" pitchFamily="49" charset="-122"/>
                  <a:ea typeface="黑体" panose="02010609060101010101" pitchFamily="49" charset="-122"/>
                </a:rPr>
                <a:t>15</a:t>
              </a:r>
            </a:p>
          </p:txBody>
        </p:sp>
      </p:grpSp>
      <p:grpSp>
        <p:nvGrpSpPr>
          <p:cNvPr id="19" name="Group 18">
            <a:extLst>
              <a:ext uri="{FF2B5EF4-FFF2-40B4-BE49-F238E27FC236}">
                <a16:creationId xmlns:a16="http://schemas.microsoft.com/office/drawing/2014/main" id="{BCF93487-A363-A973-1DBB-6AFEB8D76075}"/>
              </a:ext>
            </a:extLst>
          </p:cNvPr>
          <p:cNvGrpSpPr/>
          <p:nvPr/>
        </p:nvGrpSpPr>
        <p:grpSpPr bwMode="auto">
          <a:xfrm>
            <a:off x="5474811" y="5329863"/>
            <a:ext cx="333375" cy="701674"/>
            <a:chOff x="2928" y="3552"/>
            <a:chExt cx="227" cy="385"/>
          </a:xfrm>
        </p:grpSpPr>
        <p:sp>
          <p:nvSpPr>
            <p:cNvPr id="20" name="Oval 19">
              <a:extLst>
                <a:ext uri="{FF2B5EF4-FFF2-40B4-BE49-F238E27FC236}">
                  <a16:creationId xmlns:a16="http://schemas.microsoft.com/office/drawing/2014/main" id="{777D6EF6-B6F5-104B-AC3F-2AE97DBF4C23}"/>
                </a:ext>
              </a:extLst>
            </p:cNvPr>
            <p:cNvSpPr>
              <a:spLocks noChangeArrowheads="1"/>
            </p:cNvSpPr>
            <p:nvPr/>
          </p:nvSpPr>
          <p:spPr bwMode="auto">
            <a:xfrm>
              <a:off x="2928" y="3568"/>
              <a:ext cx="227" cy="227"/>
            </a:xfrm>
            <a:prstGeom prst="ellipse">
              <a:avLst/>
            </a:prstGeom>
            <a:solidFill>
              <a:srgbClr val="FFFFA5"/>
            </a:solidFill>
            <a:ln w="28575" cap="rnd">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FontTx/>
                <a:buNone/>
              </a:pPr>
              <a:endParaRPr kumimoji="1" lang="zh-CN" altLang="zh-CN" sz="2000" b="1">
                <a:solidFill>
                  <a:srgbClr val="FF0000"/>
                </a:solidFill>
                <a:latin typeface="黑体" panose="02010609060101010101" pitchFamily="49" charset="-122"/>
                <a:ea typeface="黑体" panose="02010609060101010101" pitchFamily="49" charset="-122"/>
              </a:endParaRPr>
            </a:p>
          </p:txBody>
        </p:sp>
        <p:sp>
          <p:nvSpPr>
            <p:cNvPr id="21" name="Text Box 20">
              <a:extLst>
                <a:ext uri="{FF2B5EF4-FFF2-40B4-BE49-F238E27FC236}">
                  <a16:creationId xmlns:a16="http://schemas.microsoft.com/office/drawing/2014/main" id="{9092FEF7-96A4-D6F1-0495-91DA5C2F83FA}"/>
                </a:ext>
              </a:extLst>
            </p:cNvPr>
            <p:cNvSpPr txBox="1">
              <a:spLocks noChangeArrowheads="1"/>
            </p:cNvSpPr>
            <p:nvPr/>
          </p:nvSpPr>
          <p:spPr bwMode="auto">
            <a:xfrm>
              <a:off x="2947" y="3552"/>
              <a:ext cx="20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ClrTx/>
                <a:buSzTx/>
                <a:buFontTx/>
                <a:buNone/>
              </a:pPr>
              <a:r>
                <a:rPr kumimoji="1" lang="en-US" altLang="zh-CN" sz="2000" b="1">
                  <a:solidFill>
                    <a:srgbClr val="FF0000"/>
                  </a:solidFill>
                  <a:latin typeface="黑体" panose="02010609060101010101" pitchFamily="49" charset="-122"/>
                  <a:ea typeface="黑体" panose="02010609060101010101" pitchFamily="49" charset="-122"/>
                </a:rPr>
                <a:t>7 </a:t>
              </a:r>
            </a:p>
          </p:txBody>
        </p:sp>
      </p:grpSp>
      <p:grpSp>
        <p:nvGrpSpPr>
          <p:cNvPr id="22" name="Group 21">
            <a:extLst>
              <a:ext uri="{FF2B5EF4-FFF2-40B4-BE49-F238E27FC236}">
                <a16:creationId xmlns:a16="http://schemas.microsoft.com/office/drawing/2014/main" id="{ABD2F904-ED2A-E3D7-A59F-7F4E945104DC}"/>
              </a:ext>
            </a:extLst>
          </p:cNvPr>
          <p:cNvGrpSpPr/>
          <p:nvPr/>
        </p:nvGrpSpPr>
        <p:grpSpPr bwMode="auto">
          <a:xfrm>
            <a:off x="6247923" y="5329863"/>
            <a:ext cx="333375" cy="701674"/>
            <a:chOff x="2928" y="3552"/>
            <a:chExt cx="227" cy="385"/>
          </a:xfrm>
        </p:grpSpPr>
        <p:sp>
          <p:nvSpPr>
            <p:cNvPr id="23" name="Oval 22">
              <a:extLst>
                <a:ext uri="{FF2B5EF4-FFF2-40B4-BE49-F238E27FC236}">
                  <a16:creationId xmlns:a16="http://schemas.microsoft.com/office/drawing/2014/main" id="{BE514070-FD30-86D6-49CA-A8F6A59508CF}"/>
                </a:ext>
              </a:extLst>
            </p:cNvPr>
            <p:cNvSpPr>
              <a:spLocks noChangeArrowheads="1"/>
            </p:cNvSpPr>
            <p:nvPr/>
          </p:nvSpPr>
          <p:spPr bwMode="auto">
            <a:xfrm>
              <a:off x="2928" y="3568"/>
              <a:ext cx="227" cy="227"/>
            </a:xfrm>
            <a:prstGeom prst="ellipse">
              <a:avLst/>
            </a:prstGeom>
            <a:solidFill>
              <a:srgbClr val="FFFFA5"/>
            </a:soli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FontTx/>
                <a:buNone/>
              </a:pPr>
              <a:endParaRPr kumimoji="1" lang="zh-CN" altLang="zh-CN" sz="2000" b="1">
                <a:solidFill>
                  <a:srgbClr val="FF0000"/>
                </a:solidFill>
                <a:latin typeface="黑体" panose="02010609060101010101" pitchFamily="49" charset="-122"/>
                <a:ea typeface="黑体" panose="02010609060101010101" pitchFamily="49" charset="-122"/>
              </a:endParaRPr>
            </a:p>
          </p:txBody>
        </p:sp>
        <p:sp>
          <p:nvSpPr>
            <p:cNvPr id="24" name="Text Box 23">
              <a:extLst>
                <a:ext uri="{FF2B5EF4-FFF2-40B4-BE49-F238E27FC236}">
                  <a16:creationId xmlns:a16="http://schemas.microsoft.com/office/drawing/2014/main" id="{6B505EA7-C32E-48E3-A2EC-B2CC17F47E9F}"/>
                </a:ext>
              </a:extLst>
            </p:cNvPr>
            <p:cNvSpPr txBox="1">
              <a:spLocks noChangeArrowheads="1"/>
            </p:cNvSpPr>
            <p:nvPr/>
          </p:nvSpPr>
          <p:spPr bwMode="auto">
            <a:xfrm>
              <a:off x="2947" y="3552"/>
              <a:ext cx="20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ClrTx/>
                <a:buSzTx/>
                <a:buFontTx/>
                <a:buNone/>
              </a:pPr>
              <a:r>
                <a:rPr kumimoji="1" lang="en-US" altLang="zh-CN" sz="2000" b="1">
                  <a:solidFill>
                    <a:srgbClr val="FF0000"/>
                  </a:solidFill>
                  <a:latin typeface="黑体" panose="02010609060101010101" pitchFamily="49" charset="-122"/>
                  <a:ea typeface="黑体" panose="02010609060101010101" pitchFamily="49" charset="-122"/>
                </a:rPr>
                <a:t>8 </a:t>
              </a:r>
            </a:p>
          </p:txBody>
        </p:sp>
      </p:grpSp>
      <p:grpSp>
        <p:nvGrpSpPr>
          <p:cNvPr id="25" name="Group 24">
            <a:extLst>
              <a:ext uri="{FF2B5EF4-FFF2-40B4-BE49-F238E27FC236}">
                <a16:creationId xmlns:a16="http://schemas.microsoft.com/office/drawing/2014/main" id="{973AEABB-E502-7C6B-2D19-2B382CF003F2}"/>
              </a:ext>
            </a:extLst>
          </p:cNvPr>
          <p:cNvGrpSpPr/>
          <p:nvPr/>
        </p:nvGrpSpPr>
        <p:grpSpPr bwMode="auto">
          <a:xfrm>
            <a:off x="3118961" y="4175760"/>
            <a:ext cx="492125" cy="436563"/>
            <a:chOff x="571" y="2640"/>
            <a:chExt cx="336" cy="239"/>
          </a:xfrm>
        </p:grpSpPr>
        <p:sp>
          <p:nvSpPr>
            <p:cNvPr id="26" name="Oval 25">
              <a:extLst>
                <a:ext uri="{FF2B5EF4-FFF2-40B4-BE49-F238E27FC236}">
                  <a16:creationId xmlns:a16="http://schemas.microsoft.com/office/drawing/2014/main" id="{6EFBEEC2-878A-AEB8-CD4C-2AA567E16B95}"/>
                </a:ext>
              </a:extLst>
            </p:cNvPr>
            <p:cNvSpPr>
              <a:spLocks noChangeArrowheads="1"/>
            </p:cNvSpPr>
            <p:nvPr/>
          </p:nvSpPr>
          <p:spPr bwMode="auto">
            <a:xfrm>
              <a:off x="602" y="2652"/>
              <a:ext cx="227" cy="227"/>
            </a:xfrm>
            <a:prstGeom prst="ellipse">
              <a:avLst/>
            </a:prstGeom>
            <a:solidFill>
              <a:srgbClr val="FFFFA5"/>
            </a:solidFill>
            <a:ln w="28575" cap="rnd">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FontTx/>
                <a:buNone/>
              </a:pPr>
              <a:endParaRPr kumimoji="1" lang="zh-CN" altLang="zh-CN" sz="2000" b="1">
                <a:solidFill>
                  <a:srgbClr val="FF0000"/>
                </a:solidFill>
                <a:latin typeface="黑体" panose="02010609060101010101" pitchFamily="49" charset="-122"/>
                <a:ea typeface="黑体" panose="02010609060101010101" pitchFamily="49" charset="-122"/>
              </a:endParaRPr>
            </a:p>
          </p:txBody>
        </p:sp>
        <p:sp>
          <p:nvSpPr>
            <p:cNvPr id="27" name="Text Box 26">
              <a:extLst>
                <a:ext uri="{FF2B5EF4-FFF2-40B4-BE49-F238E27FC236}">
                  <a16:creationId xmlns:a16="http://schemas.microsoft.com/office/drawing/2014/main" id="{6B89B354-9F57-1D88-BF4C-3C13A3F620E2}"/>
                </a:ext>
              </a:extLst>
            </p:cNvPr>
            <p:cNvSpPr txBox="1">
              <a:spLocks noChangeArrowheads="1"/>
            </p:cNvSpPr>
            <p:nvPr/>
          </p:nvSpPr>
          <p:spPr bwMode="auto">
            <a:xfrm>
              <a:off x="571" y="2640"/>
              <a:ext cx="336"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ClrTx/>
                <a:buSzTx/>
                <a:buFontTx/>
                <a:buNone/>
              </a:pPr>
              <a:r>
                <a:rPr kumimoji="1" lang="en-US" altLang="zh-CN" sz="2000" b="1">
                  <a:solidFill>
                    <a:srgbClr val="FF0000"/>
                  </a:solidFill>
                  <a:latin typeface="黑体" panose="02010609060101010101" pitchFamily="49" charset="-122"/>
                  <a:ea typeface="黑体" panose="02010609060101010101" pitchFamily="49" charset="-122"/>
                </a:rPr>
                <a:t>23</a:t>
              </a:r>
            </a:p>
          </p:txBody>
        </p:sp>
      </p:grpSp>
      <p:grpSp>
        <p:nvGrpSpPr>
          <p:cNvPr id="28" name="Group 27">
            <a:extLst>
              <a:ext uri="{FF2B5EF4-FFF2-40B4-BE49-F238E27FC236}">
                <a16:creationId xmlns:a16="http://schemas.microsoft.com/office/drawing/2014/main" id="{1A03A897-C658-13EA-CACA-1CCBD5668275}"/>
              </a:ext>
            </a:extLst>
          </p:cNvPr>
          <p:cNvGrpSpPr/>
          <p:nvPr/>
        </p:nvGrpSpPr>
        <p:grpSpPr bwMode="auto">
          <a:xfrm>
            <a:off x="4982686" y="4717098"/>
            <a:ext cx="492125" cy="436562"/>
            <a:chOff x="571" y="2640"/>
            <a:chExt cx="336" cy="239"/>
          </a:xfrm>
        </p:grpSpPr>
        <p:sp>
          <p:nvSpPr>
            <p:cNvPr id="29" name="Oval 28">
              <a:extLst>
                <a:ext uri="{FF2B5EF4-FFF2-40B4-BE49-F238E27FC236}">
                  <a16:creationId xmlns:a16="http://schemas.microsoft.com/office/drawing/2014/main" id="{16FCF09A-9895-122D-BB05-14A17CF83CB3}"/>
                </a:ext>
              </a:extLst>
            </p:cNvPr>
            <p:cNvSpPr>
              <a:spLocks noChangeArrowheads="1"/>
            </p:cNvSpPr>
            <p:nvPr/>
          </p:nvSpPr>
          <p:spPr bwMode="auto">
            <a:xfrm>
              <a:off x="602" y="2652"/>
              <a:ext cx="227" cy="227"/>
            </a:xfrm>
            <a:prstGeom prst="ellipse">
              <a:avLst/>
            </a:prstGeom>
            <a:solidFill>
              <a:srgbClr val="FFFFA5"/>
            </a:soli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FontTx/>
                <a:buNone/>
              </a:pPr>
              <a:endParaRPr kumimoji="1" lang="zh-CN" altLang="zh-CN" sz="2000" b="1">
                <a:solidFill>
                  <a:srgbClr val="FF0000"/>
                </a:solidFill>
                <a:latin typeface="黑体" panose="02010609060101010101" pitchFamily="49" charset="-122"/>
                <a:ea typeface="黑体" panose="02010609060101010101" pitchFamily="49" charset="-122"/>
              </a:endParaRPr>
            </a:p>
          </p:txBody>
        </p:sp>
        <p:sp>
          <p:nvSpPr>
            <p:cNvPr id="30" name="Text Box 29">
              <a:extLst>
                <a:ext uri="{FF2B5EF4-FFF2-40B4-BE49-F238E27FC236}">
                  <a16:creationId xmlns:a16="http://schemas.microsoft.com/office/drawing/2014/main" id="{80BB5083-9D54-C7BE-A165-373093C29E2C}"/>
                </a:ext>
              </a:extLst>
            </p:cNvPr>
            <p:cNvSpPr txBox="1">
              <a:spLocks noChangeArrowheads="1"/>
            </p:cNvSpPr>
            <p:nvPr/>
          </p:nvSpPr>
          <p:spPr bwMode="auto">
            <a:xfrm>
              <a:off x="571" y="2640"/>
              <a:ext cx="336"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ClrTx/>
                <a:buSzTx/>
                <a:buFontTx/>
                <a:buNone/>
              </a:pPr>
              <a:r>
                <a:rPr kumimoji="1" lang="en-US" altLang="zh-CN" sz="2000" b="1">
                  <a:solidFill>
                    <a:srgbClr val="FF0000"/>
                  </a:solidFill>
                  <a:latin typeface="黑体" panose="02010609060101010101" pitchFamily="49" charset="-122"/>
                  <a:ea typeface="黑体" panose="02010609060101010101" pitchFamily="49" charset="-122"/>
                </a:rPr>
                <a:t>14</a:t>
              </a:r>
            </a:p>
          </p:txBody>
        </p:sp>
      </p:grpSp>
      <p:grpSp>
        <p:nvGrpSpPr>
          <p:cNvPr id="31" name="Group 30">
            <a:extLst>
              <a:ext uri="{FF2B5EF4-FFF2-40B4-BE49-F238E27FC236}">
                <a16:creationId xmlns:a16="http://schemas.microsoft.com/office/drawing/2014/main" id="{510A46BF-751E-6FEC-17AF-AB9F5EEB28AF}"/>
              </a:ext>
            </a:extLst>
          </p:cNvPr>
          <p:cNvGrpSpPr/>
          <p:nvPr/>
        </p:nvGrpSpPr>
        <p:grpSpPr bwMode="auto">
          <a:xfrm>
            <a:off x="4560411" y="4104323"/>
            <a:ext cx="492125" cy="436562"/>
            <a:chOff x="571" y="2640"/>
            <a:chExt cx="336" cy="239"/>
          </a:xfrm>
        </p:grpSpPr>
        <p:sp>
          <p:nvSpPr>
            <p:cNvPr id="32" name="Oval 31">
              <a:extLst>
                <a:ext uri="{FF2B5EF4-FFF2-40B4-BE49-F238E27FC236}">
                  <a16:creationId xmlns:a16="http://schemas.microsoft.com/office/drawing/2014/main" id="{00DA9B85-076F-0BC6-2840-047CFB01AD12}"/>
                </a:ext>
              </a:extLst>
            </p:cNvPr>
            <p:cNvSpPr>
              <a:spLocks noChangeArrowheads="1"/>
            </p:cNvSpPr>
            <p:nvPr/>
          </p:nvSpPr>
          <p:spPr bwMode="auto">
            <a:xfrm>
              <a:off x="602" y="2652"/>
              <a:ext cx="227" cy="227"/>
            </a:xfrm>
            <a:prstGeom prst="ellipse">
              <a:avLst/>
            </a:prstGeom>
            <a:solidFill>
              <a:srgbClr val="FFFFA5"/>
            </a:soli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FontTx/>
                <a:buNone/>
              </a:pPr>
              <a:endParaRPr kumimoji="1" lang="zh-CN" altLang="zh-CN" sz="2000" b="1">
                <a:solidFill>
                  <a:srgbClr val="FF0000"/>
                </a:solidFill>
                <a:latin typeface="黑体" panose="02010609060101010101" pitchFamily="49" charset="-122"/>
                <a:ea typeface="黑体" panose="02010609060101010101" pitchFamily="49" charset="-122"/>
              </a:endParaRPr>
            </a:p>
          </p:txBody>
        </p:sp>
        <p:sp>
          <p:nvSpPr>
            <p:cNvPr id="33" name="Text Box 32">
              <a:extLst>
                <a:ext uri="{FF2B5EF4-FFF2-40B4-BE49-F238E27FC236}">
                  <a16:creationId xmlns:a16="http://schemas.microsoft.com/office/drawing/2014/main" id="{342EE5BB-4E52-032F-1516-9072A3BE13AB}"/>
                </a:ext>
              </a:extLst>
            </p:cNvPr>
            <p:cNvSpPr txBox="1">
              <a:spLocks noChangeArrowheads="1"/>
            </p:cNvSpPr>
            <p:nvPr/>
          </p:nvSpPr>
          <p:spPr bwMode="auto">
            <a:xfrm>
              <a:off x="571" y="2640"/>
              <a:ext cx="336"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ClrTx/>
                <a:buSzTx/>
                <a:buFontTx/>
                <a:buNone/>
              </a:pPr>
              <a:r>
                <a:rPr kumimoji="1" lang="en-US" altLang="zh-CN" sz="2000" b="1">
                  <a:solidFill>
                    <a:srgbClr val="FF0000"/>
                  </a:solidFill>
                  <a:latin typeface="黑体" panose="02010609060101010101" pitchFamily="49" charset="-122"/>
                  <a:ea typeface="黑体" panose="02010609060101010101" pitchFamily="49" charset="-122"/>
                </a:rPr>
                <a:t>29</a:t>
              </a:r>
            </a:p>
          </p:txBody>
        </p:sp>
      </p:grpSp>
      <p:sp>
        <p:nvSpPr>
          <p:cNvPr id="34" name="Line 33">
            <a:extLst>
              <a:ext uri="{FF2B5EF4-FFF2-40B4-BE49-F238E27FC236}">
                <a16:creationId xmlns:a16="http://schemas.microsoft.com/office/drawing/2014/main" id="{49589CC2-1BDD-A465-E2AC-8BC4E592ECE4}"/>
              </a:ext>
            </a:extLst>
          </p:cNvPr>
          <p:cNvSpPr>
            <a:spLocks noChangeShapeType="1"/>
          </p:cNvSpPr>
          <p:nvPr/>
        </p:nvSpPr>
        <p:spPr bwMode="auto">
          <a:xfrm flipH="1">
            <a:off x="3012598" y="3229610"/>
            <a:ext cx="844550" cy="438150"/>
          </a:xfrm>
          <a:prstGeom prst="line">
            <a:avLst/>
          </a:prstGeom>
          <a:noFill/>
          <a:ln w="28575" cap="rnd">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35" name="Line 34">
            <a:extLst>
              <a:ext uri="{FF2B5EF4-FFF2-40B4-BE49-F238E27FC236}">
                <a16:creationId xmlns:a16="http://schemas.microsoft.com/office/drawing/2014/main" id="{BD9EC671-53F5-8D93-3A86-6EA06C0200FA}"/>
              </a:ext>
            </a:extLst>
          </p:cNvPr>
          <p:cNvSpPr>
            <a:spLocks noChangeShapeType="1"/>
          </p:cNvSpPr>
          <p:nvPr/>
        </p:nvSpPr>
        <p:spPr bwMode="auto">
          <a:xfrm>
            <a:off x="4207986" y="3229610"/>
            <a:ext cx="774700" cy="438150"/>
          </a:xfrm>
          <a:prstGeom prst="line">
            <a:avLst/>
          </a:prstGeom>
          <a:noFill/>
          <a:ln w="28575" cap="rnd">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36" name="Line 35">
            <a:extLst>
              <a:ext uri="{FF2B5EF4-FFF2-40B4-BE49-F238E27FC236}">
                <a16:creationId xmlns:a16="http://schemas.microsoft.com/office/drawing/2014/main" id="{6106BCE2-66E9-BA15-E08D-9F3E564B60BC}"/>
              </a:ext>
            </a:extLst>
          </p:cNvPr>
          <p:cNvSpPr>
            <a:spLocks noChangeShapeType="1"/>
          </p:cNvSpPr>
          <p:nvPr/>
        </p:nvSpPr>
        <p:spPr bwMode="auto">
          <a:xfrm flipH="1">
            <a:off x="2590323" y="3842385"/>
            <a:ext cx="279400" cy="350838"/>
          </a:xfrm>
          <a:prstGeom prst="line">
            <a:avLst/>
          </a:prstGeom>
          <a:noFill/>
          <a:ln w="28575" cap="rnd">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37" name="Line 36">
            <a:extLst>
              <a:ext uri="{FF2B5EF4-FFF2-40B4-BE49-F238E27FC236}">
                <a16:creationId xmlns:a16="http://schemas.microsoft.com/office/drawing/2014/main" id="{4E57ADF5-3113-C3FE-A342-4F44AA102EC8}"/>
              </a:ext>
            </a:extLst>
          </p:cNvPr>
          <p:cNvSpPr>
            <a:spLocks noChangeShapeType="1"/>
          </p:cNvSpPr>
          <p:nvPr/>
        </p:nvSpPr>
        <p:spPr bwMode="auto">
          <a:xfrm>
            <a:off x="3012598" y="3842385"/>
            <a:ext cx="280988" cy="350838"/>
          </a:xfrm>
          <a:prstGeom prst="line">
            <a:avLst/>
          </a:prstGeom>
          <a:noFill/>
          <a:ln w="28575" cap="rnd">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nvGrpSpPr>
          <p:cNvPr id="38" name="Group 37">
            <a:extLst>
              <a:ext uri="{FF2B5EF4-FFF2-40B4-BE49-F238E27FC236}">
                <a16:creationId xmlns:a16="http://schemas.microsoft.com/office/drawing/2014/main" id="{022245E3-0B96-F0AE-FFF2-ED196C21580A}"/>
              </a:ext>
            </a:extLst>
          </p:cNvPr>
          <p:cNvGrpSpPr/>
          <p:nvPr/>
        </p:nvGrpSpPr>
        <p:grpSpPr bwMode="auto">
          <a:xfrm>
            <a:off x="2391886" y="4104323"/>
            <a:ext cx="492125" cy="436562"/>
            <a:chOff x="1462" y="2724"/>
            <a:chExt cx="336" cy="239"/>
          </a:xfrm>
        </p:grpSpPr>
        <p:sp>
          <p:nvSpPr>
            <p:cNvPr id="39" name="Oval 38">
              <a:extLst>
                <a:ext uri="{FF2B5EF4-FFF2-40B4-BE49-F238E27FC236}">
                  <a16:creationId xmlns:a16="http://schemas.microsoft.com/office/drawing/2014/main" id="{5EBCDC6B-7A39-B693-3791-2E7A064D2A50}"/>
                </a:ext>
              </a:extLst>
            </p:cNvPr>
            <p:cNvSpPr>
              <a:spLocks noChangeArrowheads="1"/>
            </p:cNvSpPr>
            <p:nvPr/>
          </p:nvSpPr>
          <p:spPr bwMode="auto">
            <a:xfrm>
              <a:off x="1488" y="2736"/>
              <a:ext cx="227" cy="227"/>
            </a:xfrm>
            <a:prstGeom prst="ellipse">
              <a:avLst/>
            </a:prstGeom>
            <a:solidFill>
              <a:srgbClr val="DBE0B4"/>
            </a:soli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FontTx/>
                <a:buNone/>
              </a:pPr>
              <a:endParaRPr kumimoji="1" lang="zh-CN" altLang="zh-CN" sz="2000" b="1">
                <a:solidFill>
                  <a:srgbClr val="FF0000"/>
                </a:solidFill>
                <a:latin typeface="黑体" panose="02010609060101010101" pitchFamily="49" charset="-122"/>
                <a:ea typeface="黑体" panose="02010609060101010101" pitchFamily="49" charset="-122"/>
              </a:endParaRPr>
            </a:p>
          </p:txBody>
        </p:sp>
        <p:sp>
          <p:nvSpPr>
            <p:cNvPr id="40" name="Text Box 39">
              <a:extLst>
                <a:ext uri="{FF2B5EF4-FFF2-40B4-BE49-F238E27FC236}">
                  <a16:creationId xmlns:a16="http://schemas.microsoft.com/office/drawing/2014/main" id="{12CC65FE-7F8F-81F2-D1B5-8905624F3FE1}"/>
                </a:ext>
              </a:extLst>
            </p:cNvPr>
            <p:cNvSpPr txBox="1">
              <a:spLocks noChangeArrowheads="1"/>
            </p:cNvSpPr>
            <p:nvPr/>
          </p:nvSpPr>
          <p:spPr bwMode="auto">
            <a:xfrm>
              <a:off x="1462" y="2724"/>
              <a:ext cx="336"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ClrTx/>
                <a:buSzTx/>
                <a:buFontTx/>
                <a:buNone/>
              </a:pPr>
              <a:r>
                <a:rPr kumimoji="1" lang="en-US" altLang="zh-CN" sz="2000" b="1">
                  <a:solidFill>
                    <a:srgbClr val="FF0000"/>
                  </a:solidFill>
                  <a:latin typeface="黑体" panose="02010609060101010101" pitchFamily="49" charset="-122"/>
                  <a:ea typeface="黑体" panose="02010609060101010101" pitchFamily="49" charset="-122"/>
                </a:rPr>
                <a:t>19</a:t>
              </a:r>
            </a:p>
          </p:txBody>
        </p:sp>
      </p:grpSp>
      <p:grpSp>
        <p:nvGrpSpPr>
          <p:cNvPr id="41" name="Group 40">
            <a:extLst>
              <a:ext uri="{FF2B5EF4-FFF2-40B4-BE49-F238E27FC236}">
                <a16:creationId xmlns:a16="http://schemas.microsoft.com/office/drawing/2014/main" id="{374AE837-9674-4B85-03B4-5A60C0B963ED}"/>
              </a:ext>
            </a:extLst>
          </p:cNvPr>
          <p:cNvGrpSpPr/>
          <p:nvPr/>
        </p:nvGrpSpPr>
        <p:grpSpPr bwMode="auto">
          <a:xfrm>
            <a:off x="2737961" y="4805998"/>
            <a:ext cx="492125" cy="436562"/>
            <a:chOff x="571" y="2640"/>
            <a:chExt cx="336" cy="239"/>
          </a:xfrm>
        </p:grpSpPr>
        <p:sp>
          <p:nvSpPr>
            <p:cNvPr id="42" name="Oval 41">
              <a:extLst>
                <a:ext uri="{FF2B5EF4-FFF2-40B4-BE49-F238E27FC236}">
                  <a16:creationId xmlns:a16="http://schemas.microsoft.com/office/drawing/2014/main" id="{21BDD05C-5B5D-50A0-CC54-78A22993CEA8}"/>
                </a:ext>
              </a:extLst>
            </p:cNvPr>
            <p:cNvSpPr>
              <a:spLocks noChangeArrowheads="1"/>
            </p:cNvSpPr>
            <p:nvPr/>
          </p:nvSpPr>
          <p:spPr bwMode="auto">
            <a:xfrm>
              <a:off x="602" y="2652"/>
              <a:ext cx="227" cy="227"/>
            </a:xfrm>
            <a:prstGeom prst="ellipse">
              <a:avLst/>
            </a:prstGeom>
            <a:solidFill>
              <a:srgbClr val="FFFFA5"/>
            </a:soli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FontTx/>
                <a:buNone/>
              </a:pPr>
              <a:endParaRPr kumimoji="1" lang="zh-CN" altLang="zh-CN" sz="2000" b="1">
                <a:solidFill>
                  <a:srgbClr val="FF0000"/>
                </a:solidFill>
                <a:latin typeface="黑体" panose="02010609060101010101" pitchFamily="49" charset="-122"/>
                <a:ea typeface="黑体" panose="02010609060101010101" pitchFamily="49" charset="-122"/>
              </a:endParaRPr>
            </a:p>
          </p:txBody>
        </p:sp>
        <p:sp>
          <p:nvSpPr>
            <p:cNvPr id="43" name="Text Box 42">
              <a:extLst>
                <a:ext uri="{FF2B5EF4-FFF2-40B4-BE49-F238E27FC236}">
                  <a16:creationId xmlns:a16="http://schemas.microsoft.com/office/drawing/2014/main" id="{86C9BCBD-7ED2-CE6A-B52B-DF6449F16CAE}"/>
                </a:ext>
              </a:extLst>
            </p:cNvPr>
            <p:cNvSpPr txBox="1">
              <a:spLocks noChangeArrowheads="1"/>
            </p:cNvSpPr>
            <p:nvPr/>
          </p:nvSpPr>
          <p:spPr bwMode="auto">
            <a:xfrm>
              <a:off x="571" y="2640"/>
              <a:ext cx="336"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ClrTx/>
                <a:buSzTx/>
                <a:buFontTx/>
                <a:buNone/>
              </a:pPr>
              <a:r>
                <a:rPr kumimoji="1" lang="en-US" altLang="zh-CN" sz="2000" b="1">
                  <a:solidFill>
                    <a:srgbClr val="FF0000"/>
                  </a:solidFill>
                  <a:latin typeface="黑体" panose="02010609060101010101" pitchFamily="49" charset="-122"/>
                  <a:ea typeface="黑体" panose="02010609060101010101" pitchFamily="49" charset="-122"/>
                </a:rPr>
                <a:t>11</a:t>
              </a:r>
            </a:p>
          </p:txBody>
        </p:sp>
      </p:grpSp>
      <p:sp>
        <p:nvSpPr>
          <p:cNvPr id="44" name="Line 43">
            <a:extLst>
              <a:ext uri="{FF2B5EF4-FFF2-40B4-BE49-F238E27FC236}">
                <a16:creationId xmlns:a16="http://schemas.microsoft.com/office/drawing/2014/main" id="{8D7B685A-7590-7812-2661-F08A252FAA06}"/>
              </a:ext>
            </a:extLst>
          </p:cNvPr>
          <p:cNvSpPr>
            <a:spLocks noChangeShapeType="1"/>
          </p:cNvSpPr>
          <p:nvPr/>
        </p:nvSpPr>
        <p:spPr bwMode="auto">
          <a:xfrm>
            <a:off x="2672873" y="4455160"/>
            <a:ext cx="280988" cy="349250"/>
          </a:xfrm>
          <a:prstGeom prst="line">
            <a:avLst/>
          </a:prstGeom>
          <a:noFill/>
          <a:ln w="28575" cap="rnd">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5" name="Line 44">
            <a:extLst>
              <a:ext uri="{FF2B5EF4-FFF2-40B4-BE49-F238E27FC236}">
                <a16:creationId xmlns:a16="http://schemas.microsoft.com/office/drawing/2014/main" id="{C4CC98CB-4BFC-3E33-0B07-1E1A01C9167D}"/>
              </a:ext>
            </a:extLst>
          </p:cNvPr>
          <p:cNvSpPr>
            <a:spLocks noChangeShapeType="1"/>
          </p:cNvSpPr>
          <p:nvPr/>
        </p:nvSpPr>
        <p:spPr bwMode="auto">
          <a:xfrm flipH="1">
            <a:off x="2250598" y="4455160"/>
            <a:ext cx="279400" cy="349250"/>
          </a:xfrm>
          <a:prstGeom prst="line">
            <a:avLst/>
          </a:prstGeom>
          <a:noFill/>
          <a:ln w="28575" cap="rnd">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nvGrpSpPr>
          <p:cNvPr id="46" name="Group 45">
            <a:extLst>
              <a:ext uri="{FF2B5EF4-FFF2-40B4-BE49-F238E27FC236}">
                <a16:creationId xmlns:a16="http://schemas.microsoft.com/office/drawing/2014/main" id="{4CBED595-06AA-81F9-8C9A-1B62BF63B836}"/>
              </a:ext>
            </a:extLst>
          </p:cNvPr>
          <p:cNvGrpSpPr/>
          <p:nvPr/>
        </p:nvGrpSpPr>
        <p:grpSpPr bwMode="auto">
          <a:xfrm>
            <a:off x="2023586" y="4717091"/>
            <a:ext cx="331787" cy="701674"/>
            <a:chOff x="672" y="2584"/>
            <a:chExt cx="227" cy="385"/>
          </a:xfrm>
        </p:grpSpPr>
        <p:sp>
          <p:nvSpPr>
            <p:cNvPr id="47" name="Oval 46">
              <a:extLst>
                <a:ext uri="{FF2B5EF4-FFF2-40B4-BE49-F238E27FC236}">
                  <a16:creationId xmlns:a16="http://schemas.microsoft.com/office/drawing/2014/main" id="{E4AA724A-02D9-0F82-823D-A6F17F6D2B2C}"/>
                </a:ext>
              </a:extLst>
            </p:cNvPr>
            <p:cNvSpPr>
              <a:spLocks noChangeArrowheads="1"/>
            </p:cNvSpPr>
            <p:nvPr/>
          </p:nvSpPr>
          <p:spPr bwMode="auto">
            <a:xfrm>
              <a:off x="672" y="2600"/>
              <a:ext cx="227" cy="227"/>
            </a:xfrm>
            <a:prstGeom prst="ellipse">
              <a:avLst/>
            </a:prstGeom>
            <a:solidFill>
              <a:srgbClr val="DBE0B4"/>
            </a:soli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FontTx/>
                <a:buNone/>
              </a:pPr>
              <a:endParaRPr kumimoji="1" lang="zh-CN" altLang="zh-CN" sz="2000" b="1">
                <a:solidFill>
                  <a:srgbClr val="FF0000"/>
                </a:solidFill>
                <a:latin typeface="黑体" panose="02010609060101010101" pitchFamily="49" charset="-122"/>
                <a:ea typeface="黑体" panose="02010609060101010101" pitchFamily="49" charset="-122"/>
              </a:endParaRPr>
            </a:p>
          </p:txBody>
        </p:sp>
        <p:sp>
          <p:nvSpPr>
            <p:cNvPr id="48" name="Text Box 47">
              <a:extLst>
                <a:ext uri="{FF2B5EF4-FFF2-40B4-BE49-F238E27FC236}">
                  <a16:creationId xmlns:a16="http://schemas.microsoft.com/office/drawing/2014/main" id="{312959AA-F3B5-15E7-6E43-0F5CF89541B3}"/>
                </a:ext>
              </a:extLst>
            </p:cNvPr>
            <p:cNvSpPr txBox="1">
              <a:spLocks noChangeArrowheads="1"/>
            </p:cNvSpPr>
            <p:nvPr/>
          </p:nvSpPr>
          <p:spPr bwMode="auto">
            <a:xfrm>
              <a:off x="690" y="2584"/>
              <a:ext cx="20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ClrTx/>
                <a:buSzTx/>
                <a:buFontTx/>
                <a:buNone/>
              </a:pPr>
              <a:r>
                <a:rPr kumimoji="1" lang="en-US" altLang="zh-CN" sz="2000" b="1">
                  <a:solidFill>
                    <a:srgbClr val="FF0000"/>
                  </a:solidFill>
                  <a:latin typeface="黑体" panose="02010609060101010101" pitchFamily="49" charset="-122"/>
                  <a:ea typeface="黑体" panose="02010609060101010101" pitchFamily="49" charset="-122"/>
                </a:rPr>
                <a:t>8 </a:t>
              </a:r>
            </a:p>
          </p:txBody>
        </p:sp>
      </p:grpSp>
      <p:grpSp>
        <p:nvGrpSpPr>
          <p:cNvPr id="49" name="Group 48">
            <a:extLst>
              <a:ext uri="{FF2B5EF4-FFF2-40B4-BE49-F238E27FC236}">
                <a16:creationId xmlns:a16="http://schemas.microsoft.com/office/drawing/2014/main" id="{8AB4D21C-804D-8394-2318-1C15C910119A}"/>
              </a:ext>
            </a:extLst>
          </p:cNvPr>
          <p:cNvGrpSpPr/>
          <p:nvPr/>
        </p:nvGrpSpPr>
        <p:grpSpPr bwMode="auto">
          <a:xfrm>
            <a:off x="2374423" y="5329863"/>
            <a:ext cx="333375" cy="701674"/>
            <a:chOff x="2928" y="3552"/>
            <a:chExt cx="227" cy="385"/>
          </a:xfrm>
        </p:grpSpPr>
        <p:sp>
          <p:nvSpPr>
            <p:cNvPr id="50" name="Oval 49">
              <a:extLst>
                <a:ext uri="{FF2B5EF4-FFF2-40B4-BE49-F238E27FC236}">
                  <a16:creationId xmlns:a16="http://schemas.microsoft.com/office/drawing/2014/main" id="{8D736A2F-4551-FB5B-5122-B38386BB29AF}"/>
                </a:ext>
              </a:extLst>
            </p:cNvPr>
            <p:cNvSpPr>
              <a:spLocks noChangeArrowheads="1"/>
            </p:cNvSpPr>
            <p:nvPr/>
          </p:nvSpPr>
          <p:spPr bwMode="auto">
            <a:xfrm>
              <a:off x="2928" y="3568"/>
              <a:ext cx="227" cy="227"/>
            </a:xfrm>
            <a:prstGeom prst="ellipse">
              <a:avLst/>
            </a:prstGeom>
            <a:solidFill>
              <a:srgbClr val="FFFFA5"/>
            </a:soli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FontTx/>
                <a:buNone/>
              </a:pPr>
              <a:endParaRPr kumimoji="1" lang="zh-CN" altLang="zh-CN" sz="2000" b="1">
                <a:solidFill>
                  <a:srgbClr val="FF0000"/>
                </a:solidFill>
                <a:latin typeface="黑体" panose="02010609060101010101" pitchFamily="49" charset="-122"/>
                <a:ea typeface="黑体" panose="02010609060101010101" pitchFamily="49" charset="-122"/>
              </a:endParaRPr>
            </a:p>
          </p:txBody>
        </p:sp>
        <p:sp>
          <p:nvSpPr>
            <p:cNvPr id="51" name="Text Box 50">
              <a:extLst>
                <a:ext uri="{FF2B5EF4-FFF2-40B4-BE49-F238E27FC236}">
                  <a16:creationId xmlns:a16="http://schemas.microsoft.com/office/drawing/2014/main" id="{F6FC18D7-B952-8BE7-C2D1-15A7E2CB6F3C}"/>
                </a:ext>
              </a:extLst>
            </p:cNvPr>
            <p:cNvSpPr txBox="1">
              <a:spLocks noChangeArrowheads="1"/>
            </p:cNvSpPr>
            <p:nvPr/>
          </p:nvSpPr>
          <p:spPr bwMode="auto">
            <a:xfrm>
              <a:off x="2947" y="3552"/>
              <a:ext cx="20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ClrTx/>
                <a:buSzTx/>
                <a:buFontTx/>
                <a:buNone/>
              </a:pPr>
              <a:r>
                <a:rPr kumimoji="1" lang="en-US" altLang="zh-CN" sz="2000" b="1" dirty="0">
                  <a:solidFill>
                    <a:srgbClr val="FF0000"/>
                  </a:solidFill>
                  <a:latin typeface="黑体" panose="02010609060101010101" pitchFamily="49" charset="-122"/>
                  <a:ea typeface="黑体" panose="02010609060101010101" pitchFamily="49" charset="-122"/>
                </a:rPr>
                <a:t>5 </a:t>
              </a:r>
            </a:p>
          </p:txBody>
        </p:sp>
      </p:grpSp>
      <p:grpSp>
        <p:nvGrpSpPr>
          <p:cNvPr id="52" name="Group 51">
            <a:extLst>
              <a:ext uri="{FF2B5EF4-FFF2-40B4-BE49-F238E27FC236}">
                <a16:creationId xmlns:a16="http://schemas.microsoft.com/office/drawing/2014/main" id="{59F041F2-4FBD-CFF2-1BBC-8C08E339A802}"/>
              </a:ext>
            </a:extLst>
          </p:cNvPr>
          <p:cNvGrpSpPr/>
          <p:nvPr/>
        </p:nvGrpSpPr>
        <p:grpSpPr bwMode="auto">
          <a:xfrm>
            <a:off x="1671161" y="5329863"/>
            <a:ext cx="333375" cy="701674"/>
            <a:chOff x="2928" y="3552"/>
            <a:chExt cx="227" cy="385"/>
          </a:xfrm>
        </p:grpSpPr>
        <p:sp>
          <p:nvSpPr>
            <p:cNvPr id="53" name="Oval 52">
              <a:extLst>
                <a:ext uri="{FF2B5EF4-FFF2-40B4-BE49-F238E27FC236}">
                  <a16:creationId xmlns:a16="http://schemas.microsoft.com/office/drawing/2014/main" id="{9447C383-CD9B-3945-6DF7-EC133C176970}"/>
                </a:ext>
              </a:extLst>
            </p:cNvPr>
            <p:cNvSpPr>
              <a:spLocks noChangeArrowheads="1"/>
            </p:cNvSpPr>
            <p:nvPr/>
          </p:nvSpPr>
          <p:spPr bwMode="auto">
            <a:xfrm>
              <a:off x="2928" y="3568"/>
              <a:ext cx="227" cy="227"/>
            </a:xfrm>
            <a:prstGeom prst="ellipse">
              <a:avLst/>
            </a:prstGeom>
            <a:solidFill>
              <a:srgbClr val="FFFFA5"/>
            </a:soli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FontTx/>
                <a:buNone/>
              </a:pPr>
              <a:endParaRPr kumimoji="1" lang="zh-CN" altLang="zh-CN" sz="2000" b="1">
                <a:solidFill>
                  <a:srgbClr val="FF0000"/>
                </a:solidFill>
                <a:latin typeface="黑体" panose="02010609060101010101" pitchFamily="49" charset="-122"/>
                <a:ea typeface="黑体" panose="02010609060101010101" pitchFamily="49" charset="-122"/>
              </a:endParaRPr>
            </a:p>
          </p:txBody>
        </p:sp>
        <p:sp>
          <p:nvSpPr>
            <p:cNvPr id="54" name="Text Box 53">
              <a:extLst>
                <a:ext uri="{FF2B5EF4-FFF2-40B4-BE49-F238E27FC236}">
                  <a16:creationId xmlns:a16="http://schemas.microsoft.com/office/drawing/2014/main" id="{3AB5116F-9767-DF2F-92E0-2E4A91F0EA10}"/>
                </a:ext>
              </a:extLst>
            </p:cNvPr>
            <p:cNvSpPr txBox="1">
              <a:spLocks noChangeArrowheads="1"/>
            </p:cNvSpPr>
            <p:nvPr/>
          </p:nvSpPr>
          <p:spPr bwMode="auto">
            <a:xfrm>
              <a:off x="2947" y="3552"/>
              <a:ext cx="20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ClrTx/>
                <a:buSzTx/>
                <a:buFontTx/>
                <a:buNone/>
              </a:pPr>
              <a:r>
                <a:rPr kumimoji="1" lang="en-US" altLang="zh-CN" sz="2000" b="1">
                  <a:solidFill>
                    <a:srgbClr val="FF0000"/>
                  </a:solidFill>
                  <a:latin typeface="黑体" panose="02010609060101010101" pitchFamily="49" charset="-122"/>
                  <a:ea typeface="黑体" panose="02010609060101010101" pitchFamily="49" charset="-122"/>
                </a:rPr>
                <a:t>3 </a:t>
              </a:r>
            </a:p>
          </p:txBody>
        </p:sp>
      </p:grpSp>
      <p:sp>
        <p:nvSpPr>
          <p:cNvPr id="55" name="Line 54">
            <a:extLst>
              <a:ext uri="{FF2B5EF4-FFF2-40B4-BE49-F238E27FC236}">
                <a16:creationId xmlns:a16="http://schemas.microsoft.com/office/drawing/2014/main" id="{D1C60B26-EA13-D570-A30C-C17CF4FFD379}"/>
              </a:ext>
            </a:extLst>
          </p:cNvPr>
          <p:cNvSpPr>
            <a:spLocks noChangeShapeType="1"/>
          </p:cNvSpPr>
          <p:nvPr/>
        </p:nvSpPr>
        <p:spPr bwMode="auto">
          <a:xfrm>
            <a:off x="2304573" y="5067935"/>
            <a:ext cx="280988" cy="349250"/>
          </a:xfrm>
          <a:prstGeom prst="line">
            <a:avLst/>
          </a:prstGeom>
          <a:noFill/>
          <a:ln w="28575" cap="rnd">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6" name="Line 55">
            <a:extLst>
              <a:ext uri="{FF2B5EF4-FFF2-40B4-BE49-F238E27FC236}">
                <a16:creationId xmlns:a16="http://schemas.microsoft.com/office/drawing/2014/main" id="{5AC91363-E48D-DB71-C007-B7318EFF92C7}"/>
              </a:ext>
            </a:extLst>
          </p:cNvPr>
          <p:cNvSpPr>
            <a:spLocks noChangeShapeType="1"/>
          </p:cNvSpPr>
          <p:nvPr/>
        </p:nvSpPr>
        <p:spPr bwMode="auto">
          <a:xfrm flipH="1">
            <a:off x="1812448" y="5067935"/>
            <a:ext cx="277813" cy="349250"/>
          </a:xfrm>
          <a:prstGeom prst="line">
            <a:avLst/>
          </a:prstGeom>
          <a:noFill/>
          <a:ln w="28575" cap="rnd">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7" name="Line 56">
            <a:extLst>
              <a:ext uri="{FF2B5EF4-FFF2-40B4-BE49-F238E27FC236}">
                <a16:creationId xmlns:a16="http://schemas.microsoft.com/office/drawing/2014/main" id="{AE9B4449-BA33-6FE9-F925-952C25CB58EA}"/>
              </a:ext>
            </a:extLst>
          </p:cNvPr>
          <p:cNvSpPr>
            <a:spLocks noChangeShapeType="1"/>
          </p:cNvSpPr>
          <p:nvPr/>
        </p:nvSpPr>
        <p:spPr bwMode="auto">
          <a:xfrm>
            <a:off x="5263673" y="3842385"/>
            <a:ext cx="277813" cy="350838"/>
          </a:xfrm>
          <a:prstGeom prst="line">
            <a:avLst/>
          </a:prstGeom>
          <a:noFill/>
          <a:ln w="28575" cap="rnd">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8" name="Line 57">
            <a:extLst>
              <a:ext uri="{FF2B5EF4-FFF2-40B4-BE49-F238E27FC236}">
                <a16:creationId xmlns:a16="http://schemas.microsoft.com/office/drawing/2014/main" id="{1BA1237D-B5C5-1EF7-1D98-3EB9570E31C1}"/>
              </a:ext>
            </a:extLst>
          </p:cNvPr>
          <p:cNvSpPr>
            <a:spLocks noChangeShapeType="1"/>
          </p:cNvSpPr>
          <p:nvPr/>
        </p:nvSpPr>
        <p:spPr bwMode="auto">
          <a:xfrm>
            <a:off x="6178073" y="5067935"/>
            <a:ext cx="279400" cy="349250"/>
          </a:xfrm>
          <a:prstGeom prst="line">
            <a:avLst/>
          </a:prstGeom>
          <a:noFill/>
          <a:ln w="28575" cap="rnd">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9" name="Line 58">
            <a:extLst>
              <a:ext uri="{FF2B5EF4-FFF2-40B4-BE49-F238E27FC236}">
                <a16:creationId xmlns:a16="http://schemas.microsoft.com/office/drawing/2014/main" id="{85B9B558-0A74-9EFB-E821-741B590B8A05}"/>
              </a:ext>
            </a:extLst>
          </p:cNvPr>
          <p:cNvSpPr>
            <a:spLocks noChangeShapeType="1"/>
          </p:cNvSpPr>
          <p:nvPr/>
        </p:nvSpPr>
        <p:spPr bwMode="auto">
          <a:xfrm>
            <a:off x="5685948" y="4455160"/>
            <a:ext cx="277813" cy="349250"/>
          </a:xfrm>
          <a:prstGeom prst="line">
            <a:avLst/>
          </a:prstGeom>
          <a:noFill/>
          <a:ln w="28575" cap="rnd">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60" name="Line 59">
            <a:extLst>
              <a:ext uri="{FF2B5EF4-FFF2-40B4-BE49-F238E27FC236}">
                <a16:creationId xmlns:a16="http://schemas.microsoft.com/office/drawing/2014/main" id="{C8BBAC74-DA45-EA98-4453-6FA47E1E49A7}"/>
              </a:ext>
            </a:extLst>
          </p:cNvPr>
          <p:cNvSpPr>
            <a:spLocks noChangeShapeType="1"/>
          </p:cNvSpPr>
          <p:nvPr/>
        </p:nvSpPr>
        <p:spPr bwMode="auto">
          <a:xfrm flipH="1">
            <a:off x="4771548" y="3842385"/>
            <a:ext cx="277813" cy="350838"/>
          </a:xfrm>
          <a:prstGeom prst="line">
            <a:avLst/>
          </a:prstGeom>
          <a:noFill/>
          <a:ln w="28575" cap="rnd">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61" name="Line 60">
            <a:extLst>
              <a:ext uri="{FF2B5EF4-FFF2-40B4-BE49-F238E27FC236}">
                <a16:creationId xmlns:a16="http://schemas.microsoft.com/office/drawing/2014/main" id="{3BEB1AA7-C084-00F2-B0E5-0B8585931C88}"/>
              </a:ext>
            </a:extLst>
          </p:cNvPr>
          <p:cNvSpPr>
            <a:spLocks noChangeShapeType="1"/>
          </p:cNvSpPr>
          <p:nvPr/>
        </p:nvSpPr>
        <p:spPr bwMode="auto">
          <a:xfrm flipH="1">
            <a:off x="5263673" y="4455160"/>
            <a:ext cx="277813" cy="349250"/>
          </a:xfrm>
          <a:prstGeom prst="line">
            <a:avLst/>
          </a:prstGeom>
          <a:noFill/>
          <a:ln w="28575" cap="rnd">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62" name="Line 61">
            <a:extLst>
              <a:ext uri="{FF2B5EF4-FFF2-40B4-BE49-F238E27FC236}">
                <a16:creationId xmlns:a16="http://schemas.microsoft.com/office/drawing/2014/main" id="{D396AE90-7672-E862-A0E6-28C1D0767EBC}"/>
              </a:ext>
            </a:extLst>
          </p:cNvPr>
          <p:cNvSpPr>
            <a:spLocks noChangeShapeType="1"/>
          </p:cNvSpPr>
          <p:nvPr/>
        </p:nvSpPr>
        <p:spPr bwMode="auto">
          <a:xfrm flipH="1">
            <a:off x="5685948" y="5067935"/>
            <a:ext cx="277813" cy="349250"/>
          </a:xfrm>
          <a:prstGeom prst="line">
            <a:avLst/>
          </a:prstGeom>
          <a:noFill/>
          <a:ln w="28575" cap="rnd">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63" name="Oval 62">
            <a:extLst>
              <a:ext uri="{FF2B5EF4-FFF2-40B4-BE49-F238E27FC236}">
                <a16:creationId xmlns:a16="http://schemas.microsoft.com/office/drawing/2014/main" id="{CA49111D-952A-CFC4-B284-F0B9DC4FBB6D}"/>
              </a:ext>
            </a:extLst>
          </p:cNvPr>
          <p:cNvSpPr>
            <a:spLocks noChangeArrowheads="1"/>
          </p:cNvSpPr>
          <p:nvPr/>
        </p:nvSpPr>
        <p:spPr bwMode="auto">
          <a:xfrm>
            <a:off x="6991953" y="942023"/>
            <a:ext cx="4291012" cy="1371600"/>
          </a:xfrm>
          <a:prstGeom prst="ellipse">
            <a:avLst/>
          </a:prstGeom>
          <a:gradFill rotWithShape="0">
            <a:gsLst>
              <a:gs pos="0">
                <a:srgbClr val="FFCCFF"/>
              </a:gs>
              <a:gs pos="100000">
                <a:srgbClr val="BB96BB"/>
              </a:gs>
            </a:gsLst>
            <a:lin ang="5400000" scaled="1"/>
          </a:gra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ClrTx/>
              <a:buSzTx/>
              <a:buFontTx/>
              <a:buNone/>
            </a:pPr>
            <a:r>
              <a:rPr kumimoji="1" lang="zh-CN" altLang="en-US" sz="2400" b="1" dirty="0">
                <a:solidFill>
                  <a:srgbClr val="000000"/>
                </a:solidFill>
                <a:latin typeface="Times New Roman" panose="02020603050405020304" pitchFamily="18" charset="0"/>
              </a:rPr>
              <a:t>构造以字符使用频率</a:t>
            </a:r>
          </a:p>
          <a:p>
            <a:pPr algn="ctr" fontAlgn="base">
              <a:spcBef>
                <a:spcPct val="0"/>
              </a:spcBef>
              <a:spcAft>
                <a:spcPct val="0"/>
              </a:spcAft>
              <a:buClrTx/>
              <a:buSzTx/>
              <a:buFontTx/>
              <a:buNone/>
            </a:pPr>
            <a:r>
              <a:rPr kumimoji="1" lang="zh-CN" altLang="en-US" sz="2400" b="1" dirty="0">
                <a:solidFill>
                  <a:srgbClr val="000000"/>
                </a:solidFill>
                <a:latin typeface="Times New Roman" panose="02020603050405020304" pitchFamily="18" charset="0"/>
              </a:rPr>
              <a:t>作为权值的哈夫曼树</a:t>
            </a:r>
            <a:endParaRPr kumimoji="1" lang="zh-CN" altLang="en-US" sz="3600" b="1" dirty="0">
              <a:solidFill>
                <a:srgbClr val="000000"/>
              </a:solidFill>
              <a:latin typeface="隶书" panose="02010509060101010101" pitchFamily="49" charset="-122"/>
              <a:ea typeface="隶书" panose="02010509060101010101" pitchFamily="49" charset="-122"/>
            </a:endParaRPr>
          </a:p>
        </p:txBody>
      </p:sp>
      <p:grpSp>
        <p:nvGrpSpPr>
          <p:cNvPr id="64" name="Group 63">
            <a:extLst>
              <a:ext uri="{FF2B5EF4-FFF2-40B4-BE49-F238E27FC236}">
                <a16:creationId xmlns:a16="http://schemas.microsoft.com/office/drawing/2014/main" id="{8FCA0CDC-BBC6-E8F2-7E10-F0BBA5B68845}"/>
              </a:ext>
            </a:extLst>
          </p:cNvPr>
          <p:cNvGrpSpPr/>
          <p:nvPr/>
        </p:nvGrpSpPr>
        <p:grpSpPr bwMode="auto">
          <a:xfrm>
            <a:off x="2540953" y="942023"/>
            <a:ext cx="4291012" cy="1905000"/>
            <a:chOff x="2304" y="672"/>
            <a:chExt cx="2688" cy="1440"/>
          </a:xfrm>
        </p:grpSpPr>
        <p:sp>
          <p:nvSpPr>
            <p:cNvPr id="65" name="AutoShape 64">
              <a:extLst>
                <a:ext uri="{FF2B5EF4-FFF2-40B4-BE49-F238E27FC236}">
                  <a16:creationId xmlns:a16="http://schemas.microsoft.com/office/drawing/2014/main" id="{8FE7F647-30CD-C9D8-C5FE-5791875BC890}"/>
                </a:ext>
              </a:extLst>
            </p:cNvPr>
            <p:cNvSpPr>
              <a:spLocks noChangeArrowheads="1"/>
            </p:cNvSpPr>
            <p:nvPr/>
          </p:nvSpPr>
          <p:spPr bwMode="auto">
            <a:xfrm>
              <a:off x="2304" y="672"/>
              <a:ext cx="2688" cy="912"/>
            </a:xfrm>
            <a:prstGeom prst="cloudCallout">
              <a:avLst>
                <a:gd name="adj1" fmla="val -52829"/>
                <a:gd name="adj2" fmla="val 81690"/>
              </a:avLst>
            </a:prstGeom>
            <a:solidFill>
              <a:srgbClr val="CCFFCC"/>
            </a:soli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SzTx/>
                <a:buFontTx/>
                <a:buNone/>
              </a:pPr>
              <a:r>
                <a:rPr kumimoji="1" lang="zh-CN" altLang="en-US" sz="2400" b="1" dirty="0">
                  <a:solidFill>
                    <a:srgbClr val="000000"/>
                  </a:solidFill>
                  <a:latin typeface="Times New Roman" panose="02020603050405020304" pitchFamily="18" charset="0"/>
                </a:rPr>
                <a:t>如何得到使二进制串总长最短编码</a:t>
              </a:r>
            </a:p>
          </p:txBody>
        </p:sp>
        <p:sp>
          <p:nvSpPr>
            <p:cNvPr id="66" name="WordArt 65">
              <a:extLst>
                <a:ext uri="{FF2B5EF4-FFF2-40B4-BE49-F238E27FC236}">
                  <a16:creationId xmlns:a16="http://schemas.microsoft.com/office/drawing/2014/main" id="{6DAA4AB7-2774-F816-7699-791E1045B860}"/>
                </a:ext>
              </a:extLst>
            </p:cNvPr>
            <p:cNvSpPr>
              <a:spLocks noChangeArrowheads="1" noChangeShapeType="1"/>
            </p:cNvSpPr>
            <p:nvPr/>
          </p:nvSpPr>
          <p:spPr bwMode="auto">
            <a:xfrm>
              <a:off x="2592" y="1728"/>
              <a:ext cx="720" cy="384"/>
            </a:xfrm>
            <a:prstGeom prst="rect">
              <a:avLst/>
            </a:prstGeom>
          </p:spPr>
          <p:txBody>
            <a:bodyPr wrap="none" fromWordArt="1">
              <a:prstTxWarp prst="textPlain">
                <a:avLst>
                  <a:gd name="adj" fmla="val 30690"/>
                </a:avLst>
              </a:prstTxWarp>
            </a:bodyPr>
            <a:lstStyle/>
            <a:p>
              <a:pPr algn="ctr" eaLnBrk="0" fontAlgn="base" hangingPunct="0">
                <a:spcBef>
                  <a:spcPct val="0"/>
                </a:spcBef>
                <a:spcAft>
                  <a:spcPct val="0"/>
                </a:spcAft>
              </a:pPr>
              <a:r>
                <a:rPr lang="zh-CN" altLang="en-US" sz="3600" kern="10">
                  <a:ln w="12700">
                    <a:solidFill>
                      <a:srgbClr val="FFFF66"/>
                    </a:solidFill>
                    <a:round/>
                  </a:ln>
                  <a:solidFill>
                    <a:srgbClr val="99FF99">
                      <a:alpha val="50195"/>
                    </a:srgbClr>
                  </a:solidFill>
                  <a:effectLst>
                    <a:outerShdw dist="45791" dir="2021404" algn="ctr" rotWithShape="0">
                      <a:srgbClr val="9999FF"/>
                    </a:outerShdw>
                  </a:effectLst>
                  <a:latin typeface="宋体" panose="02010600030101010101" pitchFamily="2" charset="-122"/>
                  <a:ea typeface="宋体" panose="02010600030101010101" pitchFamily="2" charset="-122"/>
                </a:rPr>
                <a:t>？</a:t>
              </a:r>
            </a:p>
          </p:txBody>
        </p:sp>
      </p:grpSp>
      <p:sp>
        <p:nvSpPr>
          <p:cNvPr id="67" name="文本框 66">
            <a:extLst>
              <a:ext uri="{FF2B5EF4-FFF2-40B4-BE49-F238E27FC236}">
                <a16:creationId xmlns:a16="http://schemas.microsoft.com/office/drawing/2014/main" id="{ECD37469-A843-1F11-09A4-D6646CA719B6}"/>
              </a:ext>
            </a:extLst>
          </p:cNvPr>
          <p:cNvSpPr txBox="1"/>
          <p:nvPr/>
        </p:nvSpPr>
        <p:spPr>
          <a:xfrm>
            <a:off x="557888" y="5952496"/>
            <a:ext cx="11240370" cy="5900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请完成微专题检测：树与二叉树</a:t>
            </a:r>
            <a:endParaRPr lang="en-US" altLang="zh-CN" sz="2400" b="1" dirty="0"/>
          </a:p>
        </p:txBody>
      </p:sp>
    </p:spTree>
    <p:extLst>
      <p:ext uri="{BB962C8B-B14F-4D97-AF65-F5344CB8AC3E}">
        <p14:creationId xmlns:p14="http://schemas.microsoft.com/office/powerpoint/2010/main" val="322408103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arn(inVertical)">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barn(inVertical)">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par>
                                <p:cTn id="21" presetID="16" presetClass="entr" presetSubtype="21"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par>
                                <p:cTn id="27" presetID="16" presetClass="entr" presetSubtype="21"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inVertical)">
                                      <p:cBhvr>
                                        <p:cTn id="29" dur="500"/>
                                        <p:tgtEl>
                                          <p:spTgt spid="16"/>
                                        </p:tgtEl>
                                      </p:cBhvr>
                                    </p:animEffect>
                                  </p:childTnLst>
                                </p:cTn>
                              </p:par>
                              <p:par>
                                <p:cTn id="30" presetID="16" presetClass="entr" presetSubtype="21"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inVertical)">
                                      <p:cBhvr>
                                        <p:cTn id="32" dur="500"/>
                                        <p:tgtEl>
                                          <p:spTgt spid="19"/>
                                        </p:tgtEl>
                                      </p:cBhvr>
                                    </p:animEffect>
                                  </p:childTnLst>
                                </p:cTn>
                              </p:par>
                              <p:par>
                                <p:cTn id="33" presetID="16" presetClass="entr" presetSubtype="21"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arn(inVertical)">
                                      <p:cBhvr>
                                        <p:cTn id="35" dur="500"/>
                                        <p:tgtEl>
                                          <p:spTgt spid="22"/>
                                        </p:tgtEl>
                                      </p:cBhvr>
                                    </p:animEffect>
                                  </p:childTnLst>
                                </p:cTn>
                              </p:par>
                              <p:par>
                                <p:cTn id="36" presetID="16" presetClass="entr" presetSubtype="21"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arn(inVertical)">
                                      <p:cBhvr>
                                        <p:cTn id="38" dur="500"/>
                                        <p:tgtEl>
                                          <p:spTgt spid="25"/>
                                        </p:tgtEl>
                                      </p:cBhvr>
                                    </p:animEffect>
                                  </p:childTnLst>
                                </p:cTn>
                              </p:par>
                              <p:par>
                                <p:cTn id="39" presetID="16" presetClass="entr" presetSubtype="21"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arn(inVertical)">
                                      <p:cBhvr>
                                        <p:cTn id="41" dur="500"/>
                                        <p:tgtEl>
                                          <p:spTgt spid="28"/>
                                        </p:tgtEl>
                                      </p:cBhvr>
                                    </p:animEffect>
                                  </p:childTnLst>
                                </p:cTn>
                              </p:par>
                              <p:par>
                                <p:cTn id="42" presetID="16" presetClass="entr" presetSubtype="21"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barn(inVertical)">
                                      <p:cBhvr>
                                        <p:cTn id="44" dur="500"/>
                                        <p:tgtEl>
                                          <p:spTgt spid="31"/>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barn(inVertical)">
                                      <p:cBhvr>
                                        <p:cTn id="47" dur="500"/>
                                        <p:tgtEl>
                                          <p:spTgt spid="34"/>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barn(inVertical)">
                                      <p:cBhvr>
                                        <p:cTn id="50" dur="500"/>
                                        <p:tgtEl>
                                          <p:spTgt spid="35"/>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barn(inVertical)">
                                      <p:cBhvr>
                                        <p:cTn id="53" dur="500"/>
                                        <p:tgtEl>
                                          <p:spTgt spid="36"/>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barn(inVertical)">
                                      <p:cBhvr>
                                        <p:cTn id="56" dur="500"/>
                                        <p:tgtEl>
                                          <p:spTgt spid="37"/>
                                        </p:tgtEl>
                                      </p:cBhvr>
                                    </p:animEffect>
                                  </p:childTnLst>
                                </p:cTn>
                              </p:par>
                              <p:par>
                                <p:cTn id="57" presetID="16" presetClass="entr" presetSubtype="21"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barn(inVertical)">
                                      <p:cBhvr>
                                        <p:cTn id="59" dur="500"/>
                                        <p:tgtEl>
                                          <p:spTgt spid="38"/>
                                        </p:tgtEl>
                                      </p:cBhvr>
                                    </p:animEffect>
                                  </p:childTnLst>
                                </p:cTn>
                              </p:par>
                              <p:par>
                                <p:cTn id="60" presetID="16" presetClass="entr" presetSubtype="21"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barn(inVertical)">
                                      <p:cBhvr>
                                        <p:cTn id="62" dur="500"/>
                                        <p:tgtEl>
                                          <p:spTgt spid="41"/>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barn(inVertical)">
                                      <p:cBhvr>
                                        <p:cTn id="65" dur="500"/>
                                        <p:tgtEl>
                                          <p:spTgt spid="44"/>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barn(inVertical)">
                                      <p:cBhvr>
                                        <p:cTn id="68" dur="500"/>
                                        <p:tgtEl>
                                          <p:spTgt spid="45"/>
                                        </p:tgtEl>
                                      </p:cBhvr>
                                    </p:animEffect>
                                  </p:childTnLst>
                                </p:cTn>
                              </p:par>
                              <p:par>
                                <p:cTn id="69" presetID="16" presetClass="entr" presetSubtype="21"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barn(inVertical)">
                                      <p:cBhvr>
                                        <p:cTn id="71" dur="500"/>
                                        <p:tgtEl>
                                          <p:spTgt spid="46"/>
                                        </p:tgtEl>
                                      </p:cBhvr>
                                    </p:animEffect>
                                  </p:childTnLst>
                                </p:cTn>
                              </p:par>
                              <p:par>
                                <p:cTn id="72" presetID="16" presetClass="entr" presetSubtype="21" fill="hold"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barn(inVertical)">
                                      <p:cBhvr>
                                        <p:cTn id="74" dur="500"/>
                                        <p:tgtEl>
                                          <p:spTgt spid="49"/>
                                        </p:tgtEl>
                                      </p:cBhvr>
                                    </p:animEffect>
                                  </p:childTnLst>
                                </p:cTn>
                              </p:par>
                              <p:par>
                                <p:cTn id="75" presetID="16" presetClass="entr" presetSubtype="21" fill="hold"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barn(inVertical)">
                                      <p:cBhvr>
                                        <p:cTn id="77" dur="500"/>
                                        <p:tgtEl>
                                          <p:spTgt spid="52"/>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barn(inVertical)">
                                      <p:cBhvr>
                                        <p:cTn id="80" dur="500"/>
                                        <p:tgtEl>
                                          <p:spTgt spid="55"/>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barn(inVertical)">
                                      <p:cBhvr>
                                        <p:cTn id="83" dur="500"/>
                                        <p:tgtEl>
                                          <p:spTgt spid="56"/>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barn(inVertical)">
                                      <p:cBhvr>
                                        <p:cTn id="86" dur="500"/>
                                        <p:tgtEl>
                                          <p:spTgt spid="57"/>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barn(inVertical)">
                                      <p:cBhvr>
                                        <p:cTn id="89" dur="500"/>
                                        <p:tgtEl>
                                          <p:spTgt spid="58"/>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barn(inVertical)">
                                      <p:cBhvr>
                                        <p:cTn id="92" dur="500"/>
                                        <p:tgtEl>
                                          <p:spTgt spid="59"/>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barn(inVertical)">
                                      <p:cBhvr>
                                        <p:cTn id="95" dur="500"/>
                                        <p:tgtEl>
                                          <p:spTgt spid="60"/>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61"/>
                                        </p:tgtEl>
                                        <p:attrNameLst>
                                          <p:attrName>style.visibility</p:attrName>
                                        </p:attrNameLst>
                                      </p:cBhvr>
                                      <p:to>
                                        <p:strVal val="visible"/>
                                      </p:to>
                                    </p:set>
                                    <p:animEffect transition="in" filter="barn(inVertical)">
                                      <p:cBhvr>
                                        <p:cTn id="98" dur="500"/>
                                        <p:tgtEl>
                                          <p:spTgt spid="61"/>
                                        </p:tgtEl>
                                      </p:cBhvr>
                                    </p:animEffect>
                                  </p:childTnLst>
                                </p:cTn>
                              </p:par>
                              <p:par>
                                <p:cTn id="99" presetID="16" presetClass="entr" presetSubtype="21" fill="hold" grpId="0" nodeType="withEffect">
                                  <p:stCondLst>
                                    <p:cond delay="0"/>
                                  </p:stCondLst>
                                  <p:childTnLst>
                                    <p:set>
                                      <p:cBhvr>
                                        <p:cTn id="100" dur="1" fill="hold">
                                          <p:stCondLst>
                                            <p:cond delay="0"/>
                                          </p:stCondLst>
                                        </p:cTn>
                                        <p:tgtEl>
                                          <p:spTgt spid="62"/>
                                        </p:tgtEl>
                                        <p:attrNameLst>
                                          <p:attrName>style.visibility</p:attrName>
                                        </p:attrNameLst>
                                      </p:cBhvr>
                                      <p:to>
                                        <p:strVal val="visible"/>
                                      </p:to>
                                    </p:set>
                                    <p:animEffect transition="in" filter="barn(inVertical)">
                                      <p:cBhvr>
                                        <p:cTn id="101" dur="500"/>
                                        <p:tgtEl>
                                          <p:spTgt spid="62"/>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grpId="0" nodeType="clickEffect">
                                  <p:stCondLst>
                                    <p:cond delay="0"/>
                                  </p:stCondLst>
                                  <p:childTnLst>
                                    <p:set>
                                      <p:cBhvr>
                                        <p:cTn id="105" dur="1" fill="hold">
                                          <p:stCondLst>
                                            <p:cond delay="0"/>
                                          </p:stCondLst>
                                        </p:cTn>
                                        <p:tgtEl>
                                          <p:spTgt spid="3"/>
                                        </p:tgtEl>
                                        <p:attrNameLst>
                                          <p:attrName>style.visibility</p:attrName>
                                        </p:attrNameLst>
                                      </p:cBhvr>
                                      <p:to>
                                        <p:strVal val="visible"/>
                                      </p:to>
                                    </p:set>
                                    <p:animEffect transition="in" filter="barn(inVertical)">
                                      <p:cBhvr>
                                        <p:cTn id="10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4" grpId="0" bldLvl="0" animBg="1"/>
      <p:bldP spid="35" grpId="0" bldLvl="0" animBg="1"/>
      <p:bldP spid="36" grpId="0" bldLvl="0" animBg="1"/>
      <p:bldP spid="37" grpId="0" bldLvl="0" animBg="1"/>
      <p:bldP spid="44" grpId="0" bldLvl="0" animBg="1"/>
      <p:bldP spid="45" grpId="0" bldLvl="0" animBg="1"/>
      <p:bldP spid="55" grpId="0" bldLvl="0" animBg="1"/>
      <p:bldP spid="56" grpId="0" bldLvl="0" animBg="1"/>
      <p:bldP spid="57" grpId="0" bldLvl="0" animBg="1"/>
      <p:bldP spid="58" grpId="0" bldLvl="0" animBg="1"/>
      <p:bldP spid="59" grpId="0" bldLvl="0" animBg="1"/>
      <p:bldP spid="60" grpId="0" bldLvl="0" animBg="1"/>
      <p:bldP spid="61" grpId="0" bldLvl="0" animBg="1"/>
      <p:bldP spid="62" grpId="0" bldLvl="0" animBg="1"/>
      <p:bldP spid="63"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a:extLst>
              <a:ext uri="{FF2B5EF4-FFF2-40B4-BE49-F238E27FC236}">
                <a16:creationId xmlns:a16="http://schemas.microsoft.com/office/drawing/2014/main" id="{C75F5E4E-777D-774F-AA43-B0DED718F0EC}"/>
              </a:ext>
            </a:extLst>
          </p:cNvPr>
          <p:cNvSpPr/>
          <p:nvPr/>
        </p:nvSpPr>
        <p:spPr>
          <a:xfrm rot="5400000">
            <a:off x="1588" y="-1"/>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1" name="直角三角形 70">
            <a:extLst>
              <a:ext uri="{FF2B5EF4-FFF2-40B4-BE49-F238E27FC236}">
                <a16:creationId xmlns:a16="http://schemas.microsoft.com/office/drawing/2014/main" id="{01788412-3C8B-DB4D-A435-3EF8EDF15634}"/>
              </a:ext>
            </a:extLst>
          </p:cNvPr>
          <p:cNvSpPr/>
          <p:nvPr/>
        </p:nvSpPr>
        <p:spPr>
          <a:xfrm rot="16200000">
            <a:off x="7643487" y="2311073"/>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文本框 10"/>
          <p:cNvSpPr txBox="1"/>
          <p:nvPr/>
        </p:nvSpPr>
        <p:spPr>
          <a:xfrm>
            <a:off x="3095439" y="2264468"/>
            <a:ext cx="6208218" cy="2308324"/>
          </a:xfrm>
          <a:prstGeom prst="rect">
            <a:avLst/>
          </a:prstGeom>
          <a:noFill/>
        </p:spPr>
        <p:txBody>
          <a:bodyPr wrap="square">
            <a:spAutoFit/>
          </a:bodyPr>
          <a:lstStyle/>
          <a:p>
            <a:pPr algn="ctr" defTabSz="913491">
              <a:defRPr/>
            </a:pPr>
            <a:r>
              <a:rPr lang="en-US" altLang="zh-CN" sz="72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Thanks for watching</a:t>
            </a:r>
            <a:endParaRPr lang="zh-CN" altLang="en-US" sz="72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直角三角形 1">
            <a:extLst>
              <a:ext uri="{FF2B5EF4-FFF2-40B4-BE49-F238E27FC236}">
                <a16:creationId xmlns:a16="http://schemas.microsoft.com/office/drawing/2014/main" id="{78144B5E-6BCA-2542-9445-709960D3582A}"/>
              </a:ext>
            </a:extLst>
          </p:cNvPr>
          <p:cNvSpPr/>
          <p:nvPr/>
        </p:nvSpPr>
        <p:spPr>
          <a:xfrm rot="5400000">
            <a:off x="1588" y="0"/>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0" name="直角三角形 69">
            <a:extLst>
              <a:ext uri="{FF2B5EF4-FFF2-40B4-BE49-F238E27FC236}">
                <a16:creationId xmlns:a16="http://schemas.microsoft.com/office/drawing/2014/main" id="{0777DB84-72E7-AB43-A1DC-ABF942AA9B19}"/>
              </a:ext>
            </a:extLst>
          </p:cNvPr>
          <p:cNvSpPr/>
          <p:nvPr/>
        </p:nvSpPr>
        <p:spPr>
          <a:xfrm rot="16200000">
            <a:off x="8203629" y="2871216"/>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平行四边形 2">
            <a:extLst>
              <a:ext uri="{FF2B5EF4-FFF2-40B4-BE49-F238E27FC236}">
                <a16:creationId xmlns:a16="http://schemas.microsoft.com/office/drawing/2014/main" id="{09C459AD-E8F9-8C4C-9D24-5CEC77B483DC}"/>
              </a:ext>
            </a:extLst>
          </p:cNvPr>
          <p:cNvSpPr/>
          <p:nvPr/>
        </p:nvSpPr>
        <p:spPr>
          <a:xfrm>
            <a:off x="1781418" y="1"/>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3" name="平行四边形 72">
            <a:extLst>
              <a:ext uri="{FF2B5EF4-FFF2-40B4-BE49-F238E27FC236}">
                <a16:creationId xmlns:a16="http://schemas.microsoft.com/office/drawing/2014/main" id="{C4F593FD-3671-E846-9249-DE08C68D5AEE}"/>
              </a:ext>
            </a:extLst>
          </p:cNvPr>
          <p:cNvSpPr/>
          <p:nvPr/>
        </p:nvSpPr>
        <p:spPr>
          <a:xfrm>
            <a:off x="-2438922" y="1167125"/>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4" name="平行四边形 73">
            <a:extLst>
              <a:ext uri="{FF2B5EF4-FFF2-40B4-BE49-F238E27FC236}">
                <a16:creationId xmlns:a16="http://schemas.microsoft.com/office/drawing/2014/main" id="{9B2B09C8-4BB9-264F-83F8-9FB4D2EF02DB}"/>
              </a:ext>
            </a:extLst>
          </p:cNvPr>
          <p:cNvSpPr/>
          <p:nvPr/>
        </p:nvSpPr>
        <p:spPr>
          <a:xfrm>
            <a:off x="10771277" y="2156849"/>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5" name="平行四边形 74">
            <a:extLst>
              <a:ext uri="{FF2B5EF4-FFF2-40B4-BE49-F238E27FC236}">
                <a16:creationId xmlns:a16="http://schemas.microsoft.com/office/drawing/2014/main" id="{26E850BB-8B8C-1A4B-A425-D0A6C031F94A}"/>
              </a:ext>
            </a:extLst>
          </p:cNvPr>
          <p:cNvSpPr/>
          <p:nvPr/>
        </p:nvSpPr>
        <p:spPr>
          <a:xfrm>
            <a:off x="6627825" y="4658925"/>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ustDataLst>
      <p:tags r:id="rId1"/>
    </p:custDataLst>
    <p:extLst>
      <p:ext uri="{BB962C8B-B14F-4D97-AF65-F5344CB8AC3E}">
        <p14:creationId xmlns:p14="http://schemas.microsoft.com/office/powerpoint/2010/main" val="39326988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iterate type="lt">
                                    <p:tmPct val="4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ppt_x</p:attrName>
                                        </p:attrNameLst>
                                      </p:cBhvr>
                                      <p:tavLst>
                                        <p:tav tm="0">
                                          <p:val>
                                            <p:strVal val="#ppt_x"/>
                                          </p:val>
                                        </p:tav>
                                        <p:tav tm="100000">
                                          <p:val>
                                            <p:strVal val="#ppt_x"/>
                                          </p:val>
                                        </p:tav>
                                      </p:tavLst>
                                    </p:anim>
                                    <p:anim calcmode="lin" valueType="num">
                                      <p:cBhvr>
                                        <p:cTn id="8" dur="250" fill="hold"/>
                                        <p:tgtEl>
                                          <p:spTgt spid="11"/>
                                        </p:tgtEl>
                                        <p:attrNameLst>
                                          <p:attrName>ppt_y</p:attrName>
                                        </p:attrNameLst>
                                      </p:cBhvr>
                                      <p:tavLst>
                                        <p:tav tm="0">
                                          <p:val>
                                            <p:strVal val="#ppt_y-#ppt_h/2"/>
                                          </p:val>
                                        </p:tav>
                                        <p:tav tm="100000">
                                          <p:val>
                                            <p:strVal val="#ppt_y"/>
                                          </p:val>
                                        </p:tav>
                                      </p:tavLst>
                                    </p:anim>
                                    <p:anim calcmode="lin" valueType="num">
                                      <p:cBhvr>
                                        <p:cTn id="9" dur="250" fill="hold"/>
                                        <p:tgtEl>
                                          <p:spTgt spid="11"/>
                                        </p:tgtEl>
                                        <p:attrNameLst>
                                          <p:attrName>ppt_w</p:attrName>
                                        </p:attrNameLst>
                                      </p:cBhvr>
                                      <p:tavLst>
                                        <p:tav tm="0">
                                          <p:val>
                                            <p:strVal val="#ppt_w"/>
                                          </p:val>
                                        </p:tav>
                                        <p:tav tm="100000">
                                          <p:val>
                                            <p:strVal val="#ppt_w"/>
                                          </p:val>
                                        </p:tav>
                                      </p:tavLst>
                                    </p:anim>
                                    <p:anim calcmode="lin" valueType="num">
                                      <p:cBhvr>
                                        <p:cTn id="10" dur="25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247710"/>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1</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树的概念</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321689045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9AD2A3-82A6-1BAF-C902-87001CC6D311}"/>
              </a:ext>
            </a:extLst>
          </p:cNvPr>
          <p:cNvSpPr/>
          <p:nvPr/>
        </p:nvSpPr>
        <p:spPr>
          <a:xfrm>
            <a:off x="1130007" y="354830"/>
            <a:ext cx="210180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树的定义</a:t>
            </a:r>
          </a:p>
        </p:txBody>
      </p:sp>
      <p:sp>
        <p:nvSpPr>
          <p:cNvPr id="3" name="文本框 2">
            <a:extLst>
              <a:ext uri="{FF2B5EF4-FFF2-40B4-BE49-F238E27FC236}">
                <a16:creationId xmlns:a16="http://schemas.microsoft.com/office/drawing/2014/main" id="{C14A3B88-1D9D-1A2F-5FC4-4A5F36ECDA15}"/>
              </a:ext>
            </a:extLst>
          </p:cNvPr>
          <p:cNvSpPr txBox="1"/>
          <p:nvPr/>
        </p:nvSpPr>
        <p:spPr>
          <a:xfrm>
            <a:off x="503392" y="1249446"/>
            <a:ext cx="10612842"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图的定义：图是由</a:t>
            </a:r>
            <a:r>
              <a:rPr lang="zh-CN" altLang="en-US" sz="2400" b="1" dirty="0">
                <a:solidFill>
                  <a:srgbClr val="FF0000"/>
                </a:solidFill>
              </a:rPr>
              <a:t>节点</a:t>
            </a:r>
            <a:r>
              <a:rPr lang="zh-CN" altLang="en-US" sz="2400" b="1" dirty="0"/>
              <a:t>和</a:t>
            </a:r>
            <a:r>
              <a:rPr lang="zh-CN" altLang="en-US" sz="2400" b="1" dirty="0">
                <a:solidFill>
                  <a:srgbClr val="FF0000"/>
                </a:solidFill>
              </a:rPr>
              <a:t>节点之间的边</a:t>
            </a:r>
            <a:r>
              <a:rPr lang="zh-CN" altLang="en-US" sz="2400" b="1" dirty="0"/>
              <a:t>的集合构成，通常记作</a:t>
            </a:r>
            <a:r>
              <a:rPr lang="en-US" altLang="zh-CN" sz="2400" b="1" dirty="0"/>
              <a:t>G=(V,E)</a:t>
            </a:r>
            <a:r>
              <a:rPr lang="zh-CN" altLang="en-US" sz="2400" b="1" dirty="0"/>
              <a:t>，其中</a:t>
            </a:r>
            <a:r>
              <a:rPr lang="en-US" altLang="zh-CN" sz="2400" b="1" dirty="0"/>
              <a:t>G</a:t>
            </a:r>
            <a:r>
              <a:rPr lang="zh-CN" altLang="en-US" sz="2400" b="1" dirty="0"/>
              <a:t>表示图，</a:t>
            </a:r>
            <a:r>
              <a:rPr lang="en-US" altLang="zh-CN" sz="2400" b="1" dirty="0"/>
              <a:t>V</a:t>
            </a:r>
            <a:r>
              <a:rPr lang="zh-CN" altLang="en-US" sz="2400" b="1" dirty="0"/>
              <a:t>表示节点的集合，</a:t>
            </a:r>
            <a:r>
              <a:rPr lang="en-US" altLang="zh-CN" sz="2400" b="1" dirty="0"/>
              <a:t>E</a:t>
            </a:r>
            <a:r>
              <a:rPr lang="zh-CN" altLang="en-US" sz="2400" b="1" dirty="0"/>
              <a:t>表示边的集合</a:t>
            </a:r>
            <a:endParaRPr lang="en-US" altLang="zh-CN" sz="2400" b="1" dirty="0"/>
          </a:p>
          <a:p>
            <a:pPr marL="457200" indent="-457200">
              <a:lnSpc>
                <a:spcPct val="150000"/>
              </a:lnSpc>
              <a:buFont typeface="Arial" panose="020B0604020202020204" pitchFamily="34" charset="0"/>
              <a:buChar char="•"/>
            </a:pPr>
            <a:r>
              <a:rPr lang="zh-CN" altLang="en-US" sz="2400" b="1" dirty="0"/>
              <a:t>简单图：不存在</a:t>
            </a:r>
            <a:r>
              <a:rPr lang="zh-CN" altLang="en-US" sz="2400" b="1" dirty="0">
                <a:solidFill>
                  <a:srgbClr val="FF0000"/>
                </a:solidFill>
              </a:rPr>
              <a:t>重边</a:t>
            </a:r>
            <a:r>
              <a:rPr lang="zh-CN" altLang="en-US" sz="2400" b="1" dirty="0"/>
              <a:t>和</a:t>
            </a:r>
            <a:r>
              <a:rPr lang="zh-CN" altLang="en-US" sz="2400" b="1" dirty="0">
                <a:solidFill>
                  <a:srgbClr val="FF0000"/>
                </a:solidFill>
              </a:rPr>
              <a:t>自环</a:t>
            </a:r>
            <a:r>
              <a:rPr lang="zh-CN" altLang="en-US" sz="2400" b="1" dirty="0"/>
              <a:t>的图</a:t>
            </a:r>
            <a:endParaRPr lang="en-US" altLang="zh-CN" sz="2400" b="1" dirty="0"/>
          </a:p>
          <a:p>
            <a:pPr marL="457200" indent="-457200">
              <a:lnSpc>
                <a:spcPct val="150000"/>
              </a:lnSpc>
              <a:buFont typeface="Arial" panose="020B0604020202020204" pitchFamily="34" charset="0"/>
              <a:buChar char="•"/>
            </a:pPr>
            <a:r>
              <a:rPr lang="zh-CN" altLang="en-US" sz="2400" b="1" dirty="0"/>
              <a:t>连通图：图中任意两个节点都能通过若干条边互相到达。</a:t>
            </a:r>
            <a:endParaRPr lang="en-US" altLang="zh-CN" sz="2400" b="1" dirty="0"/>
          </a:p>
          <a:p>
            <a:pPr marL="457200" indent="-457200">
              <a:lnSpc>
                <a:spcPct val="150000"/>
              </a:lnSpc>
              <a:buFont typeface="Arial" panose="020B0604020202020204" pitchFamily="34" charset="0"/>
              <a:buChar char="•"/>
            </a:pPr>
            <a:r>
              <a:rPr lang="zh-CN" altLang="en-US" sz="2400" b="1" dirty="0"/>
              <a:t>树：</a:t>
            </a:r>
            <a:r>
              <a:rPr lang="zh-CN" altLang="en-US" sz="2400" b="1" dirty="0">
                <a:solidFill>
                  <a:srgbClr val="FF0000"/>
                </a:solidFill>
              </a:rPr>
              <a:t>无环</a:t>
            </a:r>
            <a:r>
              <a:rPr lang="zh-CN" altLang="en-US" sz="2400" b="1" dirty="0"/>
              <a:t>的</a:t>
            </a:r>
            <a:r>
              <a:rPr lang="zh-CN" altLang="en-US" sz="2400" b="1" dirty="0">
                <a:solidFill>
                  <a:srgbClr val="FF0000"/>
                </a:solidFill>
              </a:rPr>
              <a:t>简单连通</a:t>
            </a:r>
            <a:r>
              <a:rPr lang="zh-CN" altLang="en-US" sz="2400" b="1" dirty="0"/>
              <a:t>图</a:t>
            </a:r>
            <a:endParaRPr lang="en-US" altLang="zh-CN" sz="2400" b="1" dirty="0"/>
          </a:p>
          <a:p>
            <a:pPr marL="457200" indent="-457200">
              <a:lnSpc>
                <a:spcPct val="150000"/>
              </a:lnSpc>
              <a:buFont typeface="Arial" panose="020B0604020202020204" pitchFamily="34" charset="0"/>
              <a:buChar char="•"/>
            </a:pPr>
            <a:r>
              <a:rPr lang="zh-CN" altLang="en-US" sz="2400" b="1" dirty="0"/>
              <a:t>在计算机科学中，通常会选取树中的其中一个节点作为</a:t>
            </a:r>
            <a:br>
              <a:rPr lang="en-US" altLang="zh-CN" sz="2400" b="1" dirty="0"/>
            </a:br>
            <a:r>
              <a:rPr lang="zh-CN" altLang="en-US" sz="2400" b="1" dirty="0"/>
              <a:t>树根，从上往下按层次画出树。</a:t>
            </a:r>
            <a:endParaRPr lang="en-US" altLang="zh-CN" sz="2400" b="1" dirty="0"/>
          </a:p>
        </p:txBody>
      </p:sp>
      <p:pic>
        <p:nvPicPr>
          <p:cNvPr id="4" name="图片 3" descr="7">
            <a:extLst>
              <a:ext uri="{FF2B5EF4-FFF2-40B4-BE49-F238E27FC236}">
                <a16:creationId xmlns:a16="http://schemas.microsoft.com/office/drawing/2014/main" id="{53F49715-941E-BF9F-9C0D-7A46A57A0897}"/>
              </a:ext>
            </a:extLst>
          </p:cNvPr>
          <p:cNvPicPr>
            <a:picLocks noChangeAspect="1"/>
          </p:cNvPicPr>
          <p:nvPr/>
        </p:nvPicPr>
        <p:blipFill>
          <a:blip r:embed="rId2"/>
          <a:stretch>
            <a:fillRect/>
          </a:stretch>
        </p:blipFill>
        <p:spPr>
          <a:xfrm>
            <a:off x="8544934" y="3520295"/>
            <a:ext cx="3351530" cy="2842895"/>
          </a:xfrm>
          <a:prstGeom prst="rect">
            <a:avLst/>
          </a:prstGeom>
        </p:spPr>
      </p:pic>
    </p:spTree>
    <p:extLst>
      <p:ext uri="{BB962C8B-B14F-4D97-AF65-F5344CB8AC3E}">
        <p14:creationId xmlns:p14="http://schemas.microsoft.com/office/powerpoint/2010/main" val="377090905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C87EEE7-6128-E785-33A5-0B6EE64771CD}"/>
              </a:ext>
            </a:extLst>
          </p:cNvPr>
          <p:cNvSpPr/>
          <p:nvPr/>
        </p:nvSpPr>
        <p:spPr>
          <a:xfrm>
            <a:off x="1130006" y="354830"/>
            <a:ext cx="2625315"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树的基本概念</a:t>
            </a:r>
          </a:p>
        </p:txBody>
      </p:sp>
      <p:sp>
        <p:nvSpPr>
          <p:cNvPr id="3" name="文本框 2">
            <a:extLst>
              <a:ext uri="{FF2B5EF4-FFF2-40B4-BE49-F238E27FC236}">
                <a16:creationId xmlns:a16="http://schemas.microsoft.com/office/drawing/2014/main" id="{BF53043A-6DAC-74BE-3CBB-5EB471C512B1}"/>
              </a:ext>
            </a:extLst>
          </p:cNvPr>
          <p:cNvSpPr txBox="1"/>
          <p:nvPr/>
        </p:nvSpPr>
        <p:spPr>
          <a:xfrm>
            <a:off x="126463" y="1416969"/>
            <a:ext cx="10612842" cy="558544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000" b="1" dirty="0"/>
              <a:t>子树：树中某个节点下面的所有节点所构成的树。</a:t>
            </a:r>
            <a:endParaRPr lang="en-US" altLang="zh-CN" sz="2000" b="1" dirty="0"/>
          </a:p>
          <a:p>
            <a:pPr marL="457200" indent="-457200">
              <a:lnSpc>
                <a:spcPct val="150000"/>
              </a:lnSpc>
              <a:buFont typeface="Arial" panose="020B0604020202020204" pitchFamily="34" charset="0"/>
              <a:buChar char="•"/>
            </a:pPr>
            <a:r>
              <a:rPr lang="zh-CN" altLang="en-US" sz="2000" b="1" dirty="0"/>
              <a:t>节点的度：树的一个节点所拥有的子树个数。</a:t>
            </a:r>
          </a:p>
          <a:p>
            <a:pPr marL="457200" indent="-457200">
              <a:lnSpc>
                <a:spcPct val="150000"/>
              </a:lnSpc>
              <a:buFont typeface="Arial" panose="020B0604020202020204" pitchFamily="34" charset="0"/>
              <a:buChar char="•"/>
            </a:pPr>
            <a:r>
              <a:rPr lang="zh-CN" altLang="en-US" sz="2000" b="1" dirty="0"/>
              <a:t>树的度：最大的节点的度。</a:t>
            </a:r>
            <a:endParaRPr lang="en-US" altLang="zh-CN" sz="2000" b="1" dirty="0"/>
          </a:p>
          <a:p>
            <a:pPr marL="457200" indent="-457200">
              <a:lnSpc>
                <a:spcPct val="150000"/>
              </a:lnSpc>
              <a:buFont typeface="Arial" panose="020B0604020202020204" pitchFamily="34" charset="0"/>
              <a:buChar char="•"/>
            </a:pPr>
            <a:r>
              <a:rPr lang="zh-CN" altLang="en-US" sz="2000" b="1" dirty="0"/>
              <a:t>节点的深度：节点到根节点的路径长度。根的深度为</a:t>
            </a:r>
            <a:r>
              <a:rPr lang="en-US" altLang="zh-CN" sz="2000" b="1" dirty="0"/>
              <a:t>0</a:t>
            </a:r>
            <a:endParaRPr lang="zh-CN" altLang="en-US" sz="2000" b="1" dirty="0"/>
          </a:p>
          <a:p>
            <a:pPr marL="457200" indent="-457200">
              <a:lnSpc>
                <a:spcPct val="150000"/>
              </a:lnSpc>
              <a:buFont typeface="Arial" panose="020B0604020202020204" pitchFamily="34" charset="0"/>
              <a:buChar char="•"/>
            </a:pPr>
            <a:r>
              <a:rPr lang="zh-CN" altLang="en-US" sz="2000" b="1" dirty="0"/>
              <a:t>树的高度或深度：树中节点的最大深度。</a:t>
            </a:r>
          </a:p>
          <a:p>
            <a:pPr marL="457200" indent="-457200">
              <a:lnSpc>
                <a:spcPct val="150000"/>
              </a:lnSpc>
              <a:buFont typeface="Arial" panose="020B0604020202020204" pitchFamily="34" charset="0"/>
              <a:buChar char="•"/>
            </a:pPr>
            <a:r>
              <a:rPr lang="zh-CN" altLang="en-US" sz="2000" b="1" dirty="0"/>
              <a:t>根节点：没有前驱的节点。</a:t>
            </a:r>
          </a:p>
          <a:p>
            <a:pPr marL="457200" indent="-457200">
              <a:lnSpc>
                <a:spcPct val="150000"/>
              </a:lnSpc>
              <a:buFont typeface="Arial" panose="020B0604020202020204" pitchFamily="34" charset="0"/>
              <a:buChar char="•"/>
            </a:pPr>
            <a:r>
              <a:rPr lang="zh-CN" altLang="en-US" sz="2000" b="1" dirty="0"/>
              <a:t>叶子节点：度为 </a:t>
            </a:r>
            <a:r>
              <a:rPr lang="en-US" altLang="zh-CN" sz="2000" b="1" dirty="0"/>
              <a:t>0 </a:t>
            </a:r>
            <a:r>
              <a:rPr lang="zh-CN" altLang="en-US" sz="2000" b="1" dirty="0"/>
              <a:t>的节点。</a:t>
            </a:r>
          </a:p>
          <a:p>
            <a:pPr marL="457200" indent="-457200">
              <a:lnSpc>
                <a:spcPct val="150000"/>
              </a:lnSpc>
              <a:buFont typeface="Arial" panose="020B0604020202020204" pitchFamily="34" charset="0"/>
              <a:buChar char="•"/>
            </a:pPr>
            <a:r>
              <a:rPr lang="zh-CN" altLang="en-US" sz="2000" b="1" dirty="0"/>
              <a:t>父节点：上端节点称为下端节点的父节点。</a:t>
            </a:r>
          </a:p>
          <a:p>
            <a:pPr marL="457200" indent="-457200">
              <a:lnSpc>
                <a:spcPct val="150000"/>
              </a:lnSpc>
              <a:buFont typeface="Arial" panose="020B0604020202020204" pitchFamily="34" charset="0"/>
              <a:buChar char="•"/>
            </a:pPr>
            <a:r>
              <a:rPr lang="zh-CN" altLang="en-US" sz="2000" b="1" dirty="0"/>
              <a:t>孩子节点：下端节点称为上端节点的孩子节点</a:t>
            </a:r>
            <a:endParaRPr lang="en-US" altLang="zh-CN" sz="2000" b="1" dirty="0"/>
          </a:p>
          <a:p>
            <a:pPr marL="457200" indent="-457200">
              <a:lnSpc>
                <a:spcPct val="150000"/>
              </a:lnSpc>
              <a:buFont typeface="Arial" panose="020B0604020202020204" pitchFamily="34" charset="0"/>
              <a:buChar char="•"/>
            </a:pPr>
            <a:r>
              <a:rPr lang="zh-CN" altLang="en-US" sz="2000" b="1" dirty="0"/>
              <a:t>兄弟节点</a:t>
            </a:r>
            <a:r>
              <a:rPr lang="en-US" altLang="zh-CN" sz="2000" b="1" dirty="0"/>
              <a:t>(sibling)</a:t>
            </a:r>
            <a:r>
              <a:rPr lang="zh-CN" altLang="en-US" sz="2000" b="1" dirty="0"/>
              <a:t>：父节点相同的节点互称为兄弟节点</a:t>
            </a:r>
          </a:p>
          <a:p>
            <a:pPr marL="457200" indent="-457200">
              <a:lnSpc>
                <a:spcPct val="150000"/>
              </a:lnSpc>
              <a:buFont typeface="Arial" panose="020B0604020202020204" pitchFamily="34" charset="0"/>
              <a:buChar char="•"/>
            </a:pPr>
            <a:endParaRPr lang="zh-CN" altLang="en-US" sz="2000" b="1" dirty="0"/>
          </a:p>
          <a:p>
            <a:pPr marL="457200" indent="-457200">
              <a:lnSpc>
                <a:spcPct val="150000"/>
              </a:lnSpc>
              <a:buFont typeface="Arial" panose="020B0604020202020204" pitchFamily="34" charset="0"/>
              <a:buChar char="•"/>
            </a:pPr>
            <a:endParaRPr lang="en-US" altLang="zh-CN" sz="2000" b="1" dirty="0"/>
          </a:p>
        </p:txBody>
      </p:sp>
      <p:pic>
        <p:nvPicPr>
          <p:cNvPr id="30" name="图片 29">
            <a:extLst>
              <a:ext uri="{FF2B5EF4-FFF2-40B4-BE49-F238E27FC236}">
                <a16:creationId xmlns:a16="http://schemas.microsoft.com/office/drawing/2014/main" id="{4BA9E671-680F-4981-058C-EE68C1AF9D54}"/>
              </a:ext>
            </a:extLst>
          </p:cNvPr>
          <p:cNvPicPr>
            <a:picLocks noChangeAspect="1"/>
          </p:cNvPicPr>
          <p:nvPr/>
        </p:nvPicPr>
        <p:blipFill>
          <a:blip r:embed="rId2"/>
          <a:stretch>
            <a:fillRect/>
          </a:stretch>
        </p:blipFill>
        <p:spPr>
          <a:xfrm>
            <a:off x="7105795" y="1563214"/>
            <a:ext cx="4834099" cy="3945319"/>
          </a:xfrm>
          <a:prstGeom prst="rect">
            <a:avLst/>
          </a:prstGeom>
        </p:spPr>
      </p:pic>
    </p:spTree>
    <p:extLst>
      <p:ext uri="{BB962C8B-B14F-4D97-AF65-F5344CB8AC3E}">
        <p14:creationId xmlns:p14="http://schemas.microsoft.com/office/powerpoint/2010/main" val="410908993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198332-2362-D654-9CB7-44F4FB0E5B76}"/>
              </a:ext>
            </a:extLst>
          </p:cNvPr>
          <p:cNvSpPr/>
          <p:nvPr/>
        </p:nvSpPr>
        <p:spPr>
          <a:xfrm>
            <a:off x="1130007" y="354830"/>
            <a:ext cx="1808638"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二叉树</a:t>
            </a:r>
          </a:p>
        </p:txBody>
      </p:sp>
      <p:sp>
        <p:nvSpPr>
          <p:cNvPr id="3" name="文本框 2">
            <a:extLst>
              <a:ext uri="{FF2B5EF4-FFF2-40B4-BE49-F238E27FC236}">
                <a16:creationId xmlns:a16="http://schemas.microsoft.com/office/drawing/2014/main" id="{E3FE485B-5098-2494-D19A-ADB8CB8143D1}"/>
              </a:ext>
            </a:extLst>
          </p:cNvPr>
          <p:cNvSpPr txBox="1"/>
          <p:nvPr/>
        </p:nvSpPr>
        <p:spPr>
          <a:xfrm>
            <a:off x="503392" y="1249446"/>
            <a:ext cx="10612842"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二叉树是一个具有</a:t>
            </a:r>
            <a:r>
              <a:rPr lang="en-US" altLang="zh-CN" sz="2400" b="1" dirty="0"/>
              <a:t>n</a:t>
            </a:r>
            <a:r>
              <a:rPr lang="zh-CN" altLang="en-US" sz="2400" b="1" dirty="0"/>
              <a:t>（</a:t>
            </a:r>
            <a:r>
              <a:rPr lang="en-US" altLang="zh-CN" sz="2400" b="1" dirty="0"/>
              <a:t>n≧0</a:t>
            </a:r>
            <a:r>
              <a:rPr lang="zh-CN" altLang="en-US" sz="2400" b="1" dirty="0"/>
              <a:t>）个节点的一个有限集合，且各个节点的度小于或等于</a:t>
            </a:r>
            <a:r>
              <a:rPr lang="en-US" altLang="zh-CN" sz="2400" b="1" dirty="0"/>
              <a:t>2</a:t>
            </a:r>
            <a:r>
              <a:rPr lang="zh-CN" altLang="en-US" sz="2400" b="1" dirty="0"/>
              <a:t>，二叉树的子树有左右之分，其次序不能任意颠倒（有序树）。</a:t>
            </a:r>
          </a:p>
        </p:txBody>
      </p:sp>
      <p:grpSp>
        <p:nvGrpSpPr>
          <p:cNvPr id="4" name="组合 3">
            <a:extLst>
              <a:ext uri="{FF2B5EF4-FFF2-40B4-BE49-F238E27FC236}">
                <a16:creationId xmlns:a16="http://schemas.microsoft.com/office/drawing/2014/main" id="{6E7DFF48-6516-65C0-265A-179967E17B56}"/>
              </a:ext>
            </a:extLst>
          </p:cNvPr>
          <p:cNvGrpSpPr/>
          <p:nvPr/>
        </p:nvGrpSpPr>
        <p:grpSpPr>
          <a:xfrm>
            <a:off x="2785985" y="2934696"/>
            <a:ext cx="4392930" cy="3188970"/>
            <a:chOff x="4089" y="4894"/>
            <a:chExt cx="6918" cy="5022"/>
          </a:xfrm>
        </p:grpSpPr>
        <p:sp>
          <p:nvSpPr>
            <p:cNvPr id="5" name="流程图: 联系 8">
              <a:extLst>
                <a:ext uri="{FF2B5EF4-FFF2-40B4-BE49-F238E27FC236}">
                  <a16:creationId xmlns:a16="http://schemas.microsoft.com/office/drawing/2014/main" id="{35742D3F-2044-9BF0-375F-BCD9FF545795}"/>
                </a:ext>
              </a:extLst>
            </p:cNvPr>
            <p:cNvSpPr/>
            <p:nvPr/>
          </p:nvSpPr>
          <p:spPr>
            <a:xfrm>
              <a:off x="8208" y="4894"/>
              <a:ext cx="978" cy="8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ea"/>
                  <a:ea typeface="+mj-ea"/>
                </a:rPr>
                <a:t>A</a:t>
              </a:r>
            </a:p>
          </p:txBody>
        </p:sp>
        <p:sp>
          <p:nvSpPr>
            <p:cNvPr id="6" name="流程图: 联系 9">
              <a:extLst>
                <a:ext uri="{FF2B5EF4-FFF2-40B4-BE49-F238E27FC236}">
                  <a16:creationId xmlns:a16="http://schemas.microsoft.com/office/drawing/2014/main" id="{EC778859-42FC-A69F-B763-85E7B400159A}"/>
                </a:ext>
              </a:extLst>
            </p:cNvPr>
            <p:cNvSpPr/>
            <p:nvPr/>
          </p:nvSpPr>
          <p:spPr>
            <a:xfrm>
              <a:off x="6831" y="6317"/>
              <a:ext cx="978" cy="8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mj-ea"/>
                  <a:ea typeface="+mj-ea"/>
                </a:rPr>
                <a:t>B</a:t>
              </a:r>
            </a:p>
          </p:txBody>
        </p:sp>
        <p:sp>
          <p:nvSpPr>
            <p:cNvPr id="7" name="流程图: 联系 10">
              <a:extLst>
                <a:ext uri="{FF2B5EF4-FFF2-40B4-BE49-F238E27FC236}">
                  <a16:creationId xmlns:a16="http://schemas.microsoft.com/office/drawing/2014/main" id="{77BAACD2-A613-6574-A2FA-391C8B4BB7F1}"/>
                </a:ext>
              </a:extLst>
            </p:cNvPr>
            <p:cNvSpPr/>
            <p:nvPr/>
          </p:nvSpPr>
          <p:spPr>
            <a:xfrm>
              <a:off x="9563" y="6317"/>
              <a:ext cx="978" cy="8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ea"/>
                  <a:ea typeface="+mj-ea"/>
                </a:rPr>
                <a:t>C</a:t>
              </a:r>
            </a:p>
          </p:txBody>
        </p:sp>
        <p:sp>
          <p:nvSpPr>
            <p:cNvPr id="8" name="流程图: 联系 11">
              <a:extLst>
                <a:ext uri="{FF2B5EF4-FFF2-40B4-BE49-F238E27FC236}">
                  <a16:creationId xmlns:a16="http://schemas.microsoft.com/office/drawing/2014/main" id="{5E373E70-C23C-D937-961C-AEE1C5DD68EB}"/>
                </a:ext>
              </a:extLst>
            </p:cNvPr>
            <p:cNvSpPr/>
            <p:nvPr/>
          </p:nvSpPr>
          <p:spPr>
            <a:xfrm>
              <a:off x="5302" y="7939"/>
              <a:ext cx="978" cy="8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mj-ea"/>
                  <a:ea typeface="+mj-ea"/>
                </a:rPr>
                <a:t>D</a:t>
              </a:r>
            </a:p>
          </p:txBody>
        </p:sp>
        <p:sp>
          <p:nvSpPr>
            <p:cNvPr id="9" name="流程图: 联系 12">
              <a:extLst>
                <a:ext uri="{FF2B5EF4-FFF2-40B4-BE49-F238E27FC236}">
                  <a16:creationId xmlns:a16="http://schemas.microsoft.com/office/drawing/2014/main" id="{0209E2DF-E18A-7C14-6F1A-1BCB37A0A900}"/>
                </a:ext>
              </a:extLst>
            </p:cNvPr>
            <p:cNvSpPr/>
            <p:nvPr/>
          </p:nvSpPr>
          <p:spPr>
            <a:xfrm>
              <a:off x="7739" y="7939"/>
              <a:ext cx="978" cy="8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mj-ea"/>
                  <a:ea typeface="+mj-ea"/>
                </a:rPr>
                <a:t>E</a:t>
              </a:r>
            </a:p>
          </p:txBody>
        </p:sp>
        <p:sp>
          <p:nvSpPr>
            <p:cNvPr id="10" name="流程图: 联系 13">
              <a:extLst>
                <a:ext uri="{FF2B5EF4-FFF2-40B4-BE49-F238E27FC236}">
                  <a16:creationId xmlns:a16="http://schemas.microsoft.com/office/drawing/2014/main" id="{47D1AB08-0CEC-6C52-FF96-F59DCEE92AE6}"/>
                </a:ext>
              </a:extLst>
            </p:cNvPr>
            <p:cNvSpPr/>
            <p:nvPr/>
          </p:nvSpPr>
          <p:spPr>
            <a:xfrm>
              <a:off x="10029" y="8045"/>
              <a:ext cx="978" cy="8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mj-ea"/>
                  <a:ea typeface="+mj-ea"/>
                </a:rPr>
                <a:t>F</a:t>
              </a:r>
            </a:p>
          </p:txBody>
        </p:sp>
        <p:cxnSp>
          <p:nvCxnSpPr>
            <p:cNvPr id="11" name="直接连接符 10">
              <a:extLst>
                <a:ext uri="{FF2B5EF4-FFF2-40B4-BE49-F238E27FC236}">
                  <a16:creationId xmlns:a16="http://schemas.microsoft.com/office/drawing/2014/main" id="{BA35E5B5-176C-0872-F009-4AA2F524F698}"/>
                </a:ext>
              </a:extLst>
            </p:cNvPr>
            <p:cNvCxnSpPr/>
            <p:nvPr/>
          </p:nvCxnSpPr>
          <p:spPr>
            <a:xfrm flipH="1">
              <a:off x="7689" y="5633"/>
              <a:ext cx="685" cy="8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2333444-1C39-DFF5-63D0-98FC52276CD7}"/>
                </a:ext>
              </a:extLst>
            </p:cNvPr>
            <p:cNvCxnSpPr>
              <a:stCxn id="6" idx="3"/>
              <a:endCxn id="8" idx="7"/>
            </p:cNvCxnSpPr>
            <p:nvPr/>
          </p:nvCxnSpPr>
          <p:spPr>
            <a:xfrm flipH="1">
              <a:off x="6137" y="7056"/>
              <a:ext cx="837" cy="10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3D0355F-949E-7606-3BEF-E5ADBCDA8870}"/>
                </a:ext>
              </a:extLst>
            </p:cNvPr>
            <p:cNvCxnSpPr/>
            <p:nvPr/>
          </p:nvCxnSpPr>
          <p:spPr>
            <a:xfrm>
              <a:off x="9066" y="5633"/>
              <a:ext cx="663" cy="8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9437D20-DFFF-0DFD-D053-D52DCD270C25}"/>
                </a:ext>
              </a:extLst>
            </p:cNvPr>
            <p:cNvCxnSpPr/>
            <p:nvPr/>
          </p:nvCxnSpPr>
          <p:spPr>
            <a:xfrm>
              <a:off x="10075" y="7183"/>
              <a:ext cx="466" cy="8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2F707D0-20C2-736F-5D30-C7BB6CCE5E20}"/>
                </a:ext>
              </a:extLst>
            </p:cNvPr>
            <p:cNvCxnSpPr/>
            <p:nvPr/>
          </p:nvCxnSpPr>
          <p:spPr>
            <a:xfrm>
              <a:off x="7689" y="7056"/>
              <a:ext cx="562" cy="8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流程图: 联系 19">
              <a:extLst>
                <a:ext uri="{FF2B5EF4-FFF2-40B4-BE49-F238E27FC236}">
                  <a16:creationId xmlns:a16="http://schemas.microsoft.com/office/drawing/2014/main" id="{E471785B-BB65-0A79-9A94-56D608BEA687}"/>
                </a:ext>
              </a:extLst>
            </p:cNvPr>
            <p:cNvSpPr/>
            <p:nvPr/>
          </p:nvSpPr>
          <p:spPr>
            <a:xfrm>
              <a:off x="4089" y="9050"/>
              <a:ext cx="978" cy="8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mj-ea"/>
                  <a:ea typeface="+mj-ea"/>
                </a:rPr>
                <a:t>G</a:t>
              </a:r>
            </a:p>
          </p:txBody>
        </p:sp>
        <p:sp>
          <p:nvSpPr>
            <p:cNvPr id="17" name="流程图: 联系 20">
              <a:extLst>
                <a:ext uri="{FF2B5EF4-FFF2-40B4-BE49-F238E27FC236}">
                  <a16:creationId xmlns:a16="http://schemas.microsoft.com/office/drawing/2014/main" id="{AC0EBBED-4165-F774-5AA0-EBBED921250D}"/>
                </a:ext>
              </a:extLst>
            </p:cNvPr>
            <p:cNvSpPr/>
            <p:nvPr/>
          </p:nvSpPr>
          <p:spPr>
            <a:xfrm>
              <a:off x="5893" y="9050"/>
              <a:ext cx="978" cy="8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mj-ea"/>
                  <a:ea typeface="+mj-ea"/>
                </a:rPr>
                <a:t>H</a:t>
              </a:r>
            </a:p>
          </p:txBody>
        </p:sp>
        <p:cxnSp>
          <p:nvCxnSpPr>
            <p:cNvPr id="18" name="直接连接符 17">
              <a:extLst>
                <a:ext uri="{FF2B5EF4-FFF2-40B4-BE49-F238E27FC236}">
                  <a16:creationId xmlns:a16="http://schemas.microsoft.com/office/drawing/2014/main" id="{76CF90A6-0D0F-BAC6-7C02-D283C9A0CD6A}"/>
                </a:ext>
              </a:extLst>
            </p:cNvPr>
            <p:cNvCxnSpPr>
              <a:stCxn id="8" idx="3"/>
              <a:endCxn id="16" idx="7"/>
            </p:cNvCxnSpPr>
            <p:nvPr/>
          </p:nvCxnSpPr>
          <p:spPr>
            <a:xfrm flipH="1">
              <a:off x="4924" y="8678"/>
              <a:ext cx="521" cy="4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01F5416-2C65-6402-5A08-3A6F98C8BB2D}"/>
                </a:ext>
              </a:extLst>
            </p:cNvPr>
            <p:cNvCxnSpPr>
              <a:stCxn id="8" idx="5"/>
              <a:endCxn id="17" idx="0"/>
            </p:cNvCxnSpPr>
            <p:nvPr/>
          </p:nvCxnSpPr>
          <p:spPr>
            <a:xfrm>
              <a:off x="6137" y="8678"/>
              <a:ext cx="245" cy="3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740773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DF1C59-97FB-FB3B-CDF5-03A139921109}"/>
              </a:ext>
            </a:extLst>
          </p:cNvPr>
          <p:cNvSpPr/>
          <p:nvPr/>
        </p:nvSpPr>
        <p:spPr>
          <a:xfrm>
            <a:off x="1130007" y="354830"/>
            <a:ext cx="1808638"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满二叉树</a:t>
            </a:r>
          </a:p>
        </p:txBody>
      </p:sp>
      <p:sp>
        <p:nvSpPr>
          <p:cNvPr id="3" name="文本框 2">
            <a:extLst>
              <a:ext uri="{FF2B5EF4-FFF2-40B4-BE49-F238E27FC236}">
                <a16:creationId xmlns:a16="http://schemas.microsoft.com/office/drawing/2014/main" id="{E292E67C-4CB8-9395-63A7-10C8F1588359}"/>
              </a:ext>
            </a:extLst>
          </p:cNvPr>
          <p:cNvSpPr txBox="1"/>
          <p:nvPr/>
        </p:nvSpPr>
        <p:spPr>
          <a:xfrm>
            <a:off x="503392" y="1249446"/>
            <a:ext cx="10612842" cy="225202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若一棵二叉树是满二叉树，则必须符合下列条件：</a:t>
            </a:r>
            <a:endParaRPr lang="en-US" altLang="zh-CN" sz="2400" b="1" dirty="0"/>
          </a:p>
          <a:p>
            <a:pPr marL="457200" indent="-457200">
              <a:lnSpc>
                <a:spcPct val="150000"/>
              </a:lnSpc>
              <a:buFont typeface="Arial" panose="020B0604020202020204" pitchFamily="34" charset="0"/>
              <a:buChar char="•"/>
            </a:pPr>
            <a:r>
              <a:rPr lang="zh-CN" altLang="en-US" sz="2400" b="1" dirty="0"/>
              <a:t>①每个节点的度数为</a:t>
            </a:r>
            <a:r>
              <a:rPr lang="en-US" altLang="zh-CN" sz="2400" b="1" dirty="0"/>
              <a:t>2</a:t>
            </a:r>
            <a:r>
              <a:rPr lang="zh-CN" altLang="en-US" sz="2400" b="1" dirty="0"/>
              <a:t>（具有两个非空子树），或者度数为</a:t>
            </a:r>
            <a:r>
              <a:rPr lang="en-US" altLang="zh-CN" sz="2400" b="1" dirty="0"/>
              <a:t>0</a:t>
            </a:r>
            <a:r>
              <a:rPr lang="zh-CN" altLang="en-US" sz="2400" b="1" dirty="0"/>
              <a:t>（叶子节点）。</a:t>
            </a:r>
          </a:p>
          <a:p>
            <a:pPr marL="457200" indent="-457200">
              <a:lnSpc>
                <a:spcPct val="150000"/>
              </a:lnSpc>
              <a:buFont typeface="Arial" panose="020B0604020202020204" pitchFamily="34" charset="0"/>
              <a:buChar char="•"/>
            </a:pPr>
            <a:r>
              <a:rPr lang="zh-CN" altLang="en-US" sz="2400" b="1" dirty="0"/>
              <a:t>②所有叶子节点都在同一层。</a:t>
            </a:r>
          </a:p>
          <a:p>
            <a:pPr marL="457200" indent="-457200">
              <a:lnSpc>
                <a:spcPct val="150000"/>
              </a:lnSpc>
              <a:buFont typeface="Arial" panose="020B0604020202020204" pitchFamily="34" charset="0"/>
              <a:buChar char="•"/>
            </a:pPr>
            <a:r>
              <a:rPr lang="zh-CN" altLang="en-US" sz="2400" b="1" dirty="0"/>
              <a:t>即令树的深度为</a:t>
            </a:r>
            <a:r>
              <a:rPr lang="en-US" altLang="zh-CN" sz="2400" b="1" dirty="0"/>
              <a:t>k</a:t>
            </a:r>
            <a:r>
              <a:rPr lang="zh-CN" altLang="en-US" sz="2400" b="1" dirty="0"/>
              <a:t>，将包括第</a:t>
            </a:r>
            <a:r>
              <a:rPr lang="en-US" altLang="zh-CN" sz="2400" b="1" dirty="0"/>
              <a:t>k</a:t>
            </a:r>
            <a:r>
              <a:rPr lang="zh-CN" altLang="en-US" sz="2400" b="1" dirty="0"/>
              <a:t>层以前的每层都填满。</a:t>
            </a:r>
          </a:p>
        </p:txBody>
      </p:sp>
      <p:pic>
        <p:nvPicPr>
          <p:cNvPr id="4" name="图片 3">
            <a:extLst>
              <a:ext uri="{FF2B5EF4-FFF2-40B4-BE49-F238E27FC236}">
                <a16:creationId xmlns:a16="http://schemas.microsoft.com/office/drawing/2014/main" id="{682E02EA-BCE2-2041-59DE-DF857E65DD02}"/>
              </a:ext>
            </a:extLst>
          </p:cNvPr>
          <p:cNvPicPr>
            <a:picLocks noChangeAspect="1"/>
          </p:cNvPicPr>
          <p:nvPr/>
        </p:nvPicPr>
        <p:blipFill>
          <a:blip r:embed="rId2"/>
          <a:stretch>
            <a:fillRect/>
          </a:stretch>
        </p:blipFill>
        <p:spPr>
          <a:xfrm>
            <a:off x="1500114" y="3759793"/>
            <a:ext cx="2505075" cy="1933575"/>
          </a:xfrm>
          <a:prstGeom prst="rect">
            <a:avLst/>
          </a:prstGeom>
        </p:spPr>
      </p:pic>
      <p:pic>
        <p:nvPicPr>
          <p:cNvPr id="5" name="图片 4">
            <a:extLst>
              <a:ext uri="{FF2B5EF4-FFF2-40B4-BE49-F238E27FC236}">
                <a16:creationId xmlns:a16="http://schemas.microsoft.com/office/drawing/2014/main" id="{FAFB8EA0-1589-B148-446F-5480AAD0E939}"/>
              </a:ext>
            </a:extLst>
          </p:cNvPr>
          <p:cNvPicPr>
            <a:picLocks noChangeAspect="1"/>
          </p:cNvPicPr>
          <p:nvPr/>
        </p:nvPicPr>
        <p:blipFill>
          <a:blip r:embed="rId3"/>
          <a:stretch>
            <a:fillRect/>
          </a:stretch>
        </p:blipFill>
        <p:spPr>
          <a:xfrm>
            <a:off x="5181527" y="3778842"/>
            <a:ext cx="2152650" cy="1895475"/>
          </a:xfrm>
          <a:prstGeom prst="rect">
            <a:avLst/>
          </a:prstGeom>
        </p:spPr>
      </p:pic>
      <p:sp>
        <p:nvSpPr>
          <p:cNvPr id="6" name="文本框 5">
            <a:extLst>
              <a:ext uri="{FF2B5EF4-FFF2-40B4-BE49-F238E27FC236}">
                <a16:creationId xmlns:a16="http://schemas.microsoft.com/office/drawing/2014/main" id="{49119095-D016-5516-2FE5-B16128D1DC8A}"/>
              </a:ext>
            </a:extLst>
          </p:cNvPr>
          <p:cNvSpPr txBox="1"/>
          <p:nvPr/>
        </p:nvSpPr>
        <p:spPr>
          <a:xfrm>
            <a:off x="2176390" y="5918747"/>
            <a:ext cx="1290638" cy="400110"/>
          </a:xfrm>
          <a:prstGeom prst="rect">
            <a:avLst/>
          </a:prstGeom>
          <a:noFill/>
        </p:spPr>
        <p:txBody>
          <a:bodyPr wrap="square">
            <a:spAutoFit/>
          </a:bodyPr>
          <a:lstStyle/>
          <a:p>
            <a:r>
              <a:rPr lang="zh-CN" altLang="en-US" sz="2000" dirty="0"/>
              <a:t>满二叉树</a:t>
            </a:r>
          </a:p>
        </p:txBody>
      </p:sp>
      <p:sp>
        <p:nvSpPr>
          <p:cNvPr id="7" name="文本框 6">
            <a:extLst>
              <a:ext uri="{FF2B5EF4-FFF2-40B4-BE49-F238E27FC236}">
                <a16:creationId xmlns:a16="http://schemas.microsoft.com/office/drawing/2014/main" id="{4D2357AA-A9F6-3BCD-54F0-6C7D122651F9}"/>
              </a:ext>
            </a:extLst>
          </p:cNvPr>
          <p:cNvSpPr txBox="1"/>
          <p:nvPr/>
        </p:nvSpPr>
        <p:spPr>
          <a:xfrm>
            <a:off x="5480217" y="5918747"/>
            <a:ext cx="1587259" cy="400110"/>
          </a:xfrm>
          <a:prstGeom prst="rect">
            <a:avLst/>
          </a:prstGeom>
          <a:noFill/>
        </p:spPr>
        <p:txBody>
          <a:bodyPr wrap="square">
            <a:spAutoFit/>
          </a:bodyPr>
          <a:lstStyle/>
          <a:p>
            <a:r>
              <a:rPr lang="zh-CN" altLang="en-US" sz="2000" dirty="0"/>
              <a:t>非满二叉树</a:t>
            </a:r>
          </a:p>
        </p:txBody>
      </p:sp>
    </p:spTree>
    <p:extLst>
      <p:ext uri="{BB962C8B-B14F-4D97-AF65-F5344CB8AC3E}">
        <p14:creationId xmlns:p14="http://schemas.microsoft.com/office/powerpoint/2010/main" val="46069141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D9970C-6BF6-1E1A-4FE1-217D831E126F}"/>
              </a:ext>
            </a:extLst>
          </p:cNvPr>
          <p:cNvSpPr/>
          <p:nvPr/>
        </p:nvSpPr>
        <p:spPr>
          <a:xfrm>
            <a:off x="1130006" y="354830"/>
            <a:ext cx="236704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完全二叉树</a:t>
            </a:r>
          </a:p>
        </p:txBody>
      </p:sp>
      <p:sp>
        <p:nvSpPr>
          <p:cNvPr id="3" name="文本框 2">
            <a:extLst>
              <a:ext uri="{FF2B5EF4-FFF2-40B4-BE49-F238E27FC236}">
                <a16:creationId xmlns:a16="http://schemas.microsoft.com/office/drawing/2014/main" id="{8D3F4CFA-FAF6-2291-AF71-DD56859765FC}"/>
              </a:ext>
            </a:extLst>
          </p:cNvPr>
          <p:cNvSpPr txBox="1"/>
          <p:nvPr/>
        </p:nvSpPr>
        <p:spPr>
          <a:xfrm>
            <a:off x="503392" y="1249446"/>
            <a:ext cx="10612842" cy="225202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若一棵二叉树是完全二叉树，则必须符合下列条件：</a:t>
            </a:r>
          </a:p>
          <a:p>
            <a:pPr marL="457200" indent="-457200">
              <a:lnSpc>
                <a:spcPct val="150000"/>
              </a:lnSpc>
              <a:buFont typeface="Arial" panose="020B0604020202020204" pitchFamily="34" charset="0"/>
              <a:buChar char="•"/>
            </a:pPr>
            <a:r>
              <a:rPr lang="zh-CN" altLang="en-US" sz="2400" b="1" dirty="0"/>
              <a:t>①至多只有最下两层中的节点度数小于</a:t>
            </a:r>
            <a:r>
              <a:rPr lang="en-US" altLang="zh-CN" sz="2400" b="1" dirty="0"/>
              <a:t>2.</a:t>
            </a:r>
          </a:p>
          <a:p>
            <a:pPr marL="457200" indent="-457200">
              <a:lnSpc>
                <a:spcPct val="150000"/>
              </a:lnSpc>
              <a:buFont typeface="Arial" panose="020B0604020202020204" pitchFamily="34" charset="0"/>
              <a:buChar char="•"/>
            </a:pPr>
            <a:r>
              <a:rPr lang="zh-CN" altLang="en-US" sz="2400" b="1" dirty="0"/>
              <a:t>②最下一层的叶子节点都依次排列在该层最左边位置。</a:t>
            </a:r>
          </a:p>
          <a:p>
            <a:pPr marL="457200" indent="-457200">
              <a:lnSpc>
                <a:spcPct val="150000"/>
              </a:lnSpc>
              <a:buFont typeface="Arial" panose="020B0604020202020204" pitchFamily="34" charset="0"/>
              <a:buChar char="•"/>
            </a:pPr>
            <a:r>
              <a:rPr lang="zh-CN" altLang="en-US" sz="2400" b="1" dirty="0"/>
              <a:t>即将节点按从上到下，从左到右的顺序排满构成的树。</a:t>
            </a:r>
          </a:p>
        </p:txBody>
      </p:sp>
      <p:sp>
        <p:nvSpPr>
          <p:cNvPr id="4" name="文本框 3">
            <a:extLst>
              <a:ext uri="{FF2B5EF4-FFF2-40B4-BE49-F238E27FC236}">
                <a16:creationId xmlns:a16="http://schemas.microsoft.com/office/drawing/2014/main" id="{6AB895DB-CB53-026A-475B-54CB19D59FCA}"/>
              </a:ext>
            </a:extLst>
          </p:cNvPr>
          <p:cNvSpPr txBox="1"/>
          <p:nvPr/>
        </p:nvSpPr>
        <p:spPr>
          <a:xfrm>
            <a:off x="1381242" y="6083453"/>
            <a:ext cx="1604962" cy="400110"/>
          </a:xfrm>
          <a:prstGeom prst="rect">
            <a:avLst/>
          </a:prstGeom>
          <a:noFill/>
        </p:spPr>
        <p:txBody>
          <a:bodyPr wrap="square">
            <a:spAutoFit/>
          </a:bodyPr>
          <a:lstStyle/>
          <a:p>
            <a:r>
              <a:rPr lang="zh-CN" altLang="en-US" sz="2000" dirty="0"/>
              <a:t>完全二叉树</a:t>
            </a:r>
          </a:p>
        </p:txBody>
      </p:sp>
      <p:sp>
        <p:nvSpPr>
          <p:cNvPr id="5" name="文本框 4">
            <a:extLst>
              <a:ext uri="{FF2B5EF4-FFF2-40B4-BE49-F238E27FC236}">
                <a16:creationId xmlns:a16="http://schemas.microsoft.com/office/drawing/2014/main" id="{9BA3B92D-5FB4-1020-B7BC-96CA648C6D34}"/>
              </a:ext>
            </a:extLst>
          </p:cNvPr>
          <p:cNvSpPr txBox="1"/>
          <p:nvPr/>
        </p:nvSpPr>
        <p:spPr>
          <a:xfrm>
            <a:off x="4707529" y="6073832"/>
            <a:ext cx="1911109" cy="400110"/>
          </a:xfrm>
          <a:prstGeom prst="rect">
            <a:avLst/>
          </a:prstGeom>
          <a:noFill/>
        </p:spPr>
        <p:txBody>
          <a:bodyPr wrap="square">
            <a:spAutoFit/>
          </a:bodyPr>
          <a:lstStyle/>
          <a:p>
            <a:r>
              <a:rPr lang="zh-CN" altLang="en-US" sz="2000" dirty="0"/>
              <a:t>非完全二叉树</a:t>
            </a:r>
          </a:p>
        </p:txBody>
      </p:sp>
      <p:pic>
        <p:nvPicPr>
          <p:cNvPr id="6" name="图片 5">
            <a:extLst>
              <a:ext uri="{FF2B5EF4-FFF2-40B4-BE49-F238E27FC236}">
                <a16:creationId xmlns:a16="http://schemas.microsoft.com/office/drawing/2014/main" id="{E925E86A-BAB1-04C0-39C1-8FCB79B32FA1}"/>
              </a:ext>
            </a:extLst>
          </p:cNvPr>
          <p:cNvPicPr>
            <a:picLocks noChangeAspect="1"/>
          </p:cNvPicPr>
          <p:nvPr/>
        </p:nvPicPr>
        <p:blipFill>
          <a:blip r:embed="rId2"/>
          <a:stretch>
            <a:fillRect/>
          </a:stretch>
        </p:blipFill>
        <p:spPr>
          <a:xfrm>
            <a:off x="1025407" y="3872869"/>
            <a:ext cx="2316632" cy="2017712"/>
          </a:xfrm>
          <a:prstGeom prst="rect">
            <a:avLst/>
          </a:prstGeom>
        </p:spPr>
      </p:pic>
      <p:pic>
        <p:nvPicPr>
          <p:cNvPr id="7" name="图片 6">
            <a:extLst>
              <a:ext uri="{FF2B5EF4-FFF2-40B4-BE49-F238E27FC236}">
                <a16:creationId xmlns:a16="http://schemas.microsoft.com/office/drawing/2014/main" id="{FBB702FC-E2F2-AE16-18F2-E64F6C7420AD}"/>
              </a:ext>
            </a:extLst>
          </p:cNvPr>
          <p:cNvPicPr>
            <a:picLocks noChangeAspect="1"/>
          </p:cNvPicPr>
          <p:nvPr/>
        </p:nvPicPr>
        <p:blipFill>
          <a:blip r:embed="rId3"/>
          <a:stretch>
            <a:fillRect/>
          </a:stretch>
        </p:blipFill>
        <p:spPr>
          <a:xfrm>
            <a:off x="4142138" y="3875307"/>
            <a:ext cx="2543175" cy="2208146"/>
          </a:xfrm>
          <a:prstGeom prst="rect">
            <a:avLst/>
          </a:prstGeom>
        </p:spPr>
      </p:pic>
    </p:spTree>
    <p:extLst>
      <p:ext uri="{BB962C8B-B14F-4D97-AF65-F5344CB8AC3E}">
        <p14:creationId xmlns:p14="http://schemas.microsoft.com/office/powerpoint/2010/main" val="1707982537"/>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4139</TotalTime>
  <Words>3035</Words>
  <Application>Microsoft Office PowerPoint</Application>
  <PresentationFormat>宽屏</PresentationFormat>
  <Paragraphs>356</Paragraphs>
  <Slides>39</Slides>
  <Notes>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53" baseType="lpstr">
      <vt:lpstr>等线</vt:lpstr>
      <vt:lpstr>等线 Light</vt:lpstr>
      <vt:lpstr>黑体</vt:lpstr>
      <vt:lpstr>隶书</vt:lpstr>
      <vt:lpstr>宋体</vt:lpstr>
      <vt:lpstr>微软雅黑</vt:lpstr>
      <vt:lpstr>Arial</vt:lpstr>
      <vt:lpstr>Calibri</vt:lpstr>
      <vt:lpstr>Cambria Math</vt:lpstr>
      <vt:lpstr>Times New Roman</vt:lpstr>
      <vt:lpstr>Wingdings</vt:lpstr>
      <vt:lpstr>Office 主题​​</vt:lpstr>
      <vt:lpstr>图片</vt:lpstr>
      <vt:lpstr>Picture2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宗奇</dc:creator>
  <cp:lastModifiedBy>杨 宗奇</cp:lastModifiedBy>
  <cp:revision>431</cp:revision>
  <dcterms:created xsi:type="dcterms:W3CDTF">2022-03-06T07:45:30Z</dcterms:created>
  <dcterms:modified xsi:type="dcterms:W3CDTF">2023-08-29T04:59:57Z</dcterms:modified>
</cp:coreProperties>
</file>