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7739" r:id="rId2"/>
    <p:sldId id="7740" r:id="rId3"/>
    <p:sldId id="257" r:id="rId4"/>
    <p:sldId id="7651" r:id="rId5"/>
    <p:sldId id="7744" r:id="rId6"/>
    <p:sldId id="7657" r:id="rId7"/>
    <p:sldId id="7745" r:id="rId8"/>
    <p:sldId id="7746" r:id="rId9"/>
    <p:sldId id="7747" r:id="rId10"/>
    <p:sldId id="7748" r:id="rId11"/>
    <p:sldId id="7749" r:id="rId12"/>
    <p:sldId id="7750" r:id="rId13"/>
    <p:sldId id="7751" r:id="rId14"/>
    <p:sldId id="7752" r:id="rId15"/>
    <p:sldId id="7753" r:id="rId16"/>
    <p:sldId id="7754" r:id="rId17"/>
    <p:sldId id="7755" r:id="rId18"/>
    <p:sldId id="7742" r:id="rId19"/>
    <p:sldId id="7756" r:id="rId20"/>
    <p:sldId id="7757" r:id="rId21"/>
    <p:sldId id="7758" r:id="rId22"/>
    <p:sldId id="7759" r:id="rId23"/>
    <p:sldId id="7760" r:id="rId24"/>
    <p:sldId id="7762" r:id="rId25"/>
    <p:sldId id="7761" r:id="rId26"/>
    <p:sldId id="7743" r:id="rId27"/>
    <p:sldId id="7763" r:id="rId28"/>
    <p:sldId id="7764" r:id="rId29"/>
    <p:sldId id="7765" r:id="rId30"/>
    <p:sldId id="7766" r:id="rId31"/>
    <p:sldId id="7767" r:id="rId32"/>
    <p:sldId id="7768" r:id="rId33"/>
    <p:sldId id="7769" r:id="rId34"/>
    <p:sldId id="7770" r:id="rId35"/>
    <p:sldId id="7771" r:id="rId36"/>
    <p:sldId id="7772" r:id="rId37"/>
    <p:sldId id="7773" r:id="rId38"/>
    <p:sldId id="7774" r:id="rId39"/>
    <p:sldId id="7775" r:id="rId40"/>
    <p:sldId id="7776" r:id="rId41"/>
    <p:sldId id="7777" r:id="rId42"/>
    <p:sldId id="7607"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E4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03" autoAdjust="0"/>
    <p:restoredTop sz="95587" autoAdjust="0"/>
  </p:normalViewPr>
  <p:slideViewPr>
    <p:cSldViewPr snapToGrid="0">
      <p:cViewPr varScale="1">
        <p:scale>
          <a:sx n="89" d="100"/>
          <a:sy n="89" d="100"/>
        </p:scale>
        <p:origin x="148" y="-2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30CB8E-AC13-47AA-B1E2-9FC0CC656FC8}" type="datetimeFigureOut">
              <a:rPr lang="zh-CN" altLang="en-US" smtClean="0"/>
              <a:t>2023/12/9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95A342-4A36-4C7A-9C26-4D27B54799E4}" type="slidenum">
              <a:rPr lang="zh-CN" altLang="en-US" smtClean="0"/>
              <a:t>‹#›</a:t>
            </a:fld>
            <a:endParaRPr lang="zh-CN" altLang="en-US"/>
          </a:p>
        </p:txBody>
      </p:sp>
    </p:spTree>
    <p:extLst>
      <p:ext uri="{BB962C8B-B14F-4D97-AF65-F5344CB8AC3E}">
        <p14:creationId xmlns:p14="http://schemas.microsoft.com/office/powerpoint/2010/main" val="2496383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1</a:t>
            </a:fld>
            <a:endParaRPr lang="zh-CN" altLang="en-US"/>
          </a:p>
        </p:txBody>
      </p:sp>
    </p:spTree>
    <p:extLst>
      <p:ext uri="{BB962C8B-B14F-4D97-AF65-F5344CB8AC3E}">
        <p14:creationId xmlns:p14="http://schemas.microsoft.com/office/powerpoint/2010/main" val="3302789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3</a:t>
            </a:fld>
            <a:endParaRPr lang="zh-CN" altLang="en-US"/>
          </a:p>
        </p:txBody>
      </p:sp>
    </p:spTree>
    <p:extLst>
      <p:ext uri="{BB962C8B-B14F-4D97-AF65-F5344CB8AC3E}">
        <p14:creationId xmlns:p14="http://schemas.microsoft.com/office/powerpoint/2010/main" val="3912275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4</a:t>
            </a:fld>
            <a:endParaRPr lang="zh-CN" altLang="en-US"/>
          </a:p>
        </p:txBody>
      </p:sp>
    </p:spTree>
    <p:extLst>
      <p:ext uri="{BB962C8B-B14F-4D97-AF65-F5344CB8AC3E}">
        <p14:creationId xmlns:p14="http://schemas.microsoft.com/office/powerpoint/2010/main" val="4074592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18</a:t>
            </a:fld>
            <a:endParaRPr lang="zh-CN" altLang="en-US"/>
          </a:p>
        </p:txBody>
      </p:sp>
    </p:spTree>
    <p:extLst>
      <p:ext uri="{BB962C8B-B14F-4D97-AF65-F5344CB8AC3E}">
        <p14:creationId xmlns:p14="http://schemas.microsoft.com/office/powerpoint/2010/main" val="1602307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26</a:t>
            </a:fld>
            <a:endParaRPr lang="zh-CN" altLang="en-US"/>
          </a:p>
        </p:txBody>
      </p:sp>
    </p:spTree>
    <p:extLst>
      <p:ext uri="{BB962C8B-B14F-4D97-AF65-F5344CB8AC3E}">
        <p14:creationId xmlns:p14="http://schemas.microsoft.com/office/powerpoint/2010/main" val="2041312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42</a:t>
            </a:fld>
            <a:endParaRPr lang="zh-CN" altLang="en-US"/>
          </a:p>
        </p:txBody>
      </p:sp>
    </p:spTree>
    <p:extLst>
      <p:ext uri="{BB962C8B-B14F-4D97-AF65-F5344CB8AC3E}">
        <p14:creationId xmlns:p14="http://schemas.microsoft.com/office/powerpoint/2010/main" val="2008755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7F38B5-F6A4-46AC-93F0-B670D124C1A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8DB9416-6D2A-4310-BF20-8770AC1E6A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C03D33B-6FEB-45AA-8D3E-B06FFFAB9CAB}"/>
              </a:ext>
            </a:extLst>
          </p:cNvPr>
          <p:cNvSpPr>
            <a:spLocks noGrp="1"/>
          </p:cNvSpPr>
          <p:nvPr>
            <p:ph type="dt" sz="half" idx="10"/>
          </p:nvPr>
        </p:nvSpPr>
        <p:spPr/>
        <p:txBody>
          <a:bodyPr/>
          <a:lstStyle/>
          <a:p>
            <a:fld id="{32B07C86-86F4-4B28-9AA2-F625AB209946}" type="datetimeFigureOut">
              <a:rPr lang="zh-CN" altLang="en-US" smtClean="0"/>
              <a:t>2023/12/9</a:t>
            </a:fld>
            <a:endParaRPr lang="zh-CN" altLang="en-US"/>
          </a:p>
        </p:txBody>
      </p:sp>
      <p:sp>
        <p:nvSpPr>
          <p:cNvPr id="5" name="页脚占位符 4">
            <a:extLst>
              <a:ext uri="{FF2B5EF4-FFF2-40B4-BE49-F238E27FC236}">
                <a16:creationId xmlns:a16="http://schemas.microsoft.com/office/drawing/2014/main" id="{430AA53E-411A-4E0C-B3B6-17712BCBF2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96415A-E43F-4635-AAF1-BDB3FFA2CE63}"/>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3989476114"/>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B246EF-FEC3-4A9E-A679-A29C193F016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17ED662-61DB-49A6-9905-F217053545F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E266D5-E934-4FCC-9AC0-29A1DE16963B}"/>
              </a:ext>
            </a:extLst>
          </p:cNvPr>
          <p:cNvSpPr>
            <a:spLocks noGrp="1"/>
          </p:cNvSpPr>
          <p:nvPr>
            <p:ph type="dt" sz="half" idx="10"/>
          </p:nvPr>
        </p:nvSpPr>
        <p:spPr/>
        <p:txBody>
          <a:bodyPr/>
          <a:lstStyle/>
          <a:p>
            <a:fld id="{32B07C86-86F4-4B28-9AA2-F625AB209946}" type="datetimeFigureOut">
              <a:rPr lang="zh-CN" altLang="en-US" smtClean="0"/>
              <a:t>2023/12/9</a:t>
            </a:fld>
            <a:endParaRPr lang="zh-CN" altLang="en-US"/>
          </a:p>
        </p:txBody>
      </p:sp>
      <p:sp>
        <p:nvSpPr>
          <p:cNvPr id="5" name="页脚占位符 4">
            <a:extLst>
              <a:ext uri="{FF2B5EF4-FFF2-40B4-BE49-F238E27FC236}">
                <a16:creationId xmlns:a16="http://schemas.microsoft.com/office/drawing/2014/main" id="{BED8D4F7-857D-4B94-9179-5DA479266F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FE8F91-D670-4BB4-A0A3-EBA6E8BB04B9}"/>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3719332357"/>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53627DE-3E7E-461E-A46D-F108EC4A904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0BF7217-1DF8-4F4B-89AF-3532E13FDBF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6C201E3-F21E-4AF1-8E2C-5F4BAD7C3248}"/>
              </a:ext>
            </a:extLst>
          </p:cNvPr>
          <p:cNvSpPr>
            <a:spLocks noGrp="1"/>
          </p:cNvSpPr>
          <p:nvPr>
            <p:ph type="dt" sz="half" idx="10"/>
          </p:nvPr>
        </p:nvSpPr>
        <p:spPr/>
        <p:txBody>
          <a:bodyPr/>
          <a:lstStyle/>
          <a:p>
            <a:fld id="{32B07C86-86F4-4B28-9AA2-F625AB209946}" type="datetimeFigureOut">
              <a:rPr lang="zh-CN" altLang="en-US" smtClean="0"/>
              <a:t>2023/12/9</a:t>
            </a:fld>
            <a:endParaRPr lang="zh-CN" altLang="en-US"/>
          </a:p>
        </p:txBody>
      </p:sp>
      <p:sp>
        <p:nvSpPr>
          <p:cNvPr id="5" name="页脚占位符 4">
            <a:extLst>
              <a:ext uri="{FF2B5EF4-FFF2-40B4-BE49-F238E27FC236}">
                <a16:creationId xmlns:a16="http://schemas.microsoft.com/office/drawing/2014/main" id="{E319E9F1-72A3-4854-854E-6E59D45080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EA46C6-BEE6-4091-A360-DC9571470944}"/>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3106478568"/>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sp>
        <p:nvSpPr>
          <p:cNvPr id="5" name="平行四边形 4">
            <a:extLst>
              <a:ext uri="{FF2B5EF4-FFF2-40B4-BE49-F238E27FC236}">
                <a16:creationId xmlns:a16="http://schemas.microsoft.com/office/drawing/2014/main" id="{A67E5878-1857-F049-848D-01EF3A4C29C0}"/>
              </a:ext>
            </a:extLst>
          </p:cNvPr>
          <p:cNvSpPr/>
          <p:nvPr userDrawn="1"/>
        </p:nvSpPr>
        <p:spPr>
          <a:xfrm>
            <a:off x="146342" y="231648"/>
            <a:ext cx="731711" cy="694944"/>
          </a:xfrm>
          <a:prstGeom prst="parallelogram">
            <a:avLst/>
          </a:prstGeom>
          <a:noFill/>
          <a:ln w="3175">
            <a:gradFill>
              <a:gsLst>
                <a:gs pos="0">
                  <a:srgbClr val="93C3C2"/>
                </a:gs>
                <a:gs pos="99000">
                  <a:srgbClr val="BAD7D7"/>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4" name="平行四边形 3">
            <a:extLst>
              <a:ext uri="{FF2B5EF4-FFF2-40B4-BE49-F238E27FC236}">
                <a16:creationId xmlns:a16="http://schemas.microsoft.com/office/drawing/2014/main" id="{289759F2-5574-394D-B363-9505BCCB4223}"/>
              </a:ext>
            </a:extLst>
          </p:cNvPr>
          <p:cNvSpPr/>
          <p:nvPr userDrawn="1"/>
        </p:nvSpPr>
        <p:spPr>
          <a:xfrm>
            <a:off x="298782" y="353568"/>
            <a:ext cx="731711" cy="694944"/>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2" name="平行四边形 1">
            <a:extLst>
              <a:ext uri="{FF2B5EF4-FFF2-40B4-BE49-F238E27FC236}">
                <a16:creationId xmlns:a16="http://schemas.microsoft.com/office/drawing/2014/main" id="{B071344B-14AF-4D4E-A54E-C4E97632A139}"/>
              </a:ext>
            </a:extLst>
          </p:cNvPr>
          <p:cNvSpPr/>
          <p:nvPr userDrawn="1"/>
        </p:nvSpPr>
        <p:spPr>
          <a:xfrm>
            <a:off x="219513" y="292608"/>
            <a:ext cx="731711" cy="694944"/>
          </a:xfrm>
          <a:prstGeom prst="parallelogram">
            <a:avLst/>
          </a:prstGeom>
          <a:gradFill>
            <a:gsLst>
              <a:gs pos="0">
                <a:srgbClr val="93C3C2"/>
              </a:gs>
              <a:gs pos="99000">
                <a:srgbClr val="B7D5D5"/>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6" name="文本框 5">
            <a:extLst>
              <a:ext uri="{FF2B5EF4-FFF2-40B4-BE49-F238E27FC236}">
                <a16:creationId xmlns:a16="http://schemas.microsoft.com/office/drawing/2014/main" id="{09CE7D83-8B4D-8441-92A7-93E56C982307}"/>
              </a:ext>
            </a:extLst>
          </p:cNvPr>
          <p:cNvSpPr txBox="1"/>
          <p:nvPr userDrawn="1"/>
        </p:nvSpPr>
        <p:spPr>
          <a:xfrm>
            <a:off x="298782" y="331745"/>
            <a:ext cx="561518" cy="494751"/>
          </a:xfrm>
          <a:prstGeom prst="rect">
            <a:avLst/>
          </a:prstGeom>
          <a:noFill/>
        </p:spPr>
        <p:txBody>
          <a:bodyPr wrap="none" rtlCol="0" anchor="ctr">
            <a:spAutoFit/>
          </a:bodyPr>
          <a:lstStyle/>
          <a:p>
            <a:pPr algn="ctr">
              <a:lnSpc>
                <a:spcPct val="120000"/>
              </a:lnSpc>
            </a:pPr>
            <a:fld id="{5F8123CF-E7D1-454A-B20C-763221F63EFA}" type="slidenum">
              <a:rPr kumimoji="1" lang="zh-CN" altLang="en-US" sz="2400" dirty="0" smtClean="0">
                <a:solidFill>
                  <a:schemeClr val="bg1"/>
                </a:solidFill>
                <a:latin typeface="Arial" panose="020B0604020202020204" pitchFamily="34" charset="0"/>
                <a:cs typeface="Arial" panose="020B0604020202020204" pitchFamily="34" charset="0"/>
              </a:rPr>
              <a:pPr algn="ctr">
                <a:lnSpc>
                  <a:spcPct val="120000"/>
                </a:lnSpc>
              </a:pPr>
              <a:t>‹#›</a:t>
            </a:fld>
            <a:endParaRPr kumimoji="1" lang="zh-CN" altLang="en-US"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5393672"/>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7E659C-A434-4799-B4A9-E26B1A58B8D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4F14AD0-0B94-49BC-8759-1DECD5634A3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D44709-D0FA-4F64-953E-99387C3F4748}"/>
              </a:ext>
            </a:extLst>
          </p:cNvPr>
          <p:cNvSpPr>
            <a:spLocks noGrp="1"/>
          </p:cNvSpPr>
          <p:nvPr>
            <p:ph type="dt" sz="half" idx="10"/>
          </p:nvPr>
        </p:nvSpPr>
        <p:spPr/>
        <p:txBody>
          <a:bodyPr/>
          <a:lstStyle/>
          <a:p>
            <a:fld id="{32B07C86-86F4-4B28-9AA2-F625AB209946}" type="datetimeFigureOut">
              <a:rPr lang="zh-CN" altLang="en-US" smtClean="0"/>
              <a:t>2023/12/9</a:t>
            </a:fld>
            <a:endParaRPr lang="zh-CN" altLang="en-US"/>
          </a:p>
        </p:txBody>
      </p:sp>
      <p:sp>
        <p:nvSpPr>
          <p:cNvPr id="5" name="页脚占位符 4">
            <a:extLst>
              <a:ext uri="{FF2B5EF4-FFF2-40B4-BE49-F238E27FC236}">
                <a16:creationId xmlns:a16="http://schemas.microsoft.com/office/drawing/2014/main" id="{1E3230C7-062E-4160-BDC9-0E60CCE118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483402-B2FC-4347-9D8C-268023454549}"/>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558357023"/>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0278DE-74E4-4A5A-A18B-433048CA66D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77F9823-4725-4620-AC59-73C50733DC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E7296F2-4B95-46D1-8E4A-929DC99CD256}"/>
              </a:ext>
            </a:extLst>
          </p:cNvPr>
          <p:cNvSpPr>
            <a:spLocks noGrp="1"/>
          </p:cNvSpPr>
          <p:nvPr>
            <p:ph type="dt" sz="half" idx="10"/>
          </p:nvPr>
        </p:nvSpPr>
        <p:spPr/>
        <p:txBody>
          <a:bodyPr/>
          <a:lstStyle/>
          <a:p>
            <a:fld id="{32B07C86-86F4-4B28-9AA2-F625AB209946}" type="datetimeFigureOut">
              <a:rPr lang="zh-CN" altLang="en-US" smtClean="0"/>
              <a:t>2023/12/9</a:t>
            </a:fld>
            <a:endParaRPr lang="zh-CN" altLang="en-US"/>
          </a:p>
        </p:txBody>
      </p:sp>
      <p:sp>
        <p:nvSpPr>
          <p:cNvPr id="5" name="页脚占位符 4">
            <a:extLst>
              <a:ext uri="{FF2B5EF4-FFF2-40B4-BE49-F238E27FC236}">
                <a16:creationId xmlns:a16="http://schemas.microsoft.com/office/drawing/2014/main" id="{8DDFEC42-D646-4B12-B19A-E5DB91992F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2ED973-D456-4D6F-AFE8-AA6E00B48639}"/>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2687690408"/>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F7C62E-15A2-4267-B558-5DBFCE1B328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A2335E2-944F-494A-A10D-AB7FCAC5E5F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88AB932-725E-4689-9FA7-FFA769E58A9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546A755-8A37-4F63-A4B1-FB1ACCFD4057}"/>
              </a:ext>
            </a:extLst>
          </p:cNvPr>
          <p:cNvSpPr>
            <a:spLocks noGrp="1"/>
          </p:cNvSpPr>
          <p:nvPr>
            <p:ph type="dt" sz="half" idx="10"/>
          </p:nvPr>
        </p:nvSpPr>
        <p:spPr/>
        <p:txBody>
          <a:bodyPr/>
          <a:lstStyle/>
          <a:p>
            <a:fld id="{32B07C86-86F4-4B28-9AA2-F625AB209946}" type="datetimeFigureOut">
              <a:rPr lang="zh-CN" altLang="en-US" smtClean="0"/>
              <a:t>2023/12/9</a:t>
            </a:fld>
            <a:endParaRPr lang="zh-CN" altLang="en-US"/>
          </a:p>
        </p:txBody>
      </p:sp>
      <p:sp>
        <p:nvSpPr>
          <p:cNvPr id="6" name="页脚占位符 5">
            <a:extLst>
              <a:ext uri="{FF2B5EF4-FFF2-40B4-BE49-F238E27FC236}">
                <a16:creationId xmlns:a16="http://schemas.microsoft.com/office/drawing/2014/main" id="{23BD277F-77FD-421B-836E-AF4BFCA0DAC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05C3010-B972-4636-A7A8-9C9F4FC56340}"/>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870089833"/>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44D521-48DE-49F6-8B78-2068BD2E932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F90F6B6-CEA5-496C-8F15-3DA32E9E36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2D57F42-D75C-4944-82B4-9E2D6EDD902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FCE88F0-6EA9-427E-9F89-E333AB04C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C5552C3-3351-46A1-8647-D63A5C3600C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F3FE32E-181B-485B-AB07-2C49EC76BD5C}"/>
              </a:ext>
            </a:extLst>
          </p:cNvPr>
          <p:cNvSpPr>
            <a:spLocks noGrp="1"/>
          </p:cNvSpPr>
          <p:nvPr>
            <p:ph type="dt" sz="half" idx="10"/>
          </p:nvPr>
        </p:nvSpPr>
        <p:spPr/>
        <p:txBody>
          <a:bodyPr/>
          <a:lstStyle/>
          <a:p>
            <a:fld id="{32B07C86-86F4-4B28-9AA2-F625AB209946}" type="datetimeFigureOut">
              <a:rPr lang="zh-CN" altLang="en-US" smtClean="0"/>
              <a:t>2023/12/9</a:t>
            </a:fld>
            <a:endParaRPr lang="zh-CN" altLang="en-US"/>
          </a:p>
        </p:txBody>
      </p:sp>
      <p:sp>
        <p:nvSpPr>
          <p:cNvPr id="8" name="页脚占位符 7">
            <a:extLst>
              <a:ext uri="{FF2B5EF4-FFF2-40B4-BE49-F238E27FC236}">
                <a16:creationId xmlns:a16="http://schemas.microsoft.com/office/drawing/2014/main" id="{B0DF3842-27A2-4E4A-8976-C21DAFA50BA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0F26674-0F25-4DA3-B2F4-A2F6A3161971}"/>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3025136344"/>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7E13E2-9AEF-4769-A928-1EE66349C54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D974209-CC40-435C-AC1C-45FFD45204FC}"/>
              </a:ext>
            </a:extLst>
          </p:cNvPr>
          <p:cNvSpPr>
            <a:spLocks noGrp="1"/>
          </p:cNvSpPr>
          <p:nvPr>
            <p:ph type="dt" sz="half" idx="10"/>
          </p:nvPr>
        </p:nvSpPr>
        <p:spPr/>
        <p:txBody>
          <a:bodyPr/>
          <a:lstStyle/>
          <a:p>
            <a:fld id="{32B07C86-86F4-4B28-9AA2-F625AB209946}" type="datetimeFigureOut">
              <a:rPr lang="zh-CN" altLang="en-US" smtClean="0"/>
              <a:t>2023/12/9</a:t>
            </a:fld>
            <a:endParaRPr lang="zh-CN" altLang="en-US"/>
          </a:p>
        </p:txBody>
      </p:sp>
      <p:sp>
        <p:nvSpPr>
          <p:cNvPr id="4" name="页脚占位符 3">
            <a:extLst>
              <a:ext uri="{FF2B5EF4-FFF2-40B4-BE49-F238E27FC236}">
                <a16:creationId xmlns:a16="http://schemas.microsoft.com/office/drawing/2014/main" id="{22893AD2-7F27-4B6D-8859-24D8905738E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07B26CF-E74A-4859-B424-25DCFE6E9389}"/>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1998322298"/>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74D45F7-874F-4CC5-B31F-178965F1BE89}"/>
              </a:ext>
            </a:extLst>
          </p:cNvPr>
          <p:cNvSpPr>
            <a:spLocks noGrp="1"/>
          </p:cNvSpPr>
          <p:nvPr>
            <p:ph type="dt" sz="half" idx="10"/>
          </p:nvPr>
        </p:nvSpPr>
        <p:spPr/>
        <p:txBody>
          <a:bodyPr/>
          <a:lstStyle/>
          <a:p>
            <a:fld id="{32B07C86-86F4-4B28-9AA2-F625AB209946}" type="datetimeFigureOut">
              <a:rPr lang="zh-CN" altLang="en-US" smtClean="0"/>
              <a:t>2023/12/9</a:t>
            </a:fld>
            <a:endParaRPr lang="zh-CN" altLang="en-US"/>
          </a:p>
        </p:txBody>
      </p:sp>
      <p:sp>
        <p:nvSpPr>
          <p:cNvPr id="3" name="页脚占位符 2">
            <a:extLst>
              <a:ext uri="{FF2B5EF4-FFF2-40B4-BE49-F238E27FC236}">
                <a16:creationId xmlns:a16="http://schemas.microsoft.com/office/drawing/2014/main" id="{A71C8B59-C659-417B-971E-C7A4A993362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83273C0-5607-4B6F-89E3-4E6FE6684E89}"/>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1612060408"/>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5175E-E85C-42F5-A953-98F86C5D42F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89E72B0-42F8-4369-8129-BF4BD11DB8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B621E60-8341-4258-A453-9CE3F9534D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E75AC05-E4D1-4BE2-8F4B-A7ACC5B8459D}"/>
              </a:ext>
            </a:extLst>
          </p:cNvPr>
          <p:cNvSpPr>
            <a:spLocks noGrp="1"/>
          </p:cNvSpPr>
          <p:nvPr>
            <p:ph type="dt" sz="half" idx="10"/>
          </p:nvPr>
        </p:nvSpPr>
        <p:spPr/>
        <p:txBody>
          <a:bodyPr/>
          <a:lstStyle/>
          <a:p>
            <a:fld id="{32B07C86-86F4-4B28-9AA2-F625AB209946}" type="datetimeFigureOut">
              <a:rPr lang="zh-CN" altLang="en-US" smtClean="0"/>
              <a:t>2023/12/9</a:t>
            </a:fld>
            <a:endParaRPr lang="zh-CN" altLang="en-US"/>
          </a:p>
        </p:txBody>
      </p:sp>
      <p:sp>
        <p:nvSpPr>
          <p:cNvPr id="6" name="页脚占位符 5">
            <a:extLst>
              <a:ext uri="{FF2B5EF4-FFF2-40B4-BE49-F238E27FC236}">
                <a16:creationId xmlns:a16="http://schemas.microsoft.com/office/drawing/2014/main" id="{BF09C043-8A59-49D1-8DB4-F71AE3154AF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1288D3C-B74B-4C15-B26A-96E6C127407A}"/>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2710112020"/>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4B0ACB-D712-4A46-AB53-5ABA2D4979D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9A43890-9A8E-4770-A4C9-C3E57A0EBC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157D8B5-DAC8-486B-967D-1D7DBCEA94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A001D85-1A56-448E-820D-5760F0F1D820}"/>
              </a:ext>
            </a:extLst>
          </p:cNvPr>
          <p:cNvSpPr>
            <a:spLocks noGrp="1"/>
          </p:cNvSpPr>
          <p:nvPr>
            <p:ph type="dt" sz="half" idx="10"/>
          </p:nvPr>
        </p:nvSpPr>
        <p:spPr/>
        <p:txBody>
          <a:bodyPr/>
          <a:lstStyle/>
          <a:p>
            <a:fld id="{32B07C86-86F4-4B28-9AA2-F625AB209946}" type="datetimeFigureOut">
              <a:rPr lang="zh-CN" altLang="en-US" smtClean="0"/>
              <a:t>2023/12/9</a:t>
            </a:fld>
            <a:endParaRPr lang="zh-CN" altLang="en-US"/>
          </a:p>
        </p:txBody>
      </p:sp>
      <p:sp>
        <p:nvSpPr>
          <p:cNvPr id="6" name="页脚占位符 5">
            <a:extLst>
              <a:ext uri="{FF2B5EF4-FFF2-40B4-BE49-F238E27FC236}">
                <a16:creationId xmlns:a16="http://schemas.microsoft.com/office/drawing/2014/main" id="{76CADF5D-AE79-446E-A846-A435660DD4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6AA5C7-F193-4ECA-9742-8F31C521FD0C}"/>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1386023297"/>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34D68EC-FB17-4C4A-8272-642A745A67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8EDCEF8-6A3A-431D-BCCA-148E3C547F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8972763-9488-4D4B-A948-1CD1804FDE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B07C86-86F4-4B28-9AA2-F625AB209946}" type="datetimeFigureOut">
              <a:rPr lang="zh-CN" altLang="en-US" smtClean="0"/>
              <a:t>2023/12/9</a:t>
            </a:fld>
            <a:endParaRPr lang="zh-CN" altLang="en-US"/>
          </a:p>
        </p:txBody>
      </p:sp>
      <p:sp>
        <p:nvSpPr>
          <p:cNvPr id="5" name="页脚占位符 4">
            <a:extLst>
              <a:ext uri="{FF2B5EF4-FFF2-40B4-BE49-F238E27FC236}">
                <a16:creationId xmlns:a16="http://schemas.microsoft.com/office/drawing/2014/main" id="{F4D07E19-2146-4F56-910B-961E04B844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C57B152-A30B-4A9A-BA63-C9743E3E7C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1457156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4.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5.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直角三角形 71">
            <a:extLst>
              <a:ext uri="{FF2B5EF4-FFF2-40B4-BE49-F238E27FC236}">
                <a16:creationId xmlns:a16="http://schemas.microsoft.com/office/drawing/2014/main" id="{C75F5E4E-777D-774F-AA43-B0DED718F0EC}"/>
              </a:ext>
            </a:extLst>
          </p:cNvPr>
          <p:cNvSpPr/>
          <p:nvPr/>
        </p:nvSpPr>
        <p:spPr>
          <a:xfrm rot="5400000">
            <a:off x="1588" y="-1"/>
            <a:ext cx="4546926" cy="4546926"/>
          </a:xfrm>
          <a:prstGeom prst="rtTriangle">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1" name="直角三角形 70">
            <a:extLst>
              <a:ext uri="{FF2B5EF4-FFF2-40B4-BE49-F238E27FC236}">
                <a16:creationId xmlns:a16="http://schemas.microsoft.com/office/drawing/2014/main" id="{01788412-3C8B-DB4D-A435-3EF8EDF15634}"/>
              </a:ext>
            </a:extLst>
          </p:cNvPr>
          <p:cNvSpPr/>
          <p:nvPr/>
        </p:nvSpPr>
        <p:spPr>
          <a:xfrm rot="16200000">
            <a:off x="7643487" y="2311073"/>
            <a:ext cx="4546926" cy="4546926"/>
          </a:xfrm>
          <a:prstGeom prst="rtTriangle">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1" name="文本框 10"/>
          <p:cNvSpPr txBox="1"/>
          <p:nvPr/>
        </p:nvSpPr>
        <p:spPr>
          <a:xfrm>
            <a:off x="1994980" y="2383742"/>
            <a:ext cx="8718625" cy="1323439"/>
          </a:xfrm>
          <a:prstGeom prst="rect">
            <a:avLst/>
          </a:prstGeom>
          <a:noFill/>
        </p:spPr>
        <p:txBody>
          <a:bodyPr wrap="square">
            <a:spAutoFit/>
          </a:bodyPr>
          <a:lstStyle/>
          <a:p>
            <a:pPr algn="dist" defTabSz="913491">
              <a:defRPr/>
            </a:pPr>
            <a:r>
              <a:rPr lang="en-US" altLang="zh-CN" sz="8000" b="1" dirty="0" err="1">
                <a:solidFill>
                  <a:schemeClr val="accent6">
                    <a:lumMod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dsaa</a:t>
            </a:r>
            <a:r>
              <a:rPr lang="zh-CN" altLang="en-US" sz="8000" b="1" dirty="0">
                <a:solidFill>
                  <a:schemeClr val="accent6">
                    <a:lumMod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互助课堂</a:t>
            </a:r>
          </a:p>
        </p:txBody>
      </p:sp>
      <p:sp>
        <p:nvSpPr>
          <p:cNvPr id="13" name="文本框 12"/>
          <p:cNvSpPr txBox="1"/>
          <p:nvPr/>
        </p:nvSpPr>
        <p:spPr>
          <a:xfrm>
            <a:off x="3095440" y="3812538"/>
            <a:ext cx="6396355" cy="584775"/>
          </a:xfrm>
          <a:prstGeom prst="rect">
            <a:avLst/>
          </a:prstGeom>
          <a:noFill/>
        </p:spPr>
        <p:txBody>
          <a:bodyPr wrap="square">
            <a:spAutoFit/>
          </a:bodyPr>
          <a:lstStyle/>
          <a:p>
            <a:pPr algn="ctr" defTabSz="913491">
              <a:defRPr/>
            </a:pPr>
            <a:r>
              <a:rPr lang="en-US" altLang="zh-CN" sz="3200" b="1" dirty="0">
                <a:solidFill>
                  <a:schemeClr val="tx1">
                    <a:lumMod val="85000"/>
                    <a:lumOff val="15000"/>
                  </a:schemeClr>
                </a:solidFill>
                <a:latin typeface="Arial" panose="020B0604020202020204" pitchFamily="34" charset="0"/>
                <a:ea typeface="思源黑体 CN Regular" panose="020B0500000000000000" pitchFamily="34" charset="-122"/>
                <a:cs typeface="+mn-ea"/>
                <a:sym typeface="Arial" panose="020B0604020202020204" pitchFamily="34" charset="0"/>
              </a:rPr>
              <a:t>Lecture7</a:t>
            </a:r>
            <a:endParaRPr lang="zh-CN" altLang="en-US" sz="3200" b="1" dirty="0">
              <a:solidFill>
                <a:schemeClr val="tx1">
                  <a:lumMod val="85000"/>
                  <a:lumOff val="15000"/>
                </a:schemeClr>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2" name="直角三角形 1">
            <a:extLst>
              <a:ext uri="{FF2B5EF4-FFF2-40B4-BE49-F238E27FC236}">
                <a16:creationId xmlns:a16="http://schemas.microsoft.com/office/drawing/2014/main" id="{78144B5E-6BCA-2542-9445-709960D3582A}"/>
              </a:ext>
            </a:extLst>
          </p:cNvPr>
          <p:cNvSpPr/>
          <p:nvPr/>
        </p:nvSpPr>
        <p:spPr>
          <a:xfrm rot="5400000">
            <a:off x="1588" y="0"/>
            <a:ext cx="3986784" cy="3986784"/>
          </a:xfrm>
          <a:prstGeom prst="rtTriangle">
            <a:avLst/>
          </a:prstGeom>
          <a:solidFill>
            <a:srgbClr val="B8D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0" name="直角三角形 69">
            <a:extLst>
              <a:ext uri="{FF2B5EF4-FFF2-40B4-BE49-F238E27FC236}">
                <a16:creationId xmlns:a16="http://schemas.microsoft.com/office/drawing/2014/main" id="{0777DB84-72E7-AB43-A1DC-ABF942AA9B19}"/>
              </a:ext>
            </a:extLst>
          </p:cNvPr>
          <p:cNvSpPr/>
          <p:nvPr/>
        </p:nvSpPr>
        <p:spPr>
          <a:xfrm rot="16200000">
            <a:off x="8203629" y="2871216"/>
            <a:ext cx="3986784" cy="3986784"/>
          </a:xfrm>
          <a:prstGeom prst="rtTriangle">
            <a:avLst/>
          </a:prstGeom>
          <a:solidFill>
            <a:srgbClr val="B8D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 name="平行四边形 2">
            <a:extLst>
              <a:ext uri="{FF2B5EF4-FFF2-40B4-BE49-F238E27FC236}">
                <a16:creationId xmlns:a16="http://schemas.microsoft.com/office/drawing/2014/main" id="{09C459AD-E8F9-8C4C-9D24-5CEC77B483DC}"/>
              </a:ext>
            </a:extLst>
          </p:cNvPr>
          <p:cNvSpPr/>
          <p:nvPr/>
        </p:nvSpPr>
        <p:spPr>
          <a:xfrm>
            <a:off x="1781418" y="1"/>
            <a:ext cx="3779723" cy="2209495"/>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3" name="平行四边形 72">
            <a:extLst>
              <a:ext uri="{FF2B5EF4-FFF2-40B4-BE49-F238E27FC236}">
                <a16:creationId xmlns:a16="http://schemas.microsoft.com/office/drawing/2014/main" id="{C4F593FD-3671-E846-9249-DE08C68D5AEE}"/>
              </a:ext>
            </a:extLst>
          </p:cNvPr>
          <p:cNvSpPr/>
          <p:nvPr/>
        </p:nvSpPr>
        <p:spPr>
          <a:xfrm>
            <a:off x="-2438922" y="1167125"/>
            <a:ext cx="3958556" cy="3659871"/>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4" name="平行四边形 73">
            <a:extLst>
              <a:ext uri="{FF2B5EF4-FFF2-40B4-BE49-F238E27FC236}">
                <a16:creationId xmlns:a16="http://schemas.microsoft.com/office/drawing/2014/main" id="{9B2B09C8-4BB9-264F-83F8-9FB4D2EF02DB}"/>
              </a:ext>
            </a:extLst>
          </p:cNvPr>
          <p:cNvSpPr/>
          <p:nvPr/>
        </p:nvSpPr>
        <p:spPr>
          <a:xfrm>
            <a:off x="10771277" y="2156849"/>
            <a:ext cx="3958556" cy="3659871"/>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5" name="平行四边形 74">
            <a:extLst>
              <a:ext uri="{FF2B5EF4-FFF2-40B4-BE49-F238E27FC236}">
                <a16:creationId xmlns:a16="http://schemas.microsoft.com/office/drawing/2014/main" id="{26E850BB-8B8C-1A4B-A425-D0A6C031F94A}"/>
              </a:ext>
            </a:extLst>
          </p:cNvPr>
          <p:cNvSpPr/>
          <p:nvPr/>
        </p:nvSpPr>
        <p:spPr>
          <a:xfrm>
            <a:off x="6627825" y="4658925"/>
            <a:ext cx="3779723" cy="2209495"/>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4" name="文本框 3">
            <a:extLst>
              <a:ext uri="{FF2B5EF4-FFF2-40B4-BE49-F238E27FC236}">
                <a16:creationId xmlns:a16="http://schemas.microsoft.com/office/drawing/2014/main" id="{9817B545-6DB4-B044-AFF9-CC38F0A48A51}"/>
              </a:ext>
            </a:extLst>
          </p:cNvPr>
          <p:cNvSpPr txBox="1"/>
          <p:nvPr/>
        </p:nvSpPr>
        <p:spPr>
          <a:xfrm>
            <a:off x="5248433" y="4536364"/>
            <a:ext cx="2031325" cy="461665"/>
          </a:xfrm>
          <a:prstGeom prst="rect">
            <a:avLst/>
          </a:prstGeom>
          <a:noFill/>
        </p:spPr>
        <p:txBody>
          <a:bodyPr wrap="none" rtlCol="0">
            <a:spAutoFit/>
          </a:bodyPr>
          <a:lstStyle/>
          <a:p>
            <a:r>
              <a:rPr kumimoji="1" lang="zh-CN" altLang="en-US" sz="2400" dirty="0">
                <a:solidFill>
                  <a:schemeClr val="accent6">
                    <a:lumMod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导生：杨宗奇</a:t>
            </a:r>
          </a:p>
        </p:txBody>
      </p:sp>
    </p:spTree>
    <p:custDataLst>
      <p:tags r:id="rId1"/>
    </p:custDataLst>
    <p:extLst>
      <p:ext uri="{BB962C8B-B14F-4D97-AF65-F5344CB8AC3E}">
        <p14:creationId xmlns:p14="http://schemas.microsoft.com/office/powerpoint/2010/main" val="316720597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DB7CA75-ABF4-D286-1839-60E666609800}"/>
              </a:ext>
            </a:extLst>
          </p:cNvPr>
          <p:cNvSpPr/>
          <p:nvPr/>
        </p:nvSpPr>
        <p:spPr>
          <a:xfrm>
            <a:off x="1130007" y="354830"/>
            <a:ext cx="2492692"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二叉堆的删除</a:t>
            </a:r>
          </a:p>
        </p:txBody>
      </p:sp>
      <p:sp>
        <p:nvSpPr>
          <p:cNvPr id="3" name="文本框 2">
            <a:extLst>
              <a:ext uri="{FF2B5EF4-FFF2-40B4-BE49-F238E27FC236}">
                <a16:creationId xmlns:a16="http://schemas.microsoft.com/office/drawing/2014/main" id="{C75A5EF1-5EDC-BE52-2FEE-F3718ECE090C}"/>
              </a:ext>
            </a:extLst>
          </p:cNvPr>
          <p:cNvSpPr txBox="1"/>
          <p:nvPr/>
        </p:nvSpPr>
        <p:spPr>
          <a:xfrm>
            <a:off x="503392" y="1249446"/>
            <a:ext cx="10612842" cy="169802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同样的，为了维护二叉堆的性质，要从根开始向下进行维护，如果根节点小于子节点则要向下交换。如果比左右儿子都大，则要选取左右儿子中的较小者交换到父节点。直到交换到叶子结点或父节点小于子节点为止。</a:t>
            </a:r>
            <a:endParaRPr lang="en-US" altLang="zh-CN" sz="2400" b="1" dirty="0"/>
          </a:p>
        </p:txBody>
      </p:sp>
      <p:pic>
        <p:nvPicPr>
          <p:cNvPr id="5" name="图片 4">
            <a:extLst>
              <a:ext uri="{FF2B5EF4-FFF2-40B4-BE49-F238E27FC236}">
                <a16:creationId xmlns:a16="http://schemas.microsoft.com/office/drawing/2014/main" id="{BAA65D74-BF48-410C-ADF4-BAAFD7E1A288}"/>
              </a:ext>
            </a:extLst>
          </p:cNvPr>
          <p:cNvPicPr>
            <a:picLocks noChangeAspect="1"/>
          </p:cNvPicPr>
          <p:nvPr/>
        </p:nvPicPr>
        <p:blipFill>
          <a:blip r:embed="rId2"/>
          <a:stretch>
            <a:fillRect/>
          </a:stretch>
        </p:blipFill>
        <p:spPr>
          <a:xfrm>
            <a:off x="1020549" y="3318871"/>
            <a:ext cx="4064209" cy="2933851"/>
          </a:xfrm>
          <a:prstGeom prst="rect">
            <a:avLst/>
          </a:prstGeom>
        </p:spPr>
      </p:pic>
      <p:pic>
        <p:nvPicPr>
          <p:cNvPr id="7" name="图片 6">
            <a:extLst>
              <a:ext uri="{FF2B5EF4-FFF2-40B4-BE49-F238E27FC236}">
                <a16:creationId xmlns:a16="http://schemas.microsoft.com/office/drawing/2014/main" id="{77DEB7FF-F9AB-C9ED-9674-8DBA98B5ACB2}"/>
              </a:ext>
            </a:extLst>
          </p:cNvPr>
          <p:cNvPicPr>
            <a:picLocks noChangeAspect="1"/>
          </p:cNvPicPr>
          <p:nvPr/>
        </p:nvPicPr>
        <p:blipFill>
          <a:blip r:embed="rId3"/>
          <a:stretch>
            <a:fillRect/>
          </a:stretch>
        </p:blipFill>
        <p:spPr>
          <a:xfrm>
            <a:off x="5809813" y="3214749"/>
            <a:ext cx="4038808" cy="2787793"/>
          </a:xfrm>
          <a:prstGeom prst="rect">
            <a:avLst/>
          </a:prstGeom>
        </p:spPr>
      </p:pic>
    </p:spTree>
    <p:extLst>
      <p:ext uri="{BB962C8B-B14F-4D97-AF65-F5344CB8AC3E}">
        <p14:creationId xmlns:p14="http://schemas.microsoft.com/office/powerpoint/2010/main" val="2231204075"/>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E80D81A-C84D-E2A0-119B-39F0C340C58F}"/>
              </a:ext>
            </a:extLst>
          </p:cNvPr>
          <p:cNvSpPr/>
          <p:nvPr/>
        </p:nvSpPr>
        <p:spPr>
          <a:xfrm>
            <a:off x="1130006" y="354830"/>
            <a:ext cx="3351251"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二叉堆的数组实现</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85C6E42F-FD8E-1AB3-9A79-D1306677EC47}"/>
                  </a:ext>
                </a:extLst>
              </p:cNvPr>
              <p:cNvSpPr txBox="1"/>
              <p:nvPr/>
            </p:nvSpPr>
            <p:spPr>
              <a:xfrm>
                <a:off x="503392" y="1249446"/>
                <a:ext cx="10612842" cy="249728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由于完全二叉树的节点可以从上到下，从左到右一一编号，我们可以将这个编号对应到数组的下标，并且可以通过二叉树的性质快速获取各节点之间的下标关系。父节点为</a:t>
                </a:r>
                <a14:m>
                  <m:oMath xmlns:m="http://schemas.openxmlformats.org/officeDocument/2006/math">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𝒊</m:t>
                        </m:r>
                      </m:num>
                      <m:den>
                        <m:r>
                          <a:rPr lang="en-US" altLang="zh-CN" sz="2400" b="1" i="1" smtClean="0">
                            <a:latin typeface="Cambria Math" panose="02040503050406030204" pitchFamily="18" charset="0"/>
                          </a:rPr>
                          <m:t>𝟐</m:t>
                        </m:r>
                      </m:den>
                    </m:f>
                  </m:oMath>
                </a14:m>
                <a:r>
                  <a:rPr lang="zh-CN" altLang="en-US" sz="2400" b="1" dirty="0"/>
                  <a:t>，左儿子为</a:t>
                </a:r>
                <a14:m>
                  <m:oMath xmlns:m="http://schemas.openxmlformats.org/officeDocument/2006/math">
                    <m:r>
                      <a:rPr lang="en-US" altLang="zh-CN" sz="2400" b="1" i="1" smtClean="0">
                        <a:latin typeface="Cambria Math" panose="02040503050406030204" pitchFamily="18" charset="0"/>
                      </a:rPr>
                      <m:t>𝟐</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𝒊</m:t>
                    </m:r>
                  </m:oMath>
                </a14:m>
                <a:r>
                  <a:rPr lang="zh-CN" altLang="en-US" sz="2400" b="1" dirty="0"/>
                  <a:t>，右儿子为</a:t>
                </a:r>
                <a14:m>
                  <m:oMath xmlns:m="http://schemas.openxmlformats.org/officeDocument/2006/math">
                    <m:r>
                      <a:rPr lang="en-US" altLang="zh-CN" sz="2400" b="1" i="1" smtClean="0">
                        <a:latin typeface="Cambria Math" panose="02040503050406030204" pitchFamily="18" charset="0"/>
                      </a:rPr>
                      <m:t>𝟐</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𝒊</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oMath>
                </a14:m>
                <a:endParaRPr lang="en-US" altLang="zh-CN" sz="2400" b="1" dirty="0"/>
              </a:p>
              <a:p>
                <a:pPr marL="457200" indent="-457200">
                  <a:lnSpc>
                    <a:spcPct val="150000"/>
                  </a:lnSpc>
                  <a:buFont typeface="Arial" panose="020B0604020202020204" pitchFamily="34" charset="0"/>
                  <a:buChar char="•"/>
                </a:pPr>
                <a:r>
                  <a:rPr lang="zh-CN" altLang="en-US" sz="2400" b="1" dirty="0"/>
                  <a:t>那么我们就可以在数组上实现二叉堆的构建。</a:t>
                </a:r>
                <a:endParaRPr lang="en-US" altLang="zh-CN" sz="2400" b="1" dirty="0"/>
              </a:p>
            </p:txBody>
          </p:sp>
        </mc:Choice>
        <mc:Fallback xmlns="">
          <p:sp>
            <p:nvSpPr>
              <p:cNvPr id="3" name="文本框 2">
                <a:extLst>
                  <a:ext uri="{FF2B5EF4-FFF2-40B4-BE49-F238E27FC236}">
                    <a16:creationId xmlns:a16="http://schemas.microsoft.com/office/drawing/2014/main" id="{85C6E42F-FD8E-1AB3-9A79-D1306677EC47}"/>
                  </a:ext>
                </a:extLst>
              </p:cNvPr>
              <p:cNvSpPr txBox="1">
                <a:spLocks noRot="1" noChangeAspect="1" noMove="1" noResize="1" noEditPoints="1" noAdjustHandles="1" noChangeArrowheads="1" noChangeShapeType="1" noTextEdit="1"/>
              </p:cNvSpPr>
              <p:nvPr/>
            </p:nvSpPr>
            <p:spPr>
              <a:xfrm>
                <a:off x="503392" y="1249446"/>
                <a:ext cx="10612842" cy="2497287"/>
              </a:xfrm>
              <a:prstGeom prst="rect">
                <a:avLst/>
              </a:prstGeom>
              <a:blipFill>
                <a:blip r:embed="rId2"/>
                <a:stretch>
                  <a:fillRect l="-804" b="-4634"/>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579A523A-3E46-29AB-3DB5-4338E6E9A9D6}"/>
              </a:ext>
            </a:extLst>
          </p:cNvPr>
          <p:cNvPicPr>
            <a:picLocks noChangeAspect="1"/>
          </p:cNvPicPr>
          <p:nvPr/>
        </p:nvPicPr>
        <p:blipFill>
          <a:blip r:embed="rId3"/>
          <a:stretch>
            <a:fillRect/>
          </a:stretch>
        </p:blipFill>
        <p:spPr>
          <a:xfrm>
            <a:off x="1314517" y="3924809"/>
            <a:ext cx="8725348" cy="2819545"/>
          </a:xfrm>
          <a:prstGeom prst="rect">
            <a:avLst/>
          </a:prstGeom>
        </p:spPr>
      </p:pic>
    </p:spTree>
    <p:extLst>
      <p:ext uri="{BB962C8B-B14F-4D97-AF65-F5344CB8AC3E}">
        <p14:creationId xmlns:p14="http://schemas.microsoft.com/office/powerpoint/2010/main" val="439488034"/>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19E7029-1C97-7015-A0D2-582D8CF20884}"/>
              </a:ext>
            </a:extLst>
          </p:cNvPr>
          <p:cNvSpPr/>
          <p:nvPr/>
        </p:nvSpPr>
        <p:spPr>
          <a:xfrm>
            <a:off x="1130006" y="354830"/>
            <a:ext cx="2485713"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建立二叉堆</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0524B5D-4EEF-47B9-2902-C7B276C0140A}"/>
                  </a:ext>
                </a:extLst>
              </p:cNvPr>
              <p:cNvSpPr txBox="1"/>
              <p:nvPr/>
            </p:nvSpPr>
            <p:spPr>
              <a:xfrm>
                <a:off x="503392" y="1249446"/>
                <a:ext cx="10612842" cy="280602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如果我们要对一个有</a:t>
                </a:r>
                <a:r>
                  <a:rPr lang="en-US" altLang="zh-CN" sz="2400" b="1" dirty="0"/>
                  <a:t>n</a:t>
                </a:r>
                <a:r>
                  <a:rPr lang="zh-CN" altLang="en-US" sz="2400" b="1" dirty="0"/>
                  <a:t>个元素的集合</a:t>
                </a:r>
                <a:r>
                  <a:rPr lang="en-US" altLang="zh-CN" sz="2400" b="1" dirty="0"/>
                  <a:t>S</a:t>
                </a:r>
                <a:r>
                  <a:rPr lang="zh-CN" altLang="en-US" sz="2400" b="1" dirty="0"/>
                  <a:t>构建一个二叉堆，我们可以采用将</a:t>
                </a:r>
                <a:r>
                  <a:rPr lang="en-US" altLang="zh-CN" sz="2400" b="1" dirty="0"/>
                  <a:t>n</a:t>
                </a:r>
                <a:r>
                  <a:rPr lang="zh-CN" altLang="en-US" sz="2400" b="1" dirty="0"/>
                  <a:t>个元素逐个插入堆并调整的方式来实现。</a:t>
                </a:r>
                <a:endParaRPr lang="en-US" altLang="zh-CN" sz="2400" b="1" dirty="0"/>
              </a:p>
              <a:p>
                <a:pPr marL="457200" indent="-457200">
                  <a:lnSpc>
                    <a:spcPct val="150000"/>
                  </a:lnSpc>
                  <a:buFont typeface="Arial" panose="020B0604020202020204" pitchFamily="34" charset="0"/>
                  <a:buChar char="•"/>
                </a:pPr>
                <a:r>
                  <a:rPr lang="zh-CN" altLang="en-US" sz="2400" b="1" dirty="0"/>
                  <a:t>每次调整花费</a:t>
                </a:r>
                <a14:m>
                  <m:oMath xmlns:m="http://schemas.openxmlformats.org/officeDocument/2006/math">
                    <m:r>
                      <a:rPr lang="en-US" altLang="zh-CN" sz="2400" b="1" i="1" smtClean="0">
                        <a:latin typeface="Cambria Math" panose="02040503050406030204" pitchFamily="18" charset="0"/>
                      </a:rPr>
                      <m:t>𝑶</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𝒍𝒐𝒈𝒏</m:t>
                    </m:r>
                    <m:r>
                      <a:rPr lang="en-US" altLang="zh-CN" sz="2400" b="1" i="1" smtClean="0">
                        <a:latin typeface="Cambria Math" panose="02040503050406030204" pitchFamily="18" charset="0"/>
                      </a:rPr>
                      <m:t>)</m:t>
                    </m:r>
                  </m:oMath>
                </a14:m>
                <a:r>
                  <a:rPr lang="zh-CN" altLang="en-US" sz="2400" b="1" dirty="0"/>
                  <a:t>，插入</a:t>
                </a:r>
                <a14:m>
                  <m:oMath xmlns:m="http://schemas.openxmlformats.org/officeDocument/2006/math">
                    <m:r>
                      <a:rPr lang="en-US" altLang="zh-CN" sz="2400" b="1" i="1" smtClean="0">
                        <a:latin typeface="Cambria Math" panose="02040503050406030204" pitchFamily="18" charset="0"/>
                      </a:rPr>
                      <m:t>𝒏</m:t>
                    </m:r>
                  </m:oMath>
                </a14:m>
                <a:r>
                  <a:rPr lang="zh-CN" altLang="en-US" sz="2400" b="1" dirty="0"/>
                  <a:t>次，总共</a:t>
                </a:r>
                <a14:m>
                  <m:oMath xmlns:m="http://schemas.openxmlformats.org/officeDocument/2006/math">
                    <m:r>
                      <a:rPr lang="en-US" altLang="zh-CN" sz="2400" b="1" i="1" smtClean="0">
                        <a:latin typeface="Cambria Math" panose="02040503050406030204" pitchFamily="18" charset="0"/>
                      </a:rPr>
                      <m:t>𝑶</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𝒏𝒍𝒐𝒈𝒏</m:t>
                    </m:r>
                    <m:r>
                      <a:rPr lang="en-US" altLang="zh-CN" sz="2400" b="1" i="1" smtClean="0">
                        <a:latin typeface="Cambria Math" panose="02040503050406030204" pitchFamily="18" charset="0"/>
                      </a:rPr>
                      <m:t>)</m:t>
                    </m:r>
                  </m:oMath>
                </a14:m>
                <a:endParaRPr lang="en-US" altLang="zh-CN" sz="2400" b="1" dirty="0"/>
              </a:p>
              <a:p>
                <a:pPr marL="457200" indent="-457200">
                  <a:lnSpc>
                    <a:spcPct val="150000"/>
                  </a:lnSpc>
                  <a:buFont typeface="Arial" panose="020B0604020202020204" pitchFamily="34" charset="0"/>
                  <a:buChar char="•"/>
                </a:pPr>
                <a:r>
                  <a:rPr lang="zh-CN" altLang="en-US" sz="2400" b="1" dirty="0"/>
                  <a:t>练一练：用以下集合中的数构建一个二叉堆</a:t>
                </a:r>
                <a:endParaRPr lang="en-US" altLang="zh-CN" sz="2400" b="1" dirty="0"/>
              </a:p>
              <a:p>
                <a:pPr marL="457200" indent="-457200">
                  <a:lnSpc>
                    <a:spcPct val="150000"/>
                  </a:lnSpc>
                  <a:buFont typeface="Arial" panose="020B0604020202020204" pitchFamily="34" charset="0"/>
                  <a:buChar char="•"/>
                </a:pPr>
                <a:r>
                  <a:rPr lang="en-US" altLang="zh-CN" sz="2400" b="1" dirty="0"/>
                  <a:t>S = {3</a:t>
                </a:r>
                <a:r>
                  <a:rPr lang="zh-CN" altLang="en-US" sz="2400" b="1" dirty="0"/>
                  <a:t>，</a:t>
                </a:r>
                <a:r>
                  <a:rPr lang="en-US" altLang="zh-CN" sz="2400" b="1" dirty="0"/>
                  <a:t>10</a:t>
                </a:r>
                <a:r>
                  <a:rPr lang="zh-CN" altLang="en-US" sz="2400" b="1" dirty="0"/>
                  <a:t>，</a:t>
                </a:r>
                <a:r>
                  <a:rPr lang="en-US" altLang="zh-CN" sz="2400" b="1" dirty="0"/>
                  <a:t>15</a:t>
                </a:r>
                <a:r>
                  <a:rPr lang="zh-CN" altLang="en-US" sz="2400" b="1" dirty="0"/>
                  <a:t>，</a:t>
                </a:r>
                <a:r>
                  <a:rPr lang="en-US" altLang="zh-CN" sz="2400" b="1" dirty="0"/>
                  <a:t>20</a:t>
                </a:r>
                <a:r>
                  <a:rPr lang="zh-CN" altLang="en-US" sz="2400" b="1" dirty="0"/>
                  <a:t>，</a:t>
                </a:r>
                <a:r>
                  <a:rPr lang="en-US" altLang="zh-CN" sz="2400" b="1" dirty="0"/>
                  <a:t>30</a:t>
                </a:r>
                <a:r>
                  <a:rPr lang="zh-CN" altLang="en-US" sz="2400" b="1" dirty="0"/>
                  <a:t>，</a:t>
                </a:r>
                <a:r>
                  <a:rPr lang="en-US" altLang="zh-CN" sz="2400" b="1" dirty="0"/>
                  <a:t>40</a:t>
                </a:r>
                <a:r>
                  <a:rPr lang="zh-CN" altLang="en-US" sz="2400" b="1" dirty="0"/>
                  <a:t>，</a:t>
                </a:r>
                <a:r>
                  <a:rPr lang="en-US" altLang="zh-CN" sz="2400" b="1" dirty="0"/>
                  <a:t>60</a:t>
                </a:r>
                <a:r>
                  <a:rPr lang="zh-CN" altLang="en-US" sz="2400" b="1" dirty="0"/>
                  <a:t>，</a:t>
                </a:r>
                <a:r>
                  <a:rPr lang="en-US" altLang="zh-CN" sz="2400" b="1" dirty="0"/>
                  <a:t>73</a:t>
                </a:r>
                <a:r>
                  <a:rPr lang="zh-CN" altLang="en-US" sz="2400" b="1" dirty="0"/>
                  <a:t>，</a:t>
                </a:r>
                <a:r>
                  <a:rPr lang="en-US" altLang="zh-CN" sz="2400" b="1" dirty="0"/>
                  <a:t>90}</a:t>
                </a:r>
              </a:p>
            </p:txBody>
          </p:sp>
        </mc:Choice>
        <mc:Fallback xmlns="">
          <p:sp>
            <p:nvSpPr>
              <p:cNvPr id="3" name="文本框 2">
                <a:extLst>
                  <a:ext uri="{FF2B5EF4-FFF2-40B4-BE49-F238E27FC236}">
                    <a16:creationId xmlns:a16="http://schemas.microsoft.com/office/drawing/2014/main" id="{70524B5D-4EEF-47B9-2902-C7B276C0140A}"/>
                  </a:ext>
                </a:extLst>
              </p:cNvPr>
              <p:cNvSpPr txBox="1">
                <a:spLocks noRot="1" noChangeAspect="1" noMove="1" noResize="1" noEditPoints="1" noAdjustHandles="1" noChangeArrowheads="1" noChangeShapeType="1" noTextEdit="1"/>
              </p:cNvSpPr>
              <p:nvPr/>
            </p:nvSpPr>
            <p:spPr>
              <a:xfrm>
                <a:off x="503392" y="1249446"/>
                <a:ext cx="10612842" cy="2806025"/>
              </a:xfrm>
              <a:prstGeom prst="rect">
                <a:avLst/>
              </a:prstGeom>
              <a:blipFill>
                <a:blip r:embed="rId2"/>
                <a:stretch>
                  <a:fillRect l="-804" r="-804" b="-43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93361505"/>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55A4EBE-2F88-3950-DFA6-BD84764855E3}"/>
              </a:ext>
            </a:extLst>
          </p:cNvPr>
          <p:cNvSpPr txBox="1"/>
          <p:nvPr/>
        </p:nvSpPr>
        <p:spPr>
          <a:xfrm>
            <a:off x="503392" y="1249446"/>
            <a:ext cx="10612842" cy="502201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在我们初始建堆的过程中，我们不需要实现删除最小的操作，这意味着我们不需要每次都把最小的元素调整到堆顶，我们只需要维护整个集合构成的树满足堆的性质即可。我们可以更快地完成初始建堆的操作。</a:t>
            </a:r>
            <a:endParaRPr lang="en-US" altLang="zh-CN" sz="2400" b="1" dirty="0"/>
          </a:p>
          <a:p>
            <a:pPr marL="457200" indent="-457200">
              <a:lnSpc>
                <a:spcPct val="150000"/>
              </a:lnSpc>
              <a:buFont typeface="Arial" panose="020B0604020202020204" pitchFamily="34" charset="0"/>
              <a:buChar char="•"/>
            </a:pPr>
            <a:r>
              <a:rPr lang="en-US" altLang="zh-CN" sz="2400" b="1" dirty="0"/>
              <a:t>Root-fix</a:t>
            </a:r>
            <a:r>
              <a:rPr lang="zh-CN" altLang="en-US" sz="2400" b="1" dirty="0"/>
              <a:t>操作：给定一个根为</a:t>
            </a:r>
            <a:r>
              <a:rPr lang="en-US" altLang="zh-CN" sz="2400" b="1" dirty="0"/>
              <a:t>r</a:t>
            </a:r>
            <a:r>
              <a:rPr lang="zh-CN" altLang="en-US" sz="2400" b="1" dirty="0"/>
              <a:t>的完全二叉树</a:t>
            </a:r>
            <a:r>
              <a:rPr lang="en-US" altLang="zh-CN" sz="2400" b="1" dirty="0"/>
              <a:t>T</a:t>
            </a:r>
            <a:r>
              <a:rPr lang="zh-CN" altLang="en-US" sz="2400" b="1" dirty="0"/>
              <a:t>，满足其左右子树都为二叉堆。</a:t>
            </a:r>
            <a:endParaRPr lang="en-US" altLang="zh-CN" sz="2400" b="1" dirty="0"/>
          </a:p>
          <a:p>
            <a:pPr marL="457200" indent="-457200">
              <a:lnSpc>
                <a:spcPct val="150000"/>
              </a:lnSpc>
              <a:buFont typeface="Arial" panose="020B0604020202020204" pitchFamily="34" charset="0"/>
              <a:buChar char="•"/>
            </a:pPr>
            <a:r>
              <a:rPr lang="zh-CN" altLang="en-US" sz="2400" b="1" dirty="0"/>
              <a:t>但是</a:t>
            </a:r>
            <a:r>
              <a:rPr lang="en-US" altLang="zh-CN" sz="2400" b="1" dirty="0"/>
              <a:t>r</a:t>
            </a:r>
            <a:r>
              <a:rPr lang="zh-CN" altLang="en-US" sz="2400" b="1" dirty="0"/>
              <a:t>与</a:t>
            </a:r>
            <a:r>
              <a:rPr lang="en-US" altLang="zh-CN" sz="2400" b="1" dirty="0"/>
              <a:t>r</a:t>
            </a:r>
            <a:r>
              <a:rPr lang="zh-CN" altLang="en-US" sz="2400" b="1" dirty="0"/>
              <a:t>的左右子节点并不一定满足二叉堆的性质，因此可能会与其中一个子节点交换。交换后的子节点所在的子树又可能不满足二叉堆的性质，会不断地往下交换。</a:t>
            </a:r>
            <a:endParaRPr lang="en-US" altLang="zh-CN" sz="2400" b="1" dirty="0"/>
          </a:p>
          <a:p>
            <a:pPr marL="457200" indent="-457200">
              <a:lnSpc>
                <a:spcPct val="150000"/>
              </a:lnSpc>
              <a:buFont typeface="Arial" panose="020B0604020202020204" pitchFamily="34" charset="0"/>
              <a:buChar char="•"/>
            </a:pPr>
            <a:r>
              <a:rPr lang="en-US" altLang="zh-CN" sz="2400" b="1" dirty="0"/>
              <a:t>Root-fix</a:t>
            </a:r>
            <a:r>
              <a:rPr lang="zh-CN" altLang="en-US" sz="2400" b="1" dirty="0"/>
              <a:t>操作即为将根节点向下调整，使</a:t>
            </a:r>
            <a:r>
              <a:rPr lang="en-US" altLang="zh-CN" sz="2400" b="1" dirty="0"/>
              <a:t>T</a:t>
            </a:r>
            <a:r>
              <a:rPr lang="zh-CN" altLang="en-US" sz="2400" b="1" dirty="0"/>
              <a:t>满足二叉堆性质的操作。</a:t>
            </a:r>
            <a:endParaRPr lang="en-US" altLang="zh-CN" sz="2400" b="1" dirty="0"/>
          </a:p>
          <a:p>
            <a:pPr marL="457200" indent="-457200">
              <a:lnSpc>
                <a:spcPct val="150000"/>
              </a:lnSpc>
              <a:buFont typeface="Arial" panose="020B0604020202020204" pitchFamily="34" charset="0"/>
              <a:buChar char="•"/>
            </a:pPr>
            <a:r>
              <a:rPr lang="zh-CN" altLang="en-US" sz="2400" b="1" dirty="0"/>
              <a:t>这个操作就跟二叉堆删除节点时向下调整的操作是一样的。</a:t>
            </a:r>
            <a:endParaRPr lang="en-US" altLang="zh-CN" sz="2400" b="1" dirty="0"/>
          </a:p>
        </p:txBody>
      </p:sp>
      <p:sp>
        <p:nvSpPr>
          <p:cNvPr id="3" name="矩形 2">
            <a:extLst>
              <a:ext uri="{FF2B5EF4-FFF2-40B4-BE49-F238E27FC236}">
                <a16:creationId xmlns:a16="http://schemas.microsoft.com/office/drawing/2014/main" id="{EFFCBE67-270F-0F41-5874-76F0406838A4}"/>
              </a:ext>
            </a:extLst>
          </p:cNvPr>
          <p:cNvSpPr/>
          <p:nvPr/>
        </p:nvSpPr>
        <p:spPr>
          <a:xfrm>
            <a:off x="1130006" y="354830"/>
            <a:ext cx="2485713"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建立二叉堆</a:t>
            </a:r>
          </a:p>
        </p:txBody>
      </p:sp>
    </p:spTree>
    <p:extLst>
      <p:ext uri="{BB962C8B-B14F-4D97-AF65-F5344CB8AC3E}">
        <p14:creationId xmlns:p14="http://schemas.microsoft.com/office/powerpoint/2010/main" val="3454548078"/>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C0AFB1D-986C-A722-E133-6DDA1AD8D40B}"/>
              </a:ext>
            </a:extLst>
          </p:cNvPr>
          <p:cNvSpPr/>
          <p:nvPr/>
        </p:nvSpPr>
        <p:spPr>
          <a:xfrm>
            <a:off x="1130006" y="354830"/>
            <a:ext cx="2485713"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建立二叉堆</a:t>
            </a:r>
          </a:p>
        </p:txBody>
      </p:sp>
      <p:sp>
        <p:nvSpPr>
          <p:cNvPr id="3" name="文本框 2">
            <a:extLst>
              <a:ext uri="{FF2B5EF4-FFF2-40B4-BE49-F238E27FC236}">
                <a16:creationId xmlns:a16="http://schemas.microsoft.com/office/drawing/2014/main" id="{424687FB-6E4E-4D3E-8E79-E400BCB655F4}"/>
              </a:ext>
            </a:extLst>
          </p:cNvPr>
          <p:cNvSpPr txBox="1"/>
          <p:nvPr/>
        </p:nvSpPr>
        <p:spPr>
          <a:xfrm>
            <a:off x="503392" y="1249446"/>
            <a:ext cx="10612842" cy="512377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000" b="1" dirty="0"/>
              <a:t>我们发现，在逐个插入二叉堆的建堆方法中，每次也进行了调整操作。</a:t>
            </a:r>
            <a:endParaRPr lang="en-US" altLang="zh-CN" sz="2000" b="1" dirty="0"/>
          </a:p>
          <a:p>
            <a:pPr marL="457200" indent="-457200">
              <a:lnSpc>
                <a:spcPct val="150000"/>
              </a:lnSpc>
              <a:buFont typeface="Arial" panose="020B0604020202020204" pitchFamily="34" charset="0"/>
              <a:buChar char="•"/>
            </a:pPr>
            <a:r>
              <a:rPr lang="zh-CN" altLang="en-US" sz="2000" b="1" dirty="0"/>
              <a:t>但是插入时每次都是向上调整，而我们知道树的深度越大，其一层含有的节点是越多的，这样就会出现深度较低的节点数量少，调整次数也少，而深度较大的节点数量多，调整的次数也多的情况。</a:t>
            </a:r>
            <a:endParaRPr lang="en-US" altLang="zh-CN" sz="2000" b="1" dirty="0"/>
          </a:p>
          <a:p>
            <a:pPr marL="457200" indent="-457200">
              <a:lnSpc>
                <a:spcPct val="150000"/>
              </a:lnSpc>
              <a:buFont typeface="Arial" panose="020B0604020202020204" pitchFamily="34" charset="0"/>
              <a:buChar char="•"/>
            </a:pPr>
            <a:r>
              <a:rPr lang="zh-CN" altLang="en-US" sz="2000" b="1" dirty="0"/>
              <a:t>那么我们能否让数量多的深度大的节点调整次数少些，数量少的深度低的节点调整次数多些，以达到一个调和呢？</a:t>
            </a:r>
            <a:endParaRPr lang="en-US" altLang="zh-CN" sz="2000" b="1" dirty="0"/>
          </a:p>
          <a:p>
            <a:pPr marL="457200" indent="-457200">
              <a:lnSpc>
                <a:spcPct val="150000"/>
              </a:lnSpc>
              <a:buFont typeface="Arial" panose="020B0604020202020204" pitchFamily="34" charset="0"/>
              <a:buChar char="•"/>
            </a:pPr>
            <a:r>
              <a:rPr lang="zh-CN" altLang="en-US" sz="2000" b="1" dirty="0"/>
              <a:t>答案是可以的，我们采用向下调整。</a:t>
            </a:r>
            <a:endParaRPr lang="en-US" altLang="zh-CN" sz="2000" b="1" dirty="0"/>
          </a:p>
          <a:p>
            <a:pPr marL="457200" indent="-457200">
              <a:lnSpc>
                <a:spcPct val="150000"/>
              </a:lnSpc>
              <a:buFont typeface="Arial" panose="020B0604020202020204" pitchFamily="34" charset="0"/>
              <a:buChar char="•"/>
            </a:pPr>
            <a:r>
              <a:rPr lang="zh-CN" altLang="en-US" sz="2000" b="1" dirty="0"/>
              <a:t>先将</a:t>
            </a:r>
            <a:r>
              <a:rPr lang="en-US" altLang="zh-CN" sz="2000" b="1" dirty="0"/>
              <a:t>S</a:t>
            </a:r>
            <a:r>
              <a:rPr lang="zh-CN" altLang="en-US" sz="2000" b="1" dirty="0"/>
              <a:t>中的元素按任意顺序从上到下从左到右排列。</a:t>
            </a:r>
            <a:endParaRPr lang="en-US" altLang="zh-CN" sz="2000" b="1" dirty="0"/>
          </a:p>
          <a:p>
            <a:pPr marL="457200" indent="-457200">
              <a:lnSpc>
                <a:spcPct val="150000"/>
              </a:lnSpc>
              <a:buFont typeface="Arial" panose="020B0604020202020204" pitchFamily="34" charset="0"/>
              <a:buChar char="•"/>
            </a:pPr>
            <a:r>
              <a:rPr lang="zh-CN" altLang="en-US" sz="2000" b="1" dirty="0"/>
              <a:t>然后从树的倒数第二层开始，对每个节点进行向下调整。</a:t>
            </a:r>
            <a:endParaRPr lang="en-US" altLang="zh-CN" sz="2000" b="1" dirty="0"/>
          </a:p>
          <a:p>
            <a:pPr marL="457200" indent="-457200">
              <a:lnSpc>
                <a:spcPct val="150000"/>
              </a:lnSpc>
              <a:buFont typeface="Arial" panose="020B0604020202020204" pitchFamily="34" charset="0"/>
              <a:buChar char="•"/>
            </a:pPr>
            <a:r>
              <a:rPr lang="zh-CN" altLang="en-US" sz="2000" b="1" dirty="0"/>
              <a:t>每层完成调整后，都满足上述的</a:t>
            </a:r>
            <a:r>
              <a:rPr lang="en-US" altLang="zh-CN" sz="2000" b="1" dirty="0"/>
              <a:t>T</a:t>
            </a:r>
            <a:r>
              <a:rPr lang="zh-CN" altLang="en-US" sz="2000" b="1" dirty="0"/>
              <a:t>中的左右子树都是二叉堆的性质。最后一层的叶子结点自然满足这个性质。调整到顶层后整个树就是一个二叉堆。</a:t>
            </a:r>
            <a:endParaRPr lang="en-US" altLang="zh-CN" sz="2000" b="1" dirty="0"/>
          </a:p>
        </p:txBody>
      </p:sp>
    </p:spTree>
    <p:extLst>
      <p:ext uri="{BB962C8B-B14F-4D97-AF65-F5344CB8AC3E}">
        <p14:creationId xmlns:p14="http://schemas.microsoft.com/office/powerpoint/2010/main" val="976905604"/>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D28B765-4B4D-138C-AA70-AB3811B6CE84}"/>
                  </a:ext>
                </a:extLst>
              </p:cNvPr>
              <p:cNvSpPr txBox="1"/>
              <p:nvPr/>
            </p:nvSpPr>
            <p:spPr>
              <a:xfrm>
                <a:off x="445335" y="1046245"/>
                <a:ext cx="10612842" cy="553542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这样向下的调整使深度大，占较多数的节点减少调整次数，而深度小，占较少数的节点增加调整次数。</a:t>
                </a:r>
                <a:endParaRPr lang="en-US" altLang="zh-CN" sz="2400" b="1" dirty="0"/>
              </a:p>
              <a:p>
                <a:pPr marL="457200" indent="-457200">
                  <a:lnSpc>
                    <a:spcPct val="150000"/>
                  </a:lnSpc>
                  <a:buFont typeface="Arial" panose="020B0604020202020204" pitchFamily="34" charset="0"/>
                  <a:buChar char="•"/>
                </a:pPr>
                <a:r>
                  <a:rPr lang="zh-CN" altLang="en-US" sz="2400" b="1" dirty="0"/>
                  <a:t>假设我们对一个深度为</a:t>
                </a:r>
                <a:r>
                  <a:rPr lang="en-US" altLang="zh-CN" sz="2400" b="1" dirty="0"/>
                  <a:t>h</a:t>
                </a:r>
                <a:r>
                  <a:rPr lang="zh-CN" altLang="en-US" sz="2400" b="1" dirty="0"/>
                  <a:t>的满二叉树进行初始建堆调整。</a:t>
                </a:r>
                <a:endParaRPr lang="en-US" altLang="zh-CN" sz="2400" b="1" dirty="0"/>
              </a:p>
              <a:p>
                <a:pPr marL="457200" indent="-457200">
                  <a:lnSpc>
                    <a:spcPct val="150000"/>
                  </a:lnSpc>
                  <a:buFont typeface="Arial" panose="020B0604020202020204" pitchFamily="34" charset="0"/>
                  <a:buChar char="•"/>
                </a:pPr>
                <a:r>
                  <a:rPr lang="zh-CN" altLang="en-US" sz="2400" b="1" dirty="0"/>
                  <a:t>那么调整的总次数应该是</a:t>
                </a:r>
                <a:br>
                  <a:rPr lang="en-US" altLang="zh-CN" sz="2400" b="1" dirty="0"/>
                </a:br>
                <a14:m>
                  <m:oMath xmlns:m="http://schemas.openxmlformats.org/officeDocument/2006/math">
                    <m:nary>
                      <m:naryPr>
                        <m:chr m:val="∑"/>
                        <m:ctrlPr>
                          <a:rPr lang="en-US" altLang="zh-CN" sz="2400" b="1" i="1" smtClean="0">
                            <a:latin typeface="Cambria Math" panose="02040503050406030204" pitchFamily="18" charset="0"/>
                          </a:rPr>
                        </m:ctrlPr>
                      </m:naryPr>
                      <m:sub>
                        <m:r>
                          <m:rPr>
                            <m:brk m:alnAt="23"/>
                          </m:rPr>
                          <a:rPr lang="en-US" altLang="zh-CN" sz="2400" b="1" i="1" smtClean="0">
                            <a:latin typeface="Cambria Math" panose="02040503050406030204" pitchFamily="18" charset="0"/>
                          </a:rPr>
                          <m:t>𝒊</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𝟎</m:t>
                        </m:r>
                      </m:sub>
                      <m:sup>
                        <m:r>
                          <a:rPr lang="en-US" altLang="zh-CN" sz="2400" b="1" i="1" smtClean="0">
                            <a:latin typeface="Cambria Math" panose="02040503050406030204" pitchFamily="18" charset="0"/>
                          </a:rPr>
                          <m:t>𝒉</m:t>
                        </m:r>
                      </m:sup>
                      <m:e>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𝟐</m:t>
                            </m:r>
                          </m:e>
                          <m:sup>
                            <m:r>
                              <a:rPr lang="en-US" altLang="zh-CN" sz="2400" b="1" i="1" smtClean="0">
                                <a:latin typeface="Cambria Math" panose="02040503050406030204" pitchFamily="18" charset="0"/>
                              </a:rPr>
                              <m:t>𝒊</m:t>
                            </m:r>
                          </m:sup>
                        </m:sSup>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𝒉</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𝒊</m:t>
                        </m:r>
                        <m:r>
                          <a:rPr lang="en-US" altLang="zh-CN" sz="2400" b="1" i="1" smtClean="0">
                            <a:latin typeface="Cambria Math" panose="02040503050406030204" pitchFamily="18" charset="0"/>
                          </a:rPr>
                          <m:t>)</m:t>
                        </m:r>
                      </m:e>
                    </m:nary>
                    <m:r>
                      <a:rPr lang="en-US" altLang="zh-CN"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𝟐</m:t>
                        </m:r>
                      </m:e>
                      <m:sup>
                        <m:r>
                          <a:rPr lang="en-US" altLang="zh-CN" sz="2400" b="1" i="1" smtClean="0">
                            <a:latin typeface="Cambria Math" panose="02040503050406030204" pitchFamily="18" charset="0"/>
                          </a:rPr>
                          <m:t>𝟎</m:t>
                        </m:r>
                      </m:sup>
                    </m:sSup>
                    <m:r>
                      <a:rPr lang="en-US" altLang="zh-CN" sz="2400" b="1" i="1" smtClean="0">
                        <a:latin typeface="Cambria Math" panose="02040503050406030204" pitchFamily="18" charset="0"/>
                      </a:rPr>
                      <m:t>𝒉</m:t>
                    </m:r>
                    <m:r>
                      <a:rPr lang="en-US" altLang="zh-CN"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𝟐</m:t>
                        </m:r>
                      </m:e>
                      <m:sup>
                        <m:r>
                          <a:rPr lang="en-US" altLang="zh-CN" sz="2400" b="1" i="1" smtClean="0">
                            <a:latin typeface="Cambria Math" panose="02040503050406030204" pitchFamily="18" charset="0"/>
                          </a:rPr>
                          <m:t>𝟏</m:t>
                        </m:r>
                      </m:sup>
                    </m:sSup>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𝒉</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e>
                    </m:d>
                    <m:r>
                      <a:rPr lang="en-US" altLang="zh-CN"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𝟐</m:t>
                        </m:r>
                      </m:e>
                      <m:sup>
                        <m:r>
                          <a:rPr lang="en-US" altLang="zh-CN" sz="2400" b="1" i="1" smtClean="0">
                            <a:latin typeface="Cambria Math" panose="02040503050406030204" pitchFamily="18" charset="0"/>
                          </a:rPr>
                          <m:t>𝒉</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p>
                    </m:sSup>
                  </m:oMath>
                </a14:m>
                <a:endParaRPr lang="en-US" altLang="zh-CN" sz="2400" b="1" dirty="0"/>
              </a:p>
              <a:p>
                <a:pPr marL="457200" indent="-457200">
                  <a:lnSpc>
                    <a:spcPct val="150000"/>
                  </a:lnSpc>
                  <a:buFont typeface="Arial" panose="020B0604020202020204" pitchFamily="34" charset="0"/>
                  <a:buChar char="•"/>
                </a:pPr>
                <a:r>
                  <a:rPr lang="zh-CN" altLang="en-US" sz="2400" b="1" dirty="0"/>
                  <a:t>这是一个差比数列，其通项公式为</a:t>
                </a:r>
                <a14:m>
                  <m:oMath xmlns:m="http://schemas.openxmlformats.org/officeDocument/2006/math">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𝟐</m:t>
                        </m:r>
                      </m:e>
                      <m:sup>
                        <m:r>
                          <a:rPr lang="en-US" altLang="zh-CN" sz="2400" b="1" i="1" smtClean="0">
                            <a:latin typeface="Cambria Math" panose="02040503050406030204" pitchFamily="18" charset="0"/>
                          </a:rPr>
                          <m:t>𝒉</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p>
                    </m:sSup>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𝒉</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oMath>
                </a14:m>
                <a:endParaRPr lang="en-US" altLang="zh-CN" sz="2400" b="1" dirty="0"/>
              </a:p>
              <a:p>
                <a:pPr marL="457200" indent="-457200">
                  <a:lnSpc>
                    <a:spcPct val="150000"/>
                  </a:lnSpc>
                  <a:buFont typeface="Arial" panose="020B0604020202020204" pitchFamily="34" charset="0"/>
                  <a:buChar char="•"/>
                </a:pPr>
                <a:r>
                  <a:rPr lang="zh-CN" altLang="en-US" sz="2400" b="1" dirty="0"/>
                  <a:t>因为节点总数</a:t>
                </a:r>
                <a14:m>
                  <m:oMath xmlns:m="http://schemas.openxmlformats.org/officeDocument/2006/math">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i="1">
                            <a:latin typeface="Cambria Math" panose="02040503050406030204" pitchFamily="18" charset="0"/>
                          </a:rPr>
                          <m:t>𝟐</m:t>
                        </m:r>
                      </m:e>
                      <m:sup>
                        <m:r>
                          <a:rPr lang="en-US" altLang="zh-CN" sz="2400" b="1" i="1">
                            <a:latin typeface="Cambria Math" panose="02040503050406030204" pitchFamily="18" charset="0"/>
                          </a:rPr>
                          <m:t>𝒉</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p>
                    </m:sSup>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oMath>
                </a14:m>
                <a:endParaRPr lang="en-US" altLang="zh-CN" sz="2400" b="1" dirty="0"/>
              </a:p>
              <a:p>
                <a:pPr marL="457200" indent="-457200">
                  <a:lnSpc>
                    <a:spcPct val="150000"/>
                  </a:lnSpc>
                  <a:buFont typeface="Arial" panose="020B0604020202020204" pitchFamily="34" charset="0"/>
                  <a:buChar char="•"/>
                </a:pPr>
                <a:r>
                  <a:rPr lang="zh-CN" altLang="en-US" sz="2400" b="1" dirty="0"/>
                  <a:t>所以这样建堆的复杂度为</a:t>
                </a:r>
                <a14:m>
                  <m:oMath xmlns:m="http://schemas.openxmlformats.org/officeDocument/2006/math">
                    <m:r>
                      <a:rPr lang="en-US" altLang="zh-CN" sz="2400" b="1" i="1" smtClean="0">
                        <a:latin typeface="Cambria Math" panose="02040503050406030204" pitchFamily="18" charset="0"/>
                      </a:rPr>
                      <m:t>𝑶</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oMath>
                </a14:m>
                <a:endParaRPr lang="en-US" altLang="zh-CN" sz="2400" b="1" dirty="0"/>
              </a:p>
            </p:txBody>
          </p:sp>
        </mc:Choice>
        <mc:Fallback xmlns="">
          <p:sp>
            <p:nvSpPr>
              <p:cNvPr id="2" name="文本框 1">
                <a:extLst>
                  <a:ext uri="{FF2B5EF4-FFF2-40B4-BE49-F238E27FC236}">
                    <a16:creationId xmlns:a16="http://schemas.microsoft.com/office/drawing/2014/main" id="{FD28B765-4B4D-138C-AA70-AB3811B6CE84}"/>
                  </a:ext>
                </a:extLst>
              </p:cNvPr>
              <p:cNvSpPr txBox="1">
                <a:spLocks noRot="1" noChangeAspect="1" noMove="1" noResize="1" noEditPoints="1" noAdjustHandles="1" noChangeArrowheads="1" noChangeShapeType="1" noTextEdit="1"/>
              </p:cNvSpPr>
              <p:nvPr/>
            </p:nvSpPr>
            <p:spPr>
              <a:xfrm>
                <a:off x="445335" y="1046245"/>
                <a:ext cx="10612842" cy="5535426"/>
              </a:xfrm>
              <a:prstGeom prst="rect">
                <a:avLst/>
              </a:prstGeom>
              <a:blipFill>
                <a:blip r:embed="rId2"/>
                <a:stretch>
                  <a:fillRect l="-747" b="-1652"/>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707A9449-EE4A-B243-B99C-EEC729131C08}"/>
              </a:ext>
            </a:extLst>
          </p:cNvPr>
          <p:cNvSpPr/>
          <p:nvPr/>
        </p:nvSpPr>
        <p:spPr>
          <a:xfrm>
            <a:off x="1130006" y="354830"/>
            <a:ext cx="2485713"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建立二叉堆</a:t>
            </a:r>
          </a:p>
        </p:txBody>
      </p:sp>
    </p:spTree>
    <p:extLst>
      <p:ext uri="{BB962C8B-B14F-4D97-AF65-F5344CB8AC3E}">
        <p14:creationId xmlns:p14="http://schemas.microsoft.com/office/powerpoint/2010/main" val="536562669"/>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B1FF048-1500-C96B-4A35-DC815183DF75}"/>
              </a:ext>
            </a:extLst>
          </p:cNvPr>
          <p:cNvSpPr/>
          <p:nvPr/>
        </p:nvSpPr>
        <p:spPr>
          <a:xfrm>
            <a:off x="1130006" y="354830"/>
            <a:ext cx="2485713"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建立二叉堆</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3ED0A09-FCC0-8571-DF7F-9617C56BFC5B}"/>
                  </a:ext>
                </a:extLst>
              </p:cNvPr>
              <p:cNvSpPr txBox="1"/>
              <p:nvPr/>
            </p:nvSpPr>
            <p:spPr>
              <a:xfrm>
                <a:off x="445335" y="1046245"/>
                <a:ext cx="10612842" cy="169802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练一练：对以下集合中的</a:t>
                </a:r>
                <a:r>
                  <a:rPr lang="en-US" altLang="zh-CN" sz="2400" b="1" dirty="0"/>
                  <a:t>S</a:t>
                </a:r>
                <a:r>
                  <a:rPr lang="zh-CN" altLang="en-US" sz="2400" b="1" dirty="0"/>
                  <a:t>以</a:t>
                </a:r>
                <a14:m>
                  <m:oMath xmlns:m="http://schemas.openxmlformats.org/officeDocument/2006/math">
                    <m:r>
                      <a:rPr lang="en-US" altLang="zh-CN" sz="2400" b="1" i="1" smtClean="0">
                        <a:latin typeface="Cambria Math" panose="02040503050406030204" pitchFamily="18" charset="0"/>
                      </a:rPr>
                      <m:t>𝑶</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oMath>
                </a14:m>
                <a:r>
                  <a:rPr lang="zh-CN" altLang="en-US" sz="2400" b="1" dirty="0"/>
                  <a:t>的方法构建堆</a:t>
                </a:r>
                <a:endParaRPr lang="en-US" altLang="zh-CN" sz="2400" b="1" dirty="0"/>
              </a:p>
              <a:p>
                <a:pPr marL="457200" indent="-457200">
                  <a:lnSpc>
                    <a:spcPct val="150000"/>
                  </a:lnSpc>
                  <a:buFont typeface="Arial" panose="020B0604020202020204" pitchFamily="34" charset="0"/>
                  <a:buChar char="•"/>
                </a:pPr>
                <a:r>
                  <a:rPr lang="en-US" altLang="zh-CN" sz="2400" b="1" dirty="0"/>
                  <a:t>S = {3</a:t>
                </a:r>
                <a:r>
                  <a:rPr lang="zh-CN" altLang="en-US" sz="2400" b="1" dirty="0"/>
                  <a:t>，</a:t>
                </a:r>
                <a:r>
                  <a:rPr lang="en-US" altLang="zh-CN" sz="2400" b="1" dirty="0"/>
                  <a:t>10</a:t>
                </a:r>
                <a:r>
                  <a:rPr lang="zh-CN" altLang="en-US" sz="2400" b="1" dirty="0"/>
                  <a:t>，</a:t>
                </a:r>
                <a:r>
                  <a:rPr lang="en-US" altLang="zh-CN" sz="2400" b="1" dirty="0"/>
                  <a:t>15</a:t>
                </a:r>
                <a:r>
                  <a:rPr lang="zh-CN" altLang="en-US" sz="2400" b="1" dirty="0"/>
                  <a:t>，</a:t>
                </a:r>
                <a:r>
                  <a:rPr lang="en-US" altLang="zh-CN" sz="2400" b="1" dirty="0"/>
                  <a:t>20</a:t>
                </a:r>
                <a:r>
                  <a:rPr lang="zh-CN" altLang="en-US" sz="2400" b="1" dirty="0"/>
                  <a:t>，</a:t>
                </a:r>
                <a:r>
                  <a:rPr lang="en-US" altLang="zh-CN" sz="2400" b="1" dirty="0"/>
                  <a:t>30</a:t>
                </a:r>
                <a:r>
                  <a:rPr lang="zh-CN" altLang="en-US" sz="2400" b="1" dirty="0"/>
                  <a:t>，</a:t>
                </a:r>
                <a:r>
                  <a:rPr lang="en-US" altLang="zh-CN" sz="2400" b="1" dirty="0"/>
                  <a:t>40</a:t>
                </a:r>
                <a:r>
                  <a:rPr lang="zh-CN" altLang="en-US" sz="2400" b="1" dirty="0"/>
                  <a:t>，</a:t>
                </a:r>
                <a:r>
                  <a:rPr lang="en-US" altLang="zh-CN" sz="2400" b="1" dirty="0"/>
                  <a:t>60</a:t>
                </a:r>
                <a:r>
                  <a:rPr lang="zh-CN" altLang="en-US" sz="2400" b="1" dirty="0"/>
                  <a:t>，</a:t>
                </a:r>
                <a:r>
                  <a:rPr lang="en-US" altLang="zh-CN" sz="2400" b="1" dirty="0"/>
                  <a:t>73</a:t>
                </a:r>
                <a:r>
                  <a:rPr lang="zh-CN" altLang="en-US" sz="2400" b="1" dirty="0"/>
                  <a:t>，</a:t>
                </a:r>
                <a:r>
                  <a:rPr lang="en-US" altLang="zh-CN" sz="2400" b="1" dirty="0"/>
                  <a:t>90}</a:t>
                </a:r>
              </a:p>
              <a:p>
                <a:pPr marL="457200" indent="-457200">
                  <a:lnSpc>
                    <a:spcPct val="150000"/>
                  </a:lnSpc>
                  <a:buFont typeface="Arial" panose="020B0604020202020204" pitchFamily="34" charset="0"/>
                  <a:buChar char="•"/>
                </a:pPr>
                <a:endParaRPr lang="en-US" altLang="zh-CN" sz="2400" b="1" dirty="0"/>
              </a:p>
            </p:txBody>
          </p:sp>
        </mc:Choice>
        <mc:Fallback xmlns="">
          <p:sp>
            <p:nvSpPr>
              <p:cNvPr id="4" name="文本框 3">
                <a:extLst>
                  <a:ext uri="{FF2B5EF4-FFF2-40B4-BE49-F238E27FC236}">
                    <a16:creationId xmlns:a16="http://schemas.microsoft.com/office/drawing/2014/main" id="{A3ED0A09-FCC0-8571-DF7F-9617C56BFC5B}"/>
                  </a:ext>
                </a:extLst>
              </p:cNvPr>
              <p:cNvSpPr txBox="1">
                <a:spLocks noRot="1" noChangeAspect="1" noMove="1" noResize="1" noEditPoints="1" noAdjustHandles="1" noChangeArrowheads="1" noChangeShapeType="1" noTextEdit="1"/>
              </p:cNvSpPr>
              <p:nvPr/>
            </p:nvSpPr>
            <p:spPr>
              <a:xfrm>
                <a:off x="445335" y="1046245"/>
                <a:ext cx="10612842" cy="1698029"/>
              </a:xfrm>
              <a:prstGeom prst="rect">
                <a:avLst/>
              </a:prstGeom>
              <a:blipFill>
                <a:blip r:embed="rId2"/>
                <a:stretch>
                  <a:fillRect l="-7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32554316"/>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8C87EDA-4AA8-4C6D-B8B8-79D0916A3A35}"/>
              </a:ext>
            </a:extLst>
          </p:cNvPr>
          <p:cNvSpPr/>
          <p:nvPr/>
        </p:nvSpPr>
        <p:spPr>
          <a:xfrm>
            <a:off x="1130006" y="354830"/>
            <a:ext cx="1809137"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堆排序</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2538266-F6D9-74AB-0CF5-5B163DC4E397}"/>
                  </a:ext>
                </a:extLst>
              </p:cNvPr>
              <p:cNvSpPr txBox="1"/>
              <p:nvPr/>
            </p:nvSpPr>
            <p:spPr>
              <a:xfrm>
                <a:off x="403454" y="1194991"/>
                <a:ext cx="10612842" cy="446801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堆排序就是采用堆这个数据结构来进行的排序。以升序为例</a:t>
                </a:r>
                <a:endParaRPr lang="en-US" altLang="zh-CN" sz="2400" b="1" dirty="0"/>
              </a:p>
              <a:p>
                <a:pPr marL="457200" indent="-457200">
                  <a:lnSpc>
                    <a:spcPct val="150000"/>
                  </a:lnSpc>
                  <a:buFont typeface="Arial" panose="020B0604020202020204" pitchFamily="34" charset="0"/>
                  <a:buChar char="•"/>
                </a:pPr>
                <a:r>
                  <a:rPr lang="zh-CN" altLang="en-US" sz="2400" b="1" dirty="0"/>
                  <a:t>首先将数组中的数进行初始建堆，构建大根堆，复杂度</a:t>
                </a:r>
                <a14:m>
                  <m:oMath xmlns:m="http://schemas.openxmlformats.org/officeDocument/2006/math">
                    <m:r>
                      <a:rPr lang="en-US" altLang="zh-CN" sz="2400" b="1" i="1" smtClean="0">
                        <a:latin typeface="Cambria Math" panose="02040503050406030204" pitchFamily="18" charset="0"/>
                      </a:rPr>
                      <m:t>𝑶</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oMath>
                </a14:m>
                <a:endParaRPr lang="en-US" altLang="zh-CN" sz="2400" b="1" dirty="0"/>
              </a:p>
              <a:p>
                <a:pPr marL="457200" indent="-457200">
                  <a:lnSpc>
                    <a:spcPct val="150000"/>
                  </a:lnSpc>
                  <a:buFont typeface="Arial" panose="020B0604020202020204" pitchFamily="34" charset="0"/>
                  <a:buChar char="•"/>
                </a:pPr>
                <a:r>
                  <a:rPr lang="zh-CN" altLang="en-US" sz="2400" b="1" dirty="0"/>
                  <a:t>然后每次都将根元素（</a:t>
                </a:r>
                <a:r>
                  <a:rPr lang="en-US" altLang="zh-CN" sz="2400" b="1" dirty="0"/>
                  <a:t>a[1]</a:t>
                </a:r>
                <a:r>
                  <a:rPr lang="zh-CN" altLang="en-US" sz="2400" b="1" dirty="0"/>
                  <a:t>）交换到最后一个元素</a:t>
                </a:r>
                <a:r>
                  <a:rPr lang="en-US" altLang="zh-CN" sz="2400" b="1" dirty="0"/>
                  <a:t>(a[n])</a:t>
                </a:r>
                <a:r>
                  <a:rPr lang="zh-CN" altLang="en-US" sz="2400" b="1" dirty="0"/>
                  <a:t>，并将堆的规模</a:t>
                </a:r>
                <a:r>
                  <a:rPr lang="en-US" altLang="zh-CN" sz="2400" b="1" dirty="0"/>
                  <a:t>n</a:t>
                </a:r>
                <a:r>
                  <a:rPr lang="zh-CN" altLang="en-US" sz="2400" b="1" dirty="0"/>
                  <a:t>减</a:t>
                </a:r>
                <a:r>
                  <a:rPr lang="en-US" altLang="zh-CN" sz="2400" b="1" dirty="0"/>
                  <a:t>1</a:t>
                </a:r>
                <a:r>
                  <a:rPr lang="zh-CN" altLang="en-US" sz="2400" b="1" dirty="0"/>
                  <a:t>，此时最大元素就被放在了</a:t>
                </a:r>
                <a:r>
                  <a:rPr lang="en-US" altLang="zh-CN" sz="2400" b="1" dirty="0"/>
                  <a:t>a[n]</a:t>
                </a:r>
                <a:r>
                  <a:rPr lang="zh-CN" altLang="en-US" sz="2400" b="1" dirty="0"/>
                  <a:t>的位置</a:t>
                </a:r>
                <a:endParaRPr lang="en-US" altLang="zh-CN" sz="2400" b="1" dirty="0"/>
              </a:p>
              <a:p>
                <a:pPr marL="457200" indent="-457200">
                  <a:lnSpc>
                    <a:spcPct val="150000"/>
                  </a:lnSpc>
                  <a:buFont typeface="Arial" panose="020B0604020202020204" pitchFamily="34" charset="0"/>
                  <a:buChar char="•"/>
                </a:pPr>
                <a:r>
                  <a:rPr lang="zh-CN" altLang="en-US" sz="2400" b="1" dirty="0"/>
                  <a:t>之后再对剩下的元素进行调整，使其满足堆的性质。</a:t>
                </a:r>
                <a:endParaRPr lang="en-US" altLang="zh-CN" sz="2400" b="1" dirty="0"/>
              </a:p>
              <a:p>
                <a:pPr marL="457200" indent="-457200">
                  <a:lnSpc>
                    <a:spcPct val="150000"/>
                  </a:lnSpc>
                  <a:buFont typeface="Arial" panose="020B0604020202020204" pitchFamily="34" charset="0"/>
                  <a:buChar char="•"/>
                </a:pPr>
                <a:r>
                  <a:rPr lang="zh-CN" altLang="en-US" sz="2400" b="1" dirty="0"/>
                  <a:t>不断重复上述操作，直至所有数被放到正确的位置。</a:t>
                </a:r>
                <a:endParaRPr lang="en-US" altLang="zh-CN" sz="2400" b="1" dirty="0"/>
              </a:p>
              <a:p>
                <a:pPr marL="457200" indent="-457200">
                  <a:lnSpc>
                    <a:spcPct val="150000"/>
                  </a:lnSpc>
                  <a:buFont typeface="Arial" panose="020B0604020202020204" pitchFamily="34" charset="0"/>
                  <a:buChar char="•"/>
                </a:pPr>
                <a:r>
                  <a:rPr lang="zh-CN" altLang="en-US" sz="2400" b="1" dirty="0"/>
                  <a:t>此过程要进行</a:t>
                </a:r>
                <a:r>
                  <a:rPr lang="en-US" altLang="zh-CN" sz="2400" b="1" dirty="0"/>
                  <a:t>n-1</a:t>
                </a:r>
                <a:r>
                  <a:rPr lang="zh-CN" altLang="en-US" sz="2400" b="1" dirty="0"/>
                  <a:t>次，调整复杂度为</a:t>
                </a:r>
                <a14:m>
                  <m:oMath xmlns:m="http://schemas.openxmlformats.org/officeDocument/2006/math">
                    <m:r>
                      <a:rPr lang="en-US" altLang="zh-CN" sz="2400" b="1" i="1" smtClean="0">
                        <a:latin typeface="Cambria Math" panose="02040503050406030204" pitchFamily="18" charset="0"/>
                      </a:rPr>
                      <m:t>𝑶</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𝒍𝒐𝒈𝒏</m:t>
                    </m:r>
                    <m:r>
                      <a:rPr lang="en-US" altLang="zh-CN" sz="2400" b="1" i="1" smtClean="0">
                        <a:latin typeface="Cambria Math" panose="02040503050406030204" pitchFamily="18" charset="0"/>
                      </a:rPr>
                      <m:t>)</m:t>
                    </m:r>
                  </m:oMath>
                </a14:m>
                <a:r>
                  <a:rPr lang="zh-CN" altLang="en-US" sz="2400" b="1" dirty="0"/>
                  <a:t>，总复杂度为</a:t>
                </a:r>
                <a14:m>
                  <m:oMath xmlns:m="http://schemas.openxmlformats.org/officeDocument/2006/math">
                    <m:r>
                      <a:rPr lang="en-US" altLang="zh-CN" sz="2400" b="1" i="1" smtClean="0">
                        <a:latin typeface="Cambria Math" panose="02040503050406030204" pitchFamily="18" charset="0"/>
                      </a:rPr>
                      <m:t>𝑶</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𝒏𝒍𝒐𝒈𝒏</m:t>
                    </m:r>
                    <m:r>
                      <a:rPr lang="en-US" altLang="zh-CN" sz="2400" b="1" i="1" smtClean="0">
                        <a:latin typeface="Cambria Math" panose="02040503050406030204" pitchFamily="18" charset="0"/>
                      </a:rPr>
                      <m:t>)</m:t>
                    </m:r>
                  </m:oMath>
                </a14:m>
                <a:endParaRPr lang="en-US" altLang="zh-CN" sz="2400" b="1" dirty="0"/>
              </a:p>
              <a:p>
                <a:pPr marL="457200" indent="-457200">
                  <a:lnSpc>
                    <a:spcPct val="150000"/>
                  </a:lnSpc>
                  <a:buFont typeface="Arial" panose="020B0604020202020204" pitchFamily="34" charset="0"/>
                  <a:buChar char="•"/>
                </a:pPr>
                <a:r>
                  <a:rPr lang="zh-CN" altLang="en-US" sz="2400" b="1" dirty="0"/>
                  <a:t>堆排序是一个不稳定的排序算法。</a:t>
                </a:r>
                <a:endParaRPr lang="en-US" altLang="zh-CN" sz="2400" b="1" dirty="0"/>
              </a:p>
            </p:txBody>
          </p:sp>
        </mc:Choice>
        <mc:Fallback xmlns="">
          <p:sp>
            <p:nvSpPr>
              <p:cNvPr id="3" name="文本框 2">
                <a:extLst>
                  <a:ext uri="{FF2B5EF4-FFF2-40B4-BE49-F238E27FC236}">
                    <a16:creationId xmlns:a16="http://schemas.microsoft.com/office/drawing/2014/main" id="{52538266-F6D9-74AB-0CF5-5B163DC4E397}"/>
                  </a:ext>
                </a:extLst>
              </p:cNvPr>
              <p:cNvSpPr txBox="1">
                <a:spLocks noRot="1" noChangeAspect="1" noMove="1" noResize="1" noEditPoints="1" noAdjustHandles="1" noChangeArrowheads="1" noChangeShapeType="1" noTextEdit="1"/>
              </p:cNvSpPr>
              <p:nvPr/>
            </p:nvSpPr>
            <p:spPr>
              <a:xfrm>
                <a:off x="403454" y="1194991"/>
                <a:ext cx="10612842" cy="4468018"/>
              </a:xfrm>
              <a:prstGeom prst="rect">
                <a:avLst/>
              </a:prstGeom>
              <a:blipFill>
                <a:blip r:embed="rId2"/>
                <a:stretch>
                  <a:fillRect l="-747" b="-23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2814463"/>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6">
            <a:extLst>
              <a:ext uri="{FF2B5EF4-FFF2-40B4-BE49-F238E27FC236}">
                <a16:creationId xmlns:a16="http://schemas.microsoft.com/office/drawing/2014/main" id="{48488B04-52DC-4DF9-BC44-951F34DBBEEC}"/>
              </a:ext>
            </a:extLst>
          </p:cNvPr>
          <p:cNvSpPr/>
          <p:nvPr/>
        </p:nvSpPr>
        <p:spPr bwMode="auto">
          <a:xfrm rot="5400000">
            <a:off x="4820678" y="1247710"/>
            <a:ext cx="2233978" cy="194241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93C3C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99">
              <a:solidFill>
                <a:srgbClr val="FFFFFF"/>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9" name="4">
            <a:extLst>
              <a:ext uri="{FF2B5EF4-FFF2-40B4-BE49-F238E27FC236}">
                <a16:creationId xmlns:a16="http://schemas.microsoft.com/office/drawing/2014/main" id="{A9504009-67AB-4F44-8FCF-E182A8706CAA}"/>
              </a:ext>
            </a:extLst>
          </p:cNvPr>
          <p:cNvSpPr txBox="1"/>
          <p:nvPr>
            <p:custDataLst>
              <p:tags r:id="rId1"/>
            </p:custDataLst>
          </p:nvPr>
        </p:nvSpPr>
        <p:spPr>
          <a:xfrm>
            <a:off x="4581141" y="1537020"/>
            <a:ext cx="2713054" cy="1440686"/>
          </a:xfrm>
          <a:prstGeom prst="rect">
            <a:avLst/>
          </a:prstGeom>
          <a:noFill/>
        </p:spPr>
        <p:txBody>
          <a:bodyPr wrap="square" lIns="85983" tIns="42991" rIns="85983" bIns="42991">
            <a:spAutoFit/>
          </a:bodyPr>
          <a:lstStyle/>
          <a:p>
            <a:pPr algn="ctr">
              <a:defRPr/>
            </a:pPr>
            <a:r>
              <a:rPr lang="en-US" altLang="zh-CN" sz="8797"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2</a:t>
            </a:r>
          </a:p>
        </p:txBody>
      </p:sp>
      <p:sp>
        <p:nvSpPr>
          <p:cNvPr id="41" name="2">
            <a:extLst>
              <a:ext uri="{FF2B5EF4-FFF2-40B4-BE49-F238E27FC236}">
                <a16:creationId xmlns:a16="http://schemas.microsoft.com/office/drawing/2014/main" id="{E01395C7-8230-4890-B209-7D41ECCF4130}"/>
              </a:ext>
            </a:extLst>
          </p:cNvPr>
          <p:cNvSpPr txBox="1"/>
          <p:nvPr>
            <p:custDataLst>
              <p:tags r:id="rId2"/>
            </p:custDataLst>
          </p:nvPr>
        </p:nvSpPr>
        <p:spPr>
          <a:xfrm>
            <a:off x="2720403" y="3589797"/>
            <a:ext cx="6597767" cy="640819"/>
          </a:xfrm>
          <a:prstGeom prst="rect">
            <a:avLst/>
          </a:prstGeom>
          <a:noFill/>
        </p:spPr>
        <p:txBody>
          <a:bodyPr wrap="square" lIns="85983" tIns="42991" rIns="85983" bIns="4299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pPr algn="ctr"/>
            <a:r>
              <a:rPr lang="zh-CN" altLang="en-US" sz="3600" b="1" dirty="0">
                <a:cs typeface="Times New Roman" panose="02020603050405020304" pitchFamily="18" charset="0"/>
              </a:rPr>
              <a:t>二叉搜索树</a:t>
            </a:r>
            <a:endParaRPr lang="zh-CN" altLang="en-US" sz="3600" b="1" dirty="0"/>
          </a:p>
        </p:txBody>
      </p:sp>
      <p:sp>
        <p:nvSpPr>
          <p:cNvPr id="8" name="平行四边形 7">
            <a:extLst>
              <a:ext uri="{FF2B5EF4-FFF2-40B4-BE49-F238E27FC236}">
                <a16:creationId xmlns:a16="http://schemas.microsoft.com/office/drawing/2014/main" id="{A4DFF303-64C5-2B46-8FF5-969720EBCBBF}"/>
              </a:ext>
            </a:extLst>
          </p:cNvPr>
          <p:cNvSpPr/>
          <p:nvPr/>
        </p:nvSpPr>
        <p:spPr>
          <a:xfrm>
            <a:off x="-1290682" y="294519"/>
            <a:ext cx="2584540" cy="2365194"/>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9" name="平行四边形 8">
            <a:extLst>
              <a:ext uri="{FF2B5EF4-FFF2-40B4-BE49-F238E27FC236}">
                <a16:creationId xmlns:a16="http://schemas.microsoft.com/office/drawing/2014/main" id="{BA8E2AFE-4DB1-D84B-84F9-297A3310E288}"/>
              </a:ext>
            </a:extLst>
          </p:cNvPr>
          <p:cNvSpPr/>
          <p:nvPr/>
        </p:nvSpPr>
        <p:spPr>
          <a:xfrm>
            <a:off x="511671" y="-888078"/>
            <a:ext cx="2584540" cy="2365194"/>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0" name="平行四边形 9">
            <a:extLst>
              <a:ext uri="{FF2B5EF4-FFF2-40B4-BE49-F238E27FC236}">
                <a16:creationId xmlns:a16="http://schemas.microsoft.com/office/drawing/2014/main" id="{7AD87EAA-9BAE-CA4F-B955-A89E3867943E}"/>
              </a:ext>
            </a:extLst>
          </p:cNvPr>
          <p:cNvSpPr/>
          <p:nvPr/>
        </p:nvSpPr>
        <p:spPr>
          <a:xfrm>
            <a:off x="9095790" y="5427303"/>
            <a:ext cx="2584540" cy="2365194"/>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1" name="平行四边形 10">
            <a:extLst>
              <a:ext uri="{FF2B5EF4-FFF2-40B4-BE49-F238E27FC236}">
                <a16:creationId xmlns:a16="http://schemas.microsoft.com/office/drawing/2014/main" id="{19DC2462-77B8-744F-83AE-B0E2AEEAA8E4}"/>
              </a:ext>
            </a:extLst>
          </p:cNvPr>
          <p:cNvSpPr/>
          <p:nvPr/>
        </p:nvSpPr>
        <p:spPr>
          <a:xfrm>
            <a:off x="10898143" y="4244706"/>
            <a:ext cx="2584540" cy="2365194"/>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Tree>
    <p:extLst>
      <p:ext uri="{BB962C8B-B14F-4D97-AF65-F5344CB8AC3E}">
        <p14:creationId xmlns:p14="http://schemas.microsoft.com/office/powerpoint/2010/main" val="3141321181"/>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C4C49B5-9B08-1E4B-2E3B-018841EAE3E5}"/>
              </a:ext>
            </a:extLst>
          </p:cNvPr>
          <p:cNvSpPr/>
          <p:nvPr/>
        </p:nvSpPr>
        <p:spPr>
          <a:xfrm>
            <a:off x="1130006" y="354830"/>
            <a:ext cx="2464773"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二叉搜索树</a:t>
            </a:r>
          </a:p>
        </p:txBody>
      </p:sp>
      <p:sp>
        <p:nvSpPr>
          <p:cNvPr id="3" name="文本框 2">
            <a:extLst>
              <a:ext uri="{FF2B5EF4-FFF2-40B4-BE49-F238E27FC236}">
                <a16:creationId xmlns:a16="http://schemas.microsoft.com/office/drawing/2014/main" id="{04A9EC46-E244-094F-70B1-BA9938B4AA27}"/>
              </a:ext>
            </a:extLst>
          </p:cNvPr>
          <p:cNvSpPr txBox="1"/>
          <p:nvPr/>
        </p:nvSpPr>
        <p:spPr>
          <a:xfrm>
            <a:off x="403454" y="1194991"/>
            <a:ext cx="10612842" cy="391402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二叉搜索树</a:t>
            </a:r>
            <a:r>
              <a:rPr lang="en-US" altLang="zh-CN" sz="2400" b="1" dirty="0"/>
              <a:t>(Binary Search Tree)</a:t>
            </a:r>
            <a:r>
              <a:rPr lang="zh-CN" altLang="en-US" sz="2400" b="1" dirty="0"/>
              <a:t>，是指满足以下性质的一棵树</a:t>
            </a:r>
            <a:endParaRPr lang="en-US" altLang="zh-CN" sz="2400" b="1" dirty="0"/>
          </a:p>
          <a:p>
            <a:pPr marL="457200" indent="-457200">
              <a:lnSpc>
                <a:spcPct val="150000"/>
              </a:lnSpc>
              <a:buFont typeface="Arial" panose="020B0604020202020204" pitchFamily="34" charset="0"/>
              <a:buChar char="•"/>
            </a:pPr>
            <a:r>
              <a:rPr lang="zh-CN" altLang="en-US" sz="2400" b="1" dirty="0"/>
              <a:t>①其节点的值各不相同</a:t>
            </a:r>
            <a:endParaRPr lang="en-US" altLang="zh-CN" sz="2400" b="1" dirty="0"/>
          </a:p>
          <a:p>
            <a:pPr marL="457200" indent="-457200">
              <a:lnSpc>
                <a:spcPct val="150000"/>
              </a:lnSpc>
              <a:buFont typeface="Arial" panose="020B0604020202020204" pitchFamily="34" charset="0"/>
              <a:buChar char="•"/>
            </a:pPr>
            <a:r>
              <a:rPr lang="zh-CN" altLang="en-US" sz="2400" b="1" dirty="0"/>
              <a:t>②其节点的值按中序遍历输出为升序序列</a:t>
            </a:r>
            <a:endParaRPr lang="en-US" altLang="zh-CN" sz="2400" b="1" dirty="0"/>
          </a:p>
          <a:p>
            <a:pPr marL="457200" indent="-457200">
              <a:lnSpc>
                <a:spcPct val="150000"/>
              </a:lnSpc>
              <a:buFont typeface="Arial" panose="020B0604020202020204" pitchFamily="34" charset="0"/>
              <a:buChar char="•"/>
            </a:pPr>
            <a:r>
              <a:rPr lang="zh-CN" altLang="en-US" sz="2400" b="1" dirty="0"/>
              <a:t>这意味着如果一棵二叉搜索树左右子树不为空，那么左子树的节点权值一定小于根，右子树的节点权值一定大于根。</a:t>
            </a:r>
            <a:endParaRPr lang="en-US" altLang="zh-CN" sz="2400" b="1" dirty="0"/>
          </a:p>
          <a:p>
            <a:pPr marL="457200" indent="-457200">
              <a:lnSpc>
                <a:spcPct val="150000"/>
              </a:lnSpc>
              <a:buFont typeface="Arial" panose="020B0604020202020204" pitchFamily="34" charset="0"/>
              <a:buChar char="•"/>
            </a:pPr>
            <a:r>
              <a:rPr lang="zh-CN" altLang="en-US" sz="2400" b="1" dirty="0"/>
              <a:t>二叉搜索树既有链表快速插入的性质，又有</a:t>
            </a:r>
            <a:br>
              <a:rPr lang="en-US" altLang="zh-CN" sz="2400" b="1" dirty="0"/>
            </a:br>
            <a:r>
              <a:rPr lang="zh-CN" altLang="en-US" sz="2400" b="1" dirty="0"/>
              <a:t>数组快速查找的性质，是非常常用的数据结构</a:t>
            </a:r>
            <a:endParaRPr lang="en-US" altLang="zh-CN" sz="2400" b="1" dirty="0"/>
          </a:p>
        </p:txBody>
      </p:sp>
      <p:pic>
        <p:nvPicPr>
          <p:cNvPr id="5" name="图片 4">
            <a:extLst>
              <a:ext uri="{FF2B5EF4-FFF2-40B4-BE49-F238E27FC236}">
                <a16:creationId xmlns:a16="http://schemas.microsoft.com/office/drawing/2014/main" id="{CAB55E82-3338-6533-BADF-963EEA049EE6}"/>
              </a:ext>
            </a:extLst>
          </p:cNvPr>
          <p:cNvPicPr>
            <a:picLocks noChangeAspect="1"/>
          </p:cNvPicPr>
          <p:nvPr/>
        </p:nvPicPr>
        <p:blipFill>
          <a:blip r:embed="rId2"/>
          <a:stretch>
            <a:fillRect/>
          </a:stretch>
        </p:blipFill>
        <p:spPr>
          <a:xfrm>
            <a:off x="7055179" y="3493273"/>
            <a:ext cx="4140413" cy="2914800"/>
          </a:xfrm>
          <a:prstGeom prst="rect">
            <a:avLst/>
          </a:prstGeom>
        </p:spPr>
      </p:pic>
    </p:spTree>
    <p:extLst>
      <p:ext uri="{BB962C8B-B14F-4D97-AF65-F5344CB8AC3E}">
        <p14:creationId xmlns:p14="http://schemas.microsoft.com/office/powerpoint/2010/main" val="1535918447"/>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84CEC0E-744C-A7FC-F6AF-B6E41D2ED125}"/>
              </a:ext>
            </a:extLst>
          </p:cNvPr>
          <p:cNvSpPr/>
          <p:nvPr/>
        </p:nvSpPr>
        <p:spPr>
          <a:xfrm>
            <a:off x="1130007" y="354830"/>
            <a:ext cx="2380273"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课前声明</a:t>
            </a:r>
          </a:p>
        </p:txBody>
      </p:sp>
      <p:sp>
        <p:nvSpPr>
          <p:cNvPr id="3" name="文本框 2">
            <a:extLst>
              <a:ext uri="{FF2B5EF4-FFF2-40B4-BE49-F238E27FC236}">
                <a16:creationId xmlns:a16="http://schemas.microsoft.com/office/drawing/2014/main" id="{F217E9E6-7D15-EA1F-FCEE-E26A2CBFB744}"/>
              </a:ext>
            </a:extLst>
          </p:cNvPr>
          <p:cNvSpPr txBox="1"/>
          <p:nvPr/>
        </p:nvSpPr>
        <p:spPr>
          <a:xfrm>
            <a:off x="544015" y="1305288"/>
            <a:ext cx="10612842" cy="390465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800" b="1" dirty="0"/>
              <a:t>互助课堂仅作为老师讲课内容的解释和补充，请不要以听互助课堂取代听大课</a:t>
            </a:r>
            <a:endParaRPr lang="en-US" altLang="zh-CN" sz="2800" b="1" dirty="0"/>
          </a:p>
          <a:p>
            <a:pPr marL="457200" indent="-457200">
              <a:lnSpc>
                <a:spcPct val="150000"/>
              </a:lnSpc>
              <a:buFont typeface="Arial" panose="020B0604020202020204" pitchFamily="34" charset="0"/>
              <a:buChar char="•"/>
            </a:pPr>
            <a:r>
              <a:rPr lang="zh-CN" altLang="en-US" sz="2800" b="1" dirty="0"/>
              <a:t>互助课堂旨在帮助大家提升学业成绩，有困难之处欢迎讨论交流，但要</a:t>
            </a:r>
            <a:r>
              <a:rPr lang="zh-CN" altLang="en-US" sz="2800" b="1" dirty="0">
                <a:solidFill>
                  <a:srgbClr val="FF0000"/>
                </a:solidFill>
              </a:rPr>
              <a:t>杜绝抄袭、代写等行为。不要以可存留的方式分享代码，若有因此导致的查重时间，请当事人自己承担责任</a:t>
            </a:r>
            <a:endParaRPr lang="en-US" altLang="zh-CN" sz="2800" dirty="0">
              <a:solidFill>
                <a:srgbClr val="FF0000"/>
              </a:solidFill>
            </a:endParaRPr>
          </a:p>
          <a:p>
            <a:pPr>
              <a:lnSpc>
                <a:spcPct val="150000"/>
              </a:lnSpc>
            </a:pPr>
            <a:endParaRPr lang="en-US" altLang="zh-CN" sz="2800" b="1" dirty="0">
              <a:solidFill>
                <a:srgbClr val="FF0000"/>
              </a:solidFill>
            </a:endParaRPr>
          </a:p>
        </p:txBody>
      </p:sp>
    </p:spTree>
    <p:extLst>
      <p:ext uri="{BB962C8B-B14F-4D97-AF65-F5344CB8AC3E}">
        <p14:creationId xmlns:p14="http://schemas.microsoft.com/office/powerpoint/2010/main" val="1223076822"/>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9BF6821-6C0B-5E68-D5CF-1D14E67362F4}"/>
              </a:ext>
            </a:extLst>
          </p:cNvPr>
          <p:cNvSpPr/>
          <p:nvPr/>
        </p:nvSpPr>
        <p:spPr>
          <a:xfrm>
            <a:off x="1130006" y="354830"/>
            <a:ext cx="2311209"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前驱查询</a:t>
            </a:r>
          </a:p>
        </p:txBody>
      </p:sp>
      <p:sp>
        <p:nvSpPr>
          <p:cNvPr id="3" name="文本框 2">
            <a:extLst>
              <a:ext uri="{FF2B5EF4-FFF2-40B4-BE49-F238E27FC236}">
                <a16:creationId xmlns:a16="http://schemas.microsoft.com/office/drawing/2014/main" id="{6E395682-1E21-7E64-F920-B256913C5763}"/>
              </a:ext>
            </a:extLst>
          </p:cNvPr>
          <p:cNvSpPr txBox="1"/>
          <p:nvPr/>
        </p:nvSpPr>
        <p:spPr>
          <a:xfrm>
            <a:off x="403454" y="1194991"/>
            <a:ext cx="10612842" cy="169802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前驱查询：给定一个权值（不一定在</a:t>
            </a:r>
            <a:r>
              <a:rPr lang="en-US" altLang="zh-CN" sz="2400" b="1" dirty="0"/>
              <a:t>BST</a:t>
            </a:r>
            <a:r>
              <a:rPr lang="zh-CN" altLang="en-US" sz="2400" b="1" dirty="0"/>
              <a:t>中），找到二叉搜索树中最大的小于等于该权值的节点权值。</a:t>
            </a:r>
            <a:endParaRPr lang="en-US" altLang="zh-CN" sz="2400" b="1" dirty="0"/>
          </a:p>
          <a:p>
            <a:pPr marL="457200" indent="-457200">
              <a:lnSpc>
                <a:spcPct val="150000"/>
              </a:lnSpc>
              <a:buFont typeface="Arial" panose="020B0604020202020204" pitchFamily="34" charset="0"/>
              <a:buChar char="•"/>
            </a:pPr>
            <a:r>
              <a:rPr lang="zh-CN" altLang="en-US" sz="2400" b="1" dirty="0"/>
              <a:t>如下图，根节点</a:t>
            </a:r>
            <a:r>
              <a:rPr lang="en-US" altLang="zh-CN" sz="2400" b="1" dirty="0"/>
              <a:t>40</a:t>
            </a:r>
            <a:r>
              <a:rPr lang="zh-CN" altLang="en-US" sz="2400" b="1" dirty="0"/>
              <a:t>是权值</a:t>
            </a:r>
            <a:r>
              <a:rPr lang="en-US" altLang="zh-CN" sz="2400" b="1" dirty="0"/>
              <a:t>35</a:t>
            </a:r>
            <a:r>
              <a:rPr lang="zh-CN" altLang="en-US" sz="2400" b="1" dirty="0"/>
              <a:t>的前驱。</a:t>
            </a:r>
            <a:endParaRPr lang="en-US" altLang="zh-CN" sz="2400" b="1" dirty="0"/>
          </a:p>
        </p:txBody>
      </p:sp>
      <p:pic>
        <p:nvPicPr>
          <p:cNvPr id="5" name="图片 4">
            <a:extLst>
              <a:ext uri="{FF2B5EF4-FFF2-40B4-BE49-F238E27FC236}">
                <a16:creationId xmlns:a16="http://schemas.microsoft.com/office/drawing/2014/main" id="{C29A0A8C-A835-6FB9-FE7D-33F6F1DD8020}"/>
              </a:ext>
            </a:extLst>
          </p:cNvPr>
          <p:cNvPicPr>
            <a:picLocks noChangeAspect="1"/>
          </p:cNvPicPr>
          <p:nvPr/>
        </p:nvPicPr>
        <p:blipFill>
          <a:blip r:embed="rId2"/>
          <a:stretch>
            <a:fillRect/>
          </a:stretch>
        </p:blipFill>
        <p:spPr>
          <a:xfrm>
            <a:off x="2912592" y="3224826"/>
            <a:ext cx="4635738" cy="2991004"/>
          </a:xfrm>
          <a:prstGeom prst="rect">
            <a:avLst/>
          </a:prstGeom>
        </p:spPr>
      </p:pic>
    </p:spTree>
    <p:extLst>
      <p:ext uri="{BB962C8B-B14F-4D97-AF65-F5344CB8AC3E}">
        <p14:creationId xmlns:p14="http://schemas.microsoft.com/office/powerpoint/2010/main" val="2861350057"/>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39EAB97-6B7A-E112-4B6C-135C3889B094}"/>
              </a:ext>
            </a:extLst>
          </p:cNvPr>
          <p:cNvSpPr/>
          <p:nvPr/>
        </p:nvSpPr>
        <p:spPr>
          <a:xfrm>
            <a:off x="1130006" y="354830"/>
            <a:ext cx="2311209"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前驱查询</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4B0E3625-EED7-20D3-2497-18E8D0A38A9C}"/>
                  </a:ext>
                </a:extLst>
              </p:cNvPr>
              <p:cNvSpPr txBox="1"/>
              <p:nvPr/>
            </p:nvSpPr>
            <p:spPr>
              <a:xfrm>
                <a:off x="431374" y="1194991"/>
                <a:ext cx="10612842" cy="502201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前驱查询步骤：</a:t>
                </a:r>
                <a:endParaRPr lang="en-US" altLang="zh-CN" sz="2400" b="1" dirty="0"/>
              </a:p>
              <a:p>
                <a:pPr marL="457200" indent="-457200">
                  <a:lnSpc>
                    <a:spcPct val="150000"/>
                  </a:lnSpc>
                  <a:buFont typeface="Arial" panose="020B0604020202020204" pitchFamily="34" charset="0"/>
                  <a:buChar char="•"/>
                </a:pPr>
                <a:r>
                  <a:rPr lang="zh-CN" altLang="en-US" sz="2400" b="1" dirty="0"/>
                  <a:t>①令</a:t>
                </a:r>
                <a:r>
                  <a:rPr lang="en-US" altLang="zh-CN" sz="2400" b="1" dirty="0"/>
                  <a:t>q</a:t>
                </a:r>
                <a:r>
                  <a:rPr lang="zh-CN" altLang="en-US" sz="2400" b="1" dirty="0"/>
                  <a:t>为目标权值，</a:t>
                </a:r>
                <a:r>
                  <a:rPr lang="en-US" altLang="zh-CN" sz="2400" b="1" dirty="0"/>
                  <a:t>u</a:t>
                </a:r>
                <a:r>
                  <a:rPr lang="zh-CN" altLang="en-US" sz="2400" b="1" dirty="0"/>
                  <a:t>为当前子树根节点，</a:t>
                </a:r>
                <a:r>
                  <a:rPr lang="en-US" altLang="zh-CN" sz="2400" b="1" dirty="0"/>
                  <a:t>u</a:t>
                </a:r>
                <a:r>
                  <a:rPr lang="zh-CN" altLang="en-US" sz="2400" b="1" dirty="0"/>
                  <a:t>初始值为整个树的根</a:t>
                </a:r>
                <a:br>
                  <a:rPr lang="en-US" altLang="zh-CN" sz="2400" b="1" dirty="0"/>
                </a:br>
                <a:r>
                  <a:rPr lang="en-US" altLang="zh-CN" sz="2400" b="1" dirty="0"/>
                  <a:t>p</a:t>
                </a:r>
                <a:r>
                  <a:rPr lang="zh-CN" altLang="en-US" sz="2400" b="1" dirty="0"/>
                  <a:t>为前驱的答案，</a:t>
                </a:r>
                <a:r>
                  <a:rPr lang="en-US" altLang="zh-CN" sz="2400" b="1" dirty="0"/>
                  <a:t>p</a:t>
                </a:r>
                <a:r>
                  <a:rPr lang="zh-CN" altLang="en-US" sz="2400" b="1" dirty="0"/>
                  <a:t>初始值为无穷</a:t>
                </a:r>
                <a:endParaRPr lang="en-US" altLang="zh-CN" sz="2400" b="1" dirty="0"/>
              </a:p>
              <a:p>
                <a:pPr marL="457200" indent="-457200">
                  <a:lnSpc>
                    <a:spcPct val="150000"/>
                  </a:lnSpc>
                  <a:buFont typeface="Arial" panose="020B0604020202020204" pitchFamily="34" charset="0"/>
                  <a:buChar char="•"/>
                </a:pPr>
                <a:r>
                  <a:rPr lang="zh-CN" altLang="en-US" sz="2400" b="1" dirty="0"/>
                  <a:t>②如果</a:t>
                </a:r>
                <a:r>
                  <a:rPr lang="en-US" altLang="zh-CN" sz="2400" b="1" dirty="0"/>
                  <a:t>u=nil</a:t>
                </a:r>
                <a:r>
                  <a:rPr lang="zh-CN" altLang="en-US" sz="2400" b="1" dirty="0"/>
                  <a:t>（不在树中），</a:t>
                </a:r>
                <a:r>
                  <a:rPr lang="en-US" altLang="zh-CN" sz="2400" b="1" dirty="0"/>
                  <a:t>return p</a:t>
                </a:r>
              </a:p>
              <a:p>
                <a:pPr marL="457200" indent="-457200">
                  <a:lnSpc>
                    <a:spcPct val="150000"/>
                  </a:lnSpc>
                  <a:buFont typeface="Arial" panose="020B0604020202020204" pitchFamily="34" charset="0"/>
                  <a:buChar char="•"/>
                </a:pPr>
                <a:r>
                  <a:rPr lang="zh-CN" altLang="en-US" sz="2400" b="1" dirty="0"/>
                  <a:t>③如果</a:t>
                </a:r>
                <a:r>
                  <a:rPr lang="en-US" altLang="zh-CN" sz="2400" b="1" dirty="0"/>
                  <a:t>u=q</a:t>
                </a:r>
                <a:r>
                  <a:rPr lang="zh-CN" altLang="en-US" sz="2400" b="1" dirty="0"/>
                  <a:t>，</a:t>
                </a:r>
                <a:r>
                  <a:rPr lang="en-US" altLang="zh-CN" sz="2400" b="1" dirty="0"/>
                  <a:t>return u</a:t>
                </a:r>
              </a:p>
              <a:p>
                <a:pPr marL="457200" indent="-457200">
                  <a:lnSpc>
                    <a:spcPct val="150000"/>
                  </a:lnSpc>
                  <a:buFont typeface="Arial" panose="020B0604020202020204" pitchFamily="34" charset="0"/>
                  <a:buChar char="•"/>
                </a:pPr>
                <a:r>
                  <a:rPr lang="zh-CN" altLang="en-US" sz="2400" b="1" dirty="0"/>
                  <a:t>④如果</a:t>
                </a:r>
                <a:r>
                  <a:rPr lang="en-US" altLang="zh-CN" sz="2400" b="1" dirty="0"/>
                  <a:t>u&lt;q</a:t>
                </a:r>
                <a:r>
                  <a:rPr lang="zh-CN" altLang="en-US" sz="2400" b="1" dirty="0"/>
                  <a:t>，说明不够大，先将</a:t>
                </a:r>
                <a:r>
                  <a:rPr lang="en-US" altLang="zh-CN" sz="2400" b="1" dirty="0"/>
                  <a:t>p=u</a:t>
                </a:r>
                <a:r>
                  <a:rPr lang="zh-CN" altLang="en-US" sz="2400" b="1" dirty="0"/>
                  <a:t>，再往右子树查找，</a:t>
                </a:r>
                <a:r>
                  <a:rPr lang="en-US" altLang="zh-CN" sz="2400" b="1" dirty="0"/>
                  <a:t>u=</a:t>
                </a:r>
                <a:r>
                  <a:rPr lang="en-US" altLang="zh-CN" sz="2400" b="1" dirty="0" err="1"/>
                  <a:t>u.rson</a:t>
                </a:r>
                <a:endParaRPr lang="en-US" altLang="zh-CN" sz="2400" b="1" dirty="0"/>
              </a:p>
              <a:p>
                <a:pPr marL="457200" indent="-457200">
                  <a:lnSpc>
                    <a:spcPct val="150000"/>
                  </a:lnSpc>
                  <a:buFont typeface="Arial" panose="020B0604020202020204" pitchFamily="34" charset="0"/>
                  <a:buChar char="•"/>
                </a:pPr>
                <a:r>
                  <a:rPr lang="zh-CN" altLang="en-US" sz="2400" b="1" dirty="0"/>
                  <a:t>⑤如果</a:t>
                </a:r>
                <a:r>
                  <a:rPr lang="en-US" altLang="zh-CN" sz="2400" b="1" dirty="0"/>
                  <a:t>u&gt;q</a:t>
                </a:r>
                <a:r>
                  <a:rPr lang="zh-CN" altLang="en-US" sz="2400" b="1" dirty="0"/>
                  <a:t>，说明不够小，直接往左子树查找，</a:t>
                </a:r>
                <a:r>
                  <a:rPr lang="en-US" altLang="zh-CN" sz="2400" b="1" dirty="0"/>
                  <a:t>u=</a:t>
                </a:r>
                <a:r>
                  <a:rPr lang="en-US" altLang="zh-CN" sz="2400" b="1" dirty="0" err="1"/>
                  <a:t>u.lson</a:t>
                </a:r>
                <a:endParaRPr lang="en-US" altLang="zh-CN" sz="2400" b="1" dirty="0"/>
              </a:p>
              <a:p>
                <a:pPr marL="457200" indent="-457200">
                  <a:lnSpc>
                    <a:spcPct val="150000"/>
                  </a:lnSpc>
                  <a:buFont typeface="Arial" panose="020B0604020202020204" pitchFamily="34" charset="0"/>
                  <a:buChar char="•"/>
                </a:pPr>
                <a:r>
                  <a:rPr lang="zh-CN" altLang="en-US" sz="2400" b="1" dirty="0"/>
                  <a:t>此过程可以用循环也可以用递归实现，推荐使用递归实现。</a:t>
                </a:r>
                <a:endParaRPr lang="en-US" altLang="zh-CN" sz="2400" b="1" dirty="0"/>
              </a:p>
              <a:p>
                <a:pPr marL="457200" indent="-457200">
                  <a:lnSpc>
                    <a:spcPct val="150000"/>
                  </a:lnSpc>
                  <a:buFont typeface="Arial" panose="020B0604020202020204" pitchFamily="34" charset="0"/>
                  <a:buChar char="•"/>
                </a:pPr>
                <a:r>
                  <a:rPr lang="zh-CN" altLang="en-US" sz="2400" b="1" dirty="0"/>
                  <a:t>显然查找过程跟树高</a:t>
                </a:r>
                <a:r>
                  <a:rPr lang="en-US" altLang="zh-CN" sz="2400" b="1" dirty="0"/>
                  <a:t>h</a:t>
                </a:r>
                <a:r>
                  <a:rPr lang="zh-CN" altLang="en-US" sz="2400" b="1" dirty="0"/>
                  <a:t>有关，复杂度为</a:t>
                </a:r>
                <a14:m>
                  <m:oMath xmlns:m="http://schemas.openxmlformats.org/officeDocument/2006/math">
                    <m:r>
                      <a:rPr lang="en-US" altLang="zh-CN" sz="2400" b="1" i="1" smtClean="0">
                        <a:latin typeface="Cambria Math" panose="02040503050406030204" pitchFamily="18" charset="0"/>
                      </a:rPr>
                      <m:t>𝑶</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𝒉</m:t>
                    </m:r>
                    <m:r>
                      <a:rPr lang="en-US" altLang="zh-CN" sz="2400" b="1" i="1" smtClean="0">
                        <a:latin typeface="Cambria Math" panose="02040503050406030204" pitchFamily="18" charset="0"/>
                      </a:rPr>
                      <m:t>)</m:t>
                    </m:r>
                  </m:oMath>
                </a14:m>
                <a:endParaRPr lang="en-US" altLang="zh-CN" sz="2400" b="1" dirty="0"/>
              </a:p>
            </p:txBody>
          </p:sp>
        </mc:Choice>
        <mc:Fallback xmlns="">
          <p:sp>
            <p:nvSpPr>
              <p:cNvPr id="3" name="文本框 2">
                <a:extLst>
                  <a:ext uri="{FF2B5EF4-FFF2-40B4-BE49-F238E27FC236}">
                    <a16:creationId xmlns:a16="http://schemas.microsoft.com/office/drawing/2014/main" id="{4B0E3625-EED7-20D3-2497-18E8D0A38A9C}"/>
                  </a:ext>
                </a:extLst>
              </p:cNvPr>
              <p:cNvSpPr txBox="1">
                <a:spLocks noRot="1" noChangeAspect="1" noMove="1" noResize="1" noEditPoints="1" noAdjustHandles="1" noChangeArrowheads="1" noChangeShapeType="1" noTextEdit="1"/>
              </p:cNvSpPr>
              <p:nvPr/>
            </p:nvSpPr>
            <p:spPr>
              <a:xfrm>
                <a:off x="431374" y="1194991"/>
                <a:ext cx="10612842" cy="5022016"/>
              </a:xfrm>
              <a:prstGeom prst="rect">
                <a:avLst/>
              </a:prstGeom>
              <a:blipFill>
                <a:blip r:embed="rId2"/>
                <a:stretch>
                  <a:fillRect l="-804" b="-19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498869"/>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3DE9BE1-9C20-9759-CFD1-243EA7B95533}"/>
              </a:ext>
            </a:extLst>
          </p:cNvPr>
          <p:cNvSpPr/>
          <p:nvPr/>
        </p:nvSpPr>
        <p:spPr>
          <a:xfrm>
            <a:off x="1130006" y="354830"/>
            <a:ext cx="2311209"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后继查询</a:t>
            </a:r>
          </a:p>
        </p:txBody>
      </p:sp>
      <p:sp>
        <p:nvSpPr>
          <p:cNvPr id="3" name="文本框 2">
            <a:extLst>
              <a:ext uri="{FF2B5EF4-FFF2-40B4-BE49-F238E27FC236}">
                <a16:creationId xmlns:a16="http://schemas.microsoft.com/office/drawing/2014/main" id="{C03063E1-7BA1-0FD2-51FE-6038F883D31C}"/>
              </a:ext>
            </a:extLst>
          </p:cNvPr>
          <p:cNvSpPr txBox="1"/>
          <p:nvPr/>
        </p:nvSpPr>
        <p:spPr>
          <a:xfrm>
            <a:off x="431374" y="1194991"/>
            <a:ext cx="10612842" cy="5576014"/>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后继查询：给定一个权值（不一定在</a:t>
            </a:r>
            <a:r>
              <a:rPr lang="en-US" altLang="zh-CN" sz="2400" b="1" dirty="0"/>
              <a:t>BST</a:t>
            </a:r>
            <a:r>
              <a:rPr lang="zh-CN" altLang="en-US" sz="2400" b="1" dirty="0"/>
              <a:t>中），找到二叉搜索树中最小的大于等于该权值的节点权值。</a:t>
            </a:r>
            <a:endParaRPr lang="en-US" altLang="zh-CN" sz="2400" b="1" dirty="0"/>
          </a:p>
          <a:p>
            <a:pPr marL="457200" indent="-457200">
              <a:lnSpc>
                <a:spcPct val="150000"/>
              </a:lnSpc>
              <a:buFont typeface="Arial" panose="020B0604020202020204" pitchFamily="34" charset="0"/>
              <a:buChar char="•"/>
            </a:pPr>
            <a:r>
              <a:rPr lang="zh-CN" altLang="en-US" sz="2400" b="1" dirty="0"/>
              <a:t>后继查询步骤：</a:t>
            </a:r>
            <a:endParaRPr lang="en-US" altLang="zh-CN" sz="2400" b="1" dirty="0"/>
          </a:p>
          <a:p>
            <a:pPr marL="457200" indent="-457200">
              <a:lnSpc>
                <a:spcPct val="150000"/>
              </a:lnSpc>
              <a:buFont typeface="Arial" panose="020B0604020202020204" pitchFamily="34" charset="0"/>
              <a:buChar char="•"/>
            </a:pPr>
            <a:r>
              <a:rPr lang="zh-CN" altLang="en-US" sz="2400" b="1" dirty="0"/>
              <a:t>①令</a:t>
            </a:r>
            <a:r>
              <a:rPr lang="en-US" altLang="zh-CN" sz="2400" b="1" dirty="0"/>
              <a:t>q</a:t>
            </a:r>
            <a:r>
              <a:rPr lang="zh-CN" altLang="en-US" sz="2400" b="1" dirty="0"/>
              <a:t>为目标权值，</a:t>
            </a:r>
            <a:r>
              <a:rPr lang="en-US" altLang="zh-CN" sz="2400" b="1" dirty="0"/>
              <a:t>u</a:t>
            </a:r>
            <a:r>
              <a:rPr lang="zh-CN" altLang="en-US" sz="2400" b="1" dirty="0"/>
              <a:t>为当前子树根节点，</a:t>
            </a:r>
            <a:r>
              <a:rPr lang="en-US" altLang="zh-CN" sz="2400" b="1" dirty="0"/>
              <a:t>u</a:t>
            </a:r>
            <a:r>
              <a:rPr lang="zh-CN" altLang="en-US" sz="2400" b="1" dirty="0"/>
              <a:t>初始值为整个树的根</a:t>
            </a:r>
            <a:br>
              <a:rPr lang="en-US" altLang="zh-CN" sz="2400" b="1" dirty="0"/>
            </a:br>
            <a:r>
              <a:rPr lang="en-US" altLang="zh-CN" sz="2400" b="1" dirty="0"/>
              <a:t>p</a:t>
            </a:r>
            <a:r>
              <a:rPr lang="zh-CN" altLang="en-US" sz="2400" b="1" dirty="0"/>
              <a:t>为前驱的答案，</a:t>
            </a:r>
            <a:r>
              <a:rPr lang="en-US" altLang="zh-CN" sz="2400" b="1" dirty="0"/>
              <a:t>p</a:t>
            </a:r>
            <a:r>
              <a:rPr lang="zh-CN" altLang="en-US" sz="2400" b="1" dirty="0"/>
              <a:t>初始值为无穷</a:t>
            </a:r>
            <a:endParaRPr lang="en-US" altLang="zh-CN" sz="2400" b="1" dirty="0"/>
          </a:p>
          <a:p>
            <a:pPr marL="457200" indent="-457200">
              <a:lnSpc>
                <a:spcPct val="150000"/>
              </a:lnSpc>
              <a:buFont typeface="Arial" panose="020B0604020202020204" pitchFamily="34" charset="0"/>
              <a:buChar char="•"/>
            </a:pPr>
            <a:r>
              <a:rPr lang="zh-CN" altLang="en-US" sz="2400" b="1" dirty="0"/>
              <a:t>②如果</a:t>
            </a:r>
            <a:r>
              <a:rPr lang="en-US" altLang="zh-CN" sz="2400" b="1" dirty="0"/>
              <a:t>u=nil</a:t>
            </a:r>
            <a:r>
              <a:rPr lang="zh-CN" altLang="en-US" sz="2400" b="1" dirty="0"/>
              <a:t>（不在树中），</a:t>
            </a:r>
            <a:r>
              <a:rPr lang="en-US" altLang="zh-CN" sz="2400" b="1" dirty="0"/>
              <a:t>return p</a:t>
            </a:r>
          </a:p>
          <a:p>
            <a:pPr marL="457200" indent="-457200">
              <a:lnSpc>
                <a:spcPct val="150000"/>
              </a:lnSpc>
              <a:buFont typeface="Arial" panose="020B0604020202020204" pitchFamily="34" charset="0"/>
              <a:buChar char="•"/>
            </a:pPr>
            <a:r>
              <a:rPr lang="zh-CN" altLang="en-US" sz="2400" b="1" dirty="0"/>
              <a:t>③如果</a:t>
            </a:r>
            <a:r>
              <a:rPr lang="en-US" altLang="zh-CN" sz="2400" b="1" dirty="0"/>
              <a:t>u=q</a:t>
            </a:r>
            <a:r>
              <a:rPr lang="zh-CN" altLang="en-US" sz="2400" b="1" dirty="0"/>
              <a:t>，</a:t>
            </a:r>
            <a:r>
              <a:rPr lang="en-US" altLang="zh-CN" sz="2400" b="1" dirty="0"/>
              <a:t>return u</a:t>
            </a:r>
          </a:p>
          <a:p>
            <a:pPr marL="457200" indent="-457200">
              <a:lnSpc>
                <a:spcPct val="150000"/>
              </a:lnSpc>
              <a:buFont typeface="Arial" panose="020B0604020202020204" pitchFamily="34" charset="0"/>
              <a:buChar char="•"/>
            </a:pPr>
            <a:r>
              <a:rPr lang="zh-CN" altLang="en-US" sz="2400" b="1" dirty="0"/>
              <a:t>④如果</a:t>
            </a:r>
            <a:r>
              <a:rPr lang="en-US" altLang="zh-CN" sz="2400" b="1" dirty="0"/>
              <a:t>u&lt;q</a:t>
            </a:r>
            <a:r>
              <a:rPr lang="zh-CN" altLang="en-US" sz="2400" b="1" dirty="0"/>
              <a:t>，说明不够大，直接往右子树查找，</a:t>
            </a:r>
            <a:r>
              <a:rPr lang="en-US" altLang="zh-CN" sz="2400" b="1" dirty="0"/>
              <a:t>u=</a:t>
            </a:r>
            <a:r>
              <a:rPr lang="en-US" altLang="zh-CN" sz="2400" b="1" dirty="0" err="1"/>
              <a:t>u.rson</a:t>
            </a:r>
            <a:endParaRPr lang="en-US" altLang="zh-CN" sz="2400" b="1" dirty="0"/>
          </a:p>
          <a:p>
            <a:pPr marL="457200" indent="-457200">
              <a:lnSpc>
                <a:spcPct val="150000"/>
              </a:lnSpc>
              <a:buFont typeface="Arial" panose="020B0604020202020204" pitchFamily="34" charset="0"/>
              <a:buChar char="•"/>
            </a:pPr>
            <a:r>
              <a:rPr lang="zh-CN" altLang="en-US" sz="2400" b="1" dirty="0"/>
              <a:t>⑤如果</a:t>
            </a:r>
            <a:r>
              <a:rPr lang="en-US" altLang="zh-CN" sz="2400" b="1" dirty="0"/>
              <a:t>u&gt;q</a:t>
            </a:r>
            <a:r>
              <a:rPr lang="zh-CN" altLang="en-US" sz="2400" b="1" dirty="0"/>
              <a:t>，说明不够小，先</a:t>
            </a:r>
            <a:r>
              <a:rPr lang="en-US" altLang="zh-CN" sz="2400" b="1" dirty="0"/>
              <a:t>p=u</a:t>
            </a:r>
            <a:r>
              <a:rPr lang="zh-CN" altLang="en-US" sz="2400" b="1" dirty="0"/>
              <a:t>，再往左子树查找，</a:t>
            </a:r>
            <a:r>
              <a:rPr lang="en-US" altLang="zh-CN" sz="2400" b="1" dirty="0"/>
              <a:t>u=</a:t>
            </a:r>
            <a:r>
              <a:rPr lang="en-US" altLang="zh-CN" sz="2400" b="1" dirty="0" err="1"/>
              <a:t>u.lson</a:t>
            </a:r>
            <a:endParaRPr lang="en-US" altLang="zh-CN" sz="2400" b="1" dirty="0"/>
          </a:p>
          <a:p>
            <a:pPr marL="457200" indent="-457200">
              <a:lnSpc>
                <a:spcPct val="150000"/>
              </a:lnSpc>
              <a:buFont typeface="Arial" panose="020B0604020202020204" pitchFamily="34" charset="0"/>
              <a:buChar char="•"/>
            </a:pPr>
            <a:endParaRPr lang="en-US" altLang="zh-CN" sz="2400" b="1" dirty="0"/>
          </a:p>
        </p:txBody>
      </p:sp>
    </p:spTree>
    <p:extLst>
      <p:ext uri="{BB962C8B-B14F-4D97-AF65-F5344CB8AC3E}">
        <p14:creationId xmlns:p14="http://schemas.microsoft.com/office/powerpoint/2010/main" val="1799649466"/>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478A051-A472-A228-224E-85FD073088A3}"/>
              </a:ext>
            </a:extLst>
          </p:cNvPr>
          <p:cNvSpPr/>
          <p:nvPr/>
        </p:nvSpPr>
        <p:spPr>
          <a:xfrm>
            <a:off x="1130006" y="354830"/>
            <a:ext cx="2311209"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插入节点</a:t>
            </a:r>
          </a:p>
        </p:txBody>
      </p:sp>
      <p:sp>
        <p:nvSpPr>
          <p:cNvPr id="3" name="文本框 2">
            <a:extLst>
              <a:ext uri="{FF2B5EF4-FFF2-40B4-BE49-F238E27FC236}">
                <a16:creationId xmlns:a16="http://schemas.microsoft.com/office/drawing/2014/main" id="{41CE8A85-459E-8D60-CB13-A2CF8B4ED1DA}"/>
              </a:ext>
            </a:extLst>
          </p:cNvPr>
          <p:cNvSpPr txBox="1"/>
          <p:nvPr/>
        </p:nvSpPr>
        <p:spPr>
          <a:xfrm>
            <a:off x="445335" y="927156"/>
            <a:ext cx="10612842" cy="5576014"/>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在二叉搜索树中插入的节点应当都是叶子结点，因为不管当前节点大于还是小于插入的节点，都将走到叶子结点才停止。</a:t>
            </a:r>
            <a:endParaRPr lang="en-US" altLang="zh-CN" sz="2400" b="1" dirty="0"/>
          </a:p>
          <a:p>
            <a:pPr marL="457200" indent="-457200">
              <a:lnSpc>
                <a:spcPct val="150000"/>
              </a:lnSpc>
              <a:buFont typeface="Arial" panose="020B0604020202020204" pitchFamily="34" charset="0"/>
              <a:buChar char="•"/>
            </a:pPr>
            <a:r>
              <a:rPr lang="zh-CN" altLang="en-US" sz="2400" b="1" dirty="0"/>
              <a:t>插入步骤：</a:t>
            </a:r>
            <a:endParaRPr lang="en-US" altLang="zh-CN" sz="2400" b="1" dirty="0"/>
          </a:p>
          <a:p>
            <a:pPr marL="457200" indent="-457200">
              <a:lnSpc>
                <a:spcPct val="150000"/>
              </a:lnSpc>
              <a:buFont typeface="Arial" panose="020B0604020202020204" pitchFamily="34" charset="0"/>
              <a:buChar char="•"/>
            </a:pPr>
            <a:r>
              <a:rPr lang="zh-CN" altLang="en-US" sz="2400" b="1" dirty="0"/>
              <a:t>①令</a:t>
            </a:r>
            <a:r>
              <a:rPr lang="en-US" altLang="zh-CN" sz="2400" b="1" dirty="0"/>
              <a:t>u</a:t>
            </a:r>
            <a:r>
              <a:rPr lang="zh-CN" altLang="en-US" sz="2400" b="1" dirty="0"/>
              <a:t>为整个树的根，</a:t>
            </a:r>
            <a:r>
              <a:rPr lang="en-US" altLang="zh-CN" sz="2400" b="1" dirty="0"/>
              <a:t>e</a:t>
            </a:r>
            <a:r>
              <a:rPr lang="zh-CN" altLang="en-US" sz="2400" b="1" dirty="0"/>
              <a:t>为将要插入的节点权值</a:t>
            </a:r>
            <a:endParaRPr lang="en-US" altLang="zh-CN" sz="2400" b="1" dirty="0"/>
          </a:p>
          <a:p>
            <a:pPr marL="457200" indent="-457200">
              <a:lnSpc>
                <a:spcPct val="150000"/>
              </a:lnSpc>
              <a:buFont typeface="Arial" panose="020B0604020202020204" pitchFamily="34" charset="0"/>
              <a:buChar char="•"/>
            </a:pPr>
            <a:r>
              <a:rPr lang="zh-CN" altLang="en-US" sz="2400" b="1" dirty="0"/>
              <a:t>②如果</a:t>
            </a:r>
            <a:r>
              <a:rPr lang="en-US" altLang="zh-CN" sz="2400" b="1" dirty="0"/>
              <a:t>e&lt;u</a:t>
            </a:r>
            <a:br>
              <a:rPr lang="en-US" altLang="zh-CN" sz="2400" b="1" dirty="0"/>
            </a:br>
            <a:r>
              <a:rPr lang="zh-CN" altLang="en-US" sz="2400" b="1" dirty="0"/>
              <a:t>（</a:t>
            </a:r>
            <a:r>
              <a:rPr lang="en-US" altLang="zh-CN" sz="2400" b="1" dirty="0"/>
              <a:t>1</a:t>
            </a:r>
            <a:r>
              <a:rPr lang="zh-CN" altLang="en-US" sz="2400" b="1" dirty="0"/>
              <a:t>）如果</a:t>
            </a:r>
            <a:r>
              <a:rPr lang="en-US" altLang="zh-CN" sz="2400" b="1" dirty="0"/>
              <a:t>u</a:t>
            </a:r>
            <a:r>
              <a:rPr lang="zh-CN" altLang="en-US" sz="2400" b="1" dirty="0"/>
              <a:t>有左儿子，继续向左子树查找</a:t>
            </a:r>
            <a:br>
              <a:rPr lang="en-US" altLang="zh-CN" sz="2400" b="1" dirty="0"/>
            </a:br>
            <a:r>
              <a:rPr lang="zh-CN" altLang="en-US" sz="2400" b="1" dirty="0"/>
              <a:t>（</a:t>
            </a:r>
            <a:r>
              <a:rPr lang="en-US" altLang="zh-CN" sz="2400" b="1" dirty="0"/>
              <a:t>2</a:t>
            </a:r>
            <a:r>
              <a:rPr lang="zh-CN" altLang="en-US" sz="2400" b="1" dirty="0"/>
              <a:t>）否则直接将</a:t>
            </a:r>
            <a:r>
              <a:rPr lang="en-US" altLang="zh-CN" sz="2400" b="1" dirty="0"/>
              <a:t>e</a:t>
            </a:r>
            <a:r>
              <a:rPr lang="zh-CN" altLang="en-US" sz="2400" b="1" dirty="0"/>
              <a:t>插入到</a:t>
            </a:r>
            <a:r>
              <a:rPr lang="en-US" altLang="zh-CN" sz="2400" b="1" dirty="0"/>
              <a:t>u</a:t>
            </a:r>
            <a:r>
              <a:rPr lang="zh-CN" altLang="en-US" sz="2400" b="1" dirty="0"/>
              <a:t>左儿子，结束插入。</a:t>
            </a:r>
            <a:endParaRPr lang="en-US" altLang="zh-CN" sz="2400" b="1" dirty="0"/>
          </a:p>
          <a:p>
            <a:pPr marL="457200" indent="-457200">
              <a:lnSpc>
                <a:spcPct val="150000"/>
              </a:lnSpc>
              <a:buFont typeface="Arial" panose="020B0604020202020204" pitchFamily="34" charset="0"/>
              <a:buChar char="•"/>
            </a:pPr>
            <a:r>
              <a:rPr lang="zh-CN" altLang="en-US" sz="2400" b="1" dirty="0"/>
              <a:t>③如果</a:t>
            </a:r>
            <a:r>
              <a:rPr lang="en-US" altLang="zh-CN" sz="2400" b="1" dirty="0"/>
              <a:t>e&gt;u</a:t>
            </a:r>
            <a:br>
              <a:rPr lang="en-US" altLang="zh-CN" sz="2400" b="1" dirty="0"/>
            </a:br>
            <a:r>
              <a:rPr lang="zh-CN" altLang="en-US" sz="2400" b="1" dirty="0"/>
              <a:t>（</a:t>
            </a:r>
            <a:r>
              <a:rPr lang="en-US" altLang="zh-CN" sz="2400" b="1" dirty="0"/>
              <a:t>1</a:t>
            </a:r>
            <a:r>
              <a:rPr lang="zh-CN" altLang="en-US" sz="2400" b="1" dirty="0"/>
              <a:t>）如果</a:t>
            </a:r>
            <a:r>
              <a:rPr lang="en-US" altLang="zh-CN" sz="2400" b="1" dirty="0"/>
              <a:t>u</a:t>
            </a:r>
            <a:r>
              <a:rPr lang="zh-CN" altLang="en-US" sz="2400" b="1" dirty="0"/>
              <a:t>有右儿子，继续向右子树查找</a:t>
            </a:r>
            <a:br>
              <a:rPr lang="en-US" altLang="zh-CN" sz="2400" b="1" dirty="0"/>
            </a:br>
            <a:r>
              <a:rPr lang="zh-CN" altLang="en-US" sz="2400" b="1" dirty="0"/>
              <a:t>（</a:t>
            </a:r>
            <a:r>
              <a:rPr lang="en-US" altLang="zh-CN" sz="2400" b="1" dirty="0"/>
              <a:t>2</a:t>
            </a:r>
            <a:r>
              <a:rPr lang="zh-CN" altLang="en-US" sz="2400" b="1" dirty="0"/>
              <a:t>）否则直接将</a:t>
            </a:r>
            <a:r>
              <a:rPr lang="en-US" altLang="zh-CN" sz="2400" b="1" dirty="0"/>
              <a:t>e</a:t>
            </a:r>
            <a:r>
              <a:rPr lang="zh-CN" altLang="en-US" sz="2400" b="1" dirty="0"/>
              <a:t>插入到</a:t>
            </a:r>
            <a:r>
              <a:rPr lang="en-US" altLang="zh-CN" sz="2400" b="1" dirty="0"/>
              <a:t>u</a:t>
            </a:r>
            <a:r>
              <a:rPr lang="zh-CN" altLang="en-US" sz="2400" b="1" dirty="0"/>
              <a:t>右儿子，结束插入。</a:t>
            </a:r>
            <a:endParaRPr lang="en-US" altLang="zh-CN" sz="2400" b="1" dirty="0"/>
          </a:p>
        </p:txBody>
      </p:sp>
    </p:spTree>
    <p:extLst>
      <p:ext uri="{BB962C8B-B14F-4D97-AF65-F5344CB8AC3E}">
        <p14:creationId xmlns:p14="http://schemas.microsoft.com/office/powerpoint/2010/main" val="671862559"/>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5ABEFF5-AD88-336D-2DD4-47019E190DB9}"/>
              </a:ext>
            </a:extLst>
          </p:cNvPr>
          <p:cNvSpPr/>
          <p:nvPr/>
        </p:nvSpPr>
        <p:spPr>
          <a:xfrm>
            <a:off x="1130006" y="354830"/>
            <a:ext cx="2311209"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插入节点</a:t>
            </a:r>
          </a:p>
        </p:txBody>
      </p:sp>
      <p:pic>
        <p:nvPicPr>
          <p:cNvPr id="4" name="图片 3">
            <a:extLst>
              <a:ext uri="{FF2B5EF4-FFF2-40B4-BE49-F238E27FC236}">
                <a16:creationId xmlns:a16="http://schemas.microsoft.com/office/drawing/2014/main" id="{D0328FCC-78BE-C84B-1E62-27D62D432C98}"/>
              </a:ext>
            </a:extLst>
          </p:cNvPr>
          <p:cNvPicPr>
            <a:picLocks noChangeAspect="1"/>
          </p:cNvPicPr>
          <p:nvPr/>
        </p:nvPicPr>
        <p:blipFill>
          <a:blip r:embed="rId2"/>
          <a:stretch>
            <a:fillRect/>
          </a:stretch>
        </p:blipFill>
        <p:spPr>
          <a:xfrm>
            <a:off x="1016810" y="1418991"/>
            <a:ext cx="9872761" cy="4800325"/>
          </a:xfrm>
          <a:prstGeom prst="rect">
            <a:avLst/>
          </a:prstGeom>
        </p:spPr>
      </p:pic>
    </p:spTree>
    <p:extLst>
      <p:ext uri="{BB962C8B-B14F-4D97-AF65-F5344CB8AC3E}">
        <p14:creationId xmlns:p14="http://schemas.microsoft.com/office/powerpoint/2010/main" val="2209109919"/>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272F4BB-8357-9CEC-DB4B-B4E0FF4E76CD}"/>
              </a:ext>
            </a:extLst>
          </p:cNvPr>
          <p:cNvSpPr/>
          <p:nvPr/>
        </p:nvSpPr>
        <p:spPr>
          <a:xfrm>
            <a:off x="1130006" y="354830"/>
            <a:ext cx="2311209"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删除节点</a:t>
            </a:r>
          </a:p>
        </p:txBody>
      </p:sp>
      <p:sp>
        <p:nvSpPr>
          <p:cNvPr id="3" name="文本框 2">
            <a:extLst>
              <a:ext uri="{FF2B5EF4-FFF2-40B4-BE49-F238E27FC236}">
                <a16:creationId xmlns:a16="http://schemas.microsoft.com/office/drawing/2014/main" id="{5162F415-0167-20ED-2DC3-18B06739E24F}"/>
              </a:ext>
            </a:extLst>
          </p:cNvPr>
          <p:cNvSpPr txBox="1"/>
          <p:nvPr/>
        </p:nvSpPr>
        <p:spPr>
          <a:xfrm>
            <a:off x="445335" y="927156"/>
            <a:ext cx="10612842" cy="502201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在二叉搜索树中删除节点，待删除的节点需要是叶子结点。</a:t>
            </a:r>
            <a:endParaRPr lang="en-US" altLang="zh-CN" sz="2400" b="1" dirty="0"/>
          </a:p>
          <a:p>
            <a:pPr marL="457200" indent="-457200">
              <a:lnSpc>
                <a:spcPct val="150000"/>
              </a:lnSpc>
              <a:buFont typeface="Arial" panose="020B0604020202020204" pitchFamily="34" charset="0"/>
              <a:buChar char="•"/>
            </a:pPr>
            <a:r>
              <a:rPr lang="zh-CN" altLang="en-US" sz="2400" b="1" dirty="0"/>
              <a:t>令</a:t>
            </a:r>
            <a:r>
              <a:rPr lang="en-US" altLang="zh-CN" sz="2400" b="1" dirty="0"/>
              <a:t>u</a:t>
            </a:r>
            <a:r>
              <a:rPr lang="zh-CN" altLang="en-US" sz="2400" b="1" dirty="0"/>
              <a:t>为待删除的节点</a:t>
            </a:r>
            <a:endParaRPr lang="en-US" altLang="zh-CN" sz="2400" b="1" dirty="0"/>
          </a:p>
          <a:p>
            <a:pPr marL="457200" indent="-457200">
              <a:lnSpc>
                <a:spcPct val="150000"/>
              </a:lnSpc>
              <a:buFont typeface="Arial" panose="020B0604020202020204" pitchFamily="34" charset="0"/>
              <a:buChar char="•"/>
            </a:pPr>
            <a:r>
              <a:rPr lang="zh-CN" altLang="en-US" sz="2400" b="1" dirty="0"/>
              <a:t>①如果该节点就是叶子结点，直接删除</a:t>
            </a:r>
            <a:endParaRPr lang="en-US" altLang="zh-CN" sz="2400" b="1" dirty="0"/>
          </a:p>
          <a:p>
            <a:pPr marL="457200" indent="-457200">
              <a:lnSpc>
                <a:spcPct val="150000"/>
              </a:lnSpc>
              <a:buFont typeface="Arial" panose="020B0604020202020204" pitchFamily="34" charset="0"/>
              <a:buChar char="•"/>
            </a:pPr>
            <a:r>
              <a:rPr lang="zh-CN" altLang="en-US" sz="2400" b="1" dirty="0"/>
              <a:t>②如果该节点不是叶子结点，寻找该节点的后继</a:t>
            </a:r>
            <a:r>
              <a:rPr lang="en-US" altLang="zh-CN" sz="2400" b="1" dirty="0"/>
              <a:t>s</a:t>
            </a:r>
            <a:r>
              <a:rPr lang="zh-CN" altLang="en-US" sz="2400" b="1" dirty="0"/>
              <a:t>，将</a:t>
            </a:r>
            <a:r>
              <a:rPr lang="en-US" altLang="zh-CN" sz="2400" b="1" dirty="0"/>
              <a:t>u</a:t>
            </a:r>
            <a:r>
              <a:rPr lang="zh-CN" altLang="en-US" sz="2400" b="1" dirty="0"/>
              <a:t>赋值为</a:t>
            </a:r>
            <a:r>
              <a:rPr lang="en-US" altLang="zh-CN" sz="2400" b="1" dirty="0"/>
              <a:t>s</a:t>
            </a:r>
            <a:br>
              <a:rPr lang="en-US" altLang="zh-CN" sz="2400" b="1" dirty="0"/>
            </a:br>
            <a:r>
              <a:rPr lang="zh-CN" altLang="en-US" sz="2400" b="1" dirty="0"/>
              <a:t>（</a:t>
            </a:r>
            <a:r>
              <a:rPr lang="en-US" altLang="zh-CN" sz="2400" b="1" dirty="0"/>
              <a:t>1</a:t>
            </a:r>
            <a:r>
              <a:rPr lang="zh-CN" altLang="en-US" sz="2400" b="1" dirty="0"/>
              <a:t>）如果</a:t>
            </a:r>
            <a:r>
              <a:rPr lang="en-US" altLang="zh-CN" sz="2400" b="1" dirty="0"/>
              <a:t>s</a:t>
            </a:r>
            <a:r>
              <a:rPr lang="zh-CN" altLang="en-US" sz="2400" b="1" dirty="0"/>
              <a:t>为叶子结点，直接删除</a:t>
            </a:r>
            <a:r>
              <a:rPr lang="en-US" altLang="zh-CN" sz="2400" b="1" dirty="0"/>
              <a:t>s</a:t>
            </a:r>
            <a:br>
              <a:rPr lang="en-US" altLang="zh-CN" sz="2400" b="1" dirty="0"/>
            </a:br>
            <a:r>
              <a:rPr lang="zh-CN" altLang="en-US" sz="2400" b="1" dirty="0"/>
              <a:t>（</a:t>
            </a:r>
            <a:r>
              <a:rPr lang="en-US" altLang="zh-CN" sz="2400" b="1" dirty="0"/>
              <a:t>2</a:t>
            </a:r>
            <a:r>
              <a:rPr lang="zh-CN" altLang="en-US" sz="2400" b="1" dirty="0"/>
              <a:t>）如果</a:t>
            </a:r>
            <a:r>
              <a:rPr lang="en-US" altLang="zh-CN" sz="2400" b="1" dirty="0"/>
              <a:t>s</a:t>
            </a:r>
            <a:r>
              <a:rPr lang="zh-CN" altLang="en-US" sz="2400" b="1" dirty="0"/>
              <a:t>不是叶子结点，此时</a:t>
            </a:r>
            <a:r>
              <a:rPr lang="en-US" altLang="zh-CN" sz="2400" b="1" dirty="0"/>
              <a:t>s</a:t>
            </a:r>
            <a:r>
              <a:rPr lang="zh-CN" altLang="en-US" sz="2400" b="1" dirty="0"/>
              <a:t>一定没有左子树（如果有的话，</a:t>
            </a:r>
            <a:r>
              <a:rPr lang="en-US" altLang="zh-CN" sz="2400" b="1" dirty="0"/>
              <a:t>s</a:t>
            </a:r>
            <a:r>
              <a:rPr lang="zh-CN" altLang="en-US" sz="2400" b="1" dirty="0"/>
              <a:t>不可能成为后继，后继应该在其左子树中）</a:t>
            </a:r>
            <a:br>
              <a:rPr lang="en-US" altLang="zh-CN" sz="2400" b="1" dirty="0"/>
            </a:br>
            <a:r>
              <a:rPr lang="zh-CN" altLang="en-US" sz="2400" b="1" dirty="0"/>
              <a:t>此时将</a:t>
            </a:r>
            <a:r>
              <a:rPr lang="en-US" altLang="zh-CN" sz="2400" b="1" dirty="0"/>
              <a:t>s</a:t>
            </a:r>
            <a:r>
              <a:rPr lang="zh-CN" altLang="en-US" sz="2400" b="1" dirty="0"/>
              <a:t>节点删除，用</a:t>
            </a:r>
            <a:r>
              <a:rPr lang="en-US" altLang="zh-CN" sz="2400" b="1" dirty="0"/>
              <a:t>s</a:t>
            </a:r>
            <a:r>
              <a:rPr lang="zh-CN" altLang="en-US" sz="2400" b="1" dirty="0"/>
              <a:t>的整个右子树将</a:t>
            </a:r>
            <a:r>
              <a:rPr lang="en-US" altLang="zh-CN" sz="2400" b="1" dirty="0"/>
              <a:t>s</a:t>
            </a:r>
            <a:r>
              <a:rPr lang="zh-CN" altLang="en-US" sz="2400" b="1" dirty="0"/>
              <a:t>的位置替代即可。</a:t>
            </a:r>
            <a:endParaRPr lang="en-US" altLang="zh-CN" sz="2400" b="1" dirty="0"/>
          </a:p>
          <a:p>
            <a:pPr marL="457200" indent="-457200">
              <a:lnSpc>
                <a:spcPct val="150000"/>
              </a:lnSpc>
              <a:buFont typeface="Arial" panose="020B0604020202020204" pitchFamily="34" charset="0"/>
              <a:buChar char="•"/>
            </a:pPr>
            <a:r>
              <a:rPr lang="zh-CN" altLang="en-US" sz="2400" b="1" dirty="0"/>
              <a:t>这样的删除不破坏二叉搜索树的性质。</a:t>
            </a:r>
            <a:endParaRPr lang="en-US" altLang="zh-CN" sz="2400" b="1" dirty="0"/>
          </a:p>
        </p:txBody>
      </p:sp>
    </p:spTree>
    <p:extLst>
      <p:ext uri="{BB962C8B-B14F-4D97-AF65-F5344CB8AC3E}">
        <p14:creationId xmlns:p14="http://schemas.microsoft.com/office/powerpoint/2010/main" val="1719067277"/>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6">
            <a:extLst>
              <a:ext uri="{FF2B5EF4-FFF2-40B4-BE49-F238E27FC236}">
                <a16:creationId xmlns:a16="http://schemas.microsoft.com/office/drawing/2014/main" id="{48488B04-52DC-4DF9-BC44-951F34DBBEEC}"/>
              </a:ext>
            </a:extLst>
          </p:cNvPr>
          <p:cNvSpPr/>
          <p:nvPr/>
        </p:nvSpPr>
        <p:spPr bwMode="auto">
          <a:xfrm rot="5400000">
            <a:off x="4820678" y="1247710"/>
            <a:ext cx="2233978" cy="194241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93C3C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99">
              <a:solidFill>
                <a:srgbClr val="FFFFFF"/>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9" name="4">
            <a:extLst>
              <a:ext uri="{FF2B5EF4-FFF2-40B4-BE49-F238E27FC236}">
                <a16:creationId xmlns:a16="http://schemas.microsoft.com/office/drawing/2014/main" id="{A9504009-67AB-4F44-8FCF-E182A8706CAA}"/>
              </a:ext>
            </a:extLst>
          </p:cNvPr>
          <p:cNvSpPr txBox="1"/>
          <p:nvPr>
            <p:custDataLst>
              <p:tags r:id="rId1"/>
            </p:custDataLst>
          </p:nvPr>
        </p:nvSpPr>
        <p:spPr>
          <a:xfrm>
            <a:off x="4581141" y="1537020"/>
            <a:ext cx="2713054" cy="1440686"/>
          </a:xfrm>
          <a:prstGeom prst="rect">
            <a:avLst/>
          </a:prstGeom>
          <a:noFill/>
        </p:spPr>
        <p:txBody>
          <a:bodyPr wrap="square" lIns="85983" tIns="42991" rIns="85983" bIns="42991">
            <a:spAutoFit/>
          </a:bodyPr>
          <a:lstStyle/>
          <a:p>
            <a:pPr algn="ctr">
              <a:defRPr/>
            </a:pPr>
            <a:r>
              <a:rPr lang="en-US" altLang="zh-CN" sz="8797"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3</a:t>
            </a:r>
          </a:p>
        </p:txBody>
      </p:sp>
      <p:sp>
        <p:nvSpPr>
          <p:cNvPr id="41" name="2">
            <a:extLst>
              <a:ext uri="{FF2B5EF4-FFF2-40B4-BE49-F238E27FC236}">
                <a16:creationId xmlns:a16="http://schemas.microsoft.com/office/drawing/2014/main" id="{E01395C7-8230-4890-B209-7D41ECCF4130}"/>
              </a:ext>
            </a:extLst>
          </p:cNvPr>
          <p:cNvSpPr txBox="1"/>
          <p:nvPr>
            <p:custDataLst>
              <p:tags r:id="rId2"/>
            </p:custDataLst>
          </p:nvPr>
        </p:nvSpPr>
        <p:spPr>
          <a:xfrm>
            <a:off x="2720403" y="3589797"/>
            <a:ext cx="6597767" cy="640819"/>
          </a:xfrm>
          <a:prstGeom prst="rect">
            <a:avLst/>
          </a:prstGeom>
          <a:noFill/>
        </p:spPr>
        <p:txBody>
          <a:bodyPr wrap="square" lIns="85983" tIns="42991" rIns="85983" bIns="4299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pPr algn="ctr"/>
            <a:r>
              <a:rPr lang="zh-CN" altLang="en-US" sz="3600" b="1" dirty="0">
                <a:cs typeface="Times New Roman" panose="02020603050405020304" pitchFamily="18" charset="0"/>
              </a:rPr>
              <a:t>平衡树</a:t>
            </a:r>
            <a:endParaRPr lang="zh-CN" altLang="en-US" sz="3600" b="1" dirty="0"/>
          </a:p>
        </p:txBody>
      </p:sp>
      <p:sp>
        <p:nvSpPr>
          <p:cNvPr id="8" name="平行四边形 7">
            <a:extLst>
              <a:ext uri="{FF2B5EF4-FFF2-40B4-BE49-F238E27FC236}">
                <a16:creationId xmlns:a16="http://schemas.microsoft.com/office/drawing/2014/main" id="{A4DFF303-64C5-2B46-8FF5-969720EBCBBF}"/>
              </a:ext>
            </a:extLst>
          </p:cNvPr>
          <p:cNvSpPr/>
          <p:nvPr/>
        </p:nvSpPr>
        <p:spPr>
          <a:xfrm>
            <a:off x="-1290682" y="294519"/>
            <a:ext cx="2584540" cy="2365194"/>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9" name="平行四边形 8">
            <a:extLst>
              <a:ext uri="{FF2B5EF4-FFF2-40B4-BE49-F238E27FC236}">
                <a16:creationId xmlns:a16="http://schemas.microsoft.com/office/drawing/2014/main" id="{BA8E2AFE-4DB1-D84B-84F9-297A3310E288}"/>
              </a:ext>
            </a:extLst>
          </p:cNvPr>
          <p:cNvSpPr/>
          <p:nvPr/>
        </p:nvSpPr>
        <p:spPr>
          <a:xfrm>
            <a:off x="511671" y="-888078"/>
            <a:ext cx="2584540" cy="2365194"/>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0" name="平行四边形 9">
            <a:extLst>
              <a:ext uri="{FF2B5EF4-FFF2-40B4-BE49-F238E27FC236}">
                <a16:creationId xmlns:a16="http://schemas.microsoft.com/office/drawing/2014/main" id="{7AD87EAA-9BAE-CA4F-B955-A89E3867943E}"/>
              </a:ext>
            </a:extLst>
          </p:cNvPr>
          <p:cNvSpPr/>
          <p:nvPr/>
        </p:nvSpPr>
        <p:spPr>
          <a:xfrm>
            <a:off x="9095790" y="5427303"/>
            <a:ext cx="2584540" cy="2365194"/>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1" name="平行四边形 10">
            <a:extLst>
              <a:ext uri="{FF2B5EF4-FFF2-40B4-BE49-F238E27FC236}">
                <a16:creationId xmlns:a16="http://schemas.microsoft.com/office/drawing/2014/main" id="{19DC2462-77B8-744F-83AE-B0E2AEEAA8E4}"/>
              </a:ext>
            </a:extLst>
          </p:cNvPr>
          <p:cNvSpPr/>
          <p:nvPr/>
        </p:nvSpPr>
        <p:spPr>
          <a:xfrm>
            <a:off x="10898143" y="4244706"/>
            <a:ext cx="2584540" cy="2365194"/>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Tree>
    <p:extLst>
      <p:ext uri="{BB962C8B-B14F-4D97-AF65-F5344CB8AC3E}">
        <p14:creationId xmlns:p14="http://schemas.microsoft.com/office/powerpoint/2010/main" val="2130524797"/>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272F4BB-8357-9CEC-DB4B-B4E0FF4E76CD}"/>
              </a:ext>
            </a:extLst>
          </p:cNvPr>
          <p:cNvSpPr/>
          <p:nvPr/>
        </p:nvSpPr>
        <p:spPr>
          <a:xfrm>
            <a:off x="1130006" y="354830"/>
            <a:ext cx="2311209"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平衡树</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162F415-0167-20ED-2DC3-18B06739E24F}"/>
                  </a:ext>
                </a:extLst>
              </p:cNvPr>
              <p:cNvSpPr txBox="1"/>
              <p:nvPr/>
            </p:nvSpPr>
            <p:spPr>
              <a:xfrm>
                <a:off x="445334" y="927156"/>
                <a:ext cx="10988155" cy="169802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我们以上介绍的二叉搜索树的操作中，时间复杂度都与树高</a:t>
                </a:r>
                <a:r>
                  <a:rPr lang="en-US" altLang="zh-CN" sz="2400" b="1" dirty="0"/>
                  <a:t>h</a:t>
                </a:r>
                <a:r>
                  <a:rPr lang="zh-CN" altLang="en-US" sz="2400" b="1" dirty="0"/>
                  <a:t>有关，都为</a:t>
                </a:r>
                <a14:m>
                  <m:oMath xmlns:m="http://schemas.openxmlformats.org/officeDocument/2006/math">
                    <m:r>
                      <a:rPr lang="en-US" altLang="zh-CN" sz="2400" b="1" i="1" smtClean="0">
                        <a:latin typeface="Cambria Math" panose="02040503050406030204" pitchFamily="18" charset="0"/>
                      </a:rPr>
                      <m:t>𝑶</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𝒉</m:t>
                    </m:r>
                    <m:r>
                      <a:rPr lang="en-US" altLang="zh-CN" sz="2400" b="1" i="1" smtClean="0">
                        <a:latin typeface="Cambria Math" panose="02040503050406030204" pitchFamily="18" charset="0"/>
                      </a:rPr>
                      <m:t>)</m:t>
                    </m:r>
                  </m:oMath>
                </a14:m>
                <a:endParaRPr lang="en-US" altLang="zh-CN" sz="2400" b="1" dirty="0"/>
              </a:p>
              <a:p>
                <a:pPr marL="457200" indent="-457200">
                  <a:lnSpc>
                    <a:spcPct val="150000"/>
                  </a:lnSpc>
                  <a:buFont typeface="Arial" panose="020B0604020202020204" pitchFamily="34" charset="0"/>
                  <a:buChar char="•"/>
                </a:pPr>
                <a:r>
                  <a:rPr lang="zh-CN" altLang="en-US" sz="2400" b="1" dirty="0"/>
                  <a:t>那么二叉搜索树的树高可能是多大呢？</a:t>
                </a:r>
                <a:endParaRPr lang="en-US" altLang="zh-CN" sz="2400" b="1" dirty="0"/>
              </a:p>
              <a:p>
                <a:pPr marL="457200" indent="-457200">
                  <a:lnSpc>
                    <a:spcPct val="150000"/>
                  </a:lnSpc>
                  <a:buFont typeface="Arial" panose="020B0604020202020204" pitchFamily="34" charset="0"/>
                  <a:buChar char="•"/>
                </a:pPr>
                <a:r>
                  <a:rPr lang="zh-CN" altLang="en-US" sz="2400" b="1" dirty="0"/>
                  <a:t>最坏的情况下，当二叉搜索树是一根链时，它的树高</a:t>
                </a:r>
                <a14:m>
                  <m:oMath xmlns:m="http://schemas.openxmlformats.org/officeDocument/2006/math">
                    <m:r>
                      <a:rPr lang="en-US" altLang="zh-CN" sz="2400" b="1" i="1" smtClean="0">
                        <a:latin typeface="Cambria Math" panose="02040503050406030204" pitchFamily="18" charset="0"/>
                      </a:rPr>
                      <m:t>𝒉</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𝒏</m:t>
                    </m:r>
                  </m:oMath>
                </a14:m>
                <a:r>
                  <a:rPr lang="zh-CN" altLang="en-US" sz="2400" b="1" dirty="0"/>
                  <a:t>，就是一个链表</a:t>
                </a:r>
                <a:endParaRPr lang="en-US" altLang="zh-CN" sz="2400" b="1" dirty="0"/>
              </a:p>
            </p:txBody>
          </p:sp>
        </mc:Choice>
        <mc:Fallback xmlns="">
          <p:sp>
            <p:nvSpPr>
              <p:cNvPr id="3" name="文本框 2">
                <a:extLst>
                  <a:ext uri="{FF2B5EF4-FFF2-40B4-BE49-F238E27FC236}">
                    <a16:creationId xmlns:a16="http://schemas.microsoft.com/office/drawing/2014/main" id="{5162F415-0167-20ED-2DC3-18B06739E24F}"/>
                  </a:ext>
                </a:extLst>
              </p:cNvPr>
              <p:cNvSpPr txBox="1">
                <a:spLocks noRot="1" noChangeAspect="1" noMove="1" noResize="1" noEditPoints="1" noAdjustHandles="1" noChangeArrowheads="1" noChangeShapeType="1" noTextEdit="1"/>
              </p:cNvSpPr>
              <p:nvPr/>
            </p:nvSpPr>
            <p:spPr>
              <a:xfrm>
                <a:off x="445334" y="927156"/>
                <a:ext cx="10988155" cy="1698029"/>
              </a:xfrm>
              <a:prstGeom prst="rect">
                <a:avLst/>
              </a:prstGeom>
              <a:blipFill>
                <a:blip r:embed="rId2"/>
                <a:stretch>
                  <a:fillRect l="-721" r="-55" b="-7527"/>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DFEA7CF7-3988-B386-EEBC-6D5689B56A12}"/>
              </a:ext>
            </a:extLst>
          </p:cNvPr>
          <p:cNvPicPr>
            <a:picLocks noChangeAspect="1"/>
          </p:cNvPicPr>
          <p:nvPr/>
        </p:nvPicPr>
        <p:blipFill>
          <a:blip r:embed="rId3"/>
          <a:stretch>
            <a:fillRect/>
          </a:stretch>
        </p:blipFill>
        <p:spPr>
          <a:xfrm>
            <a:off x="3490387" y="2890431"/>
            <a:ext cx="3475804" cy="3740627"/>
          </a:xfrm>
          <a:prstGeom prst="rect">
            <a:avLst/>
          </a:prstGeom>
        </p:spPr>
      </p:pic>
    </p:spTree>
    <p:extLst>
      <p:ext uri="{BB962C8B-B14F-4D97-AF65-F5344CB8AC3E}">
        <p14:creationId xmlns:p14="http://schemas.microsoft.com/office/powerpoint/2010/main" val="2046563148"/>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673E2C9-3D00-9514-FAB7-D4306C24950B}"/>
              </a:ext>
            </a:extLst>
          </p:cNvPr>
          <p:cNvSpPr/>
          <p:nvPr/>
        </p:nvSpPr>
        <p:spPr>
          <a:xfrm>
            <a:off x="1130006" y="354830"/>
            <a:ext cx="2311209"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平衡树</a:t>
            </a:r>
          </a:p>
        </p:txBody>
      </p:sp>
      <p:sp>
        <p:nvSpPr>
          <p:cNvPr id="3" name="文本框 2">
            <a:extLst>
              <a:ext uri="{FF2B5EF4-FFF2-40B4-BE49-F238E27FC236}">
                <a16:creationId xmlns:a16="http://schemas.microsoft.com/office/drawing/2014/main" id="{40AEE8F8-2724-D4A6-97B4-D374CF070959}"/>
              </a:ext>
            </a:extLst>
          </p:cNvPr>
          <p:cNvSpPr txBox="1"/>
          <p:nvPr/>
        </p:nvSpPr>
        <p:spPr>
          <a:xfrm>
            <a:off x="431374" y="1024878"/>
            <a:ext cx="10988155" cy="446801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所以我们在进行二叉搜索树的插入删除操作时，有必要进行一些调整，在不破坏二叉搜索树的中序有序性基础上，使树高尽量“平衡”，有这样调整操作的二叉搜索树称为平衡树。</a:t>
            </a:r>
            <a:endParaRPr lang="en-US" altLang="zh-CN" sz="2400" b="1" dirty="0"/>
          </a:p>
          <a:p>
            <a:pPr marL="457200" indent="-457200">
              <a:lnSpc>
                <a:spcPct val="150000"/>
              </a:lnSpc>
              <a:buFont typeface="Arial" panose="020B0604020202020204" pitchFamily="34" charset="0"/>
              <a:buChar char="•"/>
            </a:pPr>
            <a:r>
              <a:rPr lang="zh-CN" altLang="en-US" sz="2400" b="1" dirty="0"/>
              <a:t>平衡树有非常多的种类，比较常见的有</a:t>
            </a:r>
            <a:r>
              <a:rPr lang="en-US" altLang="zh-CN" sz="2400" b="1" dirty="0" err="1"/>
              <a:t>Treap</a:t>
            </a:r>
            <a:r>
              <a:rPr lang="en-US" altLang="zh-CN" sz="2400" b="1" dirty="0"/>
              <a:t>, SBT, </a:t>
            </a:r>
            <a:r>
              <a:rPr lang="zh-CN" altLang="en-US" sz="2400" b="1" dirty="0"/>
              <a:t>红黑树</a:t>
            </a:r>
            <a:r>
              <a:rPr lang="en-US" altLang="zh-CN" sz="2400" b="1" dirty="0"/>
              <a:t>, Splay, AVL</a:t>
            </a:r>
          </a:p>
          <a:p>
            <a:pPr marL="457200" indent="-457200">
              <a:lnSpc>
                <a:spcPct val="150000"/>
              </a:lnSpc>
              <a:buFont typeface="Arial" panose="020B0604020202020204" pitchFamily="34" charset="0"/>
              <a:buChar char="•"/>
            </a:pPr>
            <a:r>
              <a:rPr lang="zh-CN" altLang="en-US" sz="2400" b="1" dirty="0"/>
              <a:t>这里我们介绍其中一种平衡树</a:t>
            </a:r>
            <a:r>
              <a:rPr lang="en-US" altLang="zh-CN" sz="2400" b="1" dirty="0"/>
              <a:t>AVL</a:t>
            </a:r>
            <a:r>
              <a:rPr lang="zh-CN" altLang="en-US" sz="2400" b="1" dirty="0"/>
              <a:t>树</a:t>
            </a:r>
            <a:endParaRPr lang="en-US" altLang="zh-CN" sz="2400" b="1" dirty="0"/>
          </a:p>
          <a:p>
            <a:pPr marL="457200" indent="-457200">
              <a:lnSpc>
                <a:spcPct val="150000"/>
              </a:lnSpc>
              <a:buFont typeface="Arial" panose="020B0604020202020204" pitchFamily="34" charset="0"/>
              <a:buChar char="•"/>
            </a:pPr>
            <a:r>
              <a:rPr lang="en-US" altLang="zh-CN" sz="2400" b="1" dirty="0"/>
              <a:t>AVL</a:t>
            </a:r>
            <a:r>
              <a:rPr lang="zh-CN" altLang="en-US" sz="2400" b="1" dirty="0"/>
              <a:t>用于控制平衡的条件是对于任一个子树，其左子树和右子树的树高差总是小于</a:t>
            </a:r>
            <a:r>
              <a:rPr lang="en-US" altLang="zh-CN" sz="2400" b="1" dirty="0"/>
              <a:t>2</a:t>
            </a:r>
          </a:p>
          <a:p>
            <a:pPr marL="457200" indent="-457200">
              <a:lnSpc>
                <a:spcPct val="150000"/>
              </a:lnSpc>
              <a:buFont typeface="Arial" panose="020B0604020202020204" pitchFamily="34" charset="0"/>
              <a:buChar char="•"/>
            </a:pPr>
            <a:r>
              <a:rPr lang="zh-CN" altLang="en-US" sz="2400" b="1" dirty="0"/>
              <a:t>如果存在某个左子树和右子树的树高差大于等于</a:t>
            </a:r>
            <a:r>
              <a:rPr lang="en-US" altLang="zh-CN" sz="2400" b="1" dirty="0"/>
              <a:t>2</a:t>
            </a:r>
            <a:r>
              <a:rPr lang="zh-CN" altLang="en-US" sz="2400" b="1" dirty="0"/>
              <a:t>，那么就会进行调整的操作</a:t>
            </a:r>
            <a:endParaRPr lang="en-US" altLang="zh-CN" sz="2400" b="1" dirty="0"/>
          </a:p>
        </p:txBody>
      </p:sp>
    </p:spTree>
    <p:extLst>
      <p:ext uri="{BB962C8B-B14F-4D97-AF65-F5344CB8AC3E}">
        <p14:creationId xmlns:p14="http://schemas.microsoft.com/office/powerpoint/2010/main" val="2794564978"/>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FFF1305-2567-858D-1C2D-5327109F8D9C}"/>
              </a:ext>
            </a:extLst>
          </p:cNvPr>
          <p:cNvSpPr/>
          <p:nvPr/>
        </p:nvSpPr>
        <p:spPr>
          <a:xfrm>
            <a:off x="1130006" y="354830"/>
            <a:ext cx="2311209"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平衡树</a:t>
            </a:r>
          </a:p>
        </p:txBody>
      </p:sp>
      <p:pic>
        <p:nvPicPr>
          <p:cNvPr id="5" name="图片 4">
            <a:extLst>
              <a:ext uri="{FF2B5EF4-FFF2-40B4-BE49-F238E27FC236}">
                <a16:creationId xmlns:a16="http://schemas.microsoft.com/office/drawing/2014/main" id="{18C44DD6-165A-96EE-4341-EC00F6EEE994}"/>
              </a:ext>
            </a:extLst>
          </p:cNvPr>
          <p:cNvPicPr>
            <a:picLocks noChangeAspect="1"/>
          </p:cNvPicPr>
          <p:nvPr/>
        </p:nvPicPr>
        <p:blipFill>
          <a:blip r:embed="rId2"/>
          <a:stretch>
            <a:fillRect/>
          </a:stretch>
        </p:blipFill>
        <p:spPr>
          <a:xfrm>
            <a:off x="1017045" y="1349237"/>
            <a:ext cx="9774885" cy="4159526"/>
          </a:xfrm>
          <a:prstGeom prst="rect">
            <a:avLst/>
          </a:prstGeom>
        </p:spPr>
      </p:pic>
    </p:spTree>
    <p:extLst>
      <p:ext uri="{BB962C8B-B14F-4D97-AF65-F5344CB8AC3E}">
        <p14:creationId xmlns:p14="http://schemas.microsoft.com/office/powerpoint/2010/main" val="3299672986"/>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平行四边形 33">
            <a:extLst>
              <a:ext uri="{FF2B5EF4-FFF2-40B4-BE49-F238E27FC236}">
                <a16:creationId xmlns:a16="http://schemas.microsoft.com/office/drawing/2014/main" id="{A50F544C-F5D9-5140-B827-495431104F37}"/>
              </a:ext>
            </a:extLst>
          </p:cNvPr>
          <p:cNvSpPr/>
          <p:nvPr/>
        </p:nvSpPr>
        <p:spPr>
          <a:xfrm>
            <a:off x="-1725902" y="221162"/>
            <a:ext cx="6772289" cy="930128"/>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8" name="矩形 37"/>
          <p:cNvSpPr/>
          <p:nvPr/>
        </p:nvSpPr>
        <p:spPr>
          <a:xfrm>
            <a:off x="1056982" y="4612667"/>
            <a:ext cx="2017655" cy="438838"/>
          </a:xfrm>
          <a:prstGeom prst="rect">
            <a:avLst/>
          </a:prstGeom>
          <a:noFill/>
        </p:spPr>
        <p:txBody>
          <a:bodyPr wrap="square">
            <a:spAutoFit/>
          </a:bodyPr>
          <a:lstStyle/>
          <a:p>
            <a:pPr lvl="0" algn="ctr">
              <a:lnSpc>
                <a:spcPct val="150000"/>
              </a:lnSpc>
              <a:defRPr/>
            </a:pPr>
            <a:r>
              <a:rPr lang="en-US" altLang="zh-CN" sz="8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Whatever is worth doing is worth doing well. Whatever is worth</a:t>
            </a:r>
          </a:p>
        </p:txBody>
      </p:sp>
      <p:sp>
        <p:nvSpPr>
          <p:cNvPr id="39" name="文本框 38"/>
          <p:cNvSpPr txBox="1"/>
          <p:nvPr/>
        </p:nvSpPr>
        <p:spPr>
          <a:xfrm>
            <a:off x="1329509" y="4211688"/>
            <a:ext cx="1452592" cy="461666"/>
          </a:xfrm>
          <a:prstGeom prst="rect">
            <a:avLst/>
          </a:prstGeom>
          <a:noFill/>
        </p:spPr>
        <p:txBody>
          <a:bodyPr wrap="square" rtlCol="0">
            <a:spAutoFit/>
          </a:bodyPr>
          <a:lstStyle/>
          <a:p>
            <a:pPr algn="ctr"/>
            <a:r>
              <a:rPr lang="zh-CN" altLang="en-US" sz="24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工作概述</a:t>
            </a:r>
          </a:p>
        </p:txBody>
      </p:sp>
      <p:grpSp>
        <p:nvGrpSpPr>
          <p:cNvPr id="64" name="组合 63"/>
          <p:cNvGrpSpPr/>
          <p:nvPr/>
        </p:nvGrpSpPr>
        <p:grpSpPr>
          <a:xfrm>
            <a:off x="4424675" y="1198076"/>
            <a:ext cx="3950107" cy="1015663"/>
            <a:chOff x="3534580" y="915467"/>
            <a:chExt cx="3475820" cy="1015928"/>
          </a:xfrm>
        </p:grpSpPr>
        <p:sp>
          <p:nvSpPr>
            <p:cNvPr id="65" name="文本框 64"/>
            <p:cNvSpPr txBox="1"/>
            <p:nvPr/>
          </p:nvSpPr>
          <p:spPr>
            <a:xfrm>
              <a:off x="3534580" y="915467"/>
              <a:ext cx="1818861" cy="1015928"/>
            </a:xfrm>
            <a:prstGeom prst="rect">
              <a:avLst/>
            </a:prstGeom>
            <a:noFill/>
          </p:spPr>
          <p:txBody>
            <a:bodyPr wrap="square" rtlCol="0">
              <a:spAutoFit/>
            </a:bodyPr>
            <a:lstStyle/>
            <a:p>
              <a:pPr algn="ctr"/>
              <a:r>
                <a:rPr lang="zh-CN" altLang="en-US" sz="6000" b="1" dirty="0">
                  <a:solidFill>
                    <a:schemeClr val="accent6">
                      <a:lumMod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目录</a:t>
              </a:r>
            </a:p>
          </p:txBody>
        </p:sp>
        <p:sp>
          <p:nvSpPr>
            <p:cNvPr id="66" name="文本框 65"/>
            <p:cNvSpPr txBox="1"/>
            <p:nvPr/>
          </p:nvSpPr>
          <p:spPr>
            <a:xfrm>
              <a:off x="5191539" y="1477652"/>
              <a:ext cx="1818861" cy="400214"/>
            </a:xfrm>
            <a:prstGeom prst="rect">
              <a:avLst/>
            </a:prstGeom>
            <a:noFill/>
          </p:spPr>
          <p:txBody>
            <a:bodyPr wrap="square" rtlCol="0">
              <a:spAutoFit/>
            </a:bodyPr>
            <a:lstStyle/>
            <a:p>
              <a:pPr algn="ctr"/>
              <a:r>
                <a:rPr lang="en-US" altLang="zh-CN" sz="2000" dirty="0">
                  <a:solidFill>
                    <a:schemeClr val="accent6">
                      <a:lumMod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 CONTENTS </a:t>
              </a:r>
              <a:endParaRPr lang="zh-CN" altLang="en-US" sz="2000" dirty="0">
                <a:solidFill>
                  <a:schemeClr val="accent6">
                    <a:lumMod val="50000"/>
                  </a:schemeClr>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grpSp>
      <p:sp>
        <p:nvSpPr>
          <p:cNvPr id="33" name="平行四边形 32">
            <a:extLst>
              <a:ext uri="{FF2B5EF4-FFF2-40B4-BE49-F238E27FC236}">
                <a16:creationId xmlns:a16="http://schemas.microsoft.com/office/drawing/2014/main" id="{275BC3CD-5EB5-8345-8E12-A8F1E19FE111}"/>
              </a:ext>
            </a:extLst>
          </p:cNvPr>
          <p:cNvSpPr/>
          <p:nvPr/>
        </p:nvSpPr>
        <p:spPr>
          <a:xfrm>
            <a:off x="-1788384" y="-3134"/>
            <a:ext cx="6772289" cy="930128"/>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5" name="平行四边形 34">
            <a:extLst>
              <a:ext uri="{FF2B5EF4-FFF2-40B4-BE49-F238E27FC236}">
                <a16:creationId xmlns:a16="http://schemas.microsoft.com/office/drawing/2014/main" id="{7201A34F-8C57-8E4C-A10F-E634C0D4987B}"/>
              </a:ext>
            </a:extLst>
          </p:cNvPr>
          <p:cNvSpPr/>
          <p:nvPr/>
        </p:nvSpPr>
        <p:spPr>
          <a:xfrm>
            <a:off x="7834860" y="5929126"/>
            <a:ext cx="6772289" cy="930128"/>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67" name="平行四边形 66">
            <a:extLst>
              <a:ext uri="{FF2B5EF4-FFF2-40B4-BE49-F238E27FC236}">
                <a16:creationId xmlns:a16="http://schemas.microsoft.com/office/drawing/2014/main" id="{CBF16D95-AAF3-9242-80BF-60DFDD256689}"/>
              </a:ext>
            </a:extLst>
          </p:cNvPr>
          <p:cNvSpPr/>
          <p:nvPr/>
        </p:nvSpPr>
        <p:spPr>
          <a:xfrm>
            <a:off x="8084593" y="5926964"/>
            <a:ext cx="6772289" cy="930128"/>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grpSp>
        <p:nvGrpSpPr>
          <p:cNvPr id="72" name="组合 71">
            <a:extLst>
              <a:ext uri="{FF2B5EF4-FFF2-40B4-BE49-F238E27FC236}">
                <a16:creationId xmlns:a16="http://schemas.microsoft.com/office/drawing/2014/main" id="{A7DAD10B-857A-468F-B11E-FB4CA98DA1D8}"/>
              </a:ext>
            </a:extLst>
          </p:cNvPr>
          <p:cNvGrpSpPr/>
          <p:nvPr/>
        </p:nvGrpSpPr>
        <p:grpSpPr>
          <a:xfrm>
            <a:off x="740016" y="2652913"/>
            <a:ext cx="938732" cy="713577"/>
            <a:chOff x="1608649" y="3339370"/>
            <a:chExt cx="912831" cy="693888"/>
          </a:xfrm>
        </p:grpSpPr>
        <p:sp>
          <p:nvSpPr>
            <p:cNvPr id="73" name="文本框 72">
              <a:extLst>
                <a:ext uri="{FF2B5EF4-FFF2-40B4-BE49-F238E27FC236}">
                  <a16:creationId xmlns:a16="http://schemas.microsoft.com/office/drawing/2014/main" id="{0F7A39B3-D948-4421-8752-C7ECD69B3083}"/>
                </a:ext>
              </a:extLst>
            </p:cNvPr>
            <p:cNvSpPr txBox="1"/>
            <p:nvPr/>
          </p:nvSpPr>
          <p:spPr>
            <a:xfrm>
              <a:off x="1608649" y="3344904"/>
              <a:ext cx="912831" cy="688354"/>
            </a:xfrm>
            <a:prstGeom prst="rect">
              <a:avLst/>
            </a:prstGeom>
            <a:noFill/>
          </p:spPr>
          <p:txBody>
            <a:bodyPr wrap="square" rtlCol="0">
              <a:spAutoFit/>
            </a:bodyPr>
            <a:lstStyle/>
            <a:p>
              <a:pPr algn="ctr"/>
              <a:r>
                <a:rPr lang="en-US" altLang="zh-CN" sz="4000" b="1" dirty="0">
                  <a:latin typeface="Arial" panose="020B0604020202020204" pitchFamily="34" charset="0"/>
                  <a:ea typeface="思源黑体 CN Regular" panose="020B0500000000000000" pitchFamily="34" charset="-122"/>
                  <a:cs typeface="+mn-ea"/>
                  <a:sym typeface="Arial" panose="020B0604020202020204" pitchFamily="34" charset="0"/>
                </a:rPr>
                <a:t>01</a:t>
              </a:r>
              <a:endParaRPr lang="zh-CN" altLang="en-US" sz="4000" b="1" dirty="0">
                <a:latin typeface="Arial" panose="020B0604020202020204" pitchFamily="34" charset="0"/>
                <a:ea typeface="思源黑体 CN Regular" panose="020B0500000000000000" pitchFamily="34" charset="-122"/>
                <a:cs typeface="+mn-ea"/>
                <a:sym typeface="Arial" panose="020B0604020202020204" pitchFamily="34" charset="0"/>
              </a:endParaRPr>
            </a:p>
          </p:txBody>
        </p:sp>
        <p:cxnSp>
          <p:nvCxnSpPr>
            <p:cNvPr id="74" name="直接连接符 73">
              <a:extLst>
                <a:ext uri="{FF2B5EF4-FFF2-40B4-BE49-F238E27FC236}">
                  <a16:creationId xmlns:a16="http://schemas.microsoft.com/office/drawing/2014/main" id="{9F6D5B03-6AA7-4AE6-A4EE-4C4E98554F4C}"/>
                </a:ext>
              </a:extLst>
            </p:cNvPr>
            <p:cNvCxnSpPr/>
            <p:nvPr/>
          </p:nvCxnSpPr>
          <p:spPr>
            <a:xfrm>
              <a:off x="1660244" y="3339370"/>
              <a:ext cx="809642" cy="0"/>
            </a:xfrm>
            <a:prstGeom prst="line">
              <a:avLst/>
            </a:prstGeom>
            <a:solidFill>
              <a:schemeClr val="accent1"/>
            </a:solid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E27FF464-A127-4051-AE25-78155F097AF1}"/>
                </a:ext>
              </a:extLst>
            </p:cNvPr>
            <p:cNvCxnSpPr/>
            <p:nvPr/>
          </p:nvCxnSpPr>
          <p:spPr>
            <a:xfrm>
              <a:off x="1615264" y="3996595"/>
              <a:ext cx="809642" cy="0"/>
            </a:xfrm>
            <a:prstGeom prst="line">
              <a:avLst/>
            </a:prstGeom>
            <a:solidFill>
              <a:schemeClr val="accent1"/>
            </a:solid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文本框 14">
            <a:extLst>
              <a:ext uri="{FF2B5EF4-FFF2-40B4-BE49-F238E27FC236}">
                <a16:creationId xmlns:a16="http://schemas.microsoft.com/office/drawing/2014/main" id="{9B6D832E-1DAA-4583-D82B-A7CA9AB5A014}"/>
              </a:ext>
            </a:extLst>
          </p:cNvPr>
          <p:cNvSpPr txBox="1"/>
          <p:nvPr/>
        </p:nvSpPr>
        <p:spPr>
          <a:xfrm>
            <a:off x="1930318" y="2812492"/>
            <a:ext cx="3940629" cy="400110"/>
          </a:xfrm>
          <a:prstGeom prst="rect">
            <a:avLst/>
          </a:prstGeom>
          <a:noFill/>
        </p:spPr>
        <p:txBody>
          <a:bodyPr wrap="square" rtlCol="0">
            <a:spAutoFit/>
          </a:bodyPr>
          <a:lstStyle/>
          <a:p>
            <a:r>
              <a:rPr lang="zh-CN" altLang="en-US" sz="2000" b="1" dirty="0"/>
              <a:t>二叉堆</a:t>
            </a:r>
          </a:p>
        </p:txBody>
      </p:sp>
      <p:grpSp>
        <p:nvGrpSpPr>
          <p:cNvPr id="2" name="组合 1">
            <a:extLst>
              <a:ext uri="{FF2B5EF4-FFF2-40B4-BE49-F238E27FC236}">
                <a16:creationId xmlns:a16="http://schemas.microsoft.com/office/drawing/2014/main" id="{99F6AA39-EA4D-155E-E8F1-E73ADE9604BF}"/>
              </a:ext>
            </a:extLst>
          </p:cNvPr>
          <p:cNvGrpSpPr/>
          <p:nvPr/>
        </p:nvGrpSpPr>
        <p:grpSpPr>
          <a:xfrm>
            <a:off x="6457398" y="2615210"/>
            <a:ext cx="938732" cy="713577"/>
            <a:chOff x="1608649" y="3339370"/>
            <a:chExt cx="912831" cy="693888"/>
          </a:xfrm>
        </p:grpSpPr>
        <p:sp>
          <p:nvSpPr>
            <p:cNvPr id="3" name="文本框 2">
              <a:extLst>
                <a:ext uri="{FF2B5EF4-FFF2-40B4-BE49-F238E27FC236}">
                  <a16:creationId xmlns:a16="http://schemas.microsoft.com/office/drawing/2014/main" id="{59FFEA60-7A8D-6356-CA9C-4EC62260549D}"/>
                </a:ext>
              </a:extLst>
            </p:cNvPr>
            <p:cNvSpPr txBox="1"/>
            <p:nvPr/>
          </p:nvSpPr>
          <p:spPr>
            <a:xfrm>
              <a:off x="1608649" y="3344904"/>
              <a:ext cx="912831" cy="688354"/>
            </a:xfrm>
            <a:prstGeom prst="rect">
              <a:avLst/>
            </a:prstGeom>
            <a:noFill/>
          </p:spPr>
          <p:txBody>
            <a:bodyPr wrap="square" rtlCol="0">
              <a:spAutoFit/>
            </a:bodyPr>
            <a:lstStyle/>
            <a:p>
              <a:pPr algn="ctr"/>
              <a:r>
                <a:rPr lang="en-US" altLang="zh-CN" sz="4000" b="1" dirty="0">
                  <a:latin typeface="Arial" panose="020B0604020202020204" pitchFamily="34" charset="0"/>
                  <a:ea typeface="思源黑体 CN Regular" panose="020B0500000000000000" pitchFamily="34" charset="-122"/>
                  <a:cs typeface="+mn-ea"/>
                  <a:sym typeface="Arial" panose="020B0604020202020204" pitchFamily="34" charset="0"/>
                </a:rPr>
                <a:t>02</a:t>
              </a:r>
              <a:endParaRPr lang="zh-CN" altLang="en-US" sz="4000" b="1" dirty="0">
                <a:latin typeface="Arial" panose="020B0604020202020204" pitchFamily="34" charset="0"/>
                <a:ea typeface="思源黑体 CN Regular" panose="020B0500000000000000" pitchFamily="34" charset="-122"/>
                <a:cs typeface="+mn-ea"/>
                <a:sym typeface="Arial" panose="020B0604020202020204" pitchFamily="34" charset="0"/>
              </a:endParaRPr>
            </a:p>
          </p:txBody>
        </p:sp>
        <p:cxnSp>
          <p:nvCxnSpPr>
            <p:cNvPr id="4" name="直接连接符 3">
              <a:extLst>
                <a:ext uri="{FF2B5EF4-FFF2-40B4-BE49-F238E27FC236}">
                  <a16:creationId xmlns:a16="http://schemas.microsoft.com/office/drawing/2014/main" id="{4F39ED98-ADCB-9B7C-7235-00966B7D343E}"/>
                </a:ext>
              </a:extLst>
            </p:cNvPr>
            <p:cNvCxnSpPr/>
            <p:nvPr/>
          </p:nvCxnSpPr>
          <p:spPr>
            <a:xfrm>
              <a:off x="1660244" y="3339370"/>
              <a:ext cx="809642" cy="0"/>
            </a:xfrm>
            <a:prstGeom prst="line">
              <a:avLst/>
            </a:prstGeom>
            <a:solidFill>
              <a:schemeClr val="accent1"/>
            </a:solid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CAE5E379-4136-FFA3-C4BB-5A3E2F144C19}"/>
                </a:ext>
              </a:extLst>
            </p:cNvPr>
            <p:cNvCxnSpPr/>
            <p:nvPr/>
          </p:nvCxnSpPr>
          <p:spPr>
            <a:xfrm>
              <a:off x="1615264" y="3996595"/>
              <a:ext cx="809642" cy="0"/>
            </a:xfrm>
            <a:prstGeom prst="line">
              <a:avLst/>
            </a:prstGeom>
            <a:solidFill>
              <a:schemeClr val="accent1"/>
            </a:solid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文本框 5">
            <a:extLst>
              <a:ext uri="{FF2B5EF4-FFF2-40B4-BE49-F238E27FC236}">
                <a16:creationId xmlns:a16="http://schemas.microsoft.com/office/drawing/2014/main" id="{CA00542B-C5C8-3E15-F681-E92198F0FFBE}"/>
              </a:ext>
            </a:extLst>
          </p:cNvPr>
          <p:cNvSpPr txBox="1"/>
          <p:nvPr/>
        </p:nvSpPr>
        <p:spPr>
          <a:xfrm>
            <a:off x="7647700" y="2774789"/>
            <a:ext cx="3940629" cy="400110"/>
          </a:xfrm>
          <a:prstGeom prst="rect">
            <a:avLst/>
          </a:prstGeom>
          <a:noFill/>
        </p:spPr>
        <p:txBody>
          <a:bodyPr wrap="square" rtlCol="0">
            <a:spAutoFit/>
          </a:bodyPr>
          <a:lstStyle/>
          <a:p>
            <a:r>
              <a:rPr lang="zh-CN" altLang="en-US" sz="2000" b="1" dirty="0"/>
              <a:t>二叉搜索树</a:t>
            </a:r>
          </a:p>
        </p:txBody>
      </p:sp>
      <p:grpSp>
        <p:nvGrpSpPr>
          <p:cNvPr id="11" name="组合 10">
            <a:extLst>
              <a:ext uri="{FF2B5EF4-FFF2-40B4-BE49-F238E27FC236}">
                <a16:creationId xmlns:a16="http://schemas.microsoft.com/office/drawing/2014/main" id="{DBA4A8B6-A05A-36D7-83B9-8124E4B0E53F}"/>
              </a:ext>
            </a:extLst>
          </p:cNvPr>
          <p:cNvGrpSpPr/>
          <p:nvPr/>
        </p:nvGrpSpPr>
        <p:grpSpPr>
          <a:xfrm>
            <a:off x="740016" y="4346062"/>
            <a:ext cx="938732" cy="713577"/>
            <a:chOff x="1608649" y="3339370"/>
            <a:chExt cx="912831" cy="693888"/>
          </a:xfrm>
        </p:grpSpPr>
        <p:sp>
          <p:nvSpPr>
            <p:cNvPr id="12" name="文本框 11">
              <a:extLst>
                <a:ext uri="{FF2B5EF4-FFF2-40B4-BE49-F238E27FC236}">
                  <a16:creationId xmlns:a16="http://schemas.microsoft.com/office/drawing/2014/main" id="{C88CECF5-8AFD-50F8-26C7-103161300630}"/>
                </a:ext>
              </a:extLst>
            </p:cNvPr>
            <p:cNvSpPr txBox="1"/>
            <p:nvPr/>
          </p:nvSpPr>
          <p:spPr>
            <a:xfrm>
              <a:off x="1608649" y="3344904"/>
              <a:ext cx="912831" cy="688354"/>
            </a:xfrm>
            <a:prstGeom prst="rect">
              <a:avLst/>
            </a:prstGeom>
            <a:noFill/>
          </p:spPr>
          <p:txBody>
            <a:bodyPr wrap="square" rtlCol="0">
              <a:spAutoFit/>
            </a:bodyPr>
            <a:lstStyle/>
            <a:p>
              <a:pPr algn="ctr"/>
              <a:r>
                <a:rPr lang="en-US" altLang="zh-CN" sz="4000" b="1" dirty="0">
                  <a:latin typeface="Arial" panose="020B0604020202020204" pitchFamily="34" charset="0"/>
                  <a:ea typeface="思源黑体 CN Regular" panose="020B0500000000000000" pitchFamily="34" charset="-122"/>
                  <a:cs typeface="+mn-ea"/>
                  <a:sym typeface="Arial" panose="020B0604020202020204" pitchFamily="34" charset="0"/>
                </a:rPr>
                <a:t>03</a:t>
              </a:r>
              <a:endParaRPr lang="zh-CN" altLang="en-US" sz="4000" b="1" dirty="0">
                <a:latin typeface="Arial" panose="020B0604020202020204" pitchFamily="34" charset="0"/>
                <a:ea typeface="思源黑体 CN Regular" panose="020B0500000000000000" pitchFamily="34" charset="-122"/>
                <a:cs typeface="+mn-ea"/>
                <a:sym typeface="Arial" panose="020B0604020202020204" pitchFamily="34" charset="0"/>
              </a:endParaRPr>
            </a:p>
          </p:txBody>
        </p:sp>
        <p:cxnSp>
          <p:nvCxnSpPr>
            <p:cNvPr id="13" name="直接连接符 12">
              <a:extLst>
                <a:ext uri="{FF2B5EF4-FFF2-40B4-BE49-F238E27FC236}">
                  <a16:creationId xmlns:a16="http://schemas.microsoft.com/office/drawing/2014/main" id="{3551405D-17D3-3B7A-82D8-35719E570494}"/>
                </a:ext>
              </a:extLst>
            </p:cNvPr>
            <p:cNvCxnSpPr/>
            <p:nvPr/>
          </p:nvCxnSpPr>
          <p:spPr>
            <a:xfrm>
              <a:off x="1660244" y="3339370"/>
              <a:ext cx="809642" cy="0"/>
            </a:xfrm>
            <a:prstGeom prst="line">
              <a:avLst/>
            </a:prstGeom>
            <a:solidFill>
              <a:schemeClr val="accent1"/>
            </a:solid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F16155FC-BCF7-E224-F8BF-6B87A0E1BB18}"/>
                </a:ext>
              </a:extLst>
            </p:cNvPr>
            <p:cNvCxnSpPr/>
            <p:nvPr/>
          </p:nvCxnSpPr>
          <p:spPr>
            <a:xfrm>
              <a:off x="1615264" y="3996595"/>
              <a:ext cx="809642" cy="0"/>
            </a:xfrm>
            <a:prstGeom prst="line">
              <a:avLst/>
            </a:prstGeom>
            <a:solidFill>
              <a:schemeClr val="accent1"/>
            </a:solid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文本框 15">
            <a:extLst>
              <a:ext uri="{FF2B5EF4-FFF2-40B4-BE49-F238E27FC236}">
                <a16:creationId xmlns:a16="http://schemas.microsoft.com/office/drawing/2014/main" id="{475601D1-C777-8A6F-CBD8-A8204FED9AED}"/>
              </a:ext>
            </a:extLst>
          </p:cNvPr>
          <p:cNvSpPr txBox="1"/>
          <p:nvPr/>
        </p:nvSpPr>
        <p:spPr>
          <a:xfrm>
            <a:off x="1930318" y="4505641"/>
            <a:ext cx="3940629" cy="400110"/>
          </a:xfrm>
          <a:prstGeom prst="rect">
            <a:avLst/>
          </a:prstGeom>
          <a:noFill/>
        </p:spPr>
        <p:txBody>
          <a:bodyPr wrap="square" rtlCol="0">
            <a:spAutoFit/>
          </a:bodyPr>
          <a:lstStyle/>
          <a:p>
            <a:r>
              <a:rPr lang="zh-CN" altLang="en-US" sz="2000" b="1" dirty="0"/>
              <a:t>平衡树</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F014441-6959-3D98-CC31-FE6F1D28BB9E}"/>
              </a:ext>
            </a:extLst>
          </p:cNvPr>
          <p:cNvSpPr/>
          <p:nvPr/>
        </p:nvSpPr>
        <p:spPr>
          <a:xfrm>
            <a:off x="1130006" y="354830"/>
            <a:ext cx="2311209"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平衡树</a:t>
            </a:r>
          </a:p>
        </p:txBody>
      </p:sp>
      <p:pic>
        <p:nvPicPr>
          <p:cNvPr id="4" name="图片 3">
            <a:extLst>
              <a:ext uri="{FF2B5EF4-FFF2-40B4-BE49-F238E27FC236}">
                <a16:creationId xmlns:a16="http://schemas.microsoft.com/office/drawing/2014/main" id="{1665265A-A8D2-110C-A1E3-F4615B8068C8}"/>
              </a:ext>
            </a:extLst>
          </p:cNvPr>
          <p:cNvPicPr>
            <a:picLocks noChangeAspect="1"/>
          </p:cNvPicPr>
          <p:nvPr/>
        </p:nvPicPr>
        <p:blipFill>
          <a:blip r:embed="rId2"/>
          <a:stretch>
            <a:fillRect/>
          </a:stretch>
        </p:blipFill>
        <p:spPr>
          <a:xfrm>
            <a:off x="1568347" y="1332580"/>
            <a:ext cx="8706297" cy="4667490"/>
          </a:xfrm>
          <a:prstGeom prst="rect">
            <a:avLst/>
          </a:prstGeom>
        </p:spPr>
      </p:pic>
    </p:spTree>
    <p:extLst>
      <p:ext uri="{BB962C8B-B14F-4D97-AF65-F5344CB8AC3E}">
        <p14:creationId xmlns:p14="http://schemas.microsoft.com/office/powerpoint/2010/main" val="752923263"/>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6C1F43C-650C-F0A7-32D2-5D59210FF2E3}"/>
              </a:ext>
            </a:extLst>
          </p:cNvPr>
          <p:cNvSpPr txBox="1"/>
          <p:nvPr/>
        </p:nvSpPr>
        <p:spPr>
          <a:xfrm>
            <a:off x="487215" y="1234283"/>
            <a:ext cx="10988155" cy="280602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如何调整？</a:t>
            </a:r>
            <a:endParaRPr lang="en-US" altLang="zh-CN" sz="2400" b="1" dirty="0"/>
          </a:p>
          <a:p>
            <a:pPr marL="457200" indent="-457200">
              <a:lnSpc>
                <a:spcPct val="150000"/>
              </a:lnSpc>
              <a:buFont typeface="Arial" panose="020B0604020202020204" pitchFamily="34" charset="0"/>
              <a:buChar char="•"/>
            </a:pPr>
            <a:r>
              <a:rPr lang="zh-CN" altLang="en-US" sz="2400" b="1" dirty="0"/>
              <a:t>为了不破坏二叉搜索树的中序有序性，我们采用一个“旋转”的操作。</a:t>
            </a:r>
            <a:endParaRPr lang="en-US" altLang="zh-CN" sz="2400" b="1" dirty="0"/>
          </a:p>
          <a:p>
            <a:pPr marL="457200" indent="-457200">
              <a:lnSpc>
                <a:spcPct val="150000"/>
              </a:lnSpc>
              <a:buFont typeface="Arial" panose="020B0604020202020204" pitchFamily="34" charset="0"/>
              <a:buChar char="•"/>
            </a:pPr>
            <a:r>
              <a:rPr lang="zh-CN" altLang="en-US" sz="2400" b="1" dirty="0"/>
              <a:t>导致不平衡的情况大致能分为两种，如上图</a:t>
            </a:r>
            <a:r>
              <a:rPr lang="en-US" altLang="zh-CN" sz="2400" b="1" dirty="0"/>
              <a:t>Left-Left case</a:t>
            </a:r>
            <a:r>
              <a:rPr lang="zh-CN" altLang="en-US" sz="2400" b="1" dirty="0"/>
              <a:t>和</a:t>
            </a:r>
            <a:r>
              <a:rPr lang="en-US" altLang="zh-CN" sz="2400" b="1" dirty="0"/>
              <a:t>Left-right case</a:t>
            </a:r>
          </a:p>
          <a:p>
            <a:pPr marL="457200" indent="-457200">
              <a:lnSpc>
                <a:spcPct val="150000"/>
              </a:lnSpc>
              <a:buFont typeface="Arial" panose="020B0604020202020204" pitchFamily="34" charset="0"/>
              <a:buChar char="•"/>
            </a:pPr>
            <a:r>
              <a:rPr lang="en-US" altLang="zh-CN" sz="2400" b="1" dirty="0"/>
              <a:t>Right-Right case</a:t>
            </a:r>
            <a:r>
              <a:rPr lang="zh-CN" altLang="en-US" sz="2400" b="1" dirty="0"/>
              <a:t>和</a:t>
            </a:r>
            <a:r>
              <a:rPr lang="en-US" altLang="zh-CN" sz="2400" b="1" dirty="0"/>
              <a:t>Right-Left case</a:t>
            </a:r>
            <a:r>
              <a:rPr lang="zh-CN" altLang="en-US" sz="2400" b="1" dirty="0"/>
              <a:t>是跟以上两种对称的。</a:t>
            </a:r>
            <a:endParaRPr lang="en-US" altLang="zh-CN" sz="2400" b="1" dirty="0"/>
          </a:p>
          <a:p>
            <a:pPr marL="457200" indent="-457200">
              <a:lnSpc>
                <a:spcPct val="150000"/>
              </a:lnSpc>
              <a:buFont typeface="Arial" panose="020B0604020202020204" pitchFamily="34" charset="0"/>
              <a:buChar char="•"/>
            </a:pPr>
            <a:r>
              <a:rPr lang="zh-CN" altLang="en-US" sz="2400" b="1" dirty="0"/>
              <a:t>我们以</a:t>
            </a:r>
            <a:r>
              <a:rPr lang="en-US" altLang="zh-CN" sz="2400" b="1" dirty="0"/>
              <a:t>Left-Left case</a:t>
            </a:r>
            <a:r>
              <a:rPr lang="zh-CN" altLang="en-US" sz="2400" b="1" dirty="0"/>
              <a:t>和</a:t>
            </a:r>
            <a:r>
              <a:rPr lang="en-US" altLang="zh-CN" sz="2400" b="1" dirty="0"/>
              <a:t>Left-right case</a:t>
            </a:r>
            <a:r>
              <a:rPr lang="zh-CN" altLang="en-US" sz="2400" b="1" dirty="0"/>
              <a:t>分别为例。</a:t>
            </a:r>
            <a:endParaRPr lang="en-US" altLang="zh-CN" sz="2400" b="1" dirty="0"/>
          </a:p>
        </p:txBody>
      </p:sp>
      <p:sp>
        <p:nvSpPr>
          <p:cNvPr id="3" name="矩形 2">
            <a:extLst>
              <a:ext uri="{FF2B5EF4-FFF2-40B4-BE49-F238E27FC236}">
                <a16:creationId xmlns:a16="http://schemas.microsoft.com/office/drawing/2014/main" id="{6F11333D-6598-D336-3A88-559A836CB68E}"/>
              </a:ext>
            </a:extLst>
          </p:cNvPr>
          <p:cNvSpPr/>
          <p:nvPr/>
        </p:nvSpPr>
        <p:spPr>
          <a:xfrm>
            <a:off x="1130006" y="354830"/>
            <a:ext cx="2311209"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平衡树</a:t>
            </a:r>
          </a:p>
        </p:txBody>
      </p:sp>
    </p:spTree>
    <p:extLst>
      <p:ext uri="{BB962C8B-B14F-4D97-AF65-F5344CB8AC3E}">
        <p14:creationId xmlns:p14="http://schemas.microsoft.com/office/powerpoint/2010/main" val="951240379"/>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3FCB16B-87F9-3D2F-7A5C-0804CAF1795C}"/>
              </a:ext>
            </a:extLst>
          </p:cNvPr>
          <p:cNvPicPr>
            <a:picLocks noChangeAspect="1"/>
          </p:cNvPicPr>
          <p:nvPr/>
        </p:nvPicPr>
        <p:blipFill>
          <a:blip r:embed="rId2"/>
          <a:stretch>
            <a:fillRect/>
          </a:stretch>
        </p:blipFill>
        <p:spPr>
          <a:xfrm>
            <a:off x="1549480" y="696566"/>
            <a:ext cx="8255424" cy="3619686"/>
          </a:xfrm>
          <a:prstGeom prst="rect">
            <a:avLst/>
          </a:prstGeom>
        </p:spPr>
      </p:pic>
      <p:sp>
        <p:nvSpPr>
          <p:cNvPr id="4" name="矩形 3">
            <a:extLst>
              <a:ext uri="{FF2B5EF4-FFF2-40B4-BE49-F238E27FC236}">
                <a16:creationId xmlns:a16="http://schemas.microsoft.com/office/drawing/2014/main" id="{19202EF3-05C1-EF7B-92CC-6DEC9B7B7AAB}"/>
              </a:ext>
            </a:extLst>
          </p:cNvPr>
          <p:cNvSpPr/>
          <p:nvPr/>
        </p:nvSpPr>
        <p:spPr>
          <a:xfrm>
            <a:off x="1130006" y="354830"/>
            <a:ext cx="2311209"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平衡树</a:t>
            </a:r>
          </a:p>
        </p:txBody>
      </p:sp>
      <p:sp>
        <p:nvSpPr>
          <p:cNvPr id="5" name="文本框 4">
            <a:extLst>
              <a:ext uri="{FF2B5EF4-FFF2-40B4-BE49-F238E27FC236}">
                <a16:creationId xmlns:a16="http://schemas.microsoft.com/office/drawing/2014/main" id="{ED7F9B7E-B818-C8D4-FC14-6A2FA7A3CDCC}"/>
              </a:ext>
            </a:extLst>
          </p:cNvPr>
          <p:cNvSpPr txBox="1"/>
          <p:nvPr/>
        </p:nvSpPr>
        <p:spPr>
          <a:xfrm>
            <a:off x="601922" y="4362971"/>
            <a:ext cx="10988155" cy="235378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CN" sz="2000" b="1" dirty="0"/>
              <a:t>Left-Left</a:t>
            </a:r>
            <a:r>
              <a:rPr lang="zh-CN" altLang="en-US" sz="2000" b="1" dirty="0"/>
              <a:t>中是</a:t>
            </a:r>
            <a:r>
              <a:rPr lang="en-US" altLang="zh-CN" sz="2000" b="1" dirty="0"/>
              <a:t>A</a:t>
            </a:r>
            <a:r>
              <a:rPr lang="zh-CN" altLang="en-US" sz="2000" b="1" dirty="0"/>
              <a:t>子树偏高，我们要将其“向上提升”，把</a:t>
            </a:r>
            <a:r>
              <a:rPr lang="en-US" altLang="zh-CN" sz="2000" b="1" dirty="0"/>
              <a:t>b</a:t>
            </a:r>
            <a:r>
              <a:rPr lang="zh-CN" altLang="en-US" sz="2000" b="1" dirty="0"/>
              <a:t>作为根，</a:t>
            </a:r>
            <a:r>
              <a:rPr lang="en-US" altLang="zh-CN" sz="2000" b="1" dirty="0"/>
              <a:t>A</a:t>
            </a:r>
            <a:r>
              <a:rPr lang="zh-CN" altLang="en-US" sz="2000" b="1" dirty="0"/>
              <a:t>就提高了一个深度，</a:t>
            </a:r>
            <a:r>
              <a:rPr lang="en-US" altLang="zh-CN" sz="2000" b="1" dirty="0"/>
              <a:t>C</a:t>
            </a:r>
            <a:r>
              <a:rPr lang="zh-CN" altLang="en-US" sz="2000" b="1" dirty="0"/>
              <a:t>下降了一个深度，</a:t>
            </a:r>
            <a:r>
              <a:rPr lang="en-US" altLang="zh-CN" sz="2000" b="1" dirty="0"/>
              <a:t>A</a:t>
            </a:r>
            <a:r>
              <a:rPr lang="zh-CN" altLang="en-US" sz="2000" b="1" dirty="0"/>
              <a:t>，</a:t>
            </a:r>
            <a:r>
              <a:rPr lang="en-US" altLang="zh-CN" sz="2000" b="1" dirty="0"/>
              <a:t>C</a:t>
            </a:r>
            <a:r>
              <a:rPr lang="zh-CN" altLang="en-US" sz="2000" b="1" dirty="0"/>
              <a:t>高度相同。</a:t>
            </a:r>
            <a:endParaRPr lang="en-US" altLang="zh-CN" sz="2000" b="1" dirty="0"/>
          </a:p>
          <a:p>
            <a:pPr marL="457200" indent="-457200">
              <a:lnSpc>
                <a:spcPct val="150000"/>
              </a:lnSpc>
              <a:buFont typeface="Arial" panose="020B0604020202020204" pitchFamily="34" charset="0"/>
              <a:buChar char="•"/>
            </a:pPr>
            <a:r>
              <a:rPr lang="zh-CN" altLang="en-US" sz="2000" b="1" dirty="0"/>
              <a:t>此时</a:t>
            </a:r>
            <a:r>
              <a:rPr lang="en-US" altLang="zh-CN" sz="2000" b="1" dirty="0"/>
              <a:t>b</a:t>
            </a:r>
            <a:r>
              <a:rPr lang="zh-CN" altLang="en-US" sz="2000" b="1" dirty="0"/>
              <a:t>的右儿子不能接在</a:t>
            </a:r>
            <a:r>
              <a:rPr lang="en-US" altLang="zh-CN" sz="2000" b="1" dirty="0"/>
              <a:t>b</a:t>
            </a:r>
            <a:r>
              <a:rPr lang="zh-CN" altLang="en-US" sz="2000" b="1" dirty="0"/>
              <a:t>右儿子，根据中序有序性，</a:t>
            </a:r>
            <a:r>
              <a:rPr lang="en-US" altLang="zh-CN" sz="2000" b="1" dirty="0"/>
              <a:t>B</a:t>
            </a:r>
            <a:r>
              <a:rPr lang="zh-CN" altLang="en-US" sz="2000" b="1" dirty="0"/>
              <a:t>应该接在</a:t>
            </a:r>
            <a:r>
              <a:rPr lang="en-US" altLang="zh-CN" sz="2000" b="1" dirty="0"/>
              <a:t>a</a:t>
            </a:r>
            <a:r>
              <a:rPr lang="zh-CN" altLang="en-US" sz="2000" b="1" dirty="0"/>
              <a:t>左子树处。</a:t>
            </a:r>
            <a:endParaRPr lang="en-US" altLang="zh-CN" sz="2000" b="1" dirty="0"/>
          </a:p>
          <a:p>
            <a:pPr marL="457200" indent="-457200">
              <a:lnSpc>
                <a:spcPct val="150000"/>
              </a:lnSpc>
              <a:buFont typeface="Arial" panose="020B0604020202020204" pitchFamily="34" charset="0"/>
              <a:buChar char="•"/>
            </a:pPr>
            <a:r>
              <a:rPr lang="en-US" altLang="zh-CN" sz="2000" b="1" dirty="0"/>
              <a:t>B</a:t>
            </a:r>
            <a:r>
              <a:rPr lang="zh-CN" altLang="en-US" sz="2000" b="1" dirty="0"/>
              <a:t>的高度跟</a:t>
            </a:r>
            <a:r>
              <a:rPr lang="en-US" altLang="zh-CN" sz="2000" b="1" dirty="0"/>
              <a:t>A</a:t>
            </a:r>
            <a:r>
              <a:rPr lang="zh-CN" altLang="en-US" sz="2000" b="1" dirty="0"/>
              <a:t>的差距不超过</a:t>
            </a:r>
            <a:r>
              <a:rPr lang="en-US" altLang="zh-CN" sz="2000" b="1" dirty="0"/>
              <a:t>1</a:t>
            </a:r>
            <a:r>
              <a:rPr lang="zh-CN" altLang="en-US" sz="2000" b="1" dirty="0"/>
              <a:t>，此时该子树平衡</a:t>
            </a:r>
            <a:endParaRPr lang="en-US" altLang="zh-CN" sz="2000" b="1" dirty="0"/>
          </a:p>
          <a:p>
            <a:pPr marL="457200" indent="-457200">
              <a:lnSpc>
                <a:spcPct val="150000"/>
              </a:lnSpc>
              <a:buFont typeface="Arial" panose="020B0604020202020204" pitchFamily="34" charset="0"/>
              <a:buChar char="•"/>
            </a:pPr>
            <a:r>
              <a:rPr lang="zh-CN" altLang="en-US" sz="2000" b="1" dirty="0"/>
              <a:t>这个操作称为右旋操作。左旋同理，应用于</a:t>
            </a:r>
            <a:r>
              <a:rPr lang="en-US" altLang="zh-CN" sz="2000" b="1" dirty="0"/>
              <a:t>Right-Right case</a:t>
            </a:r>
          </a:p>
        </p:txBody>
      </p:sp>
    </p:spTree>
    <p:extLst>
      <p:ext uri="{BB962C8B-B14F-4D97-AF65-F5344CB8AC3E}">
        <p14:creationId xmlns:p14="http://schemas.microsoft.com/office/powerpoint/2010/main" val="671764877"/>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D8ABF83-7503-5E19-DB2A-AA2D0DD134EB}"/>
              </a:ext>
            </a:extLst>
          </p:cNvPr>
          <p:cNvSpPr/>
          <p:nvPr/>
        </p:nvSpPr>
        <p:spPr>
          <a:xfrm>
            <a:off x="1130006" y="354830"/>
            <a:ext cx="2311209"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平衡树</a:t>
            </a:r>
          </a:p>
        </p:txBody>
      </p:sp>
      <p:pic>
        <p:nvPicPr>
          <p:cNvPr id="6" name="图片 5">
            <a:extLst>
              <a:ext uri="{FF2B5EF4-FFF2-40B4-BE49-F238E27FC236}">
                <a16:creationId xmlns:a16="http://schemas.microsoft.com/office/drawing/2014/main" id="{2D388E84-CFD3-4406-4D49-ED5D7E6F7524}"/>
              </a:ext>
            </a:extLst>
          </p:cNvPr>
          <p:cNvPicPr>
            <a:picLocks noChangeAspect="1"/>
          </p:cNvPicPr>
          <p:nvPr/>
        </p:nvPicPr>
        <p:blipFill>
          <a:blip r:embed="rId2"/>
          <a:stretch>
            <a:fillRect/>
          </a:stretch>
        </p:blipFill>
        <p:spPr>
          <a:xfrm>
            <a:off x="1299796" y="1254013"/>
            <a:ext cx="9061916" cy="4349974"/>
          </a:xfrm>
          <a:prstGeom prst="rect">
            <a:avLst/>
          </a:prstGeom>
        </p:spPr>
      </p:pic>
    </p:spTree>
    <p:extLst>
      <p:ext uri="{BB962C8B-B14F-4D97-AF65-F5344CB8AC3E}">
        <p14:creationId xmlns:p14="http://schemas.microsoft.com/office/powerpoint/2010/main" val="2283262567"/>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123DF18-3ACD-261F-344A-A8AED31F7729}"/>
              </a:ext>
            </a:extLst>
          </p:cNvPr>
          <p:cNvSpPr/>
          <p:nvPr/>
        </p:nvSpPr>
        <p:spPr>
          <a:xfrm>
            <a:off x="1130006" y="354830"/>
            <a:ext cx="2311209"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平衡树</a:t>
            </a:r>
          </a:p>
        </p:txBody>
      </p:sp>
      <p:pic>
        <p:nvPicPr>
          <p:cNvPr id="4" name="图片 3">
            <a:extLst>
              <a:ext uri="{FF2B5EF4-FFF2-40B4-BE49-F238E27FC236}">
                <a16:creationId xmlns:a16="http://schemas.microsoft.com/office/drawing/2014/main" id="{D7DD0285-5808-8F53-0C30-2D4234130196}"/>
              </a:ext>
            </a:extLst>
          </p:cNvPr>
          <p:cNvPicPr>
            <a:picLocks noChangeAspect="1"/>
          </p:cNvPicPr>
          <p:nvPr/>
        </p:nvPicPr>
        <p:blipFill>
          <a:blip r:embed="rId2"/>
          <a:stretch>
            <a:fillRect/>
          </a:stretch>
        </p:blipFill>
        <p:spPr>
          <a:xfrm>
            <a:off x="1446483" y="1159096"/>
            <a:ext cx="8782501" cy="3632387"/>
          </a:xfrm>
          <a:prstGeom prst="rect">
            <a:avLst/>
          </a:prstGeom>
        </p:spPr>
      </p:pic>
      <p:sp>
        <p:nvSpPr>
          <p:cNvPr id="5" name="文本框 4">
            <a:extLst>
              <a:ext uri="{FF2B5EF4-FFF2-40B4-BE49-F238E27FC236}">
                <a16:creationId xmlns:a16="http://schemas.microsoft.com/office/drawing/2014/main" id="{04D306C2-70FA-343B-0138-35EE5EA23EF2}"/>
              </a:ext>
            </a:extLst>
          </p:cNvPr>
          <p:cNvSpPr txBox="1"/>
          <p:nvPr/>
        </p:nvSpPr>
        <p:spPr>
          <a:xfrm>
            <a:off x="525141" y="4649157"/>
            <a:ext cx="10988155" cy="169802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当遇到</a:t>
            </a:r>
            <a:r>
              <a:rPr lang="en-US" altLang="zh-CN" sz="2400" b="1" dirty="0"/>
              <a:t>Left-Right case</a:t>
            </a:r>
            <a:r>
              <a:rPr lang="zh-CN" altLang="en-US" sz="2400" b="1" dirty="0"/>
              <a:t>或</a:t>
            </a:r>
            <a:r>
              <a:rPr lang="en-US" altLang="zh-CN" sz="2400" b="1" dirty="0"/>
              <a:t>Right-Left case</a:t>
            </a:r>
            <a:r>
              <a:rPr lang="zh-CN" altLang="en-US" sz="2400" b="1" dirty="0"/>
              <a:t>时，要旋转两次</a:t>
            </a:r>
            <a:endParaRPr lang="en-US" altLang="zh-CN" sz="2400" b="1" dirty="0"/>
          </a:p>
          <a:p>
            <a:pPr marL="457200" indent="-457200">
              <a:lnSpc>
                <a:spcPct val="150000"/>
              </a:lnSpc>
              <a:buFont typeface="Arial" panose="020B0604020202020204" pitchFamily="34" charset="0"/>
              <a:buChar char="•"/>
            </a:pPr>
            <a:r>
              <a:rPr lang="zh-CN" altLang="en-US" sz="2400" b="1" dirty="0"/>
              <a:t>以</a:t>
            </a:r>
            <a:r>
              <a:rPr lang="en-US" altLang="zh-CN" sz="2400" b="1" dirty="0"/>
              <a:t>Left-Right case</a:t>
            </a:r>
            <a:r>
              <a:rPr lang="zh-CN" altLang="en-US" sz="2400" b="1" dirty="0"/>
              <a:t>为例，先将</a:t>
            </a:r>
            <a:r>
              <a:rPr lang="en-US" altLang="zh-CN" sz="2400" b="1" dirty="0"/>
              <a:t>c</a:t>
            </a:r>
            <a:r>
              <a:rPr lang="zh-CN" altLang="en-US" sz="2400" b="1" dirty="0"/>
              <a:t>节点左旋变成</a:t>
            </a:r>
            <a:r>
              <a:rPr lang="en-US" altLang="zh-CN" sz="2400" b="1" dirty="0"/>
              <a:t>Left-Left case</a:t>
            </a:r>
            <a:r>
              <a:rPr lang="zh-CN" altLang="en-US" sz="2400" b="1" dirty="0"/>
              <a:t>，再将</a:t>
            </a:r>
            <a:r>
              <a:rPr lang="en-US" altLang="zh-CN" sz="2400" b="1" dirty="0"/>
              <a:t>c</a:t>
            </a:r>
            <a:r>
              <a:rPr lang="zh-CN" altLang="en-US" sz="2400" b="1" dirty="0"/>
              <a:t>节点右旋至平衡</a:t>
            </a:r>
            <a:endParaRPr lang="en-US" altLang="zh-CN" sz="2400" b="1" dirty="0"/>
          </a:p>
        </p:txBody>
      </p:sp>
    </p:spTree>
    <p:extLst>
      <p:ext uri="{BB962C8B-B14F-4D97-AF65-F5344CB8AC3E}">
        <p14:creationId xmlns:p14="http://schemas.microsoft.com/office/powerpoint/2010/main" val="3493526167"/>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C569CA0-7128-0B93-571E-5521573FA08A}"/>
              </a:ext>
            </a:extLst>
          </p:cNvPr>
          <p:cNvPicPr>
            <a:picLocks noChangeAspect="1"/>
          </p:cNvPicPr>
          <p:nvPr/>
        </p:nvPicPr>
        <p:blipFill>
          <a:blip r:embed="rId2"/>
          <a:stretch>
            <a:fillRect/>
          </a:stretch>
        </p:blipFill>
        <p:spPr>
          <a:xfrm>
            <a:off x="1577743" y="1613280"/>
            <a:ext cx="9036514" cy="4064209"/>
          </a:xfrm>
          <a:prstGeom prst="rect">
            <a:avLst/>
          </a:prstGeom>
        </p:spPr>
      </p:pic>
      <p:sp>
        <p:nvSpPr>
          <p:cNvPr id="4" name="矩形 3">
            <a:extLst>
              <a:ext uri="{FF2B5EF4-FFF2-40B4-BE49-F238E27FC236}">
                <a16:creationId xmlns:a16="http://schemas.microsoft.com/office/drawing/2014/main" id="{26E0F990-3BF4-7AA6-3BB4-8F46BA9CEE6E}"/>
              </a:ext>
            </a:extLst>
          </p:cNvPr>
          <p:cNvSpPr/>
          <p:nvPr/>
        </p:nvSpPr>
        <p:spPr>
          <a:xfrm>
            <a:off x="1130006" y="354830"/>
            <a:ext cx="2311209"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平衡树</a:t>
            </a:r>
          </a:p>
        </p:txBody>
      </p:sp>
    </p:spTree>
    <p:extLst>
      <p:ext uri="{BB962C8B-B14F-4D97-AF65-F5344CB8AC3E}">
        <p14:creationId xmlns:p14="http://schemas.microsoft.com/office/powerpoint/2010/main" val="158135237"/>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9D89BFD-D9DA-1B1D-1BF9-FA6ECA04FD44}"/>
              </a:ext>
            </a:extLst>
          </p:cNvPr>
          <p:cNvSpPr/>
          <p:nvPr/>
        </p:nvSpPr>
        <p:spPr>
          <a:xfrm>
            <a:off x="1130006" y="354830"/>
            <a:ext cx="2311209"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平衡树</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F3006A2-635E-AAFA-0558-55C4081E3FC9}"/>
                  </a:ext>
                </a:extLst>
              </p:cNvPr>
              <p:cNvSpPr txBox="1"/>
              <p:nvPr/>
            </p:nvSpPr>
            <p:spPr>
              <a:xfrm>
                <a:off x="371577" y="1452247"/>
                <a:ext cx="10988155" cy="280602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我们只需要在二叉搜索树可能导致不平衡的操作后对树进行是否不平衡的判断并调整即可维持树高在</a:t>
                </a:r>
                <a14:m>
                  <m:oMath xmlns:m="http://schemas.openxmlformats.org/officeDocument/2006/math">
                    <m:r>
                      <a:rPr lang="en-US" altLang="zh-CN" sz="2400" b="1" i="1" smtClean="0">
                        <a:latin typeface="Cambria Math" panose="02040503050406030204" pitchFamily="18" charset="0"/>
                      </a:rPr>
                      <m:t>𝑶</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𝒍𝒐𝒈𝒏</m:t>
                    </m:r>
                    <m:r>
                      <a:rPr lang="en-US" altLang="zh-CN" sz="2400" b="1" i="1" smtClean="0">
                        <a:latin typeface="Cambria Math" panose="02040503050406030204" pitchFamily="18" charset="0"/>
                      </a:rPr>
                      <m:t>)</m:t>
                    </m:r>
                  </m:oMath>
                </a14:m>
                <a:r>
                  <a:rPr lang="zh-CN" altLang="en-US" sz="2400" b="1" dirty="0"/>
                  <a:t>水平，从而我们的各个操作都是</a:t>
                </a:r>
                <a14:m>
                  <m:oMath xmlns:m="http://schemas.openxmlformats.org/officeDocument/2006/math">
                    <m:r>
                      <a:rPr lang="en-US" altLang="zh-CN" sz="2400" b="1" i="1" smtClean="0">
                        <a:latin typeface="Cambria Math" panose="02040503050406030204" pitchFamily="18" charset="0"/>
                      </a:rPr>
                      <m:t>𝑶</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𝒍𝒐𝒈𝒏</m:t>
                    </m:r>
                    <m:r>
                      <a:rPr lang="en-US" altLang="zh-CN" sz="2400" b="1" i="1" smtClean="0">
                        <a:latin typeface="Cambria Math" panose="02040503050406030204" pitchFamily="18" charset="0"/>
                      </a:rPr>
                      <m:t>)</m:t>
                    </m:r>
                  </m:oMath>
                </a14:m>
                <a:r>
                  <a:rPr lang="zh-CN" altLang="en-US" sz="2400" b="1" dirty="0"/>
                  <a:t>复杂度的</a:t>
                </a:r>
                <a:endParaRPr lang="en-US" altLang="zh-CN" sz="2400" b="1" dirty="0"/>
              </a:p>
              <a:p>
                <a:pPr marL="457200" indent="-457200">
                  <a:lnSpc>
                    <a:spcPct val="150000"/>
                  </a:lnSpc>
                  <a:buFont typeface="Arial" panose="020B0604020202020204" pitchFamily="34" charset="0"/>
                  <a:buChar char="•"/>
                </a:pPr>
                <a:r>
                  <a:rPr lang="zh-CN" altLang="en-US" sz="2400" b="1" dirty="0"/>
                  <a:t>注意：判断树是否平衡时要先从下往上检查，确定是以哪个节点为根的左右子树不平衡，判断是哪种</a:t>
                </a:r>
                <a:r>
                  <a:rPr lang="en-US" altLang="zh-CN" sz="2400" b="1" dirty="0"/>
                  <a:t>case</a:t>
                </a:r>
                <a:r>
                  <a:rPr lang="zh-CN" altLang="en-US" sz="2400" b="1" dirty="0"/>
                  <a:t>之后再调整。</a:t>
                </a:r>
                <a:endParaRPr lang="en-US" altLang="zh-CN" sz="2400" b="1" dirty="0"/>
              </a:p>
            </p:txBody>
          </p:sp>
        </mc:Choice>
        <mc:Fallback xmlns="">
          <p:sp>
            <p:nvSpPr>
              <p:cNvPr id="3" name="文本框 2">
                <a:extLst>
                  <a:ext uri="{FF2B5EF4-FFF2-40B4-BE49-F238E27FC236}">
                    <a16:creationId xmlns:a16="http://schemas.microsoft.com/office/drawing/2014/main" id="{AF3006A2-635E-AAFA-0558-55C4081E3FC9}"/>
                  </a:ext>
                </a:extLst>
              </p:cNvPr>
              <p:cNvSpPr txBox="1">
                <a:spLocks noRot="1" noChangeAspect="1" noMove="1" noResize="1" noEditPoints="1" noAdjustHandles="1" noChangeArrowheads="1" noChangeShapeType="1" noTextEdit="1"/>
              </p:cNvSpPr>
              <p:nvPr/>
            </p:nvSpPr>
            <p:spPr>
              <a:xfrm>
                <a:off x="371577" y="1452247"/>
                <a:ext cx="10988155" cy="2806025"/>
              </a:xfrm>
              <a:prstGeom prst="rect">
                <a:avLst/>
              </a:prstGeom>
              <a:blipFill>
                <a:blip r:embed="rId2"/>
                <a:stretch>
                  <a:fillRect l="-777" r="-111" b="-41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05958166"/>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D8946E3-41C0-860F-81AA-AEE6AE01B4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850" y="1247423"/>
            <a:ext cx="8534839" cy="5334274"/>
          </a:xfrm>
          <a:prstGeom prst="rect">
            <a:avLst/>
          </a:prstGeom>
        </p:spPr>
      </p:pic>
      <p:sp>
        <p:nvSpPr>
          <p:cNvPr id="4" name="矩形 3">
            <a:extLst>
              <a:ext uri="{FF2B5EF4-FFF2-40B4-BE49-F238E27FC236}">
                <a16:creationId xmlns:a16="http://schemas.microsoft.com/office/drawing/2014/main" id="{F7F1A393-6201-E72B-5D3A-50B0B06D7755}"/>
              </a:ext>
            </a:extLst>
          </p:cNvPr>
          <p:cNvSpPr/>
          <p:nvPr/>
        </p:nvSpPr>
        <p:spPr>
          <a:xfrm>
            <a:off x="1130006" y="354830"/>
            <a:ext cx="2311209"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平衡树</a:t>
            </a:r>
          </a:p>
        </p:txBody>
      </p:sp>
      <p:sp>
        <p:nvSpPr>
          <p:cNvPr id="5" name="文本框 4">
            <a:extLst>
              <a:ext uri="{FF2B5EF4-FFF2-40B4-BE49-F238E27FC236}">
                <a16:creationId xmlns:a16="http://schemas.microsoft.com/office/drawing/2014/main" id="{CA8013E1-0727-4E3A-C7FB-0E990470520C}"/>
              </a:ext>
            </a:extLst>
          </p:cNvPr>
          <p:cNvSpPr txBox="1"/>
          <p:nvPr/>
        </p:nvSpPr>
        <p:spPr>
          <a:xfrm>
            <a:off x="462319" y="1072270"/>
            <a:ext cx="10988155" cy="59003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练一练：将以下树调整至平衡</a:t>
            </a:r>
            <a:endParaRPr lang="en-US" altLang="zh-CN" sz="2400" b="1" dirty="0"/>
          </a:p>
        </p:txBody>
      </p:sp>
    </p:spTree>
    <p:extLst>
      <p:ext uri="{BB962C8B-B14F-4D97-AF65-F5344CB8AC3E}">
        <p14:creationId xmlns:p14="http://schemas.microsoft.com/office/powerpoint/2010/main" val="3419588162"/>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A6B759F-6B2A-291F-E89B-0A7CFCEABC66}"/>
              </a:ext>
            </a:extLst>
          </p:cNvPr>
          <p:cNvSpPr/>
          <p:nvPr/>
        </p:nvSpPr>
        <p:spPr>
          <a:xfrm>
            <a:off x="1130006" y="354830"/>
            <a:ext cx="2311209"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平衡树应用</a:t>
            </a:r>
          </a:p>
        </p:txBody>
      </p:sp>
      <p:sp>
        <p:nvSpPr>
          <p:cNvPr id="3" name="文本框 2">
            <a:extLst>
              <a:ext uri="{FF2B5EF4-FFF2-40B4-BE49-F238E27FC236}">
                <a16:creationId xmlns:a16="http://schemas.microsoft.com/office/drawing/2014/main" id="{274F714C-ED15-5535-6E71-1D25776333EA}"/>
              </a:ext>
            </a:extLst>
          </p:cNvPr>
          <p:cNvSpPr txBox="1"/>
          <p:nvPr/>
        </p:nvSpPr>
        <p:spPr>
          <a:xfrm>
            <a:off x="357617" y="1166061"/>
            <a:ext cx="10988155" cy="446801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二叉搜索树中的节点存储的数据可能有很多种类型，作为中序有序性的权值可以根据实际情况来选取。</a:t>
            </a:r>
            <a:endParaRPr lang="en-US" altLang="zh-CN" sz="2400" b="1" dirty="0"/>
          </a:p>
          <a:p>
            <a:pPr marL="457200" indent="-457200">
              <a:lnSpc>
                <a:spcPct val="150000"/>
              </a:lnSpc>
              <a:buFont typeface="Arial" panose="020B0604020202020204" pitchFamily="34" charset="0"/>
              <a:buChar char="•"/>
            </a:pPr>
            <a:r>
              <a:rPr lang="zh-CN" altLang="en-US" sz="2400" b="1" dirty="0"/>
              <a:t>在应用平衡树这种数据结构时，除了维护树高，我们往往还会维护很多解决问题需要的跟树有关的一些性质，例如子树大小、子树和等。</a:t>
            </a:r>
            <a:endParaRPr lang="en-US" altLang="zh-CN" sz="2400" b="1" dirty="0"/>
          </a:p>
          <a:p>
            <a:pPr marL="457200" indent="-457200">
              <a:lnSpc>
                <a:spcPct val="150000"/>
              </a:lnSpc>
              <a:buFont typeface="Arial" panose="020B0604020202020204" pitchFamily="34" charset="0"/>
              <a:buChar char="•"/>
            </a:pPr>
            <a:r>
              <a:rPr lang="zh-CN" altLang="en-US" sz="2400" b="1" dirty="0"/>
              <a:t>这些性质在插入、删除、调整树高等操作时都有可能产生变化，我们需要在每次变更时更新它们的值。</a:t>
            </a:r>
            <a:endParaRPr lang="en-US" altLang="zh-CN" sz="2400" b="1" dirty="0"/>
          </a:p>
          <a:p>
            <a:pPr marL="457200" indent="-457200">
              <a:lnSpc>
                <a:spcPct val="150000"/>
              </a:lnSpc>
              <a:buFont typeface="Arial" panose="020B0604020202020204" pitchFamily="34" charset="0"/>
              <a:buChar char="•"/>
            </a:pPr>
            <a:r>
              <a:rPr lang="zh-CN" altLang="en-US" sz="2400" b="1" dirty="0">
                <a:solidFill>
                  <a:srgbClr val="FF0000"/>
                </a:solidFill>
              </a:rPr>
              <a:t>在操作中维护这些需要的值，在需要使用时调用这些维护的值，是数据结构应用的核心方式。</a:t>
            </a:r>
            <a:endParaRPr lang="en-US" altLang="zh-CN" sz="2400" b="1" dirty="0">
              <a:solidFill>
                <a:srgbClr val="FF0000"/>
              </a:solidFill>
            </a:endParaRPr>
          </a:p>
        </p:txBody>
      </p:sp>
    </p:spTree>
    <p:extLst>
      <p:ext uri="{BB962C8B-B14F-4D97-AF65-F5344CB8AC3E}">
        <p14:creationId xmlns:p14="http://schemas.microsoft.com/office/powerpoint/2010/main" val="3253066307"/>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3C2A301-5C93-5BF4-BF6C-75F155575059}"/>
              </a:ext>
            </a:extLst>
          </p:cNvPr>
          <p:cNvSpPr/>
          <p:nvPr/>
        </p:nvSpPr>
        <p:spPr>
          <a:xfrm>
            <a:off x="1130006" y="354830"/>
            <a:ext cx="2311209"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平衡树应用</a:t>
            </a:r>
          </a:p>
        </p:txBody>
      </p:sp>
      <p:sp>
        <p:nvSpPr>
          <p:cNvPr id="3" name="文本框 2">
            <a:extLst>
              <a:ext uri="{FF2B5EF4-FFF2-40B4-BE49-F238E27FC236}">
                <a16:creationId xmlns:a16="http://schemas.microsoft.com/office/drawing/2014/main" id="{038362D3-5173-7523-944B-39BEA4D548E1}"/>
              </a:ext>
            </a:extLst>
          </p:cNvPr>
          <p:cNvSpPr txBox="1"/>
          <p:nvPr/>
        </p:nvSpPr>
        <p:spPr>
          <a:xfrm>
            <a:off x="357617" y="1166061"/>
            <a:ext cx="10988155" cy="169802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例：维护子树的大小和子树的和</a:t>
            </a:r>
            <a:endParaRPr lang="en-US" altLang="zh-CN" sz="2400" b="1" dirty="0">
              <a:solidFill>
                <a:srgbClr val="FF0000"/>
              </a:solidFill>
            </a:endParaRPr>
          </a:p>
          <a:p>
            <a:pPr marL="457200" indent="-457200">
              <a:lnSpc>
                <a:spcPct val="150000"/>
              </a:lnSpc>
              <a:buFont typeface="Arial" panose="020B0604020202020204" pitchFamily="34" charset="0"/>
              <a:buChar char="•"/>
            </a:pPr>
            <a:r>
              <a:rPr lang="en-US" altLang="zh-CN" sz="2400" b="1" dirty="0">
                <a:solidFill>
                  <a:srgbClr val="FF0000"/>
                </a:solidFill>
              </a:rPr>
              <a:t>size[x]</a:t>
            </a:r>
            <a:r>
              <a:rPr lang="zh-CN" altLang="en-US" sz="2400" b="1" dirty="0">
                <a:solidFill>
                  <a:srgbClr val="FF0000"/>
                </a:solidFill>
              </a:rPr>
              <a:t>表示以</a:t>
            </a:r>
            <a:r>
              <a:rPr lang="en-US" altLang="zh-CN" sz="2400" b="1" dirty="0">
                <a:solidFill>
                  <a:srgbClr val="FF0000"/>
                </a:solidFill>
              </a:rPr>
              <a:t>x</a:t>
            </a:r>
            <a:r>
              <a:rPr lang="zh-CN" altLang="en-US" sz="2400" b="1" dirty="0">
                <a:solidFill>
                  <a:srgbClr val="FF0000"/>
                </a:solidFill>
              </a:rPr>
              <a:t>为根的子树的大小，</a:t>
            </a:r>
            <a:r>
              <a:rPr lang="en-US" altLang="zh-CN" sz="2400" b="1" dirty="0">
                <a:solidFill>
                  <a:srgbClr val="FF0000"/>
                </a:solidFill>
              </a:rPr>
              <a:t>sum[x]</a:t>
            </a:r>
            <a:r>
              <a:rPr lang="zh-CN" altLang="en-US" sz="2400" b="1" dirty="0">
                <a:solidFill>
                  <a:srgbClr val="FF0000"/>
                </a:solidFill>
              </a:rPr>
              <a:t>表示以</a:t>
            </a:r>
            <a:r>
              <a:rPr lang="en-US" altLang="zh-CN" sz="2400" b="1" dirty="0">
                <a:solidFill>
                  <a:srgbClr val="FF0000"/>
                </a:solidFill>
              </a:rPr>
              <a:t>x</a:t>
            </a:r>
            <a:r>
              <a:rPr lang="zh-CN" altLang="en-US" sz="2400" b="1" dirty="0">
                <a:solidFill>
                  <a:srgbClr val="FF0000"/>
                </a:solidFill>
              </a:rPr>
              <a:t>为根的子树内的权值和</a:t>
            </a:r>
            <a:endParaRPr lang="en-US" altLang="zh-CN" sz="2400" b="1" dirty="0">
              <a:solidFill>
                <a:srgbClr val="FF0000"/>
              </a:solidFill>
            </a:endParaRPr>
          </a:p>
          <a:p>
            <a:pPr marL="457200" indent="-457200">
              <a:lnSpc>
                <a:spcPct val="150000"/>
              </a:lnSpc>
              <a:buFont typeface="Arial" panose="020B0604020202020204" pitchFamily="34" charset="0"/>
              <a:buChar char="•"/>
            </a:pPr>
            <a:r>
              <a:rPr lang="en-US" altLang="zh-CN" sz="2400" b="1" dirty="0">
                <a:solidFill>
                  <a:srgbClr val="FF0000"/>
                </a:solidFill>
              </a:rPr>
              <a:t>x</a:t>
            </a:r>
            <a:r>
              <a:rPr lang="zh-CN" altLang="en-US" sz="2400" b="1" dirty="0">
                <a:solidFill>
                  <a:srgbClr val="FF0000"/>
                </a:solidFill>
              </a:rPr>
              <a:t>为节点编号，二叉搜索树以该编号大小构建。</a:t>
            </a:r>
            <a:endParaRPr lang="en-US" altLang="zh-CN" sz="2400" b="1" dirty="0">
              <a:solidFill>
                <a:srgbClr val="FF0000"/>
              </a:solidFill>
            </a:endParaRPr>
          </a:p>
        </p:txBody>
      </p:sp>
      <p:pic>
        <p:nvPicPr>
          <p:cNvPr id="5" name="图片 4">
            <a:extLst>
              <a:ext uri="{FF2B5EF4-FFF2-40B4-BE49-F238E27FC236}">
                <a16:creationId xmlns:a16="http://schemas.microsoft.com/office/drawing/2014/main" id="{708E0BB3-5199-BE83-3449-2C89182F4A8D}"/>
              </a:ext>
            </a:extLst>
          </p:cNvPr>
          <p:cNvPicPr>
            <a:picLocks noChangeAspect="1"/>
          </p:cNvPicPr>
          <p:nvPr/>
        </p:nvPicPr>
        <p:blipFill>
          <a:blip r:embed="rId2"/>
          <a:stretch>
            <a:fillRect/>
          </a:stretch>
        </p:blipFill>
        <p:spPr>
          <a:xfrm>
            <a:off x="3249794" y="3040418"/>
            <a:ext cx="4644759" cy="3381803"/>
          </a:xfrm>
          <a:prstGeom prst="rect">
            <a:avLst/>
          </a:prstGeom>
        </p:spPr>
      </p:pic>
    </p:spTree>
    <p:extLst>
      <p:ext uri="{BB962C8B-B14F-4D97-AF65-F5344CB8AC3E}">
        <p14:creationId xmlns:p14="http://schemas.microsoft.com/office/powerpoint/2010/main" val="1933826595"/>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6">
            <a:extLst>
              <a:ext uri="{FF2B5EF4-FFF2-40B4-BE49-F238E27FC236}">
                <a16:creationId xmlns:a16="http://schemas.microsoft.com/office/drawing/2014/main" id="{48488B04-52DC-4DF9-BC44-951F34DBBEEC}"/>
              </a:ext>
            </a:extLst>
          </p:cNvPr>
          <p:cNvSpPr/>
          <p:nvPr/>
        </p:nvSpPr>
        <p:spPr bwMode="auto">
          <a:xfrm rot="5400000">
            <a:off x="4820678" y="1247710"/>
            <a:ext cx="2233978" cy="194241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93C3C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99">
              <a:solidFill>
                <a:srgbClr val="FFFFFF"/>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9" name="4">
            <a:extLst>
              <a:ext uri="{FF2B5EF4-FFF2-40B4-BE49-F238E27FC236}">
                <a16:creationId xmlns:a16="http://schemas.microsoft.com/office/drawing/2014/main" id="{A9504009-67AB-4F44-8FCF-E182A8706CAA}"/>
              </a:ext>
            </a:extLst>
          </p:cNvPr>
          <p:cNvSpPr txBox="1"/>
          <p:nvPr>
            <p:custDataLst>
              <p:tags r:id="rId1"/>
            </p:custDataLst>
          </p:nvPr>
        </p:nvSpPr>
        <p:spPr>
          <a:xfrm>
            <a:off x="4581141" y="1537020"/>
            <a:ext cx="2713054" cy="1440686"/>
          </a:xfrm>
          <a:prstGeom prst="rect">
            <a:avLst/>
          </a:prstGeom>
          <a:noFill/>
        </p:spPr>
        <p:txBody>
          <a:bodyPr wrap="square" lIns="85983" tIns="42991" rIns="85983" bIns="42991">
            <a:spAutoFit/>
          </a:bodyPr>
          <a:lstStyle/>
          <a:p>
            <a:pPr algn="ctr">
              <a:defRPr/>
            </a:pPr>
            <a:r>
              <a:rPr lang="en-US" altLang="zh-CN" sz="8797"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1</a:t>
            </a:r>
          </a:p>
        </p:txBody>
      </p:sp>
      <p:sp>
        <p:nvSpPr>
          <p:cNvPr id="41" name="2">
            <a:extLst>
              <a:ext uri="{FF2B5EF4-FFF2-40B4-BE49-F238E27FC236}">
                <a16:creationId xmlns:a16="http://schemas.microsoft.com/office/drawing/2014/main" id="{E01395C7-8230-4890-B209-7D41ECCF4130}"/>
              </a:ext>
            </a:extLst>
          </p:cNvPr>
          <p:cNvSpPr txBox="1"/>
          <p:nvPr>
            <p:custDataLst>
              <p:tags r:id="rId2"/>
            </p:custDataLst>
          </p:nvPr>
        </p:nvSpPr>
        <p:spPr>
          <a:xfrm>
            <a:off x="2720403" y="3589797"/>
            <a:ext cx="6597767" cy="640819"/>
          </a:xfrm>
          <a:prstGeom prst="rect">
            <a:avLst/>
          </a:prstGeom>
          <a:noFill/>
        </p:spPr>
        <p:txBody>
          <a:bodyPr wrap="square" lIns="85983" tIns="42991" rIns="85983" bIns="4299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pPr algn="ctr"/>
            <a:r>
              <a:rPr lang="zh-CN" altLang="en-US" sz="3600" b="1" dirty="0">
                <a:cs typeface="Times New Roman" panose="02020603050405020304" pitchFamily="18" charset="0"/>
              </a:rPr>
              <a:t>二叉堆</a:t>
            </a:r>
            <a:endParaRPr lang="zh-CN" altLang="en-US" sz="3600" b="1" dirty="0"/>
          </a:p>
        </p:txBody>
      </p:sp>
      <p:sp>
        <p:nvSpPr>
          <p:cNvPr id="8" name="平行四边形 7">
            <a:extLst>
              <a:ext uri="{FF2B5EF4-FFF2-40B4-BE49-F238E27FC236}">
                <a16:creationId xmlns:a16="http://schemas.microsoft.com/office/drawing/2014/main" id="{A4DFF303-64C5-2B46-8FF5-969720EBCBBF}"/>
              </a:ext>
            </a:extLst>
          </p:cNvPr>
          <p:cNvSpPr/>
          <p:nvPr/>
        </p:nvSpPr>
        <p:spPr>
          <a:xfrm>
            <a:off x="-1290682" y="294519"/>
            <a:ext cx="2584540" cy="2365194"/>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9" name="平行四边形 8">
            <a:extLst>
              <a:ext uri="{FF2B5EF4-FFF2-40B4-BE49-F238E27FC236}">
                <a16:creationId xmlns:a16="http://schemas.microsoft.com/office/drawing/2014/main" id="{BA8E2AFE-4DB1-D84B-84F9-297A3310E288}"/>
              </a:ext>
            </a:extLst>
          </p:cNvPr>
          <p:cNvSpPr/>
          <p:nvPr/>
        </p:nvSpPr>
        <p:spPr>
          <a:xfrm>
            <a:off x="511671" y="-888078"/>
            <a:ext cx="2584540" cy="2365194"/>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0" name="平行四边形 9">
            <a:extLst>
              <a:ext uri="{FF2B5EF4-FFF2-40B4-BE49-F238E27FC236}">
                <a16:creationId xmlns:a16="http://schemas.microsoft.com/office/drawing/2014/main" id="{7AD87EAA-9BAE-CA4F-B955-A89E3867943E}"/>
              </a:ext>
            </a:extLst>
          </p:cNvPr>
          <p:cNvSpPr/>
          <p:nvPr/>
        </p:nvSpPr>
        <p:spPr>
          <a:xfrm>
            <a:off x="9095790" y="5427303"/>
            <a:ext cx="2584540" cy="2365194"/>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1" name="平行四边形 10">
            <a:extLst>
              <a:ext uri="{FF2B5EF4-FFF2-40B4-BE49-F238E27FC236}">
                <a16:creationId xmlns:a16="http://schemas.microsoft.com/office/drawing/2014/main" id="{19DC2462-77B8-744F-83AE-B0E2AEEAA8E4}"/>
              </a:ext>
            </a:extLst>
          </p:cNvPr>
          <p:cNvSpPr/>
          <p:nvPr/>
        </p:nvSpPr>
        <p:spPr>
          <a:xfrm>
            <a:off x="10898143" y="4244706"/>
            <a:ext cx="2584540" cy="2365194"/>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Tree>
    <p:extLst>
      <p:ext uri="{BB962C8B-B14F-4D97-AF65-F5344CB8AC3E}">
        <p14:creationId xmlns:p14="http://schemas.microsoft.com/office/powerpoint/2010/main" val="3216890453"/>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850C930-1A56-DA81-DE1B-98DAFCD9075C}"/>
              </a:ext>
            </a:extLst>
          </p:cNvPr>
          <p:cNvSpPr/>
          <p:nvPr/>
        </p:nvSpPr>
        <p:spPr>
          <a:xfrm>
            <a:off x="1130006" y="354830"/>
            <a:ext cx="2311209"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平衡树应用</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54E25FD-1AD3-CAF7-B233-20E587A470A1}"/>
                  </a:ext>
                </a:extLst>
              </p:cNvPr>
              <p:cNvSpPr txBox="1"/>
              <p:nvPr/>
            </p:nvSpPr>
            <p:spPr>
              <a:xfrm>
                <a:off x="357617" y="1166061"/>
                <a:ext cx="10988155" cy="502201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有时平衡树要维护的“和”并不局限于数字</a:t>
                </a:r>
                <a:endParaRPr lang="en-US" altLang="zh-CN" sz="2400" b="1" dirty="0"/>
              </a:p>
              <a:p>
                <a:pPr marL="457200" indent="-457200">
                  <a:lnSpc>
                    <a:spcPct val="150000"/>
                  </a:lnSpc>
                  <a:buFont typeface="Arial" panose="020B0604020202020204" pitchFamily="34" charset="0"/>
                  <a:buChar char="•"/>
                </a:pPr>
                <a:r>
                  <a:rPr lang="zh-CN" altLang="en-US" sz="2400" b="1" dirty="0"/>
                  <a:t>它们可能是两个自定义的类的实例进行“相加”的结果</a:t>
                </a:r>
                <a:endParaRPr lang="en-US" altLang="zh-CN" sz="2400" b="1" dirty="0"/>
              </a:p>
              <a:p>
                <a:pPr marL="457200" indent="-457200">
                  <a:lnSpc>
                    <a:spcPct val="150000"/>
                  </a:lnSpc>
                  <a:buFont typeface="Arial" panose="020B0604020202020204" pitchFamily="34" charset="0"/>
                  <a:buChar char="•"/>
                </a:pPr>
                <a:r>
                  <a:rPr lang="zh-CN" altLang="en-US" sz="2400" b="1" dirty="0"/>
                  <a:t>对于这种属性的维护，我们首先要自定义其“相加”规则，然后再利用这个规则进行维护。</a:t>
                </a:r>
                <a:endParaRPr lang="en-US" altLang="zh-CN" sz="2400" b="1" dirty="0"/>
              </a:p>
              <a:p>
                <a:pPr marL="457200" indent="-457200">
                  <a:lnSpc>
                    <a:spcPct val="150000"/>
                  </a:lnSpc>
                  <a:buFont typeface="Arial" panose="020B0604020202020204" pitchFamily="34" charset="0"/>
                  <a:buChar char="•"/>
                </a:pPr>
                <a:r>
                  <a:rPr lang="zh-CN" altLang="en-US" sz="2400" b="1" dirty="0"/>
                  <a:t>例：给出</a:t>
                </a:r>
                <a:r>
                  <a:rPr lang="en-US" altLang="zh-CN" sz="2400" b="1" dirty="0"/>
                  <a:t>n</a:t>
                </a:r>
                <a:r>
                  <a:rPr lang="zh-CN" altLang="en-US" sz="2400" b="1" dirty="0"/>
                  <a:t>个初始限制，每个限制要求只能取</a:t>
                </a:r>
                <a14:m>
                  <m:oMath xmlns:m="http://schemas.openxmlformats.org/officeDocument/2006/math">
                    <m:r>
                      <a:rPr lang="en-US" altLang="zh-CN" sz="2400" b="1" i="1" dirty="0" smtClean="0">
                        <a:latin typeface="Cambria Math" panose="02040503050406030204" pitchFamily="18" charset="0"/>
                      </a:rPr>
                      <m:t>[</m:t>
                    </m:r>
                    <m:sSub>
                      <m:sSubPr>
                        <m:ctrlPr>
                          <a:rPr lang="en-US" altLang="zh-CN" sz="2400" b="1" i="1" dirty="0" smtClean="0">
                            <a:latin typeface="Cambria Math" panose="02040503050406030204" pitchFamily="18" charset="0"/>
                          </a:rPr>
                        </m:ctrlPr>
                      </m:sSubPr>
                      <m:e>
                        <m:r>
                          <a:rPr lang="en-US" altLang="zh-CN" sz="2400" b="1" i="1" dirty="0" smtClean="0">
                            <a:latin typeface="Cambria Math" panose="02040503050406030204" pitchFamily="18" charset="0"/>
                          </a:rPr>
                          <m:t>𝑳</m:t>
                        </m:r>
                      </m:e>
                      <m:sub>
                        <m:r>
                          <a:rPr lang="en-US" altLang="zh-CN" sz="2400" b="1" i="1" dirty="0" smtClean="0">
                            <a:latin typeface="Cambria Math" panose="02040503050406030204" pitchFamily="18" charset="0"/>
                          </a:rPr>
                          <m:t>𝒊</m:t>
                        </m:r>
                      </m:sub>
                    </m:sSub>
                    <m:r>
                      <a:rPr lang="en-US" altLang="zh-CN" sz="2400" b="1" i="1" dirty="0" smtClean="0">
                        <a:latin typeface="Cambria Math" panose="02040503050406030204" pitchFamily="18" charset="0"/>
                      </a:rPr>
                      <m:t>,</m:t>
                    </m:r>
                    <m:sSub>
                      <m:sSubPr>
                        <m:ctrlPr>
                          <a:rPr lang="en-US" altLang="zh-CN" sz="2400" b="1" i="1" dirty="0" smtClean="0">
                            <a:latin typeface="Cambria Math" panose="02040503050406030204" pitchFamily="18" charset="0"/>
                          </a:rPr>
                        </m:ctrlPr>
                      </m:sSubPr>
                      <m:e>
                        <m:r>
                          <a:rPr lang="en-US" altLang="zh-CN" sz="2400" b="1" i="1" dirty="0" smtClean="0">
                            <a:latin typeface="Cambria Math" panose="02040503050406030204" pitchFamily="18" charset="0"/>
                          </a:rPr>
                          <m:t>𝑹</m:t>
                        </m:r>
                      </m:e>
                      <m:sub>
                        <m:r>
                          <a:rPr lang="en-US" altLang="zh-CN" sz="2400" b="1" i="1" dirty="0" smtClean="0">
                            <a:latin typeface="Cambria Math" panose="02040503050406030204" pitchFamily="18" charset="0"/>
                          </a:rPr>
                          <m:t>𝒊</m:t>
                        </m:r>
                      </m:sub>
                    </m:sSub>
                    <m:r>
                      <a:rPr lang="en-US" altLang="zh-CN" sz="2400" b="1" i="1" dirty="0" smtClean="0">
                        <a:latin typeface="Cambria Math" panose="02040503050406030204" pitchFamily="18" charset="0"/>
                      </a:rPr>
                      <m:t>]</m:t>
                    </m:r>
                  </m:oMath>
                </a14:m>
                <a:r>
                  <a:rPr lang="zh-CN" altLang="en-US" sz="2400" b="1" dirty="0"/>
                  <a:t>区间的数，要求维护一个数据结构可以进行</a:t>
                </a:r>
                <a:endParaRPr lang="en-US" altLang="zh-CN" sz="2400" b="1" dirty="0"/>
              </a:p>
              <a:p>
                <a:pPr marL="457200" indent="-457200">
                  <a:lnSpc>
                    <a:spcPct val="150000"/>
                  </a:lnSpc>
                  <a:buFont typeface="Arial" panose="020B0604020202020204" pitchFamily="34" charset="0"/>
                  <a:buChar char="•"/>
                </a:pPr>
                <a:r>
                  <a:rPr lang="zh-CN" altLang="en-US" sz="2400" b="1" dirty="0"/>
                  <a:t>①插入操作，在任一个位置插入一个限制</a:t>
                </a:r>
                <a:endParaRPr lang="en-US" altLang="zh-CN" sz="2400" b="1" dirty="0"/>
              </a:p>
              <a:p>
                <a:pPr marL="457200" indent="-457200">
                  <a:lnSpc>
                    <a:spcPct val="150000"/>
                  </a:lnSpc>
                  <a:buFont typeface="Arial" panose="020B0604020202020204" pitchFamily="34" charset="0"/>
                  <a:buChar char="•"/>
                </a:pPr>
                <a:r>
                  <a:rPr lang="zh-CN" altLang="en-US" sz="2400" b="1" dirty="0"/>
                  <a:t>②删除操作，删除任一个位置的限制</a:t>
                </a:r>
                <a:endParaRPr lang="en-US" altLang="zh-CN" sz="2400" b="1" dirty="0"/>
              </a:p>
              <a:p>
                <a:pPr marL="457200" indent="-457200">
                  <a:lnSpc>
                    <a:spcPct val="150000"/>
                  </a:lnSpc>
                  <a:buFont typeface="Arial" panose="020B0604020202020204" pitchFamily="34" charset="0"/>
                  <a:buChar char="•"/>
                </a:pPr>
                <a:r>
                  <a:rPr lang="zh-CN" altLang="en-US" sz="2400" b="1" dirty="0"/>
                  <a:t>③查询操作，输入</a:t>
                </a:r>
                <a:r>
                  <a:rPr lang="en-US" altLang="zh-CN" sz="2400" b="1" dirty="0"/>
                  <a:t>a</a:t>
                </a:r>
                <a:r>
                  <a:rPr lang="zh-CN" altLang="en-US" sz="2400" b="1" dirty="0"/>
                  <a:t>，</a:t>
                </a:r>
                <a:r>
                  <a:rPr lang="en-US" altLang="zh-CN" sz="2400" b="1" dirty="0"/>
                  <a:t>b</a:t>
                </a:r>
                <a:r>
                  <a:rPr lang="zh-CN" altLang="en-US" sz="2400" b="1" dirty="0"/>
                  <a:t>，返回满足</a:t>
                </a:r>
                <a14:m>
                  <m:oMath xmlns:m="http://schemas.openxmlformats.org/officeDocument/2006/math">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𝒂</m:t>
                    </m:r>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𝒃</m:t>
                    </m:r>
                    <m:r>
                      <a:rPr lang="en-US" altLang="zh-CN" sz="2400" b="1" i="1" dirty="0" smtClean="0">
                        <a:latin typeface="Cambria Math" panose="02040503050406030204" pitchFamily="18" charset="0"/>
                      </a:rPr>
                      <m:t>]</m:t>
                    </m:r>
                  </m:oMath>
                </a14:m>
                <a:r>
                  <a:rPr lang="zh-CN" altLang="en-US" sz="2400" b="1" dirty="0"/>
                  <a:t>内所有限制的数有多少个。</a:t>
                </a:r>
                <a:endParaRPr lang="en-US" altLang="zh-CN" sz="2400" b="1" dirty="0"/>
              </a:p>
            </p:txBody>
          </p:sp>
        </mc:Choice>
        <mc:Fallback xmlns="">
          <p:sp>
            <p:nvSpPr>
              <p:cNvPr id="3" name="文本框 2">
                <a:extLst>
                  <a:ext uri="{FF2B5EF4-FFF2-40B4-BE49-F238E27FC236}">
                    <a16:creationId xmlns:a16="http://schemas.microsoft.com/office/drawing/2014/main" id="{254E25FD-1AD3-CAF7-B233-20E587A470A1}"/>
                  </a:ext>
                </a:extLst>
              </p:cNvPr>
              <p:cNvSpPr txBox="1">
                <a:spLocks noRot="1" noChangeAspect="1" noMove="1" noResize="1" noEditPoints="1" noAdjustHandles="1" noChangeArrowheads="1" noChangeShapeType="1" noTextEdit="1"/>
              </p:cNvSpPr>
              <p:nvPr/>
            </p:nvSpPr>
            <p:spPr>
              <a:xfrm>
                <a:off x="357617" y="1166061"/>
                <a:ext cx="10988155" cy="5022016"/>
              </a:xfrm>
              <a:prstGeom prst="rect">
                <a:avLst/>
              </a:prstGeom>
              <a:blipFill>
                <a:blip r:embed="rId2"/>
                <a:stretch>
                  <a:fillRect l="-777" r="-555" b="-19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60066897"/>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C9C7AEB-5077-5D0C-20A0-729E44108C93}"/>
                  </a:ext>
                </a:extLst>
              </p:cNvPr>
              <p:cNvSpPr txBox="1"/>
              <p:nvPr/>
            </p:nvSpPr>
            <p:spPr>
              <a:xfrm>
                <a:off x="364597" y="1127886"/>
                <a:ext cx="10988155" cy="512377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000" b="1" dirty="0"/>
                  <a:t>对于插入、删除操作，我们可以用平衡树来解决。</a:t>
                </a:r>
                <a:endParaRPr lang="en-US" altLang="zh-CN" sz="2000" b="1" dirty="0"/>
              </a:p>
              <a:p>
                <a:pPr marL="457200" indent="-457200">
                  <a:lnSpc>
                    <a:spcPct val="150000"/>
                  </a:lnSpc>
                  <a:buFont typeface="Arial" panose="020B0604020202020204" pitchFamily="34" charset="0"/>
                  <a:buChar char="•"/>
                </a:pPr>
                <a:r>
                  <a:rPr lang="zh-CN" altLang="en-US" sz="2000" b="1" dirty="0"/>
                  <a:t>对于查询操作，我们需要在平衡树上维护跟限制有关的信息。</a:t>
                </a:r>
                <a:endParaRPr lang="en-US" altLang="zh-CN" sz="2000" b="1" dirty="0"/>
              </a:p>
              <a:p>
                <a:pPr marL="457200" indent="-457200">
                  <a:lnSpc>
                    <a:spcPct val="150000"/>
                  </a:lnSpc>
                  <a:buFont typeface="Arial" panose="020B0604020202020204" pitchFamily="34" charset="0"/>
                  <a:buChar char="•"/>
                </a:pPr>
                <a:r>
                  <a:rPr lang="zh-CN" altLang="en-US" sz="2000" b="1" dirty="0"/>
                  <a:t>此处我们应当维护限制的“和”，我们应该先定义限制的计算方式。</a:t>
                </a:r>
                <a:endParaRPr lang="en-US" altLang="zh-CN" sz="2000" b="1" dirty="0"/>
              </a:p>
              <a:p>
                <a:pPr marL="457200" indent="-457200">
                  <a:lnSpc>
                    <a:spcPct val="150000"/>
                  </a:lnSpc>
                  <a:buFont typeface="Arial" panose="020B0604020202020204" pitchFamily="34" charset="0"/>
                  <a:buChar char="•"/>
                </a:pPr>
                <a:r>
                  <a:rPr lang="zh-CN" altLang="en-US" sz="2000" b="1" dirty="0"/>
                  <a:t>一个属性可加，必须满足两个要求才能维护。</a:t>
                </a:r>
                <a:endParaRPr lang="en-US" altLang="zh-CN" sz="2000" b="1" dirty="0"/>
              </a:p>
              <a:p>
                <a:pPr marL="457200" indent="-457200">
                  <a:lnSpc>
                    <a:spcPct val="150000"/>
                  </a:lnSpc>
                  <a:buFont typeface="Arial" panose="020B0604020202020204" pitchFamily="34" charset="0"/>
                  <a:buChar char="•"/>
                </a:pPr>
                <a:r>
                  <a:rPr lang="zh-CN" altLang="en-US" sz="2000" b="1" dirty="0"/>
                  <a:t>①两个元素的要求可以通过一个属性相同的另一个元素表示</a:t>
                </a:r>
                <a:endParaRPr lang="en-US" altLang="zh-CN" sz="2000" b="1" dirty="0"/>
              </a:p>
              <a:p>
                <a:pPr marL="457200" indent="-457200">
                  <a:lnSpc>
                    <a:spcPct val="150000"/>
                  </a:lnSpc>
                  <a:buFont typeface="Arial" panose="020B0604020202020204" pitchFamily="34" charset="0"/>
                  <a:buChar char="•"/>
                </a:pPr>
                <a:r>
                  <a:rPr lang="zh-CN" altLang="en-US" sz="2000" b="1" dirty="0"/>
                  <a:t>②存在“幺元”，即任何元素“加”这个元素都不会改变原来的效果。</a:t>
                </a:r>
                <a:endParaRPr lang="en-US" altLang="zh-CN" sz="2000" b="1" dirty="0"/>
              </a:p>
              <a:p>
                <a:pPr marL="457200" indent="-457200">
                  <a:lnSpc>
                    <a:spcPct val="150000"/>
                  </a:lnSpc>
                  <a:buFont typeface="Arial" panose="020B0604020202020204" pitchFamily="34" charset="0"/>
                  <a:buChar char="•"/>
                </a:pPr>
                <a:r>
                  <a:rPr lang="zh-CN" altLang="en-US" sz="2000" b="1" dirty="0"/>
                  <a:t>对于题目中的限制</a:t>
                </a:r>
                <a:endParaRPr lang="en-US" altLang="zh-CN" sz="2000" b="1" dirty="0"/>
              </a:p>
              <a:p>
                <a:pPr marL="457200" indent="-457200">
                  <a:lnSpc>
                    <a:spcPct val="150000"/>
                  </a:lnSpc>
                  <a:buFont typeface="Arial" panose="020B0604020202020204" pitchFamily="34" charset="0"/>
                  <a:buChar char="•"/>
                </a:pPr>
                <a:r>
                  <a:rPr lang="zh-CN" altLang="en-US" sz="2000" b="1" dirty="0"/>
                  <a:t>①两个限制相“加”，新的限制的属性应该就是</a:t>
                </a:r>
                <a14:m>
                  <m:oMath xmlns:m="http://schemas.openxmlformats.org/officeDocument/2006/math">
                    <m:r>
                      <a:rPr lang="en-US" altLang="zh-CN" sz="2000" b="1" i="0" smtClean="0">
                        <a:latin typeface="Cambria Math" panose="02040503050406030204" pitchFamily="18" charset="0"/>
                      </a:rPr>
                      <m:t>{</m:t>
                    </m:r>
                    <m:r>
                      <a:rPr lang="en-US" altLang="zh-CN" sz="2000" b="1" i="1" smtClean="0">
                        <a:latin typeface="Cambria Math" panose="02040503050406030204" pitchFamily="18" charset="0"/>
                      </a:rPr>
                      <m:t>𝒎𝒂𝒙</m:t>
                    </m:r>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𝑳</m:t>
                            </m:r>
                          </m:e>
                          <m:sub>
                            <m:r>
                              <a:rPr lang="en-US" altLang="zh-CN" sz="2000" b="1" i="1" smtClean="0">
                                <a:latin typeface="Cambria Math" panose="02040503050406030204" pitchFamily="18" charset="0"/>
                              </a:rPr>
                              <m:t>𝟏</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𝑳</m:t>
                            </m:r>
                          </m:e>
                          <m:sub>
                            <m:r>
                              <a:rPr lang="en-US" altLang="zh-CN" sz="2000" b="1" i="1" smtClean="0">
                                <a:latin typeface="Cambria Math" panose="02040503050406030204" pitchFamily="18" charset="0"/>
                              </a:rPr>
                              <m:t>𝟐</m:t>
                            </m:r>
                          </m:sub>
                        </m:sSub>
                      </m:e>
                    </m:d>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𝒎𝒊𝒏</m:t>
                    </m:r>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𝑹</m:t>
                        </m:r>
                      </m:e>
                      <m:sub>
                        <m:r>
                          <a:rPr lang="en-US" altLang="zh-CN" sz="2000" b="1" i="1" smtClean="0">
                            <a:latin typeface="Cambria Math" panose="02040503050406030204" pitchFamily="18" charset="0"/>
                          </a:rPr>
                          <m:t>𝟏</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𝑹</m:t>
                        </m:r>
                      </m:e>
                      <m:sub>
                        <m:r>
                          <a:rPr lang="en-US" altLang="zh-CN" sz="2000" b="1" i="1" smtClean="0">
                            <a:latin typeface="Cambria Math" panose="02040503050406030204" pitchFamily="18" charset="0"/>
                          </a:rPr>
                          <m:t>𝟐</m:t>
                        </m:r>
                      </m:sub>
                    </m:sSub>
                    <m:r>
                      <a:rPr lang="en-US" altLang="zh-CN" sz="2000" b="1" i="1" smtClean="0">
                        <a:latin typeface="Cambria Math" panose="02040503050406030204" pitchFamily="18" charset="0"/>
                      </a:rPr>
                      <m:t>)}</m:t>
                    </m:r>
                  </m:oMath>
                </a14:m>
                <a:r>
                  <a:rPr lang="zh-CN" altLang="en-US" sz="2000" b="1" dirty="0"/>
                  <a:t>，如果新的</a:t>
                </a:r>
                <a14:m>
                  <m:oMath xmlns:m="http://schemas.openxmlformats.org/officeDocument/2006/math">
                    <m:r>
                      <a:rPr lang="en-US" altLang="zh-CN" sz="2000" b="1" i="1" smtClean="0">
                        <a:latin typeface="Cambria Math" panose="02040503050406030204" pitchFamily="18" charset="0"/>
                      </a:rPr>
                      <m:t>𝑳</m:t>
                    </m:r>
                    <m:r>
                      <a:rPr lang="en-US" altLang="zh-CN" sz="2000" b="1" i="1" smtClean="0">
                        <a:latin typeface="Cambria Math" panose="02040503050406030204" pitchFamily="18" charset="0"/>
                      </a:rPr>
                      <m:t>&gt;</m:t>
                    </m:r>
                    <m:r>
                      <a:rPr lang="en-US" altLang="zh-CN" sz="2000" b="1" i="1" smtClean="0">
                        <a:latin typeface="Cambria Math" panose="02040503050406030204" pitchFamily="18" charset="0"/>
                      </a:rPr>
                      <m:t>𝑹</m:t>
                    </m:r>
                  </m:oMath>
                </a14:m>
                <a:r>
                  <a:rPr lang="zh-CN" altLang="en-US" sz="2000" b="1" dirty="0"/>
                  <a:t>即表示没有满足的数</a:t>
                </a:r>
                <a:endParaRPr lang="en-US" altLang="zh-CN" sz="2000" b="1" dirty="0"/>
              </a:p>
              <a:p>
                <a:pPr marL="457200" indent="-457200">
                  <a:lnSpc>
                    <a:spcPct val="150000"/>
                  </a:lnSpc>
                  <a:buFont typeface="Arial" panose="020B0604020202020204" pitchFamily="34" charset="0"/>
                  <a:buChar char="•"/>
                </a:pPr>
                <a:r>
                  <a:rPr lang="zh-CN" altLang="en-US" sz="2000" b="1" dirty="0"/>
                  <a:t>②“幺元”即为可能出现的所有限制的取值范围</a:t>
                </a:r>
                <a14:m>
                  <m:oMath xmlns:m="http://schemas.openxmlformats.org/officeDocument/2006/math">
                    <m:d>
                      <m:dPr>
                        <m:begChr m:val="{"/>
                        <m:endChr m:val="}"/>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𝑳</m:t>
                            </m:r>
                          </m:e>
                          <m:sub>
                            <m:r>
                              <a:rPr lang="en-US" altLang="zh-CN" sz="2000" b="1" i="1" smtClean="0">
                                <a:latin typeface="Cambria Math" panose="02040503050406030204" pitchFamily="18" charset="0"/>
                              </a:rPr>
                              <m:t>𝒎𝒊𝒏</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𝑹</m:t>
                            </m:r>
                          </m:e>
                          <m:sub>
                            <m:r>
                              <a:rPr lang="en-US" altLang="zh-CN" sz="2000" b="1" i="1" smtClean="0">
                                <a:latin typeface="Cambria Math" panose="02040503050406030204" pitchFamily="18" charset="0"/>
                              </a:rPr>
                              <m:t>𝒎𝒂𝒙</m:t>
                            </m:r>
                          </m:sub>
                        </m:sSub>
                      </m:e>
                    </m:d>
                  </m:oMath>
                </a14:m>
                <a:endParaRPr lang="en-US" altLang="zh-CN" sz="2000" b="1" dirty="0"/>
              </a:p>
              <a:p>
                <a:pPr marL="457200" indent="-457200">
                  <a:lnSpc>
                    <a:spcPct val="150000"/>
                  </a:lnSpc>
                  <a:buFont typeface="Arial" panose="020B0604020202020204" pitchFamily="34" charset="0"/>
                  <a:buChar char="•"/>
                </a:pPr>
                <a:r>
                  <a:rPr lang="zh-CN" altLang="en-US" sz="2000" b="1" dirty="0"/>
                  <a:t>这样我们就可以用平衡树维护子树的限制和来实现题目要求的操作</a:t>
                </a:r>
                <a:endParaRPr lang="en-US" altLang="zh-CN" sz="2000" b="1" dirty="0"/>
              </a:p>
            </p:txBody>
          </p:sp>
        </mc:Choice>
        <mc:Fallback xmlns="">
          <p:sp>
            <p:nvSpPr>
              <p:cNvPr id="2" name="文本框 1">
                <a:extLst>
                  <a:ext uri="{FF2B5EF4-FFF2-40B4-BE49-F238E27FC236}">
                    <a16:creationId xmlns:a16="http://schemas.microsoft.com/office/drawing/2014/main" id="{1C9C7AEB-5077-5D0C-20A0-729E44108C93}"/>
                  </a:ext>
                </a:extLst>
              </p:cNvPr>
              <p:cNvSpPr txBox="1">
                <a:spLocks noRot="1" noChangeAspect="1" noMove="1" noResize="1" noEditPoints="1" noAdjustHandles="1" noChangeArrowheads="1" noChangeShapeType="1" noTextEdit="1"/>
              </p:cNvSpPr>
              <p:nvPr/>
            </p:nvSpPr>
            <p:spPr>
              <a:xfrm>
                <a:off x="364597" y="1127886"/>
                <a:ext cx="10988155" cy="5123775"/>
              </a:xfrm>
              <a:prstGeom prst="rect">
                <a:avLst/>
              </a:prstGeom>
              <a:blipFill>
                <a:blip r:embed="rId2"/>
                <a:stretch>
                  <a:fillRect l="-499" r="-166" b="-1070"/>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C90D615B-335B-587C-DD91-B96A8B86E624}"/>
              </a:ext>
            </a:extLst>
          </p:cNvPr>
          <p:cNvSpPr/>
          <p:nvPr/>
        </p:nvSpPr>
        <p:spPr>
          <a:xfrm>
            <a:off x="1130006" y="354830"/>
            <a:ext cx="2311209"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平衡树应用</a:t>
            </a:r>
          </a:p>
        </p:txBody>
      </p:sp>
    </p:spTree>
    <p:extLst>
      <p:ext uri="{BB962C8B-B14F-4D97-AF65-F5344CB8AC3E}">
        <p14:creationId xmlns:p14="http://schemas.microsoft.com/office/powerpoint/2010/main" val="795172956"/>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直角三角形 71">
            <a:extLst>
              <a:ext uri="{FF2B5EF4-FFF2-40B4-BE49-F238E27FC236}">
                <a16:creationId xmlns:a16="http://schemas.microsoft.com/office/drawing/2014/main" id="{C75F5E4E-777D-774F-AA43-B0DED718F0EC}"/>
              </a:ext>
            </a:extLst>
          </p:cNvPr>
          <p:cNvSpPr/>
          <p:nvPr/>
        </p:nvSpPr>
        <p:spPr>
          <a:xfrm rot="5400000">
            <a:off x="1588" y="-1"/>
            <a:ext cx="4546926" cy="4546926"/>
          </a:xfrm>
          <a:prstGeom prst="rtTriangle">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1" name="直角三角形 70">
            <a:extLst>
              <a:ext uri="{FF2B5EF4-FFF2-40B4-BE49-F238E27FC236}">
                <a16:creationId xmlns:a16="http://schemas.microsoft.com/office/drawing/2014/main" id="{01788412-3C8B-DB4D-A435-3EF8EDF15634}"/>
              </a:ext>
            </a:extLst>
          </p:cNvPr>
          <p:cNvSpPr/>
          <p:nvPr/>
        </p:nvSpPr>
        <p:spPr>
          <a:xfrm rot="16200000">
            <a:off x="7643487" y="2311073"/>
            <a:ext cx="4546926" cy="4546926"/>
          </a:xfrm>
          <a:prstGeom prst="rtTriangle">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1" name="文本框 10"/>
          <p:cNvSpPr txBox="1"/>
          <p:nvPr/>
        </p:nvSpPr>
        <p:spPr>
          <a:xfrm>
            <a:off x="3095439" y="2264468"/>
            <a:ext cx="6208218" cy="2308324"/>
          </a:xfrm>
          <a:prstGeom prst="rect">
            <a:avLst/>
          </a:prstGeom>
          <a:noFill/>
        </p:spPr>
        <p:txBody>
          <a:bodyPr wrap="square">
            <a:spAutoFit/>
          </a:bodyPr>
          <a:lstStyle/>
          <a:p>
            <a:pPr algn="ctr" defTabSz="913491">
              <a:defRPr/>
            </a:pPr>
            <a:r>
              <a:rPr lang="en-US" altLang="zh-CN" sz="7200" b="1" dirty="0">
                <a:solidFill>
                  <a:schemeClr val="accent6">
                    <a:lumMod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Thanks for watching</a:t>
            </a:r>
            <a:endParaRPr lang="zh-CN" altLang="en-US" sz="7200" b="1" dirty="0">
              <a:solidFill>
                <a:schemeClr val="accent6">
                  <a:lumMod val="50000"/>
                </a:schemeClr>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2" name="直角三角形 1">
            <a:extLst>
              <a:ext uri="{FF2B5EF4-FFF2-40B4-BE49-F238E27FC236}">
                <a16:creationId xmlns:a16="http://schemas.microsoft.com/office/drawing/2014/main" id="{78144B5E-6BCA-2542-9445-709960D3582A}"/>
              </a:ext>
            </a:extLst>
          </p:cNvPr>
          <p:cNvSpPr/>
          <p:nvPr/>
        </p:nvSpPr>
        <p:spPr>
          <a:xfrm rot="5400000">
            <a:off x="1588" y="0"/>
            <a:ext cx="3986784" cy="3986784"/>
          </a:xfrm>
          <a:prstGeom prst="rtTriangle">
            <a:avLst/>
          </a:prstGeom>
          <a:solidFill>
            <a:srgbClr val="B8D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0" name="直角三角形 69">
            <a:extLst>
              <a:ext uri="{FF2B5EF4-FFF2-40B4-BE49-F238E27FC236}">
                <a16:creationId xmlns:a16="http://schemas.microsoft.com/office/drawing/2014/main" id="{0777DB84-72E7-AB43-A1DC-ABF942AA9B19}"/>
              </a:ext>
            </a:extLst>
          </p:cNvPr>
          <p:cNvSpPr/>
          <p:nvPr/>
        </p:nvSpPr>
        <p:spPr>
          <a:xfrm rot="16200000">
            <a:off x="8203629" y="2871216"/>
            <a:ext cx="3986784" cy="3986784"/>
          </a:xfrm>
          <a:prstGeom prst="rtTriangle">
            <a:avLst/>
          </a:prstGeom>
          <a:solidFill>
            <a:srgbClr val="B8D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 name="平行四边形 2">
            <a:extLst>
              <a:ext uri="{FF2B5EF4-FFF2-40B4-BE49-F238E27FC236}">
                <a16:creationId xmlns:a16="http://schemas.microsoft.com/office/drawing/2014/main" id="{09C459AD-E8F9-8C4C-9D24-5CEC77B483DC}"/>
              </a:ext>
            </a:extLst>
          </p:cNvPr>
          <p:cNvSpPr/>
          <p:nvPr/>
        </p:nvSpPr>
        <p:spPr>
          <a:xfrm>
            <a:off x="1781418" y="1"/>
            <a:ext cx="3779723" cy="2209495"/>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3" name="平行四边形 72">
            <a:extLst>
              <a:ext uri="{FF2B5EF4-FFF2-40B4-BE49-F238E27FC236}">
                <a16:creationId xmlns:a16="http://schemas.microsoft.com/office/drawing/2014/main" id="{C4F593FD-3671-E846-9249-DE08C68D5AEE}"/>
              </a:ext>
            </a:extLst>
          </p:cNvPr>
          <p:cNvSpPr/>
          <p:nvPr/>
        </p:nvSpPr>
        <p:spPr>
          <a:xfrm>
            <a:off x="-2438922" y="1167125"/>
            <a:ext cx="3958556" cy="3659871"/>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4" name="平行四边形 73">
            <a:extLst>
              <a:ext uri="{FF2B5EF4-FFF2-40B4-BE49-F238E27FC236}">
                <a16:creationId xmlns:a16="http://schemas.microsoft.com/office/drawing/2014/main" id="{9B2B09C8-4BB9-264F-83F8-9FB4D2EF02DB}"/>
              </a:ext>
            </a:extLst>
          </p:cNvPr>
          <p:cNvSpPr/>
          <p:nvPr/>
        </p:nvSpPr>
        <p:spPr>
          <a:xfrm>
            <a:off x="10771277" y="2156849"/>
            <a:ext cx="3958556" cy="3659871"/>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5" name="平行四边形 74">
            <a:extLst>
              <a:ext uri="{FF2B5EF4-FFF2-40B4-BE49-F238E27FC236}">
                <a16:creationId xmlns:a16="http://schemas.microsoft.com/office/drawing/2014/main" id="{26E850BB-8B8C-1A4B-A425-D0A6C031F94A}"/>
              </a:ext>
            </a:extLst>
          </p:cNvPr>
          <p:cNvSpPr/>
          <p:nvPr/>
        </p:nvSpPr>
        <p:spPr>
          <a:xfrm>
            <a:off x="6627825" y="4658925"/>
            <a:ext cx="3779723" cy="2209495"/>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Tree>
    <p:custDataLst>
      <p:tags r:id="rId1"/>
    </p:custDataLst>
    <p:extLst>
      <p:ext uri="{BB962C8B-B14F-4D97-AF65-F5344CB8AC3E}">
        <p14:creationId xmlns:p14="http://schemas.microsoft.com/office/powerpoint/2010/main" val="393269882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nodeType="afterEffect">
                                  <p:stCondLst>
                                    <p:cond delay="0"/>
                                  </p:stCondLst>
                                  <p:iterate type="lt">
                                    <p:tmPct val="40000"/>
                                  </p:iterate>
                                  <p:childTnLst>
                                    <p:set>
                                      <p:cBhvr>
                                        <p:cTn id="6" dur="1" fill="hold">
                                          <p:stCondLst>
                                            <p:cond delay="0"/>
                                          </p:stCondLst>
                                        </p:cTn>
                                        <p:tgtEl>
                                          <p:spTgt spid="11"/>
                                        </p:tgtEl>
                                        <p:attrNameLst>
                                          <p:attrName>style.visibility</p:attrName>
                                        </p:attrNameLst>
                                      </p:cBhvr>
                                      <p:to>
                                        <p:strVal val="visible"/>
                                      </p:to>
                                    </p:set>
                                    <p:anim calcmode="lin" valueType="num">
                                      <p:cBhvr>
                                        <p:cTn id="7" dur="250" fill="hold"/>
                                        <p:tgtEl>
                                          <p:spTgt spid="11"/>
                                        </p:tgtEl>
                                        <p:attrNameLst>
                                          <p:attrName>ppt_x</p:attrName>
                                        </p:attrNameLst>
                                      </p:cBhvr>
                                      <p:tavLst>
                                        <p:tav tm="0">
                                          <p:val>
                                            <p:strVal val="#ppt_x"/>
                                          </p:val>
                                        </p:tav>
                                        <p:tav tm="100000">
                                          <p:val>
                                            <p:strVal val="#ppt_x"/>
                                          </p:val>
                                        </p:tav>
                                      </p:tavLst>
                                    </p:anim>
                                    <p:anim calcmode="lin" valueType="num">
                                      <p:cBhvr>
                                        <p:cTn id="8" dur="250" fill="hold"/>
                                        <p:tgtEl>
                                          <p:spTgt spid="11"/>
                                        </p:tgtEl>
                                        <p:attrNameLst>
                                          <p:attrName>ppt_y</p:attrName>
                                        </p:attrNameLst>
                                      </p:cBhvr>
                                      <p:tavLst>
                                        <p:tav tm="0">
                                          <p:val>
                                            <p:strVal val="#ppt_y-#ppt_h/2"/>
                                          </p:val>
                                        </p:tav>
                                        <p:tav tm="100000">
                                          <p:val>
                                            <p:strVal val="#ppt_y"/>
                                          </p:val>
                                        </p:tav>
                                      </p:tavLst>
                                    </p:anim>
                                    <p:anim calcmode="lin" valueType="num">
                                      <p:cBhvr>
                                        <p:cTn id="9" dur="250" fill="hold"/>
                                        <p:tgtEl>
                                          <p:spTgt spid="11"/>
                                        </p:tgtEl>
                                        <p:attrNameLst>
                                          <p:attrName>ppt_w</p:attrName>
                                        </p:attrNameLst>
                                      </p:cBhvr>
                                      <p:tavLst>
                                        <p:tav tm="0">
                                          <p:val>
                                            <p:strVal val="#ppt_w"/>
                                          </p:val>
                                        </p:tav>
                                        <p:tav tm="100000">
                                          <p:val>
                                            <p:strVal val="#ppt_w"/>
                                          </p:val>
                                        </p:tav>
                                      </p:tavLst>
                                    </p:anim>
                                    <p:anim calcmode="lin" valueType="num">
                                      <p:cBhvr>
                                        <p:cTn id="10" dur="250" fill="hold"/>
                                        <p:tgtEl>
                                          <p:spTgt spid="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BF28345-C345-D503-377F-915A2168D647}"/>
              </a:ext>
            </a:extLst>
          </p:cNvPr>
          <p:cNvSpPr/>
          <p:nvPr/>
        </p:nvSpPr>
        <p:spPr>
          <a:xfrm>
            <a:off x="1130007" y="354830"/>
            <a:ext cx="210180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优先队列</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A635EB9-B988-0E4F-0A6E-9407A5081563}"/>
                  </a:ext>
                </a:extLst>
              </p:cNvPr>
              <p:cNvSpPr txBox="1"/>
              <p:nvPr/>
            </p:nvSpPr>
            <p:spPr>
              <a:xfrm>
                <a:off x="503392" y="1249446"/>
                <a:ext cx="10612842" cy="391402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优先队列是一种数据结构，它可以保证在出队时出队的元素一定是当前队列中所有元素中最小的那个。</a:t>
                </a:r>
                <a:endParaRPr lang="en-US" altLang="zh-CN" sz="2400" b="1" dirty="0"/>
              </a:p>
              <a:p>
                <a:pPr marL="457200" indent="-457200">
                  <a:lnSpc>
                    <a:spcPct val="150000"/>
                  </a:lnSpc>
                  <a:buFont typeface="Arial" panose="020B0604020202020204" pitchFamily="34" charset="0"/>
                  <a:buChar char="•"/>
                </a:pPr>
                <a:r>
                  <a:rPr lang="zh-CN" altLang="en-US" sz="2400" b="1" dirty="0"/>
                  <a:t>优先队列一般使用二叉堆来实现</a:t>
                </a:r>
                <a:endParaRPr lang="en-US" altLang="zh-CN" sz="2400" b="1" dirty="0"/>
              </a:p>
              <a:p>
                <a:pPr marL="457200" indent="-457200">
                  <a:lnSpc>
                    <a:spcPct val="150000"/>
                  </a:lnSpc>
                  <a:buFont typeface="Arial" panose="020B0604020202020204" pitchFamily="34" charset="0"/>
                  <a:buChar char="•"/>
                </a:pPr>
                <a:r>
                  <a:rPr lang="zh-CN" altLang="en-US" sz="2400" b="1" dirty="0"/>
                  <a:t>它能实现</a:t>
                </a:r>
                <a:endParaRPr lang="en-US" altLang="zh-CN" sz="2400" b="1" dirty="0"/>
              </a:p>
              <a:p>
                <a:pPr marL="457200" indent="-457200">
                  <a:lnSpc>
                    <a:spcPct val="150000"/>
                  </a:lnSpc>
                  <a:buFont typeface="Arial" panose="020B0604020202020204" pitchFamily="34" charset="0"/>
                  <a:buChar char="•"/>
                </a:pPr>
                <a14:m>
                  <m:oMath xmlns:m="http://schemas.openxmlformats.org/officeDocument/2006/math">
                    <m:r>
                      <a:rPr lang="en-US" altLang="zh-CN" sz="2400" b="1" i="1" smtClean="0">
                        <a:latin typeface="Cambria Math" panose="02040503050406030204" pitchFamily="18" charset="0"/>
                      </a:rPr>
                      <m:t>𝑶</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oMath>
                </a14:m>
                <a:r>
                  <a:rPr lang="zh-CN" altLang="en-US" sz="2400" b="1" dirty="0"/>
                  <a:t>的空间</a:t>
                </a:r>
                <a:endParaRPr lang="en-US" altLang="zh-CN" sz="2400" b="1" dirty="0"/>
              </a:p>
              <a:p>
                <a:pPr marL="457200" indent="-457200">
                  <a:lnSpc>
                    <a:spcPct val="150000"/>
                  </a:lnSpc>
                  <a:buFont typeface="Arial" panose="020B0604020202020204" pitchFamily="34" charset="0"/>
                  <a:buChar char="•"/>
                </a:pPr>
                <a14:m>
                  <m:oMath xmlns:m="http://schemas.openxmlformats.org/officeDocument/2006/math">
                    <m:r>
                      <a:rPr lang="en-US" altLang="zh-CN" sz="2400" b="1" i="1" smtClean="0">
                        <a:latin typeface="Cambria Math" panose="02040503050406030204" pitchFamily="18" charset="0"/>
                      </a:rPr>
                      <m:t>𝑶</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𝒍𝒐𝒈𝒏</m:t>
                    </m:r>
                    <m:r>
                      <a:rPr lang="en-US" altLang="zh-CN" sz="2400" b="1" i="1" smtClean="0">
                        <a:latin typeface="Cambria Math" panose="02040503050406030204" pitchFamily="18" charset="0"/>
                      </a:rPr>
                      <m:t>)</m:t>
                    </m:r>
                  </m:oMath>
                </a14:m>
                <a:r>
                  <a:rPr lang="zh-CN" altLang="en-US" sz="2400" b="1" dirty="0"/>
                  <a:t>的出队时间</a:t>
                </a:r>
                <a:endParaRPr lang="en-US" altLang="zh-CN" sz="2400" b="1" dirty="0"/>
              </a:p>
              <a:p>
                <a:pPr marL="457200" indent="-457200">
                  <a:lnSpc>
                    <a:spcPct val="150000"/>
                  </a:lnSpc>
                  <a:buFont typeface="Arial" panose="020B0604020202020204" pitchFamily="34" charset="0"/>
                  <a:buChar char="•"/>
                </a:pPr>
                <a14:m>
                  <m:oMath xmlns:m="http://schemas.openxmlformats.org/officeDocument/2006/math">
                    <m:r>
                      <a:rPr lang="en-US" altLang="zh-CN" sz="2400" b="1" i="1" smtClean="0">
                        <a:latin typeface="Cambria Math" panose="02040503050406030204" pitchFamily="18" charset="0"/>
                      </a:rPr>
                      <m:t>𝑶</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𝒍𝒐𝒈𝒏</m:t>
                    </m:r>
                    <m:r>
                      <a:rPr lang="en-US" altLang="zh-CN" sz="2400" b="1" i="1" smtClean="0">
                        <a:latin typeface="Cambria Math" panose="02040503050406030204" pitchFamily="18" charset="0"/>
                      </a:rPr>
                      <m:t>)</m:t>
                    </m:r>
                  </m:oMath>
                </a14:m>
                <a:r>
                  <a:rPr lang="zh-CN" altLang="en-US" sz="2400" b="1" dirty="0"/>
                  <a:t>的入队时间</a:t>
                </a:r>
                <a:endParaRPr lang="en-US" altLang="zh-CN" sz="2400" b="1" dirty="0"/>
              </a:p>
            </p:txBody>
          </p:sp>
        </mc:Choice>
        <mc:Fallback xmlns="">
          <p:sp>
            <p:nvSpPr>
              <p:cNvPr id="3" name="文本框 2">
                <a:extLst>
                  <a:ext uri="{FF2B5EF4-FFF2-40B4-BE49-F238E27FC236}">
                    <a16:creationId xmlns:a16="http://schemas.microsoft.com/office/drawing/2014/main" id="{7A635EB9-B988-0E4F-0A6E-9407A5081563}"/>
                  </a:ext>
                </a:extLst>
              </p:cNvPr>
              <p:cNvSpPr txBox="1">
                <a:spLocks noRot="1" noChangeAspect="1" noMove="1" noResize="1" noEditPoints="1" noAdjustHandles="1" noChangeArrowheads="1" noChangeShapeType="1" noTextEdit="1"/>
              </p:cNvSpPr>
              <p:nvPr/>
            </p:nvSpPr>
            <p:spPr>
              <a:xfrm>
                <a:off x="503392" y="1249446"/>
                <a:ext cx="10612842" cy="3914020"/>
              </a:xfrm>
              <a:prstGeom prst="rect">
                <a:avLst/>
              </a:prstGeom>
              <a:blipFill>
                <a:blip r:embed="rId2"/>
                <a:stretch>
                  <a:fillRect l="-804" b="-28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8586540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89AD2A3-82A6-1BAF-C902-87001CC6D311}"/>
              </a:ext>
            </a:extLst>
          </p:cNvPr>
          <p:cNvSpPr/>
          <p:nvPr/>
        </p:nvSpPr>
        <p:spPr>
          <a:xfrm>
            <a:off x="1130007" y="354830"/>
            <a:ext cx="210180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二叉堆</a:t>
            </a:r>
          </a:p>
        </p:txBody>
      </p:sp>
      <p:sp>
        <p:nvSpPr>
          <p:cNvPr id="3" name="文本框 2">
            <a:extLst>
              <a:ext uri="{FF2B5EF4-FFF2-40B4-BE49-F238E27FC236}">
                <a16:creationId xmlns:a16="http://schemas.microsoft.com/office/drawing/2014/main" id="{C14A3B88-1D9D-1A2F-5FC4-4A5F36ECDA15}"/>
              </a:ext>
            </a:extLst>
          </p:cNvPr>
          <p:cNvSpPr txBox="1"/>
          <p:nvPr/>
        </p:nvSpPr>
        <p:spPr>
          <a:xfrm>
            <a:off x="503392" y="1249446"/>
            <a:ext cx="10612842" cy="169802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二叉堆，即一棵满足树上某个节点总是</a:t>
            </a:r>
            <a:r>
              <a:rPr lang="zh-CN" altLang="en-US" sz="2400" b="1" dirty="0">
                <a:solidFill>
                  <a:srgbClr val="FF0000"/>
                </a:solidFill>
              </a:rPr>
              <a:t>小于或大于</a:t>
            </a:r>
            <a:r>
              <a:rPr lang="zh-CN" altLang="en-US" sz="2400" b="1" dirty="0"/>
              <a:t>其所有子节点的</a:t>
            </a:r>
            <a:r>
              <a:rPr lang="zh-CN" altLang="en-US" sz="2400" b="1" dirty="0">
                <a:solidFill>
                  <a:srgbClr val="FF0000"/>
                </a:solidFill>
              </a:rPr>
              <a:t>完全二叉树</a:t>
            </a:r>
            <a:endParaRPr lang="en-US" altLang="zh-CN" sz="2400" b="1" dirty="0">
              <a:solidFill>
                <a:srgbClr val="FF0000"/>
              </a:solidFill>
            </a:endParaRPr>
          </a:p>
          <a:p>
            <a:pPr marL="457200" indent="-457200">
              <a:lnSpc>
                <a:spcPct val="150000"/>
              </a:lnSpc>
              <a:buFont typeface="Arial" panose="020B0604020202020204" pitchFamily="34" charset="0"/>
              <a:buChar char="•"/>
            </a:pPr>
            <a:r>
              <a:rPr lang="zh-CN" altLang="en-US" sz="2400" b="1" dirty="0"/>
              <a:t>此处节点的大小是指树中节点的权值，而不是节点的编号。</a:t>
            </a:r>
            <a:endParaRPr lang="en-US" altLang="zh-CN" sz="2400" b="1" dirty="0"/>
          </a:p>
        </p:txBody>
      </p:sp>
      <p:pic>
        <p:nvPicPr>
          <p:cNvPr id="5" name="图片 4">
            <a:extLst>
              <a:ext uri="{FF2B5EF4-FFF2-40B4-BE49-F238E27FC236}">
                <a16:creationId xmlns:a16="http://schemas.microsoft.com/office/drawing/2014/main" id="{479773B5-D157-B7B0-93C3-5BE4BBF58D88}"/>
              </a:ext>
            </a:extLst>
          </p:cNvPr>
          <p:cNvPicPr>
            <a:picLocks noChangeAspect="1"/>
          </p:cNvPicPr>
          <p:nvPr/>
        </p:nvPicPr>
        <p:blipFill>
          <a:blip r:embed="rId2"/>
          <a:stretch>
            <a:fillRect/>
          </a:stretch>
        </p:blipFill>
        <p:spPr>
          <a:xfrm>
            <a:off x="1814840" y="3013717"/>
            <a:ext cx="7919735" cy="3600950"/>
          </a:xfrm>
          <a:prstGeom prst="rect">
            <a:avLst/>
          </a:prstGeom>
        </p:spPr>
      </p:pic>
    </p:spTree>
    <p:extLst>
      <p:ext uri="{BB962C8B-B14F-4D97-AF65-F5344CB8AC3E}">
        <p14:creationId xmlns:p14="http://schemas.microsoft.com/office/powerpoint/2010/main" val="3770909056"/>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16B46F8-22F8-DE5D-3778-A63F3D8C279E}"/>
              </a:ext>
            </a:extLst>
          </p:cNvPr>
          <p:cNvSpPr/>
          <p:nvPr/>
        </p:nvSpPr>
        <p:spPr>
          <a:xfrm>
            <a:off x="1130007" y="354830"/>
            <a:ext cx="2492692"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二叉堆的插入</a:t>
            </a:r>
          </a:p>
        </p:txBody>
      </p:sp>
      <p:sp>
        <p:nvSpPr>
          <p:cNvPr id="3" name="文本框 2">
            <a:extLst>
              <a:ext uri="{FF2B5EF4-FFF2-40B4-BE49-F238E27FC236}">
                <a16:creationId xmlns:a16="http://schemas.microsoft.com/office/drawing/2014/main" id="{389DCB23-3D51-1C4D-724D-69DDD76B0109}"/>
              </a:ext>
            </a:extLst>
          </p:cNvPr>
          <p:cNvSpPr txBox="1"/>
          <p:nvPr/>
        </p:nvSpPr>
        <p:spPr>
          <a:xfrm>
            <a:off x="503392" y="1249446"/>
            <a:ext cx="10612842" cy="114403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二叉堆本身必须是一个完全二叉树，因此插入时是将新的节点放在从上到下，从左往右数过来的下一个位置。</a:t>
            </a:r>
            <a:endParaRPr lang="en-US" altLang="zh-CN" sz="2400" b="1" dirty="0"/>
          </a:p>
        </p:txBody>
      </p:sp>
      <p:pic>
        <p:nvPicPr>
          <p:cNvPr id="5" name="图片 4">
            <a:extLst>
              <a:ext uri="{FF2B5EF4-FFF2-40B4-BE49-F238E27FC236}">
                <a16:creationId xmlns:a16="http://schemas.microsoft.com/office/drawing/2014/main" id="{E832423C-93FB-CF89-94CA-BBE134DB01DB}"/>
              </a:ext>
            </a:extLst>
          </p:cNvPr>
          <p:cNvPicPr>
            <a:picLocks noChangeAspect="1"/>
          </p:cNvPicPr>
          <p:nvPr/>
        </p:nvPicPr>
        <p:blipFill>
          <a:blip r:embed="rId2"/>
          <a:stretch>
            <a:fillRect/>
          </a:stretch>
        </p:blipFill>
        <p:spPr>
          <a:xfrm>
            <a:off x="2888606" y="2764873"/>
            <a:ext cx="4521753" cy="3063554"/>
          </a:xfrm>
          <a:prstGeom prst="rect">
            <a:avLst/>
          </a:prstGeom>
        </p:spPr>
      </p:pic>
    </p:spTree>
    <p:extLst>
      <p:ext uri="{BB962C8B-B14F-4D97-AF65-F5344CB8AC3E}">
        <p14:creationId xmlns:p14="http://schemas.microsoft.com/office/powerpoint/2010/main" val="4000382535"/>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FE3619E-D95B-49E6-74F3-76C901F5F570}"/>
              </a:ext>
            </a:extLst>
          </p:cNvPr>
          <p:cNvSpPr/>
          <p:nvPr/>
        </p:nvSpPr>
        <p:spPr>
          <a:xfrm>
            <a:off x="1130007" y="354830"/>
            <a:ext cx="2492692"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二叉堆的插入</a:t>
            </a:r>
          </a:p>
        </p:txBody>
      </p:sp>
      <p:sp>
        <p:nvSpPr>
          <p:cNvPr id="3" name="文本框 2">
            <a:extLst>
              <a:ext uri="{FF2B5EF4-FFF2-40B4-BE49-F238E27FC236}">
                <a16:creationId xmlns:a16="http://schemas.microsoft.com/office/drawing/2014/main" id="{37BC6448-A62E-B33B-C74E-C99EA10D57FE}"/>
              </a:ext>
            </a:extLst>
          </p:cNvPr>
          <p:cNvSpPr txBox="1"/>
          <p:nvPr/>
        </p:nvSpPr>
        <p:spPr>
          <a:xfrm>
            <a:off x="503392" y="1249446"/>
            <a:ext cx="10612842" cy="225202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由于二叉堆要保证堆的性质（即父节点小于子节点），因此我们在插入一个新节点后需要向上调整</a:t>
            </a:r>
            <a:endParaRPr lang="en-US" altLang="zh-CN" sz="2400" b="1" dirty="0"/>
          </a:p>
          <a:p>
            <a:pPr marL="457200" indent="-457200">
              <a:lnSpc>
                <a:spcPct val="150000"/>
              </a:lnSpc>
              <a:buFont typeface="Arial" panose="020B0604020202020204" pitchFamily="34" charset="0"/>
              <a:buChar char="•"/>
            </a:pPr>
            <a:r>
              <a:rPr lang="zh-CN" altLang="en-US" sz="2400" b="1" dirty="0"/>
              <a:t>从插入的节点开始，如果该节点小于父节点，则将其与父节点互换，直到换到根或者父节点小于该节点为止。</a:t>
            </a:r>
            <a:endParaRPr lang="en-US" altLang="zh-CN" sz="2400" b="1" dirty="0"/>
          </a:p>
        </p:txBody>
      </p:sp>
      <p:pic>
        <p:nvPicPr>
          <p:cNvPr id="5" name="图片 4">
            <a:extLst>
              <a:ext uri="{FF2B5EF4-FFF2-40B4-BE49-F238E27FC236}">
                <a16:creationId xmlns:a16="http://schemas.microsoft.com/office/drawing/2014/main" id="{76986E87-5538-AF67-3EB8-2915F252A455}"/>
              </a:ext>
            </a:extLst>
          </p:cNvPr>
          <p:cNvPicPr>
            <a:picLocks noChangeAspect="1"/>
          </p:cNvPicPr>
          <p:nvPr/>
        </p:nvPicPr>
        <p:blipFill>
          <a:blip r:embed="rId2"/>
          <a:stretch>
            <a:fillRect/>
          </a:stretch>
        </p:blipFill>
        <p:spPr>
          <a:xfrm>
            <a:off x="616621" y="3429612"/>
            <a:ext cx="4997707" cy="3073558"/>
          </a:xfrm>
          <a:prstGeom prst="rect">
            <a:avLst/>
          </a:prstGeom>
        </p:spPr>
      </p:pic>
      <p:pic>
        <p:nvPicPr>
          <p:cNvPr id="7" name="图片 6">
            <a:extLst>
              <a:ext uri="{FF2B5EF4-FFF2-40B4-BE49-F238E27FC236}">
                <a16:creationId xmlns:a16="http://schemas.microsoft.com/office/drawing/2014/main" id="{17CE8803-EAF7-D409-3838-4874ECEDBA98}"/>
              </a:ext>
            </a:extLst>
          </p:cNvPr>
          <p:cNvPicPr>
            <a:picLocks noChangeAspect="1"/>
          </p:cNvPicPr>
          <p:nvPr/>
        </p:nvPicPr>
        <p:blipFill>
          <a:blip r:embed="rId3"/>
          <a:stretch>
            <a:fillRect/>
          </a:stretch>
        </p:blipFill>
        <p:spPr>
          <a:xfrm>
            <a:off x="6376137" y="3601071"/>
            <a:ext cx="4311872" cy="2902099"/>
          </a:xfrm>
          <a:prstGeom prst="rect">
            <a:avLst/>
          </a:prstGeom>
        </p:spPr>
      </p:pic>
    </p:spTree>
    <p:extLst>
      <p:ext uri="{BB962C8B-B14F-4D97-AF65-F5344CB8AC3E}">
        <p14:creationId xmlns:p14="http://schemas.microsoft.com/office/powerpoint/2010/main" val="627855694"/>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A86EC22-6952-0F89-D02C-60F86637FE53}"/>
              </a:ext>
            </a:extLst>
          </p:cNvPr>
          <p:cNvSpPr/>
          <p:nvPr/>
        </p:nvSpPr>
        <p:spPr>
          <a:xfrm>
            <a:off x="1130007" y="354830"/>
            <a:ext cx="2492692"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二叉堆的删除</a:t>
            </a:r>
          </a:p>
        </p:txBody>
      </p:sp>
      <p:sp>
        <p:nvSpPr>
          <p:cNvPr id="3" name="文本框 2">
            <a:extLst>
              <a:ext uri="{FF2B5EF4-FFF2-40B4-BE49-F238E27FC236}">
                <a16:creationId xmlns:a16="http://schemas.microsoft.com/office/drawing/2014/main" id="{ADCD4CAA-C34D-DA92-CDCC-CD5917425F7B}"/>
              </a:ext>
            </a:extLst>
          </p:cNvPr>
          <p:cNvSpPr txBox="1"/>
          <p:nvPr/>
        </p:nvSpPr>
        <p:spPr>
          <a:xfrm>
            <a:off x="503392" y="1249446"/>
            <a:ext cx="10612842" cy="169802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二叉堆删除时，删除的是最小的那个元素，也就是根节点的元素</a:t>
            </a:r>
            <a:endParaRPr lang="en-US" altLang="zh-CN" sz="2400" b="1" dirty="0"/>
          </a:p>
          <a:p>
            <a:pPr marL="457200" indent="-457200">
              <a:lnSpc>
                <a:spcPct val="150000"/>
              </a:lnSpc>
              <a:buFont typeface="Arial" panose="020B0604020202020204" pitchFamily="34" charset="0"/>
              <a:buChar char="•"/>
            </a:pPr>
            <a:r>
              <a:rPr lang="zh-CN" altLang="en-US" sz="2400" b="1" dirty="0"/>
              <a:t>删除时将根节点的元素与从上到下，从左到右编号在最后一个的元素进行交换，交换后先输出并删除交换后的根节点。此时最后一个元素成为根</a:t>
            </a:r>
            <a:endParaRPr lang="en-US" altLang="zh-CN" sz="2400" b="1" dirty="0"/>
          </a:p>
        </p:txBody>
      </p:sp>
      <p:pic>
        <p:nvPicPr>
          <p:cNvPr id="5" name="图片 4">
            <a:extLst>
              <a:ext uri="{FF2B5EF4-FFF2-40B4-BE49-F238E27FC236}">
                <a16:creationId xmlns:a16="http://schemas.microsoft.com/office/drawing/2014/main" id="{034E56F8-7A2C-5EB7-56FB-60923A893838}"/>
              </a:ext>
            </a:extLst>
          </p:cNvPr>
          <p:cNvPicPr>
            <a:picLocks noChangeAspect="1"/>
          </p:cNvPicPr>
          <p:nvPr/>
        </p:nvPicPr>
        <p:blipFill>
          <a:blip r:embed="rId2"/>
          <a:stretch>
            <a:fillRect/>
          </a:stretch>
        </p:blipFill>
        <p:spPr>
          <a:xfrm>
            <a:off x="781282" y="3429000"/>
            <a:ext cx="4165814" cy="2927500"/>
          </a:xfrm>
          <a:prstGeom prst="rect">
            <a:avLst/>
          </a:prstGeom>
        </p:spPr>
      </p:pic>
      <p:pic>
        <p:nvPicPr>
          <p:cNvPr id="7" name="图片 6">
            <a:extLst>
              <a:ext uri="{FF2B5EF4-FFF2-40B4-BE49-F238E27FC236}">
                <a16:creationId xmlns:a16="http://schemas.microsoft.com/office/drawing/2014/main" id="{934496A3-4526-54A5-08AA-10B2D5A0F77A}"/>
              </a:ext>
            </a:extLst>
          </p:cNvPr>
          <p:cNvPicPr>
            <a:picLocks noChangeAspect="1"/>
          </p:cNvPicPr>
          <p:nvPr/>
        </p:nvPicPr>
        <p:blipFill>
          <a:blip r:embed="rId3"/>
          <a:stretch>
            <a:fillRect/>
          </a:stretch>
        </p:blipFill>
        <p:spPr>
          <a:xfrm>
            <a:off x="6096000" y="3397248"/>
            <a:ext cx="4362674" cy="2991004"/>
          </a:xfrm>
          <a:prstGeom prst="rect">
            <a:avLst/>
          </a:prstGeom>
        </p:spPr>
      </p:pic>
    </p:spTree>
    <p:extLst>
      <p:ext uri="{BB962C8B-B14F-4D97-AF65-F5344CB8AC3E}">
        <p14:creationId xmlns:p14="http://schemas.microsoft.com/office/powerpoint/2010/main" val="3204563503"/>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4439</TotalTime>
  <Words>3013</Words>
  <Application>Microsoft Office PowerPoint</Application>
  <PresentationFormat>宽屏</PresentationFormat>
  <Paragraphs>189</Paragraphs>
  <Slides>42</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42</vt:i4>
      </vt:variant>
    </vt:vector>
  </HeadingPairs>
  <TitlesOfParts>
    <vt:vector size="48" baseType="lpstr">
      <vt:lpstr>等线</vt:lpstr>
      <vt:lpstr>等线 Light</vt:lpstr>
      <vt:lpstr>Arial</vt:lpstr>
      <vt:lpstr>Calibri</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 宗奇</dc:creator>
  <cp:lastModifiedBy>宗奇 杨</cp:lastModifiedBy>
  <cp:revision>453</cp:revision>
  <dcterms:created xsi:type="dcterms:W3CDTF">2022-03-06T07:45:30Z</dcterms:created>
  <dcterms:modified xsi:type="dcterms:W3CDTF">2023-12-09T12:49:43Z</dcterms:modified>
</cp:coreProperties>
</file>