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7739" r:id="rId2"/>
    <p:sldId id="7740" r:id="rId3"/>
    <p:sldId id="257" r:id="rId4"/>
    <p:sldId id="7651" r:id="rId5"/>
    <p:sldId id="7744" r:id="rId6"/>
    <p:sldId id="7745" r:id="rId7"/>
    <p:sldId id="7746" r:id="rId8"/>
    <p:sldId id="7747" r:id="rId9"/>
    <p:sldId id="7748" r:id="rId10"/>
    <p:sldId id="7749" r:id="rId11"/>
    <p:sldId id="7750" r:id="rId12"/>
    <p:sldId id="7751" r:id="rId13"/>
    <p:sldId id="7752" r:id="rId14"/>
    <p:sldId id="7742" r:id="rId15"/>
    <p:sldId id="7674" r:id="rId16"/>
    <p:sldId id="7675" r:id="rId17"/>
    <p:sldId id="7676" r:id="rId18"/>
    <p:sldId id="7677" r:id="rId19"/>
    <p:sldId id="7678" r:id="rId20"/>
    <p:sldId id="7679" r:id="rId21"/>
    <p:sldId id="7680" r:id="rId22"/>
    <p:sldId id="7681" r:id="rId23"/>
    <p:sldId id="7682" r:id="rId24"/>
    <p:sldId id="7683" r:id="rId25"/>
    <p:sldId id="7684" r:id="rId26"/>
    <p:sldId id="7753" r:id="rId27"/>
    <p:sldId id="7754" r:id="rId28"/>
    <p:sldId id="7755" r:id="rId29"/>
    <p:sldId id="7743" r:id="rId30"/>
    <p:sldId id="7685" r:id="rId31"/>
    <p:sldId id="7686" r:id="rId32"/>
    <p:sldId id="7687" r:id="rId33"/>
    <p:sldId id="7688" r:id="rId34"/>
    <p:sldId id="7689" r:id="rId35"/>
    <p:sldId id="7690" r:id="rId36"/>
    <p:sldId id="7691" r:id="rId37"/>
    <p:sldId id="7692" r:id="rId38"/>
    <p:sldId id="7693" r:id="rId39"/>
    <p:sldId id="7694" r:id="rId40"/>
    <p:sldId id="7695" r:id="rId41"/>
    <p:sldId id="7696" r:id="rId42"/>
    <p:sldId id="7697" r:id="rId43"/>
    <p:sldId id="7698" r:id="rId44"/>
    <p:sldId id="7756" r:id="rId45"/>
    <p:sldId id="7757" r:id="rId46"/>
    <p:sldId id="7758" r:id="rId47"/>
    <p:sldId id="7759" r:id="rId48"/>
    <p:sldId id="7760" r:id="rId49"/>
    <p:sldId id="7761" r:id="rId50"/>
    <p:sldId id="760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E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3" autoAdjust="0"/>
    <p:restoredTop sz="95587" autoAdjust="0"/>
  </p:normalViewPr>
  <p:slideViewPr>
    <p:cSldViewPr snapToGrid="0">
      <p:cViewPr varScale="1">
        <p:scale>
          <a:sx n="91" d="100"/>
          <a:sy n="91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0CB8E-AC13-47AA-B1E2-9FC0CC656FC8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A342-4A36-4C7A-9C26-4D27B5479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8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0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A342-4A36-4C7A-9C26-4D27B54799E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1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38B5-F6A4-46AC-93F0-B670D124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DB9416-6D2A-4310-BF20-8770AC1E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3D33B-6FEB-45AA-8D3E-B06FFFAB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AA53E-411A-4E0C-B3B6-17712BCB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6415A-E43F-4635-AAF1-BDB3FFA2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7611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246EF-FEC3-4A9E-A679-A29C193F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ED662-61DB-49A6-9905-F21705354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266D5-E934-4FCC-9AC0-29A1DE16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8D4F7-857D-4B94-9179-5DA4792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E8F91-D670-4BB4-A0A3-EBA6E8BB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3235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3627DE-3E7E-461E-A46D-F108EC4A9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F7217-1DF8-4F4B-89AF-3532E13FD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201E3-F21E-4AF1-8E2C-5F4BAD7C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9E9F1-72A3-4854-854E-6E59D450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46C6-BEE6-4091-A360-DC95714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7856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42" y="231648"/>
            <a:ext cx="731711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82" y="353568"/>
            <a:ext cx="731711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513" y="292608"/>
            <a:ext cx="731711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82" y="331745"/>
            <a:ext cx="561518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9367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659C-A434-4799-B4A9-E26B1A58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14AD0-0B94-49BC-8759-1DECD563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44709-D0FA-4F64-953E-99387C3F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230C7-062E-4160-BDC9-0E60CCE1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83402-B2FC-4347-9D8C-2680234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5702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278DE-74E4-4A5A-A18B-433048CA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F9823-4725-4620-AC59-73C50733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296F2-4B95-46D1-8E4A-929DC99C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EC42-D646-4B12-B19A-E5DB9199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ED973-D456-4D6F-AFE8-AA6E00B4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904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7C62E-15A2-4267-B558-5DBFCE1B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335E2-944F-494A-A10D-AB7FCAC5E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AB932-725E-4689-9FA7-FFA769E5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6A755-8A37-4F63-A4B1-FB1ACCFD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D277F-77FD-421B-836E-AF4BFCA0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3010-B972-4636-A7A8-9C9F4FC5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8983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D521-48DE-49F6-8B78-2068BD2E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0F6B6-CEA5-496C-8F15-3DA32E9E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57F42-D75C-4944-82B4-9E2D6EDD9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E88F0-6EA9-427E-9F89-E333AB04C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5552C3-3351-46A1-8647-D63A5C360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3FE32E-181B-485B-AB07-2C49EC76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DF3842-27A2-4E4A-8976-C21DAFA5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F26674-0F25-4DA3-B2F4-A2F6A316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3634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E13E2-9AEF-4769-A928-1EE66349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974209-CC40-435C-AC1C-45FFD452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93AD2-7F27-4B6D-8859-24D89057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B26CF-E74A-4859-B424-25DCFE6E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2229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D45F7-874F-4CC5-B31F-178965F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1C8B59-C659-417B-971E-C7A4A993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273C0-5607-4B6F-89E3-4E6FE668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6040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5175E-E85C-42F5-A953-98F86C5D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E72B0-42F8-4369-8129-BF4BD11D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621E60-8341-4258-A453-9CE3F953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5AC05-E4D1-4BE2-8F4B-A7ACC5B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9C043-8A59-49D1-8DB4-F71AE315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88D3C-B74B-4C15-B26A-96E6C127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1202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B0ACB-D712-4A46-AB53-5ABA2D49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43890-9A8E-4770-A4C9-C3E57A0EB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7D8B5-DAC8-486B-967D-1D7DBCEA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01D85-1A56-448E-820D-5760F0F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ADF5D-AE79-446E-A846-A435660D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A5C7-F193-4ECA-9742-8F31C521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2329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D68EC-FB17-4C4A-8272-642A745A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DCEF8-6A3A-431D-BCCA-148E3C54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72763-9488-4D4B-A948-1CD1804F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7C86-86F4-4B28-9AA2-F625AB20994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7E19-2146-4F56-910B-961E04B8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7B152-A30B-4A9A-BA63-C9743E3E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1588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3487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4980" y="2383742"/>
            <a:ext cx="87186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en-US" altLang="zh-CN" sz="80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dsaa</a:t>
            </a:r>
            <a:r>
              <a:rPr lang="zh-CN" altLang="en-US" sz="8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互助课堂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95440" y="3812538"/>
            <a:ext cx="6396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491"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Lecture8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1588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3629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81418" y="1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38922" y="1167125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71277" y="2156849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7825" y="4658925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17B545-6DB4-B044-AFF9-CC38F0A48A51}"/>
              </a:ext>
            </a:extLst>
          </p:cNvPr>
          <p:cNvSpPr txBox="1"/>
          <p:nvPr/>
        </p:nvSpPr>
        <p:spPr>
          <a:xfrm>
            <a:off x="5248433" y="45363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导生：杨宗奇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20597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DB5E79-13CE-3BAE-6A6A-C63DF77CA24D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图的表示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BE556C-ED80-1C2A-DD50-3ACA96689182}"/>
              </a:ext>
            </a:extLst>
          </p:cNvPr>
          <p:cNvSpPr txBox="1"/>
          <p:nvPr/>
        </p:nvSpPr>
        <p:spPr>
          <a:xfrm>
            <a:off x="578916" y="1033062"/>
            <a:ext cx="11482788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邻接矩阵表示：用数组来存储两个节点之间是否有边，</a:t>
            </a:r>
            <a:r>
              <a:rPr lang="en-US" altLang="zh-CN" sz="2400" b="1" dirty="0"/>
              <a:t>A[u, v]=1</a:t>
            </a:r>
            <a:r>
              <a:rPr lang="zh-CN" altLang="en-US" sz="2400" b="1" dirty="0"/>
              <a:t>表示存在边</a:t>
            </a:r>
            <a:r>
              <a:rPr lang="en-US" altLang="zh-CN" sz="2400" b="1" dirty="0"/>
              <a:t>(u, v)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一定是个对称矩阵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在点较多边较少时空间效率低，不常用。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968723-B87F-DF83-6932-E0D918D0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81" y="2643193"/>
            <a:ext cx="7165827" cy="40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5772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8BA1E5-A134-8037-EC32-B6D1AE65E5B9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链式前向星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F8DF60-AFCE-1864-AE71-57FBB70F4AEA}"/>
              </a:ext>
            </a:extLst>
          </p:cNvPr>
          <p:cNvSpPr txBox="1"/>
          <p:nvPr/>
        </p:nvSpPr>
        <p:spPr>
          <a:xfrm>
            <a:off x="578916" y="1033062"/>
            <a:ext cx="11482788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在代码实现图的存储中，我们常使用链式前向星的方式来实现。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我们需要定义一个边的类，里面存储了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①边的前驱节点</a:t>
            </a:r>
            <a:r>
              <a:rPr lang="en-US" altLang="zh-CN" sz="2400" b="1" dirty="0"/>
              <a:t>from</a:t>
            </a:r>
            <a:r>
              <a:rPr lang="zh-CN" altLang="en-US" sz="2400" b="1" dirty="0"/>
              <a:t>和后继节点</a:t>
            </a:r>
            <a:r>
              <a:rPr lang="en-US" altLang="zh-CN" sz="2400" b="1" dirty="0"/>
              <a:t>to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②边的权值以及需要的一些属性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③链的下一条边的指针。</a:t>
            </a:r>
            <a:endParaRPr lang="en-US" altLang="zh-CN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4E5AD4-9D7F-2229-327A-03E30309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48" y="4219283"/>
            <a:ext cx="4721050" cy="1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716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47777B-F8D3-4F00-6AE1-C01A08F9D467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链式前向星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173A9A-3918-6D5F-63CD-E3876CBD74F8}"/>
              </a:ext>
            </a:extLst>
          </p:cNvPr>
          <p:cNvSpPr txBox="1"/>
          <p:nvPr/>
        </p:nvSpPr>
        <p:spPr>
          <a:xfrm>
            <a:off x="578916" y="1033062"/>
            <a:ext cx="11482788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我们还需要一个数组来标记每个节点链表的头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然后对于每个边，我们都将其加入到对应的链中。（无向边正反需要加两次）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00864-4575-F078-7A7B-4562AB13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7" y="2597236"/>
            <a:ext cx="5920010" cy="27914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06CB39-045E-2A3B-B5B5-68DB01F0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32" y="2597236"/>
            <a:ext cx="4721050" cy="1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073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A61E7C-2A99-D7A5-69D5-4DC822B4042E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链式前向星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C08539-DE47-DA6F-4523-35F660F91C1C}"/>
              </a:ext>
            </a:extLst>
          </p:cNvPr>
          <p:cNvSpPr txBox="1"/>
          <p:nvPr/>
        </p:nvSpPr>
        <p:spPr>
          <a:xfrm>
            <a:off x="578916" y="1033062"/>
            <a:ext cx="11482788" cy="44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在访问某个节点相邻的所有边时，采用循环即可。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因为树本质也是图，因此在除二叉树外的普通树的存储中，一般都推荐使用链式前向星来实现存储，因为如果在类中预开很大的子节点数组，会导致空间过大和空间浪费。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764762-C5FE-65F3-24B2-9662D78B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49" y="1910112"/>
            <a:ext cx="4900240" cy="18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4867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20403" y="3589797"/>
            <a:ext cx="6597767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600" b="1" dirty="0">
                <a:cs typeface="Times New Roman" panose="02020603050405020304" pitchFamily="18" charset="0"/>
              </a:rPr>
              <a:t>广度优先搜索</a:t>
            </a:r>
            <a:endParaRPr lang="zh-CN" altLang="en-US" sz="3600" b="1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2118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C41A35-A66E-B5CE-667C-F16EF5B93651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5B121F-49BC-6CF7-6131-B0D4F24061E0}"/>
              </a:ext>
            </a:extLst>
          </p:cNvPr>
          <p:cNvSpPr txBox="1"/>
          <p:nvPr/>
        </p:nvSpPr>
        <p:spPr>
          <a:xfrm>
            <a:off x="587152" y="1071924"/>
            <a:ext cx="9987779" cy="558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搜索，指对一个图，通过其边的关系来对所有节点进行遍历。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广度优先搜索</a:t>
            </a:r>
            <a:r>
              <a:rPr lang="en-US" altLang="zh-CN" sz="2000" b="1" dirty="0"/>
              <a:t>(Breath First Search, BFS)</a:t>
            </a:r>
            <a:r>
              <a:rPr lang="zh-CN" altLang="en-US" sz="2000" b="1" dirty="0"/>
              <a:t>会将同一个深度的节点遍历完再进入其它节点。深度小的总会在深度大的节点之前遍历完，即逐层遍历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那么如何完成这样的操作呢？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我们需要利用有着元素先进先出的特点的队列来实现。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把起点放入</a:t>
            </a:r>
            <a:r>
              <a:rPr lang="en-US" altLang="zh-CN" sz="2000" b="1" dirty="0"/>
              <a:t>queue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重复下面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步，直到</a:t>
            </a:r>
            <a:r>
              <a:rPr lang="en-US" altLang="zh-CN" sz="2000" b="1" dirty="0"/>
              <a:t>queue</a:t>
            </a:r>
            <a:r>
              <a:rPr lang="zh-CN" altLang="en-US" sz="2000" b="1" dirty="0"/>
              <a:t>为空为止</a:t>
            </a:r>
            <a:br>
              <a:rPr lang="en-US" altLang="zh-CN" sz="2000" b="1" dirty="0"/>
            </a:br>
            <a:r>
              <a:rPr lang="zh-CN" altLang="en-US" sz="2000" b="1" dirty="0"/>
              <a:t>①从</a:t>
            </a:r>
            <a:r>
              <a:rPr lang="en-US" altLang="zh-CN" sz="2000" b="1" dirty="0"/>
              <a:t>queue</a:t>
            </a:r>
            <a:r>
              <a:rPr lang="zh-CN" altLang="en-US" sz="2000" b="1" dirty="0"/>
              <a:t>中取出队列头的点</a:t>
            </a:r>
            <a:br>
              <a:rPr lang="en-US" altLang="zh-CN" sz="2000" b="1" dirty="0"/>
            </a:br>
            <a:r>
              <a:rPr lang="zh-CN" altLang="en-US" sz="2000" b="1" dirty="0"/>
              <a:t>②找出与此点相邻接且尚未遍历的点，进行标记，然后全部放入</a:t>
            </a:r>
            <a:r>
              <a:rPr lang="en-US" altLang="zh-CN" sz="2000" b="1" dirty="0"/>
              <a:t>queue</a:t>
            </a:r>
            <a:r>
              <a:rPr lang="zh-CN" altLang="en-US" sz="2000" b="1" dirty="0"/>
              <a:t>中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由于</a:t>
            </a:r>
            <a:r>
              <a:rPr lang="en-US" altLang="zh-CN" sz="2000" b="1" dirty="0"/>
              <a:t>queue</a:t>
            </a:r>
            <a:r>
              <a:rPr lang="zh-CN" altLang="en-US" sz="2000" b="1" dirty="0"/>
              <a:t>先进先出的性质，最先访问的也就是最早被放入队列的点深度肯定最小。当我们将第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层的节点全部处理完时，一定会将第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+ 1</a:t>
            </a:r>
            <a:r>
              <a:rPr lang="zh-CN" altLang="en-US" sz="2000" b="1" dirty="0"/>
              <a:t>层的节点全部放入了队列，从而实现逐层遍历。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1798078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6C4DA1-2596-6B8E-ABDD-91C8E028B49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6E96D-AA3D-4313-35AC-305600E3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83" y="1132565"/>
            <a:ext cx="8271850" cy="5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410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A75119-73B6-C040-D042-1974B7B7FE84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4493FB-D223-F110-B13F-00F56688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1386922"/>
            <a:ext cx="9644126" cy="51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2960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982A85-5270-C555-4E40-AC1F1981E6CF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DA669-0C0C-8526-0771-64CD7EA6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0" y="1416492"/>
            <a:ext cx="9022838" cy="4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1841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435A9C-3F62-39A6-74D8-468F34F20596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547AE3-56FB-2DC9-87D0-5FFDB960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41" y="1352070"/>
            <a:ext cx="9027268" cy="10210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3F9827-C4FD-D687-5733-5443359B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61" y="2302110"/>
            <a:ext cx="8095724" cy="40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58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4CEC0E-744C-A7FC-F6AF-B6E41D2ED125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课前声明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17E9E6-7D15-EA1F-FCEE-E26A2CBFB744}"/>
              </a:ext>
            </a:extLst>
          </p:cNvPr>
          <p:cNvSpPr txBox="1"/>
          <p:nvPr/>
        </p:nvSpPr>
        <p:spPr>
          <a:xfrm>
            <a:off x="544015" y="1305288"/>
            <a:ext cx="10612842" cy="390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互助课堂仅作为老师讲课内容的解释和补充，请不要以听互助课堂取代听大课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互助课堂旨在帮助大家提升学业成绩，有困难之处欢迎讨论交流，但要</a:t>
            </a:r>
            <a:r>
              <a:rPr lang="zh-CN" altLang="en-US" sz="2800" b="1" dirty="0">
                <a:solidFill>
                  <a:srgbClr val="FF0000"/>
                </a:solidFill>
              </a:rPr>
              <a:t>杜绝抄袭、代写等行为。不要以可存留的方式分享代码，若有因此导致的查重时间，请当事人自己承担责任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7682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BB0EAA0-A589-6863-F6E5-791615F014BA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8261C-0BF3-ACCA-7BB0-7AA71C5D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6" y="1279911"/>
            <a:ext cx="8529534" cy="46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3988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158E59-B82B-3A31-21EA-322D5FB5C5F1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54C90-03E4-D637-D6CD-4751A943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10" y="1288961"/>
            <a:ext cx="8607744" cy="47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6326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B679FF-7344-A02C-636C-44435A6263DB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EAA37-42FF-6946-CDDD-72B246A5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61" y="1385949"/>
            <a:ext cx="8323320" cy="49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0062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9415C-F814-9AF1-5043-E3044F9B7891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66FA8-3906-A988-4E87-59AC73FC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49" y="1382903"/>
            <a:ext cx="8926544" cy="46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686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B7EF31-6532-D50C-A10D-380138BB9055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08154-6BB6-656C-5A29-DBD9268E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3" y="1327036"/>
            <a:ext cx="9078307" cy="47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610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B93E42-AB89-FE42-DF59-0CAF29EA6F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0A15A-AE6F-0360-5669-B1E58627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3" y="1286363"/>
            <a:ext cx="9031761" cy="50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3121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B0093-8E52-1FF6-F404-91AF3B7EBDC0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478C47-8354-C26B-47FA-C95E1A7F4EE7}"/>
              </a:ext>
            </a:extLst>
          </p:cNvPr>
          <p:cNvSpPr txBox="1"/>
          <p:nvPr/>
        </p:nvSpPr>
        <p:spPr>
          <a:xfrm>
            <a:off x="580172" y="1148706"/>
            <a:ext cx="9987779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广度优先搜索往往运用于</a:t>
            </a:r>
            <a:r>
              <a:rPr lang="en-US" altLang="zh-CN" sz="2400" b="1" dirty="0"/>
              <a:t>SSSP(Single Source Shortest Path)</a:t>
            </a:r>
            <a:r>
              <a:rPr lang="zh-CN" altLang="en-US" sz="2400" b="1" dirty="0"/>
              <a:t>问题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图的边的权值均为“单位一”（或者说没有边权）的单源最短路问题，可以用广度优先搜索解决。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因为边权为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的图的路径长度，就是两点之间的边的数量。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而广度优先搜索是根据边来划分层数，逐层遍历的，所以一个节点第一次被遍历到所经过的路径长度，就一定是起点到达该节点的最短路径。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59842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98A3D1-44CE-1636-38F2-CCB787FBB2C8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D46D38-7CC0-6FDB-8980-E616BADCC872}"/>
              </a:ext>
            </a:extLst>
          </p:cNvPr>
          <p:cNvSpPr txBox="1"/>
          <p:nvPr/>
        </p:nvSpPr>
        <p:spPr>
          <a:xfrm>
            <a:off x="580172" y="1148706"/>
            <a:ext cx="9987779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BFS</a:t>
            </a:r>
            <a:r>
              <a:rPr lang="zh-CN" altLang="en-US" sz="2400" b="1" dirty="0"/>
              <a:t>模板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52D38-06F3-902C-0E29-B76C581E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745" y="959269"/>
            <a:ext cx="5241648" cy="54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9185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59A93C-DA0C-8388-D696-4CCE3D3DF0DC}"/>
              </a:ext>
            </a:extLst>
          </p:cNvPr>
          <p:cNvSpPr txBox="1"/>
          <p:nvPr/>
        </p:nvSpPr>
        <p:spPr>
          <a:xfrm>
            <a:off x="580172" y="1148706"/>
            <a:ext cx="9987779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实际问题中，我们可以将不同的状态抽象成节点，状态之间消耗相同时间进行互相转换的关系抽象成边，利用广度优先搜索来解决。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例：有一个</a:t>
            </a:r>
            <a:r>
              <a:rPr lang="en-US" altLang="zh-CN" sz="2400" b="1" dirty="0" err="1"/>
              <a:t>n×m</a:t>
            </a:r>
            <a:r>
              <a:rPr lang="zh-CN" altLang="en-US" sz="2400" b="1" dirty="0"/>
              <a:t>的棋盘，象棋中的马从（</a:t>
            </a:r>
            <a:r>
              <a:rPr lang="en-US" altLang="zh-CN" sz="2400" b="1" dirty="0"/>
              <a:t>1, 1</a:t>
            </a:r>
            <a:r>
              <a:rPr lang="zh-CN" altLang="en-US" sz="2400" b="1" dirty="0"/>
              <a:t>）的位置开始走，只能走日字，最少要用多少步才能到达</a:t>
            </a:r>
            <a:r>
              <a:rPr lang="en-US" altLang="zh-CN" sz="2400" b="1" dirty="0"/>
              <a:t>(n, m)</a:t>
            </a:r>
            <a:r>
              <a:rPr lang="zh-CN" altLang="en-US" sz="2400" b="1" dirty="0"/>
              <a:t>处。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这个问题中我们就可以把棋盘的每个格子抽象成节点，每个格子通过日的走法能到达的其它格子就可以连上无向边。因为每走一次的花费都是相同的，因此这个最少步数问题可以通过</a:t>
            </a:r>
            <a:r>
              <a:rPr lang="en-US" altLang="zh-CN" sz="2400" b="1" dirty="0"/>
              <a:t>BFS</a:t>
            </a:r>
            <a:r>
              <a:rPr lang="zh-CN" altLang="en-US" sz="2400" b="1" dirty="0"/>
              <a:t>来解决。</a:t>
            </a:r>
            <a:endParaRPr lang="en-US" altLang="zh-CN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28BD5-1815-2DC2-03AF-57F9514FD060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广度优先搜索</a:t>
            </a:r>
          </a:p>
        </p:txBody>
      </p:sp>
    </p:spTree>
    <p:extLst>
      <p:ext uri="{BB962C8B-B14F-4D97-AF65-F5344CB8AC3E}">
        <p14:creationId xmlns:p14="http://schemas.microsoft.com/office/powerpoint/2010/main" val="354542728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20403" y="3589797"/>
            <a:ext cx="6597767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600" b="1" dirty="0">
                <a:cs typeface="Times New Roman" panose="02020603050405020304" pitchFamily="18" charset="0"/>
              </a:rPr>
              <a:t>深度优先搜索</a:t>
            </a:r>
            <a:endParaRPr lang="zh-CN" altLang="en-US" sz="3600" b="1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247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5902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56982" y="4612667"/>
            <a:ext cx="2017655" cy="43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Whatever is worth doing is worth doing well. Whatever is worth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329509" y="4211688"/>
            <a:ext cx="145259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工作概述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4424675" y="1198076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8384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4860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4593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A7DAD10B-857A-468F-B11E-FB4CA98DA1D8}"/>
              </a:ext>
            </a:extLst>
          </p:cNvPr>
          <p:cNvGrpSpPr/>
          <p:nvPr/>
        </p:nvGrpSpPr>
        <p:grpSpPr>
          <a:xfrm>
            <a:off x="740016" y="2652913"/>
            <a:ext cx="938732" cy="713577"/>
            <a:chOff x="1608649" y="3339370"/>
            <a:chExt cx="912831" cy="693888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F7A39B3-D948-4421-8752-C7ECD69B3083}"/>
                </a:ext>
              </a:extLst>
            </p:cNvPr>
            <p:cNvSpPr txBox="1"/>
            <p:nvPr/>
          </p:nvSpPr>
          <p:spPr>
            <a:xfrm>
              <a:off x="1608649" y="3344904"/>
              <a:ext cx="912831" cy="68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9F6D5B03-6AA7-4AE6-A4EE-4C4E98554F4C}"/>
                </a:ext>
              </a:extLst>
            </p:cNvPr>
            <p:cNvCxnSpPr/>
            <p:nvPr/>
          </p:nvCxnSpPr>
          <p:spPr>
            <a:xfrm>
              <a:off x="1660244" y="3339370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E27FF464-A127-4051-AE25-78155F097AF1}"/>
                </a:ext>
              </a:extLst>
            </p:cNvPr>
            <p:cNvCxnSpPr/>
            <p:nvPr/>
          </p:nvCxnSpPr>
          <p:spPr>
            <a:xfrm>
              <a:off x="1615264" y="3996595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B6D832E-1DAA-4583-D82B-A7CA9AB5A014}"/>
              </a:ext>
            </a:extLst>
          </p:cNvPr>
          <p:cNvSpPr txBox="1"/>
          <p:nvPr/>
        </p:nvSpPr>
        <p:spPr>
          <a:xfrm>
            <a:off x="1930318" y="2812492"/>
            <a:ext cx="394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图的概念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F6AA39-EA4D-155E-E8F1-E73ADE9604BF}"/>
              </a:ext>
            </a:extLst>
          </p:cNvPr>
          <p:cNvGrpSpPr/>
          <p:nvPr/>
        </p:nvGrpSpPr>
        <p:grpSpPr>
          <a:xfrm>
            <a:off x="6457398" y="2615210"/>
            <a:ext cx="938732" cy="713577"/>
            <a:chOff x="1608649" y="3339370"/>
            <a:chExt cx="912831" cy="6938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FFEA60-7A8D-6356-CA9C-4EC62260549D}"/>
                </a:ext>
              </a:extLst>
            </p:cNvPr>
            <p:cNvSpPr txBox="1"/>
            <p:nvPr/>
          </p:nvSpPr>
          <p:spPr>
            <a:xfrm>
              <a:off x="1608649" y="3344904"/>
              <a:ext cx="912831" cy="68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39ED98-ADCB-9B7C-7235-00966B7D343E}"/>
                </a:ext>
              </a:extLst>
            </p:cNvPr>
            <p:cNvCxnSpPr/>
            <p:nvPr/>
          </p:nvCxnSpPr>
          <p:spPr>
            <a:xfrm>
              <a:off x="1660244" y="3339370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AE5E379-4136-FFA3-C4BB-5A3E2F144C19}"/>
                </a:ext>
              </a:extLst>
            </p:cNvPr>
            <p:cNvCxnSpPr/>
            <p:nvPr/>
          </p:nvCxnSpPr>
          <p:spPr>
            <a:xfrm>
              <a:off x="1615264" y="3996595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A00542B-C5C8-3E15-F681-E92198F0FFBE}"/>
              </a:ext>
            </a:extLst>
          </p:cNvPr>
          <p:cNvSpPr txBox="1"/>
          <p:nvPr/>
        </p:nvSpPr>
        <p:spPr>
          <a:xfrm>
            <a:off x="7647700" y="2774789"/>
            <a:ext cx="394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广度优先搜索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A4A8B6-A05A-36D7-83B9-8124E4B0E53F}"/>
              </a:ext>
            </a:extLst>
          </p:cNvPr>
          <p:cNvGrpSpPr/>
          <p:nvPr/>
        </p:nvGrpSpPr>
        <p:grpSpPr>
          <a:xfrm>
            <a:off x="740016" y="4346062"/>
            <a:ext cx="938732" cy="713577"/>
            <a:chOff x="1608649" y="3339370"/>
            <a:chExt cx="912831" cy="69388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8CECF5-8AFD-50F8-26C7-103161300630}"/>
                </a:ext>
              </a:extLst>
            </p:cNvPr>
            <p:cNvSpPr txBox="1"/>
            <p:nvPr/>
          </p:nvSpPr>
          <p:spPr>
            <a:xfrm>
              <a:off x="1608649" y="3344904"/>
              <a:ext cx="912831" cy="68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551405D-17D3-3B7A-82D8-35719E570494}"/>
                </a:ext>
              </a:extLst>
            </p:cNvPr>
            <p:cNvCxnSpPr/>
            <p:nvPr/>
          </p:nvCxnSpPr>
          <p:spPr>
            <a:xfrm>
              <a:off x="1660244" y="3339370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16155FC-BCF7-E224-F8BF-6B87A0E1BB18}"/>
                </a:ext>
              </a:extLst>
            </p:cNvPr>
            <p:cNvCxnSpPr/>
            <p:nvPr/>
          </p:nvCxnSpPr>
          <p:spPr>
            <a:xfrm>
              <a:off x="1615264" y="3996595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75601D1-C777-8A6F-CBD8-A8204FED9AED}"/>
              </a:ext>
            </a:extLst>
          </p:cNvPr>
          <p:cNvSpPr txBox="1"/>
          <p:nvPr/>
        </p:nvSpPr>
        <p:spPr>
          <a:xfrm>
            <a:off x="1930318" y="4505641"/>
            <a:ext cx="394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深度优先搜索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65E5B9-4E0A-C1DE-09A1-011DA463D005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73A2A0-1C17-D0F6-9B54-A7C1E8A4E2F5}"/>
              </a:ext>
            </a:extLst>
          </p:cNvPr>
          <p:cNvSpPr txBox="1"/>
          <p:nvPr/>
        </p:nvSpPr>
        <p:spPr>
          <a:xfrm>
            <a:off x="581558" y="1136793"/>
            <a:ext cx="9987779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深度优先搜索按照“不断深入”的顺序进行访问，即一个节点若有多个与其相连的节点，先往一个节点不断地往下走，走到底回来之后再访问其他点。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栈先入后出的特性符合深度优先搜索的要求，可以用栈来实现。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把起点放入栈中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查看栈顶元素，将其出边相连的还未访问的点入栈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不断重复，直到栈顶元素没有未访问过的出点，此时将栈顶元素出栈，标记为访问过。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当所有点被标记为访问过时搜索结束。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6066490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29CEDD-50B5-E963-03CA-D35D4B4E4224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9D0A0-391D-0A22-D55B-E0598807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88" y="1529766"/>
            <a:ext cx="7198381" cy="3798467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9F25BF-C3F0-9B75-3E2A-AA60E858E5D0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7A9ACC-DB16-394D-C062-827B900BBA2F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4E9603-342F-C241-5BB0-F221ED0ECECA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46809-5CE5-6B3A-3716-BFF732EA1E03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068DCD-F0A3-B368-B93F-75C289DCA0C6}"/>
              </a:ext>
            </a:extLst>
          </p:cNvPr>
          <p:cNvSpPr txBox="1"/>
          <p:nvPr/>
        </p:nvSpPr>
        <p:spPr>
          <a:xfrm>
            <a:off x="9841844" y="3670397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8589555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29CEDD-50B5-E963-03CA-D35D4B4E4224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9F25BF-C3F0-9B75-3E2A-AA60E858E5D0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7A9ACC-DB16-394D-C062-827B900BBA2F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4E9603-342F-C241-5BB0-F221ED0ECECA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46809-5CE5-6B3A-3716-BFF732EA1E03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068DCD-F0A3-B368-B93F-75C289DCA0C6}"/>
              </a:ext>
            </a:extLst>
          </p:cNvPr>
          <p:cNvSpPr txBox="1"/>
          <p:nvPr/>
        </p:nvSpPr>
        <p:spPr>
          <a:xfrm>
            <a:off x="9841844" y="3132925"/>
            <a:ext cx="92056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b</a:t>
            </a:r>
            <a:br>
              <a:rPr lang="en-US" altLang="zh-CN" sz="2400" b="1" dirty="0"/>
            </a:br>
            <a:r>
              <a:rPr lang="en-US" altLang="zh-CN" sz="2400" b="1" dirty="0"/>
              <a:t>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DCBE6-0B76-84ED-5B97-15CD2475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3" y="1352579"/>
            <a:ext cx="8233771" cy="41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21237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29CEDD-50B5-E963-03CA-D35D4B4E4224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9F25BF-C3F0-9B75-3E2A-AA60E858E5D0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7A9ACC-DB16-394D-C062-827B900BBA2F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4E9603-342F-C241-5BB0-F221ED0ECECA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46809-5CE5-6B3A-3716-BFF732EA1E03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068DCD-F0A3-B368-B93F-75C289DCA0C6}"/>
              </a:ext>
            </a:extLst>
          </p:cNvPr>
          <p:cNvSpPr txBox="1"/>
          <p:nvPr/>
        </p:nvSpPr>
        <p:spPr>
          <a:xfrm>
            <a:off x="9841843" y="2579985"/>
            <a:ext cx="92056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c</a:t>
            </a:r>
            <a:br>
              <a:rPr lang="en-US" altLang="zh-CN" sz="2400" b="1" dirty="0"/>
            </a:br>
            <a:r>
              <a:rPr lang="en-US" altLang="zh-CN" sz="2400" b="1" dirty="0"/>
              <a:t>b</a:t>
            </a:r>
            <a:br>
              <a:rPr lang="en-US" altLang="zh-CN" sz="2400" b="1" dirty="0"/>
            </a:br>
            <a:r>
              <a:rPr lang="en-US" altLang="zh-CN" sz="2400" b="1" dirty="0"/>
              <a:t>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DD1E7D-F9E5-57F1-32EE-3E75EBFA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21" y="1762024"/>
            <a:ext cx="7525012" cy="38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40488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E3C4AA-5F65-B54C-0FE9-1134D65F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0" y="1908097"/>
            <a:ext cx="7385062" cy="39971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3A1FA-296A-F1BA-C751-9D9782BDA5A7}"/>
              </a:ext>
            </a:extLst>
          </p:cNvPr>
          <p:cNvSpPr txBox="1"/>
          <p:nvPr/>
        </p:nvSpPr>
        <p:spPr>
          <a:xfrm>
            <a:off x="9841843" y="2042513"/>
            <a:ext cx="92056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d</a:t>
            </a:r>
            <a:br>
              <a:rPr lang="en-US" altLang="zh-CN" sz="2400" b="1" dirty="0"/>
            </a:br>
            <a:r>
              <a:rPr lang="en-US" altLang="zh-CN" sz="2400" b="1" dirty="0"/>
              <a:t>c</a:t>
            </a:r>
            <a:br>
              <a:rPr lang="en-US" altLang="zh-CN" sz="2400" b="1" dirty="0"/>
            </a:br>
            <a:r>
              <a:rPr lang="en-US" altLang="zh-CN" sz="2400" b="1" dirty="0"/>
              <a:t>b</a:t>
            </a:r>
            <a:br>
              <a:rPr lang="en-US" altLang="zh-CN" sz="2400" b="1" dirty="0"/>
            </a:br>
            <a:r>
              <a:rPr lang="en-US" altLang="zh-CN" sz="2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0723907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3A1FA-296A-F1BA-C751-9D9782BDA5A7}"/>
              </a:ext>
            </a:extLst>
          </p:cNvPr>
          <p:cNvSpPr txBox="1"/>
          <p:nvPr/>
        </p:nvSpPr>
        <p:spPr>
          <a:xfrm>
            <a:off x="9841844" y="1556569"/>
            <a:ext cx="920560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g</a:t>
            </a:r>
            <a:br>
              <a:rPr lang="en-US" altLang="zh-CN" sz="2400" b="1" dirty="0"/>
            </a:br>
            <a:r>
              <a:rPr lang="en-US" altLang="zh-CN" sz="2400" b="1" dirty="0"/>
              <a:t>d</a:t>
            </a:r>
            <a:br>
              <a:rPr lang="en-US" altLang="zh-CN" sz="2400" b="1" dirty="0"/>
            </a:br>
            <a:r>
              <a:rPr lang="en-US" altLang="zh-CN" sz="2400" b="1" dirty="0"/>
              <a:t>c</a:t>
            </a:r>
            <a:br>
              <a:rPr lang="en-US" altLang="zh-CN" sz="2400" b="1" dirty="0"/>
            </a:br>
            <a:r>
              <a:rPr lang="en-US" altLang="zh-CN" sz="2400" b="1" dirty="0"/>
              <a:t>b</a:t>
            </a:r>
            <a:br>
              <a:rPr lang="en-US" altLang="zh-CN" sz="2400" b="1" dirty="0"/>
            </a:br>
            <a:r>
              <a:rPr lang="en-US" altLang="zh-CN" sz="2400" b="1" dirty="0"/>
              <a:t>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02952D-2F75-0F77-7795-154848A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7" y="1498598"/>
            <a:ext cx="8453614" cy="40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4021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3A1FA-296A-F1BA-C751-9D9782BDA5A7}"/>
              </a:ext>
            </a:extLst>
          </p:cNvPr>
          <p:cNvSpPr txBox="1"/>
          <p:nvPr/>
        </p:nvSpPr>
        <p:spPr>
          <a:xfrm>
            <a:off x="9841844" y="1002575"/>
            <a:ext cx="920560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f</a:t>
            </a:r>
            <a:br>
              <a:rPr lang="en-US" altLang="zh-CN" sz="2400" b="1" dirty="0"/>
            </a:br>
            <a:r>
              <a:rPr lang="en-US" altLang="zh-CN" sz="2400" b="1" dirty="0"/>
              <a:t>g</a:t>
            </a:r>
            <a:br>
              <a:rPr lang="en-US" altLang="zh-CN" sz="2400" b="1" dirty="0"/>
            </a:br>
            <a:r>
              <a:rPr lang="en-US" altLang="zh-CN" sz="2400" b="1" dirty="0"/>
              <a:t>d</a:t>
            </a:r>
            <a:br>
              <a:rPr lang="en-US" altLang="zh-CN" sz="2400" b="1" dirty="0"/>
            </a:br>
            <a:r>
              <a:rPr lang="en-US" altLang="zh-CN" sz="2400" b="1" dirty="0"/>
              <a:t>c</a:t>
            </a:r>
            <a:br>
              <a:rPr lang="en-US" altLang="zh-CN" sz="2400" b="1" dirty="0"/>
            </a:br>
            <a:r>
              <a:rPr lang="en-US" altLang="zh-CN" sz="2400" b="1" dirty="0"/>
              <a:t>b</a:t>
            </a:r>
            <a:br>
              <a:rPr lang="en-US" altLang="zh-CN" sz="2400" b="1" dirty="0"/>
            </a:br>
            <a:r>
              <a:rPr lang="en-US" altLang="zh-CN" sz="2400" b="1" dirty="0"/>
              <a:t>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CD04E5-CD8A-A61A-F241-83A75860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8" y="1733447"/>
            <a:ext cx="8136620" cy="41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6632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3A1FA-296A-F1BA-C751-9D9782BDA5A7}"/>
              </a:ext>
            </a:extLst>
          </p:cNvPr>
          <p:cNvSpPr txBox="1"/>
          <p:nvPr/>
        </p:nvSpPr>
        <p:spPr>
          <a:xfrm>
            <a:off x="9841844" y="354830"/>
            <a:ext cx="920560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/>
              <a:t>f</a:t>
            </a:r>
            <a:br>
              <a:rPr lang="en-US" altLang="zh-CN" sz="2400" b="1" dirty="0"/>
            </a:br>
            <a:r>
              <a:rPr lang="en-US" altLang="zh-CN" sz="2400" b="1" dirty="0"/>
              <a:t>g</a:t>
            </a:r>
            <a:br>
              <a:rPr lang="en-US" altLang="zh-CN" sz="2400" b="1" dirty="0"/>
            </a:br>
            <a:r>
              <a:rPr lang="en-US" altLang="zh-CN" sz="2400" b="1" dirty="0"/>
              <a:t>d</a:t>
            </a:r>
            <a:br>
              <a:rPr lang="en-US" altLang="zh-CN" sz="2400" b="1" dirty="0"/>
            </a:br>
            <a:r>
              <a:rPr lang="en-US" altLang="zh-CN" sz="2400" b="1" dirty="0"/>
              <a:t>c</a:t>
            </a:r>
            <a:br>
              <a:rPr lang="en-US" altLang="zh-CN" sz="2400" b="1" dirty="0"/>
            </a:br>
            <a:r>
              <a:rPr lang="en-US" altLang="zh-CN" sz="2400" b="1" dirty="0"/>
              <a:t>b</a:t>
            </a:r>
            <a:br>
              <a:rPr lang="en-US" altLang="zh-CN" sz="2400" b="1" dirty="0"/>
            </a:br>
            <a:r>
              <a:rPr lang="en-US" altLang="zh-CN" sz="2400" b="1" dirty="0"/>
              <a:t>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A7E4F3-7A54-E31A-1DE8-AECA4F5D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4" y="1910090"/>
            <a:ext cx="7283957" cy="364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235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3A1FA-296A-F1BA-C751-9D9782BDA5A7}"/>
              </a:ext>
            </a:extLst>
          </p:cNvPr>
          <p:cNvSpPr txBox="1"/>
          <p:nvPr/>
        </p:nvSpPr>
        <p:spPr>
          <a:xfrm>
            <a:off x="9841844" y="1492595"/>
            <a:ext cx="920560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g</a:t>
            </a:r>
            <a:br>
              <a:rPr lang="en-US" altLang="zh-CN" sz="2400" b="1" dirty="0"/>
            </a:br>
            <a:r>
              <a:rPr lang="en-US" altLang="zh-CN" sz="2400" b="1" dirty="0"/>
              <a:t>d</a:t>
            </a:r>
            <a:br>
              <a:rPr lang="en-US" altLang="zh-CN" sz="2400" b="1" dirty="0"/>
            </a:br>
            <a:r>
              <a:rPr lang="en-US" altLang="zh-CN" sz="2400" b="1" dirty="0"/>
              <a:t>c</a:t>
            </a:r>
            <a:br>
              <a:rPr lang="en-US" altLang="zh-CN" sz="2400" b="1" dirty="0"/>
            </a:br>
            <a:r>
              <a:rPr lang="en-US" altLang="zh-CN" sz="2400" b="1" dirty="0"/>
              <a:t>b</a:t>
            </a:r>
            <a:br>
              <a:rPr lang="en-US" altLang="zh-CN" sz="2400" b="1" dirty="0"/>
            </a:br>
            <a:r>
              <a:rPr lang="en-US" altLang="zh-CN" sz="2400" b="1" dirty="0"/>
              <a:t>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14D2D-C400-62A2-937A-E2C2793F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3" y="1710211"/>
            <a:ext cx="8033570" cy="39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915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3A1FA-296A-F1BA-C751-9D9782BDA5A7}"/>
              </a:ext>
            </a:extLst>
          </p:cNvPr>
          <p:cNvSpPr txBox="1"/>
          <p:nvPr/>
        </p:nvSpPr>
        <p:spPr>
          <a:xfrm>
            <a:off x="9841844" y="911793"/>
            <a:ext cx="920560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err="1"/>
              <a:t>i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en-US" altLang="zh-CN" sz="2400" b="1" dirty="0"/>
              <a:t>g</a:t>
            </a:r>
            <a:br>
              <a:rPr lang="en-US" altLang="zh-CN" sz="2400" b="1" dirty="0"/>
            </a:br>
            <a:r>
              <a:rPr lang="en-US" altLang="zh-CN" sz="2400" b="1" dirty="0"/>
              <a:t>d</a:t>
            </a:r>
            <a:br>
              <a:rPr lang="en-US" altLang="zh-CN" sz="2400" b="1" dirty="0"/>
            </a:br>
            <a:r>
              <a:rPr lang="en-US" altLang="zh-CN" sz="2400" b="1" dirty="0"/>
              <a:t>c</a:t>
            </a:r>
            <a:br>
              <a:rPr lang="en-US" altLang="zh-CN" sz="2400" b="1" dirty="0"/>
            </a:br>
            <a:r>
              <a:rPr lang="en-US" altLang="zh-CN" sz="2400" b="1" dirty="0"/>
              <a:t>b</a:t>
            </a:r>
            <a:br>
              <a:rPr lang="en-US" altLang="zh-CN" sz="2400" b="1" dirty="0"/>
            </a:br>
            <a:r>
              <a:rPr lang="en-US" altLang="zh-CN" sz="2400" b="1" dirty="0"/>
              <a:t>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D97F05-0C92-B0D9-BF80-B7FDF936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12" y="1492595"/>
            <a:ext cx="7656646" cy="39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16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20403" y="3589797"/>
            <a:ext cx="6597767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600" b="1" dirty="0">
                <a:cs typeface="Times New Roman" panose="02020603050405020304" pitchFamily="18" charset="0"/>
              </a:rPr>
              <a:t>图的概念</a:t>
            </a:r>
            <a:endParaRPr lang="zh-CN" altLang="en-US" sz="3600" b="1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90453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645C97-8B1D-07EE-77FA-94CAA4FC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0" y="1091684"/>
            <a:ext cx="8195787" cy="43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69939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3A1FA-296A-F1BA-C751-9D9782BDA5A7}"/>
              </a:ext>
            </a:extLst>
          </p:cNvPr>
          <p:cNvSpPr txBox="1"/>
          <p:nvPr/>
        </p:nvSpPr>
        <p:spPr>
          <a:xfrm>
            <a:off x="9841844" y="3689894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D8226C-5912-9687-A9F2-F0DE63E7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45" y="1701808"/>
            <a:ext cx="7567382" cy="36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8433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ED55-E82B-B861-A3E4-0803CCA7F623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DF639-203A-4D28-D95F-C6E1EDCF31B5}"/>
              </a:ext>
            </a:extLst>
          </p:cNvPr>
          <p:cNvCxnSpPr/>
          <p:nvPr/>
        </p:nvCxnSpPr>
        <p:spPr>
          <a:xfrm>
            <a:off x="9604690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83A97B-8730-D39B-2DAA-FFC12B63DCEE}"/>
              </a:ext>
            </a:extLst>
          </p:cNvPr>
          <p:cNvCxnSpPr/>
          <p:nvPr/>
        </p:nvCxnSpPr>
        <p:spPr>
          <a:xfrm>
            <a:off x="10999557" y="2108006"/>
            <a:ext cx="0" cy="22545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C156E-45A1-BF98-1EE9-DFF023F4D4AC}"/>
              </a:ext>
            </a:extLst>
          </p:cNvPr>
          <p:cNvCxnSpPr>
            <a:cxnSpLocks/>
          </p:cNvCxnSpPr>
          <p:nvPr/>
        </p:nvCxnSpPr>
        <p:spPr>
          <a:xfrm flipH="1">
            <a:off x="9604690" y="4362595"/>
            <a:ext cx="13948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0AE9A4-D532-FDDD-B158-36DCBE0497CA}"/>
              </a:ext>
            </a:extLst>
          </p:cNvPr>
          <p:cNvSpPr txBox="1"/>
          <p:nvPr/>
        </p:nvSpPr>
        <p:spPr>
          <a:xfrm>
            <a:off x="9841844" y="4362595"/>
            <a:ext cx="920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stack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B142DC-587F-8273-85AF-5C1420CF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1" y="1638441"/>
            <a:ext cx="8306687" cy="40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9701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D3A266-1C60-6754-7E62-A1E4929362FB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F13F71-DB0E-E15B-C9E2-373DA7F63AAB}"/>
              </a:ext>
            </a:extLst>
          </p:cNvPr>
          <p:cNvSpPr txBox="1"/>
          <p:nvPr/>
        </p:nvSpPr>
        <p:spPr>
          <a:xfrm>
            <a:off x="581558" y="1136793"/>
            <a:ext cx="10732328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深度优先搜索可以用栈来实现，但我们最常见的实现方式是递归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不同层递归在内存的存放方式就是堆栈的顺序，因此我们可以利用递归函数不同层中的参数来存储我们想要的信息。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递归实现深度优先搜索写起来更加简洁，但是缺点是如果递归层数过多会出现递归爆栈的问题，此时可以再用栈来进行</a:t>
            </a:r>
            <a:r>
              <a:rPr lang="en-US" altLang="zh-CN" sz="2400" b="1" dirty="0"/>
              <a:t>DFS</a:t>
            </a:r>
            <a:r>
              <a:rPr lang="zh-CN" altLang="en-US" sz="2400" b="1" dirty="0"/>
              <a:t>，但这种情况也是很少的，大部分情况下我们都是用递归来实现</a:t>
            </a:r>
            <a:r>
              <a:rPr lang="en-US" altLang="zh-CN" sz="2400" b="1" dirty="0"/>
              <a:t>DFS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EF8B6-3E46-C174-1997-84C09967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30" y="4563801"/>
            <a:ext cx="4512256" cy="22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4850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F72BB3-B3D2-9904-5A06-A50C4F081209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E0C8FD-D769-26BA-8405-459ACEEC596A}"/>
              </a:ext>
            </a:extLst>
          </p:cNvPr>
          <p:cNvSpPr txBox="1"/>
          <p:nvPr/>
        </p:nvSpPr>
        <p:spPr>
          <a:xfrm>
            <a:off x="581558" y="1136793"/>
            <a:ext cx="10732328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实际问题中，我们也会把问题当前的状态抽象成点，阶段抽象成递归的层数，状态之间到达的方式抽象出边，然后对这样的树进行深度优先搜索。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例：请输出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的全排列的所有方案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n</a:t>
            </a:r>
            <a:r>
              <a:rPr lang="zh-CN" altLang="en-US" sz="2400" b="1" dirty="0"/>
              <a:t>的全排列的所有方案，本质上就是遍历第几个位置上应该放什么数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我们把递归的层数对应到已经准备选第几个位置的数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节点就是不同的层选不同的数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边就是在这一层及以前的方案下，还有哪几种方式能到下一层的状态。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02302973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548915-5F5A-5738-18AA-915511AA71C7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5C371C-68AF-B9F4-D985-CC1113644FDF}"/>
              </a:ext>
            </a:extLst>
          </p:cNvPr>
          <p:cNvSpPr txBox="1"/>
          <p:nvPr/>
        </p:nvSpPr>
        <p:spPr>
          <a:xfrm>
            <a:off x="7575672" y="640993"/>
            <a:ext cx="4327452" cy="55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以</a:t>
            </a:r>
            <a:r>
              <a:rPr lang="en-US" altLang="zh-CN" sz="2400" b="1" dirty="0"/>
              <a:t>n=3</a:t>
            </a:r>
            <a:r>
              <a:rPr lang="zh-CN" altLang="en-US" sz="2400" b="1" dirty="0"/>
              <a:t>为例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每一个节点表示的就是未完成或已完成的方案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每一层节点就表示目前放到了第几个位置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从根节点到叶子结点经过的边，就表示方案到目前为止能有怎样的方式继续选择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到达叶子结点说明方案选择完成，递归结束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3073F-BC44-3FC1-E2F5-CD6D55D1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0" y="1435802"/>
            <a:ext cx="6819610" cy="42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0801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00E3D5-9396-59B0-C4FA-C41E62720CC4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9BC855-3489-AFA5-0D26-1C3AC24430E4}"/>
              </a:ext>
            </a:extLst>
          </p:cNvPr>
          <p:cNvSpPr txBox="1"/>
          <p:nvPr/>
        </p:nvSpPr>
        <p:spPr>
          <a:xfrm>
            <a:off x="595519" y="1471990"/>
            <a:ext cx="11417323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如何在递归的过程中限制选择的方案？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我们可以采用回溯的方式。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由于深度优先搜索的顺序是一个一个分支逐个进行的，因此进入到新的分支时前面的分支一定是遍历结束了的。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那么我们在一个分支递的过程中用来标记这个分支的一些选择限制（如哪些数选过了），在递归调用结束归的过程中去把这些影响清除，就不会影响到其它的分支。这种在归的过程中把造成的影响清除的操作叫做回溯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00184035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BF6F04-4D4F-C052-B8C5-2F05F6100750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84DA37-BB13-DA56-5426-F596D54B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01" y="1403875"/>
            <a:ext cx="6264800" cy="37753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A8D6D4-6630-9676-CDE0-CCB0C2F4FA51}"/>
              </a:ext>
            </a:extLst>
          </p:cNvPr>
          <p:cNvSpPr txBox="1"/>
          <p:nvPr/>
        </p:nvSpPr>
        <p:spPr>
          <a:xfrm>
            <a:off x="532697" y="5384323"/>
            <a:ext cx="11417323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此时调用</a:t>
            </a:r>
            <a:r>
              <a:rPr lang="en-US" altLang="zh-CN" sz="2400" b="1" dirty="0" err="1"/>
              <a:t>dfs</a:t>
            </a:r>
            <a:r>
              <a:rPr lang="en-US" altLang="zh-CN" sz="2400" b="1" dirty="0"/>
              <a:t>(n)</a:t>
            </a:r>
            <a:r>
              <a:rPr lang="zh-CN" altLang="en-US" sz="2400" b="1" dirty="0"/>
              <a:t>即可输出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的全排列方案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思考：如何输出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的组合的方案？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05931167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0CEF63-F7F4-0937-93D4-7A1BA55C7CAF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E42073-9343-F8EB-120F-16843F453CF0}"/>
              </a:ext>
            </a:extLst>
          </p:cNvPr>
          <p:cNvSpPr txBox="1"/>
          <p:nvPr/>
        </p:nvSpPr>
        <p:spPr>
          <a:xfrm>
            <a:off x="532697" y="5384323"/>
            <a:ext cx="11417323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每次记录上一层递归的数，下一次递归循环比从这个数大的第一个数开始即可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3DB62C-34C3-331B-A8FC-F191EAFC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16" y="1215432"/>
            <a:ext cx="5160904" cy="40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18122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C1D53F-37F8-8A02-BE5F-C8C20DE41791}"/>
              </a:ext>
            </a:extLst>
          </p:cNvPr>
          <p:cNvSpPr/>
          <p:nvPr/>
        </p:nvSpPr>
        <p:spPr>
          <a:xfrm>
            <a:off x="1130006" y="354830"/>
            <a:ext cx="303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深度优先搜索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FFB240-7CB5-746C-6A5A-CAC0F5958F5C}"/>
              </a:ext>
            </a:extLst>
          </p:cNvPr>
          <p:cNvSpPr txBox="1"/>
          <p:nvPr/>
        </p:nvSpPr>
        <p:spPr>
          <a:xfrm>
            <a:off x="387338" y="1168311"/>
            <a:ext cx="10990311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深度优先搜索的应用非常广泛，除了这类遍历所有可能性的问题，跟树有关的相关问题，例如平衡树的维护等，以及跟图有关的问题，例如找图中的环等都涉及到深度优先搜索算法。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理解和应用深度优先搜索最重要的是能理解递归，分清递归中递和归的过程，理解回溯的作用，就可以在任意情境下理解和使用深度优先搜索。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2549398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11DC0E-3EB0-8367-3BCD-1DE8711A33E7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图的定义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A925F6-E248-EBF6-BFE2-EEBE7330F3E9}"/>
              </a:ext>
            </a:extLst>
          </p:cNvPr>
          <p:cNvSpPr txBox="1"/>
          <p:nvPr/>
        </p:nvSpPr>
        <p:spPr>
          <a:xfrm>
            <a:off x="544015" y="1305288"/>
            <a:ext cx="10612842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图是由点的集合</a:t>
            </a:r>
            <a:r>
              <a:rPr lang="en-US" altLang="zh-CN" sz="2400" b="1" dirty="0"/>
              <a:t>V</a:t>
            </a:r>
            <a:r>
              <a:rPr lang="zh-CN" altLang="en-US" sz="2400" b="1" dirty="0"/>
              <a:t>和边的集合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构成的，记作</a:t>
            </a:r>
            <a:r>
              <a:rPr lang="en-US" altLang="zh-CN" sz="2400" b="1" dirty="0"/>
              <a:t>G=(V, 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在无向图中，边</a:t>
            </a:r>
            <a:r>
              <a:rPr lang="en-US" altLang="zh-CN" sz="2400" b="1" dirty="0"/>
              <a:t>(u, v)</a:t>
            </a:r>
            <a:r>
              <a:rPr lang="zh-CN" altLang="en-US" sz="2400" b="1" dirty="0"/>
              <a:t>两端的顶点可以互相到达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在有向图中，边</a:t>
            </a:r>
            <a:r>
              <a:rPr lang="en-US" altLang="zh-CN" sz="2400" b="1" dirty="0"/>
              <a:t>(u, v)</a:t>
            </a:r>
            <a:r>
              <a:rPr lang="zh-CN" altLang="en-US" sz="2400" b="1" dirty="0"/>
              <a:t>只能由</a:t>
            </a:r>
            <a:r>
              <a:rPr lang="en-US" altLang="zh-CN" sz="2400" b="1" dirty="0"/>
              <a:t>u</a:t>
            </a:r>
            <a:r>
              <a:rPr lang="zh-CN" altLang="en-US" sz="2400" b="1" dirty="0"/>
              <a:t>到达</a:t>
            </a:r>
            <a:r>
              <a:rPr lang="en-US" altLang="zh-CN" sz="2400" b="1" dirty="0"/>
              <a:t>v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E71EF5-0D0E-54F8-0B3F-C1D87856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15" y="3192419"/>
            <a:ext cx="2590933" cy="3111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6585FE-75C8-A877-7F7B-E4EBCB2E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42" y="3246448"/>
            <a:ext cx="2379665" cy="30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7795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1588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3487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95439" y="2264468"/>
            <a:ext cx="6208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491">
              <a:defRPr/>
            </a:pPr>
            <a:r>
              <a:rPr lang="en-US" altLang="zh-CN" sz="7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Thanks for watching</a:t>
            </a:r>
            <a:endParaRPr lang="zh-CN" altLang="en-US" sz="7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1588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3629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81418" y="1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38922" y="1167125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71277" y="2156849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7825" y="4658925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F893B4-5A76-34FB-DE3D-0E6C6BE3DD4E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环和路径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D239D8-9E73-E00F-1035-B48A76C0C808}"/>
                  </a:ext>
                </a:extLst>
              </p:cNvPr>
              <p:cNvSpPr txBox="1"/>
              <p:nvPr/>
            </p:nvSpPr>
            <p:spPr>
              <a:xfrm>
                <a:off x="544015" y="1305288"/>
                <a:ext cx="11482788" cy="225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路径是指在一个图中的节点的序列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 …, 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，满足对于任意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2400" b="1" dirty="0"/>
                  <a:t>都存在边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直观来看就是从某个节点顺着边走到另一个节点的路径。</a:t>
                </a:r>
                <a:endParaRPr lang="en-US" altLang="zh-CN" sz="2400" b="1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环是指一个起点和终点相同的路径。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D239D8-9E73-E00F-1035-B48A76C0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5" y="1305288"/>
                <a:ext cx="11482788" cy="2252027"/>
              </a:xfrm>
              <a:prstGeom prst="rect">
                <a:avLst/>
              </a:prstGeom>
              <a:blipFill>
                <a:blip r:embed="rId2"/>
                <a:stretch>
                  <a:fillRect l="-690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A4EE0AE-F0AC-06FC-1A72-7CBC4ECC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291" y="3838970"/>
            <a:ext cx="3459402" cy="2419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E3DC93-9A2F-ADFF-4E1F-7BE9B819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7" y="4602954"/>
            <a:ext cx="5740695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732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C7265B-09B2-6484-B0F4-45BBCF5834F9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连通图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25442F-57D3-2B1E-B664-75047BB2EA60}"/>
              </a:ext>
            </a:extLst>
          </p:cNvPr>
          <p:cNvSpPr txBox="1"/>
          <p:nvPr/>
        </p:nvSpPr>
        <p:spPr>
          <a:xfrm>
            <a:off x="544015" y="1305288"/>
            <a:ext cx="11482788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连通图是指图中的</a:t>
            </a:r>
            <a:r>
              <a:rPr lang="zh-CN" altLang="en-US" sz="2400" b="1" dirty="0">
                <a:solidFill>
                  <a:srgbClr val="FF0000"/>
                </a:solidFill>
              </a:rPr>
              <a:t>任意两个节点</a:t>
            </a:r>
            <a:r>
              <a:rPr lang="zh-CN" altLang="en-US" sz="2400" b="1" dirty="0"/>
              <a:t>都存在路径可以</a:t>
            </a:r>
            <a:r>
              <a:rPr lang="zh-CN" altLang="en-US" sz="2400" b="1" dirty="0">
                <a:solidFill>
                  <a:srgbClr val="FF0000"/>
                </a:solidFill>
              </a:rPr>
              <a:t>互相</a:t>
            </a:r>
            <a:r>
              <a:rPr lang="zh-CN" altLang="en-US" sz="2400" b="1" dirty="0"/>
              <a:t>到达。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B865A-FD39-C942-D244-E5751CF7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43" y="2233910"/>
            <a:ext cx="6744047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557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6BDF88-0B63-CDDF-C8A7-1FA2F4325EA2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图、树、森林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2729E-2214-72D4-32B4-AF99CCA1CB25}"/>
              </a:ext>
            </a:extLst>
          </p:cNvPr>
          <p:cNvSpPr txBox="1"/>
          <p:nvPr/>
        </p:nvSpPr>
        <p:spPr>
          <a:xfrm>
            <a:off x="578916" y="1033062"/>
            <a:ext cx="11482788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树是一个无环的简单连通图。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森林是若干个不连通的数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图是最广的概念，树和森林都是图的特例。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CD4415-E4BD-A051-23F0-A45EE3B4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19" y="2820294"/>
            <a:ext cx="8471335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8946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28535B-656B-1C25-47BD-8346BAACBA3D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图的表示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C0C9E1-1C96-F4B7-350F-9A89468E83A6}"/>
                  </a:ext>
                </a:extLst>
              </p:cNvPr>
              <p:cNvSpPr txBox="1"/>
              <p:nvPr/>
            </p:nvSpPr>
            <p:spPr>
              <a:xfrm>
                <a:off x="578916" y="1033062"/>
                <a:ext cx="11482788" cy="114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邻接链表表示：用链表的方式存储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所能到达的节点</a:t>
                </a:r>
                <a:endParaRPr lang="en-US" altLang="zh-CN" sz="2400" b="1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较常用的存储方式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C0C9E1-1C96-F4B7-350F-9A89468E8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6" y="1033062"/>
                <a:ext cx="11482788" cy="1144031"/>
              </a:xfrm>
              <a:prstGeom prst="rect">
                <a:avLst/>
              </a:prstGeom>
              <a:blipFill>
                <a:blip r:embed="rId2"/>
                <a:stretch>
                  <a:fillRect l="-743" b="-1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E3A9175-4467-25C2-5DEE-C8206112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32" y="2315126"/>
            <a:ext cx="6852002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14134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1745</Words>
  <Application>Microsoft Office PowerPoint</Application>
  <PresentationFormat>宽屏</PresentationFormat>
  <Paragraphs>169</Paragraphs>
  <Slides>50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宗奇</dc:creator>
  <cp:lastModifiedBy>杨 宗奇</cp:lastModifiedBy>
  <cp:revision>463</cp:revision>
  <dcterms:created xsi:type="dcterms:W3CDTF">2022-03-06T07:45:30Z</dcterms:created>
  <dcterms:modified xsi:type="dcterms:W3CDTF">2023-08-30T12:29:24Z</dcterms:modified>
</cp:coreProperties>
</file>