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461" r:id="rId2"/>
    <p:sldId id="428" r:id="rId3"/>
    <p:sldId id="508" r:id="rId4"/>
    <p:sldId id="486" r:id="rId5"/>
    <p:sldId id="430" r:id="rId6"/>
    <p:sldId id="431" r:id="rId7"/>
    <p:sldId id="488" r:id="rId8"/>
    <p:sldId id="497" r:id="rId9"/>
    <p:sldId id="489" r:id="rId10"/>
    <p:sldId id="490" r:id="rId11"/>
    <p:sldId id="491" r:id="rId12"/>
    <p:sldId id="505" r:id="rId13"/>
    <p:sldId id="506" r:id="rId14"/>
    <p:sldId id="507" r:id="rId15"/>
    <p:sldId id="509" r:id="rId16"/>
    <p:sldId id="510" r:id="rId17"/>
    <p:sldId id="511" r:id="rId18"/>
    <p:sldId id="512" r:id="rId19"/>
    <p:sldId id="513" r:id="rId20"/>
    <p:sldId id="498" r:id="rId21"/>
  </p:sldIdLst>
  <p:sldSz cx="9144000" cy="6858000" type="screen4x3"/>
  <p:notesSz cx="6858000" cy="9144000"/>
  <p:defaultTextStyle>
    <a:defPPr>
      <a:defRPr lang="zh-CN"/>
    </a:defPPr>
    <a:lvl1pPr algn="ctr" rtl="0" fontAlgn="base">
      <a:lnSpc>
        <a:spcPct val="120000"/>
      </a:lnSpc>
      <a:spcBef>
        <a:spcPct val="50000"/>
      </a:spcBef>
      <a:spcAft>
        <a:spcPct val="0"/>
      </a:spcAft>
      <a:defRPr kumimoji="1" sz="28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1pPr>
    <a:lvl2pPr marL="457200" algn="ctr" rtl="0" fontAlgn="base">
      <a:lnSpc>
        <a:spcPct val="120000"/>
      </a:lnSpc>
      <a:spcBef>
        <a:spcPct val="50000"/>
      </a:spcBef>
      <a:spcAft>
        <a:spcPct val="0"/>
      </a:spcAft>
      <a:defRPr kumimoji="1" sz="28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2pPr>
    <a:lvl3pPr marL="914400" algn="ctr" rtl="0" fontAlgn="base">
      <a:lnSpc>
        <a:spcPct val="120000"/>
      </a:lnSpc>
      <a:spcBef>
        <a:spcPct val="50000"/>
      </a:spcBef>
      <a:spcAft>
        <a:spcPct val="0"/>
      </a:spcAft>
      <a:defRPr kumimoji="1" sz="28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3pPr>
    <a:lvl4pPr marL="1371600" algn="ctr" rtl="0" fontAlgn="base">
      <a:lnSpc>
        <a:spcPct val="120000"/>
      </a:lnSpc>
      <a:spcBef>
        <a:spcPct val="50000"/>
      </a:spcBef>
      <a:spcAft>
        <a:spcPct val="0"/>
      </a:spcAft>
      <a:defRPr kumimoji="1" sz="28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4pPr>
    <a:lvl5pPr marL="1828800" algn="ctr" rtl="0" fontAlgn="base">
      <a:lnSpc>
        <a:spcPct val="120000"/>
      </a:lnSpc>
      <a:spcBef>
        <a:spcPct val="50000"/>
      </a:spcBef>
      <a:spcAft>
        <a:spcPct val="0"/>
      </a:spcAft>
      <a:defRPr kumimoji="1" sz="28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171FF"/>
    <a:srgbClr val="3333FF"/>
    <a:srgbClr val="FF0000"/>
    <a:srgbClr val="FFFFCC"/>
    <a:srgbClr val="CCFFFF"/>
    <a:srgbClr val="FFCCCC"/>
    <a:srgbClr val="FFFF00"/>
    <a:srgbClr val="FF9933"/>
    <a:srgbClr val="000099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96" autoAdjust="0"/>
    <p:restoredTop sz="93524" autoAdjust="0"/>
  </p:normalViewPr>
  <p:slideViewPr>
    <p:cSldViewPr snapToGrid="0" showGuides="1">
      <p:cViewPr varScale="1">
        <p:scale>
          <a:sx n="103" d="100"/>
          <a:sy n="103" d="100"/>
        </p:scale>
        <p:origin x="1232" y="80"/>
      </p:cViewPr>
      <p:guideLst>
        <p:guide orient="horz" pos="4292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82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573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7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57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57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fld id="{EF2FAFFC-0F5F-42E2-92CF-EDEC220F72D7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E340A8C-BA17-4BCF-AC66-6A4DBF02D597}" type="slidenum">
              <a:rPr lang="en-US" altLang="zh-CN"/>
              <a:t>1</a:t>
            </a:fld>
            <a:endParaRPr lang="en-US" altLang="zh-CN"/>
          </a:p>
        </p:txBody>
      </p:sp>
      <p:sp>
        <p:nvSpPr>
          <p:cNvPr id="41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☆☆☆☆☆☆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☆☆☆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2FAFFC-0F5F-42E2-92CF-EDEC220F72D7}" type="slidenum">
              <a:rPr lang="en-US" altLang="zh-CN" smtClean="0"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2475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从边际频率函数的两个角度去理解，有两种算法</a:t>
            </a:r>
            <a:endParaRPr lang="en-US" altLang="zh-CN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FAFFC-0F5F-42E2-92CF-EDEC220F72D7}" type="slidenum">
              <a:rPr lang="en-US" altLang="zh-CN" smtClean="0"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2" name="Rectangle 76"/>
          <p:cNvSpPr>
            <a:spLocks noChangeArrowheads="1"/>
          </p:cNvSpPr>
          <p:nvPr userDrawn="1"/>
        </p:nvSpPr>
        <p:spPr bwMode="auto">
          <a:xfrm>
            <a:off x="2006133" y="-31750"/>
            <a:ext cx="521045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b="0" dirty="0">
                <a:solidFill>
                  <a:srgbClr val="7171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§2 </a:t>
            </a:r>
            <a:r>
              <a:rPr lang="zh-CN" altLang="en-US" b="0" dirty="0">
                <a:solidFill>
                  <a:srgbClr val="7171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二维离散随机变量</a:t>
            </a:r>
          </a:p>
        </p:txBody>
      </p:sp>
      <p:sp>
        <p:nvSpPr>
          <p:cNvPr id="4191" name="Rectangle 95"/>
          <p:cNvSpPr>
            <a:spLocks noChangeArrowheads="1"/>
          </p:cNvSpPr>
          <p:nvPr userDrawn="1"/>
        </p:nvSpPr>
        <p:spPr bwMode="auto">
          <a:xfrm>
            <a:off x="-12700" y="511175"/>
            <a:ext cx="9180513" cy="7143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9" name="Rectangle 113"/>
          <p:cNvSpPr>
            <a:spLocks noChangeArrowheads="1"/>
          </p:cNvSpPr>
          <p:nvPr userDrawn="1"/>
        </p:nvSpPr>
        <p:spPr bwMode="auto">
          <a:xfrm>
            <a:off x="7327900" y="266700"/>
            <a:ext cx="749300" cy="252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fld id="{39C1F5FA-EB12-47DD-AA90-50FC4E9C78CC}" type="slidenum">
              <a:rPr lang="en-US" altLang="zh-CN" sz="1000" smtClean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‹#›</a:t>
            </a:fld>
            <a:endParaRPr lang="en-US" altLang="zh-CN" sz="1000" dirty="0">
              <a:solidFill>
                <a:schemeClr val="folHlink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n"/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Monotype Sorts" pitchFamily="2" charset="2"/>
        <a:buChar char="u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F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9.bin"/><Relationship Id="rId13" Type="http://schemas.openxmlformats.org/officeDocument/2006/relationships/image" Target="../media/image95.wmf"/><Relationship Id="rId18" Type="http://schemas.openxmlformats.org/officeDocument/2006/relationships/oleObject" Target="../embeddings/oleObject104.bin"/><Relationship Id="rId3" Type="http://schemas.openxmlformats.org/officeDocument/2006/relationships/image" Target="../media/image90.wmf"/><Relationship Id="rId7" Type="http://schemas.openxmlformats.org/officeDocument/2006/relationships/image" Target="../media/image92.wmf"/><Relationship Id="rId12" Type="http://schemas.openxmlformats.org/officeDocument/2006/relationships/oleObject" Target="../embeddings/oleObject101.bin"/><Relationship Id="rId17" Type="http://schemas.openxmlformats.org/officeDocument/2006/relationships/image" Target="../media/image97.wmf"/><Relationship Id="rId2" Type="http://schemas.openxmlformats.org/officeDocument/2006/relationships/oleObject" Target="../embeddings/oleObject96.bin"/><Relationship Id="rId16" Type="http://schemas.openxmlformats.org/officeDocument/2006/relationships/oleObject" Target="../embeddings/oleObject10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8.bin"/><Relationship Id="rId11" Type="http://schemas.openxmlformats.org/officeDocument/2006/relationships/image" Target="../media/image94.wmf"/><Relationship Id="rId5" Type="http://schemas.openxmlformats.org/officeDocument/2006/relationships/image" Target="../media/image91.wmf"/><Relationship Id="rId15" Type="http://schemas.openxmlformats.org/officeDocument/2006/relationships/image" Target="../media/image96.wmf"/><Relationship Id="rId10" Type="http://schemas.openxmlformats.org/officeDocument/2006/relationships/oleObject" Target="../embeddings/oleObject100.bin"/><Relationship Id="rId19" Type="http://schemas.openxmlformats.org/officeDocument/2006/relationships/image" Target="../media/image98.wmf"/><Relationship Id="rId4" Type="http://schemas.openxmlformats.org/officeDocument/2006/relationships/oleObject" Target="../embeddings/oleObject97.bin"/><Relationship Id="rId9" Type="http://schemas.openxmlformats.org/officeDocument/2006/relationships/image" Target="../media/image93.wmf"/><Relationship Id="rId14" Type="http://schemas.openxmlformats.org/officeDocument/2006/relationships/oleObject" Target="../embeddings/oleObject10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5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0.wmf"/><Relationship Id="rId5" Type="http://schemas.openxmlformats.org/officeDocument/2006/relationships/oleObject" Target="../embeddings/oleObject106.bin"/><Relationship Id="rId4" Type="http://schemas.openxmlformats.org/officeDocument/2006/relationships/image" Target="../media/image99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8.wmf"/><Relationship Id="rId12" Type="http://schemas.openxmlformats.org/officeDocument/2006/relationships/oleObject" Target="../embeddings/oleObject11.bin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5" Type="http://schemas.openxmlformats.org/officeDocument/2006/relationships/image" Target="../media/image12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9.wmf"/><Relationship Id="rId14" Type="http://schemas.openxmlformats.org/officeDocument/2006/relationships/oleObject" Target="../embeddings/oleObject12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18.wmf"/><Relationship Id="rId18" Type="http://schemas.openxmlformats.org/officeDocument/2006/relationships/oleObject" Target="../embeddings/oleObject21.bin"/><Relationship Id="rId3" Type="http://schemas.openxmlformats.org/officeDocument/2006/relationships/image" Target="../media/image13.wmf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18.bin"/><Relationship Id="rId17" Type="http://schemas.openxmlformats.org/officeDocument/2006/relationships/image" Target="../media/image20.wmf"/><Relationship Id="rId2" Type="http://schemas.openxmlformats.org/officeDocument/2006/relationships/oleObject" Target="../embeddings/oleObject13.bin"/><Relationship Id="rId16" Type="http://schemas.openxmlformats.org/officeDocument/2006/relationships/oleObject" Target="../embeddings/oleObject2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17.wmf"/><Relationship Id="rId5" Type="http://schemas.openxmlformats.org/officeDocument/2006/relationships/image" Target="../media/image14.wmf"/><Relationship Id="rId15" Type="http://schemas.openxmlformats.org/officeDocument/2006/relationships/image" Target="../media/image19.wmf"/><Relationship Id="rId10" Type="http://schemas.openxmlformats.org/officeDocument/2006/relationships/oleObject" Target="../embeddings/oleObject17.bin"/><Relationship Id="rId19" Type="http://schemas.openxmlformats.org/officeDocument/2006/relationships/image" Target="../media/image21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6.wmf"/><Relationship Id="rId14" Type="http://schemas.openxmlformats.org/officeDocument/2006/relationships/oleObject" Target="../embeddings/oleObject19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image" Target="../media/image27.wmf"/><Relationship Id="rId18" Type="http://schemas.openxmlformats.org/officeDocument/2006/relationships/oleObject" Target="../embeddings/oleObject30.bin"/><Relationship Id="rId26" Type="http://schemas.openxmlformats.org/officeDocument/2006/relationships/oleObject" Target="../embeddings/oleObject34.bin"/><Relationship Id="rId3" Type="http://schemas.openxmlformats.org/officeDocument/2006/relationships/image" Target="../media/image22.wmf"/><Relationship Id="rId21" Type="http://schemas.openxmlformats.org/officeDocument/2006/relationships/image" Target="../media/image31.wmf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27.bin"/><Relationship Id="rId17" Type="http://schemas.openxmlformats.org/officeDocument/2006/relationships/image" Target="../media/image29.wmf"/><Relationship Id="rId25" Type="http://schemas.openxmlformats.org/officeDocument/2006/relationships/image" Target="../media/image33.wmf"/><Relationship Id="rId2" Type="http://schemas.openxmlformats.org/officeDocument/2006/relationships/oleObject" Target="../embeddings/oleObject22.bin"/><Relationship Id="rId16" Type="http://schemas.openxmlformats.org/officeDocument/2006/relationships/oleObject" Target="../embeddings/oleObject29.bin"/><Relationship Id="rId20" Type="http://schemas.openxmlformats.org/officeDocument/2006/relationships/oleObject" Target="../embeddings/oleObject31.bin"/><Relationship Id="rId29" Type="http://schemas.openxmlformats.org/officeDocument/2006/relationships/image" Target="../media/image35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26.wmf"/><Relationship Id="rId24" Type="http://schemas.openxmlformats.org/officeDocument/2006/relationships/oleObject" Target="../embeddings/oleObject33.bin"/><Relationship Id="rId5" Type="http://schemas.openxmlformats.org/officeDocument/2006/relationships/image" Target="../media/image23.wmf"/><Relationship Id="rId15" Type="http://schemas.openxmlformats.org/officeDocument/2006/relationships/image" Target="../media/image28.wmf"/><Relationship Id="rId23" Type="http://schemas.openxmlformats.org/officeDocument/2006/relationships/image" Target="../media/image32.wmf"/><Relationship Id="rId28" Type="http://schemas.openxmlformats.org/officeDocument/2006/relationships/oleObject" Target="../embeddings/oleObject35.bin"/><Relationship Id="rId10" Type="http://schemas.openxmlformats.org/officeDocument/2006/relationships/oleObject" Target="../embeddings/oleObject26.bin"/><Relationship Id="rId19" Type="http://schemas.openxmlformats.org/officeDocument/2006/relationships/image" Target="../media/image30.wmf"/><Relationship Id="rId4" Type="http://schemas.openxmlformats.org/officeDocument/2006/relationships/oleObject" Target="../embeddings/oleObject23.bin"/><Relationship Id="rId9" Type="http://schemas.openxmlformats.org/officeDocument/2006/relationships/image" Target="../media/image25.wmf"/><Relationship Id="rId14" Type="http://schemas.openxmlformats.org/officeDocument/2006/relationships/oleObject" Target="../embeddings/oleObject28.bin"/><Relationship Id="rId22" Type="http://schemas.openxmlformats.org/officeDocument/2006/relationships/oleObject" Target="../embeddings/oleObject32.bin"/><Relationship Id="rId27" Type="http://schemas.openxmlformats.org/officeDocument/2006/relationships/image" Target="../media/image34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image" Target="../media/image41.wmf"/><Relationship Id="rId3" Type="http://schemas.openxmlformats.org/officeDocument/2006/relationships/image" Target="../media/image36.wmf"/><Relationship Id="rId7" Type="http://schemas.openxmlformats.org/officeDocument/2006/relationships/image" Target="../media/image38.wmf"/><Relationship Id="rId12" Type="http://schemas.openxmlformats.org/officeDocument/2006/relationships/oleObject" Target="../embeddings/oleObject41.bin"/><Relationship Id="rId2" Type="http://schemas.openxmlformats.org/officeDocument/2006/relationships/oleObject" Target="../embeddings/oleObject3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40.wmf"/><Relationship Id="rId5" Type="http://schemas.openxmlformats.org/officeDocument/2006/relationships/image" Target="../media/image37.wmf"/><Relationship Id="rId10" Type="http://schemas.openxmlformats.org/officeDocument/2006/relationships/oleObject" Target="../embeddings/oleObject40.bin"/><Relationship Id="rId4" Type="http://schemas.openxmlformats.org/officeDocument/2006/relationships/oleObject" Target="../embeddings/oleObject37.bin"/><Relationship Id="rId9" Type="http://schemas.openxmlformats.org/officeDocument/2006/relationships/image" Target="../media/image39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13" Type="http://schemas.openxmlformats.org/officeDocument/2006/relationships/image" Target="../media/image47.wmf"/><Relationship Id="rId18" Type="http://schemas.openxmlformats.org/officeDocument/2006/relationships/oleObject" Target="../embeddings/oleObject50.bin"/><Relationship Id="rId3" Type="http://schemas.openxmlformats.org/officeDocument/2006/relationships/image" Target="../media/image42.wmf"/><Relationship Id="rId21" Type="http://schemas.openxmlformats.org/officeDocument/2006/relationships/image" Target="../media/image51.wmf"/><Relationship Id="rId7" Type="http://schemas.openxmlformats.org/officeDocument/2006/relationships/image" Target="../media/image44.wmf"/><Relationship Id="rId12" Type="http://schemas.openxmlformats.org/officeDocument/2006/relationships/oleObject" Target="../embeddings/oleObject47.bin"/><Relationship Id="rId17" Type="http://schemas.openxmlformats.org/officeDocument/2006/relationships/image" Target="../media/image49.wmf"/><Relationship Id="rId2" Type="http://schemas.openxmlformats.org/officeDocument/2006/relationships/oleObject" Target="../embeddings/oleObject42.bin"/><Relationship Id="rId16" Type="http://schemas.openxmlformats.org/officeDocument/2006/relationships/oleObject" Target="../embeddings/oleObject49.bin"/><Relationship Id="rId20" Type="http://schemas.openxmlformats.org/officeDocument/2006/relationships/oleObject" Target="../embeddings/oleObject5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46.wmf"/><Relationship Id="rId5" Type="http://schemas.openxmlformats.org/officeDocument/2006/relationships/image" Target="../media/image43.wmf"/><Relationship Id="rId15" Type="http://schemas.openxmlformats.org/officeDocument/2006/relationships/image" Target="../media/image48.wmf"/><Relationship Id="rId23" Type="http://schemas.openxmlformats.org/officeDocument/2006/relationships/image" Target="../media/image52.wmf"/><Relationship Id="rId10" Type="http://schemas.openxmlformats.org/officeDocument/2006/relationships/oleObject" Target="../embeddings/oleObject46.bin"/><Relationship Id="rId19" Type="http://schemas.openxmlformats.org/officeDocument/2006/relationships/image" Target="../media/image50.wmf"/><Relationship Id="rId4" Type="http://schemas.openxmlformats.org/officeDocument/2006/relationships/oleObject" Target="../embeddings/oleObject43.bin"/><Relationship Id="rId9" Type="http://schemas.openxmlformats.org/officeDocument/2006/relationships/image" Target="../media/image45.wmf"/><Relationship Id="rId14" Type="http://schemas.openxmlformats.org/officeDocument/2006/relationships/oleObject" Target="../embeddings/oleObject48.bin"/><Relationship Id="rId22" Type="http://schemas.openxmlformats.org/officeDocument/2006/relationships/oleObject" Target="../embeddings/oleObject5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13" Type="http://schemas.openxmlformats.org/officeDocument/2006/relationships/image" Target="../media/image51.wmf"/><Relationship Id="rId18" Type="http://schemas.openxmlformats.org/officeDocument/2006/relationships/oleObject" Target="../embeddings/oleObject61.bin"/><Relationship Id="rId26" Type="http://schemas.openxmlformats.org/officeDocument/2006/relationships/oleObject" Target="../embeddings/oleObject65.bin"/><Relationship Id="rId3" Type="http://schemas.openxmlformats.org/officeDocument/2006/relationships/image" Target="../media/image42.wmf"/><Relationship Id="rId21" Type="http://schemas.openxmlformats.org/officeDocument/2006/relationships/image" Target="../media/image56.wmf"/><Relationship Id="rId7" Type="http://schemas.openxmlformats.org/officeDocument/2006/relationships/image" Target="../media/image44.wmf"/><Relationship Id="rId12" Type="http://schemas.openxmlformats.org/officeDocument/2006/relationships/oleObject" Target="../embeddings/oleObject58.bin"/><Relationship Id="rId17" Type="http://schemas.openxmlformats.org/officeDocument/2006/relationships/image" Target="../media/image54.wmf"/><Relationship Id="rId25" Type="http://schemas.openxmlformats.org/officeDocument/2006/relationships/image" Target="../media/image58.wmf"/><Relationship Id="rId2" Type="http://schemas.openxmlformats.org/officeDocument/2006/relationships/oleObject" Target="../embeddings/oleObject53.bin"/><Relationship Id="rId16" Type="http://schemas.openxmlformats.org/officeDocument/2006/relationships/oleObject" Target="../embeddings/oleObject60.bin"/><Relationship Id="rId20" Type="http://schemas.openxmlformats.org/officeDocument/2006/relationships/oleObject" Target="../embeddings/oleObject62.bin"/><Relationship Id="rId29" Type="http://schemas.openxmlformats.org/officeDocument/2006/relationships/image" Target="../media/image60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5.bin"/><Relationship Id="rId11" Type="http://schemas.openxmlformats.org/officeDocument/2006/relationships/image" Target="../media/image50.wmf"/><Relationship Id="rId24" Type="http://schemas.openxmlformats.org/officeDocument/2006/relationships/oleObject" Target="../embeddings/oleObject64.bin"/><Relationship Id="rId5" Type="http://schemas.openxmlformats.org/officeDocument/2006/relationships/image" Target="../media/image43.wmf"/><Relationship Id="rId15" Type="http://schemas.openxmlformats.org/officeDocument/2006/relationships/image" Target="../media/image53.wmf"/><Relationship Id="rId23" Type="http://schemas.openxmlformats.org/officeDocument/2006/relationships/image" Target="../media/image57.wmf"/><Relationship Id="rId28" Type="http://schemas.openxmlformats.org/officeDocument/2006/relationships/oleObject" Target="../embeddings/oleObject66.bin"/><Relationship Id="rId10" Type="http://schemas.openxmlformats.org/officeDocument/2006/relationships/oleObject" Target="../embeddings/oleObject57.bin"/><Relationship Id="rId19" Type="http://schemas.openxmlformats.org/officeDocument/2006/relationships/image" Target="../media/image55.wmf"/><Relationship Id="rId31" Type="http://schemas.openxmlformats.org/officeDocument/2006/relationships/image" Target="../media/image61.wmf"/><Relationship Id="rId4" Type="http://schemas.openxmlformats.org/officeDocument/2006/relationships/oleObject" Target="../embeddings/oleObject54.bin"/><Relationship Id="rId9" Type="http://schemas.openxmlformats.org/officeDocument/2006/relationships/image" Target="../media/image45.wmf"/><Relationship Id="rId14" Type="http://schemas.openxmlformats.org/officeDocument/2006/relationships/oleObject" Target="../embeddings/oleObject59.bin"/><Relationship Id="rId22" Type="http://schemas.openxmlformats.org/officeDocument/2006/relationships/oleObject" Target="../embeddings/oleObject63.bin"/><Relationship Id="rId27" Type="http://schemas.openxmlformats.org/officeDocument/2006/relationships/image" Target="../media/image59.wmf"/><Relationship Id="rId30" Type="http://schemas.openxmlformats.org/officeDocument/2006/relationships/oleObject" Target="../embeddings/oleObject67.bin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73.bin"/><Relationship Id="rId18" Type="http://schemas.openxmlformats.org/officeDocument/2006/relationships/image" Target="../media/image69.wmf"/><Relationship Id="rId26" Type="http://schemas.openxmlformats.org/officeDocument/2006/relationships/image" Target="../media/image73.wmf"/><Relationship Id="rId39" Type="http://schemas.openxmlformats.org/officeDocument/2006/relationships/oleObject" Target="../embeddings/oleObject86.bin"/><Relationship Id="rId21" Type="http://schemas.openxmlformats.org/officeDocument/2006/relationships/oleObject" Target="../embeddings/oleObject77.bin"/><Relationship Id="rId34" Type="http://schemas.openxmlformats.org/officeDocument/2006/relationships/image" Target="../media/image77.wmf"/><Relationship Id="rId42" Type="http://schemas.openxmlformats.org/officeDocument/2006/relationships/image" Target="../media/image81.wmf"/><Relationship Id="rId47" Type="http://schemas.openxmlformats.org/officeDocument/2006/relationships/oleObject" Target="../embeddings/oleObject90.bin"/><Relationship Id="rId50" Type="http://schemas.openxmlformats.org/officeDocument/2006/relationships/image" Target="../media/image85.wmf"/><Relationship Id="rId55" Type="http://schemas.openxmlformats.org/officeDocument/2006/relationships/oleObject" Target="../embeddings/oleObject94.bin"/><Relationship Id="rId7" Type="http://schemas.openxmlformats.org/officeDocument/2006/relationships/oleObject" Target="../embeddings/oleObject70.bin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68.wmf"/><Relationship Id="rId29" Type="http://schemas.openxmlformats.org/officeDocument/2006/relationships/oleObject" Target="../embeddings/oleObject81.bin"/><Relationship Id="rId11" Type="http://schemas.openxmlformats.org/officeDocument/2006/relationships/oleObject" Target="../embeddings/oleObject72.bin"/><Relationship Id="rId24" Type="http://schemas.openxmlformats.org/officeDocument/2006/relationships/image" Target="../media/image72.wmf"/><Relationship Id="rId32" Type="http://schemas.openxmlformats.org/officeDocument/2006/relationships/image" Target="../media/image76.wmf"/><Relationship Id="rId37" Type="http://schemas.openxmlformats.org/officeDocument/2006/relationships/oleObject" Target="../embeddings/oleObject85.bin"/><Relationship Id="rId40" Type="http://schemas.openxmlformats.org/officeDocument/2006/relationships/image" Target="../media/image80.wmf"/><Relationship Id="rId45" Type="http://schemas.openxmlformats.org/officeDocument/2006/relationships/oleObject" Target="../embeddings/oleObject89.bin"/><Relationship Id="rId53" Type="http://schemas.openxmlformats.org/officeDocument/2006/relationships/oleObject" Target="../embeddings/oleObject93.bin"/><Relationship Id="rId58" Type="http://schemas.openxmlformats.org/officeDocument/2006/relationships/image" Target="../media/image89.wmf"/><Relationship Id="rId5" Type="http://schemas.openxmlformats.org/officeDocument/2006/relationships/oleObject" Target="../embeddings/oleObject69.bin"/><Relationship Id="rId19" Type="http://schemas.openxmlformats.org/officeDocument/2006/relationships/oleObject" Target="../embeddings/oleObject76.bin"/><Relationship Id="rId4" Type="http://schemas.openxmlformats.org/officeDocument/2006/relationships/image" Target="../media/image62.wmf"/><Relationship Id="rId9" Type="http://schemas.openxmlformats.org/officeDocument/2006/relationships/oleObject" Target="../embeddings/oleObject71.bin"/><Relationship Id="rId14" Type="http://schemas.openxmlformats.org/officeDocument/2006/relationships/image" Target="../media/image67.wmf"/><Relationship Id="rId22" Type="http://schemas.openxmlformats.org/officeDocument/2006/relationships/image" Target="../media/image71.wmf"/><Relationship Id="rId27" Type="http://schemas.openxmlformats.org/officeDocument/2006/relationships/oleObject" Target="../embeddings/oleObject80.bin"/><Relationship Id="rId30" Type="http://schemas.openxmlformats.org/officeDocument/2006/relationships/image" Target="../media/image75.wmf"/><Relationship Id="rId35" Type="http://schemas.openxmlformats.org/officeDocument/2006/relationships/oleObject" Target="../embeddings/oleObject84.bin"/><Relationship Id="rId43" Type="http://schemas.openxmlformats.org/officeDocument/2006/relationships/oleObject" Target="../embeddings/oleObject88.bin"/><Relationship Id="rId48" Type="http://schemas.openxmlformats.org/officeDocument/2006/relationships/image" Target="../media/image84.wmf"/><Relationship Id="rId56" Type="http://schemas.openxmlformats.org/officeDocument/2006/relationships/image" Target="../media/image88.wmf"/><Relationship Id="rId8" Type="http://schemas.openxmlformats.org/officeDocument/2006/relationships/image" Target="../media/image64.wmf"/><Relationship Id="rId51" Type="http://schemas.openxmlformats.org/officeDocument/2006/relationships/oleObject" Target="../embeddings/oleObject92.bin"/><Relationship Id="rId3" Type="http://schemas.openxmlformats.org/officeDocument/2006/relationships/oleObject" Target="../embeddings/oleObject68.bin"/><Relationship Id="rId12" Type="http://schemas.openxmlformats.org/officeDocument/2006/relationships/image" Target="../media/image66.wmf"/><Relationship Id="rId17" Type="http://schemas.openxmlformats.org/officeDocument/2006/relationships/oleObject" Target="../embeddings/oleObject75.bin"/><Relationship Id="rId25" Type="http://schemas.openxmlformats.org/officeDocument/2006/relationships/oleObject" Target="../embeddings/oleObject79.bin"/><Relationship Id="rId33" Type="http://schemas.openxmlformats.org/officeDocument/2006/relationships/oleObject" Target="../embeddings/oleObject83.bin"/><Relationship Id="rId38" Type="http://schemas.openxmlformats.org/officeDocument/2006/relationships/image" Target="../media/image79.wmf"/><Relationship Id="rId46" Type="http://schemas.openxmlformats.org/officeDocument/2006/relationships/image" Target="../media/image83.wmf"/><Relationship Id="rId20" Type="http://schemas.openxmlformats.org/officeDocument/2006/relationships/image" Target="../media/image70.wmf"/><Relationship Id="rId41" Type="http://schemas.openxmlformats.org/officeDocument/2006/relationships/oleObject" Target="../embeddings/oleObject87.bin"/><Relationship Id="rId54" Type="http://schemas.openxmlformats.org/officeDocument/2006/relationships/image" Target="../media/image87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wmf"/><Relationship Id="rId15" Type="http://schemas.openxmlformats.org/officeDocument/2006/relationships/oleObject" Target="../embeddings/oleObject74.bin"/><Relationship Id="rId23" Type="http://schemas.openxmlformats.org/officeDocument/2006/relationships/oleObject" Target="../embeddings/oleObject78.bin"/><Relationship Id="rId28" Type="http://schemas.openxmlformats.org/officeDocument/2006/relationships/image" Target="../media/image74.wmf"/><Relationship Id="rId36" Type="http://schemas.openxmlformats.org/officeDocument/2006/relationships/image" Target="../media/image78.wmf"/><Relationship Id="rId49" Type="http://schemas.openxmlformats.org/officeDocument/2006/relationships/oleObject" Target="../embeddings/oleObject91.bin"/><Relationship Id="rId57" Type="http://schemas.openxmlformats.org/officeDocument/2006/relationships/oleObject" Target="../embeddings/oleObject95.bin"/><Relationship Id="rId10" Type="http://schemas.openxmlformats.org/officeDocument/2006/relationships/image" Target="../media/image65.wmf"/><Relationship Id="rId31" Type="http://schemas.openxmlformats.org/officeDocument/2006/relationships/oleObject" Target="../embeddings/oleObject82.bin"/><Relationship Id="rId44" Type="http://schemas.openxmlformats.org/officeDocument/2006/relationships/image" Target="../media/image82.wmf"/><Relationship Id="rId52" Type="http://schemas.openxmlformats.org/officeDocument/2006/relationships/image" Target="../media/image8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WordArt 10"/>
          <p:cNvSpPr>
            <a:spLocks noChangeArrowheads="1" noChangeShapeType="1" noTextEdit="1"/>
          </p:cNvSpPr>
          <p:nvPr/>
        </p:nvSpPr>
        <p:spPr bwMode="auto">
          <a:xfrm>
            <a:off x="2144792" y="829380"/>
            <a:ext cx="4481972" cy="496999"/>
          </a:xfrm>
          <a:prstGeom prst="rect">
            <a:avLst/>
          </a:prstGeom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3600" kern="10" cap="all" dirty="0">
                <a:ln w="0"/>
                <a:gradFill flip="none">
                  <a:gsLst>
                    <a:gs pos="0">
                      <a:srgbClr val="4F81BD">
                        <a:tint val="75000"/>
                        <a:shade val="75000"/>
                        <a:satMod val="170000"/>
                      </a:srgbClr>
                    </a:gs>
                    <a:gs pos="49000">
                      <a:srgbClr val="4F81BD">
                        <a:tint val="88000"/>
                        <a:shade val="65000"/>
                        <a:satMod val="172000"/>
                      </a:srgbClr>
                    </a:gs>
                    <a:gs pos="50000">
                      <a:srgbClr val="4F81BD">
                        <a:shade val="65000"/>
                        <a:satMod val="130000"/>
                      </a:srgbClr>
                    </a:gs>
                    <a:gs pos="92000">
                      <a:srgbClr val="4F81BD">
                        <a:shade val="50000"/>
                        <a:satMod val="120000"/>
                      </a:srgbClr>
                    </a:gs>
                    <a:gs pos="100000">
                      <a:srgbClr val="4F81BD">
                        <a:shade val="48000"/>
                        <a:satMod val="120000"/>
                      </a:srgb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华文细黑" panose="02010600040101010101" charset="-122"/>
                <a:ea typeface="华文细黑" panose="02010600040101010101" charset="-122"/>
              </a:rPr>
              <a:t>第三章  联合分布</a:t>
            </a:r>
          </a:p>
        </p:txBody>
      </p:sp>
      <p:sp>
        <p:nvSpPr>
          <p:cNvPr id="15" name="WordArt 21"/>
          <p:cNvSpPr>
            <a:spLocks noChangeArrowheads="1" noChangeShapeType="1" noTextEdit="1"/>
          </p:cNvSpPr>
          <p:nvPr/>
        </p:nvSpPr>
        <p:spPr bwMode="auto">
          <a:xfrm>
            <a:off x="1733550" y="1729560"/>
            <a:ext cx="5816600" cy="50323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15875">
                <a:solidFill>
                  <a:srgbClr val="3399FF"/>
                </a:solidFill>
                <a:round/>
              </a14:hiddenLine>
            </a:ext>
          </a:extLst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§1  </a:t>
            </a:r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引言：联合累积分布函数</a:t>
            </a:r>
          </a:p>
        </p:txBody>
      </p:sp>
      <p:sp>
        <p:nvSpPr>
          <p:cNvPr id="16" name="WordArt 22"/>
          <p:cNvSpPr>
            <a:spLocks noChangeArrowheads="1" noChangeShapeType="1" noTextEdit="1"/>
          </p:cNvSpPr>
          <p:nvPr/>
        </p:nvSpPr>
        <p:spPr bwMode="auto">
          <a:xfrm>
            <a:off x="1733550" y="2352784"/>
            <a:ext cx="4552950" cy="503238"/>
          </a:xfrm>
          <a:prstGeom prst="rect">
            <a:avLst/>
          </a:prstGeom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chemeClr val="bg1">
                    <a:lumMod val="75000"/>
                  </a:schemeClr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§2  (</a:t>
            </a:r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chemeClr val="bg1">
                    <a:lumMod val="75000"/>
                  </a:schemeClr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二维</a:t>
            </a:r>
            <a:r>
              <a:rPr lang="en-US" altLang="zh-CN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chemeClr val="bg1">
                    <a:lumMod val="75000"/>
                  </a:schemeClr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)</a:t>
            </a:r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chemeClr val="bg1">
                    <a:lumMod val="75000"/>
                  </a:schemeClr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离散随机变量</a:t>
            </a:r>
          </a:p>
        </p:txBody>
      </p:sp>
      <p:sp>
        <p:nvSpPr>
          <p:cNvPr id="17" name="WordArt 23"/>
          <p:cNvSpPr>
            <a:spLocks noChangeArrowheads="1" noChangeShapeType="1" noTextEdit="1"/>
          </p:cNvSpPr>
          <p:nvPr/>
        </p:nvSpPr>
        <p:spPr bwMode="auto">
          <a:xfrm>
            <a:off x="1733550" y="3599232"/>
            <a:ext cx="3372604" cy="50323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15875">
                <a:solidFill>
                  <a:srgbClr val="3399FF"/>
                </a:solidFill>
                <a:round/>
              </a14:hiddenLine>
            </a:ext>
          </a:extLst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§4  </a:t>
            </a:r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独立随机变量</a:t>
            </a:r>
          </a:p>
        </p:txBody>
      </p:sp>
      <p:sp>
        <p:nvSpPr>
          <p:cNvPr id="18" name="WordArt 24"/>
          <p:cNvSpPr>
            <a:spLocks noChangeArrowheads="1" noChangeShapeType="1" noTextEdit="1"/>
          </p:cNvSpPr>
          <p:nvPr/>
        </p:nvSpPr>
        <p:spPr bwMode="auto">
          <a:xfrm>
            <a:off x="1733550" y="4845678"/>
            <a:ext cx="4998582" cy="50323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15875">
                <a:solidFill>
                  <a:srgbClr val="3399FF"/>
                </a:solidFill>
                <a:round/>
              </a14:hiddenLine>
            </a:ext>
          </a:extLst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§6  </a:t>
            </a:r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联合分布随机变量函数</a:t>
            </a:r>
          </a:p>
        </p:txBody>
      </p:sp>
      <p:sp>
        <p:nvSpPr>
          <p:cNvPr id="19" name="WordArt 22"/>
          <p:cNvSpPr>
            <a:spLocks noChangeArrowheads="1" noChangeShapeType="1" noTextEdit="1"/>
          </p:cNvSpPr>
          <p:nvPr/>
        </p:nvSpPr>
        <p:spPr bwMode="auto">
          <a:xfrm>
            <a:off x="1733550" y="2976008"/>
            <a:ext cx="4552950" cy="50323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15875">
                <a:solidFill>
                  <a:srgbClr val="3399FF"/>
                </a:solidFill>
                <a:round/>
              </a14:hiddenLine>
            </a:ext>
          </a:extLst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§3  (</a:t>
            </a:r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二维</a:t>
            </a:r>
            <a:r>
              <a:rPr lang="en-US" altLang="zh-CN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)</a:t>
            </a:r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连续随机变量</a:t>
            </a:r>
          </a:p>
        </p:txBody>
      </p:sp>
      <p:sp>
        <p:nvSpPr>
          <p:cNvPr id="20" name="WordArt 23"/>
          <p:cNvSpPr>
            <a:spLocks noChangeArrowheads="1" noChangeShapeType="1" noTextEdit="1"/>
          </p:cNvSpPr>
          <p:nvPr/>
        </p:nvSpPr>
        <p:spPr bwMode="auto">
          <a:xfrm>
            <a:off x="1733550" y="4222455"/>
            <a:ext cx="2539686" cy="50323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15875">
                <a:solidFill>
                  <a:srgbClr val="3399FF"/>
                </a:solidFill>
                <a:round/>
              </a14:hiddenLine>
            </a:ext>
          </a:extLst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§5  </a:t>
            </a:r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条件分布</a:t>
            </a:r>
          </a:p>
        </p:txBody>
      </p:sp>
      <p:sp>
        <p:nvSpPr>
          <p:cNvPr id="21" name="WordArt 24"/>
          <p:cNvSpPr>
            <a:spLocks noChangeArrowheads="1" noChangeShapeType="1" noTextEdit="1"/>
          </p:cNvSpPr>
          <p:nvPr/>
        </p:nvSpPr>
        <p:spPr bwMode="auto">
          <a:xfrm>
            <a:off x="1733550" y="5468901"/>
            <a:ext cx="4096882" cy="50323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15875">
                <a:solidFill>
                  <a:srgbClr val="3399FF"/>
                </a:solidFill>
                <a:round/>
              </a14:hiddenLine>
            </a:ext>
          </a:extLst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§7  </a:t>
            </a:r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极值和顺序统计量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2"/>
          <p:cNvGraphicFramePr>
            <a:graphicFrameLocks noChangeAspect="1"/>
          </p:cNvGraphicFramePr>
          <p:nvPr/>
        </p:nvGraphicFramePr>
        <p:xfrm>
          <a:off x="2239491" y="2032727"/>
          <a:ext cx="5430837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9072800" imgH="4572000" progId="Equation.DSMT4">
                  <p:embed/>
                </p:oleObj>
              </mc:Choice>
              <mc:Fallback>
                <p:oleObj name="Equation" r:id="rId2" imgW="49072800" imgH="4572000" progId="Equation.DSMT4">
                  <p:embed/>
                  <p:pic>
                    <p:nvPicPr>
                      <p:cNvPr id="0" name="图片 4846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9491" y="2032727"/>
                        <a:ext cx="5430837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34"/>
          <p:cNvGrpSpPr/>
          <p:nvPr/>
        </p:nvGrpSpPr>
        <p:grpSpPr bwMode="auto">
          <a:xfrm>
            <a:off x="752003" y="1501859"/>
            <a:ext cx="7975600" cy="528637"/>
            <a:chOff x="532" y="637"/>
            <a:chExt cx="5024" cy="333"/>
          </a:xfrm>
        </p:grpSpPr>
        <p:sp>
          <p:nvSpPr>
            <p:cNvPr id="4" name="Rectangle 31"/>
            <p:cNvSpPr>
              <a:spLocks noChangeArrowheads="1"/>
            </p:cNvSpPr>
            <p:nvPr/>
          </p:nvSpPr>
          <p:spPr bwMode="auto">
            <a:xfrm>
              <a:off x="532" y="637"/>
              <a:ext cx="502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设        的联合频率函数为 </a:t>
              </a:r>
            </a:p>
          </p:txBody>
        </p:sp>
        <p:graphicFrame>
          <p:nvGraphicFramePr>
            <p:cNvPr id="5" name="Object 33"/>
            <p:cNvGraphicFramePr>
              <a:graphicFrameLocks noChangeAspect="1"/>
            </p:cNvGraphicFramePr>
            <p:nvPr/>
          </p:nvGraphicFramePr>
          <p:xfrm>
            <a:off x="775" y="694"/>
            <a:ext cx="1015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3106400" imgH="4267200" progId="Equation.DSMT4">
                    <p:embed/>
                  </p:oleObj>
                </mc:Choice>
                <mc:Fallback>
                  <p:oleObj name="Equation" r:id="rId4" imgW="13106400" imgH="4267200" progId="Equation.DSMT4">
                    <p:embed/>
                    <p:pic>
                      <p:nvPicPr>
                        <p:cNvPr id="0" name="图片 4846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5" y="694"/>
                          <a:ext cx="1015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44"/>
          <p:cNvGrpSpPr/>
          <p:nvPr/>
        </p:nvGrpSpPr>
        <p:grpSpPr bwMode="auto">
          <a:xfrm>
            <a:off x="185522" y="2538708"/>
            <a:ext cx="4632325" cy="523875"/>
            <a:chOff x="-20" y="1208"/>
            <a:chExt cx="2918" cy="330"/>
          </a:xfrm>
        </p:grpSpPr>
        <p:sp>
          <p:nvSpPr>
            <p:cNvPr id="7" name="Rectangle 13"/>
            <p:cNvSpPr>
              <a:spLocks noChangeArrowheads="1"/>
            </p:cNvSpPr>
            <p:nvPr/>
          </p:nvSpPr>
          <p:spPr bwMode="auto">
            <a:xfrm>
              <a:off x="-20" y="1208"/>
              <a:ext cx="291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则</a:t>
              </a:r>
              <a:r>
                <a:rPr lang="zh-CN" altLang="en-US" sz="1600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   的边际频率函数是</a:t>
              </a:r>
            </a:p>
          </p:txBody>
        </p:sp>
        <p:graphicFrame>
          <p:nvGraphicFramePr>
            <p:cNvPr id="8" name="Object 35"/>
            <p:cNvGraphicFramePr>
              <a:graphicFrameLocks noChangeAspect="1"/>
            </p:cNvGraphicFramePr>
            <p:nvPr/>
          </p:nvGraphicFramePr>
          <p:xfrm>
            <a:off x="232" y="1255"/>
            <a:ext cx="661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8534400" imgH="4267200" progId="Equation.DSMT4">
                    <p:embed/>
                  </p:oleObj>
                </mc:Choice>
                <mc:Fallback>
                  <p:oleObj name="Equation" r:id="rId6" imgW="8534400" imgH="4267200" progId="Equation.DSMT4">
                    <p:embed/>
                    <p:pic>
                      <p:nvPicPr>
                        <p:cNvPr id="0" name="图片 4846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" y="1255"/>
                          <a:ext cx="661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" name="Object 38"/>
          <p:cNvGraphicFramePr>
            <a:graphicFrameLocks noChangeAspect="1"/>
          </p:cNvGraphicFramePr>
          <p:nvPr/>
        </p:nvGraphicFramePr>
        <p:xfrm>
          <a:off x="2081478" y="3142953"/>
          <a:ext cx="1214437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972800" imgH="4572000" progId="Equation.DSMT4">
                  <p:embed/>
                </p:oleObj>
              </mc:Choice>
              <mc:Fallback>
                <p:oleObj name="Equation" r:id="rId8" imgW="10972800" imgH="4572000" progId="Equation.DSMT4">
                  <p:embed/>
                  <p:pic>
                    <p:nvPicPr>
                      <p:cNvPr id="0" name="图片 4846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1478" y="3142953"/>
                        <a:ext cx="1214437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5"/>
          <p:cNvGraphicFramePr>
            <a:graphicFrameLocks noChangeAspect="1"/>
          </p:cNvGraphicFramePr>
          <p:nvPr/>
        </p:nvGraphicFramePr>
        <p:xfrm>
          <a:off x="3306651" y="3162049"/>
          <a:ext cx="3170238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8651200" imgH="6705600" progId="Equation.DSMT4">
                  <p:embed/>
                </p:oleObj>
              </mc:Choice>
              <mc:Fallback>
                <p:oleObj name="Equation" r:id="rId10" imgW="28651200" imgH="6705600" progId="Equation.DSMT4">
                  <p:embed/>
                  <p:pic>
                    <p:nvPicPr>
                      <p:cNvPr id="0" name="图片 4846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6651" y="3162049"/>
                        <a:ext cx="3170238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88"/>
          <p:cNvGrpSpPr/>
          <p:nvPr/>
        </p:nvGrpSpPr>
        <p:grpSpPr bwMode="auto">
          <a:xfrm>
            <a:off x="1647731" y="805758"/>
            <a:ext cx="6147303" cy="458836"/>
            <a:chOff x="2093" y="435"/>
            <a:chExt cx="1803" cy="187"/>
          </a:xfrm>
        </p:grpSpPr>
        <p:sp>
          <p:nvSpPr>
            <p:cNvPr id="12" name="Line 89"/>
            <p:cNvSpPr>
              <a:spLocks noChangeShapeType="1"/>
            </p:cNvSpPr>
            <p:nvPr/>
          </p:nvSpPr>
          <p:spPr bwMode="auto">
            <a:xfrm>
              <a:off x="2093" y="622"/>
              <a:ext cx="1803" cy="0"/>
            </a:xfrm>
            <a:prstGeom prst="line">
              <a:avLst/>
            </a:prstGeom>
            <a:noFill/>
            <a:ln w="57150" cmpd="thinThick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13" name="WordArt 90"/>
            <p:cNvSpPr>
              <a:spLocks noChangeArrowheads="1" noChangeShapeType="1" noTextEdit="1"/>
            </p:cNvSpPr>
            <p:nvPr/>
          </p:nvSpPr>
          <p:spPr bwMode="auto">
            <a:xfrm>
              <a:off x="2112" y="435"/>
              <a:ext cx="1767" cy="18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altLang="zh-CN" sz="3600" kern="10" dirty="0">
                  <a:ln w="12700">
                    <a:solidFill>
                      <a:srgbClr val="3399FF"/>
                    </a:solidFill>
                    <a:round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n</a:t>
              </a:r>
              <a:r>
                <a:rPr lang="zh-CN" altLang="en-US" sz="3600" kern="10" dirty="0">
                  <a:ln w="12700">
                    <a:solidFill>
                      <a:srgbClr val="3399FF"/>
                    </a:solidFill>
                    <a:round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维离散型随机变量的边际频率函数</a:t>
              </a:r>
            </a:p>
          </p:txBody>
        </p:sp>
      </p:grpSp>
      <p:grpSp>
        <p:nvGrpSpPr>
          <p:cNvPr id="15" name="Group 44"/>
          <p:cNvGrpSpPr/>
          <p:nvPr/>
        </p:nvGrpSpPr>
        <p:grpSpPr bwMode="auto">
          <a:xfrm>
            <a:off x="551075" y="3996318"/>
            <a:ext cx="5903913" cy="534988"/>
            <a:chOff x="-20" y="1208"/>
            <a:chExt cx="3719" cy="337"/>
          </a:xfrm>
        </p:grpSpPr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-20" y="1208"/>
              <a:ext cx="371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1600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   和   的二维边际频率函数是</a:t>
              </a:r>
            </a:p>
          </p:txBody>
        </p:sp>
        <p:graphicFrame>
          <p:nvGraphicFramePr>
            <p:cNvPr id="17" name="Object 35"/>
            <p:cNvGraphicFramePr>
              <a:graphicFrameLocks noChangeAspect="1"/>
            </p:cNvGraphicFramePr>
            <p:nvPr/>
          </p:nvGraphicFramePr>
          <p:xfrm>
            <a:off x="10" y="1255"/>
            <a:ext cx="661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8534400" imgH="4267200" progId="Equation.DSMT4">
                    <p:embed/>
                  </p:oleObj>
                </mc:Choice>
                <mc:Fallback>
                  <p:oleObj name="Equation" r:id="rId12" imgW="8534400" imgH="4267200" progId="Equation.DSMT4">
                    <p:embed/>
                    <p:pic>
                      <p:nvPicPr>
                        <p:cNvPr id="0" name="图片 4846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" y="1255"/>
                          <a:ext cx="661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35"/>
            <p:cNvGraphicFramePr>
              <a:graphicFrameLocks noChangeAspect="1"/>
            </p:cNvGraphicFramePr>
            <p:nvPr/>
          </p:nvGraphicFramePr>
          <p:xfrm>
            <a:off x="921" y="1271"/>
            <a:ext cx="355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4572000" imgH="4267200" progId="Equation.DSMT4">
                    <p:embed/>
                  </p:oleObj>
                </mc:Choice>
                <mc:Fallback>
                  <p:oleObj name="Equation" r:id="rId14" imgW="4572000" imgH="4267200" progId="Equation.DSMT4">
                    <p:embed/>
                    <p:pic>
                      <p:nvPicPr>
                        <p:cNvPr id="0" name="图片 4846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1" y="1271"/>
                          <a:ext cx="355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" name="Object 38"/>
          <p:cNvGraphicFramePr>
            <a:graphicFrameLocks noChangeAspect="1"/>
          </p:cNvGraphicFramePr>
          <p:nvPr/>
        </p:nvGraphicFramePr>
        <p:xfrm>
          <a:off x="1857160" y="4600873"/>
          <a:ext cx="1922462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7373600" imgH="4572000" progId="Equation.DSMT4">
                  <p:embed/>
                </p:oleObj>
              </mc:Choice>
              <mc:Fallback>
                <p:oleObj name="Equation" r:id="rId16" imgW="17373600" imgH="4572000" progId="Equation.DSMT4">
                  <p:embed/>
                  <p:pic>
                    <p:nvPicPr>
                      <p:cNvPr id="0" name="图片 4846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160" y="4600873"/>
                        <a:ext cx="1922462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45"/>
          <p:cNvGraphicFramePr>
            <a:graphicFrameLocks noChangeAspect="1"/>
          </p:cNvGraphicFramePr>
          <p:nvPr/>
        </p:nvGraphicFramePr>
        <p:xfrm>
          <a:off x="3744628" y="4619657"/>
          <a:ext cx="3170238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8651200" imgH="6705600" progId="Equation.DSMT4">
                  <p:embed/>
                </p:oleObj>
              </mc:Choice>
              <mc:Fallback>
                <p:oleObj name="Equation" r:id="rId18" imgW="28651200" imgH="6705600" progId="Equation.DSMT4">
                  <p:embed/>
                  <p:pic>
                    <p:nvPicPr>
                      <p:cNvPr id="0" name="图片 4846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4628" y="4619657"/>
                        <a:ext cx="3170238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ordArt 54"/>
          <p:cNvSpPr>
            <a:spLocks noChangeArrowheads="1" noChangeShapeType="1" noTextEdit="1"/>
          </p:cNvSpPr>
          <p:nvPr/>
        </p:nvSpPr>
        <p:spPr bwMode="auto">
          <a:xfrm>
            <a:off x="882650" y="701812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sp>
        <p:nvSpPr>
          <p:cNvPr id="4" name="Rectangle 31"/>
          <p:cNvSpPr>
            <a:spLocks noChangeArrowheads="1"/>
          </p:cNvSpPr>
          <p:nvPr/>
        </p:nvSpPr>
        <p:spPr bwMode="auto">
          <a:xfrm>
            <a:off x="1467227" y="578781"/>
            <a:ext cx="754756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FF0000"/>
                </a:solidFill>
                <a:latin typeface="+mj-lt"/>
                <a:ea typeface="黑体" panose="02010609060101010101" pitchFamily="2" charset="-122"/>
              </a:rPr>
              <a:t>多项</a:t>
            </a:r>
            <a:r>
              <a:rPr lang="en-US" altLang="zh-CN" dirty="0">
                <a:solidFill>
                  <a:srgbClr val="FF0000"/>
                </a:solidFill>
                <a:latin typeface="+mj-lt"/>
                <a:ea typeface="黑体" panose="02010609060101010101" pitchFamily="2" charset="-122"/>
              </a:rPr>
              <a:t>(multinomial)</a:t>
            </a:r>
            <a:r>
              <a:rPr lang="zh-CN" altLang="en-US" dirty="0">
                <a:solidFill>
                  <a:srgbClr val="FF0000"/>
                </a:solidFill>
                <a:latin typeface="+mj-lt"/>
                <a:ea typeface="黑体" panose="02010609060101010101" pitchFamily="2" charset="-122"/>
              </a:rPr>
              <a:t>分布</a:t>
            </a:r>
            <a:r>
              <a:rPr lang="zh-CN" altLang="en-US" dirty="0">
                <a:solidFill>
                  <a:schemeClr val="bg2"/>
                </a:solidFill>
                <a:latin typeface="+mj-lt"/>
                <a:ea typeface="黑体" panose="02010609060101010101" pitchFamily="2" charset="-122"/>
              </a:rPr>
              <a:t>：</a:t>
            </a:r>
            <a:r>
              <a:rPr lang="zh-CN" altLang="en-US" sz="3200" b="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二项分布的推广</a:t>
            </a:r>
          </a:p>
        </p:txBody>
      </p:sp>
      <p:sp>
        <p:nvSpPr>
          <p:cNvPr id="6" name="Rectangle 31"/>
          <p:cNvSpPr>
            <a:spLocks noChangeArrowheads="1"/>
          </p:cNvSpPr>
          <p:nvPr/>
        </p:nvSpPr>
        <p:spPr bwMode="auto">
          <a:xfrm>
            <a:off x="444186" y="1102656"/>
            <a:ext cx="86998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假设进行 </a:t>
            </a:r>
            <a:r>
              <a:rPr lang="en-US" altLang="zh-CN" i="1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n </a:t>
            </a: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次独立试验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, </a:t>
            </a: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每次试验有 </a:t>
            </a:r>
            <a:r>
              <a:rPr lang="en-US" altLang="zh-CN" i="1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r </a:t>
            </a: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种可能的结果</a:t>
            </a:r>
            <a:r>
              <a:rPr lang="en-US" altLang="zh-CN" dirty="0">
                <a:solidFill>
                  <a:schemeClr val="bg2"/>
                </a:solidFill>
                <a:ea typeface="黑体" panose="02010609060101010101" pitchFamily="2" charset="-122"/>
              </a:rPr>
              <a:t>,</a:t>
            </a:r>
            <a:endParaRPr lang="zh-CN" altLang="en-US" dirty="0">
              <a:solidFill>
                <a:schemeClr val="bg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8" name="Rectangle 31"/>
          <p:cNvSpPr>
            <a:spLocks noChangeArrowheads="1"/>
          </p:cNvSpPr>
          <p:nvPr/>
        </p:nvSpPr>
        <p:spPr bwMode="auto">
          <a:xfrm>
            <a:off x="444186" y="1555338"/>
            <a:ext cx="86998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各自出现的概率分别为 </a:t>
            </a:r>
            <a:r>
              <a:rPr lang="en-US" altLang="zh-CN" i="1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p</a:t>
            </a:r>
            <a:r>
              <a:rPr lang="en-US" altLang="zh-CN" baseline="-25000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1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,</a:t>
            </a:r>
            <a:r>
              <a:rPr lang="en-US" altLang="zh-CN" i="1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 p</a:t>
            </a:r>
            <a:r>
              <a:rPr lang="en-US" altLang="zh-CN" baseline="-25000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2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, …, </a:t>
            </a:r>
            <a:r>
              <a:rPr lang="en-US" altLang="zh-CN" i="1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 </a:t>
            </a:r>
            <a:r>
              <a:rPr lang="en-US" altLang="zh-CN" i="1" dirty="0" err="1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p</a:t>
            </a:r>
            <a:r>
              <a:rPr lang="en-US" altLang="zh-CN" i="1" baseline="-25000" dirty="0" err="1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r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 .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 </a:t>
            </a:r>
            <a:endParaRPr lang="zh-CN" altLang="en-US" dirty="0">
              <a:solidFill>
                <a:schemeClr val="bg2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9" name="Rectangle 31"/>
          <p:cNvSpPr>
            <a:spLocks noChangeArrowheads="1"/>
          </p:cNvSpPr>
          <p:nvPr/>
        </p:nvSpPr>
        <p:spPr bwMode="auto">
          <a:xfrm>
            <a:off x="444186" y="2053286"/>
            <a:ext cx="8699814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令</a:t>
            </a:r>
            <a:r>
              <a:rPr lang="en-US" altLang="zh-CN" i="1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N</a:t>
            </a:r>
            <a:r>
              <a:rPr lang="en-US" altLang="zh-CN" i="1" baseline="-25000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i </a:t>
            </a: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是</a:t>
            </a:r>
            <a:r>
              <a:rPr lang="en-US" altLang="zh-CN" i="1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n</a:t>
            </a: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次试验出现第</a:t>
            </a:r>
            <a:r>
              <a:rPr lang="en-US" altLang="zh-CN" i="1" dirty="0" err="1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i</a:t>
            </a:r>
            <a:r>
              <a:rPr lang="en-US" altLang="zh-CN" i="1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 </a:t>
            </a: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种试验结果的所有次数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, 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其中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 </a:t>
            </a:r>
            <a:r>
              <a:rPr lang="en-US" altLang="zh-CN" i="1" dirty="0" err="1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i</a:t>
            </a:r>
            <a:r>
              <a:rPr lang="en-US" altLang="zh-CN" i="1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 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= 1, … , </a:t>
            </a:r>
            <a:r>
              <a:rPr lang="en-US" altLang="zh-CN" i="1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r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.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 </a:t>
            </a:r>
            <a:endParaRPr lang="zh-CN" altLang="en-US" dirty="0">
              <a:solidFill>
                <a:schemeClr val="bg2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0" name="Rectangle 31"/>
          <p:cNvSpPr>
            <a:spLocks noChangeArrowheads="1"/>
          </p:cNvSpPr>
          <p:nvPr/>
        </p:nvSpPr>
        <p:spPr bwMode="auto">
          <a:xfrm>
            <a:off x="444186" y="2985799"/>
            <a:ext cx="86998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i="1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N</a:t>
            </a:r>
            <a:r>
              <a:rPr lang="en-US" altLang="zh-CN" baseline="-25000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1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,</a:t>
            </a:r>
            <a:r>
              <a:rPr lang="en-US" altLang="zh-CN" i="1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 N</a:t>
            </a:r>
            <a:r>
              <a:rPr lang="en-US" altLang="zh-CN" baseline="-25000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2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, …,</a:t>
            </a:r>
            <a:r>
              <a:rPr lang="en-US" altLang="zh-CN" i="1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 N</a:t>
            </a:r>
            <a:r>
              <a:rPr lang="en-US" altLang="zh-CN" i="1" baseline="-25000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r</a:t>
            </a:r>
            <a:r>
              <a:rPr lang="en-US" altLang="zh-CN" i="1" baseline="-25000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 </a:t>
            </a: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的联合频率函数是</a:t>
            </a:r>
            <a:endParaRPr lang="zh-CN" altLang="en-US" dirty="0">
              <a:solidFill>
                <a:schemeClr val="bg2"/>
              </a:solidFill>
              <a:latin typeface="+mn-lt"/>
              <a:ea typeface="黑体" panose="02010609060101010101" pitchFamily="2" charset="-122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1763713" y="3495771"/>
          <a:ext cx="5329237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8158400" imgH="7620000" progId="Equation.DSMT4">
                  <p:embed/>
                </p:oleObj>
              </mc:Choice>
              <mc:Fallback>
                <p:oleObj name="Equation" r:id="rId3" imgW="48158400" imgH="76200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495771"/>
                        <a:ext cx="5329237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444186" y="4198963"/>
            <a:ext cx="86998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i="1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N</a:t>
            </a:r>
            <a:r>
              <a:rPr lang="en-US" altLang="zh-CN" i="1" baseline="-25000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i</a:t>
            </a:r>
            <a:r>
              <a:rPr lang="en-US" altLang="zh-CN" i="1" baseline="-25000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 </a:t>
            </a: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的边际频率函数的计算 </a:t>
            </a:r>
            <a:r>
              <a:rPr lang="en-US" altLang="zh-CN" dirty="0">
                <a:solidFill>
                  <a:srgbClr val="3333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【</a:t>
            </a:r>
            <a:r>
              <a:rPr lang="zh-CN" altLang="en-US" dirty="0">
                <a:solidFill>
                  <a:srgbClr val="3333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两种理解</a:t>
            </a:r>
            <a:r>
              <a:rPr lang="en-US" altLang="zh-CN" dirty="0">
                <a:solidFill>
                  <a:srgbClr val="3333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】</a:t>
            </a: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：</a:t>
            </a:r>
            <a:endParaRPr lang="zh-CN" altLang="en-US" dirty="0">
              <a:solidFill>
                <a:schemeClr val="bg2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3" name="WordArt 6"/>
          <p:cNvSpPr>
            <a:spLocks noChangeArrowheads="1" noChangeShapeType="1" noTextEdit="1"/>
          </p:cNvSpPr>
          <p:nvPr/>
        </p:nvSpPr>
        <p:spPr bwMode="auto">
          <a:xfrm>
            <a:off x="460376" y="4888162"/>
            <a:ext cx="325437" cy="266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i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①</a:t>
            </a:r>
          </a:p>
        </p:txBody>
      </p:sp>
      <p:sp>
        <p:nvSpPr>
          <p:cNvPr id="14" name="Rectangle 31"/>
          <p:cNvSpPr>
            <a:spLocks noChangeArrowheads="1"/>
          </p:cNvSpPr>
          <p:nvPr/>
        </p:nvSpPr>
        <p:spPr bwMode="auto">
          <a:xfrm>
            <a:off x="882650" y="4759902"/>
            <a:ext cx="566300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联合频率函数关于其它的</a:t>
            </a:r>
            <a:r>
              <a:rPr lang="en-US" altLang="zh-CN" i="1" dirty="0" err="1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n</a:t>
            </a:r>
            <a:r>
              <a:rPr lang="en-US" altLang="zh-CN" i="1" baseline="-25000" dirty="0" err="1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j</a:t>
            </a:r>
            <a:r>
              <a:rPr lang="en-US" altLang="zh-CN" i="1" baseline="-25000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 </a:t>
            </a: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求和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;</a:t>
            </a:r>
            <a:endParaRPr lang="zh-CN" altLang="en-US" dirty="0">
              <a:solidFill>
                <a:schemeClr val="bg2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6" name="WordArt 24"/>
          <p:cNvSpPr>
            <a:spLocks noChangeArrowheads="1" noChangeShapeType="1" noTextEdit="1"/>
          </p:cNvSpPr>
          <p:nvPr/>
        </p:nvSpPr>
        <p:spPr bwMode="auto">
          <a:xfrm>
            <a:off x="444186" y="5565667"/>
            <a:ext cx="325438" cy="276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i="1" kern="10" dirty="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②</a:t>
            </a:r>
          </a:p>
        </p:txBody>
      </p:sp>
      <p:sp>
        <p:nvSpPr>
          <p:cNvPr id="17" name="Rectangle 31"/>
          <p:cNvSpPr>
            <a:spLocks noChangeArrowheads="1"/>
          </p:cNvSpPr>
          <p:nvPr/>
        </p:nvSpPr>
        <p:spPr bwMode="auto">
          <a:xfrm>
            <a:off x="858237" y="5442169"/>
            <a:ext cx="807753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i="1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N</a:t>
            </a:r>
            <a:r>
              <a:rPr lang="en-US" altLang="zh-CN" i="1" baseline="-25000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i</a:t>
            </a:r>
            <a:r>
              <a:rPr lang="en-US" altLang="zh-CN" i="1" baseline="-25000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 </a:t>
            </a: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可解释为</a:t>
            </a:r>
            <a:r>
              <a:rPr lang="en-US" altLang="zh-CN" i="1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n</a:t>
            </a: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次试验中</a:t>
            </a:r>
            <a:r>
              <a:rPr lang="zh-CN" altLang="en-US" b="0" u="sng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成功的次数</a:t>
            </a:r>
            <a:r>
              <a:rPr lang="en-US" altLang="zh-CN" dirty="0">
                <a:solidFill>
                  <a:schemeClr val="bg2"/>
                </a:solidFill>
                <a:ea typeface="黑体" panose="02010609060101010101" pitchFamily="2" charset="-122"/>
              </a:rPr>
              <a:t>,</a:t>
            </a: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故 </a:t>
            </a:r>
            <a:r>
              <a:rPr lang="en-US" altLang="zh-CN" i="1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N</a:t>
            </a:r>
            <a:r>
              <a:rPr lang="en-US" altLang="zh-CN" i="1" baseline="-25000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i  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~ b(</a:t>
            </a:r>
            <a:r>
              <a:rPr lang="en-US" altLang="zh-CN" i="1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n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, </a:t>
            </a:r>
            <a:r>
              <a:rPr lang="en-US" altLang="zh-CN" i="1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p</a:t>
            </a:r>
            <a:r>
              <a:rPr lang="en-US" altLang="zh-CN" i="1" baseline="-25000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i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).</a:t>
            </a:r>
            <a:r>
              <a:rPr lang="en-US" altLang="zh-CN" i="1" baseline="-25000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 </a:t>
            </a:r>
            <a:endParaRPr lang="zh-CN" altLang="en-US" dirty="0">
              <a:solidFill>
                <a:schemeClr val="bg2"/>
              </a:solidFill>
              <a:latin typeface="+mn-lt"/>
              <a:ea typeface="黑体" panose="02010609060101010101" pitchFamily="2" charset="-122"/>
            </a:endParaRP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2420938" y="5965962"/>
          <a:ext cx="4114800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7185600" imgH="7620000" progId="Equation.DSMT4">
                  <p:embed/>
                </p:oleObj>
              </mc:Choice>
              <mc:Fallback>
                <p:oleObj name="Equation" r:id="rId5" imgW="37185600" imgH="7620000" progId="Equation.DSMT4">
                  <p:embed/>
                  <p:pic>
                    <p:nvPicPr>
                      <p:cNvPr id="0" name="图片 4854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0938" y="5965962"/>
                        <a:ext cx="4114800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6" grpId="0"/>
      <p:bldP spid="8" grpId="0"/>
      <p:bldP spid="9" grpId="0"/>
      <p:bldP spid="10" grpId="0"/>
      <p:bldP spid="12" grpId="0"/>
      <p:bldP spid="13" grpId="0" animBg="1"/>
      <p:bldP spid="14" grpId="0"/>
      <p:bldP spid="16" grpId="0" animBg="1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55" y="648970"/>
            <a:ext cx="8573135" cy="631317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90" y="839470"/>
            <a:ext cx="7626350" cy="566547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" y="748665"/>
            <a:ext cx="7712075" cy="57594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55" y="707390"/>
            <a:ext cx="8220075" cy="14033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55" y="707390"/>
            <a:ext cx="8220075" cy="1403350"/>
          </a:xfrm>
          <a:prstGeom prst="rect">
            <a:avLst/>
          </a:prstGeom>
        </p:spPr>
      </p:pic>
      <p:pic>
        <p:nvPicPr>
          <p:cNvPr id="3" name="图片 2" descr="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335" y="2110740"/>
            <a:ext cx="8101330" cy="123888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55" y="707390"/>
            <a:ext cx="8220075" cy="1403350"/>
          </a:xfrm>
          <a:prstGeom prst="rect">
            <a:avLst/>
          </a:prstGeom>
        </p:spPr>
      </p:pic>
      <p:pic>
        <p:nvPicPr>
          <p:cNvPr id="3" name="图片 2" descr="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335" y="2110740"/>
            <a:ext cx="8101330" cy="1238885"/>
          </a:xfrm>
          <a:prstGeom prst="rect">
            <a:avLst/>
          </a:prstGeom>
        </p:spPr>
      </p:pic>
      <p:pic>
        <p:nvPicPr>
          <p:cNvPr id="4" name="图片 3" descr="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490" y="3910330"/>
            <a:ext cx="6678295" cy="173799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55" y="707390"/>
            <a:ext cx="8220075" cy="1403350"/>
          </a:xfrm>
          <a:prstGeom prst="rect">
            <a:avLst/>
          </a:prstGeom>
        </p:spPr>
      </p:pic>
      <p:pic>
        <p:nvPicPr>
          <p:cNvPr id="3" name="图片 2" descr="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845" y="2234565"/>
            <a:ext cx="5929630" cy="6413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55" y="707390"/>
            <a:ext cx="8220075" cy="1403350"/>
          </a:xfrm>
          <a:prstGeom prst="rect">
            <a:avLst/>
          </a:prstGeom>
        </p:spPr>
      </p:pic>
      <p:pic>
        <p:nvPicPr>
          <p:cNvPr id="3" name="图片 2" descr="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845" y="2234565"/>
            <a:ext cx="5929630" cy="641350"/>
          </a:xfrm>
          <a:prstGeom prst="rect">
            <a:avLst/>
          </a:prstGeom>
        </p:spPr>
      </p:pic>
      <p:pic>
        <p:nvPicPr>
          <p:cNvPr id="4" name="图片 3" descr="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160" y="2875915"/>
            <a:ext cx="6457950" cy="301307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626" name="Rectangle 34"/>
          <p:cNvSpPr>
            <a:spLocks noChangeArrowheads="1"/>
          </p:cNvSpPr>
          <p:nvPr/>
        </p:nvSpPr>
        <p:spPr bwMode="auto">
          <a:xfrm>
            <a:off x="147638" y="3529013"/>
            <a:ext cx="2794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取值的概率为</a:t>
            </a:r>
          </a:p>
        </p:txBody>
      </p:sp>
      <p:sp>
        <p:nvSpPr>
          <p:cNvPr id="366660" name="WordArt 68"/>
          <p:cNvSpPr>
            <a:spLocks noChangeArrowheads="1" noChangeShapeType="1" noTextEdit="1"/>
          </p:cNvSpPr>
          <p:nvPr/>
        </p:nvSpPr>
        <p:spPr bwMode="auto">
          <a:xfrm>
            <a:off x="579438" y="936625"/>
            <a:ext cx="3730625" cy="3714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FFFF00"/>
                  </a:solidFill>
                  <a:round/>
                </a:ln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二维随机变量的基本分类</a:t>
            </a:r>
          </a:p>
        </p:txBody>
      </p:sp>
      <p:sp>
        <p:nvSpPr>
          <p:cNvPr id="366661" name="AutoShape 69"/>
          <p:cNvSpPr/>
          <p:nvPr/>
        </p:nvSpPr>
        <p:spPr bwMode="auto">
          <a:xfrm>
            <a:off x="4494213" y="723900"/>
            <a:ext cx="115887" cy="855663"/>
          </a:xfrm>
          <a:prstGeom prst="leftBrace">
            <a:avLst>
              <a:gd name="adj1" fmla="val 61530"/>
              <a:gd name="adj2" fmla="val 50000"/>
            </a:avLst>
          </a:prstGeom>
          <a:noFill/>
          <a:ln w="28575">
            <a:solidFill>
              <a:schemeClr val="bg1">
                <a:lumMod val="60000"/>
                <a:lumOff val="40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66662" name="WordArt 70"/>
          <p:cNvSpPr>
            <a:spLocks noChangeArrowheads="1" noChangeShapeType="1" noTextEdit="1"/>
          </p:cNvSpPr>
          <p:nvPr/>
        </p:nvSpPr>
        <p:spPr bwMode="auto">
          <a:xfrm>
            <a:off x="4818063" y="684213"/>
            <a:ext cx="2463800" cy="3270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3399FF"/>
                  </a:solidFill>
                  <a:round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二维离散型 </a:t>
            </a:r>
            <a:r>
              <a:rPr lang="en-US" altLang="zh-CN" sz="3600" kern="10" dirty="0" err="1">
                <a:ln w="12700">
                  <a:solidFill>
                    <a:srgbClr val="3399FF"/>
                  </a:solidFill>
                  <a:round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r.v</a:t>
            </a:r>
            <a:endParaRPr lang="zh-CN" altLang="en-US" sz="3600" kern="10" dirty="0">
              <a:ln w="12700">
                <a:solidFill>
                  <a:srgbClr val="3399FF"/>
                </a:solidFill>
                <a:round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66663" name="WordArt 71"/>
          <p:cNvSpPr>
            <a:spLocks noChangeArrowheads="1" noChangeShapeType="1" noTextEdit="1"/>
          </p:cNvSpPr>
          <p:nvPr/>
        </p:nvSpPr>
        <p:spPr bwMode="auto">
          <a:xfrm>
            <a:off x="4824413" y="1241425"/>
            <a:ext cx="2439987" cy="3159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3399FF"/>
                  </a:solidFill>
                  <a:round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二维连续型 </a:t>
            </a:r>
            <a:r>
              <a:rPr lang="en-US" altLang="zh-CN" sz="3600" kern="10" dirty="0" err="1">
                <a:ln w="12700">
                  <a:solidFill>
                    <a:srgbClr val="3399FF"/>
                  </a:solidFill>
                  <a:round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r.v</a:t>
            </a:r>
            <a:endParaRPr lang="zh-CN" altLang="en-US" sz="3600" kern="10" dirty="0">
              <a:ln w="12700">
                <a:solidFill>
                  <a:srgbClr val="3399FF"/>
                </a:solidFill>
                <a:round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366671" name="Group 79"/>
          <p:cNvGrpSpPr/>
          <p:nvPr/>
        </p:nvGrpSpPr>
        <p:grpSpPr bwMode="auto">
          <a:xfrm>
            <a:off x="889000" y="2655888"/>
            <a:ext cx="5813425" cy="528637"/>
            <a:chOff x="632" y="1517"/>
            <a:chExt cx="3662" cy="333"/>
          </a:xfrm>
        </p:grpSpPr>
        <p:sp>
          <p:nvSpPr>
            <p:cNvPr id="366623" name="Rectangle 31"/>
            <p:cNvSpPr>
              <a:spLocks noChangeArrowheads="1"/>
            </p:cNvSpPr>
            <p:nvPr/>
          </p:nvSpPr>
          <p:spPr bwMode="auto">
            <a:xfrm>
              <a:off x="632" y="1517"/>
              <a:ext cx="366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设</a:t>
              </a:r>
              <a:r>
                <a:rPr lang="zh-CN" altLang="en-US" sz="1400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                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的所有可能的取值为</a:t>
              </a:r>
            </a:p>
          </p:txBody>
        </p:sp>
        <p:graphicFrame>
          <p:nvGraphicFramePr>
            <p:cNvPr id="366670" name="Object 78"/>
            <p:cNvGraphicFramePr>
              <a:graphicFrameLocks noChangeAspect="1"/>
            </p:cNvGraphicFramePr>
            <p:nvPr/>
          </p:nvGraphicFramePr>
          <p:xfrm>
            <a:off x="906" y="1574"/>
            <a:ext cx="1062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3716000" imgH="4267200" progId="Equation.DSMT4">
                    <p:embed/>
                  </p:oleObj>
                </mc:Choice>
                <mc:Fallback>
                  <p:oleObj name="Equation" r:id="rId2" imgW="13716000" imgH="4267200" progId="Equation.DSMT4">
                    <p:embed/>
                    <p:pic>
                      <p:nvPicPr>
                        <p:cNvPr id="0" name="Object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6" y="1574"/>
                          <a:ext cx="1062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66674" name="Object 82"/>
          <p:cNvGraphicFramePr>
            <a:graphicFrameLocks noChangeAspect="1"/>
          </p:cNvGraphicFramePr>
          <p:nvPr/>
        </p:nvGraphicFramePr>
        <p:xfrm>
          <a:off x="2987675" y="3175000"/>
          <a:ext cx="3821113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1089600" imgH="4572000" progId="Equation.DSMT4">
                  <p:embed/>
                </p:oleObj>
              </mc:Choice>
              <mc:Fallback>
                <p:oleObj name="Equation" r:id="rId4" imgW="31089600" imgH="4572000" progId="Equation.DSMT4">
                  <p:embed/>
                  <p:pic>
                    <p:nvPicPr>
                      <p:cNvPr id="0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3175000"/>
                        <a:ext cx="3821113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6675" name="Object 83"/>
          <p:cNvGraphicFramePr>
            <a:graphicFrameLocks noChangeAspect="1"/>
          </p:cNvGraphicFramePr>
          <p:nvPr/>
        </p:nvGraphicFramePr>
        <p:xfrm>
          <a:off x="467992" y="4098925"/>
          <a:ext cx="8211661" cy="5375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4922400" imgH="4876800" progId="Equation.DSMT4">
                  <p:embed/>
                </p:oleObj>
              </mc:Choice>
              <mc:Fallback>
                <p:oleObj name="Equation" r:id="rId6" imgW="64922400" imgH="4876800" progId="Equation.DSMT4">
                  <p:embed/>
                  <p:pic>
                    <p:nvPicPr>
                      <p:cNvPr id="0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992" y="4098925"/>
                        <a:ext cx="8211661" cy="5375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6680" name="Group 88"/>
          <p:cNvGrpSpPr/>
          <p:nvPr/>
        </p:nvGrpSpPr>
        <p:grpSpPr bwMode="auto">
          <a:xfrm>
            <a:off x="122238" y="4702212"/>
            <a:ext cx="7067550" cy="531813"/>
            <a:chOff x="156" y="2740"/>
            <a:chExt cx="4452" cy="335"/>
          </a:xfrm>
        </p:grpSpPr>
        <p:sp>
          <p:nvSpPr>
            <p:cNvPr id="366628" name="Rectangle 36"/>
            <p:cNvSpPr>
              <a:spLocks noChangeArrowheads="1"/>
            </p:cNvSpPr>
            <p:nvPr/>
          </p:nvSpPr>
          <p:spPr bwMode="auto">
            <a:xfrm>
              <a:off x="156" y="2740"/>
              <a:ext cx="36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称上式为二维离散型         的</a:t>
              </a:r>
            </a:p>
          </p:txBody>
        </p:sp>
        <p:graphicFrame>
          <p:nvGraphicFramePr>
            <p:cNvPr id="366678" name="Object 86"/>
            <p:cNvGraphicFramePr>
              <a:graphicFrameLocks noChangeAspect="1"/>
            </p:cNvGraphicFramePr>
            <p:nvPr/>
          </p:nvGraphicFramePr>
          <p:xfrm>
            <a:off x="2235" y="2790"/>
            <a:ext cx="1063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3716000" imgH="4267200" progId="Equation.DSMT4">
                    <p:embed/>
                  </p:oleObj>
                </mc:Choice>
                <mc:Fallback>
                  <p:oleObj name="Equation" r:id="rId8" imgW="13716000" imgH="4267200" progId="Equation.DSMT4">
                    <p:embed/>
                    <p:pic>
                      <p:nvPicPr>
                        <p:cNvPr id="0" name="Object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5" y="2790"/>
                          <a:ext cx="1063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6679" name="Rectangle 87"/>
            <p:cNvSpPr>
              <a:spLocks noChangeArrowheads="1"/>
            </p:cNvSpPr>
            <p:nvPr/>
          </p:nvSpPr>
          <p:spPr bwMode="auto">
            <a:xfrm>
              <a:off x="3424" y="2748"/>
              <a:ext cx="11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频率函数</a:t>
              </a:r>
            </a:p>
          </p:txBody>
        </p:sp>
      </p:grpSp>
      <p:grpSp>
        <p:nvGrpSpPr>
          <p:cNvPr id="366685" name="Group 93"/>
          <p:cNvGrpSpPr/>
          <p:nvPr/>
        </p:nvGrpSpPr>
        <p:grpSpPr bwMode="auto">
          <a:xfrm>
            <a:off x="196852" y="4702212"/>
            <a:ext cx="8378823" cy="984251"/>
            <a:chOff x="124" y="2532"/>
            <a:chExt cx="5278" cy="620"/>
          </a:xfrm>
        </p:grpSpPr>
        <p:sp>
          <p:nvSpPr>
            <p:cNvPr id="366682" name="Rectangle 90"/>
            <p:cNvSpPr>
              <a:spLocks noChangeArrowheads="1"/>
            </p:cNvSpPr>
            <p:nvPr/>
          </p:nvSpPr>
          <p:spPr bwMode="auto">
            <a:xfrm>
              <a:off x="4307" y="2532"/>
              <a:ext cx="109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或称为</a:t>
              </a:r>
            </a:p>
          </p:txBody>
        </p:sp>
        <p:graphicFrame>
          <p:nvGraphicFramePr>
            <p:cNvPr id="366683" name="Object 91"/>
            <p:cNvGraphicFramePr>
              <a:graphicFrameLocks noChangeAspect="1"/>
            </p:cNvGraphicFramePr>
            <p:nvPr/>
          </p:nvGraphicFramePr>
          <p:xfrm>
            <a:off x="124" y="2897"/>
            <a:ext cx="872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1277600" imgH="3962400" progId="Equation.DSMT4">
                    <p:embed/>
                  </p:oleObj>
                </mc:Choice>
                <mc:Fallback>
                  <p:oleObj name="Equation" r:id="rId10" imgW="11277600" imgH="3962400" progId="Equation.DSMT4">
                    <p:embed/>
                    <p:pic>
                      <p:nvPicPr>
                        <p:cNvPr id="0" name="Object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" y="2897"/>
                          <a:ext cx="872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6684" name="Rectangle 92"/>
          <p:cNvSpPr>
            <a:spLocks noChangeArrowheads="1"/>
          </p:cNvSpPr>
          <p:nvPr/>
        </p:nvSpPr>
        <p:spPr bwMode="auto">
          <a:xfrm>
            <a:off x="1417460" y="5195925"/>
            <a:ext cx="742174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联合频率函数 </a:t>
            </a:r>
            <a:r>
              <a:rPr lang="en-US" altLang="zh-CN" dirty="0">
                <a:solidFill>
                  <a:srgbClr val="FF0000"/>
                </a:solidFill>
                <a:latin typeface="+mj-lt"/>
                <a:ea typeface="华文新魏" panose="02010800040101010101" pitchFamily="2" charset="-122"/>
              </a:rPr>
              <a:t>( joint frequency function)</a:t>
            </a:r>
            <a:r>
              <a:rPr lang="en-US" altLang="zh-CN" dirty="0">
                <a:solidFill>
                  <a:schemeClr val="bg2"/>
                </a:solidFill>
                <a:latin typeface="+mj-lt"/>
                <a:ea typeface="华文新魏" panose="02010800040101010101" pitchFamily="2" charset="-122"/>
              </a:rPr>
              <a:t>.</a:t>
            </a:r>
          </a:p>
        </p:txBody>
      </p:sp>
      <p:grpSp>
        <p:nvGrpSpPr>
          <p:cNvPr id="366686" name="Group 94"/>
          <p:cNvGrpSpPr/>
          <p:nvPr/>
        </p:nvGrpSpPr>
        <p:grpSpPr bwMode="auto">
          <a:xfrm>
            <a:off x="2211388" y="2038350"/>
            <a:ext cx="4719637" cy="420688"/>
            <a:chOff x="2093" y="435"/>
            <a:chExt cx="1803" cy="187"/>
          </a:xfrm>
        </p:grpSpPr>
        <p:sp>
          <p:nvSpPr>
            <p:cNvPr id="366687" name="Line 95"/>
            <p:cNvSpPr>
              <a:spLocks noChangeShapeType="1"/>
            </p:cNvSpPr>
            <p:nvPr/>
          </p:nvSpPr>
          <p:spPr bwMode="auto">
            <a:xfrm>
              <a:off x="2093" y="622"/>
              <a:ext cx="1803" cy="0"/>
            </a:xfrm>
            <a:prstGeom prst="line">
              <a:avLst/>
            </a:prstGeom>
            <a:noFill/>
            <a:ln w="57150" cmpd="thinThick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66688" name="WordArt 96"/>
            <p:cNvSpPr>
              <a:spLocks noChangeArrowheads="1" noChangeShapeType="1" noTextEdit="1"/>
            </p:cNvSpPr>
            <p:nvPr/>
          </p:nvSpPr>
          <p:spPr bwMode="auto">
            <a:xfrm>
              <a:off x="2169" y="435"/>
              <a:ext cx="1666" cy="18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lumMod val="75000"/>
                      <a:lumOff val="2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二维离散型随机变量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6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6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6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" dur="1000"/>
                                        <p:tgtEl>
                                          <p:spTgt spid="366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6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6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6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6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666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666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6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66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66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66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66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6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66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66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66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66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66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626" grpId="0"/>
      <p:bldP spid="366660" grpId="0"/>
      <p:bldP spid="366661" grpId="0" animBg="1"/>
      <p:bldP spid="366662" grpId="0"/>
      <p:bldP spid="366663" grpId="0"/>
      <p:bldP spid="36668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1_6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840" y="799946"/>
            <a:ext cx="1000125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WordArt 3"/>
          <p:cNvSpPr>
            <a:spLocks noChangeArrowheads="1" noChangeShapeType="1" noTextEdit="1"/>
          </p:cNvSpPr>
          <p:nvPr/>
        </p:nvSpPr>
        <p:spPr bwMode="auto">
          <a:xfrm>
            <a:off x="4135281" y="947265"/>
            <a:ext cx="4138360" cy="579531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kern="10" dirty="0">
                <a:ln w="12700">
                  <a:solidFill>
                    <a:srgbClr val="FFFF00"/>
                  </a:solidFill>
                  <a:round/>
                </a:ln>
                <a:solidFill>
                  <a:schemeClr val="bg2">
                    <a:lumMod val="75000"/>
                    <a:lumOff val="25000"/>
                  </a:schemeClr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P76: 3, </a:t>
            </a:r>
            <a:r>
              <a:rPr lang="zh-CN" altLang="en-US" sz="3600" kern="10" dirty="0">
                <a:ln w="12700">
                  <a:solidFill>
                    <a:srgbClr val="FFFF00"/>
                  </a:solidFill>
                  <a:round/>
                </a:ln>
                <a:solidFill>
                  <a:schemeClr val="bg2">
                    <a:lumMod val="75000"/>
                    <a:lumOff val="25000"/>
                  </a:schemeClr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补充题</a:t>
            </a:r>
          </a:p>
        </p:txBody>
      </p:sp>
      <p:sp>
        <p:nvSpPr>
          <p:cNvPr id="4" name="WordArt 4"/>
          <p:cNvSpPr>
            <a:spLocks noChangeArrowheads="1" noChangeShapeType="1" noTextEdit="1"/>
          </p:cNvSpPr>
          <p:nvPr/>
        </p:nvSpPr>
        <p:spPr bwMode="auto">
          <a:xfrm>
            <a:off x="1723232" y="976158"/>
            <a:ext cx="1998663" cy="4762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chemeClr val="bg2"/>
                </a:solidFill>
                <a:effectLst>
                  <a:outerShdw dist="53882" dir="2700000" algn="ctr" rotWithShape="0">
                    <a:srgbClr val="000000">
                      <a:alpha val="5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课后作业</a:t>
            </a:r>
          </a:p>
        </p:txBody>
      </p:sp>
      <p:sp>
        <p:nvSpPr>
          <p:cNvPr id="5" name="Text Box 1026"/>
          <p:cNvSpPr txBox="1">
            <a:spLocks noChangeArrowheads="1"/>
          </p:cNvSpPr>
          <p:nvPr/>
        </p:nvSpPr>
        <p:spPr bwMode="auto">
          <a:xfrm>
            <a:off x="567986" y="1711340"/>
            <a:ext cx="8145496" cy="164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zh-CN" dirty="0">
                <a:solidFill>
                  <a:srgbClr val="3333FF"/>
                </a:solidFill>
                <a:latin typeface="Times New Roman" panose="02020603050405020304"/>
                <a:ea typeface="黑体" panose="02010609060101010101" pitchFamily="2" charset="-122"/>
              </a:rPr>
              <a:t> 1</a:t>
            </a:r>
            <a:r>
              <a:rPr lang="zh-CN" altLang="en-US" dirty="0">
                <a:solidFill>
                  <a:srgbClr val="3333FF"/>
                </a:solidFill>
                <a:latin typeface="Times New Roman" panose="02020603050405020304"/>
                <a:ea typeface="黑体" panose="02010609060101010101" pitchFamily="2" charset="-122"/>
              </a:rPr>
              <a:t>、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把一枚均匀硬币抛掷三次，设 </a:t>
            </a:r>
            <a:r>
              <a:rPr lang="en-US" altLang="zh-CN" i="1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X 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为三次抛掷中正面出现的次数，而 </a:t>
            </a:r>
            <a:r>
              <a:rPr lang="en-US" altLang="zh-CN" i="1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Y 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为正面出现次数与反面出现次数之差的绝对值 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, 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求 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( </a:t>
            </a:r>
            <a:r>
              <a:rPr lang="en-US" altLang="zh-CN" i="1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X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, </a:t>
            </a:r>
            <a:r>
              <a:rPr lang="en-US" altLang="zh-CN" i="1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Y 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) 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的频率函数 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.</a:t>
            </a:r>
          </a:p>
        </p:txBody>
      </p:sp>
      <p:pic>
        <p:nvPicPr>
          <p:cNvPr id="6" name="图片 5" descr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60" y="3352800"/>
            <a:ext cx="8733790" cy="340550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bldLvl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ChangeArrowheads="1"/>
          </p:cNvSpPr>
          <p:nvPr/>
        </p:nvSpPr>
        <p:spPr bwMode="auto">
          <a:xfrm>
            <a:off x="198438" y="1922463"/>
            <a:ext cx="13382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则</a:t>
            </a:r>
          </a:p>
        </p:txBody>
      </p:sp>
      <p:sp>
        <p:nvSpPr>
          <p:cNvPr id="406540" name="WordArt 12"/>
          <p:cNvSpPr>
            <a:spLocks noChangeArrowheads="1" noChangeShapeType="1" noTextEdit="1"/>
          </p:cNvSpPr>
          <p:nvPr/>
        </p:nvSpPr>
        <p:spPr bwMode="auto">
          <a:xfrm>
            <a:off x="3065463" y="633413"/>
            <a:ext cx="3233737" cy="376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3399FF"/>
                  </a:solidFill>
                  <a:round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频率函数的基本性质</a:t>
            </a:r>
          </a:p>
        </p:txBody>
      </p:sp>
      <p:grpSp>
        <p:nvGrpSpPr>
          <p:cNvPr id="406545" name="Group 17"/>
          <p:cNvGrpSpPr/>
          <p:nvPr/>
        </p:nvGrpSpPr>
        <p:grpSpPr bwMode="auto">
          <a:xfrm>
            <a:off x="989013" y="1093788"/>
            <a:ext cx="5813425" cy="528637"/>
            <a:chOff x="632" y="1517"/>
            <a:chExt cx="3662" cy="333"/>
          </a:xfrm>
        </p:grpSpPr>
        <p:sp>
          <p:nvSpPr>
            <p:cNvPr id="406546" name="Rectangle 18"/>
            <p:cNvSpPr>
              <a:spLocks noChangeArrowheads="1"/>
            </p:cNvSpPr>
            <p:nvPr/>
          </p:nvSpPr>
          <p:spPr bwMode="auto">
            <a:xfrm>
              <a:off x="632" y="1517"/>
              <a:ext cx="366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设</a:t>
              </a:r>
              <a:r>
                <a:rPr lang="zh-CN" altLang="en-US" sz="1400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                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的频率函数为</a:t>
              </a:r>
            </a:p>
          </p:txBody>
        </p:sp>
        <p:graphicFrame>
          <p:nvGraphicFramePr>
            <p:cNvPr id="406547" name="Object 19"/>
            <p:cNvGraphicFramePr>
              <a:graphicFrameLocks noChangeAspect="1"/>
            </p:cNvGraphicFramePr>
            <p:nvPr/>
          </p:nvGraphicFramePr>
          <p:xfrm>
            <a:off x="906" y="1575"/>
            <a:ext cx="1062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3716000" imgH="4267200" progId="Equation.DSMT4">
                    <p:embed/>
                  </p:oleObj>
                </mc:Choice>
                <mc:Fallback>
                  <p:oleObj name="Equation" r:id="rId2" imgW="13716000" imgH="426720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6" y="1575"/>
                          <a:ext cx="1062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06548" name="Object 20"/>
          <p:cNvGraphicFramePr>
            <a:graphicFrameLocks noChangeAspect="1"/>
          </p:cNvGraphicFramePr>
          <p:nvPr/>
        </p:nvGraphicFramePr>
        <p:xfrm>
          <a:off x="1471613" y="2298700"/>
          <a:ext cx="393382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565600" imgH="5181600" progId="Equation.DSMT4">
                  <p:embed/>
                </p:oleObj>
              </mc:Choice>
              <mc:Fallback>
                <p:oleObj name="Equation" r:id="rId4" imgW="29565600" imgH="51816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1613" y="2298700"/>
                        <a:ext cx="3933825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654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7421882"/>
              </p:ext>
            </p:extLst>
          </p:nvPr>
        </p:nvGraphicFramePr>
        <p:xfrm>
          <a:off x="1731963" y="1612900"/>
          <a:ext cx="659765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0596800" imgH="4572000" progId="Equation.DSMT4">
                  <p:embed/>
                </p:oleObj>
              </mc:Choice>
              <mc:Fallback>
                <p:oleObj name="Equation" r:id="rId6" imgW="50596800" imgH="45720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1963" y="1612900"/>
                        <a:ext cx="6597650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6554" name="WordArt 26"/>
          <p:cNvSpPr>
            <a:spLocks noChangeArrowheads="1" noChangeShapeType="1" noTextEdit="1"/>
          </p:cNvSpPr>
          <p:nvPr/>
        </p:nvSpPr>
        <p:spPr bwMode="auto">
          <a:xfrm>
            <a:off x="1049338" y="2492375"/>
            <a:ext cx="325437" cy="266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i="1" kern="10">
                <a:ln w="12700">
                  <a:solidFill>
                    <a:srgbClr val="99CCFF"/>
                  </a:solidFill>
                  <a:round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①</a:t>
            </a:r>
          </a:p>
        </p:txBody>
      </p:sp>
      <p:sp>
        <p:nvSpPr>
          <p:cNvPr id="406555" name="WordArt 27"/>
          <p:cNvSpPr>
            <a:spLocks noChangeArrowheads="1" noChangeShapeType="1" noTextEdit="1"/>
          </p:cNvSpPr>
          <p:nvPr/>
        </p:nvSpPr>
        <p:spPr bwMode="auto">
          <a:xfrm>
            <a:off x="1057275" y="3210392"/>
            <a:ext cx="325438" cy="276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i="1" kern="10" dirty="0">
                <a:ln w="12700">
                  <a:solidFill>
                    <a:srgbClr val="99CCFF"/>
                  </a:solidFill>
                  <a:round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②</a:t>
            </a:r>
          </a:p>
        </p:txBody>
      </p:sp>
      <p:graphicFrame>
        <p:nvGraphicFramePr>
          <p:cNvPr id="406556" name="Object 28"/>
          <p:cNvGraphicFramePr>
            <a:graphicFrameLocks noChangeAspect="1"/>
          </p:cNvGraphicFramePr>
          <p:nvPr/>
        </p:nvGraphicFramePr>
        <p:xfrm>
          <a:off x="1582738" y="2830513"/>
          <a:ext cx="2222500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240000" imgH="8534400" progId="Equation.DSMT4">
                  <p:embed/>
                </p:oleObj>
              </mc:Choice>
              <mc:Fallback>
                <p:oleObj name="Equation" r:id="rId8" imgW="15240000" imgH="85344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2738" y="2830513"/>
                        <a:ext cx="2222500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6557" name="AutoShape 29"/>
          <p:cNvSpPr/>
          <p:nvPr/>
        </p:nvSpPr>
        <p:spPr bwMode="auto">
          <a:xfrm>
            <a:off x="5333066" y="2517775"/>
            <a:ext cx="155575" cy="900113"/>
          </a:xfrm>
          <a:prstGeom prst="rightBrace">
            <a:avLst>
              <a:gd name="adj1" fmla="val 48214"/>
              <a:gd name="adj2" fmla="val 50000"/>
            </a:avLst>
          </a:prstGeom>
          <a:noFill/>
          <a:ln w="28575">
            <a:solidFill>
              <a:schemeClr val="bg1">
                <a:lumMod val="60000"/>
                <a:lumOff val="40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06558" name="AutoShape 30"/>
          <p:cNvSpPr>
            <a:spLocks noChangeArrowheads="1"/>
          </p:cNvSpPr>
          <p:nvPr/>
        </p:nvSpPr>
        <p:spPr bwMode="auto">
          <a:xfrm>
            <a:off x="5883275" y="2454275"/>
            <a:ext cx="3100469" cy="1047750"/>
          </a:xfrm>
          <a:prstGeom prst="wedgeRectCallout">
            <a:avLst>
              <a:gd name="adj1" fmla="val -60287"/>
              <a:gd name="adj2" fmla="val -8181"/>
            </a:avLst>
          </a:prstGeom>
          <a:solidFill>
            <a:schemeClr val="bg1">
              <a:lumMod val="50000"/>
            </a:schemeClr>
          </a:solidFill>
          <a:ln w="9525" algn="ctr">
            <a:solidFill>
              <a:schemeClr val="tx2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离散型</a:t>
            </a:r>
            <a:r>
              <a:rPr lang="en-US" altLang="zh-CN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r.v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频率函数的本质特征</a:t>
            </a:r>
          </a:p>
        </p:txBody>
      </p:sp>
      <p:sp>
        <p:nvSpPr>
          <p:cNvPr id="406559" name="WordArt 31"/>
          <p:cNvSpPr>
            <a:spLocks noChangeArrowheads="1" noChangeShapeType="1" noTextEdit="1"/>
          </p:cNvSpPr>
          <p:nvPr/>
        </p:nvSpPr>
        <p:spPr bwMode="auto">
          <a:xfrm>
            <a:off x="2678113" y="3802436"/>
            <a:ext cx="3929062" cy="3698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3399FF"/>
                  </a:solidFill>
                  <a:round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频率函数的表格表示法</a:t>
            </a:r>
          </a:p>
        </p:txBody>
      </p:sp>
      <p:grpSp>
        <p:nvGrpSpPr>
          <p:cNvPr id="406571" name="Group 43"/>
          <p:cNvGrpSpPr/>
          <p:nvPr/>
        </p:nvGrpSpPr>
        <p:grpSpPr bwMode="auto">
          <a:xfrm>
            <a:off x="1822451" y="4312023"/>
            <a:ext cx="5389563" cy="2376488"/>
            <a:chOff x="604" y="2656"/>
            <a:chExt cx="3395" cy="149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06561" name="Rectangle 33"/>
            <p:cNvSpPr>
              <a:spLocks noChangeArrowheads="1"/>
            </p:cNvSpPr>
            <p:nvPr/>
          </p:nvSpPr>
          <p:spPr bwMode="auto">
            <a:xfrm>
              <a:off x="677" y="2710"/>
              <a:ext cx="3322" cy="144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406567" name="Object 39"/>
            <p:cNvGraphicFramePr>
              <a:graphicFrameLocks noChangeAspect="1"/>
            </p:cNvGraphicFramePr>
            <p:nvPr/>
          </p:nvGraphicFramePr>
          <p:xfrm>
            <a:off x="604" y="2656"/>
            <a:ext cx="3348" cy="14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57912000" imgH="23164800" progId="Equation.DSMT4">
                    <p:embed/>
                  </p:oleObj>
                </mc:Choice>
                <mc:Fallback>
                  <p:oleObj name="Equation" r:id="rId10" imgW="57912000" imgH="23164800" progId="Equation.DSMT4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4" y="2656"/>
                          <a:ext cx="3348" cy="1449"/>
                        </a:xfrm>
                        <a:prstGeom prst="rect">
                          <a:avLst/>
                        </a:prstGeom>
                        <a:pattFill prst="pct90">
                          <a:fgClr>
                            <a:srgbClr val="CCFFFF"/>
                          </a:fgClr>
                          <a:bgClr>
                            <a:schemeClr val="tx1">
                              <a:lumMod val="65000"/>
                            </a:schemeClr>
                          </a:bgClr>
                        </a:patt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6568" name="Line 40"/>
            <p:cNvSpPr>
              <a:spLocks noChangeShapeType="1"/>
            </p:cNvSpPr>
            <p:nvPr/>
          </p:nvSpPr>
          <p:spPr bwMode="auto">
            <a:xfrm>
              <a:off x="661" y="2713"/>
              <a:ext cx="677" cy="21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406569" name="Object 41"/>
            <p:cNvGraphicFramePr>
              <a:graphicFrameLocks noChangeAspect="1"/>
            </p:cNvGraphicFramePr>
            <p:nvPr/>
          </p:nvGraphicFramePr>
          <p:xfrm>
            <a:off x="1105" y="2682"/>
            <a:ext cx="283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3657600" imgH="3048000" progId="Equation.DSMT4">
                    <p:embed/>
                  </p:oleObj>
                </mc:Choice>
                <mc:Fallback>
                  <p:oleObj name="Equation" r:id="rId12" imgW="3657600" imgH="3048000" progId="Equation.DSMT4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5" y="2682"/>
                          <a:ext cx="283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folHlink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6570" name="Object 42"/>
            <p:cNvGraphicFramePr>
              <a:graphicFrameLocks noChangeAspect="1"/>
            </p:cNvGraphicFramePr>
            <p:nvPr/>
          </p:nvGraphicFramePr>
          <p:xfrm>
            <a:off x="717" y="2746"/>
            <a:ext cx="235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3048000" imgH="3048000" progId="Equation.DSMT4">
                    <p:embed/>
                  </p:oleObj>
                </mc:Choice>
                <mc:Fallback>
                  <p:oleObj name="Equation" r:id="rId14" imgW="3048000" imgH="3048000" progId="Equation.DSMT4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7" y="2746"/>
                          <a:ext cx="235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folHlink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65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65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6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06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65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65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6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06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6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6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6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065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065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6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065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065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6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065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065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06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4" dur="1000"/>
                                        <p:tgtEl>
                                          <p:spTgt spid="406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065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065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06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4065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6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406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406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6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065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065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06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7" dur="1000"/>
                                        <p:tgtEl>
                                          <p:spTgt spid="406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0" grpId="0" bldLvl="0" animBg="1"/>
      <p:bldP spid="406540" grpId="0"/>
      <p:bldP spid="406554" grpId="0"/>
      <p:bldP spid="406555" grpId="0"/>
      <p:bldP spid="406557" grpId="0" bldLvl="0" animBg="1"/>
      <p:bldP spid="406557" grpId="1" bldLvl="0" animBg="1"/>
      <p:bldP spid="406558" grpId="0" bldLvl="0" animBg="1"/>
      <p:bldP spid="406558" grpId="1" bldLvl="0" animBg="1"/>
      <p:bldP spid="40655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3" name="Rectangle 13"/>
          <p:cNvSpPr>
            <a:spLocks noChangeArrowheads="1"/>
          </p:cNvSpPr>
          <p:nvPr/>
        </p:nvSpPr>
        <p:spPr bwMode="auto">
          <a:xfrm>
            <a:off x="127000" y="2968625"/>
            <a:ext cx="3425825" cy="5191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求      的频率函数？</a:t>
            </a:r>
          </a:p>
        </p:txBody>
      </p:sp>
      <p:sp>
        <p:nvSpPr>
          <p:cNvPr id="430082" name="WordArt 2"/>
          <p:cNvSpPr>
            <a:spLocks noChangeArrowheads="1" noChangeShapeType="1" noTextEdit="1"/>
          </p:cNvSpPr>
          <p:nvPr/>
        </p:nvSpPr>
        <p:spPr bwMode="auto">
          <a:xfrm>
            <a:off x="623888" y="3657600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>
              <a:defRPr/>
            </a:pPr>
            <a:r>
              <a:rPr lang="zh-CN" altLang="en-US" sz="3600" kern="10" dirty="0">
                <a:ln w="12700">
                  <a:solidFill>
                    <a:schemeClr val="folHlink"/>
                  </a:solidFill>
                  <a:round/>
                </a:ln>
                <a:solidFill>
                  <a:schemeClr val="bg2"/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</a:p>
        </p:txBody>
      </p:sp>
      <p:sp>
        <p:nvSpPr>
          <p:cNvPr id="430083" name="Rectangle 3"/>
          <p:cNvSpPr>
            <a:spLocks noChangeArrowheads="1"/>
          </p:cNvSpPr>
          <p:nvPr/>
        </p:nvSpPr>
        <p:spPr bwMode="auto">
          <a:xfrm>
            <a:off x="25400" y="569913"/>
            <a:ext cx="9131300" cy="9461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                 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袋中装有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2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只白球及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3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只黑球，现进行无放回的摸球，定义随机变量如下：</a:t>
            </a:r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544513" y="3051175"/>
          <a:ext cx="115887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448800" imgH="4267200" progId="Equation.DSMT4">
                  <p:embed/>
                </p:oleObj>
              </mc:Choice>
              <mc:Fallback>
                <p:oleObj name="Equation" r:id="rId2" imgW="9448800" imgH="4267200" progId="Equation.DSMT4">
                  <p:embed/>
                  <p:pic>
                    <p:nvPicPr>
                      <p:cNvPr id="0" name="图片 4582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513" y="3051175"/>
                        <a:ext cx="1158875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085" name="WordArt 5"/>
          <p:cNvSpPr>
            <a:spLocks noChangeArrowheads="1" noChangeShapeType="1" noTextEdit="1"/>
          </p:cNvSpPr>
          <p:nvPr/>
        </p:nvSpPr>
        <p:spPr bwMode="auto">
          <a:xfrm>
            <a:off x="852488" y="700088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graphicFrame>
        <p:nvGraphicFramePr>
          <p:cNvPr id="430086" name="Object 6"/>
          <p:cNvGraphicFramePr>
            <a:graphicFrameLocks noChangeAspect="1"/>
          </p:cNvGraphicFramePr>
          <p:nvPr/>
        </p:nvGraphicFramePr>
        <p:xfrm>
          <a:off x="725488" y="4160838"/>
          <a:ext cx="2119313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726400" imgH="3962400" progId="Equation.DSMT4">
                  <p:embed/>
                </p:oleObj>
              </mc:Choice>
              <mc:Fallback>
                <p:oleObj name="Equation" r:id="rId4" imgW="20726400" imgH="3962400" progId="Equation.DSMT4">
                  <p:embed/>
                  <p:pic>
                    <p:nvPicPr>
                      <p:cNvPr id="0" name="图片 4582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488" y="4160838"/>
                        <a:ext cx="2119313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087" name="Rectangle 7"/>
          <p:cNvSpPr>
            <a:spLocks noChangeArrowheads="1"/>
          </p:cNvSpPr>
          <p:nvPr/>
        </p:nvSpPr>
        <p:spPr bwMode="auto">
          <a:xfrm>
            <a:off x="1495425" y="1609725"/>
            <a:ext cx="3044825" cy="5191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，第一次摸出白球</a:t>
            </a:r>
          </a:p>
        </p:txBody>
      </p:sp>
      <p:graphicFrame>
        <p:nvGraphicFramePr>
          <p:cNvPr id="8196" name="Object 8"/>
          <p:cNvGraphicFramePr>
            <a:graphicFrameLocks noChangeAspect="1"/>
          </p:cNvGraphicFramePr>
          <p:nvPr/>
        </p:nvGraphicFramePr>
        <p:xfrm>
          <a:off x="468313" y="1639888"/>
          <a:ext cx="1233487" cy="1277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058400" imgH="12496800" progId="Equation.DSMT4">
                  <p:embed/>
                </p:oleObj>
              </mc:Choice>
              <mc:Fallback>
                <p:oleObj name="Equation" r:id="rId6" imgW="10058400" imgH="12496800" progId="Equation.DSMT4">
                  <p:embed/>
                  <p:pic>
                    <p:nvPicPr>
                      <p:cNvPr id="0" name="图片 4582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639888"/>
                        <a:ext cx="1233487" cy="1277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089" name="Rectangle 9"/>
          <p:cNvSpPr>
            <a:spLocks noChangeArrowheads="1"/>
          </p:cNvSpPr>
          <p:nvPr/>
        </p:nvSpPr>
        <p:spPr bwMode="auto">
          <a:xfrm>
            <a:off x="1508125" y="2333625"/>
            <a:ext cx="3044825" cy="5191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，第一次摸出黑球</a:t>
            </a:r>
          </a:p>
        </p:txBody>
      </p:sp>
      <p:sp>
        <p:nvSpPr>
          <p:cNvPr id="430090" name="Rectangle 10"/>
          <p:cNvSpPr>
            <a:spLocks noChangeArrowheads="1"/>
          </p:cNvSpPr>
          <p:nvPr/>
        </p:nvSpPr>
        <p:spPr bwMode="auto">
          <a:xfrm>
            <a:off x="5711825" y="1673225"/>
            <a:ext cx="3044825" cy="5191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，第二次摸出白球</a:t>
            </a:r>
          </a:p>
        </p:txBody>
      </p:sp>
      <p:graphicFrame>
        <p:nvGraphicFramePr>
          <p:cNvPr id="8197" name="Object 11"/>
          <p:cNvGraphicFramePr>
            <a:graphicFrameLocks noChangeAspect="1"/>
          </p:cNvGraphicFramePr>
          <p:nvPr/>
        </p:nvGraphicFramePr>
        <p:xfrm>
          <a:off x="4719638" y="1703388"/>
          <a:ext cx="1160462" cy="1277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448800" imgH="12496800" progId="Equation.DSMT4">
                  <p:embed/>
                </p:oleObj>
              </mc:Choice>
              <mc:Fallback>
                <p:oleObj name="Equation" r:id="rId8" imgW="9448800" imgH="12496800" progId="Equation.DSMT4">
                  <p:embed/>
                  <p:pic>
                    <p:nvPicPr>
                      <p:cNvPr id="0" name="图片 4582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9638" y="1703388"/>
                        <a:ext cx="1160462" cy="1277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092" name="Rectangle 12"/>
          <p:cNvSpPr>
            <a:spLocks noChangeArrowheads="1"/>
          </p:cNvSpPr>
          <p:nvPr/>
        </p:nvSpPr>
        <p:spPr bwMode="auto">
          <a:xfrm>
            <a:off x="5724525" y="2397125"/>
            <a:ext cx="3044825" cy="5191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，第二次摸出黑球</a:t>
            </a:r>
          </a:p>
        </p:txBody>
      </p:sp>
      <p:graphicFrame>
        <p:nvGraphicFramePr>
          <p:cNvPr id="430094" name="Object 14"/>
          <p:cNvGraphicFramePr>
            <a:graphicFrameLocks noChangeAspect="1"/>
          </p:cNvGraphicFramePr>
          <p:nvPr/>
        </p:nvGraphicFramePr>
        <p:xfrm>
          <a:off x="766763" y="4730750"/>
          <a:ext cx="7805737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6200000" imgH="4267200" progId="Equation.DSMT4">
                  <p:embed/>
                </p:oleObj>
              </mc:Choice>
              <mc:Fallback>
                <p:oleObj name="Equation" r:id="rId10" imgW="76200000" imgH="4267200" progId="Equation.DSMT4">
                  <p:embed/>
                  <p:pic>
                    <p:nvPicPr>
                      <p:cNvPr id="0" name="图片 4582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3" y="4730750"/>
                        <a:ext cx="7805737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095" name="Object 15"/>
          <p:cNvGraphicFramePr>
            <a:graphicFrameLocks noChangeAspect="1"/>
          </p:cNvGraphicFramePr>
          <p:nvPr/>
        </p:nvGraphicFramePr>
        <p:xfrm>
          <a:off x="704850" y="5338763"/>
          <a:ext cx="788035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76200000" imgH="4267200" progId="Equation.DSMT4">
                  <p:embed/>
                </p:oleObj>
              </mc:Choice>
              <mc:Fallback>
                <p:oleObj name="Equation" r:id="rId12" imgW="76200000" imgH="4267200" progId="Equation.DSMT4">
                  <p:embed/>
                  <p:pic>
                    <p:nvPicPr>
                      <p:cNvPr id="0" name="图片 4582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50" y="5338763"/>
                        <a:ext cx="7880350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096" name="Object 16"/>
          <p:cNvGraphicFramePr>
            <a:graphicFrameLocks noChangeAspect="1"/>
          </p:cNvGraphicFramePr>
          <p:nvPr/>
        </p:nvGraphicFramePr>
        <p:xfrm>
          <a:off x="701675" y="5948363"/>
          <a:ext cx="7910513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75285600" imgH="4267200" progId="Equation.DSMT4">
                  <p:embed/>
                </p:oleObj>
              </mc:Choice>
              <mc:Fallback>
                <p:oleObj name="Equation" r:id="rId14" imgW="75285600" imgH="4267200" progId="Equation.DSMT4">
                  <p:embed/>
                  <p:pic>
                    <p:nvPicPr>
                      <p:cNvPr id="0" name="图片 4582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" y="5948363"/>
                        <a:ext cx="7910513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6"/>
          <p:cNvGraphicFramePr>
            <a:graphicFrameLocks noChangeAspect="1"/>
          </p:cNvGraphicFramePr>
          <p:nvPr/>
        </p:nvGraphicFramePr>
        <p:xfrm>
          <a:off x="2822098" y="4158615"/>
          <a:ext cx="380206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7185600" imgH="4267200" progId="Equation.DSMT4">
                  <p:embed/>
                </p:oleObj>
              </mc:Choice>
              <mc:Fallback>
                <p:oleObj name="Equation" r:id="rId16" imgW="37185600" imgH="4267200" progId="Equation.DSMT4">
                  <p:embed/>
                  <p:pic>
                    <p:nvPicPr>
                      <p:cNvPr id="0" name="图片 4582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2098" y="4158615"/>
                        <a:ext cx="3802063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6"/>
          <p:cNvGraphicFramePr>
            <a:graphicFrameLocks noChangeAspect="1"/>
          </p:cNvGraphicFramePr>
          <p:nvPr/>
        </p:nvGraphicFramePr>
        <p:xfrm>
          <a:off x="6589395" y="4168458"/>
          <a:ext cx="20256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9812000" imgH="4267200" progId="Equation.DSMT4">
                  <p:embed/>
                </p:oleObj>
              </mc:Choice>
              <mc:Fallback>
                <p:oleObj name="Equation" r:id="rId18" imgW="19812000" imgH="4267200" progId="Equation.DSMT4">
                  <p:embed/>
                  <p:pic>
                    <p:nvPicPr>
                      <p:cNvPr id="0" name="图片 4582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9395" y="4168458"/>
                        <a:ext cx="202565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00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00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0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30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30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30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30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30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30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30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0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300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300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0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300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300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30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300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300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30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300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300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30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93" grpId="0"/>
      <p:bldP spid="430083" grpId="0"/>
      <p:bldP spid="430085" grpId="0" animBg="1"/>
      <p:bldP spid="430087" grpId="0"/>
      <p:bldP spid="430089" grpId="0"/>
      <p:bldP spid="430090" grpId="0"/>
      <p:bldP spid="43009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38" name="WordArt 98"/>
          <p:cNvSpPr>
            <a:spLocks noChangeArrowheads="1" noChangeShapeType="1" noTextEdit="1"/>
          </p:cNvSpPr>
          <p:nvPr/>
        </p:nvSpPr>
        <p:spPr bwMode="auto">
          <a:xfrm>
            <a:off x="852488" y="2175435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chemeClr val="folHlink"/>
                  </a:solidFill>
                  <a:round/>
                </a:ln>
                <a:solidFill>
                  <a:schemeClr val="bg2"/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</a:p>
        </p:txBody>
      </p:sp>
      <p:grpSp>
        <p:nvGrpSpPr>
          <p:cNvPr id="368746" name="Group 106"/>
          <p:cNvGrpSpPr/>
          <p:nvPr/>
        </p:nvGrpSpPr>
        <p:grpSpPr bwMode="auto">
          <a:xfrm>
            <a:off x="25400" y="557213"/>
            <a:ext cx="8715375" cy="1411287"/>
            <a:chOff x="16" y="311"/>
            <a:chExt cx="5490" cy="889"/>
          </a:xfrm>
        </p:grpSpPr>
        <p:sp>
          <p:nvSpPr>
            <p:cNvPr id="368678" name="Rectangle 38"/>
            <p:cNvSpPr>
              <a:spLocks noChangeArrowheads="1"/>
            </p:cNvSpPr>
            <p:nvPr/>
          </p:nvSpPr>
          <p:spPr bwMode="auto">
            <a:xfrm>
              <a:off x="16" y="311"/>
              <a:ext cx="5490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      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有一个射击游戏</a:t>
              </a:r>
              <a:r>
                <a:rPr lang="en-US" altLang="zh-CN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参加游戏的人先掷一次骰子</a:t>
              </a:r>
              <a:r>
                <a:rPr lang="en-US" altLang="zh-CN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若出现点数为</a:t>
              </a:r>
              <a:r>
                <a:rPr lang="zh-CN" altLang="en-US" sz="700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zh-CN" altLang="en-US" i="1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 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则射击</a:t>
              </a:r>
              <a:r>
                <a:rPr lang="zh-CN" altLang="en-US" sz="1000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zh-CN" altLang="en-US" i="1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次</a:t>
              </a:r>
              <a:r>
                <a:rPr lang="en-US" altLang="zh-CN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.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设某人击中目标概率为</a:t>
              </a:r>
            </a:p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     记击中目标的次数为</a:t>
              </a:r>
              <a:r>
                <a:rPr lang="zh-CN" altLang="en-US" i="1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 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求      的频率函数</a:t>
              </a:r>
              <a:r>
                <a:rPr lang="en-US" altLang="zh-CN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.</a:t>
              </a:r>
            </a:p>
          </p:txBody>
        </p:sp>
        <p:graphicFrame>
          <p:nvGraphicFramePr>
            <p:cNvPr id="368741" name="Object 101"/>
            <p:cNvGraphicFramePr>
              <a:graphicFrameLocks noChangeAspect="1"/>
            </p:cNvGraphicFramePr>
            <p:nvPr/>
          </p:nvGraphicFramePr>
          <p:xfrm>
            <a:off x="1399" y="659"/>
            <a:ext cx="35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4572000" imgH="3962400" progId="Equation.DSMT4">
                    <p:embed/>
                  </p:oleObj>
                </mc:Choice>
                <mc:Fallback>
                  <p:oleObj name="Equation" r:id="rId2" imgW="4572000" imgH="3962400" progId="Equation.DSMT4">
                    <p:embed/>
                    <p:pic>
                      <p:nvPicPr>
                        <p:cNvPr id="0" name="Object 1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9" y="659"/>
                          <a:ext cx="35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42" name="Object 102"/>
            <p:cNvGraphicFramePr>
              <a:graphicFrameLocks noChangeAspect="1"/>
            </p:cNvGraphicFramePr>
            <p:nvPr/>
          </p:nvGraphicFramePr>
          <p:xfrm>
            <a:off x="2488" y="656"/>
            <a:ext cx="307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962400" imgH="3352800" progId="Equation.DSMT4">
                    <p:embed/>
                  </p:oleObj>
                </mc:Choice>
                <mc:Fallback>
                  <p:oleObj name="Equation" r:id="rId4" imgW="3962400" imgH="3352800" progId="Equation.DSMT4">
                    <p:embed/>
                    <p:pic>
                      <p:nvPicPr>
                        <p:cNvPr id="0" name="Object 1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8" y="656"/>
                          <a:ext cx="307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43" name="Object 103"/>
            <p:cNvGraphicFramePr>
              <a:graphicFrameLocks noChangeAspect="1"/>
            </p:cNvGraphicFramePr>
            <p:nvPr/>
          </p:nvGraphicFramePr>
          <p:xfrm>
            <a:off x="40" y="925"/>
            <a:ext cx="849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0972800" imgH="4267200" progId="Equation.DSMT4">
                    <p:embed/>
                  </p:oleObj>
                </mc:Choice>
                <mc:Fallback>
                  <p:oleObj name="Equation" r:id="rId6" imgW="10972800" imgH="4267200" progId="Equation.DSMT4">
                    <p:embed/>
                    <p:pic>
                      <p:nvPicPr>
                        <p:cNvPr id="0" name="Object 1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" y="925"/>
                          <a:ext cx="849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44" name="Object 104"/>
            <p:cNvGraphicFramePr>
              <a:graphicFrameLocks noChangeAspect="1"/>
            </p:cNvGraphicFramePr>
            <p:nvPr/>
          </p:nvGraphicFramePr>
          <p:xfrm>
            <a:off x="2896" y="917"/>
            <a:ext cx="307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962400" imgH="3657600" progId="Equation.DSMT4">
                    <p:embed/>
                  </p:oleObj>
                </mc:Choice>
                <mc:Fallback>
                  <p:oleObj name="Equation" r:id="rId8" imgW="3962400" imgH="3657600" progId="Equation.DSMT4">
                    <p:embed/>
                    <p:pic>
                      <p:nvPicPr>
                        <p:cNvPr id="0" name="Object 1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6" y="917"/>
                          <a:ext cx="307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45" name="Object 105"/>
            <p:cNvGraphicFramePr>
              <a:graphicFrameLocks noChangeAspect="1"/>
            </p:cNvGraphicFramePr>
            <p:nvPr/>
          </p:nvGraphicFramePr>
          <p:xfrm>
            <a:off x="3424" y="918"/>
            <a:ext cx="730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9448800" imgH="4267200" progId="Equation.DSMT4">
                    <p:embed/>
                  </p:oleObj>
                </mc:Choice>
                <mc:Fallback>
                  <p:oleObj name="Equation" r:id="rId10" imgW="9448800" imgH="4267200" progId="Equation.DSMT4">
                    <p:embed/>
                    <p:pic>
                      <p:nvPicPr>
                        <p:cNvPr id="0" name="Object 1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4" y="918"/>
                          <a:ext cx="730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8747" name="WordArt 107"/>
          <p:cNvSpPr>
            <a:spLocks noChangeArrowheads="1" noChangeShapeType="1" noTextEdit="1"/>
          </p:cNvSpPr>
          <p:nvPr/>
        </p:nvSpPr>
        <p:spPr bwMode="auto">
          <a:xfrm>
            <a:off x="852488" y="700088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sp>
        <p:nvSpPr>
          <p:cNvPr id="29" name="Rectangle 48"/>
          <p:cNvSpPr>
            <a:spLocks noChangeArrowheads="1"/>
          </p:cNvSpPr>
          <p:nvPr/>
        </p:nvSpPr>
        <p:spPr bwMode="auto">
          <a:xfrm>
            <a:off x="727075" y="3241675"/>
            <a:ext cx="3413125" cy="5191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由乘法公式求得</a:t>
            </a:r>
          </a:p>
        </p:txBody>
      </p:sp>
      <p:grpSp>
        <p:nvGrpSpPr>
          <p:cNvPr id="30" name="Group 111"/>
          <p:cNvGrpSpPr/>
          <p:nvPr/>
        </p:nvGrpSpPr>
        <p:grpSpPr bwMode="auto">
          <a:xfrm>
            <a:off x="1308101" y="2070100"/>
            <a:ext cx="3208338" cy="519113"/>
            <a:chOff x="904" y="1112"/>
            <a:chExt cx="2021" cy="327"/>
          </a:xfrm>
        </p:grpSpPr>
        <p:graphicFrame>
          <p:nvGraphicFramePr>
            <p:cNvPr id="31" name="Object 108"/>
            <p:cNvGraphicFramePr>
              <a:graphicFrameLocks noChangeAspect="1"/>
            </p:cNvGraphicFramePr>
            <p:nvPr/>
          </p:nvGraphicFramePr>
          <p:xfrm>
            <a:off x="904" y="1176"/>
            <a:ext cx="307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3962400" imgH="3352800" progId="Equation.DSMT4">
                    <p:embed/>
                  </p:oleObj>
                </mc:Choice>
                <mc:Fallback>
                  <p:oleObj name="Equation" r:id="rId12" imgW="3962400" imgH="3352800" progId="Equation.DSMT4">
                    <p:embed/>
                    <p:pic>
                      <p:nvPicPr>
                        <p:cNvPr id="0" name="图片 4896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4" y="1176"/>
                          <a:ext cx="307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109"/>
            <p:cNvGraphicFramePr>
              <a:graphicFrameLocks noChangeAspect="1"/>
            </p:cNvGraphicFramePr>
            <p:nvPr/>
          </p:nvGraphicFramePr>
          <p:xfrm>
            <a:off x="2002" y="1182"/>
            <a:ext cx="923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1887200" imgH="3962400" progId="Equation.DSMT4">
                    <p:embed/>
                  </p:oleObj>
                </mc:Choice>
                <mc:Fallback>
                  <p:oleObj name="Equation" r:id="rId14" imgW="11887200" imgH="3962400" progId="Equation.DSMT4">
                    <p:embed/>
                    <p:pic>
                      <p:nvPicPr>
                        <p:cNvPr id="0" name="图片 4896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2" y="1182"/>
                          <a:ext cx="923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Rectangle 110"/>
            <p:cNvSpPr>
              <a:spLocks noChangeArrowheads="1"/>
            </p:cNvSpPr>
            <p:nvPr/>
          </p:nvSpPr>
          <p:spPr bwMode="auto">
            <a:xfrm>
              <a:off x="1084" y="1112"/>
              <a:ext cx="1315" cy="327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的取值为</a:t>
              </a:r>
            </a:p>
          </p:txBody>
        </p:sp>
      </p:grpSp>
      <p:grpSp>
        <p:nvGrpSpPr>
          <p:cNvPr id="34" name="Group 116"/>
          <p:cNvGrpSpPr/>
          <p:nvPr/>
        </p:nvGrpSpPr>
        <p:grpSpPr bwMode="auto">
          <a:xfrm>
            <a:off x="4451257" y="2066925"/>
            <a:ext cx="3836987" cy="542925"/>
            <a:chOff x="2931" y="1118"/>
            <a:chExt cx="2417" cy="342"/>
          </a:xfrm>
        </p:grpSpPr>
        <p:graphicFrame>
          <p:nvGraphicFramePr>
            <p:cNvPr id="35" name="Object 113"/>
            <p:cNvGraphicFramePr>
              <a:graphicFrameLocks noChangeAspect="1"/>
            </p:cNvGraphicFramePr>
            <p:nvPr/>
          </p:nvGraphicFramePr>
          <p:xfrm>
            <a:off x="2931" y="1195"/>
            <a:ext cx="331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4267200" imgH="3962400" progId="Equation.DSMT4">
                    <p:embed/>
                  </p:oleObj>
                </mc:Choice>
                <mc:Fallback>
                  <p:oleObj name="Equation" r:id="rId16" imgW="4267200" imgH="3962400" progId="Equation.DSMT4">
                    <p:embed/>
                    <p:pic>
                      <p:nvPicPr>
                        <p:cNvPr id="0" name="图片 4896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1" y="1195"/>
                          <a:ext cx="331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Object 114"/>
            <p:cNvGraphicFramePr>
              <a:graphicFrameLocks noChangeAspect="1"/>
            </p:cNvGraphicFramePr>
            <p:nvPr/>
          </p:nvGraphicFramePr>
          <p:xfrm>
            <a:off x="4070" y="1204"/>
            <a:ext cx="127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6459200" imgH="3962400" progId="Equation.DSMT4">
                    <p:embed/>
                  </p:oleObj>
                </mc:Choice>
                <mc:Fallback>
                  <p:oleObj name="Equation" r:id="rId18" imgW="16459200" imgH="3962400" progId="Equation.DSMT4">
                    <p:embed/>
                    <p:pic>
                      <p:nvPicPr>
                        <p:cNvPr id="0" name="图片 4896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0" y="1204"/>
                          <a:ext cx="127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" name="Rectangle 115"/>
            <p:cNvSpPr>
              <a:spLocks noChangeArrowheads="1"/>
            </p:cNvSpPr>
            <p:nvPr/>
          </p:nvSpPr>
          <p:spPr bwMode="auto">
            <a:xfrm>
              <a:off x="3131" y="1118"/>
              <a:ext cx="1315" cy="327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的取值为</a:t>
              </a:r>
            </a:p>
          </p:txBody>
        </p:sp>
      </p:grpSp>
      <p:grpSp>
        <p:nvGrpSpPr>
          <p:cNvPr id="38" name="Group 119"/>
          <p:cNvGrpSpPr/>
          <p:nvPr/>
        </p:nvGrpSpPr>
        <p:grpSpPr bwMode="auto">
          <a:xfrm>
            <a:off x="701675" y="2670175"/>
            <a:ext cx="2532063" cy="522288"/>
            <a:chOff x="490" y="1466"/>
            <a:chExt cx="1595" cy="329"/>
          </a:xfrm>
        </p:grpSpPr>
        <p:sp>
          <p:nvSpPr>
            <p:cNvPr id="39" name="Rectangle 44"/>
            <p:cNvSpPr>
              <a:spLocks noChangeArrowheads="1"/>
            </p:cNvSpPr>
            <p:nvPr/>
          </p:nvSpPr>
          <p:spPr bwMode="auto">
            <a:xfrm>
              <a:off x="490" y="1466"/>
              <a:ext cx="1595" cy="327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当     时</a:t>
              </a:r>
            </a:p>
          </p:txBody>
        </p:sp>
        <p:graphicFrame>
          <p:nvGraphicFramePr>
            <p:cNvPr id="40" name="Object 117"/>
            <p:cNvGraphicFramePr>
              <a:graphicFrameLocks noChangeAspect="1"/>
            </p:cNvGraphicFramePr>
            <p:nvPr/>
          </p:nvGraphicFramePr>
          <p:xfrm>
            <a:off x="764" y="1534"/>
            <a:ext cx="612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7924800" imgH="3657600" progId="Equation.DSMT4">
                    <p:embed/>
                  </p:oleObj>
                </mc:Choice>
                <mc:Fallback>
                  <p:oleObj name="Equation" r:id="rId20" imgW="7924800" imgH="3657600" progId="Equation.DSMT4">
                    <p:embed/>
                    <p:pic>
                      <p:nvPicPr>
                        <p:cNvPr id="0" name="图片 4896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4" y="1534"/>
                          <a:ext cx="612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118"/>
            <p:cNvGraphicFramePr>
              <a:graphicFrameLocks noChangeAspect="1"/>
            </p:cNvGraphicFramePr>
            <p:nvPr/>
          </p:nvGraphicFramePr>
          <p:xfrm>
            <a:off x="1562" y="1540"/>
            <a:ext cx="518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6705600" imgH="3962400" progId="Equation.DSMT4">
                    <p:embed/>
                  </p:oleObj>
                </mc:Choice>
                <mc:Fallback>
                  <p:oleObj name="Equation" r:id="rId22" imgW="6705600" imgH="3962400" progId="Equation.DSMT4">
                    <p:embed/>
                    <p:pic>
                      <p:nvPicPr>
                        <p:cNvPr id="0" name="图片 4896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2" y="1540"/>
                          <a:ext cx="518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2" name="Object 120"/>
          <p:cNvGraphicFramePr>
            <a:graphicFrameLocks noChangeAspect="1"/>
          </p:cNvGraphicFramePr>
          <p:nvPr/>
        </p:nvGraphicFramePr>
        <p:xfrm>
          <a:off x="3070225" y="2779713"/>
          <a:ext cx="3895725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31699200" imgH="4267200" progId="Equation.DSMT4">
                  <p:embed/>
                </p:oleObj>
              </mc:Choice>
              <mc:Fallback>
                <p:oleObj name="Equation" r:id="rId24" imgW="31699200" imgH="4267200" progId="Equation.DSMT4">
                  <p:embed/>
                  <p:pic>
                    <p:nvPicPr>
                      <p:cNvPr id="0" name="图片 4896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0225" y="2779713"/>
                        <a:ext cx="3895725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121"/>
          <p:cNvGraphicFramePr>
            <a:graphicFrameLocks noChangeAspect="1"/>
          </p:cNvGraphicFramePr>
          <p:nvPr/>
        </p:nvGraphicFramePr>
        <p:xfrm>
          <a:off x="1095375" y="3968750"/>
          <a:ext cx="607060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56083200" imgH="4267200" progId="Equation.DSMT4">
                  <p:embed/>
                </p:oleObj>
              </mc:Choice>
              <mc:Fallback>
                <p:oleObj name="Equation" r:id="rId26" imgW="56083200" imgH="4267200" progId="Equation.DSMT4">
                  <p:embed/>
                  <p:pic>
                    <p:nvPicPr>
                      <p:cNvPr id="0" name="图片 4896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375" y="3968750"/>
                        <a:ext cx="6070600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" name="Group 123"/>
          <p:cNvGrpSpPr/>
          <p:nvPr/>
        </p:nvGrpSpPr>
        <p:grpSpPr bwMode="auto">
          <a:xfrm>
            <a:off x="3265085" y="4657725"/>
            <a:ext cx="5523718" cy="1299322"/>
            <a:chOff x="2183" y="2278"/>
            <a:chExt cx="3348" cy="727"/>
          </a:xfrm>
        </p:grpSpPr>
        <p:graphicFrame>
          <p:nvGraphicFramePr>
            <p:cNvPr id="45" name="Object 100"/>
            <p:cNvGraphicFramePr>
              <a:graphicFrameLocks noChangeAspect="1"/>
            </p:cNvGraphicFramePr>
            <p:nvPr/>
          </p:nvGraphicFramePr>
          <p:xfrm>
            <a:off x="2183" y="2278"/>
            <a:ext cx="3348" cy="7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53035200" imgH="11277600" progId="Equation.DSMT4">
                    <p:embed/>
                  </p:oleObj>
                </mc:Choice>
                <mc:Fallback>
                  <p:oleObj name="Equation" r:id="rId28" imgW="53035200" imgH="11277600" progId="Equation.DSMT4">
                    <p:embed/>
                    <p:pic>
                      <p:nvPicPr>
                        <p:cNvPr id="0" name="图片 4896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3" y="2278"/>
                          <a:ext cx="3348" cy="7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Rectangle 122"/>
            <p:cNvSpPr>
              <a:spLocks noChangeArrowheads="1"/>
            </p:cNvSpPr>
            <p:nvPr/>
          </p:nvSpPr>
          <p:spPr bwMode="auto">
            <a:xfrm>
              <a:off x="4280" y="2654"/>
              <a:ext cx="1046" cy="293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其它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87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87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8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68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8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8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38" grpId="0"/>
      <p:bldP spid="368747" grpId="0" animBg="1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96" name="Line 32"/>
          <p:cNvSpPr>
            <a:spLocks noChangeShapeType="1"/>
          </p:cNvSpPr>
          <p:nvPr/>
        </p:nvSpPr>
        <p:spPr bwMode="auto">
          <a:xfrm>
            <a:off x="381000" y="2387600"/>
            <a:ext cx="0" cy="82232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69697" name="Line 33"/>
          <p:cNvSpPr>
            <a:spLocks noChangeShapeType="1"/>
          </p:cNvSpPr>
          <p:nvPr/>
        </p:nvSpPr>
        <p:spPr bwMode="auto">
          <a:xfrm>
            <a:off x="8724900" y="2387600"/>
            <a:ext cx="0" cy="82232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69701" name="Line 37"/>
          <p:cNvSpPr>
            <a:spLocks noChangeShapeType="1"/>
          </p:cNvSpPr>
          <p:nvPr/>
        </p:nvSpPr>
        <p:spPr bwMode="auto">
          <a:xfrm>
            <a:off x="8724900" y="3209925"/>
            <a:ext cx="0" cy="2709863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69765" name="Rectangle 101"/>
          <p:cNvSpPr>
            <a:spLocks noChangeArrowheads="1"/>
          </p:cNvSpPr>
          <p:nvPr/>
        </p:nvSpPr>
        <p:spPr bwMode="auto">
          <a:xfrm>
            <a:off x="2686050" y="5029200"/>
            <a:ext cx="6267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如果不掷骰子，直接射击一次，则</a:t>
            </a:r>
          </a:p>
        </p:txBody>
      </p:sp>
      <p:sp>
        <p:nvSpPr>
          <p:cNvPr id="369767" name="Rectangle 103"/>
          <p:cNvSpPr>
            <a:spLocks noChangeArrowheads="1"/>
          </p:cNvSpPr>
          <p:nvPr/>
        </p:nvSpPr>
        <p:spPr bwMode="auto">
          <a:xfrm>
            <a:off x="1958975" y="5889625"/>
            <a:ext cx="4133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为什么概率不一样？</a:t>
            </a:r>
          </a:p>
        </p:txBody>
      </p:sp>
      <p:grpSp>
        <p:nvGrpSpPr>
          <p:cNvPr id="369771" name="Group 107"/>
          <p:cNvGrpSpPr/>
          <p:nvPr/>
        </p:nvGrpSpPr>
        <p:grpSpPr bwMode="auto">
          <a:xfrm>
            <a:off x="381000" y="608013"/>
            <a:ext cx="6408738" cy="531812"/>
            <a:chOff x="136" y="3299"/>
            <a:chExt cx="4037" cy="335"/>
          </a:xfrm>
        </p:grpSpPr>
        <p:sp>
          <p:nvSpPr>
            <p:cNvPr id="369775" name="Rectangle 111"/>
            <p:cNvSpPr>
              <a:spLocks noChangeArrowheads="1"/>
            </p:cNvSpPr>
            <p:nvPr/>
          </p:nvSpPr>
          <p:spPr bwMode="auto">
            <a:xfrm>
              <a:off x="1448" y="3299"/>
              <a:ext cx="272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求得      的频率函数为</a:t>
              </a:r>
            </a:p>
          </p:txBody>
        </p:sp>
        <p:sp>
          <p:nvSpPr>
            <p:cNvPr id="369772" name="Rectangle 108"/>
            <p:cNvSpPr>
              <a:spLocks noChangeArrowheads="1"/>
            </p:cNvSpPr>
            <p:nvPr/>
          </p:nvSpPr>
          <p:spPr bwMode="auto">
            <a:xfrm>
              <a:off x="136" y="3306"/>
              <a:ext cx="8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代入</a:t>
              </a:r>
            </a:p>
          </p:txBody>
        </p:sp>
        <p:graphicFrame>
          <p:nvGraphicFramePr>
            <p:cNvPr id="369773" name="Object 109"/>
            <p:cNvGraphicFramePr>
              <a:graphicFrameLocks noChangeAspect="1"/>
            </p:cNvGraphicFramePr>
            <p:nvPr/>
          </p:nvGraphicFramePr>
          <p:xfrm>
            <a:off x="643" y="3358"/>
            <a:ext cx="849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0972800" imgH="4267200" progId="Equation.DSMT4">
                    <p:embed/>
                  </p:oleObj>
                </mc:Choice>
                <mc:Fallback>
                  <p:oleObj name="Equation" r:id="rId2" imgW="10972800" imgH="4267200" progId="Equation.DSMT4">
                    <p:embed/>
                    <p:pic>
                      <p:nvPicPr>
                        <p:cNvPr id="0" name="Object 1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3" y="3358"/>
                          <a:ext cx="849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9774" name="Object 110"/>
            <p:cNvGraphicFramePr>
              <a:graphicFrameLocks noChangeAspect="1"/>
            </p:cNvGraphicFramePr>
            <p:nvPr/>
          </p:nvGraphicFramePr>
          <p:xfrm>
            <a:off x="1962" y="3356"/>
            <a:ext cx="733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9448800" imgH="4267200" progId="Equation.DSMT4">
                    <p:embed/>
                  </p:oleObj>
                </mc:Choice>
                <mc:Fallback>
                  <p:oleObj name="Equation" r:id="rId4" imgW="9448800" imgH="4267200" progId="Equation.DSMT4">
                    <p:embed/>
                    <p:pic>
                      <p:nvPicPr>
                        <p:cNvPr id="0" name="Object 1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2" y="3356"/>
                          <a:ext cx="733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69783" name="Group 119"/>
          <p:cNvGrpSpPr/>
          <p:nvPr/>
        </p:nvGrpSpPr>
        <p:grpSpPr bwMode="auto">
          <a:xfrm>
            <a:off x="1033463" y="1241425"/>
            <a:ext cx="7318375" cy="3692525"/>
            <a:chOff x="651" y="782"/>
            <a:chExt cx="4610" cy="2326"/>
          </a:xfrm>
          <a:pattFill prst="pct80">
            <a:fgClr>
              <a:schemeClr val="tx1">
                <a:lumMod val="85000"/>
              </a:schemeClr>
            </a:fgClr>
            <a:bgClr>
              <a:schemeClr val="tx1"/>
            </a:bgClr>
          </a:pattFill>
        </p:grpSpPr>
        <p:sp>
          <p:nvSpPr>
            <p:cNvPr id="369782" name="Rectangle 118"/>
            <p:cNvSpPr>
              <a:spLocks noChangeArrowheads="1"/>
            </p:cNvSpPr>
            <p:nvPr/>
          </p:nvSpPr>
          <p:spPr bwMode="auto">
            <a:xfrm>
              <a:off x="715" y="846"/>
              <a:ext cx="4546" cy="226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69781" name="Group 117"/>
            <p:cNvGrpSpPr/>
            <p:nvPr/>
          </p:nvGrpSpPr>
          <p:grpSpPr bwMode="auto">
            <a:xfrm>
              <a:off x="651" y="782"/>
              <a:ext cx="4546" cy="2262"/>
              <a:chOff x="651" y="782"/>
              <a:chExt cx="4546" cy="2262"/>
            </a:xfrm>
            <a:grpFill/>
          </p:grpSpPr>
          <p:graphicFrame>
            <p:nvGraphicFramePr>
              <p:cNvPr id="369776" name="Object 112"/>
              <p:cNvGraphicFramePr>
                <a:graphicFrameLocks noChangeAspect="1"/>
              </p:cNvGraphicFramePr>
              <p:nvPr/>
            </p:nvGraphicFramePr>
            <p:xfrm>
              <a:off x="651" y="782"/>
              <a:ext cx="4546" cy="22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6" imgW="78638400" imgH="35052000" progId="Equation.DSMT4">
                      <p:embed/>
                    </p:oleObj>
                  </mc:Choice>
                  <mc:Fallback>
                    <p:oleObj name="Equation" r:id="rId6" imgW="78638400" imgH="35052000" progId="Equation.DSMT4">
                      <p:embed/>
                      <p:pic>
                        <p:nvPicPr>
                          <p:cNvPr id="0" name="Object 1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51" y="782"/>
                            <a:ext cx="4546" cy="2262"/>
                          </a:xfrm>
                          <a:prstGeom prst="rect">
                            <a:avLst/>
                          </a:prstGeom>
                          <a:solidFill>
                            <a:srgbClr val="CCFFFF">
                              <a:alpha val="64706"/>
                            </a:srgbClr>
                          </a:solidFill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69777" name="Line 113"/>
              <p:cNvSpPr>
                <a:spLocks noChangeShapeType="1"/>
              </p:cNvSpPr>
              <p:nvPr/>
            </p:nvSpPr>
            <p:spPr bwMode="auto">
              <a:xfrm>
                <a:off x="683" y="835"/>
                <a:ext cx="619" cy="279"/>
              </a:xfrm>
              <a:prstGeom prst="line">
                <a:avLst/>
              </a:prstGeom>
              <a:grpFill/>
              <a:ln w="28575">
                <a:solidFill>
                  <a:schemeClr val="bg2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graphicFrame>
            <p:nvGraphicFramePr>
              <p:cNvPr id="369778" name="Object 114"/>
              <p:cNvGraphicFramePr>
                <a:graphicFrameLocks noChangeAspect="1"/>
              </p:cNvGraphicFramePr>
              <p:nvPr/>
            </p:nvGraphicFramePr>
            <p:xfrm>
              <a:off x="1063" y="837"/>
              <a:ext cx="283" cy="19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8" imgW="3657600" imgH="3048000" progId="Equation.DSMT4">
                      <p:embed/>
                    </p:oleObj>
                  </mc:Choice>
                  <mc:Fallback>
                    <p:oleObj name="Equation" r:id="rId8" imgW="3657600" imgH="3048000" progId="Equation.DSMT4">
                      <p:embed/>
                      <p:pic>
                        <p:nvPicPr>
                          <p:cNvPr id="0" name="Object 1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63" y="837"/>
                            <a:ext cx="283" cy="19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folHlink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69779" name="Object 115"/>
              <p:cNvGraphicFramePr>
                <a:graphicFrameLocks noChangeAspect="1"/>
              </p:cNvGraphicFramePr>
              <p:nvPr/>
            </p:nvGraphicFramePr>
            <p:xfrm>
              <a:off x="691" y="915"/>
              <a:ext cx="235" cy="19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0" imgW="3048000" imgH="3048000" progId="Equation.DSMT4">
                      <p:embed/>
                    </p:oleObj>
                  </mc:Choice>
                  <mc:Fallback>
                    <p:oleObj name="Equation" r:id="rId10" imgW="3048000" imgH="3048000" progId="Equation.DSMT4">
                      <p:embed/>
                      <p:pic>
                        <p:nvPicPr>
                          <p:cNvPr id="0" name="Object 1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91" y="915"/>
                            <a:ext cx="235" cy="19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folHlink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369784" name="Group 120"/>
          <p:cNvGrpSpPr/>
          <p:nvPr/>
        </p:nvGrpSpPr>
        <p:grpSpPr bwMode="auto">
          <a:xfrm>
            <a:off x="355602" y="5419726"/>
            <a:ext cx="1452563" cy="606425"/>
            <a:chOff x="3138" y="490"/>
            <a:chExt cx="915" cy="382"/>
          </a:xfrm>
        </p:grpSpPr>
        <p:sp>
          <p:nvSpPr>
            <p:cNvPr id="369786" name="WordArt 122"/>
            <p:cNvSpPr>
              <a:spLocks noChangeArrowheads="1" noChangeShapeType="1" noTextEdit="1"/>
            </p:cNvSpPr>
            <p:nvPr/>
          </p:nvSpPr>
          <p:spPr bwMode="auto">
            <a:xfrm>
              <a:off x="3138" y="694"/>
              <a:ext cx="915" cy="17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altLang="zh-CN" sz="3600" kern="10">
                  <a:ln w="19050">
                    <a:solidFill>
                      <a:srgbClr val="99CCFF"/>
                    </a:solidFill>
                    <a:round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question</a:t>
              </a:r>
              <a:endParaRPr lang="zh-CN" altLang="en-US" sz="3600" kern="10">
                <a:ln w="19050">
                  <a:solidFill>
                    <a:srgbClr val="99CCFF"/>
                  </a:solidFill>
                  <a:round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69787" name="WordArt 123"/>
            <p:cNvSpPr>
              <a:spLocks noChangeArrowheads="1" noChangeShapeType="1" noTextEdit="1"/>
            </p:cNvSpPr>
            <p:nvPr/>
          </p:nvSpPr>
          <p:spPr bwMode="auto">
            <a:xfrm>
              <a:off x="3526" y="490"/>
              <a:ext cx="527" cy="18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 dirty="0">
                  <a:ln w="15875">
                    <a:solidFill>
                      <a:srgbClr val="3399FF"/>
                    </a:solidFill>
                    <a:round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舒体" panose="02010601030101010101" charset="-122"/>
                  <a:ea typeface="方正舒体" panose="02010601030101010101" charset="-122"/>
                </a:rPr>
                <a:t>问题</a:t>
              </a:r>
            </a:p>
          </p:txBody>
        </p:sp>
      </p:grpSp>
      <p:graphicFrame>
        <p:nvGraphicFramePr>
          <p:cNvPr id="369788" name="Object 124"/>
          <p:cNvGraphicFramePr>
            <a:graphicFrameLocks noChangeAspect="1"/>
          </p:cNvGraphicFramePr>
          <p:nvPr/>
        </p:nvGraphicFramePr>
        <p:xfrm>
          <a:off x="3490913" y="5561013"/>
          <a:ext cx="4221162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9624000" imgH="3962400" progId="Equation.DSMT4">
                  <p:embed/>
                </p:oleObj>
              </mc:Choice>
              <mc:Fallback>
                <p:oleObj name="Equation" r:id="rId12" imgW="39624000" imgH="3962400" progId="Equation.DSMT4">
                  <p:embed/>
                  <p:pic>
                    <p:nvPicPr>
                      <p:cNvPr id="0" name="Object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0913" y="5561013"/>
                        <a:ext cx="4221162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768" name="Oval 104"/>
          <p:cNvSpPr>
            <a:spLocks noChangeArrowheads="1"/>
          </p:cNvSpPr>
          <p:nvPr/>
        </p:nvSpPr>
        <p:spPr bwMode="auto">
          <a:xfrm>
            <a:off x="1978025" y="1682750"/>
            <a:ext cx="842963" cy="9398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9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1000"/>
                                        <p:tgtEl>
                                          <p:spTgt spid="369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697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697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9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69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697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97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9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69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99"/>
                            </p:stCondLst>
                            <p:childTnLst>
                              <p:par>
                                <p:cTn id="34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70" decel="100000"/>
                                        <p:tgtEl>
                                          <p:spTgt spid="3697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770" decel="100000"/>
                                        <p:tgtEl>
                                          <p:spTgt spid="369768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3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69768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39" dur="770" fill="hold"/>
                                        <p:tgtEl>
                                          <p:spTgt spid="369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4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69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41" dur="770" fill="hold"/>
                                        <p:tgtEl>
                                          <p:spTgt spid="369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4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69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765" grpId="0"/>
      <p:bldP spid="369767" grpId="0"/>
      <p:bldP spid="36976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2464" name="Object 32"/>
          <p:cNvGraphicFramePr>
            <a:graphicFrameLocks noChangeAspect="1"/>
          </p:cNvGraphicFramePr>
          <p:nvPr/>
        </p:nvGraphicFramePr>
        <p:xfrm>
          <a:off x="2214563" y="1498600"/>
          <a:ext cx="546417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9377600" imgH="4572000" progId="Equation.DSMT4">
                  <p:embed/>
                </p:oleObj>
              </mc:Choice>
              <mc:Fallback>
                <p:oleObj name="Equation" r:id="rId2" imgW="49377600" imgH="4572000" progId="Equation.DSMT4">
                  <p:embed/>
                  <p:pic>
                    <p:nvPicPr>
                      <p:cNvPr id="0" name="图片 4830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63" y="1498600"/>
                        <a:ext cx="5464175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2466" name="Group 34"/>
          <p:cNvGrpSpPr/>
          <p:nvPr/>
        </p:nvGrpSpPr>
        <p:grpSpPr bwMode="auto">
          <a:xfrm>
            <a:off x="742950" y="985838"/>
            <a:ext cx="3879850" cy="528637"/>
            <a:chOff x="532" y="637"/>
            <a:chExt cx="2444" cy="333"/>
          </a:xfrm>
        </p:grpSpPr>
        <p:sp>
          <p:nvSpPr>
            <p:cNvPr id="402463" name="Rectangle 31"/>
            <p:cNvSpPr>
              <a:spLocks noChangeArrowheads="1"/>
            </p:cNvSpPr>
            <p:nvPr/>
          </p:nvSpPr>
          <p:spPr bwMode="auto">
            <a:xfrm>
              <a:off x="532" y="637"/>
              <a:ext cx="24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设      的频率函数为 </a:t>
              </a:r>
            </a:p>
          </p:txBody>
        </p:sp>
        <p:graphicFrame>
          <p:nvGraphicFramePr>
            <p:cNvPr id="402465" name="Object 33"/>
            <p:cNvGraphicFramePr>
              <a:graphicFrameLocks noChangeAspect="1"/>
            </p:cNvGraphicFramePr>
            <p:nvPr/>
          </p:nvGraphicFramePr>
          <p:xfrm>
            <a:off x="821" y="694"/>
            <a:ext cx="731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9448800" imgH="4267200" progId="Equation.DSMT4">
                    <p:embed/>
                  </p:oleObj>
                </mc:Choice>
                <mc:Fallback>
                  <p:oleObj name="Equation" r:id="rId4" imgW="9448800" imgH="4267200" progId="Equation.DSMT4">
                    <p:embed/>
                    <p:pic>
                      <p:nvPicPr>
                        <p:cNvPr id="0" name="图片 4830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1" y="694"/>
                          <a:ext cx="731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2476" name="Group 44"/>
          <p:cNvGrpSpPr/>
          <p:nvPr/>
        </p:nvGrpSpPr>
        <p:grpSpPr bwMode="auto">
          <a:xfrm>
            <a:off x="-31750" y="1905000"/>
            <a:ext cx="3613150" cy="519113"/>
            <a:chOff x="-20" y="1208"/>
            <a:chExt cx="2276" cy="327"/>
          </a:xfrm>
        </p:grpSpPr>
        <p:sp>
          <p:nvSpPr>
            <p:cNvPr id="402445" name="Rectangle 13"/>
            <p:cNvSpPr>
              <a:spLocks noChangeArrowheads="1"/>
            </p:cNvSpPr>
            <p:nvPr/>
          </p:nvSpPr>
          <p:spPr bwMode="auto">
            <a:xfrm>
              <a:off x="-20" y="1208"/>
              <a:ext cx="22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则</a:t>
              </a:r>
              <a:r>
                <a:rPr lang="zh-CN" altLang="en-US" sz="1600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  的频率函数是</a:t>
              </a:r>
            </a:p>
          </p:txBody>
        </p:sp>
        <p:graphicFrame>
          <p:nvGraphicFramePr>
            <p:cNvPr id="402467" name="Object 35"/>
            <p:cNvGraphicFramePr>
              <a:graphicFrameLocks noChangeAspect="1"/>
            </p:cNvGraphicFramePr>
            <p:nvPr/>
          </p:nvGraphicFramePr>
          <p:xfrm>
            <a:off x="255" y="1274"/>
            <a:ext cx="614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7924800" imgH="3657600" progId="Equation.DSMT4">
                    <p:embed/>
                  </p:oleObj>
                </mc:Choice>
                <mc:Fallback>
                  <p:oleObj name="Equation" r:id="rId6" imgW="7924800" imgH="3657600" progId="Equation.DSMT4">
                    <p:embed/>
                    <p:pic>
                      <p:nvPicPr>
                        <p:cNvPr id="0" name="图片 4830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" y="1274"/>
                          <a:ext cx="614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02470" name="Object 38"/>
          <p:cNvGraphicFramePr>
            <a:graphicFrameLocks noChangeAspect="1"/>
          </p:cNvGraphicFramePr>
          <p:nvPr/>
        </p:nvGraphicFramePr>
        <p:xfrm>
          <a:off x="1012825" y="2452688"/>
          <a:ext cx="1585913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4325600" imgH="4267200" progId="Equation.DSMT4">
                  <p:embed/>
                </p:oleObj>
              </mc:Choice>
              <mc:Fallback>
                <p:oleObj name="Equation" r:id="rId8" imgW="14325600" imgH="4267200" progId="Equation.DSMT4">
                  <p:embed/>
                  <p:pic>
                    <p:nvPicPr>
                      <p:cNvPr id="0" name="图片 4830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825" y="2452688"/>
                        <a:ext cx="1585913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471" name="Object 39"/>
          <p:cNvGraphicFramePr>
            <a:graphicFrameLocks noChangeAspect="1"/>
          </p:cNvGraphicFramePr>
          <p:nvPr/>
        </p:nvGraphicFramePr>
        <p:xfrm>
          <a:off x="2676525" y="2801938"/>
          <a:ext cx="421640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8100000" imgH="8534400" progId="Equation.DSMT4">
                  <p:embed/>
                </p:oleObj>
              </mc:Choice>
              <mc:Fallback>
                <p:oleObj name="Equation" r:id="rId10" imgW="38100000" imgH="8534400" progId="Equation.DSMT4">
                  <p:embed/>
                  <p:pic>
                    <p:nvPicPr>
                      <p:cNvPr id="0" name="图片 4830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6525" y="2801938"/>
                        <a:ext cx="4216400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472" name="Object 40"/>
          <p:cNvGraphicFramePr>
            <a:graphicFrameLocks noChangeAspect="1"/>
          </p:cNvGraphicFramePr>
          <p:nvPr/>
        </p:nvGraphicFramePr>
        <p:xfrm>
          <a:off x="2674938" y="3413125"/>
          <a:ext cx="4216400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8100000" imgH="8534400" progId="Equation.DSMT4">
                  <p:embed/>
                </p:oleObj>
              </mc:Choice>
              <mc:Fallback>
                <p:oleObj name="Equation" r:id="rId12" imgW="38100000" imgH="8534400" progId="Equation.DSMT4">
                  <p:embed/>
                  <p:pic>
                    <p:nvPicPr>
                      <p:cNvPr id="0" name="图片 4830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4938" y="3413125"/>
                        <a:ext cx="4216400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473" name="Object 41"/>
          <p:cNvGraphicFramePr>
            <a:graphicFrameLocks noChangeAspect="1"/>
          </p:cNvGraphicFramePr>
          <p:nvPr/>
        </p:nvGraphicFramePr>
        <p:xfrm>
          <a:off x="2659063" y="4084638"/>
          <a:ext cx="3506787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1699200" imgH="8534400" progId="Equation.DSMT4">
                  <p:embed/>
                </p:oleObj>
              </mc:Choice>
              <mc:Fallback>
                <p:oleObj name="Equation" r:id="rId14" imgW="31699200" imgH="8534400" progId="Equation.DSMT4">
                  <p:embed/>
                  <p:pic>
                    <p:nvPicPr>
                      <p:cNvPr id="0" name="图片 4830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9063" y="4084638"/>
                        <a:ext cx="3506787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474" name="Object 42"/>
          <p:cNvGraphicFramePr>
            <a:graphicFrameLocks noChangeAspect="1"/>
          </p:cNvGraphicFramePr>
          <p:nvPr/>
        </p:nvGraphicFramePr>
        <p:xfrm>
          <a:off x="2657475" y="4795838"/>
          <a:ext cx="3270250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9565600" imgH="8534400" progId="Equation.DSMT4">
                  <p:embed/>
                </p:oleObj>
              </mc:Choice>
              <mc:Fallback>
                <p:oleObj name="Equation" r:id="rId16" imgW="29565600" imgH="8534400" progId="Equation.DSMT4">
                  <p:embed/>
                  <p:pic>
                    <p:nvPicPr>
                      <p:cNvPr id="0" name="图片 4830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7475" y="4795838"/>
                        <a:ext cx="3270250" cy="874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475" name="Object 43"/>
          <p:cNvGraphicFramePr>
            <a:graphicFrameLocks noChangeAspect="1"/>
          </p:cNvGraphicFramePr>
          <p:nvPr/>
        </p:nvGraphicFramePr>
        <p:xfrm>
          <a:off x="2689225" y="5537200"/>
          <a:ext cx="1147763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0363200" imgH="8534400" progId="Equation.DSMT4">
                  <p:embed/>
                </p:oleObj>
              </mc:Choice>
              <mc:Fallback>
                <p:oleObj name="Equation" r:id="rId18" imgW="10363200" imgH="8534400" progId="Equation.DSMT4">
                  <p:embed/>
                  <p:pic>
                    <p:nvPicPr>
                      <p:cNvPr id="0" name="图片 4830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9225" y="5537200"/>
                        <a:ext cx="1147763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477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598831"/>
              </p:ext>
            </p:extLst>
          </p:nvPr>
        </p:nvGraphicFramePr>
        <p:xfrm>
          <a:off x="5275064" y="2253550"/>
          <a:ext cx="2798763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5298400" imgH="7010400" progId="Equation.DSMT4">
                  <p:embed/>
                </p:oleObj>
              </mc:Choice>
              <mc:Fallback>
                <p:oleObj name="Equation" r:id="rId20" imgW="25298400" imgH="7010400" progId="Equation.DSMT4">
                  <p:embed/>
                  <p:pic>
                    <p:nvPicPr>
                      <p:cNvPr id="0" name="图片 4830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5064" y="2253550"/>
                        <a:ext cx="2798763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2520" name="Group 88"/>
          <p:cNvGrpSpPr/>
          <p:nvPr/>
        </p:nvGrpSpPr>
        <p:grpSpPr bwMode="auto">
          <a:xfrm>
            <a:off x="2000250" y="563563"/>
            <a:ext cx="5194300" cy="384175"/>
            <a:chOff x="2093" y="435"/>
            <a:chExt cx="1803" cy="187"/>
          </a:xfrm>
        </p:grpSpPr>
        <p:sp>
          <p:nvSpPr>
            <p:cNvPr id="402521" name="Line 89"/>
            <p:cNvSpPr>
              <a:spLocks noChangeShapeType="1"/>
            </p:cNvSpPr>
            <p:nvPr/>
          </p:nvSpPr>
          <p:spPr bwMode="auto">
            <a:xfrm>
              <a:off x="2093" y="622"/>
              <a:ext cx="1803" cy="0"/>
            </a:xfrm>
            <a:prstGeom prst="line">
              <a:avLst/>
            </a:prstGeom>
            <a:noFill/>
            <a:ln w="57150" cmpd="thinThick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402522" name="WordArt 90"/>
            <p:cNvSpPr>
              <a:spLocks noChangeArrowheads="1" noChangeShapeType="1" noTextEdit="1"/>
            </p:cNvSpPr>
            <p:nvPr/>
          </p:nvSpPr>
          <p:spPr bwMode="auto">
            <a:xfrm>
              <a:off x="2112" y="435"/>
              <a:ext cx="1767" cy="18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 dirty="0">
                  <a:ln w="12700">
                    <a:solidFill>
                      <a:srgbClr val="3399FF"/>
                    </a:solidFill>
                    <a:round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二维离散型随机变量的边际频率函数</a:t>
              </a:r>
            </a:p>
          </p:txBody>
        </p:sp>
      </p:grpSp>
      <p:graphicFrame>
        <p:nvGraphicFramePr>
          <p:cNvPr id="402523" name="Object 91"/>
          <p:cNvGraphicFramePr>
            <a:graphicFrameLocks noChangeAspect="1"/>
          </p:cNvGraphicFramePr>
          <p:nvPr/>
        </p:nvGraphicFramePr>
        <p:xfrm>
          <a:off x="2497138" y="2403475"/>
          <a:ext cx="280987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4384000" imgH="4572000" progId="Equation.DSMT4">
                  <p:embed/>
                </p:oleObj>
              </mc:Choice>
              <mc:Fallback>
                <p:oleObj name="Equation" r:id="rId22" imgW="24384000" imgH="4572000" progId="Equation.DSMT4">
                  <p:embed/>
                  <p:pic>
                    <p:nvPicPr>
                      <p:cNvPr id="0" name="图片 483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7138" y="2403475"/>
                        <a:ext cx="280987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25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25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2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0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24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24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2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0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24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24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02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2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2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24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024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0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024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024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024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024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02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024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024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02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024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024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02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4025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1000"/>
                                        <p:tgtEl>
                                          <p:spTgt spid="4024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1000"/>
                                        <p:tgtEl>
                                          <p:spTgt spid="4024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4024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4024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0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81481E-6 L -8.33333E-7 -0.4787 " pathEditMode="relative" rAng="0" ptsTypes="AA">
                                      <p:cBhvr>
                                        <p:cTn id="92" dur="1000" fill="hold"/>
                                        <p:tgtEl>
                                          <p:spTgt spid="4024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402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2464" name="Object 32"/>
          <p:cNvGraphicFramePr>
            <a:graphicFrameLocks noChangeAspect="1"/>
          </p:cNvGraphicFramePr>
          <p:nvPr/>
        </p:nvGraphicFramePr>
        <p:xfrm>
          <a:off x="2214563" y="1498600"/>
          <a:ext cx="546417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9377600" imgH="4572000" progId="Equation.DSMT4">
                  <p:embed/>
                </p:oleObj>
              </mc:Choice>
              <mc:Fallback>
                <p:oleObj name="Equation" r:id="rId2" imgW="49377600" imgH="4572000" progId="Equation.DSMT4">
                  <p:embed/>
                  <p:pic>
                    <p:nvPicPr>
                      <p:cNvPr id="0" name="图片 4915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63" y="1498600"/>
                        <a:ext cx="5464175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2466" name="Group 34"/>
          <p:cNvGrpSpPr/>
          <p:nvPr/>
        </p:nvGrpSpPr>
        <p:grpSpPr bwMode="auto">
          <a:xfrm>
            <a:off x="742950" y="985838"/>
            <a:ext cx="3879850" cy="528637"/>
            <a:chOff x="532" y="637"/>
            <a:chExt cx="2444" cy="333"/>
          </a:xfrm>
        </p:grpSpPr>
        <p:sp>
          <p:nvSpPr>
            <p:cNvPr id="402463" name="Rectangle 31"/>
            <p:cNvSpPr>
              <a:spLocks noChangeArrowheads="1"/>
            </p:cNvSpPr>
            <p:nvPr/>
          </p:nvSpPr>
          <p:spPr bwMode="auto">
            <a:xfrm>
              <a:off x="532" y="637"/>
              <a:ext cx="24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设      的频率函数为 </a:t>
              </a:r>
            </a:p>
          </p:txBody>
        </p:sp>
        <p:graphicFrame>
          <p:nvGraphicFramePr>
            <p:cNvPr id="402465" name="Object 33"/>
            <p:cNvGraphicFramePr>
              <a:graphicFrameLocks noChangeAspect="1"/>
            </p:cNvGraphicFramePr>
            <p:nvPr/>
          </p:nvGraphicFramePr>
          <p:xfrm>
            <a:off x="821" y="694"/>
            <a:ext cx="731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9448800" imgH="4267200" progId="Equation.DSMT4">
                    <p:embed/>
                  </p:oleObj>
                </mc:Choice>
                <mc:Fallback>
                  <p:oleObj name="Equation" r:id="rId4" imgW="9448800" imgH="4267200" progId="Equation.DSMT4">
                    <p:embed/>
                    <p:pic>
                      <p:nvPicPr>
                        <p:cNvPr id="0" name="图片 4915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1" y="694"/>
                          <a:ext cx="731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2476" name="Group 44"/>
          <p:cNvGrpSpPr/>
          <p:nvPr/>
        </p:nvGrpSpPr>
        <p:grpSpPr bwMode="auto">
          <a:xfrm>
            <a:off x="-31750" y="1905000"/>
            <a:ext cx="3613150" cy="519113"/>
            <a:chOff x="-20" y="1208"/>
            <a:chExt cx="2276" cy="327"/>
          </a:xfrm>
        </p:grpSpPr>
        <p:sp>
          <p:nvSpPr>
            <p:cNvPr id="402445" name="Rectangle 13"/>
            <p:cNvSpPr>
              <a:spLocks noChangeArrowheads="1"/>
            </p:cNvSpPr>
            <p:nvPr/>
          </p:nvSpPr>
          <p:spPr bwMode="auto">
            <a:xfrm>
              <a:off x="-20" y="1208"/>
              <a:ext cx="22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则</a:t>
              </a:r>
              <a:r>
                <a:rPr lang="zh-CN" altLang="en-US" sz="1600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  的频率函数是</a:t>
              </a:r>
            </a:p>
          </p:txBody>
        </p:sp>
        <p:graphicFrame>
          <p:nvGraphicFramePr>
            <p:cNvPr id="402467" name="Object 35"/>
            <p:cNvGraphicFramePr>
              <a:graphicFrameLocks noChangeAspect="1"/>
            </p:cNvGraphicFramePr>
            <p:nvPr/>
          </p:nvGraphicFramePr>
          <p:xfrm>
            <a:off x="255" y="1274"/>
            <a:ext cx="614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7924800" imgH="3657600" progId="Equation.DSMT4">
                    <p:embed/>
                  </p:oleObj>
                </mc:Choice>
                <mc:Fallback>
                  <p:oleObj name="Equation" r:id="rId6" imgW="7924800" imgH="3657600" progId="Equation.DSMT4">
                    <p:embed/>
                    <p:pic>
                      <p:nvPicPr>
                        <p:cNvPr id="0" name="图片 4915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" y="1274"/>
                          <a:ext cx="614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02470" name="Object 38"/>
          <p:cNvGraphicFramePr>
            <a:graphicFrameLocks noChangeAspect="1"/>
          </p:cNvGraphicFramePr>
          <p:nvPr/>
        </p:nvGraphicFramePr>
        <p:xfrm>
          <a:off x="1012825" y="2452688"/>
          <a:ext cx="1585913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4325600" imgH="4267200" progId="Equation.DSMT4">
                  <p:embed/>
                </p:oleObj>
              </mc:Choice>
              <mc:Fallback>
                <p:oleObj name="Equation" r:id="rId8" imgW="14325600" imgH="4267200" progId="Equation.DSMT4">
                  <p:embed/>
                  <p:pic>
                    <p:nvPicPr>
                      <p:cNvPr id="0" name="图片 4915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825" y="2452688"/>
                        <a:ext cx="1585913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2520" name="Group 88"/>
          <p:cNvGrpSpPr/>
          <p:nvPr/>
        </p:nvGrpSpPr>
        <p:grpSpPr bwMode="auto">
          <a:xfrm>
            <a:off x="2000250" y="563563"/>
            <a:ext cx="5194300" cy="384175"/>
            <a:chOff x="2093" y="435"/>
            <a:chExt cx="1803" cy="187"/>
          </a:xfrm>
        </p:grpSpPr>
        <p:sp>
          <p:nvSpPr>
            <p:cNvPr id="402521" name="Line 89"/>
            <p:cNvSpPr>
              <a:spLocks noChangeShapeType="1"/>
            </p:cNvSpPr>
            <p:nvPr/>
          </p:nvSpPr>
          <p:spPr bwMode="auto">
            <a:xfrm>
              <a:off x="2093" y="622"/>
              <a:ext cx="1803" cy="0"/>
            </a:xfrm>
            <a:prstGeom prst="line">
              <a:avLst/>
            </a:prstGeom>
            <a:noFill/>
            <a:ln w="57150" cmpd="thinThick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402522" name="WordArt 90"/>
            <p:cNvSpPr>
              <a:spLocks noChangeArrowheads="1" noChangeShapeType="1" noTextEdit="1"/>
            </p:cNvSpPr>
            <p:nvPr/>
          </p:nvSpPr>
          <p:spPr bwMode="auto">
            <a:xfrm>
              <a:off x="2112" y="435"/>
              <a:ext cx="1767" cy="18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 dirty="0">
                  <a:ln w="12700">
                    <a:solidFill>
                      <a:srgbClr val="3399FF"/>
                    </a:solidFill>
                    <a:round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二维离散型随机变量的边际频率函数</a:t>
              </a:r>
            </a:p>
          </p:txBody>
        </p:sp>
      </p:grp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569955" y="2277166"/>
          <a:ext cx="1147763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0363200" imgH="8534400" progId="Equation.DSMT4">
                  <p:embed/>
                </p:oleObj>
              </mc:Choice>
              <mc:Fallback>
                <p:oleObj name="Equation" r:id="rId10" imgW="10363200" imgH="8534400" progId="Equation.DSMT4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9955" y="2277166"/>
                        <a:ext cx="1147763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3692318" y="2385116"/>
          <a:ext cx="2798762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5298400" imgH="7010400" progId="Equation.DSMT4">
                  <p:embed/>
                </p:oleObj>
              </mc:Choice>
              <mc:Fallback>
                <p:oleObj name="Equation" r:id="rId12" imgW="25298400" imgH="7010400" progId="Equation.DSMT4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2318" y="2385116"/>
                        <a:ext cx="2798762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" name="Group 52"/>
          <p:cNvGrpSpPr/>
          <p:nvPr/>
        </p:nvGrpSpPr>
        <p:grpSpPr bwMode="auto">
          <a:xfrm>
            <a:off x="-25400" y="2960688"/>
            <a:ext cx="3613150" cy="519112"/>
            <a:chOff x="-16" y="1841"/>
            <a:chExt cx="2276" cy="327"/>
          </a:xfrm>
        </p:grpSpPr>
        <p:sp>
          <p:nvSpPr>
            <p:cNvPr id="49" name="Rectangle 49"/>
            <p:cNvSpPr>
              <a:spLocks noChangeArrowheads="1"/>
            </p:cNvSpPr>
            <p:nvPr/>
          </p:nvSpPr>
          <p:spPr bwMode="auto">
            <a:xfrm>
              <a:off x="-16" y="1841"/>
              <a:ext cx="22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同理</a:t>
              </a:r>
              <a:r>
                <a:rPr lang="zh-CN" altLang="en-US" sz="1600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的频率函数是</a:t>
              </a:r>
            </a:p>
          </p:txBody>
        </p:sp>
        <p:graphicFrame>
          <p:nvGraphicFramePr>
            <p:cNvPr id="50" name="Object 50"/>
            <p:cNvGraphicFramePr>
              <a:graphicFrameLocks noChangeAspect="1"/>
            </p:cNvGraphicFramePr>
            <p:nvPr/>
          </p:nvGraphicFramePr>
          <p:xfrm>
            <a:off x="542" y="1916"/>
            <a:ext cx="237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3048000" imgH="3352800" progId="Equation.DSMT4">
                    <p:embed/>
                  </p:oleObj>
                </mc:Choice>
                <mc:Fallback>
                  <p:oleObj name="Equation" r:id="rId14" imgW="3048000" imgH="3352800" progId="Equation.DSMT4">
                    <p:embed/>
                    <p:pic>
                      <p:nvPicPr>
                        <p:cNvPr id="0" name="图片 4915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" y="1916"/>
                          <a:ext cx="237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1" name="Object 51"/>
          <p:cNvGraphicFramePr>
            <a:graphicFrameLocks noChangeAspect="1"/>
          </p:cNvGraphicFramePr>
          <p:nvPr/>
        </p:nvGraphicFramePr>
        <p:xfrm>
          <a:off x="1236663" y="3338513"/>
          <a:ext cx="2560637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3164800" imgH="8229600" progId="Equation.DSMT4">
                  <p:embed/>
                </p:oleObj>
              </mc:Choice>
              <mc:Fallback>
                <p:oleObj name="Equation" r:id="rId16" imgW="23164800" imgH="8229600" progId="Equation.DSMT4">
                  <p:embed/>
                  <p:pic>
                    <p:nvPicPr>
                      <p:cNvPr id="0" name="图片 4915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6663" y="3338513"/>
                        <a:ext cx="2560637" cy="842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53"/>
          <p:cNvGraphicFramePr>
            <a:graphicFrameLocks noChangeAspect="1"/>
          </p:cNvGraphicFramePr>
          <p:nvPr/>
        </p:nvGraphicFramePr>
        <p:xfrm>
          <a:off x="3749675" y="3389313"/>
          <a:ext cx="2865438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908000" imgH="7010400" progId="Equation.DSMT4">
                  <p:embed/>
                </p:oleObj>
              </mc:Choice>
              <mc:Fallback>
                <p:oleObj name="Equation" r:id="rId18" imgW="25908000" imgH="7010400" progId="Equation.DSMT4">
                  <p:embed/>
                  <p:pic>
                    <p:nvPicPr>
                      <p:cNvPr id="0" name="图片 4915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9675" y="3389313"/>
                        <a:ext cx="2865438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WordArt 61"/>
          <p:cNvSpPr>
            <a:spLocks noChangeArrowheads="1" noChangeShapeType="1" noTextEdit="1"/>
          </p:cNvSpPr>
          <p:nvPr/>
        </p:nvSpPr>
        <p:spPr bwMode="auto">
          <a:xfrm>
            <a:off x="852488" y="4341813"/>
            <a:ext cx="760412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99CCFF"/>
                  </a:solidFill>
                  <a:round/>
                </a:ln>
                <a:solidFill>
                  <a:schemeClr val="bg2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定义</a:t>
            </a:r>
          </a:p>
        </p:txBody>
      </p:sp>
      <p:grpSp>
        <p:nvGrpSpPr>
          <p:cNvPr id="54" name="Group 75"/>
          <p:cNvGrpSpPr/>
          <p:nvPr/>
        </p:nvGrpSpPr>
        <p:grpSpPr bwMode="auto">
          <a:xfrm>
            <a:off x="1788680" y="4231482"/>
            <a:ext cx="7085012" cy="522287"/>
            <a:chOff x="1137" y="2579"/>
            <a:chExt cx="4463" cy="329"/>
          </a:xfrm>
        </p:grpSpPr>
        <p:sp>
          <p:nvSpPr>
            <p:cNvPr id="55" name="Rectangle 63"/>
            <p:cNvSpPr>
              <a:spLocks noChangeArrowheads="1"/>
            </p:cNvSpPr>
            <p:nvPr/>
          </p:nvSpPr>
          <p:spPr bwMode="auto">
            <a:xfrm>
              <a:off x="1137" y="2579"/>
              <a:ext cx="335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称数列    为      关于  的</a:t>
              </a:r>
            </a:p>
          </p:txBody>
        </p:sp>
        <p:sp>
          <p:nvSpPr>
            <p:cNvPr id="56" name="Rectangle 64"/>
            <p:cNvSpPr>
              <a:spLocks noChangeArrowheads="1"/>
            </p:cNvSpPr>
            <p:nvPr/>
          </p:nvSpPr>
          <p:spPr bwMode="auto">
            <a:xfrm>
              <a:off x="4072" y="2579"/>
              <a:ext cx="1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边际频率函数</a:t>
              </a:r>
            </a:p>
          </p:txBody>
        </p:sp>
        <p:graphicFrame>
          <p:nvGraphicFramePr>
            <p:cNvPr id="57" name="Object 66"/>
            <p:cNvGraphicFramePr>
              <a:graphicFrameLocks noChangeAspect="1"/>
            </p:cNvGraphicFramePr>
            <p:nvPr/>
          </p:nvGraphicFramePr>
          <p:xfrm>
            <a:off x="2519" y="2633"/>
            <a:ext cx="732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9448800" imgH="4267200" progId="Equation.DSMT4">
                    <p:embed/>
                  </p:oleObj>
                </mc:Choice>
                <mc:Fallback>
                  <p:oleObj name="Equation" r:id="rId20" imgW="9448800" imgH="4267200" progId="Equation.DSMT4">
                    <p:embed/>
                    <p:pic>
                      <p:nvPicPr>
                        <p:cNvPr id="0" name="图片 4915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9" y="2633"/>
                          <a:ext cx="732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" name="Object 67"/>
            <p:cNvGraphicFramePr>
              <a:graphicFrameLocks noChangeAspect="1"/>
            </p:cNvGraphicFramePr>
            <p:nvPr/>
          </p:nvGraphicFramePr>
          <p:xfrm>
            <a:off x="3643" y="2647"/>
            <a:ext cx="30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3962400" imgH="3352800" progId="Equation.DSMT4">
                    <p:embed/>
                  </p:oleObj>
                </mc:Choice>
                <mc:Fallback>
                  <p:oleObj name="Equation" r:id="rId22" imgW="3962400" imgH="3352800" progId="Equation.DSMT4">
                    <p:embed/>
                    <p:pic>
                      <p:nvPicPr>
                        <p:cNvPr id="0" name="图片 4915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3" y="2647"/>
                          <a:ext cx="30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" name="Object 74"/>
            <p:cNvGraphicFramePr>
              <a:graphicFrameLocks noChangeAspect="1"/>
            </p:cNvGraphicFramePr>
            <p:nvPr/>
          </p:nvGraphicFramePr>
          <p:xfrm>
            <a:off x="1865" y="2628"/>
            <a:ext cx="467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6705600" imgH="4267200" progId="Equation.DSMT4">
                    <p:embed/>
                  </p:oleObj>
                </mc:Choice>
                <mc:Fallback>
                  <p:oleObj name="Equation" r:id="rId24" imgW="6705600" imgH="4267200" progId="Equation.DSMT4">
                    <p:embed/>
                    <p:pic>
                      <p:nvPicPr>
                        <p:cNvPr id="0" name="图片 4915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5" y="2628"/>
                          <a:ext cx="467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0" name="Group 76"/>
          <p:cNvGrpSpPr/>
          <p:nvPr/>
        </p:nvGrpSpPr>
        <p:grpSpPr bwMode="auto">
          <a:xfrm>
            <a:off x="1793875" y="4741863"/>
            <a:ext cx="7085013" cy="531812"/>
            <a:chOff x="1137" y="2579"/>
            <a:chExt cx="4463" cy="335"/>
          </a:xfrm>
        </p:grpSpPr>
        <p:sp>
          <p:nvSpPr>
            <p:cNvPr id="61" name="Rectangle 77"/>
            <p:cNvSpPr>
              <a:spLocks noChangeArrowheads="1"/>
            </p:cNvSpPr>
            <p:nvPr/>
          </p:nvSpPr>
          <p:spPr bwMode="auto">
            <a:xfrm>
              <a:off x="1137" y="2579"/>
              <a:ext cx="335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称数列    为      关于  的</a:t>
              </a:r>
            </a:p>
          </p:txBody>
        </p:sp>
        <p:sp>
          <p:nvSpPr>
            <p:cNvPr id="62" name="Rectangle 78"/>
            <p:cNvSpPr>
              <a:spLocks noChangeArrowheads="1"/>
            </p:cNvSpPr>
            <p:nvPr/>
          </p:nvSpPr>
          <p:spPr bwMode="auto">
            <a:xfrm>
              <a:off x="4072" y="2579"/>
              <a:ext cx="1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边际频率函数</a:t>
              </a:r>
            </a:p>
          </p:txBody>
        </p:sp>
        <p:graphicFrame>
          <p:nvGraphicFramePr>
            <p:cNvPr id="63" name="Object 79"/>
            <p:cNvGraphicFramePr>
              <a:graphicFrameLocks noChangeAspect="1"/>
            </p:cNvGraphicFramePr>
            <p:nvPr/>
          </p:nvGraphicFramePr>
          <p:xfrm>
            <a:off x="2518" y="2633"/>
            <a:ext cx="733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9448800" imgH="4267200" progId="Equation.DSMT4">
                    <p:embed/>
                  </p:oleObj>
                </mc:Choice>
                <mc:Fallback>
                  <p:oleObj name="Equation" r:id="rId26" imgW="9448800" imgH="4267200" progId="Equation.DSMT4">
                    <p:embed/>
                    <p:pic>
                      <p:nvPicPr>
                        <p:cNvPr id="0" name="图片 4915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8" y="2633"/>
                          <a:ext cx="733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" name="Object 80"/>
            <p:cNvGraphicFramePr>
              <a:graphicFrameLocks noChangeAspect="1"/>
            </p:cNvGraphicFramePr>
            <p:nvPr/>
          </p:nvGraphicFramePr>
          <p:xfrm>
            <a:off x="3676" y="2647"/>
            <a:ext cx="237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3048000" imgH="3352800" progId="Equation.DSMT4">
                    <p:embed/>
                  </p:oleObj>
                </mc:Choice>
                <mc:Fallback>
                  <p:oleObj name="Equation" r:id="rId28" imgW="3048000" imgH="3352800" progId="Equation.DSMT4">
                    <p:embed/>
                    <p:pic>
                      <p:nvPicPr>
                        <p:cNvPr id="0" name="图片 4915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6" y="2647"/>
                          <a:ext cx="237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" name="Object 81"/>
            <p:cNvGraphicFramePr>
              <a:graphicFrameLocks noChangeAspect="1"/>
            </p:cNvGraphicFramePr>
            <p:nvPr/>
          </p:nvGraphicFramePr>
          <p:xfrm>
            <a:off x="1844" y="2618"/>
            <a:ext cx="509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7315200" imgH="4572000" progId="Equation.DSMT4">
                    <p:embed/>
                  </p:oleObj>
                </mc:Choice>
                <mc:Fallback>
                  <p:oleObj name="Equation" r:id="rId30" imgW="7315200" imgH="4572000" progId="Equation.DSMT4">
                    <p:embed/>
                    <p:pic>
                      <p:nvPicPr>
                        <p:cNvPr id="0" name="图片 4915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4" y="2618"/>
                          <a:ext cx="509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6" name="Freeform 83"/>
          <p:cNvSpPr/>
          <p:nvPr/>
        </p:nvSpPr>
        <p:spPr bwMode="auto">
          <a:xfrm>
            <a:off x="6558116" y="5220368"/>
            <a:ext cx="2151317" cy="45719"/>
          </a:xfrm>
          <a:custGeom>
            <a:avLst/>
            <a:gdLst>
              <a:gd name="T0" fmla="*/ 0 w 1072"/>
              <a:gd name="T1" fmla="*/ 25 h 25"/>
              <a:gd name="T2" fmla="*/ 360 w 1072"/>
              <a:gd name="T3" fmla="*/ 1 h 25"/>
              <a:gd name="T4" fmla="*/ 728 w 1072"/>
              <a:gd name="T5" fmla="*/ 17 h 25"/>
              <a:gd name="T6" fmla="*/ 936 w 1072"/>
              <a:gd name="T7" fmla="*/ 1 h 25"/>
              <a:gd name="T8" fmla="*/ 1072 w 1072"/>
              <a:gd name="T9" fmla="*/ 9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72" h="25">
                <a:moveTo>
                  <a:pt x="0" y="25"/>
                </a:moveTo>
                <a:cubicBezTo>
                  <a:pt x="119" y="13"/>
                  <a:pt x="239" y="2"/>
                  <a:pt x="360" y="1"/>
                </a:cubicBezTo>
                <a:cubicBezTo>
                  <a:pt x="481" y="0"/>
                  <a:pt x="632" y="17"/>
                  <a:pt x="728" y="17"/>
                </a:cubicBezTo>
                <a:cubicBezTo>
                  <a:pt x="824" y="17"/>
                  <a:pt x="879" y="2"/>
                  <a:pt x="936" y="1"/>
                </a:cubicBezTo>
                <a:cubicBezTo>
                  <a:pt x="993" y="0"/>
                  <a:pt x="1032" y="4"/>
                  <a:pt x="1072" y="9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-690247" y="5189885"/>
            <a:ext cx="6161241" cy="571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/>
                <a:ea typeface="华文新魏" panose="02010800040101010101" pitchFamily="2" charset="-122"/>
              </a:rPr>
              <a:t>(marginal frequency function).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8" name="AutoShape 82"/>
          <p:cNvSpPr>
            <a:spLocks noChangeArrowheads="1"/>
          </p:cNvSpPr>
          <p:nvPr/>
        </p:nvSpPr>
        <p:spPr bwMode="auto">
          <a:xfrm>
            <a:off x="4447742" y="5669280"/>
            <a:ext cx="4564178" cy="894080"/>
          </a:xfrm>
          <a:prstGeom prst="wedgeRectCallout">
            <a:avLst>
              <a:gd name="adj1" fmla="val 26909"/>
              <a:gd name="adj2" fmla="val -98651"/>
            </a:avLst>
          </a:prstGeom>
          <a:gradFill rotWithShape="1">
            <a:gsLst>
              <a:gs pos="0">
                <a:srgbClr val="5E9EFF"/>
              </a:gs>
              <a:gs pos="50000">
                <a:srgbClr val="5E9EFF">
                  <a:gamma/>
                  <a:shade val="46275"/>
                  <a:invGamma/>
                </a:srgbClr>
              </a:gs>
              <a:gs pos="100000">
                <a:srgbClr val="5E9EFF"/>
              </a:gs>
            </a:gsLst>
            <a:lin ang="2700000" scaled="1"/>
          </a:gradFill>
          <a:ln w="9525" algn="ctr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endParaRPr lang="zh-CN" altLang="zh-CN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69" name="WordArt 86"/>
          <p:cNvSpPr>
            <a:spLocks noChangeArrowheads="1" noChangeShapeType="1" noTextEdit="1"/>
          </p:cNvSpPr>
          <p:nvPr/>
        </p:nvSpPr>
        <p:spPr bwMode="auto">
          <a:xfrm>
            <a:off x="4522306" y="5819457"/>
            <a:ext cx="2770188" cy="2889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①它是一维</a:t>
            </a:r>
            <a:r>
              <a:rPr lang="en-US" altLang="zh-CN" sz="3600" kern="10" dirty="0" err="1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r.v</a:t>
            </a:r>
            <a:r>
              <a:rPr lang="zh-CN" altLang="en-US" sz="3600" kern="10" dirty="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的频率函数</a:t>
            </a:r>
          </a:p>
        </p:txBody>
      </p:sp>
      <p:sp>
        <p:nvSpPr>
          <p:cNvPr id="70" name="WordArt 87"/>
          <p:cNvSpPr>
            <a:spLocks noChangeArrowheads="1" noChangeShapeType="1" noTextEdit="1"/>
          </p:cNvSpPr>
          <p:nvPr/>
        </p:nvSpPr>
        <p:spPr bwMode="auto">
          <a:xfrm>
            <a:off x="4544060" y="6229350"/>
            <a:ext cx="4330700" cy="2730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②它可通过二维</a:t>
            </a:r>
            <a:r>
              <a:rPr lang="en-US" altLang="zh-CN" sz="3600" kern="10" dirty="0" err="1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r.v</a:t>
            </a:r>
            <a:r>
              <a:rPr lang="zh-CN" altLang="en-US" sz="3600" kern="10" dirty="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的频率函数计算得到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25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25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2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0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24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24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2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0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24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24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66" grpId="0" animBg="1"/>
      <p:bldP spid="67" grpId="0"/>
      <p:bldP spid="68" grpId="0" animBg="1"/>
      <p:bldP spid="69" grpId="0" animBg="1"/>
      <p:bldP spid="7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50" name="WordArt 46"/>
          <p:cNvSpPr>
            <a:spLocks noChangeArrowheads="1" noChangeShapeType="1" noTextEdit="1"/>
          </p:cNvSpPr>
          <p:nvPr/>
        </p:nvSpPr>
        <p:spPr bwMode="auto">
          <a:xfrm>
            <a:off x="650276" y="1431925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chemeClr val="folHlink"/>
                  </a:solidFill>
                  <a:round/>
                </a:ln>
                <a:solidFill>
                  <a:schemeClr val="bg2">
                    <a:lumMod val="75000"/>
                    <a:lumOff val="25000"/>
                  </a:schemeClr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</a:p>
        </p:txBody>
      </p:sp>
      <p:grpSp>
        <p:nvGrpSpPr>
          <p:cNvPr id="405557" name="Group 53"/>
          <p:cNvGrpSpPr/>
          <p:nvPr/>
        </p:nvGrpSpPr>
        <p:grpSpPr bwMode="auto">
          <a:xfrm>
            <a:off x="-12700" y="498475"/>
            <a:ext cx="9131301" cy="954088"/>
            <a:chOff x="0" y="330"/>
            <a:chExt cx="5752" cy="601"/>
          </a:xfrm>
        </p:grpSpPr>
        <p:sp>
          <p:nvSpPr>
            <p:cNvPr id="405507" name="Rectangle 3"/>
            <p:cNvSpPr>
              <a:spLocks noChangeArrowheads="1"/>
            </p:cNvSpPr>
            <p:nvPr/>
          </p:nvSpPr>
          <p:spPr bwMode="auto">
            <a:xfrm>
              <a:off x="0" y="330"/>
              <a:ext cx="5752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     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设</a:t>
              </a:r>
              <a:r>
                <a:rPr lang="zh-CN" altLang="en-US" sz="1800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  从      中等可能取值</a:t>
              </a:r>
              <a:r>
                <a:rPr lang="en-US" altLang="zh-CN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又设    从     中等可能取值</a:t>
              </a:r>
              <a:r>
                <a:rPr lang="en-US" altLang="zh-CN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.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求</a:t>
              </a:r>
              <a:r>
                <a:rPr lang="zh-CN" altLang="en-US" sz="1400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zh-CN" altLang="en-US" i="1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 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的联合频率函数及边际频率函数</a:t>
              </a:r>
              <a:r>
                <a:rPr lang="en-US" altLang="zh-CN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.</a:t>
              </a:r>
            </a:p>
          </p:txBody>
        </p:sp>
        <p:graphicFrame>
          <p:nvGraphicFramePr>
            <p:cNvPr id="405552" name="Object 48"/>
            <p:cNvGraphicFramePr>
              <a:graphicFrameLocks noChangeAspect="1"/>
            </p:cNvGraphicFramePr>
            <p:nvPr/>
          </p:nvGraphicFramePr>
          <p:xfrm>
            <a:off x="1090" y="384"/>
            <a:ext cx="552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7924800" imgH="3657600" progId="Equation.DSMT4">
                    <p:embed/>
                  </p:oleObj>
                </mc:Choice>
                <mc:Fallback>
                  <p:oleObj name="Equation" r:id="rId3" imgW="7924800" imgH="3657600" progId="Equation.DSMT4">
                    <p:embed/>
                    <p:pic>
                      <p:nvPicPr>
                        <p:cNvPr id="0" name="图片 4905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0" y="384"/>
                          <a:ext cx="552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5553" name="Object 49"/>
            <p:cNvGraphicFramePr>
              <a:graphicFrameLocks noChangeAspect="1"/>
            </p:cNvGraphicFramePr>
            <p:nvPr/>
          </p:nvGraphicFramePr>
          <p:xfrm>
            <a:off x="1829" y="401"/>
            <a:ext cx="743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10668000" imgH="3962400" progId="Equation.DSMT4">
                    <p:embed/>
                  </p:oleObj>
                </mc:Choice>
                <mc:Fallback>
                  <p:oleObj name="Equation" r:id="rId5" imgW="10668000" imgH="3962400" progId="Equation.DSMT4">
                    <p:embed/>
                    <p:pic>
                      <p:nvPicPr>
                        <p:cNvPr id="0" name="图片 4905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9" y="401"/>
                          <a:ext cx="743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5554" name="Object 50"/>
            <p:cNvGraphicFramePr>
              <a:graphicFrameLocks noChangeAspect="1"/>
            </p:cNvGraphicFramePr>
            <p:nvPr/>
          </p:nvGraphicFramePr>
          <p:xfrm>
            <a:off x="4425" y="399"/>
            <a:ext cx="552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7924800" imgH="3657600" progId="Equation.DSMT4">
                    <p:embed/>
                  </p:oleObj>
                </mc:Choice>
                <mc:Fallback>
                  <p:oleObj name="Equation" r:id="rId7" imgW="7924800" imgH="3657600" progId="Equation.DSMT4">
                    <p:embed/>
                    <p:pic>
                      <p:nvPicPr>
                        <p:cNvPr id="0" name="图片 4905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5" y="399"/>
                          <a:ext cx="552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5555" name="Object 51"/>
            <p:cNvGraphicFramePr>
              <a:graphicFrameLocks noChangeAspect="1"/>
            </p:cNvGraphicFramePr>
            <p:nvPr/>
          </p:nvGraphicFramePr>
          <p:xfrm>
            <a:off x="5142" y="407"/>
            <a:ext cx="573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8229600" imgH="3352800" progId="Equation.DSMT4">
                    <p:embed/>
                  </p:oleObj>
                </mc:Choice>
                <mc:Fallback>
                  <p:oleObj name="Equation" r:id="rId9" imgW="8229600" imgH="3352800" progId="Equation.DSMT4">
                    <p:embed/>
                    <p:pic>
                      <p:nvPicPr>
                        <p:cNvPr id="0" name="图片 4905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2" y="407"/>
                          <a:ext cx="573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5556" name="Object 52"/>
            <p:cNvGraphicFramePr>
              <a:graphicFrameLocks noChangeAspect="1"/>
            </p:cNvGraphicFramePr>
            <p:nvPr/>
          </p:nvGraphicFramePr>
          <p:xfrm>
            <a:off x="1675" y="675"/>
            <a:ext cx="531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7620000" imgH="3962400" progId="Equation.DSMT4">
                    <p:embed/>
                  </p:oleObj>
                </mc:Choice>
                <mc:Fallback>
                  <p:oleObj name="Equation" r:id="rId11" imgW="7620000" imgH="3962400" progId="Equation.DSMT4">
                    <p:embed/>
                    <p:pic>
                      <p:nvPicPr>
                        <p:cNvPr id="0" name="图片 4905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5" y="675"/>
                          <a:ext cx="531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5558" name="WordArt 54"/>
          <p:cNvSpPr>
            <a:spLocks noChangeArrowheads="1" noChangeShapeType="1" noTextEdit="1"/>
          </p:cNvSpPr>
          <p:nvPr/>
        </p:nvSpPr>
        <p:spPr bwMode="auto">
          <a:xfrm>
            <a:off x="629166" y="640406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graphicFrame>
        <p:nvGraphicFramePr>
          <p:cNvPr id="405560" name="Object 56"/>
          <p:cNvGraphicFramePr>
            <a:graphicFrameLocks noChangeAspect="1"/>
          </p:cNvGraphicFramePr>
          <p:nvPr/>
        </p:nvGraphicFramePr>
        <p:xfrm>
          <a:off x="1122363" y="2230438"/>
          <a:ext cx="5534025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56083200" imgH="4267200" progId="Equation.DSMT4">
                  <p:embed/>
                </p:oleObj>
              </mc:Choice>
              <mc:Fallback>
                <p:oleObj name="Equation" r:id="rId13" imgW="56083200" imgH="4267200" progId="Equation.DSMT4">
                  <p:embed/>
                  <p:pic>
                    <p:nvPicPr>
                      <p:cNvPr id="0" name="图片 4905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2363" y="2230438"/>
                        <a:ext cx="5534025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5564" name="Group 60"/>
          <p:cNvGrpSpPr/>
          <p:nvPr/>
        </p:nvGrpSpPr>
        <p:grpSpPr bwMode="auto">
          <a:xfrm>
            <a:off x="1417638" y="1312863"/>
            <a:ext cx="2614614" cy="531812"/>
            <a:chOff x="885" y="867"/>
            <a:chExt cx="1647" cy="335"/>
          </a:xfrm>
        </p:grpSpPr>
        <p:graphicFrame>
          <p:nvGraphicFramePr>
            <p:cNvPr id="405561" name="Object 57"/>
            <p:cNvGraphicFramePr>
              <a:graphicFrameLocks noChangeAspect="1"/>
            </p:cNvGraphicFramePr>
            <p:nvPr/>
          </p:nvGraphicFramePr>
          <p:xfrm>
            <a:off x="885" y="942"/>
            <a:ext cx="277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3962400" imgH="3352800" progId="Equation.DSMT4">
                    <p:embed/>
                  </p:oleObj>
                </mc:Choice>
                <mc:Fallback>
                  <p:oleObj name="Equation" r:id="rId15" imgW="3962400" imgH="3352800" progId="Equation.DSMT4">
                    <p:embed/>
                    <p:pic>
                      <p:nvPicPr>
                        <p:cNvPr id="0" name="图片 4905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5" y="942"/>
                          <a:ext cx="277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5562" name="Rectangle 58"/>
            <p:cNvSpPr>
              <a:spLocks noChangeArrowheads="1"/>
            </p:cNvSpPr>
            <p:nvPr/>
          </p:nvSpPr>
          <p:spPr bwMode="auto">
            <a:xfrm>
              <a:off x="1095" y="867"/>
              <a:ext cx="90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</a:rPr>
                <a:t>取值为</a:t>
              </a:r>
            </a:p>
          </p:txBody>
        </p:sp>
        <p:graphicFrame>
          <p:nvGraphicFramePr>
            <p:cNvPr id="405563" name="Object 59"/>
            <p:cNvGraphicFramePr>
              <a:graphicFrameLocks noChangeAspect="1"/>
            </p:cNvGraphicFramePr>
            <p:nvPr/>
          </p:nvGraphicFramePr>
          <p:xfrm>
            <a:off x="1788" y="947"/>
            <a:ext cx="744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10668000" imgH="3962400" progId="Equation.DSMT4">
                    <p:embed/>
                  </p:oleObj>
                </mc:Choice>
                <mc:Fallback>
                  <p:oleObj name="Equation" r:id="rId17" imgW="10668000" imgH="3962400" progId="Equation.DSMT4">
                    <p:embed/>
                    <p:pic>
                      <p:nvPicPr>
                        <p:cNvPr id="0" name="图片 4905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8" y="947"/>
                          <a:ext cx="744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5579" name="Group 75"/>
          <p:cNvGrpSpPr/>
          <p:nvPr/>
        </p:nvGrpSpPr>
        <p:grpSpPr bwMode="auto">
          <a:xfrm>
            <a:off x="3902075" y="1327150"/>
            <a:ext cx="5407025" cy="527050"/>
            <a:chOff x="2482" y="860"/>
            <a:chExt cx="3406" cy="332"/>
          </a:xfrm>
        </p:grpSpPr>
        <p:sp>
          <p:nvSpPr>
            <p:cNvPr id="405567" name="Rectangle 63"/>
            <p:cNvSpPr>
              <a:spLocks noChangeArrowheads="1"/>
            </p:cNvSpPr>
            <p:nvPr/>
          </p:nvSpPr>
          <p:spPr bwMode="auto">
            <a:xfrm>
              <a:off x="2482" y="863"/>
              <a:ext cx="8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>
                  <a:solidFill>
                    <a:schemeClr val="bg2"/>
                  </a:solidFill>
                </a:rPr>
                <a:t>,</a:t>
              </a:r>
              <a:r>
                <a:rPr lang="zh-CN" altLang="en-US">
                  <a:solidFill>
                    <a:schemeClr val="bg2"/>
                  </a:solidFill>
                </a:rPr>
                <a:t>而当</a:t>
              </a:r>
            </a:p>
          </p:txBody>
        </p:sp>
        <p:graphicFrame>
          <p:nvGraphicFramePr>
            <p:cNvPr id="405569" name="Object 65"/>
            <p:cNvGraphicFramePr>
              <a:graphicFrameLocks noChangeAspect="1"/>
            </p:cNvGraphicFramePr>
            <p:nvPr/>
          </p:nvGraphicFramePr>
          <p:xfrm>
            <a:off x="3051" y="917"/>
            <a:ext cx="1723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24688800" imgH="4267200" progId="Equation.DSMT4">
                    <p:embed/>
                  </p:oleObj>
                </mc:Choice>
                <mc:Fallback>
                  <p:oleObj name="Equation" r:id="rId19" imgW="24688800" imgH="4267200" progId="Equation.DSMT4">
                    <p:embed/>
                    <p:pic>
                      <p:nvPicPr>
                        <p:cNvPr id="0" name="图片 4905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1" y="917"/>
                          <a:ext cx="1723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5570" name="Rectangle 66"/>
            <p:cNvSpPr>
              <a:spLocks noChangeArrowheads="1"/>
            </p:cNvSpPr>
            <p:nvPr/>
          </p:nvSpPr>
          <p:spPr bwMode="auto">
            <a:xfrm>
              <a:off x="4710" y="860"/>
              <a:ext cx="11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</a:rPr>
                <a:t>时    的取</a:t>
              </a:r>
            </a:p>
          </p:txBody>
        </p:sp>
        <p:graphicFrame>
          <p:nvGraphicFramePr>
            <p:cNvPr id="405572" name="Object 68"/>
            <p:cNvGraphicFramePr>
              <a:graphicFrameLocks noChangeAspect="1"/>
            </p:cNvGraphicFramePr>
            <p:nvPr/>
          </p:nvGraphicFramePr>
          <p:xfrm>
            <a:off x="4974" y="931"/>
            <a:ext cx="297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4267200" imgH="3962400" progId="Equation.DSMT4">
                    <p:embed/>
                  </p:oleObj>
                </mc:Choice>
                <mc:Fallback>
                  <p:oleObj name="Equation" r:id="rId21" imgW="4267200" imgH="3962400" progId="Equation.DSMT4">
                    <p:embed/>
                    <p:pic>
                      <p:nvPicPr>
                        <p:cNvPr id="0" name="图片 4905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4" y="931"/>
                          <a:ext cx="297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5573" name="Rectangle 69"/>
          <p:cNvSpPr>
            <a:spLocks noChangeArrowheads="1"/>
          </p:cNvSpPr>
          <p:nvPr/>
        </p:nvSpPr>
        <p:spPr bwMode="auto">
          <a:xfrm>
            <a:off x="1346200" y="1730375"/>
            <a:ext cx="31734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>
                <a:solidFill>
                  <a:schemeClr val="bg2"/>
                </a:solidFill>
              </a:rPr>
              <a:t>.</a:t>
            </a:r>
            <a:r>
              <a:rPr lang="zh-CN" altLang="en-US">
                <a:solidFill>
                  <a:schemeClr val="bg2"/>
                </a:solidFill>
              </a:rPr>
              <a:t>由乘法公式有</a:t>
            </a:r>
          </a:p>
        </p:txBody>
      </p:sp>
      <p:grpSp>
        <p:nvGrpSpPr>
          <p:cNvPr id="405575" name="Group 71"/>
          <p:cNvGrpSpPr/>
          <p:nvPr/>
        </p:nvGrpSpPr>
        <p:grpSpPr bwMode="auto">
          <a:xfrm>
            <a:off x="-46038" y="1743075"/>
            <a:ext cx="1503363" cy="519113"/>
            <a:chOff x="-29" y="1186"/>
            <a:chExt cx="947" cy="327"/>
          </a:xfrm>
        </p:grpSpPr>
        <p:sp>
          <p:nvSpPr>
            <p:cNvPr id="405510" name="Rectangle 6"/>
            <p:cNvSpPr>
              <a:spLocks noChangeArrowheads="1"/>
            </p:cNvSpPr>
            <p:nvPr/>
          </p:nvSpPr>
          <p:spPr bwMode="auto">
            <a:xfrm>
              <a:off x="-29" y="1186"/>
              <a:ext cx="9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solidFill>
                    <a:schemeClr val="bg2"/>
                  </a:solidFill>
                </a:rPr>
                <a:t>值为</a:t>
              </a:r>
            </a:p>
          </p:txBody>
        </p:sp>
        <p:graphicFrame>
          <p:nvGraphicFramePr>
            <p:cNvPr id="405574" name="Object 70"/>
            <p:cNvGraphicFramePr>
              <a:graphicFrameLocks noChangeAspect="1"/>
            </p:cNvGraphicFramePr>
            <p:nvPr/>
          </p:nvGraphicFramePr>
          <p:xfrm>
            <a:off x="450" y="1253"/>
            <a:ext cx="468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6705600" imgH="3657600" progId="Equation.DSMT4">
                    <p:embed/>
                  </p:oleObj>
                </mc:Choice>
                <mc:Fallback>
                  <p:oleObj name="Equation" r:id="rId23" imgW="6705600" imgH="3657600" progId="Equation.DSMT4">
                    <p:embed/>
                    <p:pic>
                      <p:nvPicPr>
                        <p:cNvPr id="0" name="图片 4905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" y="1253"/>
                          <a:ext cx="468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05576" name="Object 72"/>
          <p:cNvGraphicFramePr>
            <a:graphicFrameLocks noChangeAspect="1"/>
          </p:cNvGraphicFramePr>
          <p:nvPr/>
        </p:nvGraphicFramePr>
        <p:xfrm>
          <a:off x="6669088" y="2062595"/>
          <a:ext cx="2136775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22555200" imgH="7010400" progId="Equation.DSMT4">
                  <p:embed/>
                </p:oleObj>
              </mc:Choice>
              <mc:Fallback>
                <p:oleObj name="Equation" r:id="rId25" imgW="22555200" imgH="7010400" progId="Equation.DSMT4">
                  <p:embed/>
                  <p:pic>
                    <p:nvPicPr>
                      <p:cNvPr id="0" name="图片 4905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9088" y="2062595"/>
                        <a:ext cx="2136775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5578" name="Group 74"/>
          <p:cNvGrpSpPr/>
          <p:nvPr/>
        </p:nvGrpSpPr>
        <p:grpSpPr bwMode="auto">
          <a:xfrm>
            <a:off x="-31750" y="2549525"/>
            <a:ext cx="4594225" cy="519113"/>
            <a:chOff x="28" y="2238"/>
            <a:chExt cx="2894" cy="327"/>
          </a:xfrm>
        </p:grpSpPr>
        <p:sp>
          <p:nvSpPr>
            <p:cNvPr id="405518" name="Rectangle 14"/>
            <p:cNvSpPr>
              <a:spLocks noChangeArrowheads="1"/>
            </p:cNvSpPr>
            <p:nvPr/>
          </p:nvSpPr>
          <p:spPr bwMode="auto">
            <a:xfrm>
              <a:off x="28" y="2238"/>
              <a:ext cx="289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</a:rPr>
                <a:t>故</a:t>
              </a:r>
              <a:r>
                <a:rPr lang="zh-CN" altLang="en-US" sz="1400" dirty="0">
                  <a:solidFill>
                    <a:schemeClr val="bg2"/>
                  </a:solidFill>
                </a:rPr>
                <a:t>       </a:t>
              </a:r>
              <a:r>
                <a:rPr lang="zh-CN" altLang="en-US" sz="1600" dirty="0">
                  <a:solidFill>
                    <a:schemeClr val="bg2"/>
                  </a:solidFill>
                </a:rPr>
                <a:t> </a:t>
              </a:r>
              <a:r>
                <a:rPr lang="zh-CN" altLang="en-US" dirty="0">
                  <a:solidFill>
                    <a:schemeClr val="bg2"/>
                  </a:solidFill>
                </a:rPr>
                <a:t>的联合频率函数为</a:t>
              </a:r>
            </a:p>
          </p:txBody>
        </p:sp>
        <p:graphicFrame>
          <p:nvGraphicFramePr>
            <p:cNvPr id="405577" name="Object 73"/>
            <p:cNvGraphicFramePr>
              <a:graphicFrameLocks noChangeAspect="1"/>
            </p:cNvGraphicFramePr>
            <p:nvPr/>
          </p:nvGraphicFramePr>
          <p:xfrm>
            <a:off x="330" y="2302"/>
            <a:ext cx="490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7010400" imgH="3962400" progId="Equation.DSMT4">
                    <p:embed/>
                  </p:oleObj>
                </mc:Choice>
                <mc:Fallback>
                  <p:oleObj name="Equation" r:id="rId27" imgW="7010400" imgH="3962400" progId="Equation.DSMT4">
                    <p:embed/>
                    <p:pic>
                      <p:nvPicPr>
                        <p:cNvPr id="0" name="图片 4905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" y="2302"/>
                          <a:ext cx="490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5592" name="Group 88"/>
          <p:cNvGrpSpPr/>
          <p:nvPr/>
        </p:nvGrpSpPr>
        <p:grpSpPr bwMode="auto">
          <a:xfrm>
            <a:off x="2166938" y="3111501"/>
            <a:ext cx="4551363" cy="2057400"/>
            <a:chOff x="1397" y="2368"/>
            <a:chExt cx="2867" cy="1296"/>
          </a:xfrm>
        </p:grpSpPr>
        <p:graphicFrame>
          <p:nvGraphicFramePr>
            <p:cNvPr id="405580" name="Object 76"/>
            <p:cNvGraphicFramePr>
              <a:graphicFrameLocks noChangeAspect="1"/>
            </p:cNvGraphicFramePr>
            <p:nvPr/>
          </p:nvGraphicFramePr>
          <p:xfrm>
            <a:off x="1397" y="2384"/>
            <a:ext cx="2867" cy="1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9" imgW="41148000" imgH="19812000" progId="Equation.DSMT4">
                    <p:embed/>
                  </p:oleObj>
                </mc:Choice>
                <mc:Fallback>
                  <p:oleObj name="Equation" r:id="rId29" imgW="41148000" imgH="19812000" progId="Equation.DSMT4">
                    <p:embed/>
                    <p:pic>
                      <p:nvPicPr>
                        <p:cNvPr id="0" name="图片 4905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7" y="2384"/>
                          <a:ext cx="2867" cy="1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5582" name="Object 78"/>
            <p:cNvGraphicFramePr>
              <a:graphicFrameLocks noChangeAspect="1"/>
            </p:cNvGraphicFramePr>
            <p:nvPr/>
          </p:nvGraphicFramePr>
          <p:xfrm>
            <a:off x="1908" y="2376"/>
            <a:ext cx="191" cy="1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1" imgW="2743200" imgH="2438400" progId="Equation.DSMT4">
                    <p:embed/>
                  </p:oleObj>
                </mc:Choice>
                <mc:Fallback>
                  <p:oleObj name="Equation" r:id="rId31" imgW="2743200" imgH="2438400" progId="Equation.DSMT4">
                    <p:embed/>
                    <p:pic>
                      <p:nvPicPr>
                        <p:cNvPr id="0" name="图片 4905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8" y="2376"/>
                          <a:ext cx="191" cy="1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5583" name="Object 79"/>
            <p:cNvGraphicFramePr>
              <a:graphicFrameLocks noChangeAspect="1"/>
            </p:cNvGraphicFramePr>
            <p:nvPr/>
          </p:nvGraphicFramePr>
          <p:xfrm>
            <a:off x="1532" y="2473"/>
            <a:ext cx="170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3" imgW="2438400" imgH="2438400" progId="Equation.DSMT4">
                    <p:embed/>
                  </p:oleObj>
                </mc:Choice>
                <mc:Fallback>
                  <p:oleObj name="Equation" r:id="rId33" imgW="2438400" imgH="2438400" progId="Equation.DSMT4">
                    <p:embed/>
                    <p:pic>
                      <p:nvPicPr>
                        <p:cNvPr id="0" name="图片 4905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2" y="2473"/>
                          <a:ext cx="170" cy="1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5584" name="Line 80"/>
            <p:cNvSpPr>
              <a:spLocks noChangeShapeType="1"/>
            </p:cNvSpPr>
            <p:nvPr/>
          </p:nvSpPr>
          <p:spPr bwMode="auto">
            <a:xfrm>
              <a:off x="1436" y="2368"/>
              <a:ext cx="697" cy="2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5588" name="Line 84"/>
            <p:cNvSpPr>
              <a:spLocks noChangeShapeType="1"/>
            </p:cNvSpPr>
            <p:nvPr/>
          </p:nvSpPr>
          <p:spPr bwMode="auto">
            <a:xfrm>
              <a:off x="1433" y="3616"/>
              <a:ext cx="275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5589" name="Line 85"/>
            <p:cNvSpPr>
              <a:spLocks noChangeShapeType="1"/>
            </p:cNvSpPr>
            <p:nvPr/>
          </p:nvSpPr>
          <p:spPr bwMode="auto">
            <a:xfrm>
              <a:off x="1436" y="2655"/>
              <a:ext cx="275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5590" name="Line 86"/>
            <p:cNvSpPr>
              <a:spLocks noChangeShapeType="1"/>
            </p:cNvSpPr>
            <p:nvPr/>
          </p:nvSpPr>
          <p:spPr bwMode="auto">
            <a:xfrm>
              <a:off x="1436" y="2368"/>
              <a:ext cx="275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5591" name="Line 87"/>
            <p:cNvSpPr>
              <a:spLocks noChangeShapeType="1"/>
            </p:cNvSpPr>
            <p:nvPr/>
          </p:nvSpPr>
          <p:spPr bwMode="auto">
            <a:xfrm>
              <a:off x="2133" y="2368"/>
              <a:ext cx="0" cy="12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405595" name="Object 91"/>
          <p:cNvGraphicFramePr>
            <a:graphicFrameLocks noChangeAspect="1"/>
          </p:cNvGraphicFramePr>
          <p:nvPr/>
        </p:nvGraphicFramePr>
        <p:xfrm>
          <a:off x="2205038" y="5060950"/>
          <a:ext cx="112395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5" imgW="13716000" imgH="7924800" progId="Equation.DSMT4">
                  <p:embed/>
                </p:oleObj>
              </mc:Choice>
              <mc:Fallback>
                <p:oleObj name="Equation" r:id="rId35" imgW="13716000" imgH="7924800" progId="Equation.DSMT4">
                  <p:embed/>
                  <p:pic>
                    <p:nvPicPr>
                      <p:cNvPr id="0" name="图片 4905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038" y="5060950"/>
                        <a:ext cx="112395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5596" name="Object 92"/>
          <p:cNvGraphicFramePr>
            <a:graphicFrameLocks noChangeAspect="1"/>
          </p:cNvGraphicFramePr>
          <p:nvPr/>
        </p:nvGraphicFramePr>
        <p:xfrm>
          <a:off x="6600825" y="3062288"/>
          <a:ext cx="1017588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7" imgW="14020800" imgH="7620000" progId="Equation.DSMT4">
                  <p:embed/>
                </p:oleObj>
              </mc:Choice>
              <mc:Fallback>
                <p:oleObj name="Equation" r:id="rId37" imgW="14020800" imgH="7620000" progId="Equation.DSMT4">
                  <p:embed/>
                  <p:pic>
                    <p:nvPicPr>
                      <p:cNvPr id="0" name="图片 4905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0825" y="3062288"/>
                        <a:ext cx="1017588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5603" name="Object 99"/>
          <p:cNvGraphicFramePr>
            <a:graphicFrameLocks noChangeAspect="1"/>
          </p:cNvGraphicFramePr>
          <p:nvPr/>
        </p:nvGraphicFramePr>
        <p:xfrm>
          <a:off x="3554413" y="4959350"/>
          <a:ext cx="30480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9" imgW="2743200" imgH="7010400" progId="Equation.DSMT4">
                  <p:embed/>
                </p:oleObj>
              </mc:Choice>
              <mc:Fallback>
                <p:oleObj name="Equation" r:id="rId39" imgW="2743200" imgH="7010400" progId="Equation.DSMT4">
                  <p:embed/>
                  <p:pic>
                    <p:nvPicPr>
                      <p:cNvPr id="0" name="图片 4905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4413" y="4959350"/>
                        <a:ext cx="304800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5604" name="Object 100"/>
          <p:cNvGraphicFramePr>
            <a:graphicFrameLocks noChangeAspect="1"/>
          </p:cNvGraphicFramePr>
          <p:nvPr/>
        </p:nvGraphicFramePr>
        <p:xfrm>
          <a:off x="4332288" y="4959350"/>
          <a:ext cx="30480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1" imgW="2743200" imgH="7010400" progId="Equation.DSMT4">
                  <p:embed/>
                </p:oleObj>
              </mc:Choice>
              <mc:Fallback>
                <p:oleObj name="Equation" r:id="rId41" imgW="2743200" imgH="7010400" progId="Equation.DSMT4">
                  <p:embed/>
                  <p:pic>
                    <p:nvPicPr>
                      <p:cNvPr id="0" name="图片 4905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2288" y="4959350"/>
                        <a:ext cx="304800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5605" name="Object 101"/>
          <p:cNvGraphicFramePr>
            <a:graphicFrameLocks noChangeAspect="1"/>
          </p:cNvGraphicFramePr>
          <p:nvPr/>
        </p:nvGraphicFramePr>
        <p:xfrm>
          <a:off x="5172075" y="4959350"/>
          <a:ext cx="30480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3" imgW="2743200" imgH="7010400" progId="Equation.DSMT4">
                  <p:embed/>
                </p:oleObj>
              </mc:Choice>
              <mc:Fallback>
                <p:oleObj name="Equation" r:id="rId43" imgW="2743200" imgH="7010400" progId="Equation.DSMT4">
                  <p:embed/>
                  <p:pic>
                    <p:nvPicPr>
                      <p:cNvPr id="0" name="图片 4905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2075" y="4959350"/>
                        <a:ext cx="304800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5606" name="Object 102"/>
          <p:cNvGraphicFramePr>
            <a:graphicFrameLocks noChangeAspect="1"/>
          </p:cNvGraphicFramePr>
          <p:nvPr/>
        </p:nvGraphicFramePr>
        <p:xfrm>
          <a:off x="6048375" y="4957763"/>
          <a:ext cx="304800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5" imgW="2743200" imgH="7010400" progId="Equation.DSMT4">
                  <p:embed/>
                </p:oleObj>
              </mc:Choice>
              <mc:Fallback>
                <p:oleObj name="Equation" r:id="rId45" imgW="2743200" imgH="7010400" progId="Equation.DSMT4">
                  <p:embed/>
                  <p:pic>
                    <p:nvPicPr>
                      <p:cNvPr id="0" name="图片 4905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8375" y="4957763"/>
                        <a:ext cx="304800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5608" name="Object 104"/>
          <p:cNvGraphicFramePr>
            <a:graphicFrameLocks noChangeAspect="1"/>
          </p:cNvGraphicFramePr>
          <p:nvPr/>
        </p:nvGraphicFramePr>
        <p:xfrm>
          <a:off x="6724650" y="3578225"/>
          <a:ext cx="671513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7" imgW="7924800" imgH="3352800" progId="Equation.DSMT4">
                  <p:embed/>
                </p:oleObj>
              </mc:Choice>
              <mc:Fallback>
                <p:oleObj name="Equation" r:id="rId47" imgW="7924800" imgH="3352800" progId="Equation.DSMT4">
                  <p:embed/>
                  <p:pic>
                    <p:nvPicPr>
                      <p:cNvPr id="0" name="图片 4905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4650" y="3578225"/>
                        <a:ext cx="671513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5609" name="Object 105"/>
          <p:cNvGraphicFramePr>
            <a:graphicFrameLocks noChangeAspect="1"/>
          </p:cNvGraphicFramePr>
          <p:nvPr/>
        </p:nvGraphicFramePr>
        <p:xfrm>
          <a:off x="6737350" y="3979863"/>
          <a:ext cx="671513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9" imgW="7924800" imgH="3352800" progId="Equation.DSMT4">
                  <p:embed/>
                </p:oleObj>
              </mc:Choice>
              <mc:Fallback>
                <p:oleObj name="Equation" r:id="rId49" imgW="7924800" imgH="3352800" progId="Equation.DSMT4">
                  <p:embed/>
                  <p:pic>
                    <p:nvPicPr>
                      <p:cNvPr id="0" name="图片 4905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7350" y="3979863"/>
                        <a:ext cx="671513" cy="34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5610" name="Object 106"/>
          <p:cNvGraphicFramePr>
            <a:graphicFrameLocks noChangeAspect="1"/>
          </p:cNvGraphicFramePr>
          <p:nvPr/>
        </p:nvGraphicFramePr>
        <p:xfrm>
          <a:off x="6815138" y="4356100"/>
          <a:ext cx="568325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1" imgW="6705600" imgH="3352800" progId="Equation.DSMT4">
                  <p:embed/>
                </p:oleObj>
              </mc:Choice>
              <mc:Fallback>
                <p:oleObj name="Equation" r:id="rId51" imgW="6705600" imgH="3352800" progId="Equation.DSMT4">
                  <p:embed/>
                  <p:pic>
                    <p:nvPicPr>
                      <p:cNvPr id="0" name="图片 4905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5138" y="4356100"/>
                        <a:ext cx="568325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5611" name="Object 107"/>
          <p:cNvGraphicFramePr>
            <a:graphicFrameLocks noChangeAspect="1"/>
          </p:cNvGraphicFramePr>
          <p:nvPr/>
        </p:nvGraphicFramePr>
        <p:xfrm>
          <a:off x="6824663" y="4738688"/>
          <a:ext cx="568325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3" imgW="6705600" imgH="3352800" progId="Equation.DSMT4">
                  <p:embed/>
                </p:oleObj>
              </mc:Choice>
              <mc:Fallback>
                <p:oleObj name="Equation" r:id="rId53" imgW="6705600" imgH="3352800" progId="Equation.DSMT4">
                  <p:embed/>
                  <p:pic>
                    <p:nvPicPr>
                      <p:cNvPr id="0" name="图片 4905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4663" y="4738688"/>
                        <a:ext cx="568325" cy="34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5626" name="Group 122"/>
          <p:cNvGrpSpPr/>
          <p:nvPr/>
        </p:nvGrpSpPr>
        <p:grpSpPr bwMode="auto">
          <a:xfrm>
            <a:off x="2220913" y="3113088"/>
            <a:ext cx="5326062" cy="2474912"/>
            <a:chOff x="1404" y="2224"/>
            <a:chExt cx="3355" cy="1559"/>
          </a:xfrm>
        </p:grpSpPr>
        <p:sp>
          <p:nvSpPr>
            <p:cNvPr id="405618" name="Line 114"/>
            <p:cNvSpPr>
              <a:spLocks noChangeShapeType="1"/>
            </p:cNvSpPr>
            <p:nvPr/>
          </p:nvSpPr>
          <p:spPr bwMode="auto">
            <a:xfrm>
              <a:off x="4159" y="2224"/>
              <a:ext cx="595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5619" name="Line 115"/>
            <p:cNvSpPr>
              <a:spLocks noChangeShapeType="1"/>
            </p:cNvSpPr>
            <p:nvPr/>
          </p:nvSpPr>
          <p:spPr bwMode="auto">
            <a:xfrm>
              <a:off x="4164" y="2511"/>
              <a:ext cx="595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5620" name="Line 116"/>
            <p:cNvSpPr>
              <a:spLocks noChangeShapeType="1"/>
            </p:cNvSpPr>
            <p:nvPr/>
          </p:nvSpPr>
          <p:spPr bwMode="auto">
            <a:xfrm>
              <a:off x="1404" y="3783"/>
              <a:ext cx="33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5621" name="Line 117"/>
            <p:cNvSpPr>
              <a:spLocks noChangeShapeType="1"/>
            </p:cNvSpPr>
            <p:nvPr/>
          </p:nvSpPr>
          <p:spPr bwMode="auto">
            <a:xfrm>
              <a:off x="2101" y="3472"/>
              <a:ext cx="0" cy="3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5622" name="Line 118"/>
            <p:cNvSpPr>
              <a:spLocks noChangeShapeType="1"/>
            </p:cNvSpPr>
            <p:nvPr/>
          </p:nvSpPr>
          <p:spPr bwMode="auto">
            <a:xfrm>
              <a:off x="4158" y="3466"/>
              <a:ext cx="595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5623" name="Line 119"/>
            <p:cNvSpPr>
              <a:spLocks noChangeShapeType="1"/>
            </p:cNvSpPr>
            <p:nvPr/>
          </p:nvSpPr>
          <p:spPr bwMode="auto">
            <a:xfrm>
              <a:off x="2101" y="3472"/>
              <a:ext cx="0" cy="3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5624" name="Line 120"/>
            <p:cNvSpPr>
              <a:spLocks noChangeShapeType="1"/>
            </p:cNvSpPr>
            <p:nvPr/>
          </p:nvSpPr>
          <p:spPr bwMode="auto">
            <a:xfrm>
              <a:off x="4166" y="2226"/>
              <a:ext cx="0" cy="155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5625" name="Line 121"/>
            <p:cNvSpPr>
              <a:spLocks noChangeShapeType="1"/>
            </p:cNvSpPr>
            <p:nvPr/>
          </p:nvSpPr>
          <p:spPr bwMode="auto">
            <a:xfrm>
              <a:off x="2101" y="3472"/>
              <a:ext cx="0" cy="30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05636" name="Rectangle 132"/>
          <p:cNvSpPr>
            <a:spLocks noChangeArrowheads="1"/>
          </p:cNvSpPr>
          <p:nvPr/>
        </p:nvSpPr>
        <p:spPr bwMode="auto">
          <a:xfrm>
            <a:off x="12700" y="5562600"/>
            <a:ext cx="33226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</a:rPr>
              <a:t>故边际频率函数为</a:t>
            </a:r>
          </a:p>
        </p:txBody>
      </p:sp>
      <p:graphicFrame>
        <p:nvGraphicFramePr>
          <p:cNvPr id="405637" name="Object 133"/>
          <p:cNvGraphicFramePr>
            <a:graphicFrameLocks noChangeAspect="1"/>
          </p:cNvGraphicFramePr>
          <p:nvPr/>
        </p:nvGraphicFramePr>
        <p:xfrm>
          <a:off x="1093788" y="6008688"/>
          <a:ext cx="307022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5" imgW="27736800" imgH="7620000" progId="Equation.DSMT4">
                  <p:embed/>
                </p:oleObj>
              </mc:Choice>
              <mc:Fallback>
                <p:oleObj name="Equation" r:id="rId55" imgW="27736800" imgH="7620000" progId="Equation.DSMT4">
                  <p:embed/>
                  <p:pic>
                    <p:nvPicPr>
                      <p:cNvPr id="0" name="图片 4905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3788" y="6008688"/>
                        <a:ext cx="3070225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5638" name="Object 134"/>
          <p:cNvGraphicFramePr>
            <a:graphicFrameLocks noChangeAspect="1"/>
          </p:cNvGraphicFramePr>
          <p:nvPr/>
        </p:nvGraphicFramePr>
        <p:xfrm>
          <a:off x="4413250" y="6026150"/>
          <a:ext cx="4017963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7" imgW="36271200" imgH="7620000" progId="Equation.DSMT4">
                  <p:embed/>
                </p:oleObj>
              </mc:Choice>
              <mc:Fallback>
                <p:oleObj name="Equation" r:id="rId57" imgW="36271200" imgH="7620000" progId="Equation.DSMT4">
                  <p:embed/>
                  <p:pic>
                    <p:nvPicPr>
                      <p:cNvPr id="0" name="图片 4905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3250" y="6026150"/>
                        <a:ext cx="4017963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5639" name="Oval 135"/>
          <p:cNvSpPr>
            <a:spLocks noChangeArrowheads="1"/>
          </p:cNvSpPr>
          <p:nvPr/>
        </p:nvSpPr>
        <p:spPr bwMode="auto">
          <a:xfrm>
            <a:off x="2079625" y="5032375"/>
            <a:ext cx="4494213" cy="595313"/>
          </a:xfrm>
          <a:prstGeom prst="ellipse">
            <a:avLst/>
          </a:prstGeom>
          <a:noFill/>
          <a:ln w="19050" algn="ctr">
            <a:solidFill>
              <a:schemeClr val="accent2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05640" name="Oval 136"/>
          <p:cNvSpPr>
            <a:spLocks noChangeArrowheads="1"/>
          </p:cNvSpPr>
          <p:nvPr/>
        </p:nvSpPr>
        <p:spPr bwMode="auto">
          <a:xfrm>
            <a:off x="6543675" y="2884488"/>
            <a:ext cx="1036638" cy="2373312"/>
          </a:xfrm>
          <a:prstGeom prst="ellipse">
            <a:avLst/>
          </a:prstGeom>
          <a:noFill/>
          <a:ln w="19050" algn="ctr">
            <a:solidFill>
              <a:schemeClr val="accent2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55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55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5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05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5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5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05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05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05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75"/>
                                        <p:tgtEl>
                                          <p:spTgt spid="405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25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05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05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5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055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055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5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05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9" dur="1000"/>
                                        <p:tgtEl>
                                          <p:spTgt spid="405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4" dur="1000"/>
                                        <p:tgtEl>
                                          <p:spTgt spid="405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055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055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05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056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056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0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056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056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0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500"/>
                            </p:stCondLst>
                            <p:childTnLst>
                              <p:par>
                                <p:cTn id="8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056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056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0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000"/>
                            </p:stCondLst>
                            <p:childTnLst>
                              <p:par>
                                <p:cTn id="9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056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056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0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055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055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05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056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056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0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056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056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0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056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056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0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000"/>
                            </p:stCondLst>
                            <p:childTnLst>
                              <p:par>
                                <p:cTn id="1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056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4056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0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405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850"/>
                            </p:stCondLst>
                            <p:childTnLst>
                              <p:par>
                                <p:cTn id="132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4" dur="1000"/>
                                        <p:tgtEl>
                                          <p:spTgt spid="405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850"/>
                            </p:stCondLst>
                            <p:childTnLst>
                              <p:par>
                                <p:cTn id="136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8" dur="1000"/>
                                        <p:tgtEl>
                                          <p:spTgt spid="405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4056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4056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05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056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4056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405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50" grpId="0"/>
      <p:bldP spid="405558" grpId="0" animBg="1"/>
      <p:bldP spid="405573" grpId="0" autoUpdateAnimBg="0"/>
      <p:bldP spid="405636" grpId="0"/>
      <p:bldP spid="405639" grpId="0" animBg="1"/>
      <p:bldP spid="405640" grpId="0" animBg="1"/>
    </p:bldLst>
  </p:timing>
</p:sld>
</file>

<file path=ppt/theme/theme1.xml><?xml version="1.0" encoding="utf-8"?>
<a:theme xmlns:a="http://schemas.openxmlformats.org/drawingml/2006/main" name="JP_简洁教案">
  <a:themeElements>
    <a:clrScheme name="JP_简洁教案 4">
      <a:dk1>
        <a:srgbClr val="000000"/>
      </a:dk1>
      <a:lt1>
        <a:srgbClr val="FFFFFF"/>
      </a:lt1>
      <a:dk2>
        <a:srgbClr val="000066"/>
      </a:dk2>
      <a:lt2>
        <a:srgbClr val="00FFFF"/>
      </a:lt2>
      <a:accent1>
        <a:srgbClr val="00CCCC"/>
      </a:accent1>
      <a:accent2>
        <a:srgbClr val="CC99FF"/>
      </a:accent2>
      <a:accent3>
        <a:srgbClr val="AAAAB8"/>
      </a:accent3>
      <a:accent4>
        <a:srgbClr val="DADADA"/>
      </a:accent4>
      <a:accent5>
        <a:srgbClr val="AAE2E2"/>
      </a:accent5>
      <a:accent6>
        <a:srgbClr val="B98AE7"/>
      </a:accent6>
      <a:hlink>
        <a:srgbClr val="6600CC"/>
      </a:hlink>
      <a:folHlink>
        <a:srgbClr val="6699FF"/>
      </a:folHlink>
    </a:clrScheme>
    <a:fontScheme name="JP_简洁教案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2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2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lnDef>
  </a:objectDefaults>
  <a:extraClrSchemeLst>
    <a:extraClrScheme>
      <a:clrScheme name="JP_简洁教案 1">
        <a:dk1>
          <a:srgbClr val="000000"/>
        </a:dk1>
        <a:lt1>
          <a:srgbClr val="FFFFFF"/>
        </a:lt1>
        <a:dk2>
          <a:srgbClr val="3333FF"/>
        </a:dk2>
        <a:lt2>
          <a:srgbClr val="00FFFF"/>
        </a:lt2>
        <a:accent1>
          <a:srgbClr val="00CCCC"/>
        </a:accent1>
        <a:accent2>
          <a:srgbClr val="CC99FF"/>
        </a:accent2>
        <a:accent3>
          <a:srgbClr val="ADADFF"/>
        </a:accent3>
        <a:accent4>
          <a:srgbClr val="DADADA"/>
        </a:accent4>
        <a:accent5>
          <a:srgbClr val="AAE2E2"/>
        </a:accent5>
        <a:accent6>
          <a:srgbClr val="B98AE7"/>
        </a:accent6>
        <a:hlink>
          <a:srgbClr val="6600CC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P_简洁教案 2">
        <a:dk1>
          <a:srgbClr val="000000"/>
        </a:dk1>
        <a:lt1>
          <a:srgbClr val="CCECFF"/>
        </a:lt1>
        <a:dk2>
          <a:srgbClr val="330099"/>
        </a:dk2>
        <a:lt2>
          <a:srgbClr val="0099CC"/>
        </a:lt2>
        <a:accent1>
          <a:srgbClr val="009999"/>
        </a:accent1>
        <a:accent2>
          <a:srgbClr val="FF99CC"/>
        </a:accent2>
        <a:accent3>
          <a:srgbClr val="E2F4FF"/>
        </a:accent3>
        <a:accent4>
          <a:srgbClr val="000000"/>
        </a:accent4>
        <a:accent5>
          <a:srgbClr val="AACACA"/>
        </a:accent5>
        <a:accent6>
          <a:srgbClr val="E78AB9"/>
        </a:accent6>
        <a:hlink>
          <a:srgbClr val="6600CC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P_简洁教案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P_简洁教案 4">
        <a:dk1>
          <a:srgbClr val="000000"/>
        </a:dk1>
        <a:lt1>
          <a:srgbClr val="FFFFFF"/>
        </a:lt1>
        <a:dk2>
          <a:srgbClr val="000066"/>
        </a:dk2>
        <a:lt2>
          <a:srgbClr val="00FFFF"/>
        </a:lt2>
        <a:accent1>
          <a:srgbClr val="00CCCC"/>
        </a:accent1>
        <a:accent2>
          <a:srgbClr val="CC99FF"/>
        </a:accent2>
        <a:accent3>
          <a:srgbClr val="AAAAB8"/>
        </a:accent3>
        <a:accent4>
          <a:srgbClr val="DADADA"/>
        </a:accent4>
        <a:accent5>
          <a:srgbClr val="AAE2E2"/>
        </a:accent5>
        <a:accent6>
          <a:srgbClr val="B98AE7"/>
        </a:accent6>
        <a:hlink>
          <a:srgbClr val="6600CC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C:\Microsoft Office\Templates\演示文稿设计\JP_简洁教案.pot</Template>
  <TotalTime>58</TotalTime>
  <Words>634</Words>
  <Application>Microsoft Office PowerPoint</Application>
  <PresentationFormat>全屏显示(4:3)</PresentationFormat>
  <Paragraphs>98</Paragraphs>
  <Slides>20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Monotype Sorts</vt:lpstr>
      <vt:lpstr>方正舒体</vt:lpstr>
      <vt:lpstr>黑体</vt:lpstr>
      <vt:lpstr>华文细黑</vt:lpstr>
      <vt:lpstr>华文新魏</vt:lpstr>
      <vt:lpstr>楷体</vt:lpstr>
      <vt:lpstr>楷体_GB2312</vt:lpstr>
      <vt:lpstr>隶书</vt:lpstr>
      <vt:lpstr>Times New Roman</vt:lpstr>
      <vt:lpstr>JP_简洁教案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MathTech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《概率论与数理统计》课件</dc:title>
  <dc:creator>Administrator</dc:creator>
  <cp:lastModifiedBy>Chen Daniel</cp:lastModifiedBy>
  <cp:revision>1165</cp:revision>
  <dcterms:created xsi:type="dcterms:W3CDTF">1999-06-22T01:41:00Z</dcterms:created>
  <dcterms:modified xsi:type="dcterms:W3CDTF">2023-11-03T08:45:19Z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2052-11.1.0.10069</vt:lpwstr>
  </property>
</Properties>
</file>