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notesMasterIdLst>
    <p:notesMasterId r:id="rId23"/>
  </p:notesMasterIdLst>
  <p:sldIdLst>
    <p:sldId id="531" r:id="rId3"/>
    <p:sldId id="271" r:id="rId4"/>
    <p:sldId id="532" r:id="rId5"/>
    <p:sldId id="540" r:id="rId6"/>
    <p:sldId id="549" r:id="rId7"/>
    <p:sldId id="545" r:id="rId8"/>
    <p:sldId id="533" r:id="rId9"/>
    <p:sldId id="334" r:id="rId10"/>
    <p:sldId id="542" r:id="rId11"/>
    <p:sldId id="546" r:id="rId12"/>
    <p:sldId id="335" r:id="rId13"/>
    <p:sldId id="534" r:id="rId14"/>
    <p:sldId id="524" r:id="rId15"/>
    <p:sldId id="337" r:id="rId16"/>
    <p:sldId id="548" r:id="rId17"/>
    <p:sldId id="528" r:id="rId18"/>
    <p:sldId id="537" r:id="rId19"/>
    <p:sldId id="530" r:id="rId20"/>
    <p:sldId id="538" r:id="rId21"/>
    <p:sldId id="54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9933"/>
    <a:srgbClr val="FFCC00"/>
    <a:srgbClr val="FFFF00"/>
    <a:srgbClr val="FF0000"/>
    <a:srgbClr val="000000"/>
    <a:srgbClr val="06060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3554" autoAdjust="0"/>
  </p:normalViewPr>
  <p:slideViewPr>
    <p:cSldViewPr snapToGrid="0" showGuides="1">
      <p:cViewPr varScale="1">
        <p:scale>
          <a:sx n="103" d="100"/>
          <a:sy n="103" d="100"/>
        </p:scale>
        <p:origin x="1264" y="8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2E56224D-D9B0-4688-B6F6-B66962890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930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6224D-D9B0-4688-B6F6-B6696289030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12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矩估计是最好的相合估计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6224D-D9B0-4688-B6F6-B6696289030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0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6224D-D9B0-4688-B6F6-B6696289030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33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7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8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79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7650"/>
            <a:ext cx="7772400" cy="8651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zh-CN" altLang="en-US" noProof="0"/>
              <a:t>郑州轻工业学院</a:t>
            </a:r>
            <a:r>
              <a:rPr lang="en-US" altLang="zh-CN" noProof="0"/>
              <a:t>-</a:t>
            </a:r>
            <a:r>
              <a:rPr lang="zh-CN" altLang="en-US" noProof="0"/>
              <a:t>数学与信息科学系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1628775"/>
            <a:ext cx="7200900" cy="1889125"/>
          </a:xfrm>
        </p:spPr>
        <p:txBody>
          <a:bodyPr/>
          <a:lstStyle>
            <a:lvl1pPr algn="ctr">
              <a:buFont typeface="Wingdings" pitchFamily="2" charset="2"/>
              <a:buNone/>
              <a:defRPr sz="4000">
                <a:solidFill>
                  <a:srgbClr val="0066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r>
              <a:rPr lang="zh-CN" altLang="en-US" noProof="0"/>
              <a:t>概率论与数理统计</a:t>
            </a:r>
          </a:p>
          <a:p>
            <a:pPr lvl="0"/>
            <a:endParaRPr lang="en-US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Verdana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1E22D6B0-A22C-41B3-89CF-632E8AF0C6EC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6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12256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8210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220524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527034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20431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603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7993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9147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02171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868174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232025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54367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230671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41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94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06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39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2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9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7&#31456;&#167;4&#21306;&#38388;&#20272;&#35745;.ppt#-1,1,&#24187;&#28783;&#29255; 1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21224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21225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227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F4DE3442-A40A-47F2-AC0A-23CEA9DA456B}" type="slidenum">
              <a:rPr kumimoji="1" lang="en-US" altLang="zh-CN" sz="1000" b="1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>
                <a:lnSpc>
                  <a:spcPct val="120000"/>
                </a:lnSpc>
                <a:spcBef>
                  <a:spcPct val="50000"/>
                </a:spcBef>
              </a:p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21230" name="Group 14"/>
          <p:cNvGrpSpPr>
            <a:grpSpLocks/>
          </p:cNvGrpSpPr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21231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2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3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4" name="AutoShape 18">
              <a:hlinkClick r:id="rId14" action="ppaction://hlinkpres?slideindex=1&amp;slidetitle=幻灯片 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35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1236" name="Rectangle 20"/>
          <p:cNvSpPr>
            <a:spLocks noChangeArrowheads="1"/>
          </p:cNvSpPr>
          <p:nvPr userDrawn="1"/>
        </p:nvSpPr>
        <p:spPr bwMode="auto">
          <a:xfrm>
            <a:off x="2752725" y="-31750"/>
            <a:ext cx="452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§2 </a:t>
            </a:r>
            <a:r>
              <a:rPr kumimoji="1"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估计量的评价标准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6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itchFamily="2" charset="-122"/>
          <a:ea typeface="华文新魏" pitchFamily="2" charset="-122"/>
        </a:defRPr>
      </a:lvl9pPr>
    </p:titleStyle>
    <p:bodyStyle>
      <a:lvl1pPr algn="just" defTabSz="620713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388" algn="just" defTabSz="620713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itchFamily="18" charset="0"/>
          <a:ea typeface="+mn-ea"/>
        </a:defRPr>
      </a:lvl3pPr>
      <a:lvl4pPr marL="538163" algn="just" defTabSz="620713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itchFamily="18" charset="0"/>
          <a:ea typeface="+mn-ea"/>
        </a:defRPr>
      </a:lvl4pPr>
      <a:lvl5pPr marL="7175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5pPr>
      <a:lvl6pPr marL="11747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6pPr>
      <a:lvl7pPr marL="16319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7pPr>
      <a:lvl8pPr marL="20891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8pPr>
      <a:lvl9pPr marL="2546350" algn="l" defTabSz="620713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24" Type="http://schemas.openxmlformats.org/officeDocument/2006/relationships/image" Target="../media/image13.gi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9" Type="http://schemas.openxmlformats.org/officeDocument/2006/relationships/image" Target="../media/image104.wmf"/><Relationship Id="rId21" Type="http://schemas.openxmlformats.org/officeDocument/2006/relationships/image" Target="../media/image95.wmf"/><Relationship Id="rId34" Type="http://schemas.openxmlformats.org/officeDocument/2006/relationships/oleObject" Target="../embeddings/oleObject129.bin"/><Relationship Id="rId42" Type="http://schemas.openxmlformats.org/officeDocument/2006/relationships/oleObject" Target="../embeddings/oleObject133.bin"/><Relationship Id="rId47" Type="http://schemas.openxmlformats.org/officeDocument/2006/relationships/image" Target="../media/image108.wmf"/><Relationship Id="rId50" Type="http://schemas.openxmlformats.org/officeDocument/2006/relationships/oleObject" Target="../embeddings/oleObject137.bin"/><Relationship Id="rId55" Type="http://schemas.openxmlformats.org/officeDocument/2006/relationships/image" Target="../media/image112.emf"/><Relationship Id="rId63" Type="http://schemas.openxmlformats.org/officeDocument/2006/relationships/image" Target="../media/image116.w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29" Type="http://schemas.openxmlformats.org/officeDocument/2006/relationships/image" Target="../media/image99.wmf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124.bin"/><Relationship Id="rId32" Type="http://schemas.openxmlformats.org/officeDocument/2006/relationships/oleObject" Target="../embeddings/oleObject128.bin"/><Relationship Id="rId37" Type="http://schemas.openxmlformats.org/officeDocument/2006/relationships/image" Target="../media/image103.wmf"/><Relationship Id="rId40" Type="http://schemas.openxmlformats.org/officeDocument/2006/relationships/oleObject" Target="../embeddings/oleObject132.bin"/><Relationship Id="rId45" Type="http://schemas.openxmlformats.org/officeDocument/2006/relationships/image" Target="../media/image107.wmf"/><Relationship Id="rId53" Type="http://schemas.openxmlformats.org/officeDocument/2006/relationships/image" Target="../media/image111.wmf"/><Relationship Id="rId58" Type="http://schemas.openxmlformats.org/officeDocument/2006/relationships/oleObject" Target="../embeddings/oleObject141.bin"/><Relationship Id="rId5" Type="http://schemas.openxmlformats.org/officeDocument/2006/relationships/image" Target="../media/image83.emf"/><Relationship Id="rId61" Type="http://schemas.openxmlformats.org/officeDocument/2006/relationships/image" Target="../media/image115.emf"/><Relationship Id="rId19" Type="http://schemas.openxmlformats.org/officeDocument/2006/relationships/image" Target="../media/image94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98.wmf"/><Relationship Id="rId30" Type="http://schemas.openxmlformats.org/officeDocument/2006/relationships/oleObject" Target="../embeddings/oleObject127.bin"/><Relationship Id="rId35" Type="http://schemas.openxmlformats.org/officeDocument/2006/relationships/image" Target="../media/image102.wmf"/><Relationship Id="rId43" Type="http://schemas.openxmlformats.org/officeDocument/2006/relationships/image" Target="../media/image106.wmf"/><Relationship Id="rId48" Type="http://schemas.openxmlformats.org/officeDocument/2006/relationships/oleObject" Target="../embeddings/oleObject136.bin"/><Relationship Id="rId56" Type="http://schemas.openxmlformats.org/officeDocument/2006/relationships/oleObject" Target="../embeddings/oleObject140.bin"/><Relationship Id="rId8" Type="http://schemas.openxmlformats.org/officeDocument/2006/relationships/oleObject" Target="../embeddings/oleObject116.bin"/><Relationship Id="rId51" Type="http://schemas.openxmlformats.org/officeDocument/2006/relationships/image" Target="../media/image110.wmf"/><Relationship Id="rId3" Type="http://schemas.openxmlformats.org/officeDocument/2006/relationships/image" Target="../media/image82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33" Type="http://schemas.openxmlformats.org/officeDocument/2006/relationships/image" Target="../media/image101.wmf"/><Relationship Id="rId38" Type="http://schemas.openxmlformats.org/officeDocument/2006/relationships/oleObject" Target="../embeddings/oleObject131.bin"/><Relationship Id="rId46" Type="http://schemas.openxmlformats.org/officeDocument/2006/relationships/oleObject" Target="../embeddings/oleObject135.bin"/><Relationship Id="rId59" Type="http://schemas.openxmlformats.org/officeDocument/2006/relationships/image" Target="../media/image114.wmf"/><Relationship Id="rId20" Type="http://schemas.openxmlformats.org/officeDocument/2006/relationships/oleObject" Target="../embeddings/oleObject122.bin"/><Relationship Id="rId41" Type="http://schemas.openxmlformats.org/officeDocument/2006/relationships/image" Target="../media/image105.wmf"/><Relationship Id="rId54" Type="http://schemas.openxmlformats.org/officeDocument/2006/relationships/oleObject" Target="../embeddings/oleObject139.bin"/><Relationship Id="rId6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26.bin"/><Relationship Id="rId36" Type="http://schemas.openxmlformats.org/officeDocument/2006/relationships/oleObject" Target="../embeddings/oleObject130.bin"/><Relationship Id="rId49" Type="http://schemas.openxmlformats.org/officeDocument/2006/relationships/image" Target="../media/image109.wmf"/><Relationship Id="rId57" Type="http://schemas.openxmlformats.org/officeDocument/2006/relationships/image" Target="../media/image113.wmf"/><Relationship Id="rId10" Type="http://schemas.openxmlformats.org/officeDocument/2006/relationships/oleObject" Target="../embeddings/oleObject117.bin"/><Relationship Id="rId31" Type="http://schemas.openxmlformats.org/officeDocument/2006/relationships/image" Target="../media/image100.wmf"/><Relationship Id="rId44" Type="http://schemas.openxmlformats.org/officeDocument/2006/relationships/oleObject" Target="../embeddings/oleObject134.bin"/><Relationship Id="rId52" Type="http://schemas.openxmlformats.org/officeDocument/2006/relationships/oleObject" Target="../embeddings/oleObject138.bin"/><Relationship Id="rId60" Type="http://schemas.openxmlformats.org/officeDocument/2006/relationships/oleObject" Target="../embeddings/oleObject142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8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emf"/><Relationship Id="rId18" Type="http://schemas.openxmlformats.org/officeDocument/2006/relationships/image" Target="../media/image23.gif"/><Relationship Id="rId26" Type="http://schemas.openxmlformats.org/officeDocument/2006/relationships/image" Target="../media/image135.emf"/><Relationship Id="rId39" Type="http://schemas.openxmlformats.org/officeDocument/2006/relationships/oleObject" Target="../embeddings/oleObject167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39.emf"/><Relationship Id="rId42" Type="http://schemas.openxmlformats.org/officeDocument/2006/relationships/image" Target="../media/image143.emf"/><Relationship Id="rId7" Type="http://schemas.openxmlformats.org/officeDocument/2006/relationships/image" Target="../media/image126.emf"/><Relationship Id="rId2" Type="http://schemas.openxmlformats.org/officeDocument/2006/relationships/oleObject" Target="../embeddings/oleObject149.bin"/><Relationship Id="rId16" Type="http://schemas.openxmlformats.org/officeDocument/2006/relationships/oleObject" Target="../embeddings/oleObject156.bin"/><Relationship Id="rId20" Type="http://schemas.openxmlformats.org/officeDocument/2006/relationships/image" Target="../media/image132.emf"/><Relationship Id="rId29" Type="http://schemas.openxmlformats.org/officeDocument/2006/relationships/oleObject" Target="../embeddings/oleObject162.bin"/><Relationship Id="rId41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8.emf"/><Relationship Id="rId24" Type="http://schemas.openxmlformats.org/officeDocument/2006/relationships/image" Target="../media/image134.wmf"/><Relationship Id="rId32" Type="http://schemas.openxmlformats.org/officeDocument/2006/relationships/image" Target="../media/image138.e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142.emf"/><Relationship Id="rId5" Type="http://schemas.openxmlformats.org/officeDocument/2006/relationships/image" Target="../media/image125.emf"/><Relationship Id="rId15" Type="http://schemas.openxmlformats.org/officeDocument/2006/relationships/image" Target="../media/image130.emf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36.emf"/><Relationship Id="rId36" Type="http://schemas.openxmlformats.org/officeDocument/2006/relationships/image" Target="../media/image140.emf"/><Relationship Id="rId10" Type="http://schemas.openxmlformats.org/officeDocument/2006/relationships/oleObject" Target="../embeddings/oleObject153.bin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55.bin"/><Relationship Id="rId22" Type="http://schemas.openxmlformats.org/officeDocument/2006/relationships/image" Target="../media/image133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37.emf"/><Relationship Id="rId35" Type="http://schemas.openxmlformats.org/officeDocument/2006/relationships/oleObject" Target="../embeddings/oleObject165.bin"/><Relationship Id="rId8" Type="http://schemas.openxmlformats.org/officeDocument/2006/relationships/oleObject" Target="../embeddings/oleObject152.bin"/><Relationship Id="rId3" Type="http://schemas.openxmlformats.org/officeDocument/2006/relationships/image" Target="../media/image124.e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31.emf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4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47.wmf"/><Relationship Id="rId2" Type="http://schemas.openxmlformats.org/officeDocument/2006/relationships/image" Target="../media/image1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46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72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55.wmf"/><Relationship Id="rId26" Type="http://schemas.openxmlformats.org/officeDocument/2006/relationships/image" Target="../media/image159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63.e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29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58.wmf"/><Relationship Id="rId32" Type="http://schemas.openxmlformats.org/officeDocument/2006/relationships/image" Target="../media/image162.e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60.wmf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61.wmf"/><Relationship Id="rId8" Type="http://schemas.openxmlformats.org/officeDocument/2006/relationships/image" Target="../media/image150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179.emf"/><Relationship Id="rId7" Type="http://schemas.openxmlformats.org/officeDocument/2006/relationships/image" Target="../media/image166.emf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181.emf"/><Relationship Id="rId2" Type="http://schemas.openxmlformats.org/officeDocument/2006/relationships/oleObject" Target="../embeddings/oleObject191.bin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29" Type="http://schemas.openxmlformats.org/officeDocument/2006/relationships/oleObject" Target="../embeddings/oleObject2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74.emf"/><Relationship Id="rId32" Type="http://schemas.openxmlformats.org/officeDocument/2006/relationships/image" Target="../media/image178.emf"/><Relationship Id="rId37" Type="http://schemas.openxmlformats.org/officeDocument/2006/relationships/oleObject" Target="../embeddings/oleObject208.bin"/><Relationship Id="rId5" Type="http://schemas.openxmlformats.org/officeDocument/2006/relationships/image" Target="../media/image165.emf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76.emf"/><Relationship Id="rId36" Type="http://schemas.openxmlformats.org/officeDocument/2006/relationships/image" Target="../media/image180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77.emf"/><Relationship Id="rId35" Type="http://schemas.openxmlformats.org/officeDocument/2006/relationships/oleObject" Target="../embeddings/oleObject207.bin"/><Relationship Id="rId8" Type="http://schemas.openxmlformats.org/officeDocument/2006/relationships/image" Target="../media/image23.gif"/><Relationship Id="rId3" Type="http://schemas.openxmlformats.org/officeDocument/2006/relationships/image" Target="../media/image16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89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6.emf"/><Relationship Id="rId17" Type="http://schemas.openxmlformats.org/officeDocument/2006/relationships/oleObject" Target="../embeddings/oleObject216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8.emf"/><Relationship Id="rId20" Type="http://schemas.openxmlformats.org/officeDocument/2006/relationships/image" Target="../media/image19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92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185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87.emf"/><Relationship Id="rId22" Type="http://schemas.openxmlformats.org/officeDocument/2006/relationships/image" Target="../media/image19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98.emf"/><Relationship Id="rId18" Type="http://schemas.openxmlformats.org/officeDocument/2006/relationships/image" Target="../media/image202.gif"/><Relationship Id="rId26" Type="http://schemas.openxmlformats.org/officeDocument/2006/relationships/oleObject" Target="../embeddings/oleObject230.bin"/><Relationship Id="rId3" Type="http://schemas.openxmlformats.org/officeDocument/2006/relationships/image" Target="../media/image193.emf"/><Relationship Id="rId21" Type="http://schemas.openxmlformats.org/officeDocument/2006/relationships/image" Target="../media/image204.emf"/><Relationship Id="rId7" Type="http://schemas.openxmlformats.org/officeDocument/2006/relationships/image" Target="../media/image195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01.gif"/><Relationship Id="rId25" Type="http://schemas.openxmlformats.org/officeDocument/2006/relationships/image" Target="../media/image206.emf"/><Relationship Id="rId2" Type="http://schemas.openxmlformats.org/officeDocument/2006/relationships/oleObject" Target="../embeddings/oleObject220.bin"/><Relationship Id="rId16" Type="http://schemas.openxmlformats.org/officeDocument/2006/relationships/image" Target="../media/image200.gif"/><Relationship Id="rId20" Type="http://schemas.openxmlformats.org/officeDocument/2006/relationships/oleObject" Target="../embeddings/oleObject2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97.emf"/><Relationship Id="rId24" Type="http://schemas.openxmlformats.org/officeDocument/2006/relationships/oleObject" Target="../embeddings/oleObject229.bin"/><Relationship Id="rId5" Type="http://schemas.openxmlformats.org/officeDocument/2006/relationships/image" Target="../media/image194.emf"/><Relationship Id="rId15" Type="http://schemas.openxmlformats.org/officeDocument/2006/relationships/image" Target="../media/image199.emf"/><Relationship Id="rId23" Type="http://schemas.openxmlformats.org/officeDocument/2006/relationships/image" Target="../media/image205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03.gi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96.e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207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15.emf"/><Relationship Id="rId26" Type="http://schemas.openxmlformats.org/officeDocument/2006/relationships/image" Target="../media/image219.wmf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223.emf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38" Type="http://schemas.openxmlformats.org/officeDocument/2006/relationships/image" Target="../media/image225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4.emf"/><Relationship Id="rId20" Type="http://schemas.openxmlformats.org/officeDocument/2006/relationships/image" Target="../media/image216.emf"/><Relationship Id="rId29" Type="http://schemas.openxmlformats.org/officeDocument/2006/relationships/oleObject" Target="../embeddings/oleObject24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18.emf"/><Relationship Id="rId32" Type="http://schemas.openxmlformats.org/officeDocument/2006/relationships/image" Target="../media/image222.emf"/><Relationship Id="rId37" Type="http://schemas.openxmlformats.org/officeDocument/2006/relationships/oleObject" Target="../embeddings/oleObject248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20.emf"/><Relationship Id="rId36" Type="http://schemas.openxmlformats.org/officeDocument/2006/relationships/image" Target="../media/image224.emf"/><Relationship Id="rId10" Type="http://schemas.openxmlformats.org/officeDocument/2006/relationships/image" Target="../media/image211.e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13.emf"/><Relationship Id="rId22" Type="http://schemas.openxmlformats.org/officeDocument/2006/relationships/image" Target="../media/image217.e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21.emf"/><Relationship Id="rId35" Type="http://schemas.openxmlformats.org/officeDocument/2006/relationships/oleObject" Target="../embeddings/oleObject247.bin"/><Relationship Id="rId8" Type="http://schemas.openxmlformats.org/officeDocument/2006/relationships/image" Target="../media/image210.emf"/><Relationship Id="rId3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26" Type="http://schemas.openxmlformats.org/officeDocument/2006/relationships/image" Target="../media/image31.emf"/><Relationship Id="rId3" Type="http://schemas.openxmlformats.org/officeDocument/2006/relationships/image" Target="../media/image19.wmf"/><Relationship Id="rId21" Type="http://schemas.openxmlformats.org/officeDocument/2006/relationships/oleObject" Target="../embeddings/oleObject26.bin"/><Relationship Id="rId7" Type="http://schemas.openxmlformats.org/officeDocument/2006/relationships/image" Target="../media/image21.emf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image" Target="../media/image35.gif"/><Relationship Id="rId2" Type="http://schemas.openxmlformats.org/officeDocument/2006/relationships/oleObject" Target="../embeddings/oleObject17.bin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29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5" Type="http://schemas.openxmlformats.org/officeDocument/2006/relationships/image" Target="../media/image20.emf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32.emf"/><Relationship Id="rId10" Type="http://schemas.openxmlformats.org/officeDocument/2006/relationships/image" Target="../media/image23.gi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emf"/><Relationship Id="rId14" Type="http://schemas.openxmlformats.org/officeDocument/2006/relationships/image" Target="../media/image25.wmf"/><Relationship Id="rId22" Type="http://schemas.openxmlformats.org/officeDocument/2006/relationships/image" Target="../media/image29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3.emf"/><Relationship Id="rId8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21" Type="http://schemas.openxmlformats.org/officeDocument/2006/relationships/image" Target="../media/image45.wmf"/><Relationship Id="rId34" Type="http://schemas.openxmlformats.org/officeDocument/2006/relationships/oleObject" Target="../embeddings/oleObject48.bin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33" Type="http://schemas.openxmlformats.org/officeDocument/2006/relationships/image" Target="../media/image51.e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e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53.wmf"/><Relationship Id="rId5" Type="http://schemas.openxmlformats.org/officeDocument/2006/relationships/image" Target="../media/image37.emf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4.wmf"/><Relationship Id="rId31" Type="http://schemas.openxmlformats.org/officeDocument/2006/relationships/image" Target="../media/image50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52.emf"/><Relationship Id="rId8" Type="http://schemas.openxmlformats.org/officeDocument/2006/relationships/oleObject" Target="../embeddings/oleObject35.bin"/><Relationship Id="rId3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image" Target="../media/image55.emf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9.e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3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e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9" Type="http://schemas.openxmlformats.org/officeDocument/2006/relationships/image" Target="../media/image73.emf"/><Relationship Id="rId21" Type="http://schemas.openxmlformats.org/officeDocument/2006/relationships/image" Target="../media/image64.emf"/><Relationship Id="rId34" Type="http://schemas.openxmlformats.org/officeDocument/2006/relationships/oleObject" Target="../embeddings/oleObject79.bin"/><Relationship Id="rId42" Type="http://schemas.openxmlformats.org/officeDocument/2006/relationships/oleObject" Target="../embeddings/oleObject83.bin"/><Relationship Id="rId47" Type="http://schemas.openxmlformats.org/officeDocument/2006/relationships/image" Target="../media/image77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9" Type="http://schemas.openxmlformats.org/officeDocument/2006/relationships/image" Target="../media/image68.emf"/><Relationship Id="rId11" Type="http://schemas.openxmlformats.org/officeDocument/2006/relationships/image" Target="../media/image59.emf"/><Relationship Id="rId24" Type="http://schemas.openxmlformats.org/officeDocument/2006/relationships/oleObject" Target="../embeddings/oleObject74.bin"/><Relationship Id="rId32" Type="http://schemas.openxmlformats.org/officeDocument/2006/relationships/oleObject" Target="../embeddings/oleObject78.bin"/><Relationship Id="rId37" Type="http://schemas.openxmlformats.org/officeDocument/2006/relationships/image" Target="../media/image72.emf"/><Relationship Id="rId40" Type="http://schemas.openxmlformats.org/officeDocument/2006/relationships/oleObject" Target="../embeddings/oleObject82.bin"/><Relationship Id="rId45" Type="http://schemas.openxmlformats.org/officeDocument/2006/relationships/image" Target="../media/image76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oleObject" Target="../embeddings/oleObject76.bin"/><Relationship Id="rId36" Type="http://schemas.openxmlformats.org/officeDocument/2006/relationships/oleObject" Target="../embeddings/oleObject80.bin"/><Relationship Id="rId49" Type="http://schemas.openxmlformats.org/officeDocument/2006/relationships/image" Target="../media/image78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3.emf"/><Relationship Id="rId31" Type="http://schemas.openxmlformats.org/officeDocument/2006/relationships/image" Target="../media/image69.emf"/><Relationship Id="rId44" Type="http://schemas.openxmlformats.org/officeDocument/2006/relationships/oleObject" Target="../embeddings/oleObject84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67.emf"/><Relationship Id="rId30" Type="http://schemas.openxmlformats.org/officeDocument/2006/relationships/oleObject" Target="../embeddings/oleObject77.bin"/><Relationship Id="rId35" Type="http://schemas.openxmlformats.org/officeDocument/2006/relationships/image" Target="../media/image71.emf"/><Relationship Id="rId43" Type="http://schemas.openxmlformats.org/officeDocument/2006/relationships/image" Target="../media/image75.emf"/><Relationship Id="rId48" Type="http://schemas.openxmlformats.org/officeDocument/2006/relationships/oleObject" Target="../embeddings/oleObject86.bin"/><Relationship Id="rId8" Type="http://schemas.openxmlformats.org/officeDocument/2006/relationships/oleObject" Target="../embeddings/oleObject66.bin"/><Relationship Id="rId3" Type="http://schemas.openxmlformats.org/officeDocument/2006/relationships/image" Target="../media/image55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33" Type="http://schemas.openxmlformats.org/officeDocument/2006/relationships/image" Target="../media/image70.emf"/><Relationship Id="rId38" Type="http://schemas.openxmlformats.org/officeDocument/2006/relationships/oleObject" Target="../embeddings/oleObject81.bin"/><Relationship Id="rId46" Type="http://schemas.openxmlformats.org/officeDocument/2006/relationships/oleObject" Target="../embeddings/oleObject85.bin"/><Relationship Id="rId20" Type="http://schemas.openxmlformats.org/officeDocument/2006/relationships/oleObject" Target="../embeddings/oleObject72.bin"/><Relationship Id="rId41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w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9" Type="http://schemas.openxmlformats.org/officeDocument/2006/relationships/image" Target="../media/image100.w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105.bin"/><Relationship Id="rId42" Type="http://schemas.openxmlformats.org/officeDocument/2006/relationships/oleObject" Target="../embeddings/oleObject109.bin"/><Relationship Id="rId47" Type="http://schemas.openxmlformats.org/officeDocument/2006/relationships/image" Target="../media/image104.w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9" Type="http://schemas.openxmlformats.org/officeDocument/2006/relationships/image" Target="../media/image95.wmf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4.bin"/><Relationship Id="rId37" Type="http://schemas.openxmlformats.org/officeDocument/2006/relationships/image" Target="../media/image99.wmf"/><Relationship Id="rId40" Type="http://schemas.openxmlformats.org/officeDocument/2006/relationships/oleObject" Target="../embeddings/oleObject108.bin"/><Relationship Id="rId45" Type="http://schemas.openxmlformats.org/officeDocument/2006/relationships/image" Target="../media/image103.w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102.bin"/><Relationship Id="rId36" Type="http://schemas.openxmlformats.org/officeDocument/2006/relationships/oleObject" Target="../embeddings/oleObject106.bin"/><Relationship Id="rId49" Type="http://schemas.openxmlformats.org/officeDocument/2006/relationships/image" Target="../media/image105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0.emf"/><Relationship Id="rId31" Type="http://schemas.openxmlformats.org/officeDocument/2006/relationships/image" Target="../media/image96.wmf"/><Relationship Id="rId44" Type="http://schemas.openxmlformats.org/officeDocument/2006/relationships/oleObject" Target="../embeddings/oleObject110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98.wmf"/><Relationship Id="rId43" Type="http://schemas.openxmlformats.org/officeDocument/2006/relationships/image" Target="../media/image102.wmf"/><Relationship Id="rId48" Type="http://schemas.openxmlformats.org/officeDocument/2006/relationships/oleObject" Target="../embeddings/oleObject112.bin"/><Relationship Id="rId8" Type="http://schemas.openxmlformats.org/officeDocument/2006/relationships/oleObject" Target="../embeddings/oleObject92.bin"/><Relationship Id="rId3" Type="http://schemas.openxmlformats.org/officeDocument/2006/relationships/image" Target="../media/image82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89.wmf"/><Relationship Id="rId25" Type="http://schemas.openxmlformats.org/officeDocument/2006/relationships/image" Target="../media/image93.wmf"/><Relationship Id="rId33" Type="http://schemas.openxmlformats.org/officeDocument/2006/relationships/image" Target="../media/image97.wmf"/><Relationship Id="rId38" Type="http://schemas.openxmlformats.org/officeDocument/2006/relationships/oleObject" Target="../embeddings/oleObject107.bin"/><Relationship Id="rId46" Type="http://schemas.openxmlformats.org/officeDocument/2006/relationships/oleObject" Target="../embeddings/oleObject111.bin"/><Relationship Id="rId20" Type="http://schemas.openxmlformats.org/officeDocument/2006/relationships/oleObject" Target="../embeddings/oleObject98.bin"/><Relationship Id="rId41" Type="http://schemas.openxmlformats.org/officeDocument/2006/relationships/image" Target="../media/image10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716" name="Group 4"/>
          <p:cNvGrpSpPr>
            <a:grpSpLocks/>
          </p:cNvGrpSpPr>
          <p:nvPr/>
        </p:nvGrpSpPr>
        <p:grpSpPr bwMode="auto">
          <a:xfrm>
            <a:off x="76200" y="1085850"/>
            <a:ext cx="7110413" cy="519113"/>
            <a:chOff x="345" y="2184"/>
            <a:chExt cx="4479" cy="327"/>
          </a:xfrm>
        </p:grpSpPr>
        <p:sp>
          <p:nvSpPr>
            <p:cNvPr id="499717" name="Rectangle 5"/>
            <p:cNvSpPr>
              <a:spLocks noChangeArrowheads="1"/>
            </p:cNvSpPr>
            <p:nvPr/>
          </p:nvSpPr>
          <p:spPr bwMode="auto">
            <a:xfrm>
              <a:off x="345" y="2184"/>
              <a:ext cx="4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按矩估计法，求得    的点估计分别为</a:t>
              </a:r>
            </a:p>
          </p:txBody>
        </p:sp>
        <p:graphicFrame>
          <p:nvGraphicFramePr>
            <p:cNvPr id="499718" name="Object 6"/>
            <p:cNvGraphicFramePr>
              <a:graphicFrameLocks noChangeAspect="1"/>
            </p:cNvGraphicFramePr>
            <p:nvPr/>
          </p:nvGraphicFramePr>
          <p:xfrm>
            <a:off x="2197" y="2225"/>
            <a:ext cx="48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164880" progId="Equation.DSMT4">
                    <p:embed/>
                  </p:oleObj>
                </mc:Choice>
                <mc:Fallback>
                  <p:oleObj name="Equation" r:id="rId2" imgW="317160" imgH="1648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225"/>
                          <a:ext cx="48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19" name="Object 7"/>
          <p:cNvGraphicFramePr>
            <a:graphicFrameLocks noChangeAspect="1"/>
          </p:cNvGraphicFramePr>
          <p:nvPr/>
        </p:nvGraphicFramePr>
        <p:xfrm>
          <a:off x="2565400" y="1644650"/>
          <a:ext cx="3733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203040" progId="Equation.DSMT4">
                  <p:embed/>
                </p:oleObj>
              </mc:Choice>
              <mc:Fallback>
                <p:oleObj name="Equation" r:id="rId4" imgW="15364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44650"/>
                        <a:ext cx="3733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20" name="Group 8"/>
          <p:cNvGrpSpPr>
            <a:grpSpLocks/>
          </p:cNvGrpSpPr>
          <p:nvPr/>
        </p:nvGrpSpPr>
        <p:grpSpPr bwMode="auto">
          <a:xfrm>
            <a:off x="1387475" y="630238"/>
            <a:ext cx="7805738" cy="527050"/>
            <a:chOff x="1034" y="1061"/>
            <a:chExt cx="4917" cy="332"/>
          </a:xfrm>
        </p:grpSpPr>
        <p:sp>
          <p:nvSpPr>
            <p:cNvPr id="499721" name="Rectangle 9"/>
            <p:cNvSpPr>
              <a:spLocks noChangeArrowheads="1"/>
            </p:cNvSpPr>
            <p:nvPr/>
          </p:nvSpPr>
          <p:spPr bwMode="auto">
            <a:xfrm>
              <a:off x="1034" y="1061"/>
              <a:ext cx="49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为均匀分布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  的样本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9722" name="Object 10"/>
            <p:cNvGraphicFramePr>
              <a:graphicFrameLocks noChangeAspect="1"/>
            </p:cNvGraphicFramePr>
            <p:nvPr/>
          </p:nvGraphicFramePr>
          <p:xfrm>
            <a:off x="4017" y="1097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240" imgH="177480" progId="Equation.DSMT4">
                    <p:embed/>
                  </p:oleObj>
                </mc:Choice>
                <mc:Fallback>
                  <p:oleObj name="Equation" r:id="rId6" imgW="66024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1097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23" name="Object 11"/>
            <p:cNvGraphicFramePr>
              <a:graphicFrameLocks noChangeAspect="1"/>
            </p:cNvGraphicFramePr>
            <p:nvPr/>
          </p:nvGraphicFramePr>
          <p:xfrm>
            <a:off x="1297" y="109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77480" progId="Equation.DSMT4">
                    <p:embed/>
                  </p:oleObj>
                </mc:Choice>
                <mc:Fallback>
                  <p:oleObj name="Equation" r:id="rId8" imgW="77436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109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9724" name="Group 12"/>
          <p:cNvGrpSpPr>
            <a:grpSpLocks/>
          </p:cNvGrpSpPr>
          <p:nvPr/>
        </p:nvGrpSpPr>
        <p:grpSpPr bwMode="auto">
          <a:xfrm>
            <a:off x="53975" y="2201863"/>
            <a:ext cx="7110413" cy="519112"/>
            <a:chOff x="400" y="2872"/>
            <a:chExt cx="4479" cy="327"/>
          </a:xfrm>
        </p:grpSpPr>
        <p:sp>
          <p:nvSpPr>
            <p:cNvPr id="499725" name="Rectangle 13"/>
            <p:cNvSpPr>
              <a:spLocks noChangeArrowheads="1"/>
            </p:cNvSpPr>
            <p:nvPr/>
          </p:nvSpPr>
          <p:spPr bwMode="auto">
            <a:xfrm>
              <a:off x="400" y="2872"/>
              <a:ext cx="44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按</a:t>
              </a: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法，求得         的点估计分别为</a:t>
              </a:r>
            </a:p>
          </p:txBody>
        </p:sp>
        <p:graphicFrame>
          <p:nvGraphicFramePr>
            <p:cNvPr id="499726" name="Object 14"/>
            <p:cNvGraphicFramePr>
              <a:graphicFrameLocks noChangeAspect="1"/>
            </p:cNvGraphicFramePr>
            <p:nvPr/>
          </p:nvGraphicFramePr>
          <p:xfrm>
            <a:off x="2244" y="2897"/>
            <a:ext cx="40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164880" progId="Equation.DSMT4">
                    <p:embed/>
                  </p:oleObj>
                </mc:Choice>
                <mc:Fallback>
                  <p:oleObj name="Equation" r:id="rId10" imgW="266400" imgH="1648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2897"/>
                          <a:ext cx="40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27" name="Object 15"/>
          <p:cNvGraphicFramePr>
            <a:graphicFrameLocks noChangeAspect="1"/>
          </p:cNvGraphicFramePr>
          <p:nvPr/>
        </p:nvGraphicFramePr>
        <p:xfrm>
          <a:off x="2300288" y="2635250"/>
          <a:ext cx="4416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291960" progId="Equation.DSMT4">
                  <p:embed/>
                </p:oleObj>
              </mc:Choice>
              <mc:Fallback>
                <p:oleObj name="Equation" r:id="rId12" imgW="161280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635250"/>
                        <a:ext cx="44164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8" name="WordArt 16"/>
          <p:cNvSpPr>
            <a:spLocks noChangeArrowheads="1" noChangeShapeType="1" noTextEdit="1"/>
          </p:cNvSpPr>
          <p:nvPr/>
        </p:nvSpPr>
        <p:spPr bwMode="auto">
          <a:xfrm>
            <a:off x="898525" y="76835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499729" name="Group 17"/>
          <p:cNvGrpSpPr>
            <a:grpSpLocks/>
          </p:cNvGrpSpPr>
          <p:nvPr/>
        </p:nvGrpSpPr>
        <p:grpSpPr bwMode="auto">
          <a:xfrm>
            <a:off x="1398588" y="3424238"/>
            <a:ext cx="7431087" cy="523875"/>
            <a:chOff x="881" y="2317"/>
            <a:chExt cx="4681" cy="330"/>
          </a:xfrm>
        </p:grpSpPr>
        <p:sp>
          <p:nvSpPr>
            <p:cNvPr id="499730" name="Rectangle 18"/>
            <p:cNvSpPr>
              <a:spLocks noChangeArrowheads="1"/>
            </p:cNvSpPr>
            <p:nvPr/>
          </p:nvSpPr>
          <p:spPr bwMode="auto">
            <a:xfrm>
              <a:off x="881" y="2317"/>
              <a:ext cx="40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设                     为来自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Poisson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49973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8265520"/>
                </p:ext>
              </p:extLst>
            </p:nvPr>
          </p:nvGraphicFramePr>
          <p:xfrm>
            <a:off x="4683" y="2352"/>
            <a:ext cx="8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58720" imgH="177480" progId="Equation.DSMT4">
                    <p:embed/>
                  </p:oleObj>
                </mc:Choice>
                <mc:Fallback>
                  <p:oleObj name="Equation" r:id="rId14" imgW="55872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" y="2352"/>
                          <a:ext cx="87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32" name="Object 20"/>
            <p:cNvGraphicFramePr>
              <a:graphicFrameLocks noChangeAspect="1"/>
            </p:cNvGraphicFramePr>
            <p:nvPr/>
          </p:nvGraphicFramePr>
          <p:xfrm>
            <a:off x="1132" y="233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74360" imgH="177480" progId="Equation.DSMT4">
                    <p:embed/>
                  </p:oleObj>
                </mc:Choice>
                <mc:Fallback>
                  <p:oleObj name="Equation" r:id="rId16" imgW="774360" imgH="1774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33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9733" name="Object 21"/>
          <p:cNvGraphicFramePr>
            <a:graphicFrameLocks noChangeAspect="1"/>
          </p:cNvGraphicFramePr>
          <p:nvPr/>
        </p:nvGraphicFramePr>
        <p:xfrm>
          <a:off x="3376613" y="4283075"/>
          <a:ext cx="2530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41120" imgH="177480" progId="Equation.DSMT4">
                  <p:embed/>
                </p:oleObj>
              </mc:Choice>
              <mc:Fallback>
                <p:oleObj name="Equation" r:id="rId18" imgW="104112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4283075"/>
                        <a:ext cx="2530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34" name="Group 22"/>
          <p:cNvGrpSpPr>
            <a:grpSpLocks/>
          </p:cNvGrpSpPr>
          <p:nvPr/>
        </p:nvGrpSpPr>
        <p:grpSpPr bwMode="auto">
          <a:xfrm>
            <a:off x="77788" y="4672009"/>
            <a:ext cx="8518525" cy="609599"/>
            <a:chOff x="185" y="3079"/>
            <a:chExt cx="5366" cy="384"/>
          </a:xfrm>
        </p:grpSpPr>
        <p:sp>
          <p:nvSpPr>
            <p:cNvPr id="499735" name="Rectangle 23"/>
            <p:cNvSpPr>
              <a:spLocks noChangeArrowheads="1"/>
            </p:cNvSpPr>
            <p:nvPr/>
          </p:nvSpPr>
          <p:spPr bwMode="auto">
            <a:xfrm>
              <a:off x="185" y="3079"/>
              <a:ext cx="536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所以                       都可以作为未知参数    的矩估计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499736" name="Object 24"/>
            <p:cNvGraphicFramePr>
              <a:graphicFrameLocks noChangeAspect="1"/>
            </p:cNvGraphicFramePr>
            <p:nvPr/>
          </p:nvGraphicFramePr>
          <p:xfrm>
            <a:off x="645" y="3113"/>
            <a:ext cx="1321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63280" imgH="203040" progId="Equation.DSMT4">
                    <p:embed/>
                  </p:oleObj>
                </mc:Choice>
                <mc:Fallback>
                  <p:oleObj name="Equation" r:id="rId20" imgW="86328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3113"/>
                          <a:ext cx="1321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3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755206"/>
                </p:ext>
              </p:extLst>
            </p:nvPr>
          </p:nvGraphicFramePr>
          <p:xfrm>
            <a:off x="4013" y="3165"/>
            <a:ext cx="19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52280" progId="Equation.DSMT4">
                    <p:embed/>
                  </p:oleObj>
                </mc:Choice>
                <mc:Fallback>
                  <p:oleObj name="Equation" r:id="rId22" imgW="126720" imgH="1522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3165"/>
                          <a:ext cx="19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9738" name="Rectangle 26"/>
          <p:cNvSpPr>
            <a:spLocks noChangeArrowheads="1"/>
          </p:cNvSpPr>
          <p:nvPr/>
        </p:nvSpPr>
        <p:spPr bwMode="auto">
          <a:xfrm>
            <a:off x="77788" y="3854450"/>
            <a:ext cx="4002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样本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rPr>
              <a:t>因为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9739" name="WordArt 27"/>
          <p:cNvSpPr>
            <a:spLocks noChangeArrowheads="1" noChangeShapeType="1" noTextEdit="1"/>
          </p:cNvSpPr>
          <p:nvPr/>
        </p:nvSpPr>
        <p:spPr bwMode="auto">
          <a:xfrm>
            <a:off x="898525" y="35337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sp>
        <p:nvSpPr>
          <p:cNvPr id="499740" name="Rectangle 28"/>
          <p:cNvSpPr>
            <a:spLocks noChangeArrowheads="1"/>
          </p:cNvSpPr>
          <p:nvPr/>
        </p:nvSpPr>
        <p:spPr bwMode="auto">
          <a:xfrm>
            <a:off x="2262188" y="5341938"/>
            <a:ext cx="64150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用什么标准来评价和选择同一参数的不同的点估计量？</a:t>
            </a:r>
          </a:p>
        </p:txBody>
      </p:sp>
      <p:grpSp>
        <p:nvGrpSpPr>
          <p:cNvPr id="499741" name="Group 29"/>
          <p:cNvGrpSpPr>
            <a:grpSpLocks/>
          </p:cNvGrpSpPr>
          <p:nvPr/>
        </p:nvGrpSpPr>
        <p:grpSpPr bwMode="auto">
          <a:xfrm>
            <a:off x="687388" y="5430838"/>
            <a:ext cx="1473200" cy="698500"/>
            <a:chOff x="382" y="497"/>
            <a:chExt cx="928" cy="440"/>
          </a:xfrm>
        </p:grpSpPr>
        <p:pic>
          <p:nvPicPr>
            <p:cNvPr id="499742" name="Picture 30" descr="8_4"/>
            <p:cNvPicPr>
              <a:picLocks noChangeAspect="1" noChangeArrowheads="1" noCrop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" y="497"/>
              <a:ext cx="558" cy="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9743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783" y="536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3399FF"/>
                    </a:solidFill>
                    <a:round/>
                    <a:headEnd/>
                    <a:tailE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方正舒体"/>
                  <a:ea typeface="方正舒体"/>
                </a:rPr>
                <a:t>问题</a:t>
              </a:r>
            </a:p>
          </p:txBody>
        </p:sp>
        <p:sp>
          <p:nvSpPr>
            <p:cNvPr id="499744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388" y="759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question</a:t>
              </a:r>
              <a:endParaRPr lang="zh-CN" altLang="en-US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9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8" grpId="0" animBg="1"/>
      <p:bldP spid="499738" grpId="0"/>
      <p:bldP spid="499739" grpId="0" animBg="1"/>
      <p:bldP spid="4997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WordArt 4"/>
          <p:cNvSpPr>
            <a:spLocks noChangeArrowheads="1" noChangeShapeType="1" noTextEdit="1"/>
          </p:cNvSpPr>
          <p:nvPr/>
        </p:nvSpPr>
        <p:spPr bwMode="auto">
          <a:xfrm>
            <a:off x="811281" y="1627126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3029" name="WordArt 5"/>
          <p:cNvSpPr>
            <a:spLocks noChangeArrowheads="1" noChangeShapeType="1" noTextEdit="1"/>
          </p:cNvSpPr>
          <p:nvPr/>
        </p:nvSpPr>
        <p:spPr bwMode="auto">
          <a:xfrm>
            <a:off x="811281" y="80797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3162" name="Group 138"/>
          <p:cNvGrpSpPr>
            <a:grpSpLocks/>
          </p:cNvGrpSpPr>
          <p:nvPr/>
        </p:nvGrpSpPr>
        <p:grpSpPr bwMode="auto">
          <a:xfrm>
            <a:off x="1474856" y="680976"/>
            <a:ext cx="7886700" cy="582613"/>
            <a:chOff x="904" y="310"/>
            <a:chExt cx="4968" cy="367"/>
          </a:xfrm>
        </p:grpSpPr>
        <p:sp>
          <p:nvSpPr>
            <p:cNvPr id="513030" name="Rectangle 6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363019"/>
                </p:ext>
              </p:extLst>
            </p:nvPr>
          </p:nvGraphicFramePr>
          <p:xfrm>
            <a:off x="2961" y="36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30040" imgH="190440" progId="Equation.DSMT4">
                    <p:embed/>
                  </p:oleObj>
                </mc:Choice>
                <mc:Fallback>
                  <p:oleObj name="Equation" r:id="rId2" imgW="11300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6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32" name="Object 8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0" imgH="177480" progId="Equation.DSMT4">
                    <p:embed/>
                  </p:oleObj>
                </mc:Choice>
                <mc:Fallback>
                  <p:oleObj name="Equation" r:id="rId4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3117" name="Group 93"/>
          <p:cNvGrpSpPr>
            <a:grpSpLocks/>
          </p:cNvGrpSpPr>
          <p:nvPr/>
        </p:nvGrpSpPr>
        <p:grpSpPr bwMode="auto">
          <a:xfrm>
            <a:off x="-65019" y="1120714"/>
            <a:ext cx="7877175" cy="549275"/>
            <a:chOff x="6" y="587"/>
            <a:chExt cx="4962" cy="346"/>
          </a:xfrm>
        </p:grpSpPr>
        <p:sp>
          <p:nvSpPr>
            <p:cNvPr id="513052" name="Rectangle 28"/>
            <p:cNvSpPr>
              <a:spLocks noChangeArrowheads="1"/>
            </p:cNvSpPr>
            <p:nvPr/>
          </p:nvSpPr>
          <p:spPr bwMode="auto">
            <a:xfrm>
              <a:off x="6" y="587"/>
              <a:ext cx="4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的矩估计   和最大似然估计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的无偏性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053" name="Object 29"/>
            <p:cNvGraphicFramePr>
              <a:graphicFrameLocks noChangeAspect="1"/>
            </p:cNvGraphicFramePr>
            <p:nvPr/>
          </p:nvGraphicFramePr>
          <p:xfrm>
            <a:off x="526" y="644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52280" progId="Equation.DSMT4">
                    <p:embed/>
                  </p:oleObj>
                </mc:Choice>
                <mc:Fallback>
                  <p:oleObj name="Equation" r:id="rId6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644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871054"/>
                </p:ext>
              </p:extLst>
            </p:nvPr>
          </p:nvGraphicFramePr>
          <p:xfrm>
            <a:off x="1651" y="594"/>
            <a:ext cx="3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03040" progId="Equation.DSMT4">
                    <p:embed/>
                  </p:oleObj>
                </mc:Choice>
                <mc:Fallback>
                  <p:oleObj name="Equation" r:id="rId8" imgW="203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594"/>
                          <a:ext cx="3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154742"/>
                </p:ext>
              </p:extLst>
            </p:nvPr>
          </p:nvGraphicFramePr>
          <p:xfrm>
            <a:off x="3552" y="587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03040" progId="Equation.DSMT4">
                    <p:embed/>
                  </p:oleObj>
                </mc:Choice>
                <mc:Fallback>
                  <p:oleObj name="Equation" r:id="rId10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7"/>
                          <a:ext cx="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63" name="Rectangle 39"/>
          <p:cNvSpPr>
            <a:spLocks noChangeArrowheads="1"/>
          </p:cNvSpPr>
          <p:nvPr/>
        </p:nvSpPr>
        <p:spPr bwMode="auto">
          <a:xfrm>
            <a:off x="660400" y="3092522"/>
            <a:ext cx="223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graphicFrame>
        <p:nvGraphicFramePr>
          <p:cNvPr id="5130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38005"/>
              </p:ext>
            </p:extLst>
          </p:nvPr>
        </p:nvGraphicFramePr>
        <p:xfrm>
          <a:off x="2257425" y="3343347"/>
          <a:ext cx="4476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640" imgH="342720" progId="Equation.DSMT4">
                  <p:embed/>
                </p:oleObj>
              </mc:Choice>
              <mc:Fallback>
                <p:oleObj name="Equation" r:id="rId12" imgW="1790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343347"/>
                        <a:ext cx="4476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766763" y="4543497"/>
            <a:ext cx="5097451" cy="706438"/>
            <a:chOff x="2305" y="2125"/>
            <a:chExt cx="3211" cy="445"/>
          </a:xfrm>
        </p:grpSpPr>
        <p:graphicFrame>
          <p:nvGraphicFramePr>
            <p:cNvPr id="5130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6871880"/>
                </p:ext>
              </p:extLst>
            </p:nvPr>
          </p:nvGraphicFramePr>
          <p:xfrm>
            <a:off x="2305" y="2194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60" imgH="152280" progId="Equation.DSMT4">
                    <p:embed/>
                  </p:oleObj>
                </mc:Choice>
                <mc:Fallback>
                  <p:oleObj name="Equation" r:id="rId14" imgW="30456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194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8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157100"/>
                </p:ext>
              </p:extLst>
            </p:nvPr>
          </p:nvGraphicFramePr>
          <p:xfrm>
            <a:off x="3716" y="2125"/>
            <a:ext cx="180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3000" imgH="266400" progId="Equation.DSMT4">
                    <p:embed/>
                  </p:oleObj>
                </mc:Choice>
                <mc:Fallback>
                  <p:oleObj name="Equation" r:id="rId16" imgW="11430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2125"/>
                          <a:ext cx="180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0" name="Rectangle 96"/>
            <p:cNvSpPr>
              <a:spLocks noChangeArrowheads="1"/>
            </p:cNvSpPr>
            <p:nvPr/>
          </p:nvSpPr>
          <p:spPr bwMode="auto">
            <a:xfrm>
              <a:off x="2697" y="2146"/>
              <a:ext cx="1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</a:t>
              </a:r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712788" y="4079951"/>
            <a:ext cx="3987800" cy="525463"/>
            <a:chOff x="-25" y="2953"/>
            <a:chExt cx="2512" cy="331"/>
          </a:xfrm>
        </p:grpSpPr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664" y="2953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关于  单调递减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119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757443"/>
                </p:ext>
              </p:extLst>
            </p:nvPr>
          </p:nvGraphicFramePr>
          <p:xfrm>
            <a:off x="-25" y="2987"/>
            <a:ext cx="8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7960" imgH="177480" progId="Equation.DSMT4">
                    <p:embed/>
                  </p:oleObj>
                </mc:Choice>
                <mc:Fallback>
                  <p:oleObj name="Equation" r:id="rId18" imgW="5079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" y="2987"/>
                          <a:ext cx="8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21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945092"/>
                </p:ext>
              </p:extLst>
            </p:nvPr>
          </p:nvGraphicFramePr>
          <p:xfrm>
            <a:off x="1174" y="3011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52280" progId="Equation.DSMT4">
                    <p:embed/>
                  </p:oleObj>
                </mc:Choice>
                <mc:Fallback>
                  <p:oleObj name="Equation" r:id="rId20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011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84846"/>
              </p:ext>
            </p:extLst>
          </p:nvPr>
        </p:nvGraphicFramePr>
        <p:xfrm>
          <a:off x="1023938" y="2116209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79280" imgH="215640" progId="Equation.DSMT4">
                  <p:embed/>
                </p:oleObj>
              </mc:Choice>
              <mc:Fallback>
                <p:oleObj name="Equation" r:id="rId22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116209"/>
                        <a:ext cx="269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02666"/>
              </p:ext>
            </p:extLst>
          </p:nvPr>
        </p:nvGraphicFramePr>
        <p:xfrm>
          <a:off x="3654370" y="2220984"/>
          <a:ext cx="1365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5760" imgH="177480" progId="Equation.DSMT4">
                  <p:embed/>
                </p:oleObj>
              </mc:Choice>
              <mc:Fallback>
                <p:oleObj name="Equation" r:id="rId24" imgW="5457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370" y="2220984"/>
                        <a:ext cx="1365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576239"/>
              </p:ext>
            </p:extLst>
          </p:nvPr>
        </p:nvGraphicFramePr>
        <p:xfrm>
          <a:off x="4951148" y="1960817"/>
          <a:ext cx="146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83920" imgH="342720" progId="Equation.DSMT4">
                  <p:embed/>
                </p:oleObj>
              </mc:Choice>
              <mc:Fallback>
                <p:oleObj name="Equation" r:id="rId26" imgW="5839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148" y="1960817"/>
                        <a:ext cx="1460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8" name="Group 104"/>
          <p:cNvGrpSpPr>
            <a:grpSpLocks/>
          </p:cNvGrpSpPr>
          <p:nvPr/>
        </p:nvGrpSpPr>
        <p:grpSpPr bwMode="auto">
          <a:xfrm>
            <a:off x="866780" y="2690889"/>
            <a:ext cx="6645280" cy="538163"/>
            <a:chOff x="1474" y="3102"/>
            <a:chExt cx="4186" cy="339"/>
          </a:xfrm>
        </p:grpSpPr>
        <p:sp>
          <p:nvSpPr>
            <p:cNvPr id="513130" name="Rectangle 106"/>
            <p:cNvSpPr>
              <a:spLocks noChangeArrowheads="1"/>
            </p:cNvSpPr>
            <p:nvPr/>
          </p:nvSpPr>
          <p:spPr bwMode="auto">
            <a:xfrm>
              <a:off x="2042" y="3109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的矩估计       是  的无偏估计</a:t>
              </a:r>
            </a:p>
          </p:txBody>
        </p:sp>
        <p:graphicFrame>
          <p:nvGraphicFramePr>
            <p:cNvPr id="513129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180261"/>
                </p:ext>
              </p:extLst>
            </p:nvPr>
          </p:nvGraphicFramePr>
          <p:xfrm>
            <a:off x="4023" y="3176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6720" imgH="152280" progId="Equation.DSMT4">
                    <p:embed/>
                  </p:oleObj>
                </mc:Choice>
                <mc:Fallback>
                  <p:oleObj name="Equation" r:id="rId28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176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1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261516"/>
                </p:ext>
              </p:extLst>
            </p:nvPr>
          </p:nvGraphicFramePr>
          <p:xfrm>
            <a:off x="1474" y="3167"/>
            <a:ext cx="6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80880" imgH="152280" progId="Equation.DSMT4">
                    <p:embed/>
                  </p:oleObj>
                </mc:Choice>
                <mc:Fallback>
                  <p:oleObj name="Equation" r:id="rId30" imgW="3808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67"/>
                          <a:ext cx="6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2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96309"/>
                </p:ext>
              </p:extLst>
            </p:nvPr>
          </p:nvGraphicFramePr>
          <p:xfrm>
            <a:off x="2951" y="3102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20560" imgH="203040" progId="Equation.DSMT4">
                    <p:embed/>
                  </p:oleObj>
                </mc:Choice>
                <mc:Fallback>
                  <p:oleObj name="Equation" r:id="rId32" imgW="5205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3102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38" name="Group 114"/>
          <p:cNvGrpSpPr>
            <a:grpSpLocks/>
          </p:cNvGrpSpPr>
          <p:nvPr/>
        </p:nvGrpSpPr>
        <p:grpSpPr bwMode="auto">
          <a:xfrm>
            <a:off x="801688" y="5235647"/>
            <a:ext cx="682625" cy="254000"/>
            <a:chOff x="512" y="1200"/>
            <a:chExt cx="430" cy="160"/>
          </a:xfrm>
        </p:grpSpPr>
        <p:sp>
          <p:nvSpPr>
            <p:cNvPr id="513139" name="Oval 115"/>
            <p:cNvSpPr>
              <a:spLocks noChangeArrowheads="1"/>
            </p:cNvSpPr>
            <p:nvPr/>
          </p:nvSpPr>
          <p:spPr bwMode="auto">
            <a:xfrm>
              <a:off x="512" y="1200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5294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742" y="1204"/>
              <a:ext cx="20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513151" name="Group 127"/>
          <p:cNvGrpSpPr>
            <a:grpSpLocks/>
          </p:cNvGrpSpPr>
          <p:nvPr/>
        </p:nvGrpSpPr>
        <p:grpSpPr bwMode="auto">
          <a:xfrm>
            <a:off x="1566863" y="5043565"/>
            <a:ext cx="2894012" cy="571500"/>
            <a:chOff x="987" y="3464"/>
            <a:chExt cx="1823" cy="360"/>
          </a:xfrm>
        </p:grpSpPr>
        <p:sp>
          <p:nvSpPr>
            <p:cNvPr id="513143" name="Rectangle 119"/>
            <p:cNvSpPr>
              <a:spLocks noChangeArrowheads="1"/>
            </p:cNvSpPr>
            <p:nvPr/>
          </p:nvSpPr>
          <p:spPr bwMode="auto">
            <a:xfrm>
              <a:off x="987" y="3474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怎样计算 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51314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2784"/>
                </p:ext>
              </p:extLst>
            </p:nvPr>
          </p:nvGraphicFramePr>
          <p:xfrm>
            <a:off x="1930" y="3464"/>
            <a:ext cx="6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06080" imgH="215640" progId="Equation.DSMT4">
                    <p:embed/>
                  </p:oleObj>
                </mc:Choice>
                <mc:Fallback>
                  <p:oleObj name="Equation" r:id="rId34" imgW="406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464"/>
                          <a:ext cx="6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5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543" y="356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graphicFrame>
        <p:nvGraphicFramePr>
          <p:cNvPr id="51315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44374"/>
              </p:ext>
            </p:extLst>
          </p:nvPr>
        </p:nvGraphicFramePr>
        <p:xfrm>
          <a:off x="1566863" y="5519809"/>
          <a:ext cx="23812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952200" imgH="215640" progId="Equation.DSMT4">
                  <p:embed/>
                </p:oleObj>
              </mc:Choice>
              <mc:Fallback>
                <p:oleObj name="Equation" r:id="rId36" imgW="952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5519809"/>
                        <a:ext cx="23812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3" name="AutoShape 129"/>
          <p:cNvSpPr>
            <a:spLocks noChangeArrowheads="1"/>
          </p:cNvSpPr>
          <p:nvPr/>
        </p:nvSpPr>
        <p:spPr bwMode="auto">
          <a:xfrm>
            <a:off x="3851275" y="5703959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79271"/>
              </p:ext>
            </p:extLst>
          </p:nvPr>
        </p:nvGraphicFramePr>
        <p:xfrm>
          <a:off x="4171585" y="5510284"/>
          <a:ext cx="336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46040" imgH="215640" progId="Equation.DSMT4">
                  <p:embed/>
                </p:oleObj>
              </mc:Choice>
              <mc:Fallback>
                <p:oleObj name="Equation" r:id="rId38" imgW="1346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85" y="5510284"/>
                        <a:ext cx="336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5" name="AutoShape 131"/>
          <p:cNvSpPr>
            <a:spLocks noChangeArrowheads="1"/>
          </p:cNvSpPr>
          <p:nvPr/>
        </p:nvSpPr>
        <p:spPr bwMode="auto">
          <a:xfrm>
            <a:off x="3852863" y="621354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8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1797"/>
              </p:ext>
            </p:extLst>
          </p:nvPr>
        </p:nvGraphicFramePr>
        <p:xfrm>
          <a:off x="4200863" y="6003997"/>
          <a:ext cx="32702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307880" imgH="241200" progId="Equation.DSMT4">
                  <p:embed/>
                </p:oleObj>
              </mc:Choice>
              <mc:Fallback>
                <p:oleObj name="Equation" r:id="rId40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63" y="6003997"/>
                        <a:ext cx="32702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61" name="WordArt 137"/>
          <p:cNvSpPr>
            <a:spLocks noChangeArrowheads="1" noChangeShapeType="1" noTextEdit="1"/>
          </p:cNvSpPr>
          <p:nvPr/>
        </p:nvSpPr>
        <p:spPr bwMode="auto">
          <a:xfrm>
            <a:off x="774700" y="5664272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sp>
        <p:nvSpPr>
          <p:cNvPr id="513163" name="Rectangle 139"/>
          <p:cNvSpPr>
            <a:spLocks noChangeArrowheads="1"/>
          </p:cNvSpPr>
          <p:nvPr/>
        </p:nvSpPr>
        <p:spPr bwMode="auto">
          <a:xfrm>
            <a:off x="19389" y="2052471"/>
            <a:ext cx="9144000" cy="459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13190" name="Group 166"/>
          <p:cNvGrpSpPr>
            <a:grpSpLocks/>
          </p:cNvGrpSpPr>
          <p:nvPr/>
        </p:nvGrpSpPr>
        <p:grpSpPr bwMode="auto">
          <a:xfrm>
            <a:off x="695664" y="2008026"/>
            <a:ext cx="4659313" cy="669926"/>
            <a:chOff x="426" y="1396"/>
            <a:chExt cx="2935" cy="422"/>
          </a:xfrm>
        </p:grpSpPr>
        <p:sp>
          <p:nvSpPr>
            <p:cNvPr id="513165" name="Rectangle 141"/>
            <p:cNvSpPr>
              <a:spLocks noChangeArrowheads="1"/>
            </p:cNvSpPr>
            <p:nvPr/>
          </p:nvSpPr>
          <p:spPr bwMode="auto">
            <a:xfrm>
              <a:off x="426" y="1396"/>
              <a:ext cx="29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又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         的密度函数为</a:t>
              </a:r>
            </a:p>
          </p:txBody>
        </p:sp>
        <p:graphicFrame>
          <p:nvGraphicFramePr>
            <p:cNvPr id="513166" name="Object 1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331713"/>
                </p:ext>
              </p:extLst>
            </p:nvPr>
          </p:nvGraphicFramePr>
          <p:xfrm>
            <a:off x="672" y="1416"/>
            <a:ext cx="117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787320" imgH="241200" progId="Equation.DSMT4">
                    <p:embed/>
                  </p:oleObj>
                </mc:Choice>
                <mc:Fallback>
                  <p:oleObj name="Equation" r:id="rId42" imgW="7873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416"/>
                          <a:ext cx="1170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73" name="Group 149"/>
          <p:cNvGrpSpPr>
            <a:grpSpLocks/>
          </p:cNvGrpSpPr>
          <p:nvPr/>
        </p:nvGrpSpPr>
        <p:grpSpPr bwMode="auto">
          <a:xfrm>
            <a:off x="648039" y="2629432"/>
            <a:ext cx="4706938" cy="1346219"/>
            <a:chOff x="396" y="1731"/>
            <a:chExt cx="3120" cy="949"/>
          </a:xfrm>
        </p:grpSpPr>
        <p:graphicFrame>
          <p:nvGraphicFramePr>
            <p:cNvPr id="513167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062097"/>
                </p:ext>
              </p:extLst>
            </p:nvPr>
          </p:nvGraphicFramePr>
          <p:xfrm>
            <a:off x="396" y="1731"/>
            <a:ext cx="312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981080" imgH="571320" progId="Equation.DSMT4">
                    <p:embed/>
                  </p:oleObj>
                </mc:Choice>
                <mc:Fallback>
                  <p:oleObj name="Equation" r:id="rId44" imgW="19810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31"/>
                          <a:ext cx="3120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70" name="Rectangle 146"/>
            <p:cNvSpPr>
              <a:spLocks noChangeArrowheads="1"/>
            </p:cNvSpPr>
            <p:nvPr/>
          </p:nvSpPr>
          <p:spPr bwMode="auto">
            <a:xfrm>
              <a:off x="2590" y="2259"/>
              <a:ext cx="6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其它</a:t>
              </a:r>
            </a:p>
          </p:txBody>
        </p:sp>
      </p:grpSp>
      <p:grpSp>
        <p:nvGrpSpPr>
          <p:cNvPr id="513174" name="Group 150"/>
          <p:cNvGrpSpPr>
            <a:grpSpLocks/>
          </p:cNvGrpSpPr>
          <p:nvPr/>
        </p:nvGrpSpPr>
        <p:grpSpPr bwMode="auto">
          <a:xfrm>
            <a:off x="5339553" y="2527139"/>
            <a:ext cx="3136899" cy="1522670"/>
            <a:chOff x="3397" y="1732"/>
            <a:chExt cx="2080" cy="949"/>
          </a:xfrm>
        </p:grpSpPr>
        <p:graphicFrame>
          <p:nvGraphicFramePr>
            <p:cNvPr id="513168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141037"/>
                </p:ext>
              </p:extLst>
            </p:nvPr>
          </p:nvGraphicFramePr>
          <p:xfrm>
            <a:off x="3397" y="1732"/>
            <a:ext cx="208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320480" imgH="571320" progId="Equation.DSMT4">
                    <p:embed/>
                  </p:oleObj>
                </mc:Choice>
                <mc:Fallback>
                  <p:oleObj name="Equation" r:id="rId46" imgW="1320480" imgH="571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1732"/>
                          <a:ext cx="2080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71" name="Rectangle 147"/>
            <p:cNvSpPr>
              <a:spLocks noChangeArrowheads="1"/>
            </p:cNvSpPr>
            <p:nvPr/>
          </p:nvSpPr>
          <p:spPr bwMode="auto">
            <a:xfrm>
              <a:off x="4471" y="2260"/>
              <a:ext cx="64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其它</a:t>
              </a:r>
            </a:p>
          </p:txBody>
        </p:sp>
      </p:grpSp>
      <p:graphicFrame>
        <p:nvGraphicFramePr>
          <p:cNvPr id="513175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71945"/>
              </p:ext>
            </p:extLst>
          </p:nvPr>
        </p:nvGraphicFramePr>
        <p:xfrm>
          <a:off x="374803" y="3852696"/>
          <a:ext cx="3683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473120" imgH="241200" progId="Equation.DSMT4">
                  <p:embed/>
                </p:oleObj>
              </mc:Choice>
              <mc:Fallback>
                <p:oleObj name="Equation" r:id="rId48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3" y="3852696"/>
                        <a:ext cx="3683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76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209193"/>
              </p:ext>
            </p:extLst>
          </p:nvPr>
        </p:nvGraphicFramePr>
        <p:xfrm>
          <a:off x="1656102" y="4270209"/>
          <a:ext cx="2794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117440" imgH="406080" progId="Equation.DSMT4">
                  <p:embed/>
                </p:oleObj>
              </mc:Choice>
              <mc:Fallback>
                <p:oleObj name="Equation" r:id="rId50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02" y="4270209"/>
                        <a:ext cx="2794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77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10483"/>
              </p:ext>
            </p:extLst>
          </p:nvPr>
        </p:nvGraphicFramePr>
        <p:xfrm>
          <a:off x="4483811" y="4355934"/>
          <a:ext cx="1270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507960" imgH="342720" progId="Equation.DSMT4">
                  <p:embed/>
                </p:oleObj>
              </mc:Choice>
              <mc:Fallback>
                <p:oleObj name="Equation" r:id="rId52" imgW="507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811" y="4355934"/>
                        <a:ext cx="1270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83" name="Group 159"/>
          <p:cNvGrpSpPr>
            <a:grpSpLocks/>
          </p:cNvGrpSpPr>
          <p:nvPr/>
        </p:nvGrpSpPr>
        <p:grpSpPr bwMode="auto">
          <a:xfrm>
            <a:off x="514689" y="5129051"/>
            <a:ext cx="7456488" cy="573088"/>
            <a:chOff x="-244" y="3492"/>
            <a:chExt cx="4697" cy="361"/>
          </a:xfrm>
        </p:grpSpPr>
        <p:sp>
          <p:nvSpPr>
            <p:cNvPr id="513180" name="Rectangle 156"/>
            <p:cNvSpPr>
              <a:spLocks noChangeArrowheads="1"/>
            </p:cNvSpPr>
            <p:nvPr/>
          </p:nvSpPr>
          <p:spPr bwMode="auto">
            <a:xfrm>
              <a:off x="835" y="3510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).</a:t>
              </a:r>
            </a:p>
          </p:txBody>
        </p:sp>
        <p:graphicFrame>
          <p:nvGraphicFramePr>
            <p:cNvPr id="513181" name="Object 157"/>
            <p:cNvGraphicFramePr>
              <a:graphicFrameLocks noChangeAspect="1"/>
            </p:cNvGraphicFramePr>
            <p:nvPr/>
          </p:nvGraphicFramePr>
          <p:xfrm>
            <a:off x="1133" y="3569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26720" imgH="152280" progId="Equation.DSMT4">
                    <p:embed/>
                  </p:oleObj>
                </mc:Choice>
                <mc:Fallback>
                  <p:oleObj name="Equation" r:id="rId54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569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82" name="Object 1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199358"/>
                </p:ext>
              </p:extLst>
            </p:nvPr>
          </p:nvGraphicFramePr>
          <p:xfrm>
            <a:off x="-244" y="3492"/>
            <a:ext cx="116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736560" imgH="215640" progId="Equation.DSMT4">
                    <p:embed/>
                  </p:oleObj>
                </mc:Choice>
                <mc:Fallback>
                  <p:oleObj name="Equation" r:id="rId56" imgW="7365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44" y="3492"/>
                          <a:ext cx="116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185" name="Rectangle 161"/>
          <p:cNvSpPr>
            <a:spLocks noChangeArrowheads="1"/>
          </p:cNvSpPr>
          <p:nvPr/>
        </p:nvSpPr>
        <p:spPr bwMode="auto">
          <a:xfrm>
            <a:off x="7391739" y="5149684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经修正后</a:t>
            </a:r>
          </a:p>
        </p:txBody>
      </p:sp>
      <p:graphicFrame>
        <p:nvGraphicFramePr>
          <p:cNvPr id="513187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19203"/>
              </p:ext>
            </p:extLst>
          </p:nvPr>
        </p:nvGraphicFramePr>
        <p:xfrm>
          <a:off x="2708520" y="5572855"/>
          <a:ext cx="32385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295280" imgH="342720" progId="Equation.DSMT4">
                  <p:embed/>
                </p:oleObj>
              </mc:Choice>
              <mc:Fallback>
                <p:oleObj name="Equation" r:id="rId58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520" y="5572855"/>
                        <a:ext cx="32385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89" name="Group 165"/>
          <p:cNvGrpSpPr>
            <a:grpSpLocks/>
          </p:cNvGrpSpPr>
          <p:nvPr/>
        </p:nvGrpSpPr>
        <p:grpSpPr bwMode="auto">
          <a:xfrm>
            <a:off x="-36174" y="6162509"/>
            <a:ext cx="3559176" cy="519112"/>
            <a:chOff x="1501" y="4192"/>
            <a:chExt cx="2242" cy="327"/>
          </a:xfrm>
        </p:grpSpPr>
        <p:sp>
          <p:nvSpPr>
            <p:cNvPr id="513188" name="Rectangle 164"/>
            <p:cNvSpPr>
              <a:spLocks noChangeArrowheads="1"/>
            </p:cNvSpPr>
            <p:nvPr/>
          </p:nvSpPr>
          <p:spPr bwMode="auto">
            <a:xfrm>
              <a:off x="1501" y="4192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179" name="Object 155"/>
            <p:cNvGraphicFramePr>
              <a:graphicFrameLocks noChangeAspect="1"/>
            </p:cNvGraphicFramePr>
            <p:nvPr/>
          </p:nvGraphicFramePr>
          <p:xfrm>
            <a:off x="1795" y="4224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26720" imgH="152280" progId="Equation.DSMT4">
                    <p:embed/>
                  </p:oleObj>
                </mc:Choice>
                <mc:Fallback>
                  <p:oleObj name="Equation" r:id="rId60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4224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91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56899"/>
              </p:ext>
            </p:extLst>
          </p:nvPr>
        </p:nvGraphicFramePr>
        <p:xfrm>
          <a:off x="5755772" y="4609934"/>
          <a:ext cx="571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228600" imgH="152280" progId="Equation.DSMT4">
                  <p:embed/>
                </p:oleObj>
              </mc:Choice>
              <mc:Fallback>
                <p:oleObj name="Equation" r:id="rId62" imgW="2286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772" y="4609934"/>
                        <a:ext cx="571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846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1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4584 -0.42593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2129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4306 -0.43704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1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1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1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1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1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1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1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51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5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1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513063" grpId="0"/>
      <p:bldP spid="513063" grpId="1"/>
      <p:bldP spid="513153" grpId="0" animBg="1"/>
      <p:bldP spid="513153" grpId="1" animBg="1"/>
      <p:bldP spid="513155" grpId="0" animBg="1"/>
      <p:bldP spid="513155" grpId="1" animBg="1"/>
      <p:bldP spid="513161" grpId="0" animBg="1"/>
      <p:bldP spid="513161" grpId="1" animBg="1"/>
      <p:bldP spid="513163" grpId="0" animBg="1"/>
      <p:bldP spid="5131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>
            <a:extLst>
              <a:ext uri="{FF2B5EF4-FFF2-40B4-BE49-F238E27FC236}">
                <a16:creationId xmlns:a16="http://schemas.microsoft.com/office/drawing/2014/main" id="{6186C4A3-EEA3-4EC2-A3C2-EA672A41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951"/>
            <a:ext cx="6134693" cy="55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服从指数分布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其概率密度为  </a:t>
            </a:r>
          </a:p>
        </p:txBody>
      </p:sp>
      <p:pic>
        <p:nvPicPr>
          <p:cNvPr id="35843" name="Picture 4">
            <a:extLst>
              <a:ext uri="{FF2B5EF4-FFF2-40B4-BE49-F238E27FC236}">
                <a16:creationId xmlns:a16="http://schemas.microsoft.com/office/drawing/2014/main" id="{57194AA0-D68E-45D3-BAEE-80D64A70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r="70793" b="5185"/>
          <a:stretch>
            <a:fillRect/>
          </a:stretch>
        </p:blipFill>
        <p:spPr bwMode="auto">
          <a:xfrm>
            <a:off x="2987675" y="1109588"/>
            <a:ext cx="3276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>
            <a:extLst>
              <a:ext uri="{FF2B5EF4-FFF2-40B4-BE49-F238E27FC236}">
                <a16:creationId xmlns:a16="http://schemas.microsoft.com/office/drawing/2014/main" id="{DA842639-A47B-4183-AE3F-5E89D8110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322438"/>
            <a:ext cx="8375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其中参数</a:t>
            </a:r>
            <a:r>
              <a:rPr kumimoji="1" lang="zh-CN" altLang="en-US" sz="26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600" i="1" baseline="300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为未知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zh-CN" altLang="en-US" sz="2600">
              <a:solidFill>
                <a:srgbClr val="20207E"/>
              </a:solidFill>
              <a:ea typeface="楷体_GB2312" pitchFamily="49" charset="-122"/>
            </a:endParaRP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C24EEF80-A402-44BF-9576-FB98316E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21001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2F626F1D-ED2C-4057-BE76-0D484356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368601"/>
            <a:ext cx="1651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>
                <a:ea typeface="楷体_GB2312" pitchFamily="49" charset="-122"/>
              </a:rPr>
              <a:t>  </a:t>
            </a: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6EDFB1C5-C131-478B-8CCB-5528955B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06801"/>
            <a:ext cx="5216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而</a:t>
            </a:r>
            <a:r>
              <a:rPr kumimoji="1" lang="en-US" altLang="zh-CN" sz="2600" i="1">
                <a:ea typeface="楷体_GB2312" pitchFamily="49" charset="-122"/>
              </a:rPr>
              <a:t>Z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min(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zh-CN" altLang="en-US" sz="2600">
                <a:ea typeface="楷体_GB2312" pitchFamily="49" charset="-122"/>
              </a:rPr>
              <a:t>具有概率密度</a:t>
            </a:r>
          </a:p>
        </p:txBody>
      </p:sp>
      <p:pic>
        <p:nvPicPr>
          <p:cNvPr id="164873" name="Picture 9">
            <a:extLst>
              <a:ext uri="{FF2B5EF4-FFF2-40B4-BE49-F238E27FC236}">
                <a16:creationId xmlns:a16="http://schemas.microsoft.com/office/drawing/2014/main" id="{C8AA355A-071A-4209-B693-EB08FD3D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18"/>
          <a:stretch>
            <a:fillRect/>
          </a:stretch>
        </p:blipFill>
        <p:spPr bwMode="auto">
          <a:xfrm>
            <a:off x="2916238" y="4854501"/>
            <a:ext cx="37338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4949" name="Group 85">
            <a:extLst>
              <a:ext uri="{FF2B5EF4-FFF2-40B4-BE49-F238E27FC236}">
                <a16:creationId xmlns:a16="http://schemas.microsoft.com/office/drawing/2014/main" id="{2CB5CFA4-1F4B-4529-AA7E-B70E9119EF2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486076"/>
            <a:ext cx="3097212" cy="608012"/>
            <a:chOff x="657" y="2004"/>
            <a:chExt cx="1951" cy="383"/>
          </a:xfrm>
        </p:grpSpPr>
        <p:sp>
          <p:nvSpPr>
            <p:cNvPr id="35865" name="Text Box 48">
              <a:extLst>
                <a:ext uri="{FF2B5EF4-FFF2-40B4-BE49-F238E27FC236}">
                  <a16:creationId xmlns:a16="http://schemas.microsoft.com/office/drawing/2014/main" id="{17A8311C-1CA5-49FD-8239-1264EEE2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004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35866" name="Object 81">
              <a:extLst>
                <a:ext uri="{FF2B5EF4-FFF2-40B4-BE49-F238E27FC236}">
                  <a16:creationId xmlns:a16="http://schemas.microsoft.com/office/drawing/2014/main" id="{DEBAA415-35EC-44E2-BFA4-E4481D57D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088"/>
            <a:ext cx="1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7000" imgH="279400" progId="Equation.DSMT4">
                    <p:embed/>
                  </p:oleObj>
                </mc:Choice>
                <mc:Fallback>
                  <p:oleObj name="Equation" r:id="rId4" imgW="1397000" imgH="279400" progId="Equation.DSMT4">
                    <p:embed/>
                    <p:pic>
                      <p:nvPicPr>
                        <p:cNvPr id="35866" name="Object 81">
                          <a:extLst>
                            <a:ext uri="{FF2B5EF4-FFF2-40B4-BE49-F238E27FC236}">
                              <a16:creationId xmlns:a16="http://schemas.microsoft.com/office/drawing/2014/main" id="{DEBAA415-35EC-44E2-BFA4-E4481D57D8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088"/>
                          <a:ext cx="1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48" name="Group 84">
            <a:extLst>
              <a:ext uri="{FF2B5EF4-FFF2-40B4-BE49-F238E27FC236}">
                <a16:creationId xmlns:a16="http://schemas.microsoft.com/office/drawing/2014/main" id="{7B568138-52DD-45A2-BBC9-B0EDB3E69365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525763"/>
            <a:ext cx="4329112" cy="608013"/>
            <a:chOff x="2835" y="2049"/>
            <a:chExt cx="2727" cy="383"/>
          </a:xfrm>
        </p:grpSpPr>
        <p:sp>
          <p:nvSpPr>
            <p:cNvPr id="35863" name="Text Box 82">
              <a:extLst>
                <a:ext uri="{FF2B5EF4-FFF2-40B4-BE49-F238E27FC236}">
                  <a16:creationId xmlns:a16="http://schemas.microsoft.com/office/drawing/2014/main" id="{6AAF8A72-4C33-4C16-BDA6-4DB38DD7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049"/>
              <a:ext cx="272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所以      是</a:t>
              </a:r>
              <a:r>
                <a:rPr lang="en-US" altLang="zh-CN" sz="2600">
                  <a:ea typeface="楷体_GB2312" pitchFamily="49" charset="-122"/>
                </a:rPr>
                <a:t>θ</a:t>
              </a:r>
              <a:r>
                <a:rPr lang="zh-CN" altLang="en-US" sz="2600">
                  <a:ea typeface="楷体_GB2312" pitchFamily="49" charset="-122"/>
                </a:rPr>
                <a:t>的无偏估计量。</a:t>
              </a:r>
            </a:p>
          </p:txBody>
        </p:sp>
        <p:graphicFrame>
          <p:nvGraphicFramePr>
            <p:cNvPr id="35864" name="Object 83">
              <a:extLst>
                <a:ext uri="{FF2B5EF4-FFF2-40B4-BE49-F238E27FC236}">
                  <a16:creationId xmlns:a16="http://schemas.microsoft.com/office/drawing/2014/main" id="{A61CB00A-2796-4D8F-8C1F-B8607A9C84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2115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112" imgH="228501" progId="Equation.DSMT4">
                    <p:embed/>
                  </p:oleObj>
                </mc:Choice>
                <mc:Fallback>
                  <p:oleObj name="Equation" r:id="rId6" imgW="203112" imgH="228501" progId="Equation.DSMT4">
                    <p:embed/>
                    <p:pic>
                      <p:nvPicPr>
                        <p:cNvPr id="35864" name="Object 83">
                          <a:extLst>
                            <a:ext uri="{FF2B5EF4-FFF2-40B4-BE49-F238E27FC236}">
                              <a16:creationId xmlns:a16="http://schemas.microsoft.com/office/drawing/2014/main" id="{A61CB00A-2796-4D8F-8C1F-B8607A9C84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115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953" name="Group 89">
            <a:extLst>
              <a:ext uri="{FF2B5EF4-FFF2-40B4-BE49-F238E27FC236}">
                <a16:creationId xmlns:a16="http://schemas.microsoft.com/office/drawing/2014/main" id="{A2A6F889-449E-47A3-A087-08AD7006E43C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6134026"/>
            <a:ext cx="3529012" cy="736600"/>
            <a:chOff x="113" y="3465"/>
            <a:chExt cx="2223" cy="464"/>
          </a:xfrm>
        </p:grpSpPr>
        <p:sp>
          <p:nvSpPr>
            <p:cNvPr id="35861" name="Text Box 86">
              <a:extLst>
                <a:ext uri="{FF2B5EF4-FFF2-40B4-BE49-F238E27FC236}">
                  <a16:creationId xmlns:a16="http://schemas.microsoft.com/office/drawing/2014/main" id="{30713FCA-F5F5-467B-AE38-7FC5BAA2D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475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故知</a:t>
              </a:r>
            </a:p>
          </p:txBody>
        </p:sp>
        <p:graphicFrame>
          <p:nvGraphicFramePr>
            <p:cNvPr id="35862" name="Object 87">
              <a:extLst>
                <a:ext uri="{FF2B5EF4-FFF2-40B4-BE49-F238E27FC236}">
                  <a16:creationId xmlns:a16="http://schemas.microsoft.com/office/drawing/2014/main" id="{42E58645-3AC5-4FD2-91B2-BE97459016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3465"/>
            <a:ext cx="172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1000" imgH="444500" progId="Equation.DSMT4">
                    <p:embed/>
                  </p:oleObj>
                </mc:Choice>
                <mc:Fallback>
                  <p:oleObj name="Equation" r:id="rId8" imgW="1651000" imgH="444500" progId="Equation.DSMT4">
                    <p:embed/>
                    <p:pic>
                      <p:nvPicPr>
                        <p:cNvPr id="35862" name="Object 87">
                          <a:extLst>
                            <a:ext uri="{FF2B5EF4-FFF2-40B4-BE49-F238E27FC236}">
                              <a16:creationId xmlns:a16="http://schemas.microsoft.com/office/drawing/2014/main" id="{42E58645-3AC5-4FD2-91B2-BE9745901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465"/>
                          <a:ext cx="172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952" name="Text Box 88">
            <a:extLst>
              <a:ext uri="{FF2B5EF4-FFF2-40B4-BE49-F238E27FC236}">
                <a16:creationId xmlns:a16="http://schemas.microsoft.com/office/drawing/2014/main" id="{9B41E68B-8471-42D5-8506-F8452DD4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6191176"/>
            <a:ext cx="48831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600">
                <a:ea typeface="楷体_GB2312" pitchFamily="49" charset="-122"/>
              </a:rPr>
              <a:t>即</a:t>
            </a:r>
            <a:r>
              <a:rPr lang="en-US" altLang="zh-CN" sz="2600" i="1">
                <a:ea typeface="楷体_GB2312" pitchFamily="49" charset="-122"/>
              </a:rPr>
              <a:t>nZ</a:t>
            </a:r>
            <a:r>
              <a:rPr lang="zh-CN" altLang="en-US" sz="2600">
                <a:ea typeface="楷体_GB2312" pitchFamily="49" charset="-122"/>
              </a:rPr>
              <a:t>也是参数</a:t>
            </a:r>
            <a:r>
              <a:rPr lang="en-US" altLang="zh-CN" sz="2600" i="1">
                <a:ea typeface="楷体_GB2312" pitchFamily="49" charset="-122"/>
              </a:rPr>
              <a:t>θ</a:t>
            </a:r>
            <a:r>
              <a:rPr lang="zh-CN" altLang="en-US" sz="2600">
                <a:ea typeface="楷体_GB2312" pitchFamily="49" charset="-122"/>
              </a:rPr>
              <a:t>的无偏估计量。</a:t>
            </a:r>
          </a:p>
        </p:txBody>
      </p:sp>
      <p:grpSp>
        <p:nvGrpSpPr>
          <p:cNvPr id="35853" name="Group 94">
            <a:extLst>
              <a:ext uri="{FF2B5EF4-FFF2-40B4-BE49-F238E27FC236}">
                <a16:creationId xmlns:a16="http://schemas.microsoft.com/office/drawing/2014/main" id="{E90EC0AC-5E89-4297-8702-C5CD3949638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909813"/>
            <a:ext cx="8280400" cy="608013"/>
            <a:chOff x="204" y="1570"/>
            <a:chExt cx="5216" cy="383"/>
          </a:xfrm>
        </p:grpSpPr>
        <p:grpSp>
          <p:nvGrpSpPr>
            <p:cNvPr id="35857" name="Group 92">
              <a:extLst>
                <a:ext uri="{FF2B5EF4-FFF2-40B4-BE49-F238E27FC236}">
                  <a16:creationId xmlns:a16="http://schemas.microsoft.com/office/drawing/2014/main" id="{522EFB0B-1614-4B3E-8CC1-F24C44934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1615"/>
              <a:ext cx="4719" cy="318"/>
              <a:chOff x="204" y="1570"/>
              <a:chExt cx="4719" cy="318"/>
            </a:xfrm>
          </p:grpSpPr>
          <p:sp>
            <p:nvSpPr>
              <p:cNvPr id="35859" name="Rectangle 90">
                <a:extLst>
                  <a:ext uri="{FF2B5EF4-FFF2-40B4-BE49-F238E27FC236}">
                    <a16:creationId xmlns:a16="http://schemas.microsoft.com/office/drawing/2014/main" id="{3C779CDA-D36F-4406-ABB0-3A38590D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588"/>
                <a:ext cx="4492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cmpd="dbl">
                    <a:solidFill>
                      <a:srgbClr val="C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1pPr>
                <a:lvl2pPr marL="742950" indent="-28575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2pPr>
                <a:lvl3pPr marL="11430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3pPr>
                <a:lvl4pPr marL="16002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4pPr>
                <a:lvl5pPr marL="2057400" indent="-228600"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和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n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Z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n[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min(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baseline="-30000">
                    <a:solidFill>
                      <a:srgbClr val="20207E"/>
                    </a:solidFill>
                    <a:ea typeface="楷体_GB2312" pitchFamily="49" charset="-122"/>
                  </a:rPr>
                  <a:t>1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baseline="-30000">
                    <a:solidFill>
                      <a:srgbClr val="20207E"/>
                    </a:solidFill>
                    <a:ea typeface="楷体_GB2312" pitchFamily="49" charset="-122"/>
                  </a:rPr>
                  <a:t>2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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600" i="1">
                    <a:solidFill>
                      <a:srgbClr val="20207E"/>
                    </a:solidFill>
                    <a:ea typeface="楷体_GB2312" pitchFamily="49" charset="-122"/>
                  </a:rPr>
                  <a:t>X</a:t>
                </a:r>
                <a:r>
                  <a:rPr kumimoji="1" lang="en-US" altLang="zh-CN" sz="2600" i="1" baseline="-30000">
                    <a:solidFill>
                      <a:srgbClr val="20207E"/>
                    </a:solidFill>
                    <a:ea typeface="楷体_GB2312" pitchFamily="49" charset="-122"/>
                  </a:rPr>
                  <a:t>n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)]</a:t>
                </a: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都是</a:t>
                </a:r>
                <a:r>
                  <a:rPr kumimoji="1" lang="en-US" altLang="zh-CN" sz="2600">
                    <a:solidFill>
                      <a:srgbClr val="20207E"/>
                    </a:solidFill>
                    <a:ea typeface="楷体_GB2312" pitchFamily="49" charset="-122"/>
                  </a:rPr>
                  <a:t>θ</a:t>
                </a:r>
                <a:r>
                  <a:rPr kumimoji="1" lang="zh-CN" altLang="en-US" sz="2600">
                    <a:solidFill>
                      <a:srgbClr val="20207E"/>
                    </a:solidFill>
                    <a:ea typeface="楷体_GB2312" pitchFamily="49" charset="-122"/>
                  </a:rPr>
                  <a:t>的无偏估计量。</a:t>
                </a:r>
              </a:p>
            </p:txBody>
          </p:sp>
          <p:graphicFrame>
            <p:nvGraphicFramePr>
              <p:cNvPr id="35860" name="Object 91">
                <a:extLst>
                  <a:ext uri="{FF2B5EF4-FFF2-40B4-BE49-F238E27FC236}">
                    <a16:creationId xmlns:a16="http://schemas.microsoft.com/office/drawing/2014/main" id="{8051C0A4-86F2-4F98-B632-1E602030A6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" y="1570"/>
              <a:ext cx="24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112" imgH="228501" progId="Equation.DSMT4">
                      <p:embed/>
                    </p:oleObj>
                  </mc:Choice>
                  <mc:Fallback>
                    <p:oleObj name="Equation" r:id="rId10" imgW="203112" imgH="228501" progId="Equation.DSMT4">
                      <p:embed/>
                      <p:pic>
                        <p:nvPicPr>
                          <p:cNvPr id="35860" name="Object 91">
                            <a:extLst>
                              <a:ext uri="{FF2B5EF4-FFF2-40B4-BE49-F238E27FC236}">
                                <a16:creationId xmlns:a16="http://schemas.microsoft.com/office/drawing/2014/main" id="{8051C0A4-86F2-4F98-B632-1E602030A6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1570"/>
                            <a:ext cx="24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8" name="Rectangle 93">
              <a:extLst>
                <a:ext uri="{FF2B5EF4-FFF2-40B4-BE49-F238E27FC236}">
                  <a16:creationId xmlns:a16="http://schemas.microsoft.com/office/drawing/2014/main" id="{E695478F-134E-4876-ACAE-C4B62491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570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试证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build="p" autoUpdateAnimBg="0"/>
      <p:bldP spid="164872" grpId="0" build="p" autoUpdateAnimBg="0"/>
      <p:bldP spid="1649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ChangeArrowheads="1"/>
          </p:cNvSpPr>
          <p:nvPr/>
        </p:nvSpPr>
        <p:spPr bwMode="auto">
          <a:xfrm>
            <a:off x="3551238" y="2525713"/>
            <a:ext cx="588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无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偏性反映了商业行为的公平性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541338" y="1370013"/>
            <a:ext cx="2735262" cy="614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在工程技术中</a:t>
            </a:r>
          </a:p>
        </p:txBody>
      </p:sp>
      <p:grpSp>
        <p:nvGrpSpPr>
          <p:cNvPr id="503812" name="Group 4"/>
          <p:cNvGrpSpPr>
            <a:grpSpLocks/>
          </p:cNvGrpSpPr>
          <p:nvPr/>
        </p:nvGrpSpPr>
        <p:grpSpPr bwMode="auto">
          <a:xfrm>
            <a:off x="3602038" y="1328741"/>
            <a:ext cx="4591050" cy="603250"/>
            <a:chOff x="1652" y="1408"/>
            <a:chExt cx="2892" cy="380"/>
          </a:xfrm>
        </p:grpSpPr>
        <p:sp>
          <p:nvSpPr>
            <p:cNvPr id="503813" name="Rectangle 5"/>
            <p:cNvSpPr>
              <a:spLocks noChangeArrowheads="1"/>
            </p:cNvSpPr>
            <p:nvPr/>
          </p:nvSpPr>
          <p:spPr bwMode="auto">
            <a:xfrm>
              <a:off x="1652" y="1434"/>
              <a:ext cx="289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称       为系统误差</a:t>
              </a:r>
            </a:p>
          </p:txBody>
        </p:sp>
        <p:graphicFrame>
          <p:nvGraphicFramePr>
            <p:cNvPr id="50381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6537736"/>
                </p:ext>
              </p:extLst>
            </p:nvPr>
          </p:nvGraphicFramePr>
          <p:xfrm>
            <a:off x="1924" y="1408"/>
            <a:ext cx="81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0560" imgH="228600" progId="Equation.DSMT4">
                    <p:embed/>
                  </p:oleObj>
                </mc:Choice>
                <mc:Fallback>
                  <p:oleObj name="Equation" r:id="rId2" imgW="5205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1408"/>
                          <a:ext cx="81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541338" y="2493963"/>
            <a:ext cx="2735262" cy="6143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在经济活动中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541338" y="3651250"/>
            <a:ext cx="2735262" cy="6143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在竞技评分中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3563938" y="3721100"/>
            <a:ext cx="588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无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偏性反映了评分的公正性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03818" name="WordArt 10"/>
          <p:cNvSpPr>
            <a:spLocks noChangeArrowheads="1" noChangeShapeType="1" noTextEdit="1"/>
          </p:cNvSpPr>
          <p:nvPr/>
        </p:nvSpPr>
        <p:spPr bwMode="auto">
          <a:xfrm>
            <a:off x="2933700" y="673100"/>
            <a:ext cx="3575050" cy="4191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无偏性的实际意义</a:t>
            </a:r>
          </a:p>
        </p:txBody>
      </p:sp>
      <p:grpSp>
        <p:nvGrpSpPr>
          <p:cNvPr id="503819" name="Group 11"/>
          <p:cNvGrpSpPr>
            <a:grpSpLocks/>
          </p:cNvGrpSpPr>
          <p:nvPr/>
        </p:nvGrpSpPr>
        <p:grpSpPr bwMode="auto">
          <a:xfrm>
            <a:off x="1050925" y="4873625"/>
            <a:ext cx="763588" cy="400050"/>
            <a:chOff x="581" y="1694"/>
            <a:chExt cx="481" cy="252"/>
          </a:xfrm>
        </p:grpSpPr>
        <p:pic>
          <p:nvPicPr>
            <p:cNvPr id="503820" name="Picture 12" descr="4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3821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03822" name="Rectangle 14"/>
          <p:cNvSpPr>
            <a:spLocks noChangeArrowheads="1"/>
          </p:cNvSpPr>
          <p:nvPr/>
        </p:nvSpPr>
        <p:spPr bwMode="auto">
          <a:xfrm>
            <a:off x="2016125" y="4741863"/>
            <a:ext cx="619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在什么情况下，无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偏性才有意义</a:t>
            </a:r>
            <a:endParaRPr kumimoji="1" lang="zh-CN" altLang="zh-CN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  <a:sym typeface="Symbol" pitchFamily="18" charset="2"/>
            </a:endParaRPr>
          </a:p>
        </p:txBody>
      </p:sp>
      <p:sp>
        <p:nvSpPr>
          <p:cNvPr id="503823" name="WordArt 15"/>
          <p:cNvSpPr>
            <a:spLocks noChangeArrowheads="1" noChangeShapeType="1" noTextEdit="1"/>
          </p:cNvSpPr>
          <p:nvPr/>
        </p:nvSpPr>
        <p:spPr bwMode="auto">
          <a:xfrm>
            <a:off x="1165225" y="5475288"/>
            <a:ext cx="6862763" cy="3952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无偏性只有在大量试验的情况下才有意义</a:t>
            </a:r>
          </a:p>
        </p:txBody>
      </p:sp>
      <p:sp>
        <p:nvSpPr>
          <p:cNvPr id="503824" name="WordArt 16"/>
          <p:cNvSpPr>
            <a:spLocks noChangeArrowheads="1" noChangeShapeType="1" noTextEdit="1"/>
          </p:cNvSpPr>
          <p:nvPr/>
        </p:nvSpPr>
        <p:spPr bwMode="auto">
          <a:xfrm>
            <a:off x="7867650" y="4911725"/>
            <a:ext cx="228600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/>
      <p:bldP spid="503811" grpId="0" animBg="1"/>
      <p:bldP spid="503815" grpId="0" animBg="1"/>
      <p:bldP spid="503816" grpId="0" animBg="1"/>
      <p:bldP spid="503817" grpId="0"/>
      <p:bldP spid="503818" grpId="0" animBg="1"/>
      <p:bldP spid="503822" grpId="0"/>
      <p:bldP spid="503823" grpId="0" animBg="1"/>
      <p:bldP spid="5038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96" name="WordArt 48"/>
          <p:cNvSpPr>
            <a:spLocks noChangeArrowheads="1" noChangeShapeType="1" noTextEdit="1"/>
          </p:cNvSpPr>
          <p:nvPr/>
        </p:nvSpPr>
        <p:spPr bwMode="auto">
          <a:xfrm>
            <a:off x="911225" y="10064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aphicFrame>
        <p:nvGraphicFramePr>
          <p:cNvPr id="488500" name="Object 52"/>
          <p:cNvGraphicFramePr>
            <a:graphicFrameLocks noChangeAspect="1"/>
          </p:cNvGraphicFramePr>
          <p:nvPr/>
        </p:nvGraphicFramePr>
        <p:xfrm>
          <a:off x="2636838" y="1366838"/>
          <a:ext cx="3152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177480" progId="Equation.DSMT4">
                  <p:embed/>
                </p:oleObj>
              </mc:Choice>
              <mc:Fallback>
                <p:oleObj name="Equation" r:id="rId2" imgW="12063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366838"/>
                        <a:ext cx="31527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501" name="Object 53"/>
          <p:cNvGraphicFramePr>
            <a:graphicFrameLocks noChangeAspect="1"/>
          </p:cNvGraphicFramePr>
          <p:nvPr/>
        </p:nvGraphicFramePr>
        <p:xfrm>
          <a:off x="2624138" y="1730375"/>
          <a:ext cx="32051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203040" progId="Equation.DSMT4">
                  <p:embed/>
                </p:oleObj>
              </mc:Choice>
              <mc:Fallback>
                <p:oleObj name="Equation" r:id="rId4" imgW="1206360" imgH="2030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730375"/>
                        <a:ext cx="32051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502" name="Object 54"/>
          <p:cNvGraphicFramePr>
            <a:graphicFrameLocks noChangeAspect="1"/>
          </p:cNvGraphicFramePr>
          <p:nvPr/>
        </p:nvGraphicFramePr>
        <p:xfrm>
          <a:off x="3124200" y="2163763"/>
          <a:ext cx="2689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63763"/>
                        <a:ext cx="2689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06" name="Group 58"/>
          <p:cNvGrpSpPr>
            <a:grpSpLocks/>
          </p:cNvGrpSpPr>
          <p:nvPr/>
        </p:nvGrpSpPr>
        <p:grpSpPr bwMode="auto">
          <a:xfrm>
            <a:off x="25400" y="2551113"/>
            <a:ext cx="5789613" cy="533400"/>
            <a:chOff x="185" y="1631"/>
            <a:chExt cx="3647" cy="336"/>
          </a:xfrm>
        </p:grpSpPr>
        <p:sp>
          <p:nvSpPr>
            <p:cNvPr id="488464" name="Rectangle 16"/>
            <p:cNvSpPr>
              <a:spLocks noChangeArrowheads="1"/>
            </p:cNvSpPr>
            <p:nvPr/>
          </p:nvSpPr>
          <p:spPr bwMode="auto">
            <a:xfrm>
              <a:off x="1744" y="1631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都是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3" name="Object 55"/>
            <p:cNvGraphicFramePr>
              <a:graphicFrameLocks noChangeAspect="1"/>
            </p:cNvGraphicFramePr>
            <p:nvPr/>
          </p:nvGraphicFramePr>
          <p:xfrm>
            <a:off x="452" y="1644"/>
            <a:ext cx="13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0680" imgH="203040" progId="Equation.DSMT4">
                    <p:embed/>
                  </p:oleObj>
                </mc:Choice>
                <mc:Fallback>
                  <p:oleObj name="Equation" r:id="rId8" imgW="850680" imgH="20304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1644"/>
                          <a:ext cx="13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04" name="Rectangle 56"/>
            <p:cNvSpPr>
              <a:spLocks noChangeArrowheads="1"/>
            </p:cNvSpPr>
            <p:nvPr/>
          </p:nvSpPr>
          <p:spPr bwMode="auto">
            <a:xfrm>
              <a:off x="185" y="1640"/>
              <a:ext cx="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5" name="Object 57"/>
            <p:cNvGraphicFramePr>
              <a:graphicFrameLocks noChangeAspect="1"/>
            </p:cNvGraphicFramePr>
            <p:nvPr/>
          </p:nvGraphicFramePr>
          <p:xfrm>
            <a:off x="2274" y="1692"/>
            <a:ext cx="2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52280" progId="Equation.DSMT4">
                    <p:embed/>
                  </p:oleObj>
                </mc:Choice>
                <mc:Fallback>
                  <p:oleObj name="Equation" r:id="rId10" imgW="126720" imgH="15228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1692"/>
                          <a:ext cx="2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08" name="Group 60"/>
          <p:cNvGrpSpPr>
            <a:grpSpLocks/>
          </p:cNvGrpSpPr>
          <p:nvPr/>
        </p:nvGrpSpPr>
        <p:grpSpPr bwMode="auto">
          <a:xfrm>
            <a:off x="739775" y="2970213"/>
            <a:ext cx="5753100" cy="519112"/>
            <a:chOff x="562" y="1919"/>
            <a:chExt cx="3624" cy="327"/>
          </a:xfrm>
        </p:grpSpPr>
        <p:sp>
          <p:nvSpPr>
            <p:cNvPr id="488470" name="Rectangle 22"/>
            <p:cNvSpPr>
              <a:spLocks noChangeArrowheads="1"/>
            </p:cNvSpPr>
            <p:nvPr/>
          </p:nvSpPr>
          <p:spPr bwMode="auto">
            <a:xfrm>
              <a:off x="562" y="1919"/>
              <a:ext cx="3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更进一步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对任意常数  统计量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07" name="Object 59"/>
            <p:cNvGraphicFramePr>
              <a:graphicFrameLocks noChangeAspect="1"/>
            </p:cNvGraphicFramePr>
            <p:nvPr/>
          </p:nvGraphicFramePr>
          <p:xfrm>
            <a:off x="2766" y="2005"/>
            <a:ext cx="2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39680" progId="Equation.DSMT4">
                    <p:embed/>
                  </p:oleObj>
                </mc:Choice>
                <mc:Fallback>
                  <p:oleObj name="Equation" r:id="rId12" imgW="139680" imgH="1396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005"/>
                          <a:ext cx="2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509" name="Object 61"/>
          <p:cNvGraphicFramePr>
            <a:graphicFrameLocks noChangeAspect="1"/>
          </p:cNvGraphicFramePr>
          <p:nvPr/>
        </p:nvGraphicFramePr>
        <p:xfrm>
          <a:off x="2338388" y="3419475"/>
          <a:ext cx="25066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215640" progId="Equation.DSMT4">
                  <p:embed/>
                </p:oleObj>
              </mc:Choice>
              <mc:Fallback>
                <p:oleObj name="Equation" r:id="rId14" imgW="1002960" imgH="2156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419475"/>
                        <a:ext cx="25066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15" name="Group 67"/>
          <p:cNvGrpSpPr>
            <a:grpSpLocks/>
          </p:cNvGrpSpPr>
          <p:nvPr/>
        </p:nvGrpSpPr>
        <p:grpSpPr bwMode="auto">
          <a:xfrm>
            <a:off x="0" y="3822700"/>
            <a:ext cx="3314700" cy="519113"/>
            <a:chOff x="1559" y="2616"/>
            <a:chExt cx="2088" cy="327"/>
          </a:xfrm>
        </p:grpSpPr>
        <p:sp>
          <p:nvSpPr>
            <p:cNvPr id="488511" name="Rectangle 63"/>
            <p:cNvSpPr>
              <a:spLocks noChangeArrowheads="1"/>
            </p:cNvSpPr>
            <p:nvPr/>
          </p:nvSpPr>
          <p:spPr bwMode="auto">
            <a:xfrm>
              <a:off x="1559" y="2616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都是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14" name="Object 66"/>
            <p:cNvGraphicFramePr>
              <a:graphicFrameLocks noChangeAspect="1"/>
            </p:cNvGraphicFramePr>
            <p:nvPr/>
          </p:nvGraphicFramePr>
          <p:xfrm>
            <a:off x="2089" y="2677"/>
            <a:ext cx="2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52280" progId="Equation.DSMT4">
                    <p:embed/>
                  </p:oleObj>
                </mc:Choice>
                <mc:Fallback>
                  <p:oleObj name="Equation" r:id="rId16" imgW="126720" imgH="1522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677"/>
                          <a:ext cx="2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16" name="Group 68"/>
          <p:cNvGrpSpPr>
            <a:grpSpLocks/>
          </p:cNvGrpSpPr>
          <p:nvPr/>
        </p:nvGrpSpPr>
        <p:grpSpPr bwMode="auto">
          <a:xfrm>
            <a:off x="795338" y="4365625"/>
            <a:ext cx="763587" cy="400050"/>
            <a:chOff x="581" y="1694"/>
            <a:chExt cx="481" cy="252"/>
          </a:xfrm>
        </p:grpSpPr>
        <p:pic>
          <p:nvPicPr>
            <p:cNvPr id="488517" name="Picture 69" descr="4"/>
            <p:cNvPicPr>
              <a:picLocks noChangeAspect="1" noChangeArrowheads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851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88520" name="Group 72"/>
          <p:cNvGrpSpPr>
            <a:grpSpLocks/>
          </p:cNvGrpSpPr>
          <p:nvPr/>
        </p:nvGrpSpPr>
        <p:grpSpPr bwMode="auto">
          <a:xfrm>
            <a:off x="1665288" y="4248153"/>
            <a:ext cx="5675312" cy="584201"/>
            <a:chOff x="1145" y="2660"/>
            <a:chExt cx="3575" cy="368"/>
          </a:xfrm>
        </p:grpSpPr>
        <p:sp>
          <p:nvSpPr>
            <p:cNvPr id="488492" name="Rectangle 44"/>
            <p:cNvSpPr>
              <a:spLocks noChangeArrowheads="1"/>
            </p:cNvSpPr>
            <p:nvPr/>
          </p:nvSpPr>
          <p:spPr bwMode="auto">
            <a:xfrm>
              <a:off x="1145" y="2660"/>
              <a:ext cx="35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怎样比较两个无偏估计的优劣</a:t>
              </a:r>
              <a:endPara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sp>
          <p:nvSpPr>
            <p:cNvPr id="48851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550" y="277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sp>
        <p:nvSpPr>
          <p:cNvPr id="488522" name="WordArt 74"/>
          <p:cNvSpPr>
            <a:spLocks noChangeArrowheads="1" noChangeShapeType="1" noTextEdit="1"/>
          </p:cNvSpPr>
          <p:nvPr/>
        </p:nvSpPr>
        <p:spPr bwMode="auto">
          <a:xfrm>
            <a:off x="6256338" y="4837113"/>
            <a:ext cx="2492375" cy="385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63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华文彩云"/>
                <a:ea typeface="华文彩云"/>
              </a:rPr>
              <a:t>方差小的较好</a:t>
            </a:r>
          </a:p>
        </p:txBody>
      </p:sp>
      <p:graphicFrame>
        <p:nvGraphicFramePr>
          <p:cNvPr id="488523" name="Object 75"/>
          <p:cNvGraphicFramePr>
            <a:graphicFrameLocks noChangeAspect="1"/>
          </p:cNvGraphicFramePr>
          <p:nvPr/>
        </p:nvGraphicFramePr>
        <p:xfrm>
          <a:off x="4775200" y="3449638"/>
          <a:ext cx="22526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01440" imgH="203040" progId="Equation.DSMT4">
                  <p:embed/>
                </p:oleObj>
              </mc:Choice>
              <mc:Fallback>
                <p:oleObj name="Equation" r:id="rId19" imgW="901440" imgH="2030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449638"/>
                        <a:ext cx="22526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524" name="Rectangle 76"/>
          <p:cNvSpPr>
            <a:spLocks noChangeArrowheads="1"/>
          </p:cNvSpPr>
          <p:nvPr/>
        </p:nvSpPr>
        <p:spPr bwMode="auto">
          <a:xfrm>
            <a:off x="-3628" y="4312676"/>
            <a:ext cx="9144000" cy="261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8549" name="WordArt 101"/>
          <p:cNvSpPr>
            <a:spLocks noChangeArrowheads="1" noChangeShapeType="1" noTextEdit="1"/>
          </p:cNvSpPr>
          <p:nvPr/>
        </p:nvSpPr>
        <p:spPr bwMode="auto">
          <a:xfrm>
            <a:off x="889000" y="631825"/>
            <a:ext cx="2012950" cy="3349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二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有效性</a:t>
            </a:r>
          </a:p>
        </p:txBody>
      </p:sp>
      <p:sp>
        <p:nvSpPr>
          <p:cNvPr id="488550" name="WordArt 102"/>
          <p:cNvSpPr>
            <a:spLocks noChangeArrowheads="1" noChangeShapeType="1" noTextEdit="1"/>
          </p:cNvSpPr>
          <p:nvPr/>
        </p:nvSpPr>
        <p:spPr bwMode="auto">
          <a:xfrm>
            <a:off x="893310" y="4406708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488551" name="Group 103"/>
          <p:cNvGrpSpPr>
            <a:grpSpLocks/>
          </p:cNvGrpSpPr>
          <p:nvPr/>
        </p:nvGrpSpPr>
        <p:grpSpPr bwMode="auto">
          <a:xfrm>
            <a:off x="1777547" y="4268596"/>
            <a:ext cx="7493000" cy="549275"/>
            <a:chOff x="1162" y="592"/>
            <a:chExt cx="4720" cy="346"/>
          </a:xfrm>
        </p:grpSpPr>
        <p:sp>
          <p:nvSpPr>
            <p:cNvPr id="488552" name="Rectangle 104"/>
            <p:cNvSpPr>
              <a:spLocks noChangeArrowheads="1"/>
            </p:cNvSpPr>
            <p:nvPr/>
          </p:nvSpPr>
          <p:spPr bwMode="auto">
            <a:xfrm>
              <a:off x="1162" y="607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88553" name="Rectangle 105"/>
            <p:cNvSpPr>
              <a:spLocks noChangeArrowheads="1"/>
            </p:cNvSpPr>
            <p:nvPr/>
          </p:nvSpPr>
          <p:spPr bwMode="auto">
            <a:xfrm>
              <a:off x="2563" y="592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是总体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88554" name="Object 106"/>
            <p:cNvGraphicFramePr>
              <a:graphicFrameLocks noChangeAspect="1"/>
            </p:cNvGraphicFramePr>
            <p:nvPr/>
          </p:nvGraphicFramePr>
          <p:xfrm>
            <a:off x="1409" y="654"/>
            <a:ext cx="127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74360" imgH="177480" progId="Equation.DSMT4">
                    <p:embed/>
                  </p:oleObj>
                </mc:Choice>
                <mc:Fallback>
                  <p:oleObj name="Equation" r:id="rId21" imgW="774360" imgH="17748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654"/>
                          <a:ext cx="127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556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856486"/>
                </p:ext>
              </p:extLst>
            </p:nvPr>
          </p:nvGraphicFramePr>
          <p:xfrm>
            <a:off x="3262" y="660"/>
            <a:ext cx="169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091880" imgH="177480" progId="Equation.DSMT4">
                    <p:embed/>
                  </p:oleObj>
                </mc:Choice>
                <mc:Fallback>
                  <p:oleObj name="Equation" r:id="rId23" imgW="1091880" imgH="17748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660"/>
                          <a:ext cx="169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58" name="Rectangle 110"/>
            <p:cNvSpPr>
              <a:spLocks noChangeArrowheads="1"/>
            </p:cNvSpPr>
            <p:nvPr/>
          </p:nvSpPr>
          <p:spPr bwMode="auto">
            <a:xfrm>
              <a:off x="4884" y="593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488559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77798"/>
              </p:ext>
            </p:extLst>
          </p:nvPr>
        </p:nvGraphicFramePr>
        <p:xfrm>
          <a:off x="1664835" y="4789296"/>
          <a:ext cx="5883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76440" imgH="215640" progId="Equation.DSMT4">
                  <p:embed/>
                </p:oleObj>
              </mc:Choice>
              <mc:Fallback>
                <p:oleObj name="Equation" r:id="rId25" imgW="2476440" imgH="2156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835" y="4789296"/>
                        <a:ext cx="5883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60" name="Group 112"/>
          <p:cNvGrpSpPr>
            <a:grpSpLocks/>
          </p:cNvGrpSpPr>
          <p:nvPr/>
        </p:nvGrpSpPr>
        <p:grpSpPr bwMode="auto">
          <a:xfrm>
            <a:off x="9072" y="5273483"/>
            <a:ext cx="7291388" cy="542925"/>
            <a:chOff x="0" y="1225"/>
            <a:chExt cx="4593" cy="342"/>
          </a:xfrm>
        </p:grpSpPr>
        <p:graphicFrame>
          <p:nvGraphicFramePr>
            <p:cNvPr id="488561" name="Object 113"/>
            <p:cNvGraphicFramePr>
              <a:graphicFrameLocks noChangeAspect="1"/>
            </p:cNvGraphicFramePr>
            <p:nvPr/>
          </p:nvGraphicFramePr>
          <p:xfrm>
            <a:off x="2131" y="1231"/>
            <a:ext cx="24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12800" imgH="215640" progId="Equation.DSMT4">
                    <p:embed/>
                  </p:oleObj>
                </mc:Choice>
                <mc:Fallback>
                  <p:oleObj name="Equation" r:id="rId27" imgW="1612800" imgH="21564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1231"/>
                          <a:ext cx="246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8562" name="Group 114"/>
            <p:cNvGrpSpPr>
              <a:grpSpLocks/>
            </p:cNvGrpSpPr>
            <p:nvPr/>
          </p:nvGrpSpPr>
          <p:grpSpPr bwMode="auto">
            <a:xfrm>
              <a:off x="0" y="1225"/>
              <a:ext cx="2404" cy="327"/>
              <a:chOff x="0" y="1297"/>
              <a:chExt cx="2404" cy="327"/>
            </a:xfrm>
          </p:grpSpPr>
          <p:sp>
            <p:nvSpPr>
              <p:cNvPr id="488563" name="Rectangle 115"/>
              <p:cNvSpPr>
                <a:spLocks noChangeArrowheads="1"/>
              </p:cNvSpPr>
              <p:nvPr/>
            </p:nvSpPr>
            <p:spPr bwMode="auto">
              <a:xfrm>
                <a:off x="0" y="1297"/>
                <a:ext cx="24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都是  的无偏估计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,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即</a:t>
                </a:r>
                <a:endParaRPr kumimoji="1"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488564" name="Object 116"/>
              <p:cNvGraphicFramePr>
                <a:graphicFrameLocks noChangeAspect="1"/>
              </p:cNvGraphicFramePr>
              <p:nvPr/>
            </p:nvGraphicFramePr>
            <p:xfrm>
              <a:off x="514" y="1362"/>
              <a:ext cx="190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26720" imgH="152280" progId="Equation.DSMT4">
                      <p:embed/>
                    </p:oleObj>
                  </mc:Choice>
                  <mc:Fallback>
                    <p:oleObj name="Equation" r:id="rId29" imgW="126720" imgH="152280" progId="Equation.DSMT4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" y="1362"/>
                            <a:ext cx="190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8565" name="Group 117"/>
          <p:cNvGrpSpPr>
            <a:grpSpLocks/>
          </p:cNvGrpSpPr>
          <p:nvPr/>
        </p:nvGrpSpPr>
        <p:grpSpPr bwMode="auto">
          <a:xfrm>
            <a:off x="7171872" y="5249671"/>
            <a:ext cx="2212975" cy="519112"/>
            <a:chOff x="4512" y="1210"/>
            <a:chExt cx="1394" cy="327"/>
          </a:xfrm>
        </p:grpSpPr>
        <p:sp>
          <p:nvSpPr>
            <p:cNvPr id="488566" name="Rectangle 118"/>
            <p:cNvSpPr>
              <a:spLocks noChangeArrowheads="1"/>
            </p:cNvSpPr>
            <p:nvPr/>
          </p:nvSpPr>
          <p:spPr bwMode="auto">
            <a:xfrm>
              <a:off x="4512" y="1210"/>
              <a:ext cx="1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有</a:t>
              </a:r>
            </a:p>
          </p:txBody>
        </p:sp>
        <p:graphicFrame>
          <p:nvGraphicFramePr>
            <p:cNvPr id="488567" name="Object 119"/>
            <p:cNvGraphicFramePr>
              <a:graphicFrameLocks noChangeAspect="1"/>
            </p:cNvGraphicFramePr>
            <p:nvPr/>
          </p:nvGraphicFramePr>
          <p:xfrm>
            <a:off x="4785" y="1297"/>
            <a:ext cx="68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44240" imgH="152280" progId="Equation.DSMT4">
                    <p:embed/>
                  </p:oleObj>
                </mc:Choice>
                <mc:Fallback>
                  <p:oleObj name="Equation" r:id="rId31" imgW="444240" imgH="15228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97"/>
                          <a:ext cx="68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568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16762"/>
              </p:ext>
            </p:extLst>
          </p:nvPr>
        </p:nvGraphicFramePr>
        <p:xfrm>
          <a:off x="3576185" y="5727508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87320" imgH="215640" progId="Equation.DSMT4">
                  <p:embed/>
                </p:oleObj>
              </mc:Choice>
              <mc:Fallback>
                <p:oleObj name="Equation" r:id="rId33" imgW="787320" imgH="21564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185" y="5727508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8569" name="Group 121"/>
          <p:cNvGrpSpPr>
            <a:grpSpLocks/>
          </p:cNvGrpSpPr>
          <p:nvPr/>
        </p:nvGrpSpPr>
        <p:grpSpPr bwMode="auto">
          <a:xfrm>
            <a:off x="-3628" y="6037071"/>
            <a:ext cx="3802063" cy="604837"/>
            <a:chOff x="0" y="2394"/>
            <a:chExt cx="2395" cy="381"/>
          </a:xfrm>
        </p:grpSpPr>
        <p:sp>
          <p:nvSpPr>
            <p:cNvPr id="488570" name="Rectangle 122"/>
            <p:cNvSpPr>
              <a:spLocks noChangeArrowheads="1"/>
            </p:cNvSpPr>
            <p:nvPr/>
          </p:nvSpPr>
          <p:spPr bwMode="auto">
            <a:xfrm>
              <a:off x="0" y="2394"/>
              <a:ext cx="239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则称   较  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有效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488571" name="Object 123"/>
            <p:cNvGraphicFramePr>
              <a:graphicFrameLocks noChangeAspect="1"/>
            </p:cNvGraphicFramePr>
            <p:nvPr/>
          </p:nvGraphicFramePr>
          <p:xfrm>
            <a:off x="554" y="2427"/>
            <a:ext cx="25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52280" imgH="203040" progId="Equation.DSMT4">
                    <p:embed/>
                  </p:oleObj>
                </mc:Choice>
                <mc:Fallback>
                  <p:oleObj name="Equation" r:id="rId35" imgW="152280" imgH="20304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2427"/>
                          <a:ext cx="25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8572" name="Object 124"/>
            <p:cNvGraphicFramePr>
              <a:graphicFrameLocks noChangeAspect="1"/>
            </p:cNvGraphicFramePr>
            <p:nvPr/>
          </p:nvGraphicFramePr>
          <p:xfrm>
            <a:off x="1135" y="2427"/>
            <a:ext cx="2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4880" imgH="203040" progId="Equation.DSMT4">
                    <p:embed/>
                  </p:oleObj>
                </mc:Choice>
                <mc:Fallback>
                  <p:oleObj name="Equation" r:id="rId37" imgW="164880" imgH="2030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427"/>
                          <a:ext cx="2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8574" name="Group 126"/>
          <p:cNvGrpSpPr>
            <a:grpSpLocks/>
          </p:cNvGrpSpPr>
          <p:nvPr/>
        </p:nvGrpSpPr>
        <p:grpSpPr bwMode="auto">
          <a:xfrm>
            <a:off x="1511300" y="873125"/>
            <a:ext cx="6364288" cy="527050"/>
            <a:chOff x="952" y="550"/>
            <a:chExt cx="4009" cy="332"/>
          </a:xfrm>
        </p:grpSpPr>
        <p:sp>
          <p:nvSpPr>
            <p:cNvPr id="488451" name="Rectangle 3"/>
            <p:cNvSpPr>
              <a:spLocks noChangeArrowheads="1"/>
            </p:cNvSpPr>
            <p:nvPr/>
          </p:nvSpPr>
          <p:spPr bwMode="auto">
            <a:xfrm>
              <a:off x="952" y="550"/>
              <a:ext cx="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453" name="Object 5"/>
            <p:cNvGraphicFramePr>
              <a:graphicFrameLocks noChangeAspect="1"/>
            </p:cNvGraphicFramePr>
            <p:nvPr/>
          </p:nvGraphicFramePr>
          <p:xfrm>
            <a:off x="1207" y="586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774360" imgH="177480" progId="Equation.DSMT4">
                    <p:embed/>
                  </p:oleObj>
                </mc:Choice>
                <mc:Fallback>
                  <p:oleObj name="Equation" r:id="rId39" imgW="77436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586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497" name="Rectangle 49"/>
            <p:cNvSpPr>
              <a:spLocks noChangeArrowheads="1"/>
            </p:cNvSpPr>
            <p:nvPr/>
          </p:nvSpPr>
          <p:spPr bwMode="auto">
            <a:xfrm>
              <a:off x="2337" y="551"/>
              <a:ext cx="2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88573" name="Object 125"/>
            <p:cNvGraphicFramePr>
              <a:graphicFrameLocks noChangeAspect="1"/>
            </p:cNvGraphicFramePr>
            <p:nvPr/>
          </p:nvGraphicFramePr>
          <p:xfrm>
            <a:off x="3039" y="621"/>
            <a:ext cx="92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533160" imgH="164880" progId="Equation.DSMT4">
                    <p:embed/>
                  </p:oleObj>
                </mc:Choice>
                <mc:Fallback>
                  <p:oleObj name="Equation" r:id="rId41" imgW="533160" imgH="1648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21"/>
                          <a:ext cx="92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8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8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8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8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8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1000"/>
                                        <p:tgtEl>
                                          <p:spTgt spid="48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8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96" grpId="0" animBg="1"/>
      <p:bldP spid="488522" grpId="0" animBg="1"/>
      <p:bldP spid="488522" grpId="1" animBg="1"/>
      <p:bldP spid="488524" grpId="0" animBg="1"/>
      <p:bldP spid="488549" grpId="0" animBg="1"/>
      <p:bldP spid="4885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2C18876A-A3ED-4DF9-90D6-A226A743F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3729"/>
            <a:ext cx="6134693" cy="55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服从指数分布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其概率密度为  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23192EC3-0D90-4F6C-917E-C17B449A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" r="70793" b="5185"/>
          <a:stretch>
            <a:fillRect/>
          </a:stretch>
        </p:blipFill>
        <p:spPr bwMode="auto">
          <a:xfrm>
            <a:off x="2987675" y="1212367"/>
            <a:ext cx="3276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6">
            <a:extLst>
              <a:ext uri="{FF2B5EF4-FFF2-40B4-BE49-F238E27FC236}">
                <a16:creationId xmlns:a16="http://schemas.microsoft.com/office/drawing/2014/main" id="{D54224E8-C814-4AD5-A776-E79927AC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2425217"/>
            <a:ext cx="83756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其中参数</a:t>
            </a:r>
            <a:r>
              <a:rPr kumimoji="1" lang="zh-CN" altLang="en-US" sz="2600" i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600" i="1" baseline="300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为未知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是来自</a:t>
            </a:r>
            <a:r>
              <a:rPr kumimoji="1" lang="en-US" altLang="zh-CN" sz="2600" i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的样本</a:t>
            </a: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zh-CN" altLang="en-US" sz="2600">
              <a:solidFill>
                <a:srgbClr val="20207E"/>
              </a:solidFill>
              <a:ea typeface="楷体_GB2312" pitchFamily="49" charset="-122"/>
            </a:endParaRPr>
          </a:p>
        </p:txBody>
      </p:sp>
      <p:grpSp>
        <p:nvGrpSpPr>
          <p:cNvPr id="37893" name="Group 8">
            <a:extLst>
              <a:ext uri="{FF2B5EF4-FFF2-40B4-BE49-F238E27FC236}">
                <a16:creationId xmlns:a16="http://schemas.microsoft.com/office/drawing/2014/main" id="{7CA90BFC-A32C-402B-BF1B-B60131D6B92B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3084029"/>
            <a:ext cx="7491413" cy="504825"/>
            <a:chOff x="204" y="1570"/>
            <a:chExt cx="4719" cy="318"/>
          </a:xfrm>
        </p:grpSpPr>
        <p:sp>
          <p:nvSpPr>
            <p:cNvPr id="37916" name="Rectangle 9">
              <a:extLst>
                <a:ext uri="{FF2B5EF4-FFF2-40B4-BE49-F238E27FC236}">
                  <a16:creationId xmlns:a16="http://schemas.microsoft.com/office/drawing/2014/main" id="{D81ED116-24C0-416E-B3C6-E76618AA3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588"/>
              <a:ext cx="44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mpd="dbl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和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Z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n[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min(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baseline="-3000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baseline="-3000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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600" i="1" baseline="-3000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)]</a:t>
              </a: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都是</a:t>
              </a:r>
              <a:r>
                <a:rPr kumimoji="1"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θ</a:t>
              </a:r>
              <a:r>
                <a:rPr kumimoji="1"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的无偏估计量。</a:t>
              </a:r>
            </a:p>
          </p:txBody>
        </p:sp>
        <p:graphicFrame>
          <p:nvGraphicFramePr>
            <p:cNvPr id="37917" name="Object 10">
              <a:extLst>
                <a:ext uri="{FF2B5EF4-FFF2-40B4-BE49-F238E27FC236}">
                  <a16:creationId xmlns:a16="http://schemas.microsoft.com/office/drawing/2014/main" id="{E13BE774-0323-491E-B79C-906F31DF8A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570"/>
            <a:ext cx="2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37917" name="Object 10">
                          <a:extLst>
                            <a:ext uri="{FF2B5EF4-FFF2-40B4-BE49-F238E27FC236}">
                              <a16:creationId xmlns:a16="http://schemas.microsoft.com/office/drawing/2014/main" id="{E13BE774-0323-491E-B79C-906F31DF8A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70"/>
                          <a:ext cx="2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Rectangle 11">
            <a:extLst>
              <a:ext uri="{FF2B5EF4-FFF2-40B4-BE49-F238E27FC236}">
                <a16:creationId xmlns:a16="http://schemas.microsoft.com/office/drawing/2014/main" id="{9648273F-6D40-4F81-AEA9-A4FB5C85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12592"/>
            <a:ext cx="5159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600">
                <a:solidFill>
                  <a:srgbClr val="20207E"/>
                </a:solidFill>
                <a:ea typeface="楷体_GB2312" pitchFamily="49" charset="-122"/>
              </a:rPr>
              <a:t>则</a:t>
            </a:r>
          </a:p>
        </p:txBody>
      </p:sp>
      <p:grpSp>
        <p:nvGrpSpPr>
          <p:cNvPr id="37895" name="Group 14">
            <a:extLst>
              <a:ext uri="{FF2B5EF4-FFF2-40B4-BE49-F238E27FC236}">
                <a16:creationId xmlns:a16="http://schemas.microsoft.com/office/drawing/2014/main" id="{574436C0-6701-49A4-9B84-EB1A1F74E64C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733317"/>
            <a:ext cx="4443412" cy="608012"/>
            <a:chOff x="385" y="2024"/>
            <a:chExt cx="2799" cy="383"/>
          </a:xfrm>
        </p:grpSpPr>
        <p:sp>
          <p:nvSpPr>
            <p:cNvPr id="37914" name="Text Box 12">
              <a:extLst>
                <a:ext uri="{FF2B5EF4-FFF2-40B4-BE49-F238E27FC236}">
                  <a16:creationId xmlns:a16="http://schemas.microsoft.com/office/drawing/2014/main" id="{76014685-A471-48A4-9CEF-E327B83D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24"/>
              <a:ext cx="2799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试证当</a:t>
              </a:r>
              <a:r>
                <a:rPr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n&gt;1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时，    比</a:t>
              </a:r>
              <a:r>
                <a:rPr lang="en-US" altLang="zh-CN" sz="2600">
                  <a:solidFill>
                    <a:srgbClr val="20207E"/>
                  </a:solidFill>
                  <a:ea typeface="楷体_GB2312" pitchFamily="49" charset="-122"/>
                </a:rPr>
                <a:t>nZ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有效。</a:t>
              </a:r>
            </a:p>
          </p:txBody>
        </p:sp>
        <p:graphicFrame>
          <p:nvGraphicFramePr>
            <p:cNvPr id="37915" name="Object 13">
              <a:extLst>
                <a:ext uri="{FF2B5EF4-FFF2-40B4-BE49-F238E27FC236}">
                  <a16:creationId xmlns:a16="http://schemas.microsoft.com/office/drawing/2014/main" id="{F06E94CE-8DEA-41D6-9677-48C0B0BC04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2088"/>
            <a:ext cx="22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112" imgH="228501" progId="Equation.DSMT4">
                    <p:embed/>
                  </p:oleObj>
                </mc:Choice>
                <mc:Fallback>
                  <p:oleObj name="Equation" r:id="rId5" imgW="203112" imgH="228501" progId="Equation.DSMT4">
                    <p:embed/>
                    <p:pic>
                      <p:nvPicPr>
                        <p:cNvPr id="37915" name="Object 13">
                          <a:extLst>
                            <a:ext uri="{FF2B5EF4-FFF2-40B4-BE49-F238E27FC236}">
                              <a16:creationId xmlns:a16="http://schemas.microsoft.com/office/drawing/2014/main" id="{F06E94CE-8DEA-41D6-9677-48C0B0BC04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088"/>
                          <a:ext cx="22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001AF"/>
                                  </a:gs>
                                  <a:gs pos="50000">
                                    <a:schemeClr val="hlink"/>
                                  </a:gs>
                                  <a:gs pos="100000">
                                    <a:srgbClr val="6001A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6927" name="Text Box 15">
            <a:extLst>
              <a:ext uri="{FF2B5EF4-FFF2-40B4-BE49-F238E27FC236}">
                <a16:creationId xmlns:a16="http://schemas.microsoft.com/office/drawing/2014/main" id="{9EC5F930-9458-4CE0-84A3-8A03DCC3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404829"/>
            <a:ext cx="5064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sp>
        <p:nvSpPr>
          <p:cNvPr id="166930" name="Text Box 18">
            <a:extLst>
              <a:ext uri="{FF2B5EF4-FFF2-40B4-BE49-F238E27FC236}">
                <a16:creationId xmlns:a16="http://schemas.microsoft.com/office/drawing/2014/main" id="{7BC85D7D-D8A0-4118-917C-26939DFB1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92242"/>
            <a:ext cx="37925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>
                <a:ea typeface="楷体_GB2312" pitchFamily="49" charset="-122"/>
              </a:rPr>
              <a:t>        </a:t>
            </a:r>
            <a:r>
              <a:rPr kumimoji="1" lang="zh-CN" altLang="en-US" sz="2600">
                <a:ea typeface="楷体_GB2312" pitchFamily="49" charset="-122"/>
              </a:rPr>
              <a:t>再者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ea typeface="楷体_GB2312" pitchFamily="49" charset="-122"/>
              </a:rPr>
              <a:t> 由于</a:t>
            </a:r>
            <a:r>
              <a:rPr kumimoji="1" lang="en-US" altLang="zh-CN" sz="2600" i="1">
                <a:ea typeface="楷体_GB2312" pitchFamily="49" charset="-122"/>
              </a:rPr>
              <a:t>D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Z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600" baseline="30000">
                <a:ea typeface="楷体_GB2312" pitchFamily="49" charset="-122"/>
              </a:rPr>
              <a:t> 2</a:t>
            </a:r>
            <a:r>
              <a:rPr kumimoji="1" lang="en-US" altLang="zh-CN" sz="2600">
                <a:ea typeface="楷体_GB2312" pitchFamily="49" charset="-122"/>
              </a:rPr>
              <a:t>/</a:t>
            </a:r>
            <a:r>
              <a:rPr kumimoji="1" lang="en-US" altLang="zh-CN" sz="2600" i="1">
                <a:ea typeface="楷体_GB2312" pitchFamily="49" charset="-122"/>
              </a:rPr>
              <a:t>n</a:t>
            </a:r>
            <a:r>
              <a:rPr kumimoji="1" lang="en-US" altLang="zh-CN" sz="2600" baseline="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 sz="2600">
              <a:ea typeface="楷体_GB2312" pitchFamily="49" charset="-122"/>
            </a:endParaRPr>
          </a:p>
        </p:txBody>
      </p:sp>
      <p:sp>
        <p:nvSpPr>
          <p:cNvPr id="166932" name="Rectangle 20">
            <a:extLst>
              <a:ext uri="{FF2B5EF4-FFF2-40B4-BE49-F238E27FC236}">
                <a16:creationId xmlns:a16="http://schemas.microsoft.com/office/drawing/2014/main" id="{E922D16B-9607-4047-98D0-5432B10D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5292242"/>
            <a:ext cx="21859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故有</a:t>
            </a:r>
            <a:r>
              <a:rPr kumimoji="1" lang="en-US" altLang="zh-CN" sz="2600" i="1">
                <a:ea typeface="楷体_GB2312" pitchFamily="49" charset="-122"/>
              </a:rPr>
              <a:t>D</a:t>
            </a:r>
            <a:r>
              <a:rPr kumimoji="1" lang="en-US" altLang="zh-CN" sz="2600">
                <a:ea typeface="楷体_GB2312" pitchFamily="49" charset="-122"/>
              </a:rPr>
              <a:t>(</a:t>
            </a:r>
            <a:r>
              <a:rPr kumimoji="1" lang="en-US" altLang="zh-CN" sz="2600" i="1">
                <a:ea typeface="楷体_GB2312" pitchFamily="49" charset="-122"/>
              </a:rPr>
              <a:t>nZ</a:t>
            </a:r>
            <a:r>
              <a:rPr kumimoji="1" lang="en-US" altLang="zh-CN" sz="2600">
                <a:ea typeface="楷体_GB2312" pitchFamily="49" charset="-122"/>
              </a:rPr>
              <a:t>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600" baseline="30000">
                <a:ea typeface="楷体_GB2312" pitchFamily="49" charset="-122"/>
              </a:rPr>
              <a:t> 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 </a:t>
            </a:r>
          </a:p>
        </p:txBody>
      </p:sp>
      <p:grpSp>
        <p:nvGrpSpPr>
          <p:cNvPr id="166999" name="Group 87">
            <a:extLst>
              <a:ext uri="{FF2B5EF4-FFF2-40B4-BE49-F238E27FC236}">
                <a16:creationId xmlns:a16="http://schemas.microsoft.com/office/drawing/2014/main" id="{8BBCD47B-934F-4B34-B192-5E84FC0816C4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4401654"/>
            <a:ext cx="2354262" cy="628650"/>
            <a:chOff x="839" y="2568"/>
            <a:chExt cx="1483" cy="396"/>
          </a:xfrm>
        </p:grpSpPr>
        <p:sp>
          <p:nvSpPr>
            <p:cNvPr id="37912" name="Text Box 83">
              <a:extLst>
                <a:ext uri="{FF2B5EF4-FFF2-40B4-BE49-F238E27FC236}">
                  <a16:creationId xmlns:a16="http://schemas.microsoft.com/office/drawing/2014/main" id="{E15CA6D0-213B-4F99-B115-FC7AB2B7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568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由于</a:t>
              </a:r>
            </a:p>
          </p:txBody>
        </p:sp>
        <p:graphicFrame>
          <p:nvGraphicFramePr>
            <p:cNvPr id="37913" name="Object 84">
              <a:extLst>
                <a:ext uri="{FF2B5EF4-FFF2-40B4-BE49-F238E27FC236}">
                  <a16:creationId xmlns:a16="http://schemas.microsoft.com/office/drawing/2014/main" id="{C0A9670B-0CBF-47C4-A7B5-7DF4934D22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659"/>
            <a:ext cx="98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63225" imgH="266584" progId="Equation.DSMT4">
                    <p:embed/>
                  </p:oleObj>
                </mc:Choice>
                <mc:Fallback>
                  <p:oleObj name="Equation" r:id="rId7" imgW="863225" imgH="266584" progId="Equation.DSMT4">
                    <p:embed/>
                    <p:pic>
                      <p:nvPicPr>
                        <p:cNvPr id="37913" name="Object 84">
                          <a:extLst>
                            <a:ext uri="{FF2B5EF4-FFF2-40B4-BE49-F238E27FC236}">
                              <a16:creationId xmlns:a16="http://schemas.microsoft.com/office/drawing/2014/main" id="{C0A9670B-0CBF-47C4-A7B5-7DF4934D22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659"/>
                          <a:ext cx="98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0" name="Group 88">
            <a:extLst>
              <a:ext uri="{FF2B5EF4-FFF2-40B4-BE49-F238E27FC236}">
                <a16:creationId xmlns:a16="http://schemas.microsoft.com/office/drawing/2014/main" id="{F84CA92E-329A-4BA0-9778-2D469D1A8BF7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4341329"/>
            <a:ext cx="2465388" cy="850900"/>
            <a:chOff x="3638" y="2440"/>
            <a:chExt cx="1553" cy="536"/>
          </a:xfrm>
        </p:grpSpPr>
        <p:sp>
          <p:nvSpPr>
            <p:cNvPr id="37910" name="Text Box 85">
              <a:extLst>
                <a:ext uri="{FF2B5EF4-FFF2-40B4-BE49-F238E27FC236}">
                  <a16:creationId xmlns:a16="http://schemas.microsoft.com/office/drawing/2014/main" id="{0C05ACF5-C583-46CA-877C-90B15F164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486"/>
              <a:ext cx="53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ea typeface="楷体_GB2312" pitchFamily="49" charset="-122"/>
                </a:rPr>
                <a:t>故有</a:t>
              </a:r>
            </a:p>
          </p:txBody>
        </p:sp>
        <p:graphicFrame>
          <p:nvGraphicFramePr>
            <p:cNvPr id="37911" name="Object 86">
              <a:extLst>
                <a:ext uri="{FF2B5EF4-FFF2-40B4-BE49-F238E27FC236}">
                  <a16:creationId xmlns:a16="http://schemas.microsoft.com/office/drawing/2014/main" id="{DB58EA87-3085-4C7D-B3CA-05BE079A5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440"/>
            <a:ext cx="1041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14400" imgH="469900" progId="Equation.DSMT4">
                    <p:embed/>
                  </p:oleObj>
                </mc:Choice>
                <mc:Fallback>
                  <p:oleObj name="Equation" r:id="rId9" imgW="914400" imgH="469900" progId="Equation.DSMT4">
                    <p:embed/>
                    <p:pic>
                      <p:nvPicPr>
                        <p:cNvPr id="37911" name="Object 86">
                          <a:extLst>
                            <a:ext uri="{FF2B5EF4-FFF2-40B4-BE49-F238E27FC236}">
                              <a16:creationId xmlns:a16="http://schemas.microsoft.com/office/drawing/2014/main" id="{DB58EA87-3085-4C7D-B3CA-05BE079A5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440"/>
                          <a:ext cx="1041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8" name="Group 96">
            <a:extLst>
              <a:ext uri="{FF2B5EF4-FFF2-40B4-BE49-F238E27FC236}">
                <a16:creationId xmlns:a16="http://schemas.microsoft.com/office/drawing/2014/main" id="{11F5F973-95A4-41B9-ACC5-40C95FEA1527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6017729"/>
            <a:ext cx="3889375" cy="615950"/>
            <a:chOff x="748" y="3521"/>
            <a:chExt cx="2450" cy="388"/>
          </a:xfrm>
        </p:grpSpPr>
        <p:sp>
          <p:nvSpPr>
            <p:cNvPr id="37908" name="Text Box 90">
              <a:extLst>
                <a:ext uri="{FF2B5EF4-FFF2-40B4-BE49-F238E27FC236}">
                  <a16:creationId xmlns:a16="http://schemas.microsoft.com/office/drawing/2014/main" id="{B9104D20-CD48-4D85-A65B-277E90873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3521"/>
              <a:ext cx="108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当</a:t>
              </a:r>
              <a:r>
                <a:rPr lang="en-US" altLang="zh-CN" sz="2600">
                  <a:solidFill>
                    <a:schemeClr val="tx1"/>
                  </a:solidFill>
                  <a:ea typeface="楷体_GB2312" pitchFamily="49" charset="-122"/>
                </a:rPr>
                <a:t>n&gt;1</a:t>
              </a: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时，</a:t>
              </a:r>
            </a:p>
          </p:txBody>
        </p:sp>
        <p:graphicFrame>
          <p:nvGraphicFramePr>
            <p:cNvPr id="37909" name="Object 92">
              <a:extLst>
                <a:ext uri="{FF2B5EF4-FFF2-40B4-BE49-F238E27FC236}">
                  <a16:creationId xmlns:a16="http://schemas.microsoft.com/office/drawing/2014/main" id="{0E8FBF34-7FF8-42CA-957F-7712A29D3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3566"/>
            <a:ext cx="145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80588" imgH="279279" progId="Equation.DSMT4">
                    <p:embed/>
                  </p:oleObj>
                </mc:Choice>
                <mc:Fallback>
                  <p:oleObj name="Equation" r:id="rId11" imgW="1180588" imgH="279279" progId="Equation.DSMT4">
                    <p:embed/>
                    <p:pic>
                      <p:nvPicPr>
                        <p:cNvPr id="37909" name="Object 92">
                          <a:extLst>
                            <a:ext uri="{FF2B5EF4-FFF2-40B4-BE49-F238E27FC236}">
                              <a16:creationId xmlns:a16="http://schemas.microsoft.com/office/drawing/2014/main" id="{0E8FBF34-7FF8-42CA-957F-7712A29D3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566"/>
                          <a:ext cx="145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7006" name="Group 94">
            <a:extLst>
              <a:ext uri="{FF2B5EF4-FFF2-40B4-BE49-F238E27FC236}">
                <a16:creationId xmlns:a16="http://schemas.microsoft.com/office/drawing/2014/main" id="{3C004F34-45C6-4486-9860-E3A8EF658F46}"/>
              </a:ext>
            </a:extLst>
          </p:cNvPr>
          <p:cNvGrpSpPr>
            <a:grpSpLocks/>
          </p:cNvGrpSpPr>
          <p:nvPr/>
        </p:nvGrpSpPr>
        <p:grpSpPr bwMode="auto">
          <a:xfrm>
            <a:off x="5126038" y="6057417"/>
            <a:ext cx="2559050" cy="608012"/>
            <a:chOff x="3833" y="3566"/>
            <a:chExt cx="1612" cy="383"/>
          </a:xfrm>
        </p:grpSpPr>
        <p:graphicFrame>
          <p:nvGraphicFramePr>
            <p:cNvPr id="37906" name="Object 91">
              <a:extLst>
                <a:ext uri="{FF2B5EF4-FFF2-40B4-BE49-F238E27FC236}">
                  <a16:creationId xmlns:a16="http://schemas.microsoft.com/office/drawing/2014/main" id="{7D1B6B4C-FCCF-4471-A1E9-CD17EDC51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7" y="3631"/>
            <a:ext cx="22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112" imgH="228501" progId="Equation.DSMT4">
                    <p:embed/>
                  </p:oleObj>
                </mc:Choice>
                <mc:Fallback>
                  <p:oleObj name="Equation" r:id="rId13" imgW="203112" imgH="228501" progId="Equation.DSMT4">
                    <p:embed/>
                    <p:pic>
                      <p:nvPicPr>
                        <p:cNvPr id="37906" name="Object 91">
                          <a:extLst>
                            <a:ext uri="{FF2B5EF4-FFF2-40B4-BE49-F238E27FC236}">
                              <a16:creationId xmlns:a16="http://schemas.microsoft.com/office/drawing/2014/main" id="{7D1B6B4C-FCCF-4471-A1E9-CD17EDC51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7" y="3631"/>
                          <a:ext cx="22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6001AF"/>
                                  </a:gs>
                                  <a:gs pos="50000">
                                    <a:schemeClr val="hlink"/>
                                  </a:gs>
                                  <a:gs pos="100000">
                                    <a:srgbClr val="6001AF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Rectangle 93">
              <a:extLst>
                <a:ext uri="{FF2B5EF4-FFF2-40B4-BE49-F238E27FC236}">
                  <a16:creationId xmlns:a16="http://schemas.microsoft.com/office/drawing/2014/main" id="{519C3B75-56DE-42A5-BAB0-481C0A9D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566"/>
              <a:ext cx="161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故    比</a:t>
              </a:r>
              <a:r>
                <a:rPr lang="en-US" altLang="zh-CN" sz="2600" i="1">
                  <a:solidFill>
                    <a:schemeClr val="tx1"/>
                  </a:solidFill>
                  <a:ea typeface="楷体_GB2312" pitchFamily="49" charset="-122"/>
                </a:rPr>
                <a:t>nZ</a:t>
              </a:r>
              <a:r>
                <a:rPr lang="zh-CN" altLang="en-US" sz="2600">
                  <a:solidFill>
                    <a:schemeClr val="tx1"/>
                  </a:solidFill>
                  <a:ea typeface="楷体_GB2312" pitchFamily="49" charset="-122"/>
                </a:rPr>
                <a:t>有效。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7" grpId="0" build="p" autoUpdateAnimBg="0"/>
      <p:bldP spid="166930" grpId="0" build="p" autoUpdateAnimBg="0"/>
      <p:bldP spid="16693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WordArt 2"/>
          <p:cNvSpPr>
            <a:spLocks noChangeArrowheads="1" noChangeShapeType="1" noTextEdit="1"/>
          </p:cNvSpPr>
          <p:nvPr/>
        </p:nvSpPr>
        <p:spPr bwMode="auto">
          <a:xfrm>
            <a:off x="771525" y="180022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7123" name="WordArt 3"/>
          <p:cNvSpPr>
            <a:spLocks noChangeArrowheads="1" noChangeShapeType="1" noTextEdit="1"/>
          </p:cNvSpPr>
          <p:nvPr/>
        </p:nvSpPr>
        <p:spPr bwMode="auto">
          <a:xfrm>
            <a:off x="771525" y="657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1435100" y="530225"/>
            <a:ext cx="7886700" cy="571501"/>
            <a:chOff x="904" y="310"/>
            <a:chExt cx="4968" cy="360"/>
          </a:xfrm>
        </p:grpSpPr>
        <p:sp>
          <p:nvSpPr>
            <p:cNvPr id="517125" name="Rectangle 5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7126" name="Object 6"/>
            <p:cNvGraphicFramePr>
              <a:graphicFrameLocks noChangeAspect="1"/>
            </p:cNvGraphicFramePr>
            <p:nvPr/>
          </p:nvGraphicFramePr>
          <p:xfrm>
            <a:off x="2944" y="353"/>
            <a:ext cx="17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040" imgH="190440" progId="Equation.DSMT4">
                    <p:embed/>
                  </p:oleObj>
                </mc:Choice>
                <mc:Fallback>
                  <p:oleObj name="Equation" r:id="rId3" imgW="1130040" imgH="190440" progId="Equation.DSMT4">
                    <p:embed/>
                    <p:pic>
                      <p:nvPicPr>
                        <p:cNvPr id="5171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353"/>
                          <a:ext cx="17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27" name="Object 7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5171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28" name="Rectangle 8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7196" name="Group 76"/>
          <p:cNvGrpSpPr>
            <a:grpSpLocks/>
          </p:cNvGrpSpPr>
          <p:nvPr/>
        </p:nvGrpSpPr>
        <p:grpSpPr bwMode="auto">
          <a:xfrm>
            <a:off x="-3175" y="923926"/>
            <a:ext cx="9096375" cy="908050"/>
            <a:chOff x="-66" y="494"/>
            <a:chExt cx="5730" cy="572"/>
          </a:xfrm>
        </p:grpSpPr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-66" y="587"/>
              <a:ext cx="5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的两个无偏估计     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的有效性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7131" name="Object 11"/>
            <p:cNvGraphicFramePr>
              <a:graphicFrameLocks noChangeAspect="1"/>
            </p:cNvGraphicFramePr>
            <p:nvPr/>
          </p:nvGraphicFramePr>
          <p:xfrm>
            <a:off x="446" y="65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152280" progId="Equation.DSMT4">
                    <p:embed/>
                  </p:oleObj>
                </mc:Choice>
                <mc:Fallback>
                  <p:oleObj name="Equation" r:id="rId7" imgW="126720" imgH="152280" progId="Equation.DSMT4">
                    <p:embed/>
                    <p:pic>
                      <p:nvPicPr>
                        <p:cNvPr id="5171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" y="65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32" name="Object 12"/>
            <p:cNvGraphicFramePr>
              <a:graphicFrameLocks noChangeAspect="1"/>
            </p:cNvGraphicFramePr>
            <p:nvPr/>
          </p:nvGraphicFramePr>
          <p:xfrm>
            <a:off x="2213" y="494"/>
            <a:ext cx="181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20480" imgH="342720" progId="Equation.DSMT4">
                    <p:embed/>
                  </p:oleObj>
                </mc:Choice>
                <mc:Fallback>
                  <p:oleObj name="Equation" r:id="rId9" imgW="1320480" imgH="342720" progId="Equation.DSMT4">
                    <p:embed/>
                    <p:pic>
                      <p:nvPicPr>
                        <p:cNvPr id="5171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494"/>
                          <a:ext cx="181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136" name="Object 16"/>
          <p:cNvGraphicFramePr>
            <a:graphicFrameLocks noChangeAspect="1"/>
          </p:cNvGraphicFramePr>
          <p:nvPr/>
        </p:nvGraphicFramePr>
        <p:xfrm>
          <a:off x="1185863" y="1649413"/>
          <a:ext cx="288766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79280" imgH="215640" progId="Equation.DSMT4">
                  <p:embed/>
                </p:oleObj>
              </mc:Choice>
              <mc:Fallback>
                <p:oleObj name="Equation" r:id="rId11" imgW="1079280" imgH="215640" progId="Equation.DSMT4">
                  <p:embed/>
                  <p:pic>
                    <p:nvPicPr>
                      <p:cNvPr id="517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649413"/>
                        <a:ext cx="288766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7" name="Object 77"/>
          <p:cNvGraphicFramePr>
            <a:graphicFrameLocks noChangeAspect="1"/>
          </p:cNvGraphicFramePr>
          <p:nvPr/>
        </p:nvGraphicFramePr>
        <p:xfrm>
          <a:off x="2289175" y="2266950"/>
          <a:ext cx="17732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342720" progId="Equation.DSMT4">
                  <p:embed/>
                </p:oleObj>
              </mc:Choice>
              <mc:Fallback>
                <p:oleObj name="Equation" r:id="rId13" imgW="660240" imgH="342720" progId="Equation.DSMT4">
                  <p:embed/>
                  <p:pic>
                    <p:nvPicPr>
                      <p:cNvPr id="51719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266950"/>
                        <a:ext cx="17732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8" name="Object 78"/>
          <p:cNvGraphicFramePr>
            <a:graphicFrameLocks noChangeAspect="1"/>
          </p:cNvGraphicFramePr>
          <p:nvPr/>
        </p:nvGraphicFramePr>
        <p:xfrm>
          <a:off x="4000500" y="2266950"/>
          <a:ext cx="1330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355320" progId="Equation.DSMT4">
                  <p:embed/>
                </p:oleObj>
              </mc:Choice>
              <mc:Fallback>
                <p:oleObj name="Equation" r:id="rId15" imgW="495000" imgH="355320" progId="Equation.DSMT4">
                  <p:embed/>
                  <p:pic>
                    <p:nvPicPr>
                      <p:cNvPr id="517198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266950"/>
                        <a:ext cx="1330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99" name="Object 79"/>
          <p:cNvGraphicFramePr>
            <a:graphicFrameLocks noChangeAspect="1"/>
          </p:cNvGraphicFramePr>
          <p:nvPr/>
        </p:nvGraphicFramePr>
        <p:xfrm>
          <a:off x="5260975" y="2235200"/>
          <a:ext cx="8810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17160" imgH="355320" progId="Equation.DSMT4">
                  <p:embed/>
                </p:oleObj>
              </mc:Choice>
              <mc:Fallback>
                <p:oleObj name="Equation" r:id="rId17" imgW="317160" imgH="355320" progId="Equation.DSMT4">
                  <p:embed/>
                  <p:pic>
                    <p:nvPicPr>
                      <p:cNvPr id="51719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235200"/>
                        <a:ext cx="8810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1" name="Object 81"/>
          <p:cNvGraphicFramePr>
            <a:graphicFrameLocks noChangeAspect="1"/>
          </p:cNvGraphicFramePr>
          <p:nvPr/>
        </p:nvGraphicFramePr>
        <p:xfrm>
          <a:off x="1171575" y="3021013"/>
          <a:ext cx="37544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96800" imgH="355320" progId="Equation.DSMT4">
                  <p:embed/>
                </p:oleObj>
              </mc:Choice>
              <mc:Fallback>
                <p:oleObj name="Equation" r:id="rId19" imgW="1396800" imgH="355320" progId="Equation.DSMT4">
                  <p:embed/>
                  <p:pic>
                    <p:nvPicPr>
                      <p:cNvPr id="51720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021013"/>
                        <a:ext cx="37544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1235075" y="3700463"/>
          <a:ext cx="51816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81080" imgH="406080" progId="Equation.DSMT4">
                  <p:embed/>
                </p:oleObj>
              </mc:Choice>
              <mc:Fallback>
                <p:oleObj name="Equation" r:id="rId21" imgW="1981080" imgH="406080" progId="Equation.DSMT4">
                  <p:embed/>
                  <p:pic>
                    <p:nvPicPr>
                      <p:cNvPr id="517202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700463"/>
                        <a:ext cx="51816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3" name="Object 83"/>
          <p:cNvGraphicFramePr>
            <a:graphicFrameLocks noChangeAspect="1"/>
          </p:cNvGraphicFramePr>
          <p:nvPr/>
        </p:nvGraphicFramePr>
        <p:xfrm>
          <a:off x="6399433" y="3744913"/>
          <a:ext cx="1654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22080" imgH="380880" progId="Equation.DSMT4">
                  <p:embed/>
                </p:oleObj>
              </mc:Choice>
              <mc:Fallback>
                <p:oleObj name="Equation" r:id="rId23" imgW="622080" imgH="380880" progId="Equation.DSMT4">
                  <p:embed/>
                  <p:pic>
                    <p:nvPicPr>
                      <p:cNvPr id="517203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433" y="3744913"/>
                        <a:ext cx="16541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7214" name="Group 94"/>
          <p:cNvGrpSpPr>
            <a:grpSpLocks/>
          </p:cNvGrpSpPr>
          <p:nvPr/>
        </p:nvGrpSpPr>
        <p:grpSpPr bwMode="auto">
          <a:xfrm>
            <a:off x="723900" y="4740275"/>
            <a:ext cx="3602038" cy="531813"/>
            <a:chOff x="456" y="2563"/>
            <a:chExt cx="2269" cy="335"/>
          </a:xfrm>
        </p:grpSpPr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456" y="2563"/>
              <a:ext cx="2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    时       有</a:t>
              </a:r>
            </a:p>
          </p:txBody>
        </p:sp>
        <p:graphicFrame>
          <p:nvGraphicFramePr>
            <p:cNvPr id="517171" name="Object 51"/>
            <p:cNvGraphicFramePr>
              <a:graphicFrameLocks noChangeAspect="1"/>
            </p:cNvGraphicFramePr>
            <p:nvPr/>
          </p:nvGraphicFramePr>
          <p:xfrm>
            <a:off x="707" y="2615"/>
            <a:ext cx="5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17160" imgH="152280" progId="Equation.DSMT4">
                    <p:embed/>
                  </p:oleObj>
                </mc:Choice>
                <mc:Fallback>
                  <p:oleObj name="Equation" r:id="rId25" imgW="317160" imgH="152280" progId="Equation.DSMT4">
                    <p:embed/>
                    <p:pic>
                      <p:nvPicPr>
                        <p:cNvPr id="51717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615"/>
                          <a:ext cx="5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206" name="Object 86"/>
            <p:cNvGraphicFramePr>
              <a:graphicFrameLocks noChangeAspect="1"/>
            </p:cNvGraphicFramePr>
            <p:nvPr/>
          </p:nvGraphicFramePr>
          <p:xfrm>
            <a:off x="1419" y="2622"/>
            <a:ext cx="76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82400" imgH="164880" progId="Equation.DSMT4">
                    <p:embed/>
                  </p:oleObj>
                </mc:Choice>
                <mc:Fallback>
                  <p:oleObj name="Equation" r:id="rId27" imgW="482400" imgH="164880" progId="Equation.DSMT4">
                    <p:embed/>
                    <p:pic>
                      <p:nvPicPr>
                        <p:cNvPr id="51720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2622"/>
                          <a:ext cx="76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208" name="Object 88"/>
          <p:cNvGraphicFramePr>
            <a:graphicFrameLocks noChangeAspect="1"/>
          </p:cNvGraphicFramePr>
          <p:nvPr/>
        </p:nvGraphicFramePr>
        <p:xfrm>
          <a:off x="3600450" y="5202238"/>
          <a:ext cx="24812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88840" imgH="215640" progId="Equation.DSMT4">
                  <p:embed/>
                </p:oleObj>
              </mc:Choice>
              <mc:Fallback>
                <p:oleObj name="Equation" r:id="rId29" imgW="888840" imgH="215640" progId="Equation.DSMT4">
                  <p:embed/>
                  <p:pic>
                    <p:nvPicPr>
                      <p:cNvPr id="51720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202238"/>
                        <a:ext cx="24812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7211" name="Group 91"/>
          <p:cNvGrpSpPr>
            <a:grpSpLocks/>
          </p:cNvGrpSpPr>
          <p:nvPr/>
        </p:nvGrpSpPr>
        <p:grpSpPr bwMode="auto">
          <a:xfrm>
            <a:off x="147638" y="5802313"/>
            <a:ext cx="3940175" cy="638175"/>
            <a:chOff x="-8" y="3071"/>
            <a:chExt cx="2482" cy="402"/>
          </a:xfrm>
        </p:grpSpPr>
        <p:sp>
          <p:nvSpPr>
            <p:cNvPr id="517207" name="Rectangle 87"/>
            <p:cNvSpPr>
              <a:spLocks noChangeArrowheads="1"/>
            </p:cNvSpPr>
            <p:nvPr/>
          </p:nvSpPr>
          <p:spPr bwMode="auto">
            <a:xfrm>
              <a:off x="-8" y="3116"/>
              <a:ext cx="24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较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有效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7205" name="Object 85"/>
            <p:cNvGraphicFramePr>
              <a:graphicFrameLocks noChangeAspect="1"/>
            </p:cNvGraphicFramePr>
            <p:nvPr/>
          </p:nvGraphicFramePr>
          <p:xfrm>
            <a:off x="266" y="3101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26720" imgH="203040" progId="Equation.DSMT4">
                    <p:embed/>
                  </p:oleObj>
                </mc:Choice>
                <mc:Fallback>
                  <p:oleObj name="Equation" r:id="rId31" imgW="126720" imgH="203040" progId="Equation.DSMT4">
                    <p:embed/>
                    <p:pic>
                      <p:nvPicPr>
                        <p:cNvPr id="51720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101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210" name="Object 90"/>
            <p:cNvGraphicFramePr>
              <a:graphicFrameLocks noChangeAspect="1"/>
            </p:cNvGraphicFramePr>
            <p:nvPr/>
          </p:nvGraphicFramePr>
          <p:xfrm>
            <a:off x="735" y="3071"/>
            <a:ext cx="32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241200" progId="Equation.DSMT4">
                    <p:embed/>
                  </p:oleObj>
                </mc:Choice>
                <mc:Fallback>
                  <p:oleObj name="Equation" r:id="rId33" imgW="203040" imgH="241200" progId="Equation.DSMT4">
                    <p:embed/>
                    <p:pic>
                      <p:nvPicPr>
                        <p:cNvPr id="51721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071"/>
                          <a:ext cx="320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457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74" name="WordArt 58"/>
          <p:cNvSpPr>
            <a:spLocks noChangeArrowheads="1" noChangeShapeType="1" noTextEdit="1"/>
          </p:cNvSpPr>
          <p:nvPr/>
        </p:nvSpPr>
        <p:spPr bwMode="auto">
          <a:xfrm>
            <a:off x="815974" y="646113"/>
            <a:ext cx="3649664" cy="3714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三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相合性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一致性</a:t>
            </a:r>
            <a:r>
              <a:rPr lang="en-US" altLang="zh-CN" sz="3600" b="1" kern="10" dirty="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</a:t>
            </a:r>
            <a:endParaRPr lang="zh-CN" altLang="en-US" sz="3600" b="1" kern="10" dirty="0">
              <a:ln w="12700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latin typeface="黑体"/>
              <a:ea typeface="黑体"/>
            </a:endParaRPr>
          </a:p>
        </p:txBody>
      </p:sp>
      <p:grpSp>
        <p:nvGrpSpPr>
          <p:cNvPr id="495685" name="Group 69"/>
          <p:cNvGrpSpPr>
            <a:grpSpLocks/>
          </p:cNvGrpSpPr>
          <p:nvPr/>
        </p:nvGrpSpPr>
        <p:grpSpPr bwMode="auto">
          <a:xfrm>
            <a:off x="803275" y="984930"/>
            <a:ext cx="7351713" cy="560387"/>
            <a:chOff x="522" y="561"/>
            <a:chExt cx="4631" cy="353"/>
          </a:xfrm>
        </p:grpSpPr>
        <p:sp>
          <p:nvSpPr>
            <p:cNvPr id="495676" name="Rectangle 60"/>
            <p:cNvSpPr>
              <a:spLocks noChangeArrowheads="1"/>
            </p:cNvSpPr>
            <p:nvPr/>
          </p:nvSpPr>
          <p:spPr bwMode="auto">
            <a:xfrm>
              <a:off x="522" y="568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95677" name="Rectangle 61"/>
            <p:cNvSpPr>
              <a:spLocks noChangeArrowheads="1"/>
            </p:cNvSpPr>
            <p:nvPr/>
          </p:nvSpPr>
          <p:spPr bwMode="auto">
            <a:xfrm>
              <a:off x="2595" y="561"/>
              <a:ext cx="2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是未知参数  的点估计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5678" name="Object 62"/>
            <p:cNvGraphicFramePr>
              <a:graphicFrameLocks noChangeAspect="1"/>
            </p:cNvGraphicFramePr>
            <p:nvPr/>
          </p:nvGraphicFramePr>
          <p:xfrm>
            <a:off x="789" y="578"/>
            <a:ext cx="192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68200" imgH="215640" progId="Equation.DSMT4">
                    <p:embed/>
                  </p:oleObj>
                </mc:Choice>
                <mc:Fallback>
                  <p:oleObj name="Equation" r:id="rId2" imgW="1168200" imgH="21564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578"/>
                          <a:ext cx="192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83" name="Object 67"/>
            <p:cNvGraphicFramePr>
              <a:graphicFrameLocks noChangeAspect="1"/>
            </p:cNvGraphicFramePr>
            <p:nvPr/>
          </p:nvGraphicFramePr>
          <p:xfrm>
            <a:off x="3807" y="628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152280" progId="Equation.DSMT4">
                    <p:embed/>
                  </p:oleObj>
                </mc:Choice>
                <mc:Fallback>
                  <p:oleObj name="Equation" r:id="rId4" imgW="126720" imgH="1522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628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5684" name="Object 68"/>
          <p:cNvGraphicFramePr>
            <a:graphicFrameLocks noChangeAspect="1"/>
          </p:cNvGraphicFramePr>
          <p:nvPr/>
        </p:nvGraphicFramePr>
        <p:xfrm>
          <a:off x="3144838" y="4560888"/>
          <a:ext cx="32845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66400" progId="Equation.DSMT4">
                  <p:embed/>
                </p:oleObj>
              </mc:Choice>
              <mc:Fallback>
                <p:oleObj name="Equation" r:id="rId6" imgW="1257120" imgH="266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560888"/>
                        <a:ext cx="32845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5686" name="Group 70"/>
          <p:cNvGrpSpPr>
            <a:grpSpLocks/>
          </p:cNvGrpSpPr>
          <p:nvPr/>
        </p:nvGrpSpPr>
        <p:grpSpPr bwMode="auto">
          <a:xfrm>
            <a:off x="833438" y="1584325"/>
            <a:ext cx="763587" cy="400050"/>
            <a:chOff x="581" y="1694"/>
            <a:chExt cx="481" cy="252"/>
          </a:xfrm>
        </p:grpSpPr>
        <p:pic>
          <p:nvPicPr>
            <p:cNvPr id="495687" name="Picture 71" descr="4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88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95692" name="Group 76"/>
          <p:cNvGrpSpPr>
            <a:grpSpLocks/>
          </p:cNvGrpSpPr>
          <p:nvPr/>
        </p:nvGrpSpPr>
        <p:grpSpPr bwMode="auto">
          <a:xfrm>
            <a:off x="1727200" y="1436690"/>
            <a:ext cx="7113588" cy="523875"/>
            <a:chOff x="1120" y="897"/>
            <a:chExt cx="4481" cy="330"/>
          </a:xfrm>
        </p:grpSpPr>
        <p:sp>
          <p:nvSpPr>
            <p:cNvPr id="495649" name="Rectangle 33"/>
            <p:cNvSpPr>
              <a:spLocks noChangeArrowheads="1"/>
            </p:cNvSpPr>
            <p:nvPr/>
          </p:nvSpPr>
          <p:spPr bwMode="auto">
            <a:xfrm>
              <a:off x="1120" y="897"/>
              <a:ext cx="44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当 </a:t>
              </a:r>
              <a:r>
                <a:rPr kumimoji="1" lang="zh-CN" altLang="en-US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</a:rPr>
                <a:t>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增加时，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怎样评价    是一个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  <a:cs typeface="Times New Roman" pitchFamily="18" charset="0"/>
                  <a:sym typeface="Symbol" pitchFamily="18" charset="2"/>
                </a:rPr>
                <a:t>”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好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华文新魏" pitchFamily="2" charset="-122"/>
                  <a:cs typeface="Times New Roman" pitchFamily="18" charset="0"/>
                  <a:sym typeface="Symbol" pitchFamily="18" charset="2"/>
                </a:rPr>
                <a:t>”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的估计</a:t>
              </a:r>
              <a:endPara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495689" name="Object 73"/>
            <p:cNvGraphicFramePr>
              <a:graphicFrameLocks noChangeAspect="1"/>
            </p:cNvGraphicFramePr>
            <p:nvPr/>
          </p:nvGraphicFramePr>
          <p:xfrm>
            <a:off x="1394" y="982"/>
            <a:ext cx="18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982"/>
                          <a:ext cx="18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0" name="Object 74"/>
            <p:cNvGraphicFramePr>
              <a:graphicFrameLocks noChangeAspect="1"/>
            </p:cNvGraphicFramePr>
            <p:nvPr/>
          </p:nvGraphicFramePr>
          <p:xfrm>
            <a:off x="3384" y="901"/>
            <a:ext cx="2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901"/>
                          <a:ext cx="21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9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469" y="99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sp>
        <p:nvSpPr>
          <p:cNvPr id="495693" name="WordArt 77"/>
          <p:cNvSpPr>
            <a:spLocks noChangeArrowheads="1" noChangeShapeType="1" noTextEdit="1"/>
          </p:cNvSpPr>
          <p:nvPr/>
        </p:nvSpPr>
        <p:spPr bwMode="auto">
          <a:xfrm>
            <a:off x="857250" y="21066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grpSp>
        <p:nvGrpSpPr>
          <p:cNvPr id="495699" name="Group 83"/>
          <p:cNvGrpSpPr>
            <a:grpSpLocks/>
          </p:cNvGrpSpPr>
          <p:nvPr/>
        </p:nvGrpSpPr>
        <p:grpSpPr bwMode="auto">
          <a:xfrm>
            <a:off x="1754188" y="1951038"/>
            <a:ext cx="7542212" cy="530225"/>
            <a:chOff x="1105" y="1189"/>
            <a:chExt cx="4751" cy="334"/>
          </a:xfrm>
        </p:grpSpPr>
        <p:sp>
          <p:nvSpPr>
            <p:cNvPr id="495694" name="Rectangle 78"/>
            <p:cNvSpPr>
              <a:spLocks noChangeArrowheads="1"/>
            </p:cNvSpPr>
            <p:nvPr/>
          </p:nvSpPr>
          <p:spPr bwMode="auto">
            <a:xfrm>
              <a:off x="1105" y="1189"/>
              <a:ext cx="3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当样本容量</a:t>
              </a: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增加时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样本</a:t>
              </a:r>
            </a:p>
          </p:txBody>
        </p:sp>
        <p:sp>
          <p:nvSpPr>
            <p:cNvPr id="495695" name="Rectangle 79"/>
            <p:cNvSpPr>
              <a:spLocks noChangeArrowheads="1"/>
            </p:cNvSpPr>
            <p:nvPr/>
          </p:nvSpPr>
          <p:spPr bwMode="auto">
            <a:xfrm>
              <a:off x="4905" y="1190"/>
              <a:ext cx="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包含未</a:t>
              </a:r>
            </a:p>
          </p:txBody>
        </p:sp>
        <p:graphicFrame>
          <p:nvGraphicFramePr>
            <p:cNvPr id="495696" name="Object 80"/>
            <p:cNvGraphicFramePr>
              <a:graphicFrameLocks noChangeAspect="1"/>
            </p:cNvGraphicFramePr>
            <p:nvPr/>
          </p:nvGraphicFramePr>
          <p:xfrm>
            <a:off x="2330" y="1270"/>
            <a:ext cx="18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26720" progId="Equation.DSMT4">
                    <p:embed/>
                  </p:oleObj>
                </mc:Choice>
                <mc:Fallback>
                  <p:oleObj name="Equation" r:id="rId13" imgW="114120" imgH="12672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270"/>
                          <a:ext cx="18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97" name="Object 81"/>
            <p:cNvGraphicFramePr>
              <a:graphicFrameLocks noChangeAspect="1"/>
            </p:cNvGraphicFramePr>
            <p:nvPr/>
          </p:nvGraphicFramePr>
          <p:xfrm>
            <a:off x="3755" y="1247"/>
            <a:ext cx="127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0" imgH="177480" progId="Equation.DSMT4">
                    <p:embed/>
                  </p:oleObj>
                </mc:Choice>
                <mc:Fallback>
                  <p:oleObj name="Equation" r:id="rId15" imgW="774360" imgH="1774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1247"/>
                          <a:ext cx="127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01" name="Group 85"/>
          <p:cNvGrpSpPr>
            <a:grpSpLocks/>
          </p:cNvGrpSpPr>
          <p:nvPr/>
        </p:nvGrpSpPr>
        <p:grpSpPr bwMode="auto">
          <a:xfrm>
            <a:off x="25400" y="2432050"/>
            <a:ext cx="7923213" cy="604838"/>
            <a:chOff x="24" y="1492"/>
            <a:chExt cx="4991" cy="381"/>
          </a:xfrm>
        </p:grpSpPr>
        <p:sp>
          <p:nvSpPr>
            <p:cNvPr id="495630" name="Rectangle 14"/>
            <p:cNvSpPr>
              <a:spLocks noChangeArrowheads="1"/>
            </p:cNvSpPr>
            <p:nvPr/>
          </p:nvSpPr>
          <p:spPr bwMode="auto">
            <a:xfrm>
              <a:off x="24" y="1492"/>
              <a:ext cx="499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知参数  的信息也越多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此时估计应越“精确”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5700" name="Object 84"/>
            <p:cNvGraphicFramePr>
              <a:graphicFrameLocks noChangeAspect="1"/>
            </p:cNvGraphicFramePr>
            <p:nvPr/>
          </p:nvGraphicFramePr>
          <p:xfrm>
            <a:off x="776" y="1594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720" imgH="152280" progId="Equation.DSMT4">
                    <p:embed/>
                  </p:oleObj>
                </mc:Choice>
                <mc:Fallback>
                  <p:oleObj name="Equation" r:id="rId17" imgW="126720" imgH="15228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594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02" name="Group 86"/>
          <p:cNvGrpSpPr>
            <a:grpSpLocks/>
          </p:cNvGrpSpPr>
          <p:nvPr/>
        </p:nvGrpSpPr>
        <p:grpSpPr bwMode="auto">
          <a:xfrm>
            <a:off x="835025" y="3148013"/>
            <a:ext cx="763588" cy="400050"/>
            <a:chOff x="581" y="1694"/>
            <a:chExt cx="481" cy="252"/>
          </a:xfrm>
        </p:grpSpPr>
        <p:pic>
          <p:nvPicPr>
            <p:cNvPr id="495703" name="Picture 87" descr="4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704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495711" name="Group 95"/>
          <p:cNvGrpSpPr>
            <a:grpSpLocks/>
          </p:cNvGrpSpPr>
          <p:nvPr/>
        </p:nvGrpSpPr>
        <p:grpSpPr bwMode="auto">
          <a:xfrm>
            <a:off x="1728788" y="3025775"/>
            <a:ext cx="6232525" cy="519113"/>
            <a:chOff x="1089" y="1770"/>
            <a:chExt cx="3926" cy="327"/>
          </a:xfrm>
        </p:grpSpPr>
        <p:sp>
          <p:nvSpPr>
            <p:cNvPr id="495706" name="Rectangle 90"/>
            <p:cNvSpPr>
              <a:spLocks noChangeArrowheads="1"/>
            </p:cNvSpPr>
            <p:nvPr/>
          </p:nvSpPr>
          <p:spPr bwMode="auto">
            <a:xfrm>
              <a:off x="1089" y="1770"/>
              <a:ext cx="3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由于    是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r.v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，怎样描述估计的精确性</a:t>
              </a:r>
            </a:p>
          </p:txBody>
        </p:sp>
        <p:sp>
          <p:nvSpPr>
            <p:cNvPr id="495709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4842" y="1856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  <p:graphicFrame>
          <p:nvGraphicFramePr>
            <p:cNvPr id="495710" name="Object 94"/>
            <p:cNvGraphicFramePr>
              <a:graphicFrameLocks noChangeAspect="1"/>
            </p:cNvGraphicFramePr>
            <p:nvPr/>
          </p:nvGraphicFramePr>
          <p:xfrm>
            <a:off x="1600" y="1772"/>
            <a:ext cx="21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720" imgH="190440" progId="Equation.DSMT4">
                    <p:embed/>
                  </p:oleObj>
                </mc:Choice>
                <mc:Fallback>
                  <p:oleObj name="Equation" r:id="rId19" imgW="126720" imgH="19044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72"/>
                          <a:ext cx="21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12" name="WordArt 96"/>
          <p:cNvSpPr>
            <a:spLocks noChangeArrowheads="1" noChangeShapeType="1" noTextEdit="1"/>
          </p:cNvSpPr>
          <p:nvPr/>
        </p:nvSpPr>
        <p:spPr bwMode="auto">
          <a:xfrm>
            <a:off x="833438" y="3733800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495727" name="Group 111"/>
          <p:cNvGrpSpPr>
            <a:grpSpLocks/>
          </p:cNvGrpSpPr>
          <p:nvPr/>
        </p:nvGrpSpPr>
        <p:grpSpPr bwMode="auto">
          <a:xfrm>
            <a:off x="1716088" y="3609975"/>
            <a:ext cx="7427912" cy="560388"/>
            <a:chOff x="1113" y="2146"/>
            <a:chExt cx="4679" cy="353"/>
          </a:xfrm>
        </p:grpSpPr>
        <p:sp>
          <p:nvSpPr>
            <p:cNvPr id="495723" name="Rectangle 107"/>
            <p:cNvSpPr>
              <a:spLocks noChangeArrowheads="1"/>
            </p:cNvSpPr>
            <p:nvPr/>
          </p:nvSpPr>
          <p:spPr bwMode="auto">
            <a:xfrm>
              <a:off x="1113" y="2153"/>
              <a:ext cx="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495724" name="Rectangle 108"/>
            <p:cNvSpPr>
              <a:spLocks noChangeArrowheads="1"/>
            </p:cNvSpPr>
            <p:nvPr/>
          </p:nvSpPr>
          <p:spPr bwMode="auto">
            <a:xfrm>
              <a:off x="3234" y="2146"/>
              <a:ext cx="2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5725" name="Object 109"/>
            <p:cNvGraphicFramePr>
              <a:graphicFrameLocks noChangeAspect="1"/>
            </p:cNvGraphicFramePr>
            <p:nvPr/>
          </p:nvGraphicFramePr>
          <p:xfrm>
            <a:off x="1365" y="2163"/>
            <a:ext cx="19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06360" imgH="215640" progId="Equation.DSMT4">
                    <p:embed/>
                  </p:oleObj>
                </mc:Choice>
                <mc:Fallback>
                  <p:oleObj name="Equation" r:id="rId21" imgW="1206360" imgH="21564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2163"/>
                          <a:ext cx="198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26" name="Object 110"/>
            <p:cNvGraphicFramePr>
              <a:graphicFrameLocks noChangeAspect="1"/>
            </p:cNvGraphicFramePr>
            <p:nvPr/>
          </p:nvGraphicFramePr>
          <p:xfrm>
            <a:off x="4438" y="2221"/>
            <a:ext cx="2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720" imgH="152280" progId="Equation.DSMT4">
                    <p:embed/>
                  </p:oleObj>
                </mc:Choice>
                <mc:Fallback>
                  <p:oleObj name="Equation" r:id="rId23" imgW="126720" imgH="1522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8" y="2221"/>
                          <a:ext cx="2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5733" name="Group 117"/>
          <p:cNvGrpSpPr>
            <a:grpSpLocks/>
          </p:cNvGrpSpPr>
          <p:nvPr/>
        </p:nvGrpSpPr>
        <p:grpSpPr bwMode="auto">
          <a:xfrm>
            <a:off x="0" y="4086225"/>
            <a:ext cx="4673600" cy="533400"/>
            <a:chOff x="16" y="2542"/>
            <a:chExt cx="2944" cy="336"/>
          </a:xfrm>
        </p:grpSpPr>
        <p:sp>
          <p:nvSpPr>
            <p:cNvPr id="495659" name="Rectangle 43"/>
            <p:cNvSpPr>
              <a:spLocks noChangeArrowheads="1"/>
            </p:cNvSpPr>
            <p:nvPr/>
          </p:nvSpPr>
          <p:spPr bwMode="auto">
            <a:xfrm>
              <a:off x="16" y="2549"/>
              <a:ext cx="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</a:t>
              </a:r>
            </a:p>
          </p:txBody>
        </p:sp>
        <p:graphicFrame>
          <p:nvGraphicFramePr>
            <p:cNvPr id="495728" name="Object 112"/>
            <p:cNvGraphicFramePr>
              <a:graphicFrameLocks noChangeAspect="1"/>
            </p:cNvGraphicFramePr>
            <p:nvPr/>
          </p:nvGraphicFramePr>
          <p:xfrm>
            <a:off x="323" y="2618"/>
            <a:ext cx="79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82400" imgH="152280" progId="Equation.DSMT4">
                    <p:embed/>
                  </p:oleObj>
                </mc:Choice>
                <mc:Fallback>
                  <p:oleObj name="Equation" r:id="rId25" imgW="482400" imgH="15228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" y="2618"/>
                          <a:ext cx="79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730" name="Rectangle 114"/>
            <p:cNvSpPr>
              <a:spLocks noChangeArrowheads="1"/>
            </p:cNvSpPr>
            <p:nvPr/>
          </p:nvSpPr>
          <p:spPr bwMode="auto">
            <a:xfrm>
              <a:off x="2417" y="2542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  <p:sp>
          <p:nvSpPr>
            <p:cNvPr id="495731" name="Rectangle 115"/>
            <p:cNvSpPr>
              <a:spLocks noChangeArrowheads="1"/>
            </p:cNvSpPr>
            <p:nvPr/>
          </p:nvSpPr>
          <p:spPr bwMode="auto">
            <a:xfrm>
              <a:off x="1082" y="2551"/>
              <a:ext cx="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满足：</a:t>
              </a:r>
            </a:p>
          </p:txBody>
        </p:sp>
        <p:graphicFrame>
          <p:nvGraphicFramePr>
            <p:cNvPr id="495732" name="Object 116"/>
            <p:cNvGraphicFramePr>
              <a:graphicFrameLocks noChangeAspect="1"/>
            </p:cNvGraphicFramePr>
            <p:nvPr/>
          </p:nvGraphicFramePr>
          <p:xfrm>
            <a:off x="1723" y="2619"/>
            <a:ext cx="7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44240" imgH="152280" progId="Equation.DSMT4">
                    <p:embed/>
                  </p:oleObj>
                </mc:Choice>
                <mc:Fallback>
                  <p:oleObj name="Equation" r:id="rId27" imgW="444240" imgH="15228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619"/>
                          <a:ext cx="73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37" name="WordArt 121"/>
          <p:cNvSpPr>
            <a:spLocks noChangeArrowheads="1" noChangeShapeType="1" noTextEdit="1"/>
          </p:cNvSpPr>
          <p:nvPr/>
        </p:nvSpPr>
        <p:spPr bwMode="auto">
          <a:xfrm>
            <a:off x="858838" y="5908675"/>
            <a:ext cx="652462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显然</a:t>
            </a:r>
          </a:p>
        </p:txBody>
      </p:sp>
      <p:grpSp>
        <p:nvGrpSpPr>
          <p:cNvPr id="495742" name="Group 126"/>
          <p:cNvGrpSpPr>
            <a:grpSpLocks/>
          </p:cNvGrpSpPr>
          <p:nvPr/>
        </p:nvGrpSpPr>
        <p:grpSpPr bwMode="auto">
          <a:xfrm>
            <a:off x="1793875" y="5784850"/>
            <a:ext cx="3206750" cy="528638"/>
            <a:chOff x="1770" y="3492"/>
            <a:chExt cx="2020" cy="333"/>
          </a:xfrm>
        </p:grpSpPr>
        <p:sp>
          <p:nvSpPr>
            <p:cNvPr id="495739" name="Rectangle 123"/>
            <p:cNvSpPr>
              <a:spLocks noChangeArrowheads="1"/>
            </p:cNvSpPr>
            <p:nvPr/>
          </p:nvSpPr>
          <p:spPr bwMode="auto">
            <a:xfrm>
              <a:off x="1969" y="3492"/>
              <a:ext cx="1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的相合估计</a:t>
              </a:r>
            </a:p>
          </p:txBody>
        </p:sp>
        <p:graphicFrame>
          <p:nvGraphicFramePr>
            <p:cNvPr id="495740" name="Object 124"/>
            <p:cNvGraphicFramePr>
              <a:graphicFrameLocks noChangeAspect="1"/>
            </p:cNvGraphicFramePr>
            <p:nvPr/>
          </p:nvGraphicFramePr>
          <p:xfrm>
            <a:off x="1770" y="3508"/>
            <a:ext cx="2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4880" imgH="203040" progId="Equation.DSMT4">
                    <p:embed/>
                  </p:oleObj>
                </mc:Choice>
                <mc:Fallback>
                  <p:oleObj name="Equation" r:id="rId29" imgW="164880" imgH="2030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3508"/>
                          <a:ext cx="27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41" name="Object 125"/>
            <p:cNvGraphicFramePr>
              <a:graphicFrameLocks noChangeAspect="1"/>
            </p:cNvGraphicFramePr>
            <p:nvPr/>
          </p:nvGraphicFramePr>
          <p:xfrm>
            <a:off x="2274" y="3564"/>
            <a:ext cx="2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26720" imgH="152280" progId="Equation.DSMT4">
                    <p:embed/>
                  </p:oleObj>
                </mc:Choice>
                <mc:Fallback>
                  <p:oleObj name="Equation" r:id="rId31" imgW="126720" imgH="1522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" y="3564"/>
                          <a:ext cx="20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5744" name="Object 128"/>
          <p:cNvGraphicFramePr>
            <a:graphicFrameLocks noChangeAspect="1"/>
          </p:cNvGraphicFramePr>
          <p:nvPr/>
        </p:nvGraphicFramePr>
        <p:xfrm>
          <a:off x="5280025" y="5803900"/>
          <a:ext cx="295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130040" imgH="215640" progId="Equation.DSMT4">
                  <p:embed/>
                </p:oleObj>
              </mc:Choice>
              <mc:Fallback>
                <p:oleObj name="Equation" r:id="rId33" imgW="113004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5803900"/>
                        <a:ext cx="295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745" name="AutoShape 129"/>
          <p:cNvSpPr>
            <a:spLocks noChangeArrowheads="1"/>
          </p:cNvSpPr>
          <p:nvPr/>
        </p:nvSpPr>
        <p:spPr bwMode="auto">
          <a:xfrm>
            <a:off x="4803775" y="59467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95747" name="Group 131"/>
          <p:cNvGrpSpPr>
            <a:grpSpLocks/>
          </p:cNvGrpSpPr>
          <p:nvPr/>
        </p:nvGrpSpPr>
        <p:grpSpPr bwMode="auto">
          <a:xfrm>
            <a:off x="0" y="5186363"/>
            <a:ext cx="4465638" cy="519112"/>
            <a:chOff x="0" y="3387"/>
            <a:chExt cx="2813" cy="327"/>
          </a:xfrm>
        </p:grpSpPr>
        <p:sp>
          <p:nvSpPr>
            <p:cNvPr id="495666" name="Rectangle 50"/>
            <p:cNvSpPr>
              <a:spLocks noChangeArrowheads="1"/>
            </p:cNvSpPr>
            <p:nvPr/>
          </p:nvSpPr>
          <p:spPr bwMode="auto">
            <a:xfrm>
              <a:off x="0" y="3387"/>
              <a:ext cx="2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则称   是  的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495735" name="Object 119"/>
            <p:cNvGraphicFramePr>
              <a:graphicFrameLocks noChangeAspect="1"/>
            </p:cNvGraphicFramePr>
            <p:nvPr/>
          </p:nvGraphicFramePr>
          <p:xfrm>
            <a:off x="1081" y="3451"/>
            <a:ext cx="20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26720" imgH="152280" progId="Equation.DSMT4">
                    <p:embed/>
                  </p:oleObj>
                </mc:Choice>
                <mc:Fallback>
                  <p:oleObj name="Equation" r:id="rId35" imgW="126720" imgH="15228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451"/>
                          <a:ext cx="20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746" name="Object 130"/>
            <p:cNvGraphicFramePr>
              <a:graphicFrameLocks noChangeAspect="1"/>
            </p:cNvGraphicFramePr>
            <p:nvPr/>
          </p:nvGraphicFramePr>
          <p:xfrm>
            <a:off x="569" y="3387"/>
            <a:ext cx="27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64880" imgH="203040" progId="Equation.DSMT4">
                    <p:embed/>
                  </p:oleObj>
                </mc:Choice>
                <mc:Fallback>
                  <p:oleObj name="Equation" r:id="rId37" imgW="164880" imgH="20304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3387"/>
                          <a:ext cx="27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5754" name="Oval 138"/>
          <p:cNvSpPr>
            <a:spLocks noChangeArrowheads="1"/>
          </p:cNvSpPr>
          <p:nvPr/>
        </p:nvSpPr>
        <p:spPr bwMode="auto">
          <a:xfrm>
            <a:off x="2997200" y="4533900"/>
            <a:ext cx="3492500" cy="6350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9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9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5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9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95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5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9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95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5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74" grpId="0" animBg="1"/>
      <p:bldP spid="495693" grpId="0" animBg="1"/>
      <p:bldP spid="495712" grpId="0" animBg="1"/>
      <p:bldP spid="495737" grpId="0" animBg="1"/>
      <p:bldP spid="495745" grpId="0" animBg="1"/>
      <p:bldP spid="495754" grpId="0" animBg="1"/>
      <p:bldP spid="4957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882" name="Group 2"/>
          <p:cNvGrpSpPr>
            <a:grpSpLocks/>
          </p:cNvGrpSpPr>
          <p:nvPr/>
        </p:nvGrpSpPr>
        <p:grpSpPr bwMode="auto">
          <a:xfrm>
            <a:off x="1731963" y="554038"/>
            <a:ext cx="5130800" cy="604837"/>
            <a:chOff x="1024" y="302"/>
            <a:chExt cx="3232" cy="381"/>
          </a:xfrm>
        </p:grpSpPr>
        <p:sp>
          <p:nvSpPr>
            <p:cNvPr id="506883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6884" name="Object 4"/>
            <p:cNvGraphicFramePr>
              <a:graphicFrameLocks noChangeAspect="1"/>
            </p:cNvGraphicFramePr>
            <p:nvPr/>
          </p:nvGraphicFramePr>
          <p:xfrm>
            <a:off x="1963" y="411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411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6885" name="Object 5"/>
          <p:cNvGraphicFramePr>
            <a:graphicFrameLocks noChangeAspect="1"/>
          </p:cNvGraphicFramePr>
          <p:nvPr/>
        </p:nvGraphicFramePr>
        <p:xfrm>
          <a:off x="3360738" y="931863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317160" progId="Equation.DSMT4">
                  <p:embed/>
                </p:oleObj>
              </mc:Choice>
              <mc:Fallback>
                <p:oleObj name="Equation" r:id="rId5" imgW="124452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931863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6886" name="Group 6"/>
          <p:cNvGrpSpPr>
            <a:grpSpLocks/>
          </p:cNvGrpSpPr>
          <p:nvPr/>
        </p:nvGrpSpPr>
        <p:grpSpPr bwMode="auto">
          <a:xfrm>
            <a:off x="222250" y="5767388"/>
            <a:ext cx="7694613" cy="603250"/>
            <a:chOff x="157" y="3200"/>
            <a:chExt cx="4847" cy="380"/>
          </a:xfrm>
        </p:grpSpPr>
        <p:sp>
          <p:nvSpPr>
            <p:cNvPr id="506887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相合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6888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38080" imgH="203040" progId="Equation.DSMT4">
                    <p:embed/>
                  </p:oleObj>
                </mc:Choice>
                <mc:Fallback>
                  <p:oleObj name="Equation" r:id="rId7" imgW="8380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89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7160" imgH="228600" progId="Equation.DSMT4">
                    <p:embed/>
                  </p:oleObj>
                </mc:Choice>
                <mc:Fallback>
                  <p:oleObj name="Equation" r:id="rId9" imgW="317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90" name="WordArt 10"/>
          <p:cNvSpPr>
            <a:spLocks noChangeArrowheads="1" noChangeShapeType="1" noTextEdit="1"/>
          </p:cNvSpPr>
          <p:nvPr/>
        </p:nvSpPr>
        <p:spPr bwMode="auto">
          <a:xfrm>
            <a:off x="1131888" y="7635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6891" name="Group 11"/>
          <p:cNvGrpSpPr>
            <a:grpSpLocks/>
          </p:cNvGrpSpPr>
          <p:nvPr/>
        </p:nvGrpSpPr>
        <p:grpSpPr bwMode="auto">
          <a:xfrm>
            <a:off x="285750" y="1485900"/>
            <a:ext cx="7951788" cy="546100"/>
            <a:chOff x="97" y="937"/>
            <a:chExt cx="5009" cy="344"/>
          </a:xfrm>
        </p:grpSpPr>
        <p:sp>
          <p:nvSpPr>
            <p:cNvPr id="506892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6893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50680" imgH="203040" progId="Equation.DSMT4">
                    <p:embed/>
                  </p:oleObj>
                </mc:Choice>
                <mc:Fallback>
                  <p:oleObj name="Equation" r:id="rId11" imgW="8506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6894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17160" imgH="203040" progId="Equation.DSMT4">
                    <p:embed/>
                  </p:oleObj>
                </mc:Choice>
                <mc:Fallback>
                  <p:oleObj name="Equation" r:id="rId13" imgW="3171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6895" name="WordArt 15"/>
          <p:cNvSpPr>
            <a:spLocks noChangeArrowheads="1" noChangeShapeType="1" noTextEdit="1"/>
          </p:cNvSpPr>
          <p:nvPr/>
        </p:nvSpPr>
        <p:spPr bwMode="auto">
          <a:xfrm>
            <a:off x="1158875" y="2124075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sp>
        <p:nvSpPr>
          <p:cNvPr id="506937" name="Rectangle 57"/>
          <p:cNvSpPr>
            <a:spLocks noChangeArrowheads="1"/>
          </p:cNvSpPr>
          <p:nvPr/>
        </p:nvSpPr>
        <p:spPr bwMode="auto">
          <a:xfrm>
            <a:off x="1638300" y="2008188"/>
            <a:ext cx="342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由辛钦大数定律知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506938" name="Object 58"/>
          <p:cNvGraphicFramePr>
            <a:graphicFrameLocks noChangeAspect="1"/>
          </p:cNvGraphicFramePr>
          <p:nvPr/>
        </p:nvGraphicFramePr>
        <p:xfrm>
          <a:off x="2570163" y="2349500"/>
          <a:ext cx="4281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8000" imgH="342720" progId="Equation.DSMT4">
                  <p:embed/>
                </p:oleObj>
              </mc:Choice>
              <mc:Fallback>
                <p:oleObj name="Equation" r:id="rId15" imgW="1638000" imgH="34272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349500"/>
                        <a:ext cx="42814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1" name="Object 61"/>
          <p:cNvGraphicFramePr>
            <a:graphicFrameLocks noChangeAspect="1"/>
          </p:cNvGraphicFramePr>
          <p:nvPr/>
        </p:nvGraphicFramePr>
        <p:xfrm>
          <a:off x="2484438" y="3076575"/>
          <a:ext cx="3282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57120" imgH="342720" progId="Equation.DSMT4">
                  <p:embed/>
                </p:oleObj>
              </mc:Choice>
              <mc:Fallback>
                <p:oleObj name="Equation" r:id="rId17" imgW="1257120" imgH="34272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76575"/>
                        <a:ext cx="3282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3" name="Object 63"/>
          <p:cNvGraphicFramePr>
            <a:graphicFrameLocks noChangeAspect="1"/>
          </p:cNvGraphicFramePr>
          <p:nvPr/>
        </p:nvGraphicFramePr>
        <p:xfrm>
          <a:off x="2914650" y="3778250"/>
          <a:ext cx="34163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07880" imgH="342720" progId="Equation.DSMT4">
                  <p:embed/>
                </p:oleObj>
              </mc:Choice>
              <mc:Fallback>
                <p:oleObj name="Equation" r:id="rId19" imgW="1307880" imgH="34272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778250"/>
                        <a:ext cx="34163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4" name="Object 64"/>
          <p:cNvGraphicFramePr>
            <a:graphicFrameLocks noChangeAspect="1"/>
          </p:cNvGraphicFramePr>
          <p:nvPr/>
        </p:nvGraphicFramePr>
        <p:xfrm>
          <a:off x="2887663" y="4465638"/>
          <a:ext cx="391318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49080" imgH="342720" progId="Equation.DSMT4">
                  <p:embed/>
                </p:oleObj>
              </mc:Choice>
              <mc:Fallback>
                <p:oleObj name="Equation" r:id="rId21" imgW="1549080" imgH="34272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465638"/>
                        <a:ext cx="391318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45" name="Object 65"/>
          <p:cNvGraphicFramePr>
            <a:graphicFrameLocks noChangeAspect="1"/>
          </p:cNvGraphicFramePr>
          <p:nvPr/>
        </p:nvGraphicFramePr>
        <p:xfrm>
          <a:off x="3213100" y="5284788"/>
          <a:ext cx="32067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9720" imgH="215640" progId="Equation.DSMT4">
                  <p:embed/>
                </p:oleObj>
              </mc:Choice>
              <mc:Fallback>
                <p:oleObj name="Equation" r:id="rId23" imgW="1269720" imgH="2156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5284788"/>
                        <a:ext cx="32067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6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90" grpId="0" animBg="1"/>
      <p:bldP spid="506895" grpId="0" animBg="1"/>
      <p:bldP spid="5069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81531"/>
              </p:ext>
            </p:extLst>
          </p:nvPr>
        </p:nvGraphicFramePr>
        <p:xfrm>
          <a:off x="2854325" y="3644219"/>
          <a:ext cx="36226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06080" progId="Equation.DSMT4">
                  <p:embed/>
                </p:oleObj>
              </mc:Choice>
              <mc:Fallback>
                <p:oleObj name="Equation" r:id="rId2" imgW="146016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644219"/>
                        <a:ext cx="36226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723" name="Group 59"/>
          <p:cNvGrpSpPr>
            <a:grpSpLocks/>
          </p:cNvGrpSpPr>
          <p:nvPr/>
        </p:nvGrpSpPr>
        <p:grpSpPr bwMode="auto">
          <a:xfrm>
            <a:off x="1463675" y="1301750"/>
            <a:ext cx="7502525" cy="565150"/>
            <a:chOff x="869" y="1156"/>
            <a:chExt cx="4726" cy="356"/>
          </a:xfrm>
        </p:grpSpPr>
        <p:sp>
          <p:nvSpPr>
            <p:cNvPr id="497676" name="Rectangle 12"/>
            <p:cNvSpPr>
              <a:spLocks noChangeArrowheads="1"/>
            </p:cNvSpPr>
            <p:nvPr/>
          </p:nvSpPr>
          <p:spPr bwMode="auto">
            <a:xfrm>
              <a:off x="869" y="1185"/>
              <a:ext cx="4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由辛钦大数定律知， 的矩估计  是相合估计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77" name="Object 13"/>
            <p:cNvGraphicFramePr>
              <a:graphicFrameLocks noChangeAspect="1"/>
            </p:cNvGraphicFramePr>
            <p:nvPr/>
          </p:nvGraphicFramePr>
          <p:xfrm>
            <a:off x="3991" y="1156"/>
            <a:ext cx="19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0" imgH="203040" progId="Equation.DSMT4">
                    <p:embed/>
                  </p:oleObj>
                </mc:Choice>
                <mc:Fallback>
                  <p:oleObj name="Equation" r:id="rId4" imgW="1267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156"/>
                          <a:ext cx="19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94" name="Object 30"/>
            <p:cNvGraphicFramePr>
              <a:graphicFrameLocks noChangeAspect="1"/>
            </p:cNvGraphicFramePr>
            <p:nvPr/>
          </p:nvGraphicFramePr>
          <p:xfrm>
            <a:off x="2850" y="1241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52280" progId="Equation.DSMT4">
                    <p:embed/>
                  </p:oleObj>
                </mc:Choice>
                <mc:Fallback>
                  <p:oleObj name="Equation" r:id="rId6" imgW="126720" imgH="1522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1241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26" name="Group 62"/>
          <p:cNvGrpSpPr>
            <a:grpSpLocks/>
          </p:cNvGrpSpPr>
          <p:nvPr/>
        </p:nvGrpSpPr>
        <p:grpSpPr bwMode="auto">
          <a:xfrm>
            <a:off x="1557338" y="2584450"/>
            <a:ext cx="5327650" cy="519113"/>
            <a:chOff x="949" y="2011"/>
            <a:chExt cx="3356" cy="327"/>
          </a:xfrm>
        </p:grpSpPr>
        <p:sp>
          <p:nvSpPr>
            <p:cNvPr id="497703" name="Rectangle 39"/>
            <p:cNvSpPr>
              <a:spLocks noChangeArrowheads="1"/>
            </p:cNvSpPr>
            <p:nvPr/>
          </p:nvSpPr>
          <p:spPr bwMode="auto">
            <a:xfrm>
              <a:off x="1111" y="2011"/>
              <a:ext cx="3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的相合估计不一定是无偏估计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5" name="Object 41"/>
            <p:cNvGraphicFramePr>
              <a:graphicFrameLocks noChangeAspect="1"/>
            </p:cNvGraphicFramePr>
            <p:nvPr/>
          </p:nvGraphicFramePr>
          <p:xfrm>
            <a:off x="949" y="2083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52280" progId="Equation.DSMT4">
                    <p:embed/>
                  </p:oleObj>
                </mc:Choice>
                <mc:Fallback>
                  <p:oleObj name="Equation" r:id="rId8" imgW="126720" imgH="15228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2083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7717" name="Group 53"/>
          <p:cNvGrpSpPr>
            <a:grpSpLocks/>
          </p:cNvGrpSpPr>
          <p:nvPr/>
        </p:nvGrpSpPr>
        <p:grpSpPr bwMode="auto">
          <a:xfrm>
            <a:off x="98425" y="4554768"/>
            <a:ext cx="8982075" cy="735013"/>
            <a:chOff x="93" y="3140"/>
            <a:chExt cx="5658" cy="463"/>
          </a:xfrm>
        </p:grpSpPr>
        <p:sp>
          <p:nvSpPr>
            <p:cNvPr id="497712" name="Rectangle 48"/>
            <p:cNvSpPr>
              <a:spLocks noChangeArrowheads="1"/>
            </p:cNvSpPr>
            <p:nvPr/>
          </p:nvSpPr>
          <p:spPr bwMode="auto">
            <a:xfrm>
              <a:off x="93" y="3151"/>
              <a:ext cx="565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故当            时  是  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相合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充分条件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).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97713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867173"/>
                </p:ext>
              </p:extLst>
            </p:nvPr>
          </p:nvGraphicFramePr>
          <p:xfrm>
            <a:off x="621" y="3140"/>
            <a:ext cx="134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23600" imgH="279360" progId="Equation.DSMT4">
                    <p:embed/>
                  </p:oleObj>
                </mc:Choice>
                <mc:Fallback>
                  <p:oleObj name="Equation" r:id="rId10" imgW="723600" imgH="27936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140"/>
                          <a:ext cx="1343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864067"/>
                </p:ext>
              </p:extLst>
            </p:nvPr>
          </p:nvGraphicFramePr>
          <p:xfrm>
            <a:off x="2178" y="3155"/>
            <a:ext cx="23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203040" progId="Equation.DSMT4">
                    <p:embed/>
                  </p:oleObj>
                </mc:Choice>
                <mc:Fallback>
                  <p:oleObj name="Equation" r:id="rId12" imgW="12672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155"/>
                          <a:ext cx="23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1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606811"/>
                </p:ext>
              </p:extLst>
            </p:nvPr>
          </p:nvGraphicFramePr>
          <p:xfrm>
            <a:off x="2642" y="3228"/>
            <a:ext cx="2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152280" progId="Equation.DSMT4">
                    <p:embed/>
                  </p:oleObj>
                </mc:Choice>
                <mc:Fallback>
                  <p:oleObj name="Equation" r:id="rId14" imgW="126720" imgH="15228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2" y="3228"/>
                          <a:ext cx="2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7718" name="WordArt 54"/>
          <p:cNvSpPr>
            <a:spLocks noChangeArrowheads="1" noChangeShapeType="1" noTextEdit="1"/>
          </p:cNvSpPr>
          <p:nvPr/>
        </p:nvSpPr>
        <p:spPr bwMode="auto">
          <a:xfrm>
            <a:off x="2241550" y="769938"/>
            <a:ext cx="4692650" cy="425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隶书"/>
                <a:ea typeface="隶书"/>
              </a:rPr>
              <a:t>关于相合估计的一般结论</a:t>
            </a:r>
          </a:p>
        </p:txBody>
      </p:sp>
      <p:pic>
        <p:nvPicPr>
          <p:cNvPr id="497719" name="Picture 55" descr="f125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652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0" name="Picture 56" descr="f126"/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1336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1" name="Picture 57" descr="f127"/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7400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7722" name="Picture 58" descr="f128"/>
          <p:cNvPicPr>
            <a:picLocks noChangeAspect="1" noChangeArrowheads="1" noCrop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3330575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7725" name="Group 61"/>
          <p:cNvGrpSpPr>
            <a:grpSpLocks/>
          </p:cNvGrpSpPr>
          <p:nvPr/>
        </p:nvGrpSpPr>
        <p:grpSpPr bwMode="auto">
          <a:xfrm>
            <a:off x="1568450" y="1958975"/>
            <a:ext cx="5137150" cy="541338"/>
            <a:chOff x="1460" y="1314"/>
            <a:chExt cx="3236" cy="341"/>
          </a:xfrm>
        </p:grpSpPr>
        <p:sp>
          <p:nvSpPr>
            <p:cNvPr id="497698" name="Rectangle 34"/>
            <p:cNvSpPr>
              <a:spLocks noChangeArrowheads="1"/>
            </p:cNvSpPr>
            <p:nvPr/>
          </p:nvSpPr>
          <p:spPr bwMode="auto">
            <a:xfrm>
              <a:off x="2558" y="1314"/>
              <a:ext cx="2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一般也是相合估计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69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7280853"/>
                </p:ext>
              </p:extLst>
            </p:nvPr>
          </p:nvGraphicFramePr>
          <p:xfrm>
            <a:off x="1903" y="1319"/>
            <a:ext cx="7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57200" imgH="190440" progId="Equation.DSMT4">
                    <p:embed/>
                  </p:oleObj>
                </mc:Choice>
                <mc:Fallback>
                  <p:oleObj name="Equation" r:id="rId20" imgW="457200" imgH="1904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1319"/>
                          <a:ext cx="7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00" name="Object 36"/>
            <p:cNvGraphicFramePr>
              <a:graphicFrameLocks noChangeAspect="1"/>
            </p:cNvGraphicFramePr>
            <p:nvPr/>
          </p:nvGraphicFramePr>
          <p:xfrm>
            <a:off x="1460" y="1402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0" imgH="152280" progId="Equation.DSMT4">
                    <p:embed/>
                  </p:oleObj>
                </mc:Choice>
                <mc:Fallback>
                  <p:oleObj name="Equation" r:id="rId22" imgW="126720" imgH="1522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1402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7724" name="Rectangle 60"/>
            <p:cNvSpPr>
              <a:spLocks noChangeArrowheads="1"/>
            </p:cNvSpPr>
            <p:nvPr/>
          </p:nvSpPr>
          <p:spPr bwMode="auto">
            <a:xfrm>
              <a:off x="1631" y="1323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497728" name="Group 64"/>
          <p:cNvGrpSpPr>
            <a:grpSpLocks/>
          </p:cNvGrpSpPr>
          <p:nvPr/>
        </p:nvGrpSpPr>
        <p:grpSpPr bwMode="auto">
          <a:xfrm>
            <a:off x="1500188" y="3173413"/>
            <a:ext cx="7593012" cy="539750"/>
            <a:chOff x="889" y="2407"/>
            <a:chExt cx="4783" cy="340"/>
          </a:xfrm>
        </p:grpSpPr>
        <p:sp>
          <p:nvSpPr>
            <p:cNvPr id="497708" name="Rectangle 44"/>
            <p:cNvSpPr>
              <a:spLocks noChangeArrowheads="1"/>
            </p:cNvSpPr>
            <p:nvPr/>
          </p:nvSpPr>
          <p:spPr bwMode="auto">
            <a:xfrm>
              <a:off x="889" y="2420"/>
              <a:ext cx="47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  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则由切比雪夫不等式有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497709" name="Object 45"/>
            <p:cNvGraphicFramePr>
              <a:graphicFrameLocks noChangeAspect="1"/>
            </p:cNvGraphicFramePr>
            <p:nvPr/>
          </p:nvGraphicFramePr>
          <p:xfrm>
            <a:off x="1624" y="2492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0" imgH="152280" progId="Equation.DSMT4">
                    <p:embed/>
                  </p:oleObj>
                </mc:Choice>
                <mc:Fallback>
                  <p:oleObj name="Equation" r:id="rId24" imgW="126720" imgH="1522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92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727" name="Object 63"/>
            <p:cNvGraphicFramePr>
              <a:graphicFrameLocks noChangeAspect="1"/>
            </p:cNvGraphicFramePr>
            <p:nvPr/>
          </p:nvGraphicFramePr>
          <p:xfrm>
            <a:off x="1182" y="2407"/>
            <a:ext cx="19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20" imgH="203040" progId="Equation.DSMT4">
                    <p:embed/>
                  </p:oleObj>
                </mc:Choice>
                <mc:Fallback>
                  <p:oleObj name="Equation" r:id="rId26" imgW="126720" imgH="20304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2407"/>
                          <a:ext cx="19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7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7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7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9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7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5" name="Rectangle 7"/>
          <p:cNvSpPr>
            <a:spLocks noChangeArrowheads="1"/>
          </p:cNvSpPr>
          <p:nvPr/>
        </p:nvSpPr>
        <p:spPr bwMode="auto">
          <a:xfrm>
            <a:off x="1341438" y="1298575"/>
            <a:ext cx="226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638404" y="3700463"/>
            <a:ext cx="83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令</a:t>
            </a:r>
          </a:p>
        </p:txBody>
      </p:sp>
      <p:sp>
        <p:nvSpPr>
          <p:cNvPr id="508945" name="WordArt 17"/>
          <p:cNvSpPr>
            <a:spLocks noChangeArrowheads="1" noChangeShapeType="1" noTextEdit="1"/>
          </p:cNvSpPr>
          <p:nvPr/>
        </p:nvSpPr>
        <p:spPr bwMode="auto">
          <a:xfrm>
            <a:off x="771525" y="142557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08946" name="WordArt 18"/>
          <p:cNvSpPr>
            <a:spLocks noChangeArrowheads="1" noChangeShapeType="1" noTextEdit="1"/>
          </p:cNvSpPr>
          <p:nvPr/>
        </p:nvSpPr>
        <p:spPr bwMode="auto">
          <a:xfrm>
            <a:off x="7715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8956" name="Group 28"/>
          <p:cNvGrpSpPr>
            <a:grpSpLocks/>
          </p:cNvGrpSpPr>
          <p:nvPr/>
        </p:nvGrpSpPr>
        <p:grpSpPr bwMode="auto">
          <a:xfrm>
            <a:off x="1435100" y="542925"/>
            <a:ext cx="7788275" cy="534988"/>
            <a:chOff x="952" y="318"/>
            <a:chExt cx="4906" cy="337"/>
          </a:xfrm>
        </p:grpSpPr>
        <p:sp>
          <p:nvSpPr>
            <p:cNvPr id="508931" name="Rectangle 3"/>
            <p:cNvSpPr>
              <a:spLocks noChangeArrowheads="1"/>
            </p:cNvSpPr>
            <p:nvPr/>
          </p:nvSpPr>
          <p:spPr bwMode="auto">
            <a:xfrm>
              <a:off x="952" y="318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8932" name="Object 4"/>
            <p:cNvGraphicFramePr>
              <a:graphicFrameLocks noChangeAspect="1"/>
            </p:cNvGraphicFramePr>
            <p:nvPr/>
          </p:nvGraphicFramePr>
          <p:xfrm>
            <a:off x="3009" y="372"/>
            <a:ext cx="199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69720" imgH="164880" progId="Equation.DSMT4">
                    <p:embed/>
                  </p:oleObj>
                </mc:Choice>
                <mc:Fallback>
                  <p:oleObj name="Equation" r:id="rId3" imgW="1269720" imgH="164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72"/>
                          <a:ext cx="199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33" name="Object 5"/>
            <p:cNvGraphicFramePr>
              <a:graphicFrameLocks noChangeAspect="1"/>
            </p:cNvGraphicFramePr>
            <p:nvPr/>
          </p:nvGraphicFramePr>
          <p:xfrm>
            <a:off x="1208" y="354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0" imgH="177480" progId="Equation.DSMT4">
                    <p:embed/>
                  </p:oleObj>
                </mc:Choice>
                <mc:Fallback>
                  <p:oleObj name="Equation" r:id="rId5" imgW="77436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354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55" name="Rectangle 27"/>
            <p:cNvSpPr>
              <a:spLocks noChangeArrowheads="1"/>
            </p:cNvSpPr>
            <p:nvPr/>
          </p:nvSpPr>
          <p:spPr bwMode="auto">
            <a:xfrm>
              <a:off x="4905" y="32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aphicFrame>
        <p:nvGraphicFramePr>
          <p:cNvPr id="508959" name="Object 31"/>
          <p:cNvGraphicFramePr>
            <a:graphicFrameLocks noChangeAspect="1"/>
          </p:cNvGraphicFramePr>
          <p:nvPr/>
        </p:nvGraphicFramePr>
        <p:xfrm>
          <a:off x="1955800" y="1655763"/>
          <a:ext cx="37719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330120" progId="Equation.DSMT4">
                  <p:embed/>
                </p:oleObj>
              </mc:Choice>
              <mc:Fallback>
                <p:oleObj name="Equation" r:id="rId7" imgW="1523880" imgH="330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55763"/>
                        <a:ext cx="37719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63" name="Group 35"/>
          <p:cNvGrpSpPr>
            <a:grpSpLocks/>
          </p:cNvGrpSpPr>
          <p:nvPr/>
        </p:nvGrpSpPr>
        <p:grpSpPr bwMode="auto">
          <a:xfrm>
            <a:off x="-63500" y="925513"/>
            <a:ext cx="9372600" cy="554037"/>
            <a:chOff x="32" y="607"/>
            <a:chExt cx="5904" cy="349"/>
          </a:xfrm>
        </p:grpSpPr>
        <p:sp>
          <p:nvSpPr>
            <p:cNvPr id="508954" name="Rectangle 26"/>
            <p:cNvSpPr>
              <a:spLocks noChangeArrowheads="1"/>
            </p:cNvSpPr>
            <p:nvPr/>
          </p:nvSpPr>
          <p:spPr bwMode="auto">
            <a:xfrm>
              <a:off x="32" y="607"/>
              <a:ext cx="1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求未知参数  的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8957" name="Object 29"/>
            <p:cNvGraphicFramePr>
              <a:graphicFrameLocks noChangeAspect="1"/>
            </p:cNvGraphicFramePr>
            <p:nvPr/>
          </p:nvGraphicFramePr>
          <p:xfrm>
            <a:off x="1219" y="66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52280" progId="Equation.DSMT4">
                    <p:embed/>
                  </p:oleObj>
                </mc:Choice>
                <mc:Fallback>
                  <p:oleObj name="Equation" r:id="rId9" imgW="126720" imgH="1522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66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58" name="Object 30"/>
            <p:cNvGraphicFramePr>
              <a:graphicFrameLocks noChangeAspect="1"/>
            </p:cNvGraphicFramePr>
            <p:nvPr/>
          </p:nvGraphicFramePr>
          <p:xfrm>
            <a:off x="1642" y="659"/>
            <a:ext cx="72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95000" imgH="190440" progId="Equation.DSMT4">
                    <p:embed/>
                  </p:oleObj>
                </mc:Choice>
                <mc:Fallback>
                  <p:oleObj name="Equation" r:id="rId11" imgW="495000" imgH="1904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659"/>
                          <a:ext cx="72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60" name="Rectangle 32"/>
            <p:cNvSpPr>
              <a:spLocks noChangeArrowheads="1"/>
            </p:cNvSpPr>
            <p:nvPr/>
          </p:nvSpPr>
          <p:spPr bwMode="auto">
            <a:xfrm>
              <a:off x="2286" y="611"/>
              <a:ext cx="3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试证  是  的无偏估计与相合估计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8961" name="Object 33"/>
            <p:cNvGraphicFramePr>
              <a:graphicFrameLocks noChangeAspect="1"/>
            </p:cNvGraphicFramePr>
            <p:nvPr/>
          </p:nvGraphicFramePr>
          <p:xfrm>
            <a:off x="2809" y="636"/>
            <a:ext cx="2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636"/>
                          <a:ext cx="20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62" name="Object 34"/>
            <p:cNvGraphicFramePr>
              <a:graphicFrameLocks noChangeAspect="1"/>
            </p:cNvGraphicFramePr>
            <p:nvPr/>
          </p:nvGraphicFramePr>
          <p:xfrm>
            <a:off x="3252" y="685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152280" progId="Equation.DSMT4">
                    <p:embed/>
                  </p:oleObj>
                </mc:Choice>
                <mc:Fallback>
                  <p:oleObj name="Equation" r:id="rId15" imgW="126720" imgH="15228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685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64" name="Object 36"/>
          <p:cNvGraphicFramePr>
            <a:graphicFrameLocks noChangeAspect="1"/>
          </p:cNvGraphicFramePr>
          <p:nvPr/>
        </p:nvGraphicFramePr>
        <p:xfrm>
          <a:off x="2601913" y="2141538"/>
          <a:ext cx="42751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6920" imgH="380880" progId="Equation.DSMT4">
                  <p:embed/>
                </p:oleObj>
              </mc:Choice>
              <mc:Fallback>
                <p:oleObj name="Equation" r:id="rId17" imgW="1726920" imgH="3808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141538"/>
                        <a:ext cx="42751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5" name="Object 37"/>
          <p:cNvGraphicFramePr>
            <a:graphicFrameLocks noChangeAspect="1"/>
          </p:cNvGraphicFramePr>
          <p:nvPr/>
        </p:nvGraphicFramePr>
        <p:xfrm>
          <a:off x="2633663" y="2878138"/>
          <a:ext cx="38004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36480" imgH="330120" progId="Equation.DSMT4">
                  <p:embed/>
                </p:oleObj>
              </mc:Choice>
              <mc:Fallback>
                <p:oleObj name="Equation" r:id="rId19" imgW="1536480" imgH="3301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878138"/>
                        <a:ext cx="38004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6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42354"/>
              </p:ext>
            </p:extLst>
          </p:nvPr>
        </p:nvGraphicFramePr>
        <p:xfrm>
          <a:off x="1081316" y="3602038"/>
          <a:ext cx="3675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85720" imgH="342720" progId="Equation.DSMT4">
                  <p:embed/>
                </p:oleObj>
              </mc:Choice>
              <mc:Fallback>
                <p:oleObj name="Equation" r:id="rId21" imgW="1485720" imgH="3427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316" y="3602038"/>
                        <a:ext cx="367506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71" name="Group 43"/>
          <p:cNvGrpSpPr>
            <a:grpSpLocks/>
          </p:cNvGrpSpPr>
          <p:nvPr/>
        </p:nvGrpSpPr>
        <p:grpSpPr bwMode="auto">
          <a:xfrm>
            <a:off x="4648200" y="3684592"/>
            <a:ext cx="3290888" cy="523875"/>
            <a:chOff x="-16" y="2785"/>
            <a:chExt cx="2073" cy="330"/>
          </a:xfrm>
        </p:grpSpPr>
        <p:sp>
          <p:nvSpPr>
            <p:cNvPr id="508942" name="Rectangle 14"/>
            <p:cNvSpPr>
              <a:spLocks noChangeArrowheads="1"/>
            </p:cNvSpPr>
            <p:nvPr/>
          </p:nvSpPr>
          <p:spPr bwMode="auto">
            <a:xfrm>
              <a:off x="-16" y="2785"/>
              <a:ext cx="20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     为</a:t>
              </a:r>
            </a:p>
          </p:txBody>
        </p:sp>
        <p:graphicFrame>
          <p:nvGraphicFramePr>
            <p:cNvPr id="508967" name="Object 39"/>
            <p:cNvGraphicFramePr>
              <a:graphicFrameLocks noChangeAspect="1"/>
            </p:cNvGraphicFramePr>
            <p:nvPr/>
          </p:nvGraphicFramePr>
          <p:xfrm>
            <a:off x="603" y="2857"/>
            <a:ext cx="19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720" imgH="152280" progId="Equation.DSMT4">
                    <p:embed/>
                  </p:oleObj>
                </mc:Choice>
                <mc:Fallback>
                  <p:oleObj name="Equation" r:id="rId23" imgW="126720" imgH="1522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857"/>
                          <a:ext cx="19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68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895330"/>
                </p:ext>
              </p:extLst>
            </p:nvPr>
          </p:nvGraphicFramePr>
          <p:xfrm>
            <a:off x="1075" y="2852"/>
            <a:ext cx="5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42720" imgH="139680" progId="Equation.DSMT4">
                    <p:embed/>
                  </p:oleObj>
                </mc:Choice>
                <mc:Fallback>
                  <p:oleObj name="Equation" r:id="rId25" imgW="342720" imgH="1396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2852"/>
                          <a:ext cx="53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897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01084"/>
              </p:ext>
            </p:extLst>
          </p:nvPr>
        </p:nvGraphicFramePr>
        <p:xfrm>
          <a:off x="7579856" y="3609975"/>
          <a:ext cx="10048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06080" imgH="304560" progId="Equation.DSMT4">
                  <p:embed/>
                </p:oleObj>
              </mc:Choice>
              <mc:Fallback>
                <p:oleObj name="Equation" r:id="rId27" imgW="406080" imgH="3045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856" y="3609975"/>
                        <a:ext cx="10048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2" name="Object 44"/>
          <p:cNvGraphicFramePr>
            <a:graphicFrameLocks noChangeAspect="1"/>
          </p:cNvGraphicFramePr>
          <p:nvPr/>
        </p:nvGraphicFramePr>
        <p:xfrm>
          <a:off x="838200" y="4481513"/>
          <a:ext cx="22590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914400" imgH="330120" progId="Equation.DSMT4">
                  <p:embed/>
                </p:oleObj>
              </mc:Choice>
              <mc:Fallback>
                <p:oleObj name="Equation" r:id="rId29" imgW="914400" imgH="3301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81513"/>
                        <a:ext cx="22590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3" name="Object 45"/>
          <p:cNvGraphicFramePr>
            <a:graphicFrameLocks noChangeAspect="1"/>
          </p:cNvGraphicFramePr>
          <p:nvPr/>
        </p:nvGraphicFramePr>
        <p:xfrm>
          <a:off x="3005138" y="4521200"/>
          <a:ext cx="1381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330120" progId="Equation.DSMT4">
                  <p:embed/>
                </p:oleObj>
              </mc:Choice>
              <mc:Fallback>
                <p:oleObj name="Equation" r:id="rId31" imgW="558720" imgH="33012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521200"/>
                        <a:ext cx="1381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74" name="Object 46"/>
          <p:cNvGraphicFramePr>
            <a:graphicFrameLocks noChangeAspect="1"/>
          </p:cNvGraphicFramePr>
          <p:nvPr/>
        </p:nvGraphicFramePr>
        <p:xfrm>
          <a:off x="1160463" y="5230813"/>
          <a:ext cx="4206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701720" imgH="330120" progId="Equation.DSMT4">
                  <p:embed/>
                </p:oleObj>
              </mc:Choice>
              <mc:Fallback>
                <p:oleObj name="Equation" r:id="rId33" imgW="1701720" imgH="3301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230813"/>
                        <a:ext cx="42068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83" name="Group 55"/>
          <p:cNvGrpSpPr>
            <a:grpSpLocks/>
          </p:cNvGrpSpPr>
          <p:nvPr/>
        </p:nvGrpSpPr>
        <p:grpSpPr bwMode="auto">
          <a:xfrm>
            <a:off x="831850" y="6013450"/>
            <a:ext cx="6102350" cy="755650"/>
            <a:chOff x="1308" y="3932"/>
            <a:chExt cx="3844" cy="476"/>
          </a:xfrm>
        </p:grpSpPr>
        <p:sp>
          <p:nvSpPr>
            <p:cNvPr id="508979" name="Rectangle 51"/>
            <p:cNvSpPr>
              <a:spLocks noChangeArrowheads="1"/>
            </p:cNvSpPr>
            <p:nvPr/>
          </p:nvSpPr>
          <p:spPr bwMode="auto">
            <a:xfrm>
              <a:off x="2110" y="3975"/>
              <a:ext cx="3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是  的无偏估计与相合估计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8981" name="Object 53"/>
            <p:cNvGraphicFramePr>
              <a:graphicFrameLocks noChangeAspect="1"/>
            </p:cNvGraphicFramePr>
            <p:nvPr/>
          </p:nvGraphicFramePr>
          <p:xfrm>
            <a:off x="2396" y="404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26720" imgH="152280" progId="Equation.DSMT4">
                    <p:embed/>
                  </p:oleObj>
                </mc:Choice>
                <mc:Fallback>
                  <p:oleObj name="Equation" r:id="rId35" imgW="126720" imgH="15228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404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8982" name="Object 54"/>
            <p:cNvGraphicFramePr>
              <a:graphicFrameLocks noChangeAspect="1"/>
            </p:cNvGraphicFramePr>
            <p:nvPr/>
          </p:nvGraphicFramePr>
          <p:xfrm>
            <a:off x="1308" y="3932"/>
            <a:ext cx="870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558720" imgH="304560" progId="Equation.DSMT4">
                    <p:embed/>
                  </p:oleObj>
                </mc:Choice>
                <mc:Fallback>
                  <p:oleObj name="Equation" r:id="rId37" imgW="558720" imgH="30456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3932"/>
                          <a:ext cx="870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5" grpId="0"/>
      <p:bldP spid="508939" grpId="0"/>
      <p:bldP spid="508945" grpId="0" animBg="1"/>
      <p:bldP spid="508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>
            <a:extLst>
              <a:ext uri="{FF2B5EF4-FFF2-40B4-BE49-F238E27FC236}">
                <a16:creationId xmlns:a16="http://schemas.microsoft.com/office/drawing/2014/main" id="{3F683565-3DCC-408A-A480-7532FE0F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160" y="1108628"/>
            <a:ext cx="6936514" cy="76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§7.2  </a:t>
            </a:r>
            <a:r>
              <a:rPr lang="zh-CN" altLang="en-US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点估计的优良性</a:t>
            </a: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评价标准</a:t>
            </a:r>
            <a:r>
              <a:rPr lang="en-US" altLang="zh-CN" sz="3600" dirty="0">
                <a:solidFill>
                  <a:srgbClr val="20207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3600" dirty="0">
              <a:solidFill>
                <a:srgbClr val="20207E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908ECBC9-1988-47E4-A1D3-AED62A1C0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45" y="228034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无偏性、有效性、相合性</a:t>
            </a:r>
          </a:p>
        </p:txBody>
      </p:sp>
      <p:grpSp>
        <p:nvGrpSpPr>
          <p:cNvPr id="37921" name="Group 33">
            <a:extLst>
              <a:ext uri="{FF2B5EF4-FFF2-40B4-BE49-F238E27FC236}">
                <a16:creationId xmlns:a16="http://schemas.microsoft.com/office/drawing/2014/main" id="{C22D16A6-4216-483F-918B-F68D1F5805CB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4050887"/>
            <a:ext cx="7618413" cy="1543050"/>
            <a:chOff x="670" y="1406"/>
            <a:chExt cx="4799" cy="972"/>
          </a:xfrm>
        </p:grpSpPr>
        <p:sp>
          <p:nvSpPr>
            <p:cNvPr id="32781" name="Text Box 18">
              <a:extLst>
                <a:ext uri="{FF2B5EF4-FFF2-40B4-BE49-F238E27FC236}">
                  <a16:creationId xmlns:a16="http://schemas.microsoft.com/office/drawing/2014/main" id="{5362EB79-9AF0-4299-B17E-FD406434E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1406"/>
              <a:ext cx="3883" cy="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70000"/>
                </a:lnSpc>
              </a:pPr>
              <a:r>
                <a:rPr lang="zh-CN" altLang="en-US" sz="2800" dirty="0">
                  <a:solidFill>
                    <a:srgbClr val="FF0000"/>
                  </a:solidFill>
                  <a:ea typeface="楷体_GB2312" pitchFamily="49" charset="-122"/>
                </a:rPr>
                <a:t>无偏估计量</a:t>
              </a: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：设    是   的估计量，如果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ea typeface="楷体_GB2312" pitchFamily="49" charset="-122"/>
                </a:rPr>
                <a:t>则称    是     的</a:t>
              </a:r>
              <a:r>
                <a:rPr lang="zh-CN" altLang="en-US" sz="2800" dirty="0">
                  <a:solidFill>
                    <a:srgbClr val="0000FF"/>
                  </a:solidFill>
                  <a:ea typeface="楷体_GB2312" pitchFamily="49" charset="-122"/>
                </a:rPr>
                <a:t>无偏估计量。</a:t>
              </a:r>
              <a:endParaRPr lang="zh-CN" altLang="en-US" sz="28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32782" name="Object 19">
              <a:extLst>
                <a:ext uri="{FF2B5EF4-FFF2-40B4-BE49-F238E27FC236}">
                  <a16:creationId xmlns:a16="http://schemas.microsoft.com/office/drawing/2014/main" id="{BC0A4008-4DDC-4256-BDA2-53A9AC2BF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" y="1525"/>
            <a:ext cx="19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90" imgH="228402" progId="Equation.DSMT4">
                    <p:embed/>
                  </p:oleObj>
                </mc:Choice>
                <mc:Fallback>
                  <p:oleObj name="Equation" r:id="rId2" imgW="126890" imgH="228402" progId="Equation.DSMT4">
                    <p:embed/>
                    <p:pic>
                      <p:nvPicPr>
                        <p:cNvPr id="32782" name="Object 19">
                          <a:extLst>
                            <a:ext uri="{FF2B5EF4-FFF2-40B4-BE49-F238E27FC236}">
                              <a16:creationId xmlns:a16="http://schemas.microsoft.com/office/drawing/2014/main" id="{BC0A4008-4DDC-4256-BDA2-53A9AC2BF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525"/>
                          <a:ext cx="19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20">
              <a:extLst>
                <a:ext uri="{FF2B5EF4-FFF2-40B4-BE49-F238E27FC236}">
                  <a16:creationId xmlns:a16="http://schemas.microsoft.com/office/drawing/2014/main" id="{F4881C90-403C-48C5-A491-C991A3E17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1578"/>
            <a:ext cx="19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6725" imgH="177415" progId="Equation.DSMT4">
                    <p:embed/>
                  </p:oleObj>
                </mc:Choice>
                <mc:Fallback>
                  <p:oleObj name="Equation" r:id="rId4" imgW="126725" imgH="177415" progId="Equation.DSMT4">
                    <p:embed/>
                    <p:pic>
                      <p:nvPicPr>
                        <p:cNvPr id="32783" name="Object 20">
                          <a:extLst>
                            <a:ext uri="{FF2B5EF4-FFF2-40B4-BE49-F238E27FC236}">
                              <a16:creationId xmlns:a16="http://schemas.microsoft.com/office/drawing/2014/main" id="{F4881C90-403C-48C5-A491-C991A3E17C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578"/>
                          <a:ext cx="19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21">
              <a:extLst>
                <a:ext uri="{FF2B5EF4-FFF2-40B4-BE49-F238E27FC236}">
                  <a16:creationId xmlns:a16="http://schemas.microsoft.com/office/drawing/2014/main" id="{6D5B3DE4-AF78-47A9-B92B-73DC4B509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1506"/>
            <a:ext cx="95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30" imgH="253890" progId="Equation.DSMT4">
                    <p:embed/>
                  </p:oleObj>
                </mc:Choice>
                <mc:Fallback>
                  <p:oleObj name="Equation" r:id="rId6" imgW="622030" imgH="253890" progId="Equation.DSMT4">
                    <p:embed/>
                    <p:pic>
                      <p:nvPicPr>
                        <p:cNvPr id="32784" name="Object 21">
                          <a:extLst>
                            <a:ext uri="{FF2B5EF4-FFF2-40B4-BE49-F238E27FC236}">
                              <a16:creationId xmlns:a16="http://schemas.microsoft.com/office/drawing/2014/main" id="{6D5B3DE4-AF78-47A9-B92B-73DC4B5096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506"/>
                          <a:ext cx="95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22">
              <a:extLst>
                <a:ext uri="{FF2B5EF4-FFF2-40B4-BE49-F238E27FC236}">
                  <a16:creationId xmlns:a16="http://schemas.microsoft.com/office/drawing/2014/main" id="{1D8C3289-578B-408F-9E58-3A9CBF056C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3" y="1946"/>
            <a:ext cx="19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90" imgH="228402" progId="Equation.DSMT4">
                    <p:embed/>
                  </p:oleObj>
                </mc:Choice>
                <mc:Fallback>
                  <p:oleObj name="Equation" r:id="rId8" imgW="126890" imgH="228402" progId="Equation.DSMT4">
                    <p:embed/>
                    <p:pic>
                      <p:nvPicPr>
                        <p:cNvPr id="32785" name="Object 22">
                          <a:extLst>
                            <a:ext uri="{FF2B5EF4-FFF2-40B4-BE49-F238E27FC236}">
                              <a16:creationId xmlns:a16="http://schemas.microsoft.com/office/drawing/2014/main" id="{1D8C3289-578B-408F-9E58-3A9CBF056C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946"/>
                          <a:ext cx="19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23">
              <a:extLst>
                <a:ext uri="{FF2B5EF4-FFF2-40B4-BE49-F238E27FC236}">
                  <a16:creationId xmlns:a16="http://schemas.microsoft.com/office/drawing/2014/main" id="{EED8508A-9A49-43D0-8FA5-9F3C534F26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1" y="2023"/>
            <a:ext cx="19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5" imgH="177415" progId="Equation.DSMT4">
                    <p:embed/>
                  </p:oleObj>
                </mc:Choice>
                <mc:Fallback>
                  <p:oleObj name="Equation" r:id="rId10" imgW="126725" imgH="177415" progId="Equation.DSMT4">
                    <p:embed/>
                    <p:pic>
                      <p:nvPicPr>
                        <p:cNvPr id="32786" name="Object 23">
                          <a:extLst>
                            <a:ext uri="{FF2B5EF4-FFF2-40B4-BE49-F238E27FC236}">
                              <a16:creationId xmlns:a16="http://schemas.microsoft.com/office/drawing/2014/main" id="{EED8508A-9A49-43D0-8FA5-9F3C534F26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1" y="2023"/>
                          <a:ext cx="19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0" name="Text Box 32">
            <a:extLst>
              <a:ext uri="{FF2B5EF4-FFF2-40B4-BE49-F238E27FC236}">
                <a16:creationId xmlns:a16="http://schemas.microsoft.com/office/drawing/2014/main" id="{98D8E314-021C-4FC0-9F3E-E85A2ABD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19075"/>
            <a:ext cx="3168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、无偏性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5" grpId="0"/>
      <p:bldP spid="379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2" name="WordArt 4"/>
          <p:cNvSpPr>
            <a:spLocks noChangeArrowheads="1" noChangeShapeType="1" noTextEdit="1"/>
          </p:cNvSpPr>
          <p:nvPr/>
        </p:nvSpPr>
        <p:spPr bwMode="auto">
          <a:xfrm>
            <a:off x="90158" y="617207"/>
            <a:ext cx="2362200" cy="5238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课后作业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EB3F68-A125-46B8-82EA-0B5E8F42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28" y="1242392"/>
            <a:ext cx="9283563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69" name="Group 33"/>
          <p:cNvGrpSpPr>
            <a:grpSpLocks/>
          </p:cNvGrpSpPr>
          <p:nvPr/>
        </p:nvGrpSpPr>
        <p:grpSpPr bwMode="auto">
          <a:xfrm>
            <a:off x="663575" y="1392238"/>
            <a:ext cx="8493125" cy="569912"/>
            <a:chOff x="534" y="2549"/>
            <a:chExt cx="5350" cy="359"/>
          </a:xfrm>
        </p:grpSpPr>
        <p:sp>
          <p:nvSpPr>
            <p:cNvPr id="500759" name="Rectangle 23"/>
            <p:cNvSpPr>
              <a:spLocks noChangeArrowheads="1"/>
            </p:cNvSpPr>
            <p:nvPr/>
          </p:nvSpPr>
          <p:spPr bwMode="auto">
            <a:xfrm>
              <a:off x="1914" y="2557"/>
              <a:ext cx="1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的样本</a:t>
              </a:r>
            </a:p>
          </p:txBody>
        </p:sp>
        <p:graphicFrame>
          <p:nvGraphicFramePr>
            <p:cNvPr id="50076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168424"/>
                </p:ext>
              </p:extLst>
            </p:nvPr>
          </p:nvGraphicFramePr>
          <p:xfrm>
            <a:off x="2635" y="2622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39680" progId="Equation.DSMT4">
                    <p:embed/>
                  </p:oleObj>
                </mc:Choice>
                <mc:Fallback>
                  <p:oleObj name="Equation" r:id="rId2" imgW="164880" imgH="1396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" y="2622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761" name="Object 25"/>
            <p:cNvGraphicFramePr>
              <a:graphicFrameLocks noChangeAspect="1"/>
            </p:cNvGraphicFramePr>
            <p:nvPr/>
          </p:nvGraphicFramePr>
          <p:xfrm>
            <a:off x="813" y="258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0" imgH="177480" progId="Equation.DSMT4">
                    <p:embed/>
                  </p:oleObj>
                </mc:Choice>
                <mc:Fallback>
                  <p:oleObj name="Equation" r:id="rId4" imgW="774360" imgH="177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8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763" name="Object 27"/>
            <p:cNvGraphicFramePr>
              <a:graphicFrameLocks noChangeAspect="1"/>
            </p:cNvGraphicFramePr>
            <p:nvPr/>
          </p:nvGraphicFramePr>
          <p:xfrm>
            <a:off x="3530" y="2549"/>
            <a:ext cx="189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06360" imgH="215640" progId="Equation.DSMT4">
                    <p:embed/>
                  </p:oleObj>
                </mc:Choice>
                <mc:Fallback>
                  <p:oleObj name="Equation" r:id="rId6" imgW="1206360" imgH="2156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2549"/>
                          <a:ext cx="189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765" name="Rectangle 29"/>
            <p:cNvSpPr>
              <a:spLocks noChangeArrowheads="1"/>
            </p:cNvSpPr>
            <p:nvPr/>
          </p:nvSpPr>
          <p:spPr bwMode="auto">
            <a:xfrm>
              <a:off x="534" y="2557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500766" name="Rectangle 30"/>
            <p:cNvSpPr>
              <a:spLocks noChangeArrowheads="1"/>
            </p:cNvSpPr>
            <p:nvPr/>
          </p:nvSpPr>
          <p:spPr bwMode="auto">
            <a:xfrm>
              <a:off x="5341" y="2559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00768" name="Group 32"/>
          <p:cNvGrpSpPr>
            <a:grpSpLocks/>
          </p:cNvGrpSpPr>
          <p:nvPr/>
        </p:nvGrpSpPr>
        <p:grpSpPr bwMode="auto">
          <a:xfrm>
            <a:off x="19050" y="1797050"/>
            <a:ext cx="4618038" cy="519113"/>
            <a:chOff x="32" y="2876"/>
            <a:chExt cx="2909" cy="327"/>
          </a:xfrm>
        </p:grpSpPr>
        <p:sp>
          <p:nvSpPr>
            <p:cNvPr id="500764" name="Rectangle 28"/>
            <p:cNvSpPr>
              <a:spLocks noChangeArrowheads="1"/>
            </p:cNvSpPr>
            <p:nvPr/>
          </p:nvSpPr>
          <p:spPr bwMode="auto">
            <a:xfrm>
              <a:off x="32" y="2876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767" name="Object 31"/>
            <p:cNvGraphicFramePr>
              <a:graphicFrameLocks noChangeAspect="1"/>
            </p:cNvGraphicFramePr>
            <p:nvPr/>
          </p:nvGraphicFramePr>
          <p:xfrm>
            <a:off x="1237" y="293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52280" progId="Equation.DSMT4">
                    <p:embed/>
                  </p:oleObj>
                </mc:Choice>
                <mc:Fallback>
                  <p:oleObj name="Equation" r:id="rId8" imgW="126720" imgH="1522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293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770" name="Group 34"/>
          <p:cNvGrpSpPr>
            <a:grpSpLocks/>
          </p:cNvGrpSpPr>
          <p:nvPr/>
        </p:nvGrpSpPr>
        <p:grpSpPr bwMode="auto">
          <a:xfrm>
            <a:off x="473263" y="2432050"/>
            <a:ext cx="763588" cy="400050"/>
            <a:chOff x="581" y="1694"/>
            <a:chExt cx="481" cy="252"/>
          </a:xfrm>
        </p:grpSpPr>
        <p:pic>
          <p:nvPicPr>
            <p:cNvPr id="500771" name="Picture 35" descr="4"/>
            <p:cNvPicPr>
              <a:picLocks noChangeAspect="1" noChangeArrowheads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72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sp>
        <p:nvSpPr>
          <p:cNvPr id="500773" name="Rectangle 37"/>
          <p:cNvSpPr>
            <a:spLocks noChangeArrowheads="1"/>
          </p:cNvSpPr>
          <p:nvPr/>
        </p:nvSpPr>
        <p:spPr bwMode="auto">
          <a:xfrm>
            <a:off x="1387663" y="2295525"/>
            <a:ext cx="741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从直观看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,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一个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  <a:sym typeface="Symbol" pitchFamily="18" charset="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好的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华文新魏" pitchFamily="2" charset="-122"/>
                <a:sym typeface="Symbol" pitchFamily="18" charset="2"/>
              </a:rPr>
              <a:t>”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估计应该满足什么条件？</a:t>
            </a:r>
          </a:p>
        </p:txBody>
      </p:sp>
      <p:sp>
        <p:nvSpPr>
          <p:cNvPr id="500786" name="WordArt 50"/>
          <p:cNvSpPr>
            <a:spLocks noChangeArrowheads="1" noChangeShapeType="1" noTextEdit="1"/>
          </p:cNvSpPr>
          <p:nvPr/>
        </p:nvSpPr>
        <p:spPr bwMode="auto">
          <a:xfrm>
            <a:off x="812800" y="642938"/>
            <a:ext cx="1927225" cy="347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无偏性</a:t>
            </a:r>
          </a:p>
        </p:txBody>
      </p:sp>
      <p:grpSp>
        <p:nvGrpSpPr>
          <p:cNvPr id="500824" name="Group 88"/>
          <p:cNvGrpSpPr>
            <a:grpSpLocks/>
          </p:cNvGrpSpPr>
          <p:nvPr/>
        </p:nvGrpSpPr>
        <p:grpSpPr bwMode="auto">
          <a:xfrm>
            <a:off x="673100" y="973138"/>
            <a:ext cx="6510338" cy="538162"/>
            <a:chOff x="480" y="581"/>
            <a:chExt cx="4101" cy="339"/>
          </a:xfrm>
        </p:grpSpPr>
        <p:sp>
          <p:nvSpPr>
            <p:cNvPr id="500739" name="Rectangle 3"/>
            <p:cNvSpPr>
              <a:spLocks noChangeArrowheads="1"/>
            </p:cNvSpPr>
            <p:nvPr/>
          </p:nvSpPr>
          <p:spPr bwMode="auto">
            <a:xfrm>
              <a:off x="480" y="590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500781" name="Rectangle 45"/>
            <p:cNvSpPr>
              <a:spLocks noChangeArrowheads="1"/>
            </p:cNvSpPr>
            <p:nvPr/>
          </p:nvSpPr>
          <p:spPr bwMode="auto">
            <a:xfrm>
              <a:off x="3164" y="581"/>
              <a:ext cx="1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为参数空间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00813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141547"/>
                </p:ext>
              </p:extLst>
            </p:nvPr>
          </p:nvGraphicFramePr>
          <p:xfrm>
            <a:off x="1175" y="649"/>
            <a:ext cx="208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09400" imgH="177480" progId="Equation.DSMT4">
                    <p:embed/>
                  </p:oleObj>
                </mc:Choice>
                <mc:Fallback>
                  <p:oleObj name="Equation" r:id="rId11" imgW="1409400" imgH="17748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649"/>
                          <a:ext cx="208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0825" name="WordArt 89"/>
          <p:cNvSpPr>
            <a:spLocks noChangeArrowheads="1" noChangeShapeType="1" noTextEdit="1"/>
          </p:cNvSpPr>
          <p:nvPr/>
        </p:nvSpPr>
        <p:spPr bwMode="auto">
          <a:xfrm>
            <a:off x="762000" y="28686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  <p:grpSp>
        <p:nvGrpSpPr>
          <p:cNvPr id="500875" name="Group 139"/>
          <p:cNvGrpSpPr>
            <a:grpSpLocks/>
          </p:cNvGrpSpPr>
          <p:nvPr/>
        </p:nvGrpSpPr>
        <p:grpSpPr bwMode="auto">
          <a:xfrm>
            <a:off x="1765300" y="2713038"/>
            <a:ext cx="6300788" cy="522287"/>
            <a:chOff x="1112" y="1669"/>
            <a:chExt cx="3969" cy="329"/>
          </a:xfrm>
        </p:grpSpPr>
        <p:sp>
          <p:nvSpPr>
            <p:cNvPr id="500827" name="Rectangle 91"/>
            <p:cNvSpPr>
              <a:spLocks noChangeArrowheads="1"/>
            </p:cNvSpPr>
            <p:nvPr/>
          </p:nvSpPr>
          <p:spPr bwMode="auto">
            <a:xfrm>
              <a:off x="1279" y="1670"/>
              <a:ext cx="3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估计量              是随机变量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834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381838"/>
                </p:ext>
              </p:extLst>
            </p:nvPr>
          </p:nvGraphicFramePr>
          <p:xfrm>
            <a:off x="2024" y="1669"/>
            <a:ext cx="160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68200" imgH="215640" progId="Equation.DSMT4">
                    <p:embed/>
                  </p:oleObj>
                </mc:Choice>
                <mc:Fallback>
                  <p:oleObj name="Equation" r:id="rId13" imgW="1168200" imgH="21564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1669"/>
                          <a:ext cx="160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837" name="Object 101"/>
            <p:cNvGraphicFramePr>
              <a:graphicFrameLocks noChangeAspect="1"/>
            </p:cNvGraphicFramePr>
            <p:nvPr/>
          </p:nvGraphicFramePr>
          <p:xfrm>
            <a:off x="1112" y="1771"/>
            <a:ext cx="22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26720" imgH="114120" progId="Equation.3">
                    <p:embed/>
                  </p:oleObj>
                </mc:Choice>
                <mc:Fallback>
                  <p:oleObj name="公式" r:id="rId15" imgW="126720" imgH="11412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771"/>
                          <a:ext cx="22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846" name="Group 110"/>
          <p:cNvGrpSpPr>
            <a:grpSpLocks/>
          </p:cNvGrpSpPr>
          <p:nvPr/>
        </p:nvGrpSpPr>
        <p:grpSpPr bwMode="auto">
          <a:xfrm>
            <a:off x="1766888" y="3171825"/>
            <a:ext cx="6300787" cy="522288"/>
            <a:chOff x="1113" y="1942"/>
            <a:chExt cx="3969" cy="329"/>
          </a:xfrm>
        </p:grpSpPr>
        <p:sp>
          <p:nvSpPr>
            <p:cNvPr id="500839" name="Rectangle 103"/>
            <p:cNvSpPr>
              <a:spLocks noChangeArrowheads="1"/>
            </p:cNvSpPr>
            <p:nvPr/>
          </p:nvSpPr>
          <p:spPr bwMode="auto">
            <a:xfrm>
              <a:off x="1280" y="1943"/>
              <a:ext cx="3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估计值              带有“波动性”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0840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874083"/>
                </p:ext>
              </p:extLst>
            </p:nvPr>
          </p:nvGraphicFramePr>
          <p:xfrm>
            <a:off x="2075" y="1942"/>
            <a:ext cx="152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79280" imgH="215640" progId="Equation.DSMT4">
                    <p:embed/>
                  </p:oleObj>
                </mc:Choice>
                <mc:Fallback>
                  <p:oleObj name="Equation" r:id="rId17" imgW="1079280" imgH="21564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1942"/>
                          <a:ext cx="152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0841" name="Object 105"/>
            <p:cNvGraphicFramePr>
              <a:graphicFrameLocks noChangeAspect="1"/>
            </p:cNvGraphicFramePr>
            <p:nvPr/>
          </p:nvGraphicFramePr>
          <p:xfrm>
            <a:off x="1113" y="2044"/>
            <a:ext cx="22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26720" imgH="114120" progId="Equation.3">
                    <p:embed/>
                  </p:oleObj>
                </mc:Choice>
                <mc:Fallback>
                  <p:oleObj name="公式" r:id="rId19" imgW="126720" imgH="11412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044"/>
                          <a:ext cx="22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881" name="Group 145"/>
          <p:cNvGrpSpPr>
            <a:grpSpLocks/>
          </p:cNvGrpSpPr>
          <p:nvPr/>
        </p:nvGrpSpPr>
        <p:grpSpPr bwMode="auto">
          <a:xfrm>
            <a:off x="1524000" y="4033838"/>
            <a:ext cx="6235700" cy="307975"/>
            <a:chOff x="960" y="2341"/>
            <a:chExt cx="3928" cy="194"/>
          </a:xfrm>
        </p:grpSpPr>
        <p:graphicFrame>
          <p:nvGraphicFramePr>
            <p:cNvPr id="500843" name="Object 107"/>
            <p:cNvGraphicFramePr>
              <a:graphicFrameLocks noChangeAspect="1"/>
            </p:cNvGraphicFramePr>
            <p:nvPr/>
          </p:nvGraphicFramePr>
          <p:xfrm>
            <a:off x="1514" y="2341"/>
            <a:ext cx="19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4120" imgH="126720" progId="Equation.DSMT4">
                    <p:embed/>
                  </p:oleObj>
                </mc:Choice>
                <mc:Fallback>
                  <p:oleObj name="Equation" r:id="rId21" imgW="114120" imgH="12672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2341"/>
                          <a:ext cx="19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847" name="Line 111"/>
            <p:cNvSpPr>
              <a:spLocks noChangeShapeType="1"/>
            </p:cNvSpPr>
            <p:nvPr/>
          </p:nvSpPr>
          <p:spPr bwMode="auto">
            <a:xfrm>
              <a:off x="960" y="2360"/>
              <a:ext cx="39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48" name="Oval 112"/>
            <p:cNvSpPr>
              <a:spLocks noChangeArrowheads="1"/>
            </p:cNvSpPr>
            <p:nvPr/>
          </p:nvSpPr>
          <p:spPr bwMode="auto">
            <a:xfrm>
              <a:off x="1597" y="2341"/>
              <a:ext cx="36" cy="36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0850" name="Oval 114"/>
          <p:cNvSpPr>
            <a:spLocks noChangeArrowheads="1"/>
          </p:cNvSpPr>
          <p:nvPr/>
        </p:nvSpPr>
        <p:spPr bwMode="auto">
          <a:xfrm>
            <a:off x="4910138" y="4030663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0910" name="Group 174"/>
          <p:cNvGrpSpPr>
            <a:grpSpLocks/>
          </p:cNvGrpSpPr>
          <p:nvPr/>
        </p:nvGrpSpPr>
        <p:grpSpPr bwMode="auto">
          <a:xfrm>
            <a:off x="4111625" y="3678238"/>
            <a:ext cx="744538" cy="938212"/>
            <a:chOff x="2622" y="2133"/>
            <a:chExt cx="392" cy="576"/>
          </a:xfrm>
        </p:grpSpPr>
        <p:sp>
          <p:nvSpPr>
            <p:cNvPr id="500849" name="Oval 113"/>
            <p:cNvSpPr>
              <a:spLocks noChangeArrowheads="1"/>
            </p:cNvSpPr>
            <p:nvPr/>
          </p:nvSpPr>
          <p:spPr bwMode="auto">
            <a:xfrm>
              <a:off x="2865" y="2355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0878" name="Group 142"/>
            <p:cNvGrpSpPr>
              <a:grpSpLocks/>
            </p:cNvGrpSpPr>
            <p:nvPr/>
          </p:nvGrpSpPr>
          <p:grpSpPr bwMode="auto">
            <a:xfrm>
              <a:off x="2622" y="2507"/>
              <a:ext cx="368" cy="202"/>
              <a:chOff x="2566" y="2691"/>
              <a:chExt cx="368" cy="202"/>
            </a:xfrm>
          </p:grpSpPr>
          <p:sp>
            <p:nvSpPr>
              <p:cNvPr id="500852" name="AutoShape 116"/>
              <p:cNvSpPr>
                <a:spLocks noChangeArrowheads="1"/>
              </p:cNvSpPr>
              <p:nvPr/>
            </p:nvSpPr>
            <p:spPr bwMode="auto">
              <a:xfrm>
                <a:off x="2566" y="2691"/>
                <a:ext cx="368" cy="202"/>
              </a:xfrm>
              <a:prstGeom prst="wedgeRectCallout">
                <a:avLst>
                  <a:gd name="adj1" fmla="val 20926"/>
                  <a:gd name="adj2" fmla="val -9505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008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1" y="2718"/>
                <a:ext cx="28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真值</a:t>
                </a:r>
              </a:p>
            </p:txBody>
          </p:sp>
        </p:grpSp>
        <p:graphicFrame>
          <p:nvGraphicFramePr>
            <p:cNvPr id="500854" name="Object 118"/>
            <p:cNvGraphicFramePr>
              <a:graphicFrameLocks noChangeAspect="1"/>
            </p:cNvGraphicFramePr>
            <p:nvPr/>
          </p:nvGraphicFramePr>
          <p:xfrm>
            <a:off x="2792" y="2133"/>
            <a:ext cx="22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2133"/>
                          <a:ext cx="22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0857" name="Oval 121"/>
          <p:cNvSpPr>
            <a:spLocks noChangeArrowheads="1"/>
          </p:cNvSpPr>
          <p:nvPr/>
        </p:nvSpPr>
        <p:spPr bwMode="auto">
          <a:xfrm>
            <a:off x="50895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58" name="Oval 122"/>
          <p:cNvSpPr>
            <a:spLocks noChangeArrowheads="1"/>
          </p:cNvSpPr>
          <p:nvPr/>
        </p:nvSpPr>
        <p:spPr bwMode="auto">
          <a:xfrm>
            <a:off x="47466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59" name="Oval 123"/>
          <p:cNvSpPr>
            <a:spLocks noChangeArrowheads="1"/>
          </p:cNvSpPr>
          <p:nvPr/>
        </p:nvSpPr>
        <p:spPr bwMode="auto">
          <a:xfrm>
            <a:off x="41243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0" name="Oval 124"/>
          <p:cNvSpPr>
            <a:spLocks noChangeArrowheads="1"/>
          </p:cNvSpPr>
          <p:nvPr/>
        </p:nvSpPr>
        <p:spPr bwMode="auto">
          <a:xfrm>
            <a:off x="6016625" y="4032250"/>
            <a:ext cx="63500" cy="6350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0" algn="ctr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1" name="Oval 125"/>
          <p:cNvSpPr>
            <a:spLocks noChangeArrowheads="1"/>
          </p:cNvSpPr>
          <p:nvPr/>
        </p:nvSpPr>
        <p:spPr bwMode="auto">
          <a:xfrm>
            <a:off x="66389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2" name="Oval 126"/>
          <p:cNvSpPr>
            <a:spLocks noChangeArrowheads="1"/>
          </p:cNvSpPr>
          <p:nvPr/>
        </p:nvSpPr>
        <p:spPr bwMode="auto">
          <a:xfrm>
            <a:off x="36036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0863" name="Oval 127"/>
          <p:cNvSpPr>
            <a:spLocks noChangeArrowheads="1"/>
          </p:cNvSpPr>
          <p:nvPr/>
        </p:nvSpPr>
        <p:spPr bwMode="auto">
          <a:xfrm>
            <a:off x="2930525" y="4032250"/>
            <a:ext cx="63500" cy="635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0877" name="Group 141"/>
          <p:cNvGrpSpPr>
            <a:grpSpLocks/>
          </p:cNvGrpSpPr>
          <p:nvPr/>
        </p:nvGrpSpPr>
        <p:grpSpPr bwMode="auto">
          <a:xfrm>
            <a:off x="4900613" y="4273550"/>
            <a:ext cx="4167187" cy="384175"/>
            <a:chOff x="3319" y="2668"/>
            <a:chExt cx="1728" cy="210"/>
          </a:xfrm>
        </p:grpSpPr>
        <p:sp>
          <p:nvSpPr>
            <p:cNvPr id="500865" name="AutoShape 129"/>
            <p:cNvSpPr>
              <a:spLocks noChangeArrowheads="1"/>
            </p:cNvSpPr>
            <p:nvPr/>
          </p:nvSpPr>
          <p:spPr bwMode="auto">
            <a:xfrm>
              <a:off x="3319" y="2668"/>
              <a:ext cx="1728" cy="210"/>
            </a:xfrm>
            <a:prstGeom prst="wedgeRectCallout">
              <a:avLst>
                <a:gd name="adj1" fmla="val -20542"/>
                <a:gd name="adj2" fmla="val -97144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0866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346" y="2711"/>
              <a:ext cx="1650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获得一个样本后求得的一个点估计值</a:t>
              </a:r>
            </a:p>
          </p:txBody>
        </p:sp>
      </p:grpSp>
      <p:graphicFrame>
        <p:nvGraphicFramePr>
          <p:cNvPr id="500867" name="Object 131"/>
          <p:cNvGraphicFramePr>
            <a:graphicFrameLocks noChangeAspect="1"/>
          </p:cNvGraphicFramePr>
          <p:nvPr/>
        </p:nvGraphicFramePr>
        <p:xfrm>
          <a:off x="5907088" y="3568700"/>
          <a:ext cx="350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26720" imgH="215640" progId="Equation.DSMT4">
                  <p:embed/>
                </p:oleObj>
              </mc:Choice>
              <mc:Fallback>
                <p:oleObj name="Equation" r:id="rId25" imgW="126720" imgH="21564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3568700"/>
                        <a:ext cx="350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0880" name="Group 144"/>
          <p:cNvGrpSpPr>
            <a:grpSpLocks/>
          </p:cNvGrpSpPr>
          <p:nvPr/>
        </p:nvGrpSpPr>
        <p:grpSpPr bwMode="auto">
          <a:xfrm>
            <a:off x="25400" y="4313238"/>
            <a:ext cx="4051300" cy="407987"/>
            <a:chOff x="744" y="2621"/>
            <a:chExt cx="1752" cy="218"/>
          </a:xfrm>
        </p:grpSpPr>
        <p:sp>
          <p:nvSpPr>
            <p:cNvPr id="500871" name="AutoShape 135"/>
            <p:cNvSpPr>
              <a:spLocks noChangeArrowheads="1"/>
            </p:cNvSpPr>
            <p:nvPr/>
          </p:nvSpPr>
          <p:spPr bwMode="auto">
            <a:xfrm>
              <a:off x="744" y="2621"/>
              <a:ext cx="1752" cy="218"/>
            </a:xfrm>
            <a:prstGeom prst="wedgeRectCallout">
              <a:avLst>
                <a:gd name="adj1" fmla="val 21060"/>
                <a:gd name="adj2" fmla="val -1027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0872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787" y="2664"/>
              <a:ext cx="1650" cy="1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获得另一个样本后求得的另一个点估计值</a:t>
              </a:r>
            </a:p>
          </p:txBody>
        </p:sp>
      </p:grpSp>
      <p:sp>
        <p:nvSpPr>
          <p:cNvPr id="500874" name="WordArt 138"/>
          <p:cNvSpPr>
            <a:spLocks noChangeArrowheads="1" noChangeShapeType="1" noTextEdit="1"/>
          </p:cNvSpPr>
          <p:nvPr/>
        </p:nvSpPr>
        <p:spPr bwMode="auto">
          <a:xfrm>
            <a:off x="188913" y="4787900"/>
            <a:ext cx="8916987" cy="3333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易知：一个好的估计</a:t>
            </a:r>
            <a:r>
              <a:rPr lang="en-US" altLang="zh-CN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,</a:t>
            </a:r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其“众多”估计值应在被估计参数真值周围“波动”</a:t>
            </a:r>
          </a:p>
        </p:txBody>
      </p:sp>
      <p:grpSp>
        <p:nvGrpSpPr>
          <p:cNvPr id="500911" name="Group 175"/>
          <p:cNvGrpSpPr>
            <a:grpSpLocks/>
          </p:cNvGrpSpPr>
          <p:nvPr/>
        </p:nvGrpSpPr>
        <p:grpSpPr bwMode="auto">
          <a:xfrm>
            <a:off x="1500188" y="5487988"/>
            <a:ext cx="6235700" cy="1011237"/>
            <a:chOff x="945" y="3273"/>
            <a:chExt cx="3928" cy="637"/>
          </a:xfrm>
        </p:grpSpPr>
        <p:grpSp>
          <p:nvGrpSpPr>
            <p:cNvPr id="500882" name="Group 146"/>
            <p:cNvGrpSpPr>
              <a:grpSpLocks/>
            </p:cNvGrpSpPr>
            <p:nvPr/>
          </p:nvGrpSpPr>
          <p:grpSpPr bwMode="auto">
            <a:xfrm>
              <a:off x="945" y="3566"/>
              <a:ext cx="3928" cy="194"/>
              <a:chOff x="960" y="2341"/>
              <a:chExt cx="3928" cy="194"/>
            </a:xfrm>
          </p:grpSpPr>
          <p:graphicFrame>
            <p:nvGraphicFramePr>
              <p:cNvPr id="500883" name="Object 147"/>
              <p:cNvGraphicFramePr>
                <a:graphicFrameLocks noChangeAspect="1"/>
              </p:cNvGraphicFramePr>
              <p:nvPr/>
            </p:nvGraphicFramePr>
            <p:xfrm>
              <a:off x="1514" y="2342"/>
              <a:ext cx="199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14120" imgH="126720" progId="Equation.DSMT4">
                      <p:embed/>
                    </p:oleObj>
                  </mc:Choice>
                  <mc:Fallback>
                    <p:oleObj name="Equation" r:id="rId27" imgW="114120" imgH="126720" progId="Equation.DSMT4">
                      <p:embed/>
                      <p:pic>
                        <p:nvPicPr>
                          <p:cNvPr id="0" name="Object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4" y="2342"/>
                            <a:ext cx="199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0884" name="Line 148"/>
              <p:cNvSpPr>
                <a:spLocks noChangeShapeType="1"/>
              </p:cNvSpPr>
              <p:nvPr/>
            </p:nvSpPr>
            <p:spPr bwMode="auto">
              <a:xfrm>
                <a:off x="960" y="2360"/>
                <a:ext cx="39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0885" name="Oval 149"/>
              <p:cNvSpPr>
                <a:spLocks noChangeArrowheads="1"/>
              </p:cNvSpPr>
              <p:nvPr/>
            </p:nvSpPr>
            <p:spPr bwMode="auto">
              <a:xfrm>
                <a:off x="1597" y="2341"/>
                <a:ext cx="36" cy="36"/>
              </a:xfrm>
              <a:prstGeom prst="ellipse">
                <a:avLst/>
              </a:prstGeom>
              <a:solidFill>
                <a:schemeClr val="accent2"/>
              </a:solidFill>
              <a:ln w="28575" algn="ctr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0886" name="Oval 150"/>
            <p:cNvSpPr>
              <a:spLocks noChangeArrowheads="1"/>
            </p:cNvSpPr>
            <p:nvPr/>
          </p:nvSpPr>
          <p:spPr bwMode="auto">
            <a:xfrm>
              <a:off x="2850" y="3564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87" name="Oval 151"/>
            <p:cNvSpPr>
              <a:spLocks noChangeArrowheads="1"/>
            </p:cNvSpPr>
            <p:nvPr/>
          </p:nvSpPr>
          <p:spPr bwMode="auto">
            <a:xfrm>
              <a:off x="3446" y="3564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0888" name="Group 152"/>
            <p:cNvGrpSpPr>
              <a:grpSpLocks/>
            </p:cNvGrpSpPr>
            <p:nvPr/>
          </p:nvGrpSpPr>
          <p:grpSpPr bwMode="auto">
            <a:xfrm>
              <a:off x="2607" y="3708"/>
              <a:ext cx="368" cy="202"/>
              <a:chOff x="2566" y="2691"/>
              <a:chExt cx="368" cy="202"/>
            </a:xfrm>
          </p:grpSpPr>
          <p:sp>
            <p:nvSpPr>
              <p:cNvPr id="500889" name="AutoShape 153"/>
              <p:cNvSpPr>
                <a:spLocks noChangeArrowheads="1"/>
              </p:cNvSpPr>
              <p:nvPr/>
            </p:nvSpPr>
            <p:spPr bwMode="auto">
              <a:xfrm>
                <a:off x="2566" y="2691"/>
                <a:ext cx="368" cy="202"/>
              </a:xfrm>
              <a:prstGeom prst="wedgeRectCallout">
                <a:avLst>
                  <a:gd name="adj1" fmla="val 20926"/>
                  <a:gd name="adj2" fmla="val -95051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500890" name="WordArt 1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1" y="2718"/>
                <a:ext cx="282" cy="14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/>
                    <a:ea typeface="黑体"/>
                  </a:rPr>
                  <a:t>真值</a:t>
                </a:r>
              </a:p>
            </p:txBody>
          </p:sp>
        </p:grpSp>
        <p:graphicFrame>
          <p:nvGraphicFramePr>
            <p:cNvPr id="500891" name="Object 155"/>
            <p:cNvGraphicFramePr>
              <a:graphicFrameLocks noChangeAspect="1"/>
            </p:cNvGraphicFramePr>
            <p:nvPr/>
          </p:nvGraphicFramePr>
          <p:xfrm>
            <a:off x="2777" y="3342"/>
            <a:ext cx="22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164880" progId="Equation.DSMT4">
                    <p:embed/>
                  </p:oleObj>
                </mc:Choice>
                <mc:Fallback>
                  <p:oleObj name="Equation" r:id="rId29" imgW="126720" imgH="16488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342"/>
                          <a:ext cx="22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0892" name="Oval 156"/>
            <p:cNvSpPr>
              <a:spLocks noChangeArrowheads="1"/>
            </p:cNvSpPr>
            <p:nvPr/>
          </p:nvSpPr>
          <p:spPr bwMode="auto">
            <a:xfrm>
              <a:off x="3559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3" name="Oval 157"/>
            <p:cNvSpPr>
              <a:spLocks noChangeArrowheads="1"/>
            </p:cNvSpPr>
            <p:nvPr/>
          </p:nvSpPr>
          <p:spPr bwMode="auto">
            <a:xfrm>
              <a:off x="3343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4" name="Oval 158"/>
            <p:cNvSpPr>
              <a:spLocks noChangeArrowheads="1"/>
            </p:cNvSpPr>
            <p:nvPr/>
          </p:nvSpPr>
          <p:spPr bwMode="auto">
            <a:xfrm>
              <a:off x="4495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5" name="Oval 159"/>
            <p:cNvSpPr>
              <a:spLocks noChangeArrowheads="1"/>
            </p:cNvSpPr>
            <p:nvPr/>
          </p:nvSpPr>
          <p:spPr bwMode="auto">
            <a:xfrm>
              <a:off x="3719" y="3565"/>
              <a:ext cx="40" cy="40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0" algn="ctr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6" name="Oval 160"/>
            <p:cNvSpPr>
              <a:spLocks noChangeArrowheads="1"/>
            </p:cNvSpPr>
            <p:nvPr/>
          </p:nvSpPr>
          <p:spPr bwMode="auto">
            <a:xfrm>
              <a:off x="4167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7" name="Oval 161"/>
            <p:cNvSpPr>
              <a:spLocks noChangeArrowheads="1"/>
            </p:cNvSpPr>
            <p:nvPr/>
          </p:nvSpPr>
          <p:spPr bwMode="auto">
            <a:xfrm>
              <a:off x="3503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898" name="Oval 162"/>
            <p:cNvSpPr>
              <a:spLocks noChangeArrowheads="1"/>
            </p:cNvSpPr>
            <p:nvPr/>
          </p:nvSpPr>
          <p:spPr bwMode="auto">
            <a:xfrm>
              <a:off x="3999" y="3565"/>
              <a:ext cx="40" cy="40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0902" name="Object 166"/>
            <p:cNvGraphicFramePr>
              <a:graphicFrameLocks noChangeAspect="1"/>
            </p:cNvGraphicFramePr>
            <p:nvPr/>
          </p:nvGraphicFramePr>
          <p:xfrm>
            <a:off x="3634" y="3273"/>
            <a:ext cx="22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26720" imgH="215640" progId="Equation.DSMT4">
                    <p:embed/>
                  </p:oleObj>
                </mc:Choice>
                <mc:Fallback>
                  <p:oleObj name="Equation" r:id="rId31" imgW="126720" imgH="21564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4" y="3273"/>
                          <a:ext cx="22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0909" name="Group 173"/>
          <p:cNvGrpSpPr>
            <a:grpSpLocks/>
          </p:cNvGrpSpPr>
          <p:nvPr/>
        </p:nvGrpSpPr>
        <p:grpSpPr bwMode="auto">
          <a:xfrm>
            <a:off x="452438" y="5243513"/>
            <a:ext cx="1157287" cy="482600"/>
            <a:chOff x="528" y="3143"/>
            <a:chExt cx="526" cy="265"/>
          </a:xfrm>
        </p:grpSpPr>
        <p:pic>
          <p:nvPicPr>
            <p:cNvPr id="500906" name="Picture 170" descr="3"/>
            <p:cNvPicPr>
              <a:picLocks noChangeAspect="1" noChangeArrowheads="1" noCrop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143"/>
              <a:ext cx="234" cy="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907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728" y="3150"/>
              <a:ext cx="326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思考</a:t>
              </a:r>
            </a:p>
          </p:txBody>
        </p:sp>
      </p:grpSp>
      <p:sp>
        <p:nvSpPr>
          <p:cNvPr id="500908" name="Rectangle 172"/>
          <p:cNvSpPr>
            <a:spLocks noChangeArrowheads="1"/>
          </p:cNvSpPr>
          <p:nvPr/>
        </p:nvSpPr>
        <p:spPr bwMode="auto">
          <a:xfrm>
            <a:off x="1657350" y="5167313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rPr>
              <a:t>这样的点估计好吗？</a:t>
            </a:r>
          </a:p>
        </p:txBody>
      </p:sp>
      <p:sp>
        <p:nvSpPr>
          <p:cNvPr id="500912" name="WordArt 176"/>
          <p:cNvSpPr>
            <a:spLocks noChangeArrowheads="1" noChangeShapeType="1" noTextEdit="1"/>
          </p:cNvSpPr>
          <p:nvPr/>
        </p:nvSpPr>
        <p:spPr bwMode="auto">
          <a:xfrm>
            <a:off x="5651500" y="61960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/>
                <a:ea typeface="方正舒体"/>
              </a:rPr>
              <a:t>No!</a:t>
            </a:r>
            <a:endParaRPr lang="zh-CN" altLang="en-US" sz="3600" b="1" kern="10">
              <a:ln w="15875">
                <a:solidFill>
                  <a:srgbClr val="3399FF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/>
              <a:ea typeface="方正舒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0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0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0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50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1000"/>
                                        <p:tgtEl>
                                          <p:spTgt spid="5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0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0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0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0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0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0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0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0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4" dur="500"/>
                                        <p:tgtEl>
                                          <p:spTgt spid="50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00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0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73" grpId="0"/>
      <p:bldP spid="500786" grpId="0" animBg="1"/>
      <p:bldP spid="500825" grpId="0" animBg="1"/>
      <p:bldP spid="500850" grpId="0" animBg="1"/>
      <p:bldP spid="500857" grpId="0" animBg="1"/>
      <p:bldP spid="500858" grpId="0" animBg="1"/>
      <p:bldP spid="500859" grpId="0" animBg="1"/>
      <p:bldP spid="500860" grpId="0" animBg="1"/>
      <p:bldP spid="500861" grpId="0" animBg="1"/>
      <p:bldP spid="500862" grpId="0" animBg="1"/>
      <p:bldP spid="500863" grpId="0" animBg="1"/>
      <p:bldP spid="500874" grpId="0" animBg="1"/>
      <p:bldP spid="500908" grpId="0"/>
      <p:bldP spid="5009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05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83181"/>
              </p:ext>
            </p:extLst>
          </p:nvPr>
        </p:nvGraphicFramePr>
        <p:xfrm>
          <a:off x="3127375" y="3063875"/>
          <a:ext cx="16938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215640" progId="Equation.DSMT4">
                  <p:embed/>
                </p:oleObj>
              </mc:Choice>
              <mc:Fallback>
                <p:oleObj name="Equation" r:id="rId2" imgW="609480" imgH="21564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063875"/>
                        <a:ext cx="16938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1057" name="WordArt 81"/>
          <p:cNvSpPr>
            <a:spLocks noChangeArrowheads="1" noChangeShapeType="1" noTextEdit="1"/>
          </p:cNvSpPr>
          <p:nvPr/>
        </p:nvSpPr>
        <p:spPr bwMode="auto">
          <a:xfrm>
            <a:off x="788988" y="2454275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511100" name="Group 124"/>
          <p:cNvGrpSpPr>
            <a:grpSpLocks/>
          </p:cNvGrpSpPr>
          <p:nvPr/>
        </p:nvGrpSpPr>
        <p:grpSpPr bwMode="auto">
          <a:xfrm>
            <a:off x="1649413" y="2328863"/>
            <a:ext cx="7494587" cy="569912"/>
            <a:chOff x="1039" y="1291"/>
            <a:chExt cx="4721" cy="359"/>
          </a:xfrm>
        </p:grpSpPr>
        <p:sp>
          <p:nvSpPr>
            <p:cNvPr id="511059" name="Rectangle 83"/>
            <p:cNvSpPr>
              <a:spLocks noChangeArrowheads="1"/>
            </p:cNvSpPr>
            <p:nvPr/>
          </p:nvSpPr>
          <p:spPr bwMode="auto">
            <a:xfrm>
              <a:off x="1039" y="1297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若估计量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1060" name="Object 84"/>
            <p:cNvGraphicFramePr>
              <a:graphicFrameLocks noChangeAspect="1"/>
            </p:cNvGraphicFramePr>
            <p:nvPr/>
          </p:nvGraphicFramePr>
          <p:xfrm>
            <a:off x="1996" y="1291"/>
            <a:ext cx="18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68200" imgH="215640" progId="Equation.DSMT4">
                    <p:embed/>
                  </p:oleObj>
                </mc:Choice>
                <mc:Fallback>
                  <p:oleObj name="Equation" r:id="rId4" imgW="1168200" imgH="21564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6" y="1291"/>
                          <a:ext cx="183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61" name="Rectangle 85"/>
            <p:cNvSpPr>
              <a:spLocks noChangeArrowheads="1"/>
            </p:cNvSpPr>
            <p:nvPr/>
          </p:nvSpPr>
          <p:spPr bwMode="auto">
            <a:xfrm>
              <a:off x="3755" y="1298"/>
              <a:ext cx="2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的数学期望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1099" name="Group 123"/>
          <p:cNvGrpSpPr>
            <a:grpSpLocks/>
          </p:cNvGrpSpPr>
          <p:nvPr/>
        </p:nvGrpSpPr>
        <p:grpSpPr bwMode="auto">
          <a:xfrm>
            <a:off x="79375" y="2717800"/>
            <a:ext cx="2628900" cy="604838"/>
            <a:chOff x="-30" y="1536"/>
            <a:chExt cx="1656" cy="381"/>
          </a:xfrm>
        </p:grpSpPr>
        <p:sp>
          <p:nvSpPr>
            <p:cNvPr id="511063" name="Rectangle 87"/>
            <p:cNvSpPr>
              <a:spLocks noChangeArrowheads="1"/>
            </p:cNvSpPr>
            <p:nvPr/>
          </p:nvSpPr>
          <p:spPr bwMode="auto">
            <a:xfrm>
              <a:off x="-30" y="1536"/>
              <a:ext cx="16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且       有</a:t>
              </a:r>
            </a:p>
          </p:txBody>
        </p:sp>
        <p:graphicFrame>
          <p:nvGraphicFramePr>
            <p:cNvPr id="511064" name="Object 88"/>
            <p:cNvGraphicFramePr>
              <a:graphicFrameLocks noChangeAspect="1"/>
            </p:cNvGraphicFramePr>
            <p:nvPr/>
          </p:nvGraphicFramePr>
          <p:xfrm>
            <a:off x="257" y="1647"/>
            <a:ext cx="73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400" imgH="152280" progId="Equation.DSMT4">
                    <p:embed/>
                  </p:oleObj>
                </mc:Choice>
                <mc:Fallback>
                  <p:oleObj name="Equation" r:id="rId6" imgW="482400" imgH="1522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1647"/>
                          <a:ext cx="73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65" name="Group 89"/>
          <p:cNvGrpSpPr>
            <a:grpSpLocks/>
          </p:cNvGrpSpPr>
          <p:nvPr/>
        </p:nvGrpSpPr>
        <p:grpSpPr bwMode="auto">
          <a:xfrm>
            <a:off x="79375" y="3627438"/>
            <a:ext cx="7345363" cy="630237"/>
            <a:chOff x="106" y="3165"/>
            <a:chExt cx="4627" cy="397"/>
          </a:xfrm>
        </p:grpSpPr>
        <p:sp>
          <p:nvSpPr>
            <p:cNvPr id="511066" name="Rectangle 90"/>
            <p:cNvSpPr>
              <a:spLocks noChangeArrowheads="1"/>
            </p:cNvSpPr>
            <p:nvPr/>
          </p:nvSpPr>
          <p:spPr bwMode="auto">
            <a:xfrm>
              <a:off x="106" y="3176"/>
              <a:ext cx="159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则称  为  的</a:t>
              </a:r>
            </a:p>
          </p:txBody>
        </p:sp>
        <p:graphicFrame>
          <p:nvGraphicFramePr>
            <p:cNvPr id="511067" name="Object 91"/>
            <p:cNvGraphicFramePr>
              <a:graphicFrameLocks noChangeAspect="1"/>
            </p:cNvGraphicFramePr>
            <p:nvPr/>
          </p:nvGraphicFramePr>
          <p:xfrm>
            <a:off x="1084" y="3287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52280" progId="Equation.DSMT4">
                    <p:embed/>
                  </p:oleObj>
                </mc:Choice>
                <mc:Fallback>
                  <p:oleObj name="Equation" r:id="rId8" imgW="126720" imgH="15228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3287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68" name="Object 92"/>
            <p:cNvGraphicFramePr>
              <a:graphicFrameLocks noChangeAspect="1"/>
            </p:cNvGraphicFramePr>
            <p:nvPr/>
          </p:nvGraphicFramePr>
          <p:xfrm>
            <a:off x="638" y="3197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203040" progId="Equation.DSMT4">
                    <p:embed/>
                  </p:oleObj>
                </mc:Choice>
                <mc:Fallback>
                  <p:oleObj name="Equation" r:id="rId10" imgW="126720" imgH="20304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3197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069" name="Rectangle 93"/>
            <p:cNvSpPr>
              <a:spLocks noChangeArrowheads="1"/>
            </p:cNvSpPr>
            <p:nvPr/>
          </p:nvSpPr>
          <p:spPr bwMode="auto">
            <a:xfrm>
              <a:off x="2466" y="3165"/>
              <a:ext cx="125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否则称为</a:t>
              </a:r>
            </a:p>
          </p:txBody>
        </p:sp>
        <p:sp>
          <p:nvSpPr>
            <p:cNvPr id="511070" name="Rectangle 94"/>
            <p:cNvSpPr>
              <a:spLocks noChangeArrowheads="1"/>
            </p:cNvSpPr>
            <p:nvPr/>
          </p:nvSpPr>
          <p:spPr bwMode="auto">
            <a:xfrm>
              <a:off x="1462" y="3181"/>
              <a:ext cx="13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</a:p>
          </p:txBody>
        </p:sp>
        <p:sp>
          <p:nvSpPr>
            <p:cNvPr id="511071" name="Rectangle 95"/>
            <p:cNvSpPr>
              <a:spLocks noChangeArrowheads="1"/>
            </p:cNvSpPr>
            <p:nvPr/>
          </p:nvSpPr>
          <p:spPr bwMode="auto">
            <a:xfrm>
              <a:off x="3377" y="3179"/>
              <a:ext cx="13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</p:grpSp>
      <p:sp>
        <p:nvSpPr>
          <p:cNvPr id="511072" name="Rectangle 96"/>
          <p:cNvSpPr>
            <a:spLocks noChangeArrowheads="1"/>
          </p:cNvSpPr>
          <p:nvPr/>
        </p:nvSpPr>
        <p:spPr bwMode="auto">
          <a:xfrm>
            <a:off x="809625" y="41227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称</a:t>
            </a:r>
          </a:p>
        </p:txBody>
      </p:sp>
      <p:grpSp>
        <p:nvGrpSpPr>
          <p:cNvPr id="511074" name="Group 98"/>
          <p:cNvGrpSpPr>
            <a:grpSpLocks/>
          </p:cNvGrpSpPr>
          <p:nvPr/>
        </p:nvGrpSpPr>
        <p:grpSpPr bwMode="auto">
          <a:xfrm>
            <a:off x="82550" y="4864100"/>
            <a:ext cx="4340225" cy="630238"/>
            <a:chOff x="148" y="3880"/>
            <a:chExt cx="2734" cy="397"/>
          </a:xfrm>
        </p:grpSpPr>
        <p:sp>
          <p:nvSpPr>
            <p:cNvPr id="511075" name="Rectangle 99"/>
            <p:cNvSpPr>
              <a:spLocks noChangeArrowheads="1"/>
            </p:cNvSpPr>
            <p:nvPr/>
          </p:nvSpPr>
          <p:spPr bwMode="auto">
            <a:xfrm>
              <a:off x="148" y="3880"/>
              <a:ext cx="261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为估计量  的</a:t>
              </a:r>
            </a:p>
          </p:txBody>
        </p:sp>
        <p:sp>
          <p:nvSpPr>
            <p:cNvPr id="511076" name="Rectangle 100"/>
            <p:cNvSpPr>
              <a:spLocks noChangeArrowheads="1"/>
            </p:cNvSpPr>
            <p:nvPr/>
          </p:nvSpPr>
          <p:spPr bwMode="auto">
            <a:xfrm>
              <a:off x="1511" y="3896"/>
              <a:ext cx="137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偏差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(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偏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).</a:t>
              </a:r>
            </a:p>
          </p:txBody>
        </p:sp>
        <p:graphicFrame>
          <p:nvGraphicFramePr>
            <p:cNvPr id="511077" name="Object 101"/>
            <p:cNvGraphicFramePr>
              <a:graphicFrameLocks noChangeAspect="1"/>
            </p:cNvGraphicFramePr>
            <p:nvPr/>
          </p:nvGraphicFramePr>
          <p:xfrm>
            <a:off x="1127" y="3914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0" imgH="203040" progId="Equation.DSMT4">
                    <p:embed/>
                  </p:oleObj>
                </mc:Choice>
                <mc:Fallback>
                  <p:oleObj name="Equation" r:id="rId12" imgW="126720" imgH="20304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3914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1080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354099"/>
              </p:ext>
            </p:extLst>
          </p:nvPr>
        </p:nvGraphicFramePr>
        <p:xfrm>
          <a:off x="2579688" y="4348163"/>
          <a:ext cx="34655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41120" imgH="215640" progId="Equation.DSMT4">
                  <p:embed/>
                </p:oleObj>
              </mc:Choice>
              <mc:Fallback>
                <p:oleObj name="Equation" r:id="rId14" imgW="1041120" imgH="21564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348163"/>
                        <a:ext cx="34655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1097" name="Group 121"/>
          <p:cNvGrpSpPr>
            <a:grpSpLocks/>
          </p:cNvGrpSpPr>
          <p:nvPr/>
        </p:nvGrpSpPr>
        <p:grpSpPr bwMode="auto">
          <a:xfrm>
            <a:off x="782638" y="5373688"/>
            <a:ext cx="6207125" cy="631825"/>
            <a:chOff x="413" y="3113"/>
            <a:chExt cx="3902" cy="368"/>
          </a:xfrm>
        </p:grpSpPr>
        <p:sp>
          <p:nvSpPr>
            <p:cNvPr id="511082" name="Rectangle 106"/>
            <p:cNvSpPr>
              <a:spLocks noChangeArrowheads="1"/>
            </p:cNvSpPr>
            <p:nvPr/>
          </p:nvSpPr>
          <p:spPr bwMode="auto">
            <a:xfrm>
              <a:off x="413" y="3113"/>
              <a:ext cx="390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  则  是  的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有偏估计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1085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6453431"/>
                </p:ext>
              </p:extLst>
            </p:nvPr>
          </p:nvGraphicFramePr>
          <p:xfrm>
            <a:off x="666" y="3153"/>
            <a:ext cx="9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96880" imgH="215640" progId="Equation.DSMT4">
                    <p:embed/>
                  </p:oleObj>
                </mc:Choice>
                <mc:Fallback>
                  <p:oleObj name="Equation" r:id="rId16" imgW="596880" imgH="21564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3153"/>
                          <a:ext cx="9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86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9012434"/>
                </p:ext>
              </p:extLst>
            </p:nvPr>
          </p:nvGraphicFramePr>
          <p:xfrm>
            <a:off x="1835" y="3141"/>
            <a:ext cx="22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90440" progId="Equation.DSMT4">
                    <p:embed/>
                  </p:oleObj>
                </mc:Choice>
                <mc:Fallback>
                  <p:oleObj name="Equation" r:id="rId18" imgW="126720" imgH="19044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3141"/>
                          <a:ext cx="22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87" name="Object 1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853767"/>
                </p:ext>
              </p:extLst>
            </p:nvPr>
          </p:nvGraphicFramePr>
          <p:xfrm>
            <a:off x="2290" y="3193"/>
            <a:ext cx="22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152280" progId="Equation.DSMT4">
                    <p:embed/>
                  </p:oleObj>
                </mc:Choice>
                <mc:Fallback>
                  <p:oleObj name="Equation" r:id="rId20" imgW="126720" imgH="15228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193"/>
                          <a:ext cx="221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096" name="Group 120"/>
          <p:cNvGrpSpPr>
            <a:grpSpLocks/>
          </p:cNvGrpSpPr>
          <p:nvPr/>
        </p:nvGrpSpPr>
        <p:grpSpPr bwMode="auto">
          <a:xfrm>
            <a:off x="771525" y="5857874"/>
            <a:ext cx="7096125" cy="798513"/>
            <a:chOff x="406" y="3410"/>
            <a:chExt cx="4470" cy="503"/>
          </a:xfrm>
        </p:grpSpPr>
        <p:sp>
          <p:nvSpPr>
            <p:cNvPr id="511090" name="Rectangle 114"/>
            <p:cNvSpPr>
              <a:spLocks noChangeArrowheads="1"/>
            </p:cNvSpPr>
            <p:nvPr/>
          </p:nvSpPr>
          <p:spPr bwMode="auto">
            <a:xfrm>
              <a:off x="406" y="3410"/>
              <a:ext cx="447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           则称  为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渐近无偏估计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1091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154758"/>
                </p:ext>
              </p:extLst>
            </p:nvPr>
          </p:nvGraphicFramePr>
          <p:xfrm>
            <a:off x="649" y="3435"/>
            <a:ext cx="1310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99920" imgH="266400" progId="Equation.DSMT4">
                    <p:embed/>
                  </p:oleObj>
                </mc:Choice>
                <mc:Fallback>
                  <p:oleObj name="Equation" r:id="rId22" imgW="799920" imgH="2664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3435"/>
                          <a:ext cx="1310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92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74489"/>
                </p:ext>
              </p:extLst>
            </p:nvPr>
          </p:nvGraphicFramePr>
          <p:xfrm>
            <a:off x="2412" y="3438"/>
            <a:ext cx="22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0" imgH="190440" progId="Equation.DSMT4">
                    <p:embed/>
                  </p:oleObj>
                </mc:Choice>
                <mc:Fallback>
                  <p:oleObj name="Equation" r:id="rId24" imgW="126720" imgH="19044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438"/>
                          <a:ext cx="22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093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867670"/>
                </p:ext>
              </p:extLst>
            </p:nvPr>
          </p:nvGraphicFramePr>
          <p:xfrm>
            <a:off x="2843" y="3490"/>
            <a:ext cx="22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20" imgH="152280" progId="Equation.DSMT4">
                    <p:embed/>
                  </p:oleObj>
                </mc:Choice>
                <mc:Fallback>
                  <p:oleObj name="Equation" r:id="rId26" imgW="126720" imgH="15228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490"/>
                          <a:ext cx="22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1101" name="Freeform 125"/>
          <p:cNvSpPr>
            <a:spLocks/>
          </p:cNvSpPr>
          <p:nvPr/>
        </p:nvSpPr>
        <p:spPr bwMode="auto">
          <a:xfrm>
            <a:off x="3146612" y="3667444"/>
            <a:ext cx="1673972" cy="45719"/>
          </a:xfrm>
          <a:custGeom>
            <a:avLst/>
            <a:gdLst>
              <a:gd name="T0" fmla="*/ 0 w 680"/>
              <a:gd name="T1" fmla="*/ 0 h 1"/>
              <a:gd name="T2" fmla="*/ 160 w 680"/>
              <a:gd name="T3" fmla="*/ 0 h 1"/>
              <a:gd name="T4" fmla="*/ 392 w 680"/>
              <a:gd name="T5" fmla="*/ 0 h 1"/>
              <a:gd name="T6" fmla="*/ 528 w 680"/>
              <a:gd name="T7" fmla="*/ 0 h 1"/>
              <a:gd name="T8" fmla="*/ 680 w 68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1">
                <a:moveTo>
                  <a:pt x="0" y="0"/>
                </a:moveTo>
                <a:cubicBezTo>
                  <a:pt x="47" y="0"/>
                  <a:pt x="95" y="0"/>
                  <a:pt x="160" y="0"/>
                </a:cubicBezTo>
                <a:cubicBezTo>
                  <a:pt x="225" y="0"/>
                  <a:pt x="331" y="0"/>
                  <a:pt x="392" y="0"/>
                </a:cubicBezTo>
                <a:cubicBezTo>
                  <a:pt x="453" y="0"/>
                  <a:pt x="480" y="0"/>
                  <a:pt x="528" y="0"/>
                </a:cubicBezTo>
                <a:cubicBezTo>
                  <a:pt x="576" y="0"/>
                  <a:pt x="628" y="0"/>
                  <a:pt x="68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11138" name="WordArt 162"/>
          <p:cNvSpPr>
            <a:spLocks noChangeArrowheads="1" noChangeShapeType="1" noTextEdit="1"/>
          </p:cNvSpPr>
          <p:nvPr/>
        </p:nvSpPr>
        <p:spPr bwMode="auto">
          <a:xfrm>
            <a:off x="812800" y="642938"/>
            <a:ext cx="1927225" cy="3476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(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一</a:t>
            </a:r>
            <a:r>
              <a:rPr lang="en-US" altLang="zh-CN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) </a:t>
            </a:r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latin typeface="黑体"/>
                <a:ea typeface="黑体"/>
              </a:rPr>
              <a:t>无偏性</a:t>
            </a:r>
          </a:p>
        </p:txBody>
      </p:sp>
      <p:grpSp>
        <p:nvGrpSpPr>
          <p:cNvPr id="511143" name="Group 167"/>
          <p:cNvGrpSpPr>
            <a:grpSpLocks/>
          </p:cNvGrpSpPr>
          <p:nvPr/>
        </p:nvGrpSpPr>
        <p:grpSpPr bwMode="auto">
          <a:xfrm>
            <a:off x="663575" y="1404938"/>
            <a:ext cx="8493125" cy="582612"/>
            <a:chOff x="534" y="2557"/>
            <a:chExt cx="5350" cy="367"/>
          </a:xfrm>
        </p:grpSpPr>
        <p:sp>
          <p:nvSpPr>
            <p:cNvPr id="511144" name="Rectangle 168"/>
            <p:cNvSpPr>
              <a:spLocks noChangeArrowheads="1"/>
            </p:cNvSpPr>
            <p:nvPr/>
          </p:nvSpPr>
          <p:spPr bwMode="auto">
            <a:xfrm>
              <a:off x="1914" y="2557"/>
              <a:ext cx="1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的样本</a:t>
              </a:r>
            </a:p>
          </p:txBody>
        </p:sp>
        <p:graphicFrame>
          <p:nvGraphicFramePr>
            <p:cNvPr id="511145" name="Object 169"/>
            <p:cNvGraphicFramePr>
              <a:graphicFrameLocks noChangeAspect="1"/>
            </p:cNvGraphicFramePr>
            <p:nvPr/>
          </p:nvGraphicFramePr>
          <p:xfrm>
            <a:off x="2653" y="2606"/>
            <a:ext cx="24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52280" imgH="139680" progId="Equation.3">
                    <p:embed/>
                  </p:oleObj>
                </mc:Choice>
                <mc:Fallback>
                  <p:oleObj name="公式" r:id="rId28" imgW="152280" imgH="13968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06"/>
                          <a:ext cx="24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146" name="Object 170"/>
            <p:cNvGraphicFramePr>
              <a:graphicFrameLocks noChangeAspect="1"/>
            </p:cNvGraphicFramePr>
            <p:nvPr/>
          </p:nvGraphicFramePr>
          <p:xfrm>
            <a:off x="813" y="2583"/>
            <a:ext cx="1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74360" imgH="177480" progId="Equation.DSMT4">
                    <p:embed/>
                  </p:oleObj>
                </mc:Choice>
                <mc:Fallback>
                  <p:oleObj name="Equation" r:id="rId30" imgW="774360" imgH="177480" progId="Equation.DSMT4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583"/>
                          <a:ext cx="1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1147" name="Object 1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906891"/>
                </p:ext>
              </p:extLst>
            </p:nvPr>
          </p:nvGraphicFramePr>
          <p:xfrm>
            <a:off x="3562" y="2565"/>
            <a:ext cx="189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206360" imgH="215640" progId="Equation.DSMT4">
                    <p:embed/>
                  </p:oleObj>
                </mc:Choice>
                <mc:Fallback>
                  <p:oleObj name="Equation" r:id="rId32" imgW="1206360" imgH="215640" progId="Equation.DSMT4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565"/>
                          <a:ext cx="189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1148" name="Rectangle 172"/>
            <p:cNvSpPr>
              <a:spLocks noChangeArrowheads="1"/>
            </p:cNvSpPr>
            <p:nvPr/>
          </p:nvSpPr>
          <p:spPr bwMode="auto">
            <a:xfrm>
              <a:off x="534" y="2557"/>
              <a:ext cx="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511149" name="Rectangle 173"/>
            <p:cNvSpPr>
              <a:spLocks noChangeArrowheads="1"/>
            </p:cNvSpPr>
            <p:nvPr/>
          </p:nvSpPr>
          <p:spPr bwMode="auto">
            <a:xfrm>
              <a:off x="5341" y="2559"/>
              <a:ext cx="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1150" name="Group 174"/>
          <p:cNvGrpSpPr>
            <a:grpSpLocks/>
          </p:cNvGrpSpPr>
          <p:nvPr/>
        </p:nvGrpSpPr>
        <p:grpSpPr bwMode="auto">
          <a:xfrm>
            <a:off x="19050" y="1797050"/>
            <a:ext cx="4618038" cy="519113"/>
            <a:chOff x="32" y="2876"/>
            <a:chExt cx="2909" cy="327"/>
          </a:xfrm>
        </p:grpSpPr>
        <p:sp>
          <p:nvSpPr>
            <p:cNvPr id="511151" name="Rectangle 175"/>
            <p:cNvSpPr>
              <a:spLocks noChangeArrowheads="1"/>
            </p:cNvSpPr>
            <p:nvPr/>
          </p:nvSpPr>
          <p:spPr bwMode="auto">
            <a:xfrm>
              <a:off x="32" y="2876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为未知参数  的点估计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1152" name="Object 176"/>
            <p:cNvGraphicFramePr>
              <a:graphicFrameLocks noChangeAspect="1"/>
            </p:cNvGraphicFramePr>
            <p:nvPr/>
          </p:nvGraphicFramePr>
          <p:xfrm>
            <a:off x="1237" y="2938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6720" imgH="152280" progId="Equation.DSMT4">
                    <p:embed/>
                  </p:oleObj>
                </mc:Choice>
                <mc:Fallback>
                  <p:oleObj name="Equation" r:id="rId34" imgW="126720" imgH="152280" progId="Equation.DSMT4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2938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1153" name="Group 177"/>
          <p:cNvGrpSpPr>
            <a:grpSpLocks/>
          </p:cNvGrpSpPr>
          <p:nvPr/>
        </p:nvGrpSpPr>
        <p:grpSpPr bwMode="auto">
          <a:xfrm>
            <a:off x="673100" y="973138"/>
            <a:ext cx="6510338" cy="563562"/>
            <a:chOff x="480" y="581"/>
            <a:chExt cx="4101" cy="355"/>
          </a:xfrm>
        </p:grpSpPr>
        <p:sp>
          <p:nvSpPr>
            <p:cNvPr id="511154" name="Rectangle 178"/>
            <p:cNvSpPr>
              <a:spLocks noChangeArrowheads="1"/>
            </p:cNvSpPr>
            <p:nvPr/>
          </p:nvSpPr>
          <p:spPr bwMode="auto">
            <a:xfrm>
              <a:off x="480" y="590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设总体</a:t>
              </a:r>
            </a:p>
          </p:txBody>
        </p:sp>
        <p:sp>
          <p:nvSpPr>
            <p:cNvPr id="511155" name="Rectangle 179"/>
            <p:cNvSpPr>
              <a:spLocks noChangeArrowheads="1"/>
            </p:cNvSpPr>
            <p:nvPr/>
          </p:nvSpPr>
          <p:spPr bwMode="auto">
            <a:xfrm>
              <a:off x="3164" y="581"/>
              <a:ext cx="1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为参数空间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1156" name="Object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9461225"/>
                </p:ext>
              </p:extLst>
            </p:nvPr>
          </p:nvGraphicFramePr>
          <p:xfrm>
            <a:off x="1215" y="665"/>
            <a:ext cx="202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409400" imgH="177480" progId="Equation.DSMT4">
                    <p:embed/>
                  </p:oleObj>
                </mc:Choice>
                <mc:Fallback>
                  <p:oleObj name="Equation" r:id="rId36" imgW="1409400" imgH="177480" progId="Equation.DSMT4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665"/>
                          <a:ext cx="202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1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1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057" grpId="0" animBg="1"/>
      <p:bldP spid="511072" grpId="0"/>
      <p:bldP spid="511101" grpId="0" animBg="1"/>
      <p:bldP spid="51110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913817-E4DA-440F-8107-2D39BCF2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7" y="1236937"/>
            <a:ext cx="8880666" cy="43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1625600" y="479425"/>
            <a:ext cx="5130800" cy="604838"/>
            <a:chOff x="1024" y="302"/>
            <a:chExt cx="3232" cy="381"/>
          </a:xfrm>
        </p:grpSpPr>
        <p:sp>
          <p:nvSpPr>
            <p:cNvPr id="502787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2018712"/>
                </p:ext>
              </p:extLst>
            </p:nvPr>
          </p:nvGraphicFramePr>
          <p:xfrm>
            <a:off x="1963" y="379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39680" progId="Equation.DSMT4">
                    <p:embed/>
                  </p:oleObj>
                </mc:Choice>
                <mc:Fallback>
                  <p:oleObj name="Equation" r:id="rId2" imgW="1648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79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203575" y="908050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317160" progId="Equation.DSMT4">
                  <p:embed/>
                </p:oleObj>
              </mc:Choice>
              <mc:Fallback>
                <p:oleObj name="Equation" r:id="rId4" imgW="12445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08050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134938" y="3352800"/>
            <a:ext cx="7694612" cy="603250"/>
            <a:chOff x="157" y="3200"/>
            <a:chExt cx="4847" cy="380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2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203040" progId="Equation.DSMT4">
                    <p:embed/>
                  </p:oleObj>
                </mc:Choice>
                <mc:Fallback>
                  <p:oleObj name="Equation" r:id="rId6" imgW="838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3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28600" progId="Equation.DSMT4">
                    <p:embed/>
                  </p:oleObj>
                </mc:Choice>
                <mc:Fallback>
                  <p:oleObj name="Equation" r:id="rId8" imgW="317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4" name="WordArt 10"/>
          <p:cNvSpPr>
            <a:spLocks noChangeArrowheads="1" noChangeShapeType="1" noTextEdit="1"/>
          </p:cNvSpPr>
          <p:nvPr/>
        </p:nvSpPr>
        <p:spPr bwMode="auto">
          <a:xfrm>
            <a:off x="974725" y="7016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2816" name="Group 32"/>
          <p:cNvGrpSpPr>
            <a:grpSpLocks/>
          </p:cNvGrpSpPr>
          <p:nvPr/>
        </p:nvGrpSpPr>
        <p:grpSpPr bwMode="auto">
          <a:xfrm>
            <a:off x="128588" y="1525588"/>
            <a:ext cx="7951787" cy="546100"/>
            <a:chOff x="97" y="937"/>
            <a:chExt cx="5009" cy="344"/>
          </a:xfrm>
        </p:grpSpPr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7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03040" progId="Equation.DSMT4">
                    <p:embed/>
                  </p:oleObj>
                </mc:Choice>
                <mc:Fallback>
                  <p:oleObj name="Equation" r:id="rId10" imgW="850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8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03040" progId="Equation.DSMT4">
                    <p:embed/>
                  </p:oleObj>
                </mc:Choice>
                <mc:Fallback>
                  <p:oleObj name="Equation" r:id="rId12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9" name="WordArt 15"/>
          <p:cNvSpPr>
            <a:spLocks noChangeArrowheads="1" noChangeShapeType="1" noTextEdit="1"/>
          </p:cNvSpPr>
          <p:nvPr/>
        </p:nvSpPr>
        <p:spPr bwMode="auto">
          <a:xfrm>
            <a:off x="987425" y="2135188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3222625" y="2509838"/>
          <a:ext cx="2397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90360" imgH="190440" progId="Equation.DSMT4">
                  <p:embed/>
                </p:oleObj>
              </mc:Choice>
              <mc:Fallback>
                <p:oleObj name="Equation" r:id="rId14" imgW="9903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509838"/>
                        <a:ext cx="2397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3208338" y="2947988"/>
          <a:ext cx="2751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30040" imgH="203040" progId="Equation.DSMT4">
                  <p:embed/>
                </p:oleObj>
              </mc:Choice>
              <mc:Fallback>
                <p:oleObj name="Equation" r:id="rId16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947988"/>
                        <a:ext cx="2751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1536700" y="2011363"/>
            <a:ext cx="489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CH6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的计算结果有</a:t>
            </a:r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2397125" y="4278313"/>
          <a:ext cx="39322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342720" progId="Equation.DSMT4">
                  <p:embed/>
                </p:oleObj>
              </mc:Choice>
              <mc:Fallback>
                <p:oleObj name="Equation" r:id="rId18" imgW="1638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278313"/>
                        <a:ext cx="39322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5" name="WordArt 21"/>
          <p:cNvSpPr>
            <a:spLocks noChangeArrowheads="1" noChangeShapeType="1" noTextEdit="1"/>
          </p:cNvSpPr>
          <p:nvPr/>
        </p:nvSpPr>
        <p:spPr bwMode="auto">
          <a:xfrm>
            <a:off x="811213" y="3946525"/>
            <a:ext cx="506412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注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1519238" y="3867150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修正的样本方差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502829" name="Group 45"/>
          <p:cNvGrpSpPr>
            <a:grpSpLocks/>
          </p:cNvGrpSpPr>
          <p:nvPr/>
        </p:nvGrpSpPr>
        <p:grpSpPr bwMode="auto">
          <a:xfrm>
            <a:off x="1597025" y="6202363"/>
            <a:ext cx="4772025" cy="531812"/>
            <a:chOff x="1150" y="3955"/>
            <a:chExt cx="3006" cy="335"/>
          </a:xfrm>
        </p:grpSpPr>
        <p:sp>
          <p:nvSpPr>
            <p:cNvPr id="502812" name="Rectangle 28"/>
            <p:cNvSpPr>
              <a:spLocks noChangeArrowheads="1"/>
            </p:cNvSpPr>
            <p:nvPr/>
          </p:nvSpPr>
          <p:spPr bwMode="auto">
            <a:xfrm>
              <a:off x="1150" y="3955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即  是  </a:t>
              </a: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813" name="Object 29"/>
            <p:cNvGraphicFramePr>
              <a:graphicFrameLocks noChangeAspect="1"/>
            </p:cNvGraphicFramePr>
            <p:nvPr/>
          </p:nvGraphicFramePr>
          <p:xfrm>
            <a:off x="1414" y="3973"/>
            <a:ext cx="3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200" imgH="190440" progId="Equation.DSMT4">
                    <p:embed/>
                  </p:oleObj>
                </mc:Choice>
                <mc:Fallback>
                  <p:oleObj name="Equation" r:id="rId20" imgW="2412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973"/>
                          <a:ext cx="34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14" name="Object 30"/>
            <p:cNvGraphicFramePr>
              <a:graphicFrameLocks noChangeAspect="1"/>
            </p:cNvGraphicFramePr>
            <p:nvPr/>
          </p:nvGraphicFramePr>
          <p:xfrm>
            <a:off x="1929" y="3974"/>
            <a:ext cx="25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480" imgH="177480" progId="Equation.DSMT4">
                    <p:embed/>
                  </p:oleObj>
                </mc:Choice>
                <mc:Fallback>
                  <p:oleObj name="Equation" r:id="rId22" imgW="177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3974"/>
                          <a:ext cx="25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360" y="3963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sp>
        <p:nvSpPr>
          <p:cNvPr id="502825" name="Freeform 41"/>
          <p:cNvSpPr>
            <a:spLocks/>
          </p:cNvSpPr>
          <p:nvPr/>
        </p:nvSpPr>
        <p:spPr bwMode="auto">
          <a:xfrm>
            <a:off x="635000" y="3879850"/>
            <a:ext cx="5461000" cy="57150"/>
          </a:xfrm>
          <a:custGeom>
            <a:avLst/>
            <a:gdLst>
              <a:gd name="T0" fmla="*/ 0 w 3440"/>
              <a:gd name="T1" fmla="*/ 36 h 36"/>
              <a:gd name="T2" fmla="*/ 760 w 3440"/>
              <a:gd name="T3" fmla="*/ 4 h 36"/>
              <a:gd name="T4" fmla="*/ 1808 w 3440"/>
              <a:gd name="T5" fmla="*/ 12 h 36"/>
              <a:gd name="T6" fmla="*/ 2920 w 3440"/>
              <a:gd name="T7" fmla="*/ 4 h 36"/>
              <a:gd name="T8" fmla="*/ 3440 w 3440"/>
              <a:gd name="T9" fmla="*/ 1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0" h="36">
                <a:moveTo>
                  <a:pt x="0" y="36"/>
                </a:moveTo>
                <a:cubicBezTo>
                  <a:pt x="229" y="22"/>
                  <a:pt x="459" y="8"/>
                  <a:pt x="760" y="4"/>
                </a:cubicBezTo>
                <a:cubicBezTo>
                  <a:pt x="1061" y="0"/>
                  <a:pt x="1448" y="12"/>
                  <a:pt x="1808" y="12"/>
                </a:cubicBezTo>
                <a:cubicBezTo>
                  <a:pt x="2168" y="12"/>
                  <a:pt x="2648" y="4"/>
                  <a:pt x="2920" y="4"/>
                </a:cubicBezTo>
                <a:cubicBezTo>
                  <a:pt x="3192" y="4"/>
                  <a:pt x="3316" y="8"/>
                  <a:pt x="3440" y="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2827" name="Object 43"/>
          <p:cNvGraphicFramePr>
            <a:graphicFrameLocks noChangeAspect="1"/>
          </p:cNvGraphicFramePr>
          <p:nvPr/>
        </p:nvGraphicFramePr>
        <p:xfrm>
          <a:off x="2403475" y="5016500"/>
          <a:ext cx="2747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30040" imgH="304560" progId="Equation.DSMT4">
                  <p:embed/>
                </p:oleObj>
              </mc:Choice>
              <mc:Fallback>
                <p:oleObj name="Equation" r:id="rId24" imgW="1130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016500"/>
                        <a:ext cx="27479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8" name="Object 44"/>
          <p:cNvGraphicFramePr>
            <a:graphicFrameLocks noChangeAspect="1"/>
          </p:cNvGraphicFramePr>
          <p:nvPr/>
        </p:nvGraphicFramePr>
        <p:xfrm>
          <a:off x="3268663" y="5551488"/>
          <a:ext cx="345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22360" imgH="304560" progId="Equation.DSMT4">
                  <p:embed/>
                </p:oleObj>
              </mc:Choice>
              <mc:Fallback>
                <p:oleObj name="Equation" r:id="rId26" imgW="142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551488"/>
                        <a:ext cx="3459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216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0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4" grpId="0" animBg="1"/>
      <p:bldP spid="502799" grpId="0" animBg="1"/>
      <p:bldP spid="502799" grpId="1" animBg="1"/>
      <p:bldP spid="502802" grpId="0"/>
      <p:bldP spid="502802" grpId="1"/>
      <p:bldP spid="502805" grpId="0" animBg="1"/>
      <p:bldP spid="502805" grpId="1" animBg="1"/>
      <p:bldP spid="502807" grpId="0"/>
      <p:bldP spid="502807" grpId="1"/>
      <p:bldP spid="502825" grpId="0" animBg="1"/>
      <p:bldP spid="50282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1625600" y="479425"/>
            <a:ext cx="5130800" cy="604838"/>
            <a:chOff x="1024" y="302"/>
            <a:chExt cx="3232" cy="381"/>
          </a:xfrm>
        </p:grpSpPr>
        <p:sp>
          <p:nvSpPr>
            <p:cNvPr id="502787" name="Rectangle 3"/>
            <p:cNvSpPr>
              <a:spLocks noChangeArrowheads="1"/>
            </p:cNvSpPr>
            <p:nvPr/>
          </p:nvSpPr>
          <p:spPr bwMode="auto">
            <a:xfrm>
              <a:off x="1024" y="302"/>
              <a:ext cx="323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无论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服从什么分布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若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414336"/>
                </p:ext>
              </p:extLst>
            </p:nvPr>
          </p:nvGraphicFramePr>
          <p:xfrm>
            <a:off x="1963" y="379"/>
            <a:ext cx="26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139680" progId="Equation.DSMT4">
                    <p:embed/>
                  </p:oleObj>
                </mc:Choice>
                <mc:Fallback>
                  <p:oleObj name="Equation" r:id="rId2" imgW="164880" imgH="1396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379"/>
                          <a:ext cx="26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789" name="Object 5"/>
          <p:cNvGraphicFramePr>
            <a:graphicFrameLocks noChangeAspect="1"/>
          </p:cNvGraphicFramePr>
          <p:nvPr/>
        </p:nvGraphicFramePr>
        <p:xfrm>
          <a:off x="3203575" y="908050"/>
          <a:ext cx="3019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317160" progId="Equation.DSMT4">
                  <p:embed/>
                </p:oleObj>
              </mc:Choice>
              <mc:Fallback>
                <p:oleObj name="Equation" r:id="rId4" imgW="124452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908050"/>
                        <a:ext cx="30194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790" name="Group 6"/>
          <p:cNvGrpSpPr>
            <a:grpSpLocks/>
          </p:cNvGrpSpPr>
          <p:nvPr/>
        </p:nvGrpSpPr>
        <p:grpSpPr bwMode="auto">
          <a:xfrm>
            <a:off x="134938" y="3352800"/>
            <a:ext cx="7694612" cy="603250"/>
            <a:chOff x="157" y="3200"/>
            <a:chExt cx="4847" cy="380"/>
          </a:xfrm>
        </p:grpSpPr>
        <p:sp>
          <p:nvSpPr>
            <p:cNvPr id="502791" name="Rectangle 7"/>
            <p:cNvSpPr>
              <a:spLocks noChangeArrowheads="1"/>
            </p:cNvSpPr>
            <p:nvPr/>
          </p:nvSpPr>
          <p:spPr bwMode="auto">
            <a:xfrm>
              <a:off x="157" y="3221"/>
              <a:ext cx="4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故           分别为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2" name="Object 8"/>
            <p:cNvGraphicFramePr>
              <a:graphicFrameLocks noChangeAspect="1"/>
            </p:cNvGraphicFramePr>
            <p:nvPr/>
          </p:nvGraphicFramePr>
          <p:xfrm>
            <a:off x="432" y="3220"/>
            <a:ext cx="128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203040" progId="Equation.DSMT4">
                    <p:embed/>
                  </p:oleObj>
                </mc:Choice>
                <mc:Fallback>
                  <p:oleObj name="Equation" r:id="rId6" imgW="8380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220"/>
                          <a:ext cx="128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3" name="Object 9"/>
            <p:cNvGraphicFramePr>
              <a:graphicFrameLocks noChangeAspect="1"/>
            </p:cNvGraphicFramePr>
            <p:nvPr/>
          </p:nvGraphicFramePr>
          <p:xfrm>
            <a:off x="2346" y="3200"/>
            <a:ext cx="4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28600" progId="Equation.DSMT4">
                    <p:embed/>
                  </p:oleObj>
                </mc:Choice>
                <mc:Fallback>
                  <p:oleObj name="Equation" r:id="rId8" imgW="31716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200"/>
                          <a:ext cx="4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4" name="WordArt 10"/>
          <p:cNvSpPr>
            <a:spLocks noChangeArrowheads="1" noChangeShapeType="1" noTextEdit="1"/>
          </p:cNvSpPr>
          <p:nvPr/>
        </p:nvSpPr>
        <p:spPr bwMode="auto">
          <a:xfrm>
            <a:off x="974725" y="70167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02816" name="Group 32"/>
          <p:cNvGrpSpPr>
            <a:grpSpLocks/>
          </p:cNvGrpSpPr>
          <p:nvPr/>
        </p:nvGrpSpPr>
        <p:grpSpPr bwMode="auto">
          <a:xfrm>
            <a:off x="128588" y="1525588"/>
            <a:ext cx="7951787" cy="546100"/>
            <a:chOff x="97" y="937"/>
            <a:chExt cx="5009" cy="344"/>
          </a:xfrm>
        </p:grpSpPr>
        <p:sp>
          <p:nvSpPr>
            <p:cNvPr id="502796" name="Rectangle 12"/>
            <p:cNvSpPr>
              <a:spLocks noChangeArrowheads="1"/>
            </p:cNvSpPr>
            <p:nvPr/>
          </p:nvSpPr>
          <p:spPr bwMode="auto">
            <a:xfrm>
              <a:off x="97" y="937"/>
              <a:ext cx="5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都存在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         分别是   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797" name="Object 13"/>
            <p:cNvGraphicFramePr>
              <a:graphicFrameLocks noChangeAspect="1"/>
            </p:cNvGraphicFramePr>
            <p:nvPr/>
          </p:nvGraphicFramePr>
          <p:xfrm>
            <a:off x="1146" y="943"/>
            <a:ext cx="13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0680" imgH="203040" progId="Equation.DSMT4">
                    <p:embed/>
                  </p:oleObj>
                </mc:Choice>
                <mc:Fallback>
                  <p:oleObj name="Equation" r:id="rId10" imgW="8506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943"/>
                          <a:ext cx="130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798" name="Object 14"/>
            <p:cNvGraphicFramePr>
              <a:graphicFrameLocks noChangeAspect="1"/>
            </p:cNvGraphicFramePr>
            <p:nvPr/>
          </p:nvGraphicFramePr>
          <p:xfrm>
            <a:off x="3113" y="939"/>
            <a:ext cx="5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160" imgH="203040" progId="Equation.DSMT4">
                    <p:embed/>
                  </p:oleObj>
                </mc:Choice>
                <mc:Fallback>
                  <p:oleObj name="Equation" r:id="rId12" imgW="31716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939"/>
                          <a:ext cx="5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799" name="WordArt 15"/>
          <p:cNvSpPr>
            <a:spLocks noChangeArrowheads="1" noChangeShapeType="1" noTextEdit="1"/>
          </p:cNvSpPr>
          <p:nvPr/>
        </p:nvSpPr>
        <p:spPr bwMode="auto">
          <a:xfrm>
            <a:off x="987425" y="2135188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证</a:t>
            </a:r>
          </a:p>
        </p:txBody>
      </p: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3222625" y="2509838"/>
          <a:ext cx="2397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90360" imgH="190440" progId="Equation.DSMT4">
                  <p:embed/>
                </p:oleObj>
              </mc:Choice>
              <mc:Fallback>
                <p:oleObj name="Equation" r:id="rId14" imgW="990360" imgH="1904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509838"/>
                        <a:ext cx="2397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3208338" y="2947988"/>
          <a:ext cx="2751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30040" imgH="203040" progId="Equation.DSMT4">
                  <p:embed/>
                </p:oleObj>
              </mc:Choice>
              <mc:Fallback>
                <p:oleObj name="Equation" r:id="rId16" imgW="113004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947988"/>
                        <a:ext cx="2751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Rectangle 18"/>
          <p:cNvSpPr>
            <a:spLocks noChangeArrowheads="1"/>
          </p:cNvSpPr>
          <p:nvPr/>
        </p:nvSpPr>
        <p:spPr bwMode="auto">
          <a:xfrm>
            <a:off x="1536700" y="2011363"/>
            <a:ext cx="4891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由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CH6</a:t>
            </a:r>
            <a:r>
              <a:rPr kumimoji="1"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的计算结果有</a:t>
            </a:r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2397125" y="4278313"/>
          <a:ext cx="39322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342720" progId="Equation.DSMT4">
                  <p:embed/>
                </p:oleObj>
              </mc:Choice>
              <mc:Fallback>
                <p:oleObj name="Equation" r:id="rId18" imgW="1638000" imgH="3427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278313"/>
                        <a:ext cx="39322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5" name="WordArt 21"/>
          <p:cNvSpPr>
            <a:spLocks noChangeArrowheads="1" noChangeShapeType="1" noTextEdit="1"/>
          </p:cNvSpPr>
          <p:nvPr/>
        </p:nvSpPr>
        <p:spPr bwMode="auto">
          <a:xfrm>
            <a:off x="811213" y="3946525"/>
            <a:ext cx="506412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方正舒体"/>
                <a:ea typeface="方正舒体"/>
              </a:rPr>
              <a:t>注</a:t>
            </a:r>
          </a:p>
        </p:txBody>
      </p:sp>
      <p:sp>
        <p:nvSpPr>
          <p:cNvPr id="502807" name="Rectangle 23"/>
          <p:cNvSpPr>
            <a:spLocks noChangeArrowheads="1"/>
          </p:cNvSpPr>
          <p:nvPr/>
        </p:nvSpPr>
        <p:spPr bwMode="auto">
          <a:xfrm>
            <a:off x="1519238" y="3867150"/>
            <a:ext cx="323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修正的样本方差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502829" name="Group 45"/>
          <p:cNvGrpSpPr>
            <a:grpSpLocks/>
          </p:cNvGrpSpPr>
          <p:nvPr/>
        </p:nvGrpSpPr>
        <p:grpSpPr bwMode="auto">
          <a:xfrm>
            <a:off x="1597025" y="6202363"/>
            <a:ext cx="4772025" cy="531812"/>
            <a:chOff x="1150" y="3955"/>
            <a:chExt cx="3006" cy="335"/>
          </a:xfrm>
        </p:grpSpPr>
        <p:sp>
          <p:nvSpPr>
            <p:cNvPr id="502812" name="Rectangle 28"/>
            <p:cNvSpPr>
              <a:spLocks noChangeArrowheads="1"/>
            </p:cNvSpPr>
            <p:nvPr/>
          </p:nvSpPr>
          <p:spPr bwMode="auto">
            <a:xfrm>
              <a:off x="1150" y="3955"/>
              <a:ext cx="1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即  是  </a:t>
              </a:r>
              <a:r>
                <a:rPr kumimoji="1"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02813" name="Object 29"/>
            <p:cNvGraphicFramePr>
              <a:graphicFrameLocks noChangeAspect="1"/>
            </p:cNvGraphicFramePr>
            <p:nvPr/>
          </p:nvGraphicFramePr>
          <p:xfrm>
            <a:off x="1414" y="3973"/>
            <a:ext cx="3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200" imgH="190440" progId="Equation.DSMT4">
                    <p:embed/>
                  </p:oleObj>
                </mc:Choice>
                <mc:Fallback>
                  <p:oleObj name="Equation" r:id="rId20" imgW="241200" imgH="1904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3973"/>
                          <a:ext cx="34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14" name="Object 30"/>
            <p:cNvGraphicFramePr>
              <a:graphicFrameLocks noChangeAspect="1"/>
            </p:cNvGraphicFramePr>
            <p:nvPr/>
          </p:nvGraphicFramePr>
          <p:xfrm>
            <a:off x="1929" y="3974"/>
            <a:ext cx="25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480" imgH="177480" progId="Equation.DSMT4">
                    <p:embed/>
                  </p:oleObj>
                </mc:Choice>
                <mc:Fallback>
                  <p:oleObj name="Equation" r:id="rId22" imgW="1774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3974"/>
                          <a:ext cx="25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360" y="3963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渐近无偏估计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sp>
        <p:nvSpPr>
          <p:cNvPr id="502825" name="Freeform 41"/>
          <p:cNvSpPr>
            <a:spLocks/>
          </p:cNvSpPr>
          <p:nvPr/>
        </p:nvSpPr>
        <p:spPr bwMode="auto">
          <a:xfrm>
            <a:off x="635000" y="3879850"/>
            <a:ext cx="5461000" cy="57150"/>
          </a:xfrm>
          <a:custGeom>
            <a:avLst/>
            <a:gdLst>
              <a:gd name="T0" fmla="*/ 0 w 3440"/>
              <a:gd name="T1" fmla="*/ 36 h 36"/>
              <a:gd name="T2" fmla="*/ 760 w 3440"/>
              <a:gd name="T3" fmla="*/ 4 h 36"/>
              <a:gd name="T4" fmla="*/ 1808 w 3440"/>
              <a:gd name="T5" fmla="*/ 12 h 36"/>
              <a:gd name="T6" fmla="*/ 2920 w 3440"/>
              <a:gd name="T7" fmla="*/ 4 h 36"/>
              <a:gd name="T8" fmla="*/ 3440 w 3440"/>
              <a:gd name="T9" fmla="*/ 1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0" h="36">
                <a:moveTo>
                  <a:pt x="0" y="36"/>
                </a:moveTo>
                <a:cubicBezTo>
                  <a:pt x="229" y="22"/>
                  <a:pt x="459" y="8"/>
                  <a:pt x="760" y="4"/>
                </a:cubicBezTo>
                <a:cubicBezTo>
                  <a:pt x="1061" y="0"/>
                  <a:pt x="1448" y="12"/>
                  <a:pt x="1808" y="12"/>
                </a:cubicBezTo>
                <a:cubicBezTo>
                  <a:pt x="2168" y="12"/>
                  <a:pt x="2648" y="4"/>
                  <a:pt x="2920" y="4"/>
                </a:cubicBezTo>
                <a:cubicBezTo>
                  <a:pt x="3192" y="4"/>
                  <a:pt x="3316" y="8"/>
                  <a:pt x="3440" y="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2827" name="Object 43"/>
          <p:cNvGraphicFramePr>
            <a:graphicFrameLocks noChangeAspect="1"/>
          </p:cNvGraphicFramePr>
          <p:nvPr/>
        </p:nvGraphicFramePr>
        <p:xfrm>
          <a:off x="2403475" y="5016500"/>
          <a:ext cx="2747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30040" imgH="304560" progId="Equation.DSMT4">
                  <p:embed/>
                </p:oleObj>
              </mc:Choice>
              <mc:Fallback>
                <p:oleObj name="Equation" r:id="rId24" imgW="1130040" imgH="3045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016500"/>
                        <a:ext cx="27479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8" name="Object 44"/>
          <p:cNvGraphicFramePr>
            <a:graphicFrameLocks noChangeAspect="1"/>
          </p:cNvGraphicFramePr>
          <p:nvPr/>
        </p:nvGraphicFramePr>
        <p:xfrm>
          <a:off x="3268663" y="5551488"/>
          <a:ext cx="345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22360" imgH="304560" progId="Equation.DSMT4">
                  <p:embed/>
                </p:oleObj>
              </mc:Choice>
              <mc:Fallback>
                <p:oleObj name="Equation" r:id="rId26" imgW="1422360" imgH="3045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551488"/>
                        <a:ext cx="34591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24" name="Group 40"/>
          <p:cNvGrpSpPr>
            <a:grpSpLocks/>
          </p:cNvGrpSpPr>
          <p:nvPr/>
        </p:nvGrpSpPr>
        <p:grpSpPr bwMode="auto">
          <a:xfrm>
            <a:off x="4352925" y="4256088"/>
            <a:ext cx="3894138" cy="1493837"/>
            <a:chOff x="1906" y="2497"/>
            <a:chExt cx="2234" cy="836"/>
          </a:xfrm>
        </p:grpSpPr>
        <p:sp>
          <p:nvSpPr>
            <p:cNvPr id="502821" name="AutoShape 37"/>
            <p:cNvSpPr>
              <a:spLocks noChangeArrowheads="1"/>
            </p:cNvSpPr>
            <p:nvPr/>
          </p:nvSpPr>
          <p:spPr bwMode="auto">
            <a:xfrm>
              <a:off x="1906" y="2497"/>
              <a:ext cx="2234" cy="836"/>
            </a:xfrm>
            <a:prstGeom prst="wedgeRectCallout">
              <a:avLst>
                <a:gd name="adj1" fmla="val -21620"/>
                <a:gd name="adj2" fmla="val -77153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0282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1993" y="2569"/>
              <a:ext cx="2071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这就是为什么样本方差定义为</a:t>
              </a:r>
            </a:p>
          </p:txBody>
        </p:sp>
        <p:sp>
          <p:nvSpPr>
            <p:cNvPr id="50282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009" y="3146"/>
              <a:ext cx="463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的原因</a:t>
              </a:r>
            </a:p>
          </p:txBody>
        </p:sp>
        <p:graphicFrame>
          <p:nvGraphicFramePr>
            <p:cNvPr id="502820" name="Object 36"/>
            <p:cNvGraphicFramePr>
              <a:graphicFrameLocks noChangeAspect="1"/>
            </p:cNvGraphicFramePr>
            <p:nvPr/>
          </p:nvGraphicFramePr>
          <p:xfrm>
            <a:off x="2264" y="2700"/>
            <a:ext cx="1673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31560" imgH="342720" progId="Equation.DSMT4">
                    <p:embed/>
                  </p:oleObj>
                </mc:Choice>
                <mc:Fallback>
                  <p:oleObj name="Equation" r:id="rId28" imgW="1231560" imgH="3427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700"/>
                          <a:ext cx="1673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830" name="Rectangle 46"/>
          <p:cNvSpPr>
            <a:spLocks noChangeArrowheads="1"/>
          </p:cNvSpPr>
          <p:nvPr/>
        </p:nvSpPr>
        <p:spPr bwMode="auto">
          <a:xfrm>
            <a:off x="-4761" y="2011363"/>
            <a:ext cx="9144000" cy="4864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2856" name="Group 72"/>
          <p:cNvGrpSpPr>
            <a:grpSpLocks/>
          </p:cNvGrpSpPr>
          <p:nvPr/>
        </p:nvGrpSpPr>
        <p:grpSpPr bwMode="auto">
          <a:xfrm>
            <a:off x="112714" y="2146525"/>
            <a:ext cx="8978900" cy="1147764"/>
            <a:chOff x="72" y="1203"/>
            <a:chExt cx="5656" cy="723"/>
          </a:xfrm>
        </p:grpSpPr>
        <p:sp>
          <p:nvSpPr>
            <p:cNvPr id="502857" name="Rectangle 73"/>
            <p:cNvSpPr>
              <a:spLocks noChangeArrowheads="1"/>
            </p:cNvSpPr>
            <p:nvPr/>
          </p:nvSpPr>
          <p:spPr bwMode="auto">
            <a:xfrm>
              <a:off x="72" y="1222"/>
              <a:ext cx="5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en-US" altLang="zh-CN" sz="2800" b="1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 为来自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           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则  的矩估计和</a:t>
              </a:r>
              <a:r>
                <a:rPr kumimoji="1"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502858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844419"/>
                </p:ext>
              </p:extLst>
            </p:nvPr>
          </p:nvGraphicFramePr>
          <p:xfrm>
            <a:off x="3611" y="1203"/>
            <a:ext cx="125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799920" imgH="228600" progId="Equation.DSMT4">
                    <p:embed/>
                  </p:oleObj>
                </mc:Choice>
                <mc:Fallback>
                  <p:oleObj name="Equation" r:id="rId30" imgW="799920" imgH="2286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1203"/>
                          <a:ext cx="125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59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4331690"/>
                </p:ext>
              </p:extLst>
            </p:nvPr>
          </p:nvGraphicFramePr>
          <p:xfrm>
            <a:off x="1261" y="1252"/>
            <a:ext cx="1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87320" imgH="177480" progId="Equation.DSMT4">
                    <p:embed/>
                  </p:oleObj>
                </mc:Choice>
                <mc:Fallback>
                  <p:oleObj name="Equation" r:id="rId32" imgW="787320" imgH="17748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1252"/>
                          <a:ext cx="1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860" name="Object 76"/>
            <p:cNvGraphicFramePr>
              <a:graphicFrameLocks noChangeAspect="1"/>
            </p:cNvGraphicFramePr>
            <p:nvPr/>
          </p:nvGraphicFramePr>
          <p:xfrm>
            <a:off x="368" y="1639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39680" imgH="152280" progId="Equation.DSMT4">
                    <p:embed/>
                  </p:oleObj>
                </mc:Choice>
                <mc:Fallback>
                  <p:oleObj name="Equation" r:id="rId34" imgW="139680" imgH="15228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639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2861" name="WordArt 77"/>
          <p:cNvSpPr>
            <a:spLocks noChangeArrowheads="1" noChangeShapeType="1" noTextEdit="1"/>
          </p:cNvSpPr>
          <p:nvPr/>
        </p:nvSpPr>
        <p:spPr bwMode="auto">
          <a:xfrm>
            <a:off x="977900" y="233634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aphicFrame>
        <p:nvGraphicFramePr>
          <p:cNvPr id="5028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57123"/>
              </p:ext>
            </p:extLst>
          </p:nvPr>
        </p:nvGraphicFramePr>
        <p:xfrm>
          <a:off x="3836989" y="3165698"/>
          <a:ext cx="923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80880" imgH="190440" progId="Equation.DSMT4">
                  <p:embed/>
                </p:oleObj>
              </mc:Choice>
              <mc:Fallback>
                <p:oleObj name="Equation" r:id="rId36" imgW="380880" imgH="19044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9" y="3165698"/>
                        <a:ext cx="9239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6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9935"/>
              </p:ext>
            </p:extLst>
          </p:nvPr>
        </p:nvGraphicFramePr>
        <p:xfrm>
          <a:off x="3010812" y="3992786"/>
          <a:ext cx="33321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371600" imgH="342720" progId="Equation.DSMT4">
                  <p:embed/>
                </p:oleObj>
              </mc:Choice>
              <mc:Fallback>
                <p:oleObj name="Equation" r:id="rId38" imgW="1371600" imgH="34272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812" y="3992786"/>
                        <a:ext cx="33321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64" name="Group 80"/>
          <p:cNvGrpSpPr>
            <a:grpSpLocks/>
          </p:cNvGrpSpPr>
          <p:nvPr/>
        </p:nvGrpSpPr>
        <p:grpSpPr bwMode="auto">
          <a:xfrm>
            <a:off x="-4761" y="3568923"/>
            <a:ext cx="4375150" cy="604838"/>
            <a:chOff x="134" y="2178"/>
            <a:chExt cx="2756" cy="381"/>
          </a:xfrm>
        </p:grpSpPr>
        <p:sp>
          <p:nvSpPr>
            <p:cNvPr id="502865" name="Rectangle 81"/>
            <p:cNvSpPr>
              <a:spLocks noChangeArrowheads="1"/>
            </p:cNvSpPr>
            <p:nvPr/>
          </p:nvSpPr>
          <p:spPr bwMode="auto">
            <a:xfrm>
              <a:off x="134" y="2178"/>
              <a:ext cx="27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是  的无偏估计</a:t>
              </a:r>
            </a:p>
          </p:txBody>
        </p:sp>
        <p:graphicFrame>
          <p:nvGraphicFramePr>
            <p:cNvPr id="502866" name="Object 82"/>
            <p:cNvGraphicFramePr>
              <a:graphicFrameLocks noChangeAspect="1"/>
            </p:cNvGraphicFramePr>
            <p:nvPr/>
          </p:nvGraphicFramePr>
          <p:xfrm>
            <a:off x="417" y="2289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9680" imgH="152280" progId="Equation.DSMT4">
                    <p:embed/>
                  </p:oleObj>
                </mc:Choice>
                <mc:Fallback>
                  <p:oleObj name="Equation" r:id="rId40" imgW="139680" imgH="1522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2289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67" name="Group 83"/>
          <p:cNvGrpSpPr>
            <a:grpSpLocks/>
          </p:cNvGrpSpPr>
          <p:nvPr/>
        </p:nvGrpSpPr>
        <p:grpSpPr bwMode="auto">
          <a:xfrm>
            <a:off x="2598739" y="3580036"/>
            <a:ext cx="4375150" cy="604837"/>
            <a:chOff x="1638" y="2106"/>
            <a:chExt cx="2756" cy="381"/>
          </a:xfrm>
        </p:grpSpPr>
        <p:sp>
          <p:nvSpPr>
            <p:cNvPr id="502868" name="Rectangle 84"/>
            <p:cNvSpPr>
              <a:spLocks noChangeArrowheads="1"/>
            </p:cNvSpPr>
            <p:nvPr/>
          </p:nvSpPr>
          <p:spPr bwMode="auto">
            <a:xfrm>
              <a:off x="1638" y="2106"/>
              <a:ext cx="27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而   的矩估计和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</a:p>
          </p:txBody>
        </p:sp>
        <p:graphicFrame>
          <p:nvGraphicFramePr>
            <p:cNvPr id="502869" name="Object 85"/>
            <p:cNvGraphicFramePr>
              <a:graphicFrameLocks noChangeAspect="1"/>
            </p:cNvGraphicFramePr>
            <p:nvPr/>
          </p:nvGraphicFramePr>
          <p:xfrm>
            <a:off x="2071" y="2143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77480" imgH="177480" progId="Equation.DSMT4">
                    <p:embed/>
                  </p:oleObj>
                </mc:Choice>
                <mc:Fallback>
                  <p:oleObj name="Equation" r:id="rId42" imgW="177480" imgH="17748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143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870" name="Group 86"/>
          <p:cNvGrpSpPr>
            <a:grpSpLocks/>
          </p:cNvGrpSpPr>
          <p:nvPr/>
        </p:nvGrpSpPr>
        <p:grpSpPr bwMode="auto">
          <a:xfrm>
            <a:off x="101602" y="4791070"/>
            <a:ext cx="6627812" cy="604837"/>
            <a:chOff x="81" y="2702"/>
            <a:chExt cx="4175" cy="381"/>
          </a:xfrm>
        </p:grpSpPr>
        <p:sp>
          <p:nvSpPr>
            <p:cNvPr id="502871" name="Rectangle 87"/>
            <p:cNvSpPr>
              <a:spLocks noChangeArrowheads="1"/>
            </p:cNvSpPr>
            <p:nvPr/>
          </p:nvSpPr>
          <p:spPr bwMode="auto">
            <a:xfrm>
              <a:off x="81" y="2702"/>
              <a:ext cx="4175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是  </a:t>
              </a:r>
              <a:r>
                <a:rPr kumimoji="1" lang="zh-CN" alt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的有偏估计或渐近无偏估计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02872" name="Object 88"/>
            <p:cNvGraphicFramePr>
              <a:graphicFrameLocks noChangeAspect="1"/>
            </p:cNvGraphicFramePr>
            <p:nvPr/>
          </p:nvGraphicFramePr>
          <p:xfrm>
            <a:off x="366" y="2750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77480" imgH="177480" progId="Equation.DSMT4">
                    <p:embed/>
                  </p:oleObj>
                </mc:Choice>
                <mc:Fallback>
                  <p:oleObj name="Equation" r:id="rId44" imgW="177480" imgH="1774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750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87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32199"/>
              </p:ext>
            </p:extLst>
          </p:nvPr>
        </p:nvGraphicFramePr>
        <p:xfrm>
          <a:off x="3059114" y="5268907"/>
          <a:ext cx="3022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244520" imgH="342720" progId="Equation.DSMT4">
                  <p:embed/>
                </p:oleObj>
              </mc:Choice>
              <mc:Fallback>
                <p:oleObj name="Equation" r:id="rId46" imgW="1244520" imgH="34272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4" y="5268907"/>
                        <a:ext cx="3022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874" name="Group 90"/>
          <p:cNvGrpSpPr>
            <a:grpSpLocks/>
          </p:cNvGrpSpPr>
          <p:nvPr/>
        </p:nvGrpSpPr>
        <p:grpSpPr bwMode="auto">
          <a:xfrm>
            <a:off x="5413377" y="4725982"/>
            <a:ext cx="3360737" cy="604838"/>
            <a:chOff x="600" y="3151"/>
            <a:chExt cx="2117" cy="381"/>
          </a:xfrm>
        </p:grpSpPr>
        <p:sp>
          <p:nvSpPr>
            <p:cNvPr id="502875" name="Rectangle 91"/>
            <p:cNvSpPr>
              <a:spLocks noChangeArrowheads="1"/>
            </p:cNvSpPr>
            <p:nvPr/>
          </p:nvSpPr>
          <p:spPr bwMode="auto">
            <a:xfrm>
              <a:off x="819" y="3151"/>
              <a:ext cx="189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的无偏估计是</a:t>
              </a:r>
            </a:p>
          </p:txBody>
        </p:sp>
        <p:graphicFrame>
          <p:nvGraphicFramePr>
            <p:cNvPr id="502876" name="Object 92"/>
            <p:cNvGraphicFramePr>
              <a:graphicFrameLocks noChangeAspect="1"/>
            </p:cNvGraphicFramePr>
            <p:nvPr/>
          </p:nvGraphicFramePr>
          <p:xfrm>
            <a:off x="600" y="3215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77480" imgH="177480" progId="Equation.DSMT4">
                    <p:embed/>
                  </p:oleObj>
                </mc:Choice>
                <mc:Fallback>
                  <p:oleObj name="Equation" r:id="rId48" imgW="177480" imgH="17748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3215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02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02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0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0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0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0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0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4" grpId="0" animBg="1"/>
      <p:bldP spid="502799" grpId="0" animBg="1"/>
      <p:bldP spid="502799" grpId="1" animBg="1"/>
      <p:bldP spid="502802" grpId="0"/>
      <p:bldP spid="502802" grpId="1"/>
      <p:bldP spid="502805" grpId="0" animBg="1"/>
      <p:bldP spid="502805" grpId="1" animBg="1"/>
      <p:bldP spid="502807" grpId="0"/>
      <p:bldP spid="502807" grpId="1"/>
      <p:bldP spid="502825" grpId="0" animBg="1"/>
      <p:bldP spid="502825" grpId="1" animBg="1"/>
      <p:bldP spid="502830" grpId="0" animBg="1"/>
      <p:bldP spid="502830" grpId="1" animBg="1"/>
      <p:bldP spid="5028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2373B693-5444-43DE-B615-D700860D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75252"/>
            <a:ext cx="8686800" cy="126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设总体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阶矩</a:t>
            </a:r>
            <a:r>
              <a:rPr kumimoji="1" lang="zh-CN" altLang="en-US" sz="2600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600" i="1" baseline="-30000" dirty="0" err="1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 err="1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E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30000" dirty="0" err="1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)(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1)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存在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又设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 dirty="0">
                <a:solidFill>
                  <a:srgbClr val="20207E"/>
                </a:solidFill>
                <a:ea typeface="楷体_GB2312" pitchFamily="49" charset="-122"/>
              </a:rPr>
              <a:t>1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baseline="-30000" dirty="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 err="1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en-US" altLang="zh-CN" sz="2600" i="1" baseline="-30000" dirty="0" err="1">
                <a:solidFill>
                  <a:srgbClr val="20207E"/>
                </a:solidFill>
                <a:ea typeface="楷体_GB2312" pitchFamily="49" charset="-122"/>
              </a:rPr>
              <a:t>n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是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X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的一个样本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试证明不论总体服从什么分布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en-US" altLang="zh-CN" sz="2600" i="1" dirty="0">
                <a:solidFill>
                  <a:srgbClr val="20207E"/>
                </a:solidFill>
                <a:ea typeface="楷体_GB2312" pitchFamily="49" charset="-122"/>
              </a:rPr>
              <a:t>k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阶样本矩</a:t>
            </a:r>
            <a:r>
              <a:rPr kumimoji="1" lang="zh-CN" altLang="en-US" sz="2600" dirty="0">
                <a:ea typeface="楷体_GB2312" pitchFamily="49" charset="-122"/>
              </a:rPr>
              <a:t> </a:t>
            </a:r>
          </a:p>
        </p:txBody>
      </p:sp>
      <p:sp>
        <p:nvSpPr>
          <p:cNvPr id="163845" name="Text Box 5">
            <a:extLst>
              <a:ext uri="{FF2B5EF4-FFF2-40B4-BE49-F238E27FC236}">
                <a16:creationId xmlns:a16="http://schemas.microsoft.com/office/drawing/2014/main" id="{B56D914F-DF81-43D6-989E-AA427880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27965"/>
            <a:ext cx="4200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baseline="-300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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en-US" altLang="zh-CN" sz="2600" i="1" baseline="-30000">
                <a:ea typeface="楷体_GB2312" pitchFamily="49" charset="-122"/>
              </a:rPr>
              <a:t>n</a:t>
            </a:r>
            <a:r>
              <a:rPr kumimoji="1" lang="zh-CN" altLang="en-US" sz="2600">
                <a:ea typeface="楷体_GB2312" pitchFamily="49" charset="-122"/>
              </a:rPr>
              <a:t>与</a:t>
            </a:r>
            <a:r>
              <a:rPr kumimoji="1" lang="en-US" altLang="zh-CN" sz="2600" i="1">
                <a:ea typeface="楷体_GB2312" pitchFamily="49" charset="-122"/>
              </a:rPr>
              <a:t>X</a:t>
            </a:r>
            <a:r>
              <a:rPr kumimoji="1" lang="zh-CN" altLang="en-US" sz="2600">
                <a:ea typeface="楷体_GB2312" pitchFamily="49" charset="-122"/>
              </a:rPr>
              <a:t>同分布</a:t>
            </a:r>
            <a:r>
              <a:rPr kumimoji="1" lang="zh-CN" altLang="en-US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>
                <a:ea typeface="楷体_GB2312" pitchFamily="49" charset="-122"/>
              </a:rPr>
              <a:t> 故有 </a:t>
            </a:r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CC59FE5A-ADA8-4648-8B29-A88DB5CA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27952"/>
            <a:ext cx="506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 </a:t>
            </a:r>
          </a:p>
        </p:txBody>
      </p:sp>
      <p:pic>
        <p:nvPicPr>
          <p:cNvPr id="163847" name="Picture 7">
            <a:extLst>
              <a:ext uri="{FF2B5EF4-FFF2-40B4-BE49-F238E27FC236}">
                <a16:creationId xmlns:a16="http://schemas.microsoft.com/office/drawing/2014/main" id="{1B08F975-3DFB-4117-A47A-1D42D2D6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9247" b="11111"/>
          <a:stretch>
            <a:fillRect/>
          </a:stretch>
        </p:blipFill>
        <p:spPr bwMode="auto">
          <a:xfrm>
            <a:off x="2555875" y="4336015"/>
            <a:ext cx="4572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0" name="Text Box 40">
            <a:extLst>
              <a:ext uri="{FF2B5EF4-FFF2-40B4-BE49-F238E27FC236}">
                <a16:creationId xmlns:a16="http://schemas.microsoft.com/office/drawing/2014/main" id="{1A786DA6-FD2D-4504-8EC2-B233B0BF3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455202"/>
            <a:ext cx="12969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163881" name="Object 41">
            <a:extLst>
              <a:ext uri="{FF2B5EF4-FFF2-40B4-BE49-F238E27FC236}">
                <a16:creationId xmlns:a16="http://schemas.microsoft.com/office/drawing/2014/main" id="{E67726A0-E09F-45D9-905A-C03BAD25C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65533"/>
              </p:ext>
            </p:extLst>
          </p:nvPr>
        </p:nvGraphicFramePr>
        <p:xfrm>
          <a:off x="2627313" y="5344077"/>
          <a:ext cx="38893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200" imgH="495300" progId="Equation.DSMT4">
                  <p:embed/>
                </p:oleObj>
              </mc:Choice>
              <mc:Fallback>
                <p:oleObj name="Equation" r:id="rId3" imgW="1981200" imgH="495300" progId="Equation.DSMT4">
                  <p:embed/>
                  <p:pic>
                    <p:nvPicPr>
                      <p:cNvPr id="163881" name="Object 41">
                        <a:extLst>
                          <a:ext uri="{FF2B5EF4-FFF2-40B4-BE49-F238E27FC236}">
                            <a16:creationId xmlns:a16="http://schemas.microsoft.com/office/drawing/2014/main" id="{E67726A0-E09F-45D9-905A-C03BAD25C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44077"/>
                        <a:ext cx="38893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Group 71">
            <a:extLst>
              <a:ext uri="{FF2B5EF4-FFF2-40B4-BE49-F238E27FC236}">
                <a16:creationId xmlns:a16="http://schemas.microsoft.com/office/drawing/2014/main" id="{82ADF45E-5D91-41E5-81EA-6C14D445BC5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46865"/>
            <a:ext cx="6715125" cy="896937"/>
            <a:chOff x="249" y="1071"/>
            <a:chExt cx="4230" cy="565"/>
          </a:xfrm>
        </p:grpSpPr>
        <p:graphicFrame>
          <p:nvGraphicFramePr>
            <p:cNvPr id="34828" name="Object 69">
              <a:extLst>
                <a:ext uri="{FF2B5EF4-FFF2-40B4-BE49-F238E27FC236}">
                  <a16:creationId xmlns:a16="http://schemas.microsoft.com/office/drawing/2014/main" id="{EF8519B9-A353-4DB4-88A3-71441331C5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1071"/>
            <a:ext cx="1180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01309" imgH="431613" progId="Equation.DSMT4">
                    <p:embed/>
                  </p:oleObj>
                </mc:Choice>
                <mc:Fallback>
                  <p:oleObj name="Equation" r:id="rId5" imgW="901309" imgH="431613" progId="Equation.DSMT4">
                    <p:embed/>
                    <p:pic>
                      <p:nvPicPr>
                        <p:cNvPr id="34828" name="Object 69">
                          <a:extLst>
                            <a:ext uri="{FF2B5EF4-FFF2-40B4-BE49-F238E27FC236}">
                              <a16:creationId xmlns:a16="http://schemas.microsoft.com/office/drawing/2014/main" id="{EF8519B9-A353-4DB4-88A3-71441331C5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71"/>
                          <a:ext cx="1180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Text Box 70">
              <a:extLst>
                <a:ext uri="{FF2B5EF4-FFF2-40B4-BE49-F238E27FC236}">
                  <a16:creationId xmlns:a16="http://schemas.microsoft.com/office/drawing/2014/main" id="{4AABB5A3-8D3C-4477-839B-03DABEDD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62"/>
              <a:ext cx="300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是</a:t>
              </a:r>
              <a:r>
                <a:rPr lang="en-US" altLang="zh-CN" sz="2600" i="1">
                  <a:solidFill>
                    <a:srgbClr val="20207E"/>
                  </a:solidFill>
                  <a:ea typeface="楷体_GB2312" pitchFamily="49" charset="-122"/>
                </a:rPr>
                <a:t>k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阶总体矩</a:t>
              </a:r>
              <a:r>
                <a:rPr lang="en-US" altLang="zh-CN" sz="2600" i="1">
                  <a:solidFill>
                    <a:srgbClr val="0000FF"/>
                  </a:solidFill>
                  <a:ea typeface="楷体_GB2312" pitchFamily="49" charset="-122"/>
                </a:rPr>
                <a:t>μ</a:t>
              </a:r>
              <a:r>
                <a:rPr lang="en-US" altLang="zh-CN" sz="2600" i="1" baseline="-25000">
                  <a:solidFill>
                    <a:srgbClr val="0000FF"/>
                  </a:solidFill>
                  <a:ea typeface="楷体_GB2312" pitchFamily="49" charset="-122"/>
                </a:rPr>
                <a:t>k</a:t>
              </a:r>
              <a:r>
                <a:rPr lang="zh-CN" altLang="en-US" sz="2600">
                  <a:solidFill>
                    <a:srgbClr val="20207E"/>
                  </a:solidFill>
                  <a:ea typeface="楷体_GB2312" pitchFamily="49" charset="-122"/>
                </a:rPr>
                <a:t>的无偏估计量。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 autoUpdateAnimBg="0"/>
      <p:bldP spid="163846" grpId="0" build="p" autoUpdateAnimBg="0"/>
      <p:bldP spid="1638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WordArt 4"/>
          <p:cNvSpPr>
            <a:spLocks noChangeArrowheads="1" noChangeShapeType="1" noTextEdit="1"/>
          </p:cNvSpPr>
          <p:nvPr/>
        </p:nvSpPr>
        <p:spPr bwMode="auto">
          <a:xfrm>
            <a:off x="771525" y="1438275"/>
            <a:ext cx="3841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黑体"/>
                <a:ea typeface="黑体"/>
              </a:rPr>
              <a:t>解</a:t>
            </a:r>
          </a:p>
        </p:txBody>
      </p:sp>
      <p:sp>
        <p:nvSpPr>
          <p:cNvPr id="513029" name="WordArt 5"/>
          <p:cNvSpPr>
            <a:spLocks noChangeArrowheads="1" noChangeShapeType="1" noTextEdit="1"/>
          </p:cNvSpPr>
          <p:nvPr/>
        </p:nvSpPr>
        <p:spPr bwMode="auto">
          <a:xfrm>
            <a:off x="771525" y="6191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513162" name="Group 138"/>
          <p:cNvGrpSpPr>
            <a:grpSpLocks/>
          </p:cNvGrpSpPr>
          <p:nvPr/>
        </p:nvGrpSpPr>
        <p:grpSpPr bwMode="auto">
          <a:xfrm>
            <a:off x="1435100" y="492125"/>
            <a:ext cx="7886700" cy="582613"/>
            <a:chOff x="904" y="310"/>
            <a:chExt cx="4968" cy="367"/>
          </a:xfrm>
        </p:grpSpPr>
        <p:sp>
          <p:nvSpPr>
            <p:cNvPr id="513030" name="Rectangle 6"/>
            <p:cNvSpPr>
              <a:spLocks noChangeArrowheads="1"/>
            </p:cNvSpPr>
            <p:nvPr/>
          </p:nvSpPr>
          <p:spPr bwMode="auto">
            <a:xfrm>
              <a:off x="904" y="310"/>
              <a:ext cx="2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0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595147"/>
                </p:ext>
              </p:extLst>
            </p:nvPr>
          </p:nvGraphicFramePr>
          <p:xfrm>
            <a:off x="2961" y="360"/>
            <a:ext cx="15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30040" imgH="190440" progId="Equation.DSMT4">
                    <p:embed/>
                  </p:oleObj>
                </mc:Choice>
                <mc:Fallback>
                  <p:oleObj name="Equation" r:id="rId2" imgW="1130040" imgH="1904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360"/>
                          <a:ext cx="15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32" name="Object 8"/>
            <p:cNvGraphicFramePr>
              <a:graphicFrameLocks noChangeAspect="1"/>
            </p:cNvGraphicFramePr>
            <p:nvPr/>
          </p:nvGraphicFramePr>
          <p:xfrm>
            <a:off x="1160" y="346"/>
            <a:ext cx="121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74360" imgH="177480" progId="Equation.DSMT4">
                    <p:embed/>
                  </p:oleObj>
                </mc:Choice>
                <mc:Fallback>
                  <p:oleObj name="Equation" r:id="rId4" imgW="7743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0" y="346"/>
                          <a:ext cx="121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33" name="Rectangle 9"/>
            <p:cNvSpPr>
              <a:spLocks noChangeArrowheads="1"/>
            </p:cNvSpPr>
            <p:nvPr/>
          </p:nvSpPr>
          <p:spPr bwMode="auto">
            <a:xfrm>
              <a:off x="4545" y="320"/>
              <a:ext cx="1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试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</p:grpSp>
      <p:grpSp>
        <p:nvGrpSpPr>
          <p:cNvPr id="513117" name="Group 93"/>
          <p:cNvGrpSpPr>
            <a:grpSpLocks/>
          </p:cNvGrpSpPr>
          <p:nvPr/>
        </p:nvGrpSpPr>
        <p:grpSpPr bwMode="auto">
          <a:xfrm>
            <a:off x="-104775" y="931863"/>
            <a:ext cx="7877175" cy="549275"/>
            <a:chOff x="6" y="587"/>
            <a:chExt cx="4962" cy="346"/>
          </a:xfrm>
        </p:grpSpPr>
        <p:sp>
          <p:nvSpPr>
            <p:cNvPr id="513052" name="Rectangle 28"/>
            <p:cNvSpPr>
              <a:spLocks noChangeArrowheads="1"/>
            </p:cNvSpPr>
            <p:nvPr/>
          </p:nvSpPr>
          <p:spPr bwMode="auto">
            <a:xfrm>
              <a:off x="6" y="587"/>
              <a:ext cx="496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讨论  的矩估计   和最大似然估计</a:t>
              </a:r>
              <a:r>
                <a:rPr kumimoji="1" lang="zh-CN" altLang="en-US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的无偏性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513053" name="Object 29"/>
            <p:cNvGraphicFramePr>
              <a:graphicFrameLocks noChangeAspect="1"/>
            </p:cNvGraphicFramePr>
            <p:nvPr/>
          </p:nvGraphicFramePr>
          <p:xfrm>
            <a:off x="526" y="644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52280" progId="Equation.DSMT4">
                    <p:embed/>
                  </p:oleObj>
                </mc:Choice>
                <mc:Fallback>
                  <p:oleObj name="Equation" r:id="rId6" imgW="126720" imgH="1522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644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180219"/>
                </p:ext>
              </p:extLst>
            </p:nvPr>
          </p:nvGraphicFramePr>
          <p:xfrm>
            <a:off x="1651" y="594"/>
            <a:ext cx="3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03040" progId="Equation.DSMT4">
                    <p:embed/>
                  </p:oleObj>
                </mc:Choice>
                <mc:Fallback>
                  <p:oleObj name="Equation" r:id="rId8" imgW="203040" imgH="2030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594"/>
                          <a:ext cx="3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5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826661"/>
                </p:ext>
              </p:extLst>
            </p:nvPr>
          </p:nvGraphicFramePr>
          <p:xfrm>
            <a:off x="3552" y="587"/>
            <a:ext cx="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03040" progId="Equation.DSMT4">
                    <p:embed/>
                  </p:oleObj>
                </mc:Choice>
                <mc:Fallback>
                  <p:oleObj name="Equation" r:id="rId10" imgW="17748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7"/>
                          <a:ext cx="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63" name="Rectangle 39"/>
          <p:cNvSpPr>
            <a:spLocks noChangeArrowheads="1"/>
          </p:cNvSpPr>
          <p:nvPr/>
        </p:nvSpPr>
        <p:spPr bwMode="auto">
          <a:xfrm>
            <a:off x="660400" y="3281363"/>
            <a:ext cx="223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</a:rPr>
              <a:t>似然函数为</a:t>
            </a:r>
          </a:p>
        </p:txBody>
      </p:sp>
      <p:graphicFrame>
        <p:nvGraphicFramePr>
          <p:cNvPr id="5130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88787"/>
              </p:ext>
            </p:extLst>
          </p:nvPr>
        </p:nvGraphicFramePr>
        <p:xfrm>
          <a:off x="2257425" y="3532188"/>
          <a:ext cx="44767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90640" imgH="342720" progId="Equation.DSMT4">
                  <p:embed/>
                </p:oleObj>
              </mc:Choice>
              <mc:Fallback>
                <p:oleObj name="Equation" r:id="rId12" imgW="1790640" imgH="3427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532188"/>
                        <a:ext cx="44767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6" name="Object 32"/>
          <p:cNvGraphicFramePr>
            <a:graphicFrameLocks noChangeAspect="1"/>
          </p:cNvGraphicFramePr>
          <p:nvPr/>
        </p:nvGraphicFramePr>
        <p:xfrm>
          <a:off x="1150938" y="1398588"/>
          <a:ext cx="2286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177480" progId="Equation.DSMT4">
                  <p:embed/>
                </p:oleObj>
              </mc:Choice>
              <mc:Fallback>
                <p:oleObj name="Equation" r:id="rId14" imgW="91440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398588"/>
                        <a:ext cx="2286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37" name="Group 113"/>
          <p:cNvGrpSpPr>
            <a:grpSpLocks/>
          </p:cNvGrpSpPr>
          <p:nvPr/>
        </p:nvGrpSpPr>
        <p:grpSpPr bwMode="auto">
          <a:xfrm>
            <a:off x="1166813" y="1797051"/>
            <a:ext cx="4230687" cy="539750"/>
            <a:chOff x="3127" y="828"/>
            <a:chExt cx="2665" cy="340"/>
          </a:xfrm>
        </p:grpSpPr>
        <p:graphicFrame>
          <p:nvGraphicFramePr>
            <p:cNvPr id="51306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152965"/>
                </p:ext>
              </p:extLst>
            </p:nvPr>
          </p:nvGraphicFramePr>
          <p:xfrm>
            <a:off x="4972" y="829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03040" progId="Equation.DSMT4">
                    <p:embed/>
                  </p:oleObj>
                </mc:Choice>
                <mc:Fallback>
                  <p:oleObj name="Equation" r:id="rId16" imgW="520560" imgH="2030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" y="829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50" name="Rectangle 26"/>
            <p:cNvSpPr>
              <a:spLocks noChangeArrowheads="1"/>
            </p:cNvSpPr>
            <p:nvPr/>
          </p:nvSpPr>
          <p:spPr bwMode="auto">
            <a:xfrm>
              <a:off x="3127" y="828"/>
              <a:ext cx="2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求得  的矩估计为</a:t>
              </a:r>
            </a:p>
          </p:txBody>
        </p:sp>
        <p:graphicFrame>
          <p:nvGraphicFramePr>
            <p:cNvPr id="513105" name="Object 81"/>
            <p:cNvGraphicFramePr>
              <a:graphicFrameLocks noChangeAspect="1"/>
            </p:cNvGraphicFramePr>
            <p:nvPr/>
          </p:nvGraphicFramePr>
          <p:xfrm>
            <a:off x="3650" y="887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0" imgH="152280" progId="Equation.DSMT4">
                    <p:embed/>
                  </p:oleObj>
                </mc:Choice>
                <mc:Fallback>
                  <p:oleObj name="Equation" r:id="rId18" imgW="126720" imgH="1522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0" y="887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12" name="Group 88"/>
          <p:cNvGrpSpPr>
            <a:grpSpLocks/>
          </p:cNvGrpSpPr>
          <p:nvPr/>
        </p:nvGrpSpPr>
        <p:grpSpPr bwMode="auto">
          <a:xfrm>
            <a:off x="3363918" y="1314453"/>
            <a:ext cx="1922465" cy="520701"/>
            <a:chOff x="2375" y="1108"/>
            <a:chExt cx="1211" cy="328"/>
          </a:xfrm>
        </p:grpSpPr>
        <p:sp>
          <p:nvSpPr>
            <p:cNvPr id="513107" name="Rectangle 83"/>
            <p:cNvSpPr>
              <a:spLocks noChangeArrowheads="1"/>
            </p:cNvSpPr>
            <p:nvPr/>
          </p:nvSpPr>
          <p:spPr bwMode="auto">
            <a:xfrm>
              <a:off x="2375" y="1108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令</a:t>
              </a:r>
            </a:p>
          </p:txBody>
        </p:sp>
        <p:graphicFrame>
          <p:nvGraphicFramePr>
            <p:cNvPr id="513110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658225"/>
                </p:ext>
              </p:extLst>
            </p:nvPr>
          </p:nvGraphicFramePr>
          <p:xfrm>
            <a:off x="2726" y="1139"/>
            <a:ext cx="8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45760" imgH="177480" progId="Equation.DSMT4">
                    <p:embed/>
                  </p:oleObj>
                </mc:Choice>
                <mc:Fallback>
                  <p:oleObj name="Equation" r:id="rId20" imgW="545760" imgH="17748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6" y="1139"/>
                          <a:ext cx="8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766763" y="4732338"/>
            <a:ext cx="5097451" cy="706438"/>
            <a:chOff x="2305" y="2125"/>
            <a:chExt cx="3211" cy="445"/>
          </a:xfrm>
        </p:grpSpPr>
        <p:graphicFrame>
          <p:nvGraphicFramePr>
            <p:cNvPr id="5130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9981512"/>
                </p:ext>
              </p:extLst>
            </p:nvPr>
          </p:nvGraphicFramePr>
          <p:xfrm>
            <a:off x="2305" y="2194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152280" progId="Equation.DSMT4">
                    <p:embed/>
                  </p:oleObj>
                </mc:Choice>
                <mc:Fallback>
                  <p:oleObj name="Equation" r:id="rId22" imgW="304560" imgH="15228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194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83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7673077"/>
                </p:ext>
              </p:extLst>
            </p:nvPr>
          </p:nvGraphicFramePr>
          <p:xfrm>
            <a:off x="3716" y="2125"/>
            <a:ext cx="180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3000" imgH="266400" progId="Equation.DSMT4">
                    <p:embed/>
                  </p:oleObj>
                </mc:Choice>
                <mc:Fallback>
                  <p:oleObj name="Equation" r:id="rId24" imgW="1143000" imgH="2664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2125"/>
                          <a:ext cx="180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20" name="Rectangle 96"/>
            <p:cNvSpPr>
              <a:spLocks noChangeArrowheads="1"/>
            </p:cNvSpPr>
            <p:nvPr/>
          </p:nvSpPr>
          <p:spPr bwMode="auto">
            <a:xfrm>
              <a:off x="2697" y="2146"/>
              <a:ext cx="1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Symbol" pitchFamily="18" charset="2"/>
                </a:rPr>
                <a:t>MLE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  <a:sym typeface="Symbol" pitchFamily="18" charset="2"/>
                </a:rPr>
                <a:t>为</a:t>
              </a:r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712788" y="4268792"/>
            <a:ext cx="3987800" cy="525463"/>
            <a:chOff x="-25" y="2953"/>
            <a:chExt cx="2512" cy="331"/>
          </a:xfrm>
        </p:grpSpPr>
        <p:sp>
          <p:nvSpPr>
            <p:cNvPr id="513039" name="Rectangle 15"/>
            <p:cNvSpPr>
              <a:spLocks noChangeArrowheads="1"/>
            </p:cNvSpPr>
            <p:nvPr/>
          </p:nvSpPr>
          <p:spPr bwMode="auto">
            <a:xfrm>
              <a:off x="664" y="2953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关于  单调递减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513119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197920"/>
                </p:ext>
              </p:extLst>
            </p:nvPr>
          </p:nvGraphicFramePr>
          <p:xfrm>
            <a:off x="-25" y="2987"/>
            <a:ext cx="8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7960" imgH="177480" progId="Equation.DSMT4">
                    <p:embed/>
                  </p:oleObj>
                </mc:Choice>
                <mc:Fallback>
                  <p:oleObj name="Equation" r:id="rId26" imgW="507960" imgH="17748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" y="2987"/>
                          <a:ext cx="8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21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3436442"/>
                </p:ext>
              </p:extLst>
            </p:nvPr>
          </p:nvGraphicFramePr>
          <p:xfrm>
            <a:off x="1174" y="3011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6720" imgH="152280" progId="Equation.DSMT4">
                    <p:embed/>
                  </p:oleObj>
                </mc:Choice>
                <mc:Fallback>
                  <p:oleObj name="Equation" r:id="rId28" imgW="126720" imgH="1522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011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1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050393"/>
              </p:ext>
            </p:extLst>
          </p:nvPr>
        </p:nvGraphicFramePr>
        <p:xfrm>
          <a:off x="1023938" y="2305050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79280" imgH="215640" progId="Equation.DSMT4">
                  <p:embed/>
                </p:oleObj>
              </mc:Choice>
              <mc:Fallback>
                <p:oleObj name="Equation" r:id="rId30" imgW="1079280" imgH="21564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305050"/>
                        <a:ext cx="269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6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70207"/>
              </p:ext>
            </p:extLst>
          </p:nvPr>
        </p:nvGraphicFramePr>
        <p:xfrm>
          <a:off x="3654370" y="2409825"/>
          <a:ext cx="1365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45760" imgH="177480" progId="Equation.DSMT4">
                  <p:embed/>
                </p:oleObj>
              </mc:Choice>
              <mc:Fallback>
                <p:oleObj name="Equation" r:id="rId32" imgW="545760" imgH="17748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370" y="2409825"/>
                        <a:ext cx="1365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2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90456"/>
              </p:ext>
            </p:extLst>
          </p:nvPr>
        </p:nvGraphicFramePr>
        <p:xfrm>
          <a:off x="4951148" y="2149658"/>
          <a:ext cx="146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83920" imgH="342720" progId="Equation.DSMT4">
                  <p:embed/>
                </p:oleObj>
              </mc:Choice>
              <mc:Fallback>
                <p:oleObj name="Equation" r:id="rId34" imgW="583920" imgH="34272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148" y="2149658"/>
                        <a:ext cx="1460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128" name="Group 104"/>
          <p:cNvGrpSpPr>
            <a:grpSpLocks/>
          </p:cNvGrpSpPr>
          <p:nvPr/>
        </p:nvGrpSpPr>
        <p:grpSpPr bwMode="auto">
          <a:xfrm>
            <a:off x="866780" y="2879730"/>
            <a:ext cx="6645280" cy="538163"/>
            <a:chOff x="1474" y="3102"/>
            <a:chExt cx="4186" cy="339"/>
          </a:xfrm>
        </p:grpSpPr>
        <p:sp>
          <p:nvSpPr>
            <p:cNvPr id="513130" name="Rectangle 106"/>
            <p:cNvSpPr>
              <a:spLocks noChangeArrowheads="1"/>
            </p:cNvSpPr>
            <p:nvPr/>
          </p:nvSpPr>
          <p:spPr bwMode="auto">
            <a:xfrm>
              <a:off x="2042" y="3109"/>
              <a:ext cx="3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itchFamily="49" charset="-122"/>
                  <a:ea typeface="黑体" pitchFamily="49" charset="-122"/>
                </a:rPr>
                <a:t>的矩估计       是  的无偏估计</a:t>
              </a:r>
            </a:p>
          </p:txBody>
        </p:sp>
        <p:graphicFrame>
          <p:nvGraphicFramePr>
            <p:cNvPr id="513129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180315"/>
                </p:ext>
              </p:extLst>
            </p:nvPr>
          </p:nvGraphicFramePr>
          <p:xfrm>
            <a:off x="4023" y="3176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26720" imgH="152280" progId="Equation.DSMT4">
                    <p:embed/>
                  </p:oleObj>
                </mc:Choice>
                <mc:Fallback>
                  <p:oleObj name="Equation" r:id="rId36" imgW="126720" imgH="15228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3176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1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2339348"/>
                </p:ext>
              </p:extLst>
            </p:nvPr>
          </p:nvGraphicFramePr>
          <p:xfrm>
            <a:off x="1474" y="3167"/>
            <a:ext cx="6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80880" imgH="152280" progId="Equation.DSMT4">
                    <p:embed/>
                  </p:oleObj>
                </mc:Choice>
                <mc:Fallback>
                  <p:oleObj name="Equation" r:id="rId38" imgW="380880" imgH="15228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67"/>
                          <a:ext cx="6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32" name="Object 1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80265"/>
                </p:ext>
              </p:extLst>
            </p:nvPr>
          </p:nvGraphicFramePr>
          <p:xfrm>
            <a:off x="2951" y="3102"/>
            <a:ext cx="82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520560" imgH="203040" progId="Equation.DSMT4">
                    <p:embed/>
                  </p:oleObj>
                </mc:Choice>
                <mc:Fallback>
                  <p:oleObj name="Equation" r:id="rId40" imgW="520560" imgH="20304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3102"/>
                          <a:ext cx="82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38" name="Group 114"/>
          <p:cNvGrpSpPr>
            <a:grpSpLocks/>
          </p:cNvGrpSpPr>
          <p:nvPr/>
        </p:nvGrpSpPr>
        <p:grpSpPr bwMode="auto">
          <a:xfrm>
            <a:off x="801688" y="5424488"/>
            <a:ext cx="682625" cy="254000"/>
            <a:chOff x="512" y="1200"/>
            <a:chExt cx="430" cy="160"/>
          </a:xfrm>
        </p:grpSpPr>
        <p:sp>
          <p:nvSpPr>
            <p:cNvPr id="513139" name="Oval 115"/>
            <p:cNvSpPr>
              <a:spLocks noChangeArrowheads="1"/>
            </p:cNvSpPr>
            <p:nvPr/>
          </p:nvSpPr>
          <p:spPr bwMode="auto">
            <a:xfrm>
              <a:off x="512" y="1200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55294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742" y="1204"/>
              <a:ext cx="200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513151" name="Group 127"/>
          <p:cNvGrpSpPr>
            <a:grpSpLocks/>
          </p:cNvGrpSpPr>
          <p:nvPr/>
        </p:nvGrpSpPr>
        <p:grpSpPr bwMode="auto">
          <a:xfrm>
            <a:off x="1566863" y="5232406"/>
            <a:ext cx="2894012" cy="571500"/>
            <a:chOff x="987" y="3464"/>
            <a:chExt cx="1823" cy="360"/>
          </a:xfrm>
        </p:grpSpPr>
        <p:sp>
          <p:nvSpPr>
            <p:cNvPr id="513143" name="Rectangle 119"/>
            <p:cNvSpPr>
              <a:spLocks noChangeArrowheads="1"/>
            </p:cNvSpPr>
            <p:nvPr/>
          </p:nvSpPr>
          <p:spPr bwMode="auto">
            <a:xfrm>
              <a:off x="987" y="3474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怎样计算 </a:t>
              </a:r>
              <a:endPara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sym typeface="Symbol" pitchFamily="18" charset="2"/>
              </a:endParaRPr>
            </a:p>
          </p:txBody>
        </p:sp>
        <p:graphicFrame>
          <p:nvGraphicFramePr>
            <p:cNvPr id="513148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006962"/>
                </p:ext>
              </p:extLst>
            </p:nvPr>
          </p:nvGraphicFramePr>
          <p:xfrm>
            <a:off x="1930" y="3464"/>
            <a:ext cx="6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06080" imgH="215640" progId="Equation.DSMT4">
                    <p:embed/>
                  </p:oleObj>
                </mc:Choice>
                <mc:Fallback>
                  <p:oleObj name="Equation" r:id="rId42" imgW="406080" imgH="21564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464"/>
                          <a:ext cx="6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50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2543" y="3567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？</a:t>
              </a:r>
            </a:p>
          </p:txBody>
        </p:sp>
      </p:grpSp>
      <p:graphicFrame>
        <p:nvGraphicFramePr>
          <p:cNvPr id="513152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08763"/>
              </p:ext>
            </p:extLst>
          </p:nvPr>
        </p:nvGraphicFramePr>
        <p:xfrm>
          <a:off x="1566863" y="5708650"/>
          <a:ext cx="23812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952200" imgH="215640" progId="Equation.DSMT4">
                  <p:embed/>
                </p:oleObj>
              </mc:Choice>
              <mc:Fallback>
                <p:oleObj name="Equation" r:id="rId44" imgW="952200" imgH="21564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5708650"/>
                        <a:ext cx="23812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3" name="AutoShape 129"/>
          <p:cNvSpPr>
            <a:spLocks noChangeArrowheads="1"/>
          </p:cNvSpPr>
          <p:nvPr/>
        </p:nvSpPr>
        <p:spPr bwMode="auto">
          <a:xfrm>
            <a:off x="3851275" y="58928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4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45184"/>
              </p:ext>
            </p:extLst>
          </p:nvPr>
        </p:nvGraphicFramePr>
        <p:xfrm>
          <a:off x="4171585" y="5699125"/>
          <a:ext cx="336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346040" imgH="215640" progId="Equation.DSMT4">
                  <p:embed/>
                </p:oleObj>
              </mc:Choice>
              <mc:Fallback>
                <p:oleObj name="Equation" r:id="rId46" imgW="1346040" imgH="21564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585" y="5699125"/>
                        <a:ext cx="336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55" name="AutoShape 131"/>
          <p:cNvSpPr>
            <a:spLocks noChangeArrowheads="1"/>
          </p:cNvSpPr>
          <p:nvPr/>
        </p:nvSpPr>
        <p:spPr bwMode="auto">
          <a:xfrm>
            <a:off x="3852863" y="6402388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58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612421"/>
              </p:ext>
            </p:extLst>
          </p:nvPr>
        </p:nvGraphicFramePr>
        <p:xfrm>
          <a:off x="4200863" y="6192838"/>
          <a:ext cx="32702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307880" imgH="241200" progId="Equation.DSMT4">
                  <p:embed/>
                </p:oleObj>
              </mc:Choice>
              <mc:Fallback>
                <p:oleObj name="Equation" r:id="rId48" imgW="1307880" imgH="24120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863" y="6192838"/>
                        <a:ext cx="32702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61" name="WordArt 137"/>
          <p:cNvSpPr>
            <a:spLocks noChangeArrowheads="1" noChangeShapeType="1" noTextEdit="1"/>
          </p:cNvSpPr>
          <p:nvPr/>
        </p:nvSpPr>
        <p:spPr bwMode="auto">
          <a:xfrm>
            <a:off x="774700" y="5853113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latin typeface="黑体"/>
                <a:ea typeface="黑体"/>
              </a:rPr>
              <a:t>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1000"/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/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1000"/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/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1000"/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000"/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/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/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/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/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/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/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1000"/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04584 -0.42593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21296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04306 -0.4370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2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 animBg="1"/>
      <p:bldP spid="513029" grpId="0" animBg="1"/>
      <p:bldP spid="513063" grpId="0"/>
      <p:bldP spid="513063" grpId="1"/>
      <p:bldP spid="513153" grpId="0" animBg="1"/>
      <p:bldP spid="513153" grpId="1" animBg="1"/>
      <p:bldP spid="513155" grpId="0" animBg="1"/>
      <p:bldP spid="513155" grpId="1" animBg="1"/>
      <p:bldP spid="513161" grpId="0" animBg="1"/>
      <p:bldP spid="513161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21214</TotalTime>
  <Words>1105</Words>
  <Application>Microsoft Office PowerPoint</Application>
  <PresentationFormat>全屏显示(4:3)</PresentationFormat>
  <Paragraphs>232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方正舒体</vt:lpstr>
      <vt:lpstr>黑体</vt:lpstr>
      <vt:lpstr>华文彩云</vt:lpstr>
      <vt:lpstr>华文新魏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默认设计模板</vt:lpstr>
      <vt:lpstr>Profile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Chen Daniel</cp:lastModifiedBy>
  <cp:revision>1283</cp:revision>
  <dcterms:created xsi:type="dcterms:W3CDTF">1999-06-22T01:41:39Z</dcterms:created>
  <dcterms:modified xsi:type="dcterms:W3CDTF">2023-12-25T09:09:46Z</dcterms:modified>
</cp:coreProperties>
</file>