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69" r:id="rId2"/>
    <p:sldId id="270" r:id="rId3"/>
    <p:sldId id="271" r:id="rId4"/>
    <p:sldId id="280" r:id="rId5"/>
    <p:sldId id="272" r:id="rId6"/>
    <p:sldId id="273" r:id="rId7"/>
    <p:sldId id="277" r:id="rId8"/>
    <p:sldId id="274" r:id="rId9"/>
    <p:sldId id="275" r:id="rId10"/>
    <p:sldId id="276" r:id="rId11"/>
    <p:sldId id="281" r:id="rId12"/>
    <p:sldId id="278" r:id="rId13"/>
    <p:sldId id="279" r:id="rId14"/>
  </p:sldIdLst>
  <p:sldSz cx="9144000" cy="6858000" type="screen4x3"/>
  <p:notesSz cx="6735763" cy="9869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2" autoAdjust="0"/>
    <p:restoredTop sz="94660"/>
  </p:normalViewPr>
  <p:slideViewPr>
    <p:cSldViewPr snapToObjects="1">
      <p:cViewPr varScale="1">
        <p:scale>
          <a:sx n="102" d="100"/>
          <a:sy n="102" d="100"/>
        </p:scale>
        <p:origin x="-24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4" y="0"/>
            <a:ext cx="2918831" cy="493474"/>
          </a:xfrm>
          <a:prstGeom prst="rect">
            <a:avLst/>
          </a:prstGeom>
        </p:spPr>
        <p:txBody>
          <a:bodyPr vert="horz" lIns="91440" tIns="45720" rIns="91440" bIns="45720" rtlCol="0"/>
          <a:lstStyle>
            <a:lvl1pPr algn="r">
              <a:defRPr sz="1200"/>
            </a:lvl1pPr>
          </a:lstStyle>
          <a:p>
            <a:fld id="{BEFBDC09-E57A-E040-9E16-D9743D992EC6}" type="datetimeFigureOut">
              <a:rPr lang="en-US" smtClean="0"/>
              <a:pPr/>
              <a:t>5/27/2011</a:t>
            </a:fld>
            <a:endParaRPr lang="en-US"/>
          </a:p>
        </p:txBody>
      </p:sp>
      <p:sp>
        <p:nvSpPr>
          <p:cNvPr id="4" name="Footer Placeholder 3"/>
          <p:cNvSpPr>
            <a:spLocks noGrp="1"/>
          </p:cNvSpPr>
          <p:nvPr>
            <p:ph type="ftr" sz="quarter" idx="2"/>
          </p:nvPr>
        </p:nvSpPr>
        <p:spPr>
          <a:xfrm>
            <a:off x="1"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4" y="9374301"/>
            <a:ext cx="2918831" cy="493474"/>
          </a:xfrm>
          <a:prstGeom prst="rect">
            <a:avLst/>
          </a:prstGeom>
        </p:spPr>
        <p:txBody>
          <a:bodyPr vert="horz" lIns="91440" tIns="45720" rIns="91440" bIns="45720" rtlCol="0" anchor="b"/>
          <a:lstStyle>
            <a:lvl1pPr algn="r">
              <a:defRPr sz="1200"/>
            </a:lvl1pPr>
          </a:lstStyle>
          <a:p>
            <a:fld id="{072A075C-5769-624A-A778-89A6655C5189}" type="slidenum">
              <a:rPr lang="en-US" smtClean="0"/>
              <a:pPr/>
              <a:t>‹#›</a:t>
            </a:fld>
            <a:endParaRPr lang="en-US"/>
          </a:p>
        </p:txBody>
      </p:sp>
    </p:spTree>
    <p:extLst>
      <p:ext uri="{BB962C8B-B14F-4D97-AF65-F5344CB8AC3E}">
        <p14:creationId xmlns:p14="http://schemas.microsoft.com/office/powerpoint/2010/main" val="18949295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4" y="0"/>
            <a:ext cx="2918831" cy="493474"/>
          </a:xfrm>
          <a:prstGeom prst="rect">
            <a:avLst/>
          </a:prstGeom>
        </p:spPr>
        <p:txBody>
          <a:bodyPr vert="horz" lIns="91440" tIns="45720" rIns="91440" bIns="45720" rtlCol="0"/>
          <a:lstStyle>
            <a:lvl1pPr algn="r">
              <a:defRPr sz="1200"/>
            </a:lvl1pPr>
          </a:lstStyle>
          <a:p>
            <a:fld id="{69AC8C3D-8674-E043-9CF9-13B17156DBF5}" type="datetimeFigureOut">
              <a:rPr lang="en-US" smtClean="0"/>
              <a:pPr/>
              <a:t>5/27/2011</a:t>
            </a:fld>
            <a:endParaRPr lang="en-US"/>
          </a:p>
        </p:txBody>
      </p:sp>
      <p:sp>
        <p:nvSpPr>
          <p:cNvPr id="4" name="Slide Image Placeholder 3"/>
          <p:cNvSpPr>
            <a:spLocks noGrp="1" noRot="1" noChangeAspect="1"/>
          </p:cNvSpPr>
          <p:nvPr>
            <p:ph type="sldImg" idx="2"/>
          </p:nvPr>
        </p:nvSpPr>
        <p:spPr>
          <a:xfrm>
            <a:off x="900113" y="739775"/>
            <a:ext cx="4935537" cy="37036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688006"/>
            <a:ext cx="5388610" cy="444127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4" y="9374301"/>
            <a:ext cx="2918831" cy="493474"/>
          </a:xfrm>
          <a:prstGeom prst="rect">
            <a:avLst/>
          </a:prstGeom>
        </p:spPr>
        <p:txBody>
          <a:bodyPr vert="horz" lIns="91440" tIns="45720" rIns="91440" bIns="45720" rtlCol="0" anchor="b"/>
          <a:lstStyle>
            <a:lvl1pPr algn="r">
              <a:defRPr sz="1200"/>
            </a:lvl1pPr>
          </a:lstStyle>
          <a:p>
            <a:fld id="{493235C4-249F-584C-9978-5F1984B21841}" type="slidenum">
              <a:rPr lang="en-US" smtClean="0"/>
              <a:pPr/>
              <a:t>‹#›</a:t>
            </a:fld>
            <a:endParaRPr lang="en-US"/>
          </a:p>
        </p:txBody>
      </p:sp>
    </p:spTree>
    <p:extLst>
      <p:ext uri="{BB962C8B-B14F-4D97-AF65-F5344CB8AC3E}">
        <p14:creationId xmlns:p14="http://schemas.microsoft.com/office/powerpoint/2010/main" val="37697481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457200" y="1265238"/>
            <a:ext cx="6705600" cy="152400"/>
          </a:xfrm>
          <a:prstGeom prst="rect">
            <a:avLst/>
          </a:prstGeom>
          <a:solidFill>
            <a:schemeClr val="tx2">
              <a:lumMod val="40000"/>
              <a:lumOff val="60000"/>
            </a:schemeClr>
          </a:solidFill>
          <a:ln>
            <a:solidFill>
              <a:schemeClr val="tx2">
                <a:lumMod val="40000"/>
                <a:lumOff val="60000"/>
                <a:alpha val="40000"/>
              </a:schemeClr>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Placeholder 2"/>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Text Placeholder 3"/>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OpenNI</a:t>
            </a:r>
            <a:r>
              <a:rPr lang="ja-JP" altLang="en-US" dirty="0" smtClean="0"/>
              <a:t>でできること</a:t>
            </a:r>
            <a:endParaRPr lang="en-US" dirty="0"/>
          </a:p>
        </p:txBody>
      </p:sp>
      <p:sp>
        <p:nvSpPr>
          <p:cNvPr id="4" name="Content Placeholder 3"/>
          <p:cNvSpPr>
            <a:spLocks noGrp="1"/>
          </p:cNvSpPr>
          <p:nvPr>
            <p:ph sz="half" idx="1"/>
          </p:nvPr>
        </p:nvSpPr>
        <p:spPr>
          <a:xfrm>
            <a:off x="457200" y="1600200"/>
            <a:ext cx="6059016" cy="4525963"/>
          </a:xfrm>
        </p:spPr>
        <p:txBody>
          <a:bodyPr>
            <a:normAutofit fontScale="85000" lnSpcReduction="20000"/>
          </a:bodyPr>
          <a:lstStyle/>
          <a:p>
            <a:r>
              <a:rPr lang="en-US" dirty="0" err="1" smtClean="0"/>
              <a:t>骨格トラッキング可能</a:t>
            </a:r>
            <a:endParaRPr lang="en-US" dirty="0" smtClean="0"/>
          </a:p>
          <a:p>
            <a:pPr lvl="1"/>
            <a:r>
              <a:rPr lang="en-US" dirty="0" err="1" smtClean="0"/>
              <a:t>各ジョイントの位置、方向を取れる</a:t>
            </a:r>
            <a:endParaRPr lang="en-US" dirty="0" smtClean="0"/>
          </a:p>
          <a:p>
            <a:pPr lvl="1"/>
            <a:r>
              <a:rPr lang="en-US" dirty="0" err="1" smtClean="0"/>
              <a:t>トラッキングする前にキャリブレション</a:t>
            </a:r>
            <a:r>
              <a:rPr lang="en-US" dirty="0" smtClean="0"/>
              <a:t/>
            </a:r>
            <a:br>
              <a:rPr lang="en-US" dirty="0" smtClean="0"/>
            </a:br>
            <a:r>
              <a:rPr lang="en-US" dirty="0" err="1" smtClean="0"/>
              <a:t>する</a:t>
            </a:r>
            <a:endParaRPr lang="en-US" dirty="0" smtClean="0"/>
          </a:p>
          <a:p>
            <a:pPr lvl="1"/>
            <a:r>
              <a:rPr lang="en-US" dirty="0" err="1" smtClean="0"/>
              <a:t>予め全身のジェスチャ認識ライブラリーが</a:t>
            </a:r>
            <a:r>
              <a:rPr lang="en-US" dirty="0" smtClean="0"/>
              <a:t> </a:t>
            </a:r>
            <a:r>
              <a:rPr lang="en-US" dirty="0" err="1" smtClean="0"/>
              <a:t>ない</a:t>
            </a:r>
            <a:endParaRPr lang="en-US" dirty="0" smtClean="0"/>
          </a:p>
          <a:p>
            <a:pPr lvl="1"/>
            <a:r>
              <a:rPr lang="en-US" dirty="0" err="1" smtClean="0"/>
              <a:t>全身のジェスチャ認識は自分でジョイントの情報を用いてプログラミングする</a:t>
            </a:r>
            <a:endParaRPr lang="en-US" dirty="0" smtClean="0"/>
          </a:p>
          <a:p>
            <a:r>
              <a:rPr lang="en-US" dirty="0" smtClean="0"/>
              <a:t>手の認識</a:t>
            </a:r>
          </a:p>
          <a:p>
            <a:pPr lvl="1"/>
            <a:r>
              <a:rPr lang="en-US" dirty="0" err="1" smtClean="0"/>
              <a:t>手の位置</a:t>
            </a:r>
            <a:endParaRPr lang="en-US" dirty="0" smtClean="0"/>
          </a:p>
          <a:p>
            <a:pPr lvl="1"/>
            <a:r>
              <a:rPr lang="en-US" dirty="0" err="1" smtClean="0"/>
              <a:t>予め</a:t>
            </a:r>
            <a:r>
              <a:rPr lang="ja-JP" altLang="en-US" dirty="0" smtClean="0"/>
              <a:t>手のジェスチャの認識は</a:t>
            </a:r>
            <a:endParaRPr lang="en-US" altLang="ja-JP" dirty="0" smtClean="0"/>
          </a:p>
          <a:p>
            <a:pPr lvl="2"/>
            <a:r>
              <a:rPr lang="en-US" dirty="0" smtClean="0"/>
              <a:t>Click	</a:t>
            </a:r>
          </a:p>
          <a:p>
            <a:pPr lvl="2"/>
            <a:r>
              <a:rPr lang="en-US" dirty="0" smtClean="0"/>
              <a:t>Wave</a:t>
            </a:r>
          </a:p>
          <a:p>
            <a:pPr lvl="2"/>
            <a:r>
              <a:rPr lang="en-US" dirty="0" err="1" smtClean="0"/>
              <a:t>Raisehand</a:t>
            </a:r>
            <a:endParaRPr lang="en-US" dirty="0" smtClean="0"/>
          </a:p>
          <a:p>
            <a:pPr lvl="2"/>
            <a:r>
              <a:rPr lang="en-US" dirty="0" smtClean="0"/>
              <a:t>Swipe</a:t>
            </a:r>
          </a:p>
          <a:p>
            <a:pPr lvl="1"/>
            <a:endParaRPr lang="en-US" dirty="0"/>
          </a:p>
        </p:txBody>
      </p:sp>
      <p:pic>
        <p:nvPicPr>
          <p:cNvPr id="6" name="Content Placeholder 5" descr="skeleton.png"/>
          <p:cNvPicPr>
            <a:picLocks noGrp="1" noChangeAspect="1"/>
          </p:cNvPicPr>
          <p:nvPr>
            <p:ph sz="half" idx="2"/>
          </p:nvPr>
        </p:nvPicPr>
        <p:blipFill>
          <a:blip r:embed="rId2"/>
          <a:stretch>
            <a:fillRect/>
          </a:stretch>
        </p:blipFill>
        <p:spPr>
          <a:xfrm>
            <a:off x="6516216" y="1600201"/>
            <a:ext cx="2170584" cy="2895599"/>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KinectOnly</a:t>
            </a:r>
            <a:endParaRPr lang="en-US" dirty="0"/>
          </a:p>
        </p:txBody>
      </p:sp>
      <p:sp>
        <p:nvSpPr>
          <p:cNvPr id="3" name="Content Placeholder 2"/>
          <p:cNvSpPr>
            <a:spLocks noGrp="1"/>
          </p:cNvSpPr>
          <p:nvPr>
            <p:ph idx="1"/>
          </p:nvPr>
        </p:nvSpPr>
        <p:spPr>
          <a:xfrm>
            <a:off x="457200" y="1340768"/>
            <a:ext cx="8229600" cy="5400600"/>
          </a:xfrm>
        </p:spPr>
        <p:txBody>
          <a:bodyPr>
            <a:noAutofit/>
          </a:bodyPr>
          <a:lstStyle/>
          <a:p>
            <a:r>
              <a:rPr lang="en-US" sz="2400" dirty="0" smtClean="0"/>
              <a:t>Sample1:</a:t>
            </a:r>
          </a:p>
          <a:p>
            <a:pPr lvl="1"/>
            <a:r>
              <a:rPr lang="ja-JP" altLang="en-US" sz="2400" dirty="0" smtClean="0"/>
              <a:t>マーカの上に立方体を描画</a:t>
            </a:r>
            <a:endParaRPr lang="en-US" altLang="ja-JP" sz="2400" dirty="0"/>
          </a:p>
          <a:p>
            <a:pPr lvl="1"/>
            <a:r>
              <a:rPr lang="en-US" altLang="ja-JP" sz="2400" dirty="0" smtClean="0"/>
              <a:t>Click</a:t>
            </a:r>
            <a:r>
              <a:rPr lang="ja-JP" altLang="en-US" sz="2400" dirty="0" smtClean="0"/>
              <a:t>のジェスチャで立方体が大きくなる</a:t>
            </a:r>
            <a:endParaRPr lang="en-US" sz="2400" dirty="0" smtClean="0"/>
          </a:p>
          <a:p>
            <a:pPr lvl="1"/>
            <a:r>
              <a:rPr lang="en-US" sz="2400" dirty="0" err="1" smtClean="0"/>
              <a:t>MyKinect</a:t>
            </a:r>
            <a:r>
              <a:rPr lang="en-US" sz="2400" dirty="0" smtClean="0"/>
              <a:t> , </a:t>
            </a:r>
            <a:r>
              <a:rPr lang="en-US" altLang="ja-JP" sz="2400" dirty="0" err="1" smtClean="0"/>
              <a:t>HandDetectorOpenNI</a:t>
            </a:r>
            <a:r>
              <a:rPr lang="en-US" altLang="ja-JP" sz="2400" dirty="0" smtClean="0"/>
              <a:t> </a:t>
            </a:r>
            <a:r>
              <a:rPr lang="ja-JP" altLang="en-US" sz="2400" dirty="0" smtClean="0"/>
              <a:t>を使用した</a:t>
            </a:r>
            <a:endParaRPr lang="en-US" altLang="ja-JP" sz="2400" dirty="0" smtClean="0"/>
          </a:p>
          <a:p>
            <a:r>
              <a:rPr lang="en-US" sz="2400" dirty="0" smtClean="0"/>
              <a:t>Sample1_2:</a:t>
            </a:r>
          </a:p>
          <a:p>
            <a:pPr lvl="1"/>
            <a:r>
              <a:rPr lang="en-US" sz="2400" dirty="0" smtClean="0"/>
              <a:t>Sample1</a:t>
            </a:r>
            <a:r>
              <a:rPr lang="ja-JP" altLang="en-US" sz="2400" dirty="0" smtClean="0"/>
              <a:t>の拡張したもの</a:t>
            </a:r>
            <a:endParaRPr lang="en-US" altLang="ja-JP" sz="2400" dirty="0" smtClean="0"/>
          </a:p>
          <a:p>
            <a:pPr lvl="1"/>
            <a:r>
              <a:rPr lang="ja-JP" altLang="en-US" sz="2400" dirty="0" smtClean="0"/>
              <a:t>手の座標を表示</a:t>
            </a:r>
            <a:endParaRPr lang="en-US" altLang="ja-JP" sz="2400" dirty="0" smtClean="0"/>
          </a:p>
          <a:p>
            <a:pPr lvl="1"/>
            <a:r>
              <a:rPr lang="en-US" altLang="ja-JP" sz="2400" dirty="0" err="1" smtClean="0"/>
              <a:t>MyKinect</a:t>
            </a:r>
            <a:r>
              <a:rPr lang="en-US" altLang="ja-JP" sz="2400" dirty="0" smtClean="0"/>
              <a:t>, </a:t>
            </a:r>
            <a:r>
              <a:rPr lang="en-US" altLang="ja-JP" sz="2400" dirty="0" err="1" smtClean="0"/>
              <a:t>HandDetectorOpenNI</a:t>
            </a:r>
            <a:r>
              <a:rPr lang="ja-JP" altLang="en-US" sz="2400" dirty="0" smtClean="0"/>
              <a:t>を使用した</a:t>
            </a:r>
            <a:endParaRPr lang="en-US" altLang="ja-JP"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KinectOnly</a:t>
            </a:r>
            <a:endParaRPr kumimoji="1" lang="ja-JP" altLang="en-US" dirty="0"/>
          </a:p>
        </p:txBody>
      </p:sp>
      <p:sp>
        <p:nvSpPr>
          <p:cNvPr id="3" name="コンテンツ プレースホルダー 2"/>
          <p:cNvSpPr>
            <a:spLocks noGrp="1"/>
          </p:cNvSpPr>
          <p:nvPr>
            <p:ph idx="1"/>
          </p:nvPr>
        </p:nvSpPr>
        <p:spPr/>
        <p:txBody>
          <a:bodyPr/>
          <a:lstStyle/>
          <a:p>
            <a:r>
              <a:rPr lang="en-US" altLang="ja-JP" sz="2400" dirty="0"/>
              <a:t>Sample2: </a:t>
            </a:r>
          </a:p>
          <a:p>
            <a:pPr lvl="1"/>
            <a:r>
              <a:rPr lang="en-US" altLang="ja-JP" sz="2400" dirty="0"/>
              <a:t>Sample1</a:t>
            </a:r>
            <a:r>
              <a:rPr lang="ja-JP" altLang="en-US" sz="2400" dirty="0"/>
              <a:t>を拡張したもの</a:t>
            </a:r>
            <a:endParaRPr lang="en-US" altLang="ja-JP" sz="2400" dirty="0"/>
          </a:p>
          <a:p>
            <a:pPr lvl="1"/>
            <a:r>
              <a:rPr lang="ja-JP" altLang="en-US" sz="2400" dirty="0"/>
              <a:t>体全体を認識して、手の座標を表示</a:t>
            </a:r>
            <a:endParaRPr lang="en-US" altLang="ja-JP" sz="2400" dirty="0"/>
          </a:p>
          <a:p>
            <a:pPr lvl="1"/>
            <a:r>
              <a:rPr lang="en-US" altLang="ja-JP" sz="2400" dirty="0" err="1"/>
              <a:t>MyKinect</a:t>
            </a:r>
            <a:r>
              <a:rPr lang="en-US" altLang="ja-JP" sz="2400" dirty="0"/>
              <a:t>, </a:t>
            </a:r>
            <a:r>
              <a:rPr lang="en-US" altLang="ja-JP" sz="2400" dirty="0" err="1"/>
              <a:t>HandDetectorOpenNI</a:t>
            </a:r>
            <a:r>
              <a:rPr lang="en-US" altLang="ja-JP" sz="2400" dirty="0"/>
              <a:t>, </a:t>
            </a:r>
            <a:r>
              <a:rPr lang="en-US" altLang="ja-JP" sz="2400" dirty="0" err="1"/>
              <a:t>UserDetector</a:t>
            </a:r>
            <a:r>
              <a:rPr lang="ja-JP" altLang="en-US" sz="2400" dirty="0"/>
              <a:t>を使用した</a:t>
            </a:r>
            <a:endParaRPr lang="en-US" altLang="ja-JP" sz="2400" dirty="0"/>
          </a:p>
          <a:p>
            <a:r>
              <a:rPr lang="en-US" altLang="ja-JP" sz="2400" dirty="0"/>
              <a:t>Sample2_2:</a:t>
            </a:r>
          </a:p>
          <a:p>
            <a:pPr lvl="1"/>
            <a:r>
              <a:rPr lang="en-US" altLang="ja-JP" sz="2400" dirty="0"/>
              <a:t> Sample2</a:t>
            </a:r>
            <a:r>
              <a:rPr lang="ja-JP" altLang="en-US" sz="2400" dirty="0"/>
              <a:t>の拡張したもの</a:t>
            </a:r>
            <a:endParaRPr lang="en-US" altLang="ja-JP" sz="2400" dirty="0"/>
          </a:p>
          <a:p>
            <a:pPr lvl="1"/>
            <a:r>
              <a:rPr lang="ja-JP" altLang="en-US" sz="2400" dirty="0"/>
              <a:t>手の座標を表示するかわりに、手の位置でも立方体を描画</a:t>
            </a:r>
            <a:r>
              <a:rPr lang="ja-JP" altLang="en-US" sz="2400" dirty="0" smtClean="0"/>
              <a:t>した</a:t>
            </a:r>
            <a:endParaRPr lang="en-US" altLang="ja-JP" sz="2400" dirty="0"/>
          </a:p>
        </p:txBody>
      </p:sp>
    </p:spTree>
    <p:extLst>
      <p:ext uri="{BB962C8B-B14F-4D97-AF65-F5344CB8AC3E}">
        <p14:creationId xmlns:p14="http://schemas.microsoft.com/office/powerpoint/2010/main" val="2741636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KinectOnly</a:t>
            </a:r>
            <a:endParaRPr lang="en-US" dirty="0"/>
          </a:p>
        </p:txBody>
      </p:sp>
      <p:sp>
        <p:nvSpPr>
          <p:cNvPr id="3" name="Content Placeholder 2"/>
          <p:cNvSpPr>
            <a:spLocks noGrp="1"/>
          </p:cNvSpPr>
          <p:nvPr>
            <p:ph idx="1"/>
          </p:nvPr>
        </p:nvSpPr>
        <p:spPr>
          <a:xfrm>
            <a:off x="457200" y="1417638"/>
            <a:ext cx="8856984" cy="5355976"/>
          </a:xfrm>
        </p:spPr>
        <p:txBody>
          <a:bodyPr>
            <a:noAutofit/>
          </a:bodyPr>
          <a:lstStyle/>
          <a:p>
            <a:r>
              <a:rPr lang="en-US" sz="2400" dirty="0" smtClean="0"/>
              <a:t>Sample3:</a:t>
            </a:r>
          </a:p>
          <a:p>
            <a:pPr lvl="1"/>
            <a:r>
              <a:rPr lang="en-US" sz="2200" dirty="0" smtClean="0"/>
              <a:t>Sample1</a:t>
            </a:r>
            <a:r>
              <a:rPr lang="ja-JP" altLang="en-US" sz="2200" dirty="0" smtClean="0"/>
              <a:t>と大体同じ</a:t>
            </a:r>
            <a:r>
              <a:rPr lang="ja-JP" altLang="en-US" sz="2200" dirty="0"/>
              <a:t>だ</a:t>
            </a:r>
            <a:r>
              <a:rPr lang="ja-JP" altLang="en-US" sz="2200" dirty="0" smtClean="0"/>
              <a:t>が，</a:t>
            </a:r>
            <a:r>
              <a:rPr lang="en-US" altLang="ja-JP" sz="2200" dirty="0" smtClean="0"/>
              <a:t>NITE</a:t>
            </a:r>
            <a:r>
              <a:rPr lang="ja-JP" altLang="en-US" sz="2200" dirty="0" smtClean="0"/>
              <a:t>で手を認識</a:t>
            </a:r>
            <a:endParaRPr lang="en-US" altLang="ja-JP" sz="2200" dirty="0"/>
          </a:p>
          <a:p>
            <a:pPr lvl="1"/>
            <a:r>
              <a:rPr lang="ja-JP" altLang="en-US" sz="2200" dirty="0" smtClean="0"/>
              <a:t>手が左へ移動すると立方体が小さくなり、手が右へ移動すると</a:t>
            </a:r>
            <a:r>
              <a:rPr lang="en-US" altLang="ja-JP" sz="2200" dirty="0" smtClean="0"/>
              <a:t/>
            </a:r>
            <a:br>
              <a:rPr lang="en-US" altLang="ja-JP" sz="2200" dirty="0" smtClean="0"/>
            </a:br>
            <a:r>
              <a:rPr lang="ja-JP" altLang="en-US" sz="2200" dirty="0" smtClean="0"/>
              <a:t>立方体が大きくなる</a:t>
            </a:r>
            <a:endParaRPr lang="en-US" altLang="ja-JP" sz="2200" dirty="0" smtClean="0"/>
          </a:p>
          <a:p>
            <a:pPr lvl="1"/>
            <a:r>
              <a:rPr lang="en-US" sz="2200" dirty="0" err="1" smtClean="0"/>
              <a:t>MyKinect</a:t>
            </a:r>
            <a:r>
              <a:rPr lang="en-US" sz="2200" dirty="0" smtClean="0"/>
              <a:t>, </a:t>
            </a:r>
            <a:r>
              <a:rPr lang="en-US" sz="2200" dirty="0" err="1" smtClean="0"/>
              <a:t>HandDetectorNite</a:t>
            </a:r>
            <a:r>
              <a:rPr lang="ja-JP" altLang="en-US" sz="2200" dirty="0" smtClean="0"/>
              <a:t>　を使用した</a:t>
            </a:r>
            <a:endParaRPr lang="en-US" sz="2200" dirty="0" smtClean="0"/>
          </a:p>
          <a:p>
            <a:r>
              <a:rPr lang="en-US" sz="2400" dirty="0" smtClean="0"/>
              <a:t>Sample3_2:</a:t>
            </a:r>
          </a:p>
          <a:p>
            <a:pPr lvl="1"/>
            <a:r>
              <a:rPr lang="en-US" sz="2400" dirty="0" smtClean="0"/>
              <a:t> </a:t>
            </a:r>
            <a:r>
              <a:rPr lang="en-US" sz="2200" dirty="0" smtClean="0"/>
              <a:t>Sample3</a:t>
            </a:r>
            <a:r>
              <a:rPr lang="ja-JP" altLang="en-US" sz="2200" dirty="0"/>
              <a:t>を</a:t>
            </a:r>
            <a:r>
              <a:rPr lang="ja-JP" altLang="en-US" sz="2200" dirty="0" smtClean="0"/>
              <a:t>拡張したもの</a:t>
            </a:r>
            <a:endParaRPr lang="en-US" altLang="ja-JP" sz="2200" dirty="0" smtClean="0"/>
          </a:p>
          <a:p>
            <a:pPr lvl="1"/>
            <a:r>
              <a:rPr lang="ja-JP" altLang="en-US" sz="2200" dirty="0" smtClean="0"/>
              <a:t>立方体を描画するかわりに、忍者のアニメーションを描画</a:t>
            </a:r>
            <a:r>
              <a:rPr lang="en-US" altLang="ja-JP" sz="2200" dirty="0" smtClean="0"/>
              <a:t/>
            </a:r>
            <a:br>
              <a:rPr lang="en-US" altLang="ja-JP" sz="2200" dirty="0" smtClean="0"/>
            </a:br>
            <a:r>
              <a:rPr lang="ja-JP" altLang="en-US" sz="2200" dirty="0" smtClean="0"/>
              <a:t>した</a:t>
            </a:r>
            <a:endParaRPr lang="en-US" sz="2200" dirty="0" smtClean="0"/>
          </a:p>
          <a:p>
            <a:r>
              <a:rPr lang="en-US" sz="2400" dirty="0" smtClean="0"/>
              <a:t>Sample4:</a:t>
            </a:r>
          </a:p>
          <a:p>
            <a:pPr lvl="1"/>
            <a:r>
              <a:rPr lang="en-US" sz="2200" dirty="0" smtClean="0"/>
              <a:t>Sample2</a:t>
            </a:r>
            <a:r>
              <a:rPr lang="ja-JP" altLang="en-US" sz="2200" dirty="0"/>
              <a:t>を</a:t>
            </a:r>
            <a:r>
              <a:rPr lang="ja-JP" altLang="en-US" sz="2200" dirty="0" smtClean="0"/>
              <a:t>拡張したもの</a:t>
            </a:r>
            <a:endParaRPr lang="en-US" altLang="ja-JP" sz="2200" dirty="0" smtClean="0"/>
          </a:p>
          <a:p>
            <a:pPr lvl="1"/>
            <a:r>
              <a:rPr lang="ja-JP" altLang="en-US" sz="2200" dirty="0" smtClean="0"/>
              <a:t>体のジョイントの情報を使用し，簡単な体のジェスチャを認識</a:t>
            </a:r>
            <a:endParaRPr lang="en-US" sz="22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rial Unicode MS" pitchFamily="50" charset="-128"/>
                <a:ea typeface="Arial Unicode MS" pitchFamily="50" charset="-128"/>
                <a:cs typeface="Arial Unicode MS" pitchFamily="50" charset="-128"/>
              </a:rPr>
              <a:t>KinectAndCamera</a:t>
            </a:r>
            <a:endParaRPr lang="en-US" dirty="0">
              <a:latin typeface="Arial Unicode MS" pitchFamily="50" charset="-128"/>
              <a:ea typeface="Arial Unicode MS" pitchFamily="50" charset="-128"/>
              <a:cs typeface="Arial Unicode MS" pitchFamily="50" charset="-128"/>
            </a:endParaRPr>
          </a:p>
        </p:txBody>
      </p:sp>
      <p:sp>
        <p:nvSpPr>
          <p:cNvPr id="3" name="Content Placeholder 2"/>
          <p:cNvSpPr>
            <a:spLocks noGrp="1"/>
          </p:cNvSpPr>
          <p:nvPr>
            <p:ph idx="1"/>
          </p:nvPr>
        </p:nvSpPr>
        <p:spPr/>
        <p:txBody>
          <a:bodyPr/>
          <a:lstStyle/>
          <a:p>
            <a:r>
              <a:rPr lang="en-US" sz="2400" dirty="0" err="1" smtClean="0">
                <a:latin typeface="Arial Unicode MS" pitchFamily="50" charset="-128"/>
                <a:ea typeface="Arial Unicode MS" pitchFamily="50" charset="-128"/>
                <a:cs typeface="Arial Unicode MS" pitchFamily="50" charset="-128"/>
              </a:rPr>
              <a:t>KinectOnly</a:t>
            </a:r>
            <a:r>
              <a:rPr lang="ja-JP" altLang="en-US" sz="2400" dirty="0" smtClean="0"/>
              <a:t>の中のサンプルを拡張したもの</a:t>
            </a:r>
            <a:endParaRPr lang="en-US" altLang="ja-JP" sz="2400" dirty="0" smtClean="0"/>
          </a:p>
          <a:p>
            <a:r>
              <a:rPr lang="en-US" altLang="ja-JP" sz="2400" dirty="0" err="1" smtClean="0">
                <a:latin typeface="Arial Unicode MS" pitchFamily="50" charset="-128"/>
                <a:ea typeface="Arial Unicode MS" pitchFamily="50" charset="-128"/>
                <a:cs typeface="Arial Unicode MS" pitchFamily="50" charset="-128"/>
              </a:rPr>
              <a:t>Kinect</a:t>
            </a:r>
            <a:r>
              <a:rPr lang="ja-JP" altLang="en-US" sz="2400" dirty="0" smtClean="0"/>
              <a:t>でマーカを認識するだけじゃなく他のカメラでもマーカを認識できる</a:t>
            </a:r>
            <a:endParaRPr lang="en-US" altLang="ja-JP" sz="2400" dirty="0" smtClean="0"/>
          </a:p>
          <a:p>
            <a:pPr lvl="1"/>
            <a:r>
              <a:rPr lang="en-US" sz="2200" dirty="0" smtClean="0"/>
              <a:t>‘k’</a:t>
            </a:r>
            <a:r>
              <a:rPr lang="ja-JP" altLang="en-US" sz="2200" dirty="0" smtClean="0"/>
              <a:t>キー </a:t>
            </a:r>
            <a:r>
              <a:rPr lang="en-US" sz="2200" dirty="0" smtClean="0"/>
              <a:t>: </a:t>
            </a:r>
            <a:r>
              <a:rPr lang="en-US" altLang="ja-JP" sz="2200" dirty="0" err="1" smtClean="0">
                <a:latin typeface="Arial Unicode MS" pitchFamily="50" charset="-128"/>
                <a:ea typeface="Arial Unicode MS" pitchFamily="50" charset="-128"/>
                <a:cs typeface="Arial Unicode MS" pitchFamily="50" charset="-128"/>
              </a:rPr>
              <a:t>Kinect</a:t>
            </a:r>
            <a:r>
              <a:rPr lang="ja-JP" altLang="en-US" sz="2200" dirty="0" smtClean="0"/>
              <a:t>でマーカを認識する</a:t>
            </a:r>
            <a:endParaRPr lang="en-US" sz="2200" dirty="0" smtClean="0"/>
          </a:p>
          <a:p>
            <a:pPr lvl="1"/>
            <a:r>
              <a:rPr lang="en-US" sz="2200" dirty="0" smtClean="0"/>
              <a:t>‘c’</a:t>
            </a:r>
            <a:r>
              <a:rPr lang="ja-JP" altLang="en-US" sz="2200" dirty="0" smtClean="0"/>
              <a:t>キー </a:t>
            </a:r>
            <a:r>
              <a:rPr lang="en-US" sz="2200" dirty="0" smtClean="0"/>
              <a:t>:</a:t>
            </a:r>
            <a:r>
              <a:rPr lang="ja-JP" altLang="en-US" sz="2200" dirty="0" smtClean="0"/>
              <a:t> 他のカメラでマーカを認識する</a:t>
            </a:r>
            <a:endParaRPr lang="en-U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ja-JP" altLang="en-US" dirty="0" smtClean="0"/>
              <a:t>手の認識</a:t>
            </a:r>
            <a:endParaRPr lang="en-US" dirty="0"/>
          </a:p>
        </p:txBody>
      </p:sp>
      <p:sp>
        <p:nvSpPr>
          <p:cNvPr id="6" name="Content Placeholder 5"/>
          <p:cNvSpPr>
            <a:spLocks noGrp="1"/>
          </p:cNvSpPr>
          <p:nvPr>
            <p:ph idx="1"/>
          </p:nvPr>
        </p:nvSpPr>
        <p:spPr/>
        <p:txBody>
          <a:bodyPr>
            <a:normAutofit fontScale="77500" lnSpcReduction="20000"/>
          </a:bodyPr>
          <a:lstStyle/>
          <a:p>
            <a:r>
              <a:rPr lang="en-US" dirty="0" err="1" smtClean="0"/>
              <a:t>OpenNI</a:t>
            </a:r>
            <a:r>
              <a:rPr lang="ja-JP" altLang="en-US" dirty="0" smtClean="0"/>
              <a:t>のクラスを使う場合は簡単</a:t>
            </a:r>
            <a:r>
              <a:rPr lang="ja-JP" altLang="en-US" dirty="0"/>
              <a:t>で</a:t>
            </a:r>
            <a:r>
              <a:rPr lang="ja-JP" altLang="en-US" dirty="0" smtClean="0"/>
              <a:t>実装できるが認識できるジェスチャが少なくて、ジェスチャの調整はできない</a:t>
            </a:r>
            <a:endParaRPr lang="en-US" altLang="ja-JP" dirty="0" smtClean="0"/>
          </a:p>
          <a:p>
            <a:r>
              <a:rPr lang="en-US" dirty="0" smtClean="0"/>
              <a:t>NITE</a:t>
            </a:r>
            <a:r>
              <a:rPr lang="ja-JP" altLang="en-US" dirty="0" smtClean="0"/>
              <a:t>を使って認識する（</a:t>
            </a:r>
            <a:r>
              <a:rPr lang="en-US" altLang="ja-JP" dirty="0" err="1" smtClean="0"/>
              <a:t>OpenNI</a:t>
            </a:r>
            <a:r>
              <a:rPr lang="ja-JP" altLang="en-US" dirty="0" smtClean="0"/>
              <a:t>をインスト</a:t>
            </a:r>
            <a:r>
              <a:rPr lang="ja-JP" altLang="en-US" dirty="0"/>
              <a:t>ー</a:t>
            </a:r>
            <a:r>
              <a:rPr lang="ja-JP" altLang="en-US" dirty="0" smtClean="0"/>
              <a:t>ルすると</a:t>
            </a:r>
            <a:r>
              <a:rPr lang="en-US" altLang="ja-JP" dirty="0" smtClean="0"/>
              <a:t>NITE</a:t>
            </a:r>
            <a:r>
              <a:rPr lang="ja-JP" altLang="en-US" dirty="0" smtClean="0"/>
              <a:t>があった）</a:t>
            </a:r>
            <a:endParaRPr lang="en-US" altLang="ja-JP" dirty="0" smtClean="0"/>
          </a:p>
          <a:p>
            <a:r>
              <a:rPr lang="ja-JP" altLang="en-US" dirty="0" smtClean="0"/>
              <a:t>認識できるジェスチャの種類が多いだけではなく、ジェスチャの条件を調整できて、ジェスチャの特徴情報も取れる</a:t>
            </a:r>
            <a:endParaRPr lang="en-US" altLang="ja-JP" dirty="0" smtClean="0"/>
          </a:p>
          <a:p>
            <a:pPr lvl="1"/>
            <a:r>
              <a:rPr lang="en-US" dirty="0" smtClean="0"/>
              <a:t>Click</a:t>
            </a:r>
          </a:p>
          <a:p>
            <a:pPr lvl="1"/>
            <a:r>
              <a:rPr lang="en-US" dirty="0" smtClean="0"/>
              <a:t>Wave</a:t>
            </a:r>
          </a:p>
          <a:p>
            <a:pPr lvl="1"/>
            <a:r>
              <a:rPr lang="en-US" dirty="0" smtClean="0"/>
              <a:t>Swipe: up, down, left, right</a:t>
            </a:r>
          </a:p>
          <a:p>
            <a:pPr lvl="1"/>
            <a:r>
              <a:rPr lang="en-US" dirty="0" smtClean="0"/>
              <a:t>Circle...</a:t>
            </a:r>
          </a:p>
          <a:p>
            <a:r>
              <a:rPr lang="ja-JP" altLang="en-US" dirty="0" smtClean="0"/>
              <a:t>例：</a:t>
            </a:r>
            <a:endParaRPr lang="en-US" altLang="ja-JP" dirty="0" smtClean="0"/>
          </a:p>
          <a:p>
            <a:pPr lvl="1"/>
            <a:r>
              <a:rPr lang="en-US" dirty="0" smtClean="0"/>
              <a:t>Circle</a:t>
            </a:r>
            <a:r>
              <a:rPr lang="ja-JP" altLang="en-US" dirty="0" smtClean="0"/>
              <a:t>のジェスチャに中心点と半径も取れる</a:t>
            </a:r>
            <a:endParaRPr lang="en-US" altLang="ja-JP" dirty="0" smtClean="0"/>
          </a:p>
          <a:p>
            <a:pPr lvl="1"/>
            <a:r>
              <a:rPr lang="en-US" dirty="0" smtClean="0"/>
              <a:t>Swipe</a:t>
            </a:r>
            <a:r>
              <a:rPr lang="ja-JP" altLang="en-US" dirty="0" smtClean="0"/>
              <a:t>のジェスチャに速度の条件を調整できる</a:t>
            </a:r>
            <a:endParaRPr lang="en-US" dirty="0" smtClean="0"/>
          </a:p>
        </p:txBody>
      </p:sp>
      <p:pic>
        <p:nvPicPr>
          <p:cNvPr id="2050" name="Picture 2" descr="C:\Users\nghia\Desktop\kinect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127" y="3861048"/>
            <a:ext cx="1811673" cy="20912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Arial Unicode MS" pitchFamily="50" charset="-128"/>
                <a:ea typeface="Arial Unicode MS" pitchFamily="50" charset="-128"/>
                <a:cs typeface="Arial Unicode MS" pitchFamily="50" charset="-128"/>
              </a:rPr>
              <a:t>Kinect</a:t>
            </a:r>
            <a:r>
              <a:rPr lang="ja-JP" altLang="en-US" sz="3200" dirty="0" smtClean="0"/>
              <a:t>のカメラでマーカを認識する時の注意点</a:t>
            </a:r>
            <a:endParaRPr lang="en-US" sz="3200" dirty="0"/>
          </a:p>
        </p:txBody>
      </p:sp>
      <p:sp>
        <p:nvSpPr>
          <p:cNvPr id="3" name="Content Placeholder 2"/>
          <p:cNvSpPr>
            <a:spLocks noGrp="1"/>
          </p:cNvSpPr>
          <p:nvPr>
            <p:ph idx="1"/>
          </p:nvPr>
        </p:nvSpPr>
        <p:spPr/>
        <p:txBody>
          <a:bodyPr>
            <a:normAutofit/>
          </a:bodyPr>
          <a:lstStyle/>
          <a:p>
            <a:r>
              <a:rPr lang="en-US" sz="2400" dirty="0" err="1" smtClean="0">
                <a:latin typeface="Arial Unicode MS" pitchFamily="50" charset="-128"/>
                <a:ea typeface="Arial Unicode MS" pitchFamily="50" charset="-128"/>
                <a:cs typeface="Arial Unicode MS" pitchFamily="50" charset="-128"/>
              </a:rPr>
              <a:t>OpenNI</a:t>
            </a:r>
            <a:r>
              <a:rPr lang="ja-JP" altLang="en-US" sz="2400" dirty="0" smtClean="0"/>
              <a:t>に</a:t>
            </a:r>
            <a:r>
              <a:rPr lang="en-US" altLang="ja-JP" sz="2400" dirty="0" smtClean="0">
                <a:latin typeface="Arial Unicode MS" pitchFamily="50" charset="-128"/>
                <a:ea typeface="Arial Unicode MS" pitchFamily="50" charset="-128"/>
                <a:cs typeface="Arial Unicode MS" pitchFamily="50" charset="-128"/>
              </a:rPr>
              <a:t>Mirror</a:t>
            </a:r>
            <a:r>
              <a:rPr lang="ja-JP" altLang="en-US" sz="2400" dirty="0" smtClean="0"/>
              <a:t>という概念があります</a:t>
            </a:r>
            <a:endParaRPr lang="en-US" altLang="ja-JP" sz="2400" dirty="0" smtClean="0"/>
          </a:p>
          <a:p>
            <a:r>
              <a:rPr lang="ja-JP" altLang="en-US" sz="2400" dirty="0" smtClean="0"/>
              <a:t>例えば</a:t>
            </a:r>
            <a:r>
              <a:rPr lang="ja-JP" altLang="en-US" sz="2400" dirty="0"/>
              <a:t>，</a:t>
            </a:r>
            <a:r>
              <a:rPr lang="en-US" altLang="ja-JP" sz="2400" dirty="0" smtClean="0">
                <a:latin typeface="Arial Unicode MS" pitchFamily="50" charset="-128"/>
                <a:ea typeface="Arial Unicode MS" pitchFamily="50" charset="-128"/>
                <a:cs typeface="Arial Unicode MS" pitchFamily="50" charset="-128"/>
              </a:rPr>
              <a:t>mirror = true </a:t>
            </a:r>
            <a:r>
              <a:rPr lang="ja-JP" altLang="en-US" sz="2400" dirty="0" smtClean="0"/>
              <a:t>の時画像は左と右が</a:t>
            </a:r>
            <a:r>
              <a:rPr lang="ja-JP" altLang="en-US" sz="2400" dirty="0"/>
              <a:t>逆になる</a:t>
            </a:r>
            <a:endParaRPr lang="en-US" altLang="ja-JP" sz="2400" dirty="0" smtClean="0"/>
          </a:p>
          <a:p>
            <a:r>
              <a:rPr lang="en-US" altLang="ja-JP" sz="2400" dirty="0" smtClean="0">
                <a:latin typeface="Arial Unicode MS" pitchFamily="50" charset="-128"/>
                <a:ea typeface="Arial Unicode MS" pitchFamily="50" charset="-128"/>
                <a:cs typeface="Arial Unicode MS" pitchFamily="50" charset="-128"/>
              </a:rPr>
              <a:t>Mirror</a:t>
            </a:r>
            <a:r>
              <a:rPr lang="ja-JP" altLang="en-US" sz="2400" dirty="0"/>
              <a:t>を</a:t>
            </a:r>
            <a:r>
              <a:rPr lang="en-US" altLang="ja-JP" sz="2400" dirty="0" smtClean="0">
                <a:latin typeface="Arial Unicode MS" pitchFamily="50" charset="-128"/>
                <a:ea typeface="Arial Unicode MS" pitchFamily="50" charset="-128"/>
                <a:cs typeface="Arial Unicode MS" pitchFamily="50" charset="-128"/>
              </a:rPr>
              <a:t>true</a:t>
            </a:r>
            <a:r>
              <a:rPr lang="ja-JP" altLang="en-US" sz="2400" dirty="0"/>
              <a:t>に</a:t>
            </a:r>
            <a:r>
              <a:rPr lang="ja-JP" altLang="en-US" sz="2400" dirty="0" smtClean="0"/>
              <a:t>設定するとマーカの認識はできない。理由はマーカは右と左が逆になったから</a:t>
            </a:r>
            <a:endParaRPr lang="en-US" altLang="ja-JP" sz="2400" dirty="0" smtClean="0"/>
          </a:p>
          <a:p>
            <a:r>
              <a:rPr lang="en-US" altLang="ja-JP" sz="2400" dirty="0" smtClean="0">
                <a:latin typeface="Arial Unicode MS" pitchFamily="50" charset="-128"/>
                <a:ea typeface="Arial Unicode MS" pitchFamily="50" charset="-128"/>
                <a:cs typeface="Arial Unicode MS" pitchFamily="50" charset="-128"/>
              </a:rPr>
              <a:t>Mirror</a:t>
            </a:r>
            <a:r>
              <a:rPr lang="ja-JP" altLang="en-US" sz="2400" dirty="0"/>
              <a:t>を</a:t>
            </a:r>
            <a:r>
              <a:rPr lang="en-US" altLang="ja-JP" sz="2400" dirty="0" smtClean="0">
                <a:latin typeface="Arial Unicode MS" pitchFamily="50" charset="-128"/>
                <a:ea typeface="Arial Unicode MS" pitchFamily="50" charset="-128"/>
                <a:cs typeface="Arial Unicode MS" pitchFamily="50" charset="-128"/>
              </a:rPr>
              <a:t>false</a:t>
            </a:r>
            <a:r>
              <a:rPr lang="ja-JP" altLang="en-US" sz="2400" dirty="0"/>
              <a:t>に</a:t>
            </a:r>
            <a:r>
              <a:rPr lang="ja-JP" altLang="en-US" sz="2400" dirty="0" smtClean="0"/>
              <a:t>設定する</a:t>
            </a:r>
            <a:r>
              <a:rPr lang="ja-JP" altLang="en-US" sz="2400" dirty="0"/>
              <a:t>と</a:t>
            </a:r>
            <a:r>
              <a:rPr lang="ja-JP" altLang="en-US" sz="2400" dirty="0" smtClean="0"/>
              <a:t>、</a:t>
            </a:r>
            <a:r>
              <a:rPr lang="en-US" altLang="ja-JP" sz="2400" dirty="0" err="1" smtClean="0"/>
              <a:t>骨格トラッキング</a:t>
            </a:r>
            <a:r>
              <a:rPr lang="ja-JP" altLang="en-US" sz="2400" dirty="0"/>
              <a:t>した時</a:t>
            </a:r>
            <a:r>
              <a:rPr lang="ja-JP" altLang="en-US" sz="2400" dirty="0" smtClean="0"/>
              <a:t>、体の左ジョイントと右ジョイントが逆になる</a:t>
            </a:r>
            <a:endParaRPr lang="en-US" altLang="ja-JP" sz="2400" dirty="0"/>
          </a:p>
          <a:p>
            <a:endParaRPr lang="en-US" sz="2400" dirty="0" smtClean="0"/>
          </a:p>
          <a:p>
            <a:pPr marL="0" indent="0">
              <a:buNone/>
            </a:pPr>
            <a:r>
              <a:rPr lang="en-US" dirty="0" smtClean="0"/>
              <a:t>	</a:t>
            </a:r>
          </a:p>
        </p:txBody>
      </p:sp>
      <p:sp>
        <p:nvSpPr>
          <p:cNvPr id="4" name="下矢印 3"/>
          <p:cNvSpPr/>
          <p:nvPr/>
        </p:nvSpPr>
        <p:spPr>
          <a:xfrm>
            <a:off x="4067944" y="4321674"/>
            <a:ext cx="484632" cy="4892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1105904" y="4982495"/>
            <a:ext cx="6408712" cy="461665"/>
          </a:xfrm>
          <a:prstGeom prst="rect">
            <a:avLst/>
          </a:prstGeom>
          <a:noFill/>
          <a:ln>
            <a:solidFill>
              <a:schemeClr val="accent1"/>
            </a:solidFill>
          </a:ln>
        </p:spPr>
        <p:txBody>
          <a:bodyPr wrap="square" rtlCol="0">
            <a:spAutoFit/>
          </a:bodyPr>
          <a:lstStyle/>
          <a:p>
            <a:r>
              <a:rPr kumimoji="1" lang="en-US" altLang="ja-JP" sz="2400" dirty="0" smtClean="0"/>
              <a:t>Mirror</a:t>
            </a:r>
            <a:r>
              <a:rPr kumimoji="1" lang="ja-JP" altLang="en-US" sz="2400" dirty="0" smtClean="0"/>
              <a:t>は</a:t>
            </a:r>
            <a:r>
              <a:rPr kumimoji="1" lang="en-US" altLang="ja-JP" sz="2400" dirty="0" smtClean="0"/>
              <a:t>true</a:t>
            </a:r>
            <a:r>
              <a:rPr kumimoji="1" lang="ja-JP" altLang="en-US" sz="2400" dirty="0" smtClean="0"/>
              <a:t>に設定し，カメラ画像を反転させる</a:t>
            </a:r>
            <a:endParaRPr kumimoji="1" lang="ja-JP"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Arial Unicode MS" pitchFamily="50" charset="-128"/>
                <a:ea typeface="Arial Unicode MS" pitchFamily="50" charset="-128"/>
                <a:cs typeface="Arial Unicode MS" pitchFamily="50" charset="-128"/>
              </a:rPr>
              <a:t>Mirror</a:t>
            </a:r>
            <a:endParaRPr kumimoji="1" lang="ja-JP" altLang="en-US" dirty="0">
              <a:latin typeface="Arial Unicode MS" pitchFamily="50" charset="-128"/>
              <a:ea typeface="Arial Unicode MS" pitchFamily="50" charset="-128"/>
              <a:cs typeface="Arial Unicode MS" pitchFamily="50" charset="-128"/>
            </a:endParaRPr>
          </a:p>
        </p:txBody>
      </p:sp>
      <p:pic>
        <p:nvPicPr>
          <p:cNvPr id="1026" name="Picture 2" descr="C:\Users\nghia\Desktop\mirr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880116"/>
            <a:ext cx="3645066" cy="287636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nghia\Desktop\NoMirror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852936"/>
            <a:ext cx="3672408" cy="2903546"/>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1005372" y="1997224"/>
            <a:ext cx="2232248" cy="461665"/>
          </a:xfrm>
          <a:prstGeom prst="rect">
            <a:avLst/>
          </a:prstGeom>
          <a:noFill/>
        </p:spPr>
        <p:txBody>
          <a:bodyPr wrap="square" rtlCol="0">
            <a:spAutoFit/>
          </a:bodyPr>
          <a:lstStyle/>
          <a:p>
            <a:pPr algn="ctr"/>
            <a:r>
              <a:rPr kumimoji="1" lang="en-US" altLang="ja-JP" sz="2400" dirty="0" smtClean="0">
                <a:latin typeface="Arial Unicode MS" pitchFamily="50" charset="-128"/>
                <a:ea typeface="Arial Unicode MS" pitchFamily="50" charset="-128"/>
                <a:cs typeface="Arial Unicode MS" pitchFamily="50" charset="-128"/>
              </a:rPr>
              <a:t>Mirror = false</a:t>
            </a:r>
            <a:endParaRPr kumimoji="1" lang="ja-JP" altLang="en-US" sz="2400" dirty="0">
              <a:latin typeface="Arial Unicode MS" pitchFamily="50" charset="-128"/>
              <a:ea typeface="Arial Unicode MS" pitchFamily="50" charset="-128"/>
              <a:cs typeface="Arial Unicode MS" pitchFamily="50" charset="-128"/>
            </a:endParaRPr>
          </a:p>
        </p:txBody>
      </p:sp>
      <p:sp>
        <p:nvSpPr>
          <p:cNvPr id="7" name="テキスト ボックス 6"/>
          <p:cNvSpPr txBox="1"/>
          <p:nvPr/>
        </p:nvSpPr>
        <p:spPr>
          <a:xfrm>
            <a:off x="5076056" y="1997224"/>
            <a:ext cx="2232248" cy="461665"/>
          </a:xfrm>
          <a:prstGeom prst="rect">
            <a:avLst/>
          </a:prstGeom>
          <a:noFill/>
        </p:spPr>
        <p:txBody>
          <a:bodyPr wrap="square" rtlCol="0">
            <a:spAutoFit/>
          </a:bodyPr>
          <a:lstStyle/>
          <a:p>
            <a:pPr algn="ctr"/>
            <a:r>
              <a:rPr kumimoji="1" lang="en-US" altLang="ja-JP" sz="2400" dirty="0" smtClean="0">
                <a:latin typeface="Arial Unicode MS" pitchFamily="50" charset="-128"/>
                <a:ea typeface="Arial Unicode MS" pitchFamily="50" charset="-128"/>
                <a:cs typeface="Arial Unicode MS" pitchFamily="50" charset="-128"/>
              </a:rPr>
              <a:t>Mirror = true</a:t>
            </a:r>
            <a:endParaRPr kumimoji="1" lang="ja-JP" altLang="en-US" sz="2400" dirty="0">
              <a:latin typeface="Arial Unicode MS" pitchFamily="50" charset="-128"/>
              <a:ea typeface="Arial Unicode MS" pitchFamily="50" charset="-128"/>
              <a:cs typeface="Arial Unicode MS" pitchFamily="50" charset="-128"/>
            </a:endParaRPr>
          </a:p>
        </p:txBody>
      </p:sp>
    </p:spTree>
    <p:extLst>
      <p:ext uri="{BB962C8B-B14F-4D97-AF65-F5344CB8AC3E}">
        <p14:creationId xmlns:p14="http://schemas.microsoft.com/office/powerpoint/2010/main" val="3307049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Content Placeholder 5" descr="kinect.jpg"/>
          <p:cNvPicPr>
            <a:picLocks noGrp="1" noChangeAspect="1"/>
          </p:cNvPicPr>
          <p:nvPr>
            <p:ph sz="half" idx="1"/>
          </p:nvPr>
        </p:nvPicPr>
        <p:blipFill>
          <a:blip r:embed="rId2"/>
          <a:stretch>
            <a:fillRect/>
          </a:stretch>
        </p:blipFill>
        <p:spPr>
          <a:xfrm>
            <a:off x="3635896" y="4901100"/>
            <a:ext cx="2895600" cy="1488338"/>
          </a:xfrm>
        </p:spPr>
      </p:pic>
      <p:sp>
        <p:nvSpPr>
          <p:cNvPr id="2" name="Title 1"/>
          <p:cNvSpPr>
            <a:spLocks noGrp="1"/>
          </p:cNvSpPr>
          <p:nvPr>
            <p:ph type="title"/>
          </p:nvPr>
        </p:nvSpPr>
        <p:spPr/>
        <p:txBody>
          <a:bodyPr/>
          <a:lstStyle/>
          <a:p>
            <a:r>
              <a:rPr lang="ja-JP" altLang="en-US" dirty="0" smtClean="0"/>
              <a:t>座標系</a:t>
            </a:r>
            <a:endParaRPr lang="en-US" dirty="0"/>
          </a:p>
        </p:txBody>
      </p:sp>
      <p:pic>
        <p:nvPicPr>
          <p:cNvPr id="6" name="Content Placeholder 5" descr="kinect.jpg"/>
          <p:cNvPicPr>
            <a:picLocks noGrp="1" noChangeAspect="1"/>
          </p:cNvPicPr>
          <p:nvPr>
            <p:ph sz="half" idx="1"/>
          </p:nvPr>
        </p:nvPicPr>
        <p:blipFill>
          <a:blip r:embed="rId2"/>
          <a:stretch>
            <a:fillRect/>
          </a:stretch>
        </p:blipFill>
        <p:spPr>
          <a:xfrm>
            <a:off x="3558902" y="2897987"/>
            <a:ext cx="2895600" cy="1488338"/>
          </a:xfrm>
        </p:spPr>
      </p:pic>
      <p:cxnSp>
        <p:nvCxnSpPr>
          <p:cNvPr id="10" name="Straight Arrow Connector 9"/>
          <p:cNvCxnSpPr/>
          <p:nvPr/>
        </p:nvCxnSpPr>
        <p:spPr>
          <a:xfrm rot="5400000" flipH="1" flipV="1">
            <a:off x="4349690" y="2790612"/>
            <a:ext cx="856825" cy="1588"/>
          </a:xfrm>
          <a:prstGeom prst="straightConnector1">
            <a:avLst/>
          </a:prstGeom>
          <a:ln>
            <a:solidFill>
              <a:srgbClr val="00FF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10800000" flipV="1">
            <a:off x="3939904" y="3219817"/>
            <a:ext cx="838992" cy="663993"/>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10800000">
            <a:off x="3254102" y="3219818"/>
            <a:ext cx="1523206"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6200000" flipH="1">
            <a:off x="4380465" y="5696770"/>
            <a:ext cx="949270" cy="1592"/>
          </a:xfrm>
          <a:prstGeom prst="straightConnector1">
            <a:avLst/>
          </a:prstGeom>
          <a:ln>
            <a:solidFill>
              <a:srgbClr val="00FF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10800000" flipV="1">
            <a:off x="3939904" y="5222931"/>
            <a:ext cx="915987" cy="68500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rot="10800000">
            <a:off x="3331096" y="5222931"/>
            <a:ext cx="1523206"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889623" y="1772816"/>
            <a:ext cx="2133601" cy="369332"/>
          </a:xfrm>
          <a:prstGeom prst="rect">
            <a:avLst/>
          </a:prstGeom>
          <a:noFill/>
        </p:spPr>
        <p:txBody>
          <a:bodyPr wrap="square" rtlCol="0">
            <a:spAutoFit/>
          </a:bodyPr>
          <a:lstStyle/>
          <a:p>
            <a:pPr algn="ctr"/>
            <a:r>
              <a:rPr lang="en-US" dirty="0" smtClean="0"/>
              <a:t>Mirror = false</a:t>
            </a:r>
            <a:endParaRPr lang="en-US" dirty="0"/>
          </a:p>
        </p:txBody>
      </p:sp>
      <p:sp>
        <p:nvSpPr>
          <p:cNvPr id="50" name="TextBox 49"/>
          <p:cNvSpPr txBox="1"/>
          <p:nvPr/>
        </p:nvSpPr>
        <p:spPr>
          <a:xfrm>
            <a:off x="863452" y="3014139"/>
            <a:ext cx="2133601" cy="369332"/>
          </a:xfrm>
          <a:prstGeom prst="rect">
            <a:avLst/>
          </a:prstGeom>
          <a:noFill/>
        </p:spPr>
        <p:txBody>
          <a:bodyPr wrap="square" rtlCol="0">
            <a:spAutoFit/>
          </a:bodyPr>
          <a:lstStyle/>
          <a:p>
            <a:pPr algn="ctr"/>
            <a:r>
              <a:rPr lang="en-US" dirty="0" err="1" smtClean="0"/>
              <a:t>openNI</a:t>
            </a:r>
            <a:endParaRPr lang="en-US" dirty="0"/>
          </a:p>
        </p:txBody>
      </p:sp>
      <p:sp>
        <p:nvSpPr>
          <p:cNvPr id="51" name="TextBox 50"/>
          <p:cNvSpPr txBox="1"/>
          <p:nvPr/>
        </p:nvSpPr>
        <p:spPr>
          <a:xfrm>
            <a:off x="827584" y="5201596"/>
            <a:ext cx="2133601" cy="369332"/>
          </a:xfrm>
          <a:prstGeom prst="rect">
            <a:avLst/>
          </a:prstGeom>
          <a:noFill/>
        </p:spPr>
        <p:txBody>
          <a:bodyPr wrap="square" rtlCol="0">
            <a:spAutoFit/>
          </a:bodyPr>
          <a:lstStyle/>
          <a:p>
            <a:pPr algn="ctr"/>
            <a:r>
              <a:rPr lang="en-US" dirty="0" err="1" smtClean="0"/>
              <a:t>ARToolKit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Kinect</a:t>
            </a:r>
            <a:r>
              <a:rPr lang="ja-JP" altLang="en-US" sz="3200" dirty="0" smtClean="0"/>
              <a:t>のカメラでマーカを認識する時の注意点</a:t>
            </a:r>
            <a:endParaRPr lang="en-US" sz="3200" dirty="0"/>
          </a:p>
        </p:txBody>
      </p:sp>
      <p:sp>
        <p:nvSpPr>
          <p:cNvPr id="3" name="Content Placeholder 2"/>
          <p:cNvSpPr>
            <a:spLocks noGrp="1"/>
          </p:cNvSpPr>
          <p:nvPr>
            <p:ph idx="1"/>
          </p:nvPr>
        </p:nvSpPr>
        <p:spPr/>
        <p:txBody>
          <a:bodyPr/>
          <a:lstStyle/>
          <a:p>
            <a:r>
              <a:rPr lang="en-US" dirty="0" err="1" smtClean="0"/>
              <a:t>ARToolKit</a:t>
            </a:r>
            <a:r>
              <a:rPr lang="ja-JP" altLang="en-US" dirty="0" smtClean="0"/>
              <a:t>を使う時カメラによってレンズやパラメータが違うのでカメラをキャリブレションしないと精度が低い</a:t>
            </a:r>
            <a:endParaRPr lang="en-US" altLang="ja-JP" dirty="0" smtClean="0"/>
          </a:p>
          <a:p>
            <a:r>
              <a:rPr lang="en-US" altLang="ja-JP" dirty="0" err="1" smtClean="0"/>
              <a:t>Kinect</a:t>
            </a:r>
            <a:r>
              <a:rPr lang="ja-JP" altLang="en-US" dirty="0" smtClean="0"/>
              <a:t>のカメラでマーカを認識するとき</a:t>
            </a:r>
            <a:r>
              <a:rPr lang="en-US" altLang="ja-JP" dirty="0" err="1" smtClean="0"/>
              <a:t>Kinect</a:t>
            </a:r>
            <a:r>
              <a:rPr lang="ja-JP" altLang="en-US" dirty="0" smtClean="0"/>
              <a:t>のカメラのパラメータを取るためにキャリブレション</a:t>
            </a:r>
            <a:r>
              <a:rPr lang="ja-JP" altLang="en-US" dirty="0"/>
              <a:t>する</a:t>
            </a:r>
            <a:r>
              <a:rPr lang="ja-JP" altLang="en-US" dirty="0" smtClean="0"/>
              <a:t>必要あり</a:t>
            </a:r>
            <a:endParaRPr lang="en-US" altLang="ja-JP" dirty="0" smtClean="0"/>
          </a:p>
          <a:p>
            <a:pPr>
              <a:buNone/>
            </a:pPr>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新しいクラス</a:t>
            </a:r>
            <a:endParaRPr lang="en-US" dirty="0"/>
          </a:p>
        </p:txBody>
      </p:sp>
      <p:sp>
        <p:nvSpPr>
          <p:cNvPr id="3" name="Content Placeholder 2"/>
          <p:cNvSpPr>
            <a:spLocks noGrp="1"/>
          </p:cNvSpPr>
          <p:nvPr>
            <p:ph idx="1"/>
          </p:nvPr>
        </p:nvSpPr>
        <p:spPr/>
        <p:txBody>
          <a:bodyPr/>
          <a:lstStyle/>
          <a:p>
            <a:r>
              <a:rPr lang="en-US" dirty="0" err="1" smtClean="0"/>
              <a:t>MyKinect:Kinect</a:t>
            </a:r>
            <a:r>
              <a:rPr lang="ja-JP" altLang="en-US" dirty="0" smtClean="0"/>
              <a:t>の初期化、画像を取る</a:t>
            </a:r>
            <a:endParaRPr lang="en-US" dirty="0" smtClean="0"/>
          </a:p>
          <a:p>
            <a:r>
              <a:rPr lang="en-US" dirty="0" err="1" smtClean="0"/>
              <a:t>HandDetectorOpenNI</a:t>
            </a:r>
            <a:r>
              <a:rPr lang="ja-JP" altLang="en-US" dirty="0" smtClean="0"/>
              <a:t>：</a:t>
            </a:r>
            <a:r>
              <a:rPr lang="en-US" altLang="ja-JP" dirty="0" err="1" smtClean="0"/>
              <a:t>OpenNI</a:t>
            </a:r>
            <a:r>
              <a:rPr lang="ja-JP" altLang="en-US" dirty="0" smtClean="0"/>
              <a:t>で手位置を取ったり、簡単なジェスチャを認識する</a:t>
            </a:r>
            <a:endParaRPr lang="en-US" dirty="0" smtClean="0"/>
          </a:p>
          <a:p>
            <a:r>
              <a:rPr lang="en-US" dirty="0" err="1" smtClean="0"/>
              <a:t>HandDetectorNite</a:t>
            </a:r>
            <a:r>
              <a:rPr lang="ja-JP" altLang="en-US" dirty="0" smtClean="0"/>
              <a:t>：</a:t>
            </a:r>
            <a:r>
              <a:rPr lang="en-US" altLang="ja-JP" dirty="0" smtClean="0"/>
              <a:t>NITE</a:t>
            </a:r>
            <a:r>
              <a:rPr lang="ja-JP" altLang="en-US" dirty="0" smtClean="0"/>
              <a:t>で手の位置を取ったり、ジェスチャを認識したり、ジェスチャのパラメータも調整できる</a:t>
            </a:r>
            <a:endParaRPr lang="en-US" dirty="0" smtClean="0"/>
          </a:p>
          <a:p>
            <a:r>
              <a:rPr lang="en-US" dirty="0" err="1" smtClean="0"/>
              <a:t>UserDetector</a:t>
            </a:r>
            <a:r>
              <a:rPr lang="ja-JP" altLang="en-US" dirty="0" smtClean="0"/>
              <a:t>：人を認識して体全体の各ジョインの情報をとるためクラス</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フォルダの構造</a:t>
            </a:r>
            <a:endParaRPr lang="en-US" dirty="0"/>
          </a:p>
        </p:txBody>
      </p:sp>
      <p:sp>
        <p:nvSpPr>
          <p:cNvPr id="4" name="TextBox 3"/>
          <p:cNvSpPr txBox="1"/>
          <p:nvPr/>
        </p:nvSpPr>
        <p:spPr>
          <a:xfrm>
            <a:off x="3581400" y="1720334"/>
            <a:ext cx="2057400" cy="369332"/>
          </a:xfrm>
          <a:prstGeom prst="rect">
            <a:avLst/>
          </a:prstGeom>
          <a:noFill/>
          <a:ln>
            <a:solidFill>
              <a:schemeClr val="tx1"/>
            </a:solidFill>
          </a:ln>
        </p:spPr>
        <p:txBody>
          <a:bodyPr wrap="square" rtlCol="0">
            <a:spAutoFit/>
          </a:bodyPr>
          <a:lstStyle/>
          <a:p>
            <a:pPr algn="ctr"/>
            <a:r>
              <a:rPr lang="en-US" dirty="0" err="1" smtClean="0"/>
              <a:t>Kinect+ARToolKit</a:t>
            </a:r>
            <a:endParaRPr lang="en-US" dirty="0"/>
          </a:p>
        </p:txBody>
      </p:sp>
      <p:sp>
        <p:nvSpPr>
          <p:cNvPr id="5" name="TextBox 4"/>
          <p:cNvSpPr txBox="1"/>
          <p:nvPr/>
        </p:nvSpPr>
        <p:spPr>
          <a:xfrm>
            <a:off x="314325" y="2760077"/>
            <a:ext cx="2438400" cy="338554"/>
          </a:xfrm>
          <a:prstGeom prst="rect">
            <a:avLst/>
          </a:prstGeom>
          <a:noFill/>
          <a:ln>
            <a:solidFill>
              <a:schemeClr val="tx1"/>
            </a:solidFill>
          </a:ln>
        </p:spPr>
        <p:txBody>
          <a:bodyPr wrap="square" rtlCol="0">
            <a:spAutoFit/>
          </a:bodyPr>
          <a:lstStyle/>
          <a:p>
            <a:pPr algn="ctr"/>
            <a:r>
              <a:rPr lang="en-US" sz="1600" dirty="0" err="1" smtClean="0"/>
              <a:t>Calibration_KinectCamera</a:t>
            </a:r>
            <a:endParaRPr lang="en-US" sz="1600" dirty="0"/>
          </a:p>
        </p:txBody>
      </p:sp>
      <p:sp>
        <p:nvSpPr>
          <p:cNvPr id="6" name="TextBox 5"/>
          <p:cNvSpPr txBox="1"/>
          <p:nvPr/>
        </p:nvSpPr>
        <p:spPr>
          <a:xfrm>
            <a:off x="6629400" y="2760077"/>
            <a:ext cx="2057400" cy="338554"/>
          </a:xfrm>
          <a:prstGeom prst="rect">
            <a:avLst/>
          </a:prstGeom>
          <a:noFill/>
          <a:ln>
            <a:solidFill>
              <a:schemeClr val="tx1"/>
            </a:solidFill>
          </a:ln>
        </p:spPr>
        <p:txBody>
          <a:bodyPr wrap="square" rtlCol="0">
            <a:spAutoFit/>
          </a:bodyPr>
          <a:lstStyle/>
          <a:p>
            <a:pPr algn="ctr"/>
            <a:r>
              <a:rPr lang="en-US" sz="1600" dirty="0" smtClean="0"/>
              <a:t>ConfigMaker001</a:t>
            </a:r>
            <a:endParaRPr lang="en-US" sz="1600" dirty="0"/>
          </a:p>
        </p:txBody>
      </p:sp>
      <p:sp>
        <p:nvSpPr>
          <p:cNvPr id="7" name="TextBox 6"/>
          <p:cNvSpPr txBox="1"/>
          <p:nvPr/>
        </p:nvSpPr>
        <p:spPr>
          <a:xfrm>
            <a:off x="3152776" y="2760077"/>
            <a:ext cx="2914650" cy="338554"/>
          </a:xfrm>
          <a:prstGeom prst="rect">
            <a:avLst/>
          </a:prstGeom>
          <a:noFill/>
          <a:ln>
            <a:solidFill>
              <a:schemeClr val="tx1"/>
            </a:solidFill>
          </a:ln>
        </p:spPr>
        <p:txBody>
          <a:bodyPr wrap="square" rtlCol="0">
            <a:spAutoFit/>
          </a:bodyPr>
          <a:lstStyle/>
          <a:p>
            <a:pPr algn="ctr"/>
            <a:r>
              <a:rPr lang="en-US" sz="1600" dirty="0" smtClean="0"/>
              <a:t>Samples</a:t>
            </a:r>
            <a:endParaRPr lang="en-US" sz="1600" dirty="0"/>
          </a:p>
        </p:txBody>
      </p:sp>
      <p:sp>
        <p:nvSpPr>
          <p:cNvPr id="8" name="TextBox 7"/>
          <p:cNvSpPr txBox="1"/>
          <p:nvPr/>
        </p:nvSpPr>
        <p:spPr>
          <a:xfrm>
            <a:off x="1485900" y="3674477"/>
            <a:ext cx="2057400" cy="338554"/>
          </a:xfrm>
          <a:prstGeom prst="rect">
            <a:avLst/>
          </a:prstGeom>
          <a:noFill/>
          <a:ln>
            <a:solidFill>
              <a:schemeClr val="tx1"/>
            </a:solidFill>
          </a:ln>
        </p:spPr>
        <p:txBody>
          <a:bodyPr wrap="square" rtlCol="0">
            <a:spAutoFit/>
          </a:bodyPr>
          <a:lstStyle/>
          <a:p>
            <a:pPr algn="ctr"/>
            <a:r>
              <a:rPr lang="en-US" sz="1600" dirty="0" err="1" smtClean="0"/>
              <a:t>KinectOnly</a:t>
            </a:r>
            <a:endParaRPr lang="en-US" sz="1600" dirty="0"/>
          </a:p>
        </p:txBody>
      </p:sp>
      <p:sp>
        <p:nvSpPr>
          <p:cNvPr id="9" name="TextBox 8"/>
          <p:cNvSpPr txBox="1"/>
          <p:nvPr/>
        </p:nvSpPr>
        <p:spPr>
          <a:xfrm>
            <a:off x="5905500" y="3674477"/>
            <a:ext cx="2057400" cy="338554"/>
          </a:xfrm>
          <a:prstGeom prst="rect">
            <a:avLst/>
          </a:prstGeom>
          <a:noFill/>
          <a:ln>
            <a:solidFill>
              <a:schemeClr val="tx1"/>
            </a:solidFill>
          </a:ln>
        </p:spPr>
        <p:txBody>
          <a:bodyPr wrap="square" rtlCol="0">
            <a:spAutoFit/>
          </a:bodyPr>
          <a:lstStyle/>
          <a:p>
            <a:pPr algn="ctr"/>
            <a:r>
              <a:rPr lang="en-US" sz="1600" dirty="0" err="1" smtClean="0"/>
              <a:t>KinectAndCamera</a:t>
            </a:r>
            <a:endParaRPr lang="en-US" sz="1600" dirty="0"/>
          </a:p>
        </p:txBody>
      </p:sp>
      <p:sp>
        <p:nvSpPr>
          <p:cNvPr id="10" name="TextBox 9"/>
          <p:cNvSpPr txBox="1"/>
          <p:nvPr/>
        </p:nvSpPr>
        <p:spPr>
          <a:xfrm>
            <a:off x="228600" y="5122277"/>
            <a:ext cx="895350" cy="307777"/>
          </a:xfrm>
          <a:prstGeom prst="rect">
            <a:avLst/>
          </a:prstGeom>
          <a:noFill/>
          <a:ln>
            <a:solidFill>
              <a:schemeClr val="tx1"/>
            </a:solidFill>
          </a:ln>
        </p:spPr>
        <p:txBody>
          <a:bodyPr wrap="square" rtlCol="0">
            <a:spAutoFit/>
          </a:bodyPr>
          <a:lstStyle/>
          <a:p>
            <a:pPr algn="ctr"/>
            <a:r>
              <a:rPr lang="en-US" sz="1400" dirty="0" smtClean="0"/>
              <a:t>Sample1</a:t>
            </a:r>
            <a:endParaRPr lang="en-US" sz="1400" dirty="0"/>
          </a:p>
        </p:txBody>
      </p:sp>
      <p:sp>
        <p:nvSpPr>
          <p:cNvPr id="19" name="TextBox 18"/>
          <p:cNvSpPr txBox="1"/>
          <p:nvPr/>
        </p:nvSpPr>
        <p:spPr>
          <a:xfrm>
            <a:off x="4543425" y="5122277"/>
            <a:ext cx="819150" cy="307777"/>
          </a:xfrm>
          <a:prstGeom prst="rect">
            <a:avLst/>
          </a:prstGeom>
          <a:noFill/>
          <a:ln>
            <a:solidFill>
              <a:schemeClr val="tx1"/>
            </a:solidFill>
          </a:ln>
        </p:spPr>
        <p:txBody>
          <a:bodyPr wrap="square" rtlCol="0">
            <a:spAutoFit/>
          </a:bodyPr>
          <a:lstStyle/>
          <a:p>
            <a:pPr algn="ctr"/>
            <a:r>
              <a:rPr lang="en-US" sz="1400" dirty="0" smtClean="0"/>
              <a:t>Sample4</a:t>
            </a:r>
            <a:endParaRPr lang="en-US" sz="1400" dirty="0"/>
          </a:p>
        </p:txBody>
      </p:sp>
      <p:sp>
        <p:nvSpPr>
          <p:cNvPr id="20" name="TextBox 19"/>
          <p:cNvSpPr txBox="1"/>
          <p:nvPr/>
        </p:nvSpPr>
        <p:spPr>
          <a:xfrm>
            <a:off x="457200" y="5867400"/>
            <a:ext cx="1028700" cy="307777"/>
          </a:xfrm>
          <a:prstGeom prst="rect">
            <a:avLst/>
          </a:prstGeom>
          <a:noFill/>
          <a:ln>
            <a:solidFill>
              <a:schemeClr val="tx1"/>
            </a:solidFill>
          </a:ln>
        </p:spPr>
        <p:txBody>
          <a:bodyPr wrap="square" rtlCol="0">
            <a:spAutoFit/>
          </a:bodyPr>
          <a:lstStyle/>
          <a:p>
            <a:pPr algn="ctr"/>
            <a:r>
              <a:rPr lang="en-US" sz="1400" dirty="0" smtClean="0"/>
              <a:t>Sample1_2</a:t>
            </a:r>
            <a:endParaRPr lang="en-US" sz="1400" dirty="0"/>
          </a:p>
        </p:txBody>
      </p:sp>
      <p:sp>
        <p:nvSpPr>
          <p:cNvPr id="21" name="TextBox 20"/>
          <p:cNvSpPr txBox="1"/>
          <p:nvPr/>
        </p:nvSpPr>
        <p:spPr>
          <a:xfrm>
            <a:off x="3543300" y="5867400"/>
            <a:ext cx="1000125" cy="307777"/>
          </a:xfrm>
          <a:prstGeom prst="rect">
            <a:avLst/>
          </a:prstGeom>
          <a:noFill/>
          <a:ln>
            <a:solidFill>
              <a:schemeClr val="tx1"/>
            </a:solidFill>
          </a:ln>
        </p:spPr>
        <p:txBody>
          <a:bodyPr wrap="square" rtlCol="0">
            <a:spAutoFit/>
          </a:bodyPr>
          <a:lstStyle/>
          <a:p>
            <a:pPr algn="ctr"/>
            <a:r>
              <a:rPr lang="en-US" sz="1400" dirty="0" smtClean="0"/>
              <a:t>Sample3_2</a:t>
            </a:r>
            <a:endParaRPr lang="en-US" sz="1400" dirty="0"/>
          </a:p>
        </p:txBody>
      </p:sp>
      <p:sp>
        <p:nvSpPr>
          <p:cNvPr id="22" name="TextBox 21"/>
          <p:cNvSpPr txBox="1"/>
          <p:nvPr/>
        </p:nvSpPr>
        <p:spPr>
          <a:xfrm>
            <a:off x="3257550" y="5122277"/>
            <a:ext cx="876300" cy="307777"/>
          </a:xfrm>
          <a:prstGeom prst="rect">
            <a:avLst/>
          </a:prstGeom>
          <a:noFill/>
          <a:ln>
            <a:solidFill>
              <a:schemeClr val="tx1"/>
            </a:solidFill>
          </a:ln>
        </p:spPr>
        <p:txBody>
          <a:bodyPr wrap="square" rtlCol="0">
            <a:spAutoFit/>
          </a:bodyPr>
          <a:lstStyle/>
          <a:p>
            <a:pPr algn="ctr"/>
            <a:r>
              <a:rPr lang="en-US" sz="1400" dirty="0" smtClean="0"/>
              <a:t>Sample3</a:t>
            </a:r>
            <a:endParaRPr lang="en-US" sz="1400" dirty="0"/>
          </a:p>
        </p:txBody>
      </p:sp>
      <p:sp>
        <p:nvSpPr>
          <p:cNvPr id="23" name="TextBox 22"/>
          <p:cNvSpPr txBox="1"/>
          <p:nvPr/>
        </p:nvSpPr>
        <p:spPr>
          <a:xfrm>
            <a:off x="5638800" y="4831377"/>
            <a:ext cx="914400" cy="307777"/>
          </a:xfrm>
          <a:prstGeom prst="rect">
            <a:avLst/>
          </a:prstGeom>
          <a:noFill/>
          <a:ln>
            <a:solidFill>
              <a:schemeClr val="tx1"/>
            </a:solidFill>
          </a:ln>
        </p:spPr>
        <p:txBody>
          <a:bodyPr wrap="square" rtlCol="0">
            <a:spAutoFit/>
          </a:bodyPr>
          <a:lstStyle/>
          <a:p>
            <a:pPr algn="ctr"/>
            <a:r>
              <a:rPr lang="en-US" sz="1400" dirty="0" smtClean="0"/>
              <a:t>Sample1</a:t>
            </a:r>
            <a:endParaRPr lang="en-US" sz="1400" dirty="0"/>
          </a:p>
        </p:txBody>
      </p:sp>
      <p:sp>
        <p:nvSpPr>
          <p:cNvPr id="24" name="TextBox 23"/>
          <p:cNvSpPr txBox="1"/>
          <p:nvPr/>
        </p:nvSpPr>
        <p:spPr>
          <a:xfrm>
            <a:off x="6877050" y="4831377"/>
            <a:ext cx="819150" cy="307777"/>
          </a:xfrm>
          <a:prstGeom prst="rect">
            <a:avLst/>
          </a:prstGeom>
          <a:noFill/>
          <a:ln>
            <a:solidFill>
              <a:schemeClr val="tx1"/>
            </a:solidFill>
          </a:ln>
        </p:spPr>
        <p:txBody>
          <a:bodyPr wrap="square" rtlCol="0">
            <a:spAutoFit/>
          </a:bodyPr>
          <a:lstStyle/>
          <a:p>
            <a:pPr algn="ctr"/>
            <a:r>
              <a:rPr lang="en-US" sz="1400" dirty="0" smtClean="0"/>
              <a:t>Sample2</a:t>
            </a:r>
            <a:endParaRPr lang="en-US" sz="1400" dirty="0"/>
          </a:p>
        </p:txBody>
      </p:sp>
      <p:sp>
        <p:nvSpPr>
          <p:cNvPr id="25" name="TextBox 24"/>
          <p:cNvSpPr txBox="1"/>
          <p:nvPr/>
        </p:nvSpPr>
        <p:spPr>
          <a:xfrm>
            <a:off x="7962900" y="4831377"/>
            <a:ext cx="990600" cy="307777"/>
          </a:xfrm>
          <a:prstGeom prst="rect">
            <a:avLst/>
          </a:prstGeom>
          <a:noFill/>
          <a:ln>
            <a:solidFill>
              <a:schemeClr val="tx1"/>
            </a:solidFill>
          </a:ln>
        </p:spPr>
        <p:txBody>
          <a:bodyPr wrap="square" rtlCol="0">
            <a:spAutoFit/>
          </a:bodyPr>
          <a:lstStyle/>
          <a:p>
            <a:pPr algn="ctr"/>
            <a:r>
              <a:rPr lang="en-US" sz="1400" dirty="0" smtClean="0"/>
              <a:t>Sample3_2</a:t>
            </a:r>
            <a:endParaRPr lang="en-US" sz="1400" dirty="0"/>
          </a:p>
        </p:txBody>
      </p:sp>
      <p:sp>
        <p:nvSpPr>
          <p:cNvPr id="26" name="TextBox 25"/>
          <p:cNvSpPr txBox="1"/>
          <p:nvPr/>
        </p:nvSpPr>
        <p:spPr>
          <a:xfrm>
            <a:off x="1819275" y="5139154"/>
            <a:ext cx="933450" cy="307777"/>
          </a:xfrm>
          <a:prstGeom prst="rect">
            <a:avLst/>
          </a:prstGeom>
          <a:noFill/>
          <a:ln>
            <a:solidFill>
              <a:schemeClr val="tx1"/>
            </a:solidFill>
          </a:ln>
        </p:spPr>
        <p:txBody>
          <a:bodyPr wrap="square" rtlCol="0">
            <a:spAutoFit/>
          </a:bodyPr>
          <a:lstStyle/>
          <a:p>
            <a:pPr algn="ctr"/>
            <a:r>
              <a:rPr lang="en-US" sz="1400" dirty="0" smtClean="0"/>
              <a:t>Sample2</a:t>
            </a:r>
            <a:endParaRPr lang="en-US" sz="1400" dirty="0"/>
          </a:p>
        </p:txBody>
      </p:sp>
      <p:sp>
        <p:nvSpPr>
          <p:cNvPr id="27" name="TextBox 26"/>
          <p:cNvSpPr txBox="1"/>
          <p:nvPr/>
        </p:nvSpPr>
        <p:spPr>
          <a:xfrm>
            <a:off x="2076450" y="5867400"/>
            <a:ext cx="1047750" cy="307777"/>
          </a:xfrm>
          <a:prstGeom prst="rect">
            <a:avLst/>
          </a:prstGeom>
          <a:noFill/>
          <a:ln>
            <a:solidFill>
              <a:schemeClr val="tx1"/>
            </a:solidFill>
          </a:ln>
        </p:spPr>
        <p:txBody>
          <a:bodyPr wrap="square" rtlCol="0">
            <a:spAutoFit/>
          </a:bodyPr>
          <a:lstStyle/>
          <a:p>
            <a:pPr algn="ctr"/>
            <a:r>
              <a:rPr lang="en-US" sz="1400" dirty="0" smtClean="0"/>
              <a:t>Sample2_2</a:t>
            </a:r>
            <a:endParaRPr lang="en-US" sz="1400" dirty="0"/>
          </a:p>
        </p:txBody>
      </p:sp>
      <p:cxnSp>
        <p:nvCxnSpPr>
          <p:cNvPr id="29" name="Elbow Connector 28"/>
          <p:cNvCxnSpPr>
            <a:stCxn id="4" idx="2"/>
            <a:endCxn id="5" idx="0"/>
          </p:cNvCxnSpPr>
          <p:nvPr/>
        </p:nvCxnSpPr>
        <p:spPr>
          <a:xfrm rot="5400000">
            <a:off x="2736608" y="886584"/>
            <a:ext cx="670411" cy="3076575"/>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endCxn id="6" idx="0"/>
          </p:cNvCxnSpPr>
          <p:nvPr/>
        </p:nvCxnSpPr>
        <p:spPr>
          <a:xfrm>
            <a:off x="4610101" y="2438400"/>
            <a:ext cx="3047999" cy="32167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endCxn id="7" idx="0"/>
          </p:cNvCxnSpPr>
          <p:nvPr/>
        </p:nvCxnSpPr>
        <p:spPr>
          <a:xfrm rot="5400000">
            <a:off x="4449262" y="2599238"/>
            <a:ext cx="32167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7" idx="2"/>
            <a:endCxn id="8" idx="0"/>
          </p:cNvCxnSpPr>
          <p:nvPr/>
        </p:nvCxnSpPr>
        <p:spPr>
          <a:xfrm rot="5400000">
            <a:off x="3274428" y="2338804"/>
            <a:ext cx="575846" cy="209550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Elbow Connector 46"/>
          <p:cNvCxnSpPr>
            <a:endCxn id="9" idx="0"/>
          </p:cNvCxnSpPr>
          <p:nvPr/>
        </p:nvCxnSpPr>
        <p:spPr>
          <a:xfrm>
            <a:off x="4609307" y="3352800"/>
            <a:ext cx="2324893" cy="32167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Elbow Connector 49"/>
          <p:cNvCxnSpPr>
            <a:stCxn id="8" idx="2"/>
            <a:endCxn id="10" idx="0"/>
          </p:cNvCxnSpPr>
          <p:nvPr/>
        </p:nvCxnSpPr>
        <p:spPr>
          <a:xfrm rot="5400000">
            <a:off x="1040815" y="3648492"/>
            <a:ext cx="1109246" cy="1838325"/>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hape 51"/>
          <p:cNvCxnSpPr>
            <a:endCxn id="19" idx="0"/>
          </p:cNvCxnSpPr>
          <p:nvPr/>
        </p:nvCxnSpPr>
        <p:spPr>
          <a:xfrm>
            <a:off x="2514600" y="4572000"/>
            <a:ext cx="2438400" cy="55027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26" idx="0"/>
          </p:cNvCxnSpPr>
          <p:nvPr/>
        </p:nvCxnSpPr>
        <p:spPr>
          <a:xfrm rot="5400000">
            <a:off x="2002423" y="4855577"/>
            <a:ext cx="56715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22" idx="0"/>
          </p:cNvCxnSpPr>
          <p:nvPr/>
        </p:nvCxnSpPr>
        <p:spPr>
          <a:xfrm rot="5400000">
            <a:off x="3420564" y="4847138"/>
            <a:ext cx="550276" cy="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rot="16200000" flipH="1">
            <a:off x="647701" y="5219698"/>
            <a:ext cx="1295399"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rot="5400000">
            <a:off x="2248297" y="5220097"/>
            <a:ext cx="129460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rot="5400000">
            <a:off x="3697289" y="5218110"/>
            <a:ext cx="129381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Elbow Connector 66"/>
          <p:cNvCxnSpPr>
            <a:stCxn id="9" idx="2"/>
            <a:endCxn id="23" idx="0"/>
          </p:cNvCxnSpPr>
          <p:nvPr/>
        </p:nvCxnSpPr>
        <p:spPr>
          <a:xfrm rot="5400000">
            <a:off x="6105927" y="4003104"/>
            <a:ext cx="818346" cy="8382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Elbow Connector 68"/>
          <p:cNvCxnSpPr>
            <a:endCxn id="25" idx="0"/>
          </p:cNvCxnSpPr>
          <p:nvPr/>
        </p:nvCxnSpPr>
        <p:spPr>
          <a:xfrm>
            <a:off x="6934200" y="4419600"/>
            <a:ext cx="1524000" cy="41177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endCxn id="24" idx="0"/>
          </p:cNvCxnSpPr>
          <p:nvPr/>
        </p:nvCxnSpPr>
        <p:spPr>
          <a:xfrm rot="5400000">
            <a:off x="7080738" y="4625488"/>
            <a:ext cx="411777"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フォルダの説明</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latin typeface="Arial Unicode MS" pitchFamily="50" charset="-128"/>
                <a:ea typeface="Arial Unicode MS" pitchFamily="50" charset="-128"/>
                <a:cs typeface="Arial Unicode MS" pitchFamily="50" charset="-128"/>
              </a:rPr>
              <a:t>Calibration_KinectCamera</a:t>
            </a:r>
            <a:r>
              <a:rPr lang="en-US" dirty="0" smtClean="0">
                <a:latin typeface="Arial Unicode MS" pitchFamily="50" charset="-128"/>
                <a:ea typeface="Arial Unicode MS" pitchFamily="50" charset="-128"/>
                <a:cs typeface="Arial Unicode MS" pitchFamily="50" charset="-128"/>
              </a:rPr>
              <a:t>: </a:t>
            </a:r>
            <a:r>
              <a:rPr lang="en-US" dirty="0" err="1" smtClean="0">
                <a:latin typeface="Arial Unicode MS" pitchFamily="50" charset="-128"/>
                <a:ea typeface="Arial Unicode MS" pitchFamily="50" charset="-128"/>
                <a:cs typeface="Arial Unicode MS" pitchFamily="50" charset="-128"/>
              </a:rPr>
              <a:t>Kinect</a:t>
            </a:r>
            <a:r>
              <a:rPr lang="ja-JP" altLang="en-US" dirty="0" smtClean="0"/>
              <a:t>のカメラのパラメータを取るためのプログラム</a:t>
            </a:r>
            <a:endParaRPr lang="en-US" altLang="ja-JP" dirty="0" smtClean="0"/>
          </a:p>
          <a:p>
            <a:r>
              <a:rPr lang="en-US" dirty="0" smtClean="0">
                <a:latin typeface="Arial Unicode MS" pitchFamily="50" charset="-128"/>
                <a:ea typeface="Arial Unicode MS" pitchFamily="50" charset="-128"/>
                <a:cs typeface="Arial Unicode MS" pitchFamily="50" charset="-128"/>
              </a:rPr>
              <a:t>ConfigMaker001:</a:t>
            </a:r>
            <a:r>
              <a:rPr lang="ja-JP" altLang="en-US" dirty="0" smtClean="0"/>
              <a:t>複数カメラをパソコンに接続する時、このプログラムで画像を取りたいカメラのアドレスを取れる</a:t>
            </a:r>
            <a:endParaRPr lang="en-US" altLang="ja-JP" dirty="0" smtClean="0"/>
          </a:p>
          <a:p>
            <a:r>
              <a:rPr lang="en-US" dirty="0" smtClean="0">
                <a:latin typeface="Arial Unicode MS" pitchFamily="50" charset="-128"/>
                <a:ea typeface="Arial Unicode MS" pitchFamily="50" charset="-128"/>
                <a:cs typeface="Arial Unicode MS" pitchFamily="50" charset="-128"/>
              </a:rPr>
              <a:t>Samples : </a:t>
            </a:r>
            <a:r>
              <a:rPr lang="en-US" dirty="0" err="1" smtClean="0">
                <a:latin typeface="Arial Unicode MS" pitchFamily="50" charset="-128"/>
                <a:ea typeface="Arial Unicode MS" pitchFamily="50" charset="-128"/>
                <a:cs typeface="Arial Unicode MS" pitchFamily="50" charset="-128"/>
              </a:rPr>
              <a:t>Kinect</a:t>
            </a:r>
            <a:r>
              <a:rPr lang="ja-JP" altLang="en-US" dirty="0" smtClean="0"/>
              <a:t>使って</a:t>
            </a:r>
            <a:r>
              <a:rPr lang="en-US" altLang="ja-JP" dirty="0" err="1" smtClean="0">
                <a:latin typeface="Arial Unicode MS" pitchFamily="50" charset="-128"/>
                <a:ea typeface="Arial Unicode MS" pitchFamily="50" charset="-128"/>
                <a:cs typeface="Arial Unicode MS" pitchFamily="50" charset="-128"/>
              </a:rPr>
              <a:t>ARToolKit</a:t>
            </a:r>
            <a:r>
              <a:rPr lang="ja-JP" altLang="en-US" dirty="0" smtClean="0"/>
              <a:t>を実装するサンプル</a:t>
            </a:r>
            <a:endParaRPr lang="en-US" altLang="ja-JP" dirty="0" smtClean="0"/>
          </a:p>
          <a:p>
            <a:pPr lvl="1"/>
            <a:r>
              <a:rPr lang="en-US" dirty="0" err="1" smtClean="0">
                <a:latin typeface="Arial Unicode MS" pitchFamily="50" charset="-128"/>
                <a:ea typeface="Arial Unicode MS" pitchFamily="50" charset="-128"/>
                <a:cs typeface="Arial Unicode MS" pitchFamily="50" charset="-128"/>
              </a:rPr>
              <a:t>KinectOnly:Kinect</a:t>
            </a:r>
            <a:r>
              <a:rPr lang="ja-JP" altLang="en-US" dirty="0" smtClean="0"/>
              <a:t>だけ使う。</a:t>
            </a:r>
            <a:r>
              <a:rPr lang="en-US" altLang="ja-JP" dirty="0" err="1" smtClean="0">
                <a:latin typeface="Arial Unicode MS" pitchFamily="50" charset="-128"/>
                <a:ea typeface="Arial Unicode MS" pitchFamily="50" charset="-128"/>
                <a:cs typeface="Arial Unicode MS" pitchFamily="50" charset="-128"/>
              </a:rPr>
              <a:t>Kinect</a:t>
            </a:r>
            <a:r>
              <a:rPr lang="ja-JP" altLang="en-US" dirty="0" smtClean="0"/>
              <a:t>でマーカを認識しながら手と体を認識する</a:t>
            </a:r>
            <a:endParaRPr lang="en-US" dirty="0" smtClean="0"/>
          </a:p>
          <a:p>
            <a:pPr lvl="1"/>
            <a:r>
              <a:rPr lang="en-US" dirty="0" err="1" smtClean="0">
                <a:latin typeface="Arial Unicode MS" pitchFamily="50" charset="-128"/>
                <a:ea typeface="Arial Unicode MS" pitchFamily="50" charset="-128"/>
                <a:cs typeface="Arial Unicode MS" pitchFamily="50" charset="-128"/>
              </a:rPr>
              <a:t>KinectAndCamera</a:t>
            </a:r>
            <a:r>
              <a:rPr lang="ja-JP" altLang="en-US" dirty="0" smtClean="0">
                <a:latin typeface="Arial Unicode MS" pitchFamily="50" charset="-128"/>
                <a:ea typeface="Arial Unicode MS" pitchFamily="50" charset="-128"/>
                <a:cs typeface="Arial Unicode MS" pitchFamily="50" charset="-128"/>
              </a:rPr>
              <a:t>：</a:t>
            </a:r>
            <a:r>
              <a:rPr lang="en-US" altLang="ja-JP" dirty="0" err="1" smtClean="0">
                <a:latin typeface="Arial Unicode MS" pitchFamily="50" charset="-128"/>
                <a:ea typeface="Arial Unicode MS" pitchFamily="50" charset="-128"/>
                <a:cs typeface="Arial Unicode MS" pitchFamily="50" charset="-128"/>
              </a:rPr>
              <a:t>Kinect</a:t>
            </a:r>
            <a:r>
              <a:rPr lang="ja-JP" altLang="en-US" dirty="0" smtClean="0"/>
              <a:t>は固定から</a:t>
            </a:r>
            <a:r>
              <a:rPr lang="en-US" altLang="ja-JP" dirty="0" err="1" smtClean="0">
                <a:latin typeface="Arial Unicode MS" pitchFamily="50" charset="-128"/>
                <a:ea typeface="Arial Unicode MS" pitchFamily="50" charset="-128"/>
                <a:cs typeface="Arial Unicode MS" pitchFamily="50" charset="-128"/>
              </a:rPr>
              <a:t>Kinect</a:t>
            </a:r>
            <a:r>
              <a:rPr lang="ja-JP" altLang="en-US" dirty="0" smtClean="0"/>
              <a:t>だけ使うと、マーカの認識範囲が狭いです。他のカメラを使ったらもっと楽しくなると思う。このフォルダの中のサンプルはマーカを認識するカメラは</a:t>
            </a:r>
            <a:r>
              <a:rPr lang="en-US" altLang="ja-JP" dirty="0" err="1" smtClean="0">
                <a:latin typeface="Arial Unicode MS" pitchFamily="50" charset="-128"/>
                <a:ea typeface="Arial Unicode MS" pitchFamily="50" charset="-128"/>
                <a:cs typeface="Arial Unicode MS" pitchFamily="50" charset="-128"/>
              </a:rPr>
              <a:t>Kinect</a:t>
            </a:r>
            <a:r>
              <a:rPr lang="ja-JP" altLang="en-US" dirty="0" smtClean="0"/>
              <a:t>とか他のカメラとかを選択できる</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604</TotalTime>
  <Words>647</Words>
  <Application>Microsoft Office PowerPoint</Application>
  <PresentationFormat>画面に合わせる (4:3)</PresentationFormat>
  <Paragraphs>107</Paragraphs>
  <Slides>13</Slides>
  <Notes>0</Notes>
  <HiddenSlides>0</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Office Theme</vt:lpstr>
      <vt:lpstr>OpenNIでできること</vt:lpstr>
      <vt:lpstr>手の認識</vt:lpstr>
      <vt:lpstr>Kinectのカメラでマーカを認識する時の注意点</vt:lpstr>
      <vt:lpstr>Mirror</vt:lpstr>
      <vt:lpstr>座標系</vt:lpstr>
      <vt:lpstr>Kinectのカメラでマーカを認識する時の注意点</vt:lpstr>
      <vt:lpstr>新しいクラス</vt:lpstr>
      <vt:lpstr>フォルダの構造</vt:lpstr>
      <vt:lpstr>フォルダの説明</vt:lpstr>
      <vt:lpstr>KinectOnly</vt:lpstr>
      <vt:lpstr>KinectOnly</vt:lpstr>
      <vt:lpstr>KinectOnly</vt:lpstr>
      <vt:lpstr>KinectAndCamera</vt:lpstr>
    </vt:vector>
  </TitlesOfParts>
  <Company>ritsumeikan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dc:title>
  <dc:creator>nghia le van</dc:creator>
  <cp:lastModifiedBy>nghia</cp:lastModifiedBy>
  <cp:revision>58</cp:revision>
  <dcterms:created xsi:type="dcterms:W3CDTF">2011-05-26T15:14:48Z</dcterms:created>
  <dcterms:modified xsi:type="dcterms:W3CDTF">2011-05-27T04:43:34Z</dcterms:modified>
</cp:coreProperties>
</file>