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77" r:id="rId4"/>
    <p:sldId id="258" r:id="rId5"/>
    <p:sldId id="259" r:id="rId6"/>
    <p:sldId id="278" r:id="rId7"/>
    <p:sldId id="27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5" r:id="rId24"/>
    <p:sldId id="276" r:id="rId2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03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104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873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260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7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Introduction to Cryptography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Adelaiye</a:t>
            </a:r>
          </a:p>
        </p:txBody>
      </p:sp>
    </p:spTree>
    <p:extLst>
      <p:ext uri="{BB962C8B-B14F-4D97-AF65-F5344CB8AC3E}">
        <p14:creationId xmlns:p14="http://schemas.microsoft.com/office/powerpoint/2010/main" val="533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3922170" cy="499648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Vigenere</a:t>
            </a:r>
            <a:r>
              <a:rPr lang="en-US" sz="2400" dirty="0"/>
              <a:t> Cipher </a:t>
            </a:r>
          </a:p>
          <a:p>
            <a:pPr lvl="1"/>
            <a:r>
              <a:rPr lang="en-US" sz="2100" dirty="0"/>
              <a:t>If the message to be encrypted is longer than the key, then the key is repeated </a:t>
            </a:r>
          </a:p>
          <a:p>
            <a:r>
              <a:rPr lang="en-US" sz="2400" dirty="0"/>
              <a:t>Example: Encrypt </a:t>
            </a:r>
            <a:r>
              <a:rPr lang="en-US" sz="2400" b="1" dirty="0"/>
              <a:t>H</a:t>
            </a:r>
            <a:r>
              <a:rPr lang="en-US" sz="2400" dirty="0"/>
              <a:t>ACKNOW using CAT </a:t>
            </a:r>
            <a:endParaRPr lang="en-US" sz="2400" dirty="0">
              <a:latin typeface="Wingdings"/>
            </a:endParaRPr>
          </a:p>
          <a:p>
            <a:pPr lvl="1"/>
            <a:r>
              <a:rPr lang="en-US" sz="2100" dirty="0"/>
              <a:t>Repeat key to match message’s length </a:t>
            </a:r>
          </a:p>
          <a:p>
            <a:pPr lvl="2"/>
            <a:r>
              <a:rPr lang="en-US" sz="1900" i="1" dirty="0"/>
              <a:t>C</a:t>
            </a:r>
            <a:r>
              <a:rPr lang="en-US" sz="1900" dirty="0"/>
              <a:t>ATCATC </a:t>
            </a:r>
            <a:endParaRPr lang="en-US" sz="1900" dirty="0">
              <a:latin typeface="Wingdings"/>
            </a:endParaRPr>
          </a:p>
          <a:p>
            <a:pPr lvl="1"/>
            <a:r>
              <a:rPr lang="en-US" sz="2100" dirty="0"/>
              <a:t>The table shows how to encrypt </a:t>
            </a:r>
          </a:p>
          <a:p>
            <a:pPr lvl="1"/>
            <a:r>
              <a:rPr lang="en-US" sz="2100" b="1" dirty="0"/>
              <a:t>H </a:t>
            </a:r>
            <a:r>
              <a:rPr lang="en-US" sz="2100" dirty="0"/>
              <a:t>row, </a:t>
            </a:r>
            <a:r>
              <a:rPr lang="en-US" sz="2100" i="1" dirty="0"/>
              <a:t>C </a:t>
            </a:r>
            <a:r>
              <a:rPr lang="en-US" sz="2100" dirty="0"/>
              <a:t>column = encrypted H = ? </a:t>
            </a:r>
          </a:p>
          <a:p>
            <a:r>
              <a:rPr lang="en-US" sz="2400" dirty="0"/>
              <a:t>Decipher by going to row </a:t>
            </a:r>
            <a:r>
              <a:rPr lang="en-US" sz="2400" i="1" dirty="0"/>
              <a:t>C </a:t>
            </a:r>
            <a:r>
              <a:rPr lang="en-US" sz="2400" dirty="0"/>
              <a:t>and look for “?” inside the row (not in the column index), the corresponding column index is the </a:t>
            </a:r>
            <a:r>
              <a:rPr lang="en-US" sz="2400" dirty="0" err="1"/>
              <a:t>cleartext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0" y="1580201"/>
            <a:ext cx="5168884" cy="51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6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442" y="2967335"/>
            <a:ext cx="73092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algn="ctr"/>
            <a:r>
              <a:rPr lang="en-US" sz="4400" b="1" dirty="0"/>
              <a:t>BREAKING A CRYPTOGRAPHIC ALGORITHM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690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2133600"/>
            <a:ext cx="8160327" cy="4724400"/>
          </a:xfrm>
        </p:spPr>
        <p:txBody>
          <a:bodyPr>
            <a:noAutofit/>
          </a:bodyPr>
          <a:lstStyle/>
          <a:p>
            <a:r>
              <a:rPr lang="en-US" sz="2800" dirty="0"/>
              <a:t>Keeping an algorithm secret prevents crackers from knowing it </a:t>
            </a:r>
            <a:r>
              <a:rPr lang="en-US" sz="2800" dirty="0">
                <a:latin typeface="Wingdings"/>
              </a:rPr>
              <a:t></a:t>
            </a:r>
            <a:r>
              <a:rPr lang="en-US" sz="2800" dirty="0"/>
              <a:t>they cannot break it </a:t>
            </a:r>
          </a:p>
          <a:p>
            <a:pPr lvl="1"/>
            <a:r>
              <a:rPr lang="en-US" sz="2400" dirty="0"/>
              <a:t>Security through obscurity </a:t>
            </a:r>
          </a:p>
          <a:p>
            <a:r>
              <a:rPr lang="en-US" sz="2800" dirty="0"/>
              <a:t>Difficult in practice </a:t>
            </a:r>
          </a:p>
          <a:p>
            <a:pPr lvl="1"/>
            <a:r>
              <a:rPr lang="en-US" sz="2400" dirty="0"/>
              <a:t>Each time you use the algorithm with someone, they need to learn it (and might leak it?) </a:t>
            </a:r>
          </a:p>
          <a:p>
            <a:pPr lvl="1"/>
            <a:r>
              <a:rPr lang="en-US" sz="2400" dirty="0"/>
              <a:t>If it is implemented in some hardware, reverse-engineering it could reveal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595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2" y="1708296"/>
            <a:ext cx="8623490" cy="4373563"/>
          </a:xfrm>
        </p:spPr>
        <p:txBody>
          <a:bodyPr>
            <a:noAutofit/>
          </a:bodyPr>
          <a:lstStyle/>
          <a:p>
            <a:r>
              <a:rPr lang="en-US" sz="2800" dirty="0"/>
              <a:t>Making an algorithm available makes it possible for crackers to do all tests on the algorithm </a:t>
            </a:r>
          </a:p>
          <a:p>
            <a:pPr lvl="1"/>
            <a:r>
              <a:rPr lang="en-US" sz="2400" dirty="0"/>
              <a:t>And all the good guys too </a:t>
            </a:r>
          </a:p>
          <a:p>
            <a:pPr lvl="1"/>
            <a:r>
              <a:rPr lang="en-US" sz="2400" dirty="0" err="1"/>
              <a:t>Asa</a:t>
            </a:r>
            <a:r>
              <a:rPr lang="en-US" sz="2400" dirty="0"/>
              <a:t> a good guy finds a loophole, she warns people </a:t>
            </a:r>
          </a:p>
          <a:p>
            <a:r>
              <a:rPr lang="en-US" sz="2800" dirty="0"/>
              <a:t>Fundamental Tenet of Cryptography </a:t>
            </a:r>
          </a:p>
          <a:p>
            <a:pPr lvl="1"/>
            <a:r>
              <a:rPr lang="en-US" sz="2400" dirty="0"/>
              <a:t>“If lots of smart people failed to solve a problem, then it probably won't be solved (soon)” </a:t>
            </a:r>
          </a:p>
          <a:p>
            <a:r>
              <a:rPr lang="en-US" sz="2800" dirty="0"/>
              <a:t>Nowadays, most of commercial algorithms are public, whereas some military algorithms are kept secret</a:t>
            </a:r>
          </a:p>
        </p:txBody>
      </p:sp>
    </p:spTree>
    <p:extLst>
      <p:ext uri="{BB962C8B-B14F-4D97-AF65-F5344CB8AC3E}">
        <p14:creationId xmlns:p14="http://schemas.microsoft.com/office/powerpoint/2010/main" val="39603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3" y="2133600"/>
            <a:ext cx="7994072" cy="3777622"/>
          </a:xfrm>
        </p:spPr>
        <p:txBody>
          <a:bodyPr>
            <a:noAutofit/>
          </a:bodyPr>
          <a:lstStyle/>
          <a:p>
            <a:r>
              <a:rPr lang="en-US" sz="2800" dirty="0"/>
              <a:t>Kirchhoff's principle </a:t>
            </a:r>
          </a:p>
          <a:p>
            <a:pPr lvl="1"/>
            <a:r>
              <a:rPr lang="en-US" sz="2400" dirty="0"/>
              <a:t>A cryptographic algorithm must not be required to be secret, and it must be able to fall into the hands of the enemy without inconvenience </a:t>
            </a:r>
          </a:p>
          <a:p>
            <a:pPr lvl="1"/>
            <a:r>
              <a:rPr lang="en-US" sz="2400" dirty="0"/>
              <a:t>Its key must be communicable and retainable without the help of written notes, and changeable or modifiable at the will of the correspondents </a:t>
            </a:r>
          </a:p>
          <a:p>
            <a:r>
              <a:rPr lang="en-US" sz="2800" dirty="0"/>
              <a:t>The only secret in the system should be the key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5" y="1905001"/>
            <a:ext cx="7786255" cy="4814454"/>
          </a:xfrm>
        </p:spPr>
        <p:txBody>
          <a:bodyPr>
            <a:normAutofit/>
          </a:bodyPr>
          <a:lstStyle/>
          <a:p>
            <a:r>
              <a:rPr lang="en-US" dirty="0"/>
              <a:t>Assume you are using an algorithm with a 16 bit key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(=65536) possible keys </a:t>
            </a:r>
          </a:p>
          <a:p>
            <a:pPr lvl="1"/>
            <a:r>
              <a:rPr lang="en-US" dirty="0"/>
              <a:t>If a computer can test 100 keys/sec, then it will take a bit less than 11 minutes to try all of them </a:t>
            </a:r>
          </a:p>
          <a:p>
            <a:pPr lvl="2"/>
            <a:r>
              <a:rPr lang="en-US" dirty="0"/>
              <a:t>brute-force </a:t>
            </a:r>
          </a:p>
          <a:p>
            <a:pPr lvl="1"/>
            <a:r>
              <a:rPr lang="en-US" dirty="0"/>
              <a:t>And, in average, half that time to find the right key </a:t>
            </a:r>
          </a:p>
          <a:p>
            <a:pPr lvl="1"/>
            <a:r>
              <a:rPr lang="en-US" dirty="0"/>
              <a:t>This time doubles for each added bit (0 or 1) </a:t>
            </a:r>
          </a:p>
          <a:p>
            <a:pPr lvl="1"/>
            <a:r>
              <a:rPr lang="en-US" dirty="0"/>
              <a:t>For a 24 bit key, the same computer will need almost 20 months to try all combinations </a:t>
            </a:r>
          </a:p>
          <a:p>
            <a:r>
              <a:rPr lang="en-US" dirty="0"/>
              <a:t>In practice, computers are much faster, but keys are much longer too ! </a:t>
            </a:r>
          </a:p>
          <a:p>
            <a:r>
              <a:rPr lang="en-US" dirty="0"/>
              <a:t>We would say that it is computationally infeasible to brute-force a cryptographic algorithm if it required an unreasonable amount of time using the most powerful computers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3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47454"/>
            <a:ext cx="8285018" cy="471054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Note that if the keys are chosen and used by humans, then they have limited choices </a:t>
            </a:r>
          </a:p>
          <a:p>
            <a:pPr lvl="1"/>
            <a:r>
              <a:rPr lang="en-US" sz="2400" dirty="0"/>
              <a:t>24 bit key is a 3 character key </a:t>
            </a:r>
          </a:p>
          <a:p>
            <a:pPr lvl="1"/>
            <a:r>
              <a:rPr lang="en-US" sz="2400" dirty="0"/>
              <a:t>Say for example that the used characters are upper and lower case and numerals </a:t>
            </a:r>
          </a:p>
          <a:p>
            <a:pPr lvl="1"/>
            <a:r>
              <a:rPr lang="en-US" sz="2400" dirty="0"/>
              <a:t>26+26+10 = 62 possibilities for each character </a:t>
            </a:r>
          </a:p>
          <a:p>
            <a:pPr lvl="1"/>
            <a:r>
              <a:rPr lang="en-US" sz="2400" dirty="0"/>
              <a:t>62</a:t>
            </a:r>
            <a:r>
              <a:rPr lang="en-US" sz="2400" baseline="30000" dirty="0"/>
              <a:t>3</a:t>
            </a:r>
            <a:r>
              <a:rPr lang="en-US" sz="2400" dirty="0"/>
              <a:t>(=238328) possible keys in all </a:t>
            </a:r>
          </a:p>
          <a:p>
            <a:pPr lvl="1"/>
            <a:r>
              <a:rPr lang="en-US" sz="2400" dirty="0"/>
              <a:t>Takes less than an hour to try all combinations ! </a:t>
            </a:r>
          </a:p>
          <a:p>
            <a:r>
              <a:rPr lang="en-US" sz="2800" dirty="0"/>
              <a:t>Nowadays, 280 possible combinations are considered feasible</a:t>
            </a:r>
          </a:p>
        </p:txBody>
      </p:sp>
    </p:spTree>
    <p:extLst>
      <p:ext uri="{BB962C8B-B14F-4D97-AF65-F5344CB8AC3E}">
        <p14:creationId xmlns:p14="http://schemas.microsoft.com/office/powerpoint/2010/main" val="289256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0" y="1920589"/>
            <a:ext cx="8785919" cy="4937411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</a:p>
          <a:p>
            <a:pPr marL="114300" indent="0">
              <a:buNone/>
            </a:pPr>
            <a:r>
              <a:rPr lang="en-US" sz="2800" dirty="0"/>
              <a:t>   1.Ciphertext only </a:t>
            </a:r>
          </a:p>
          <a:p>
            <a:pPr lvl="2"/>
            <a:r>
              <a:rPr lang="en-US" sz="2000" dirty="0"/>
              <a:t>Attacker has access to encrypted messages </a:t>
            </a:r>
          </a:p>
          <a:p>
            <a:pPr lvl="2"/>
            <a:r>
              <a:rPr lang="en-US" sz="2000" dirty="0"/>
              <a:t>The attacker has to try possible keys in turn until one works </a:t>
            </a:r>
          </a:p>
          <a:p>
            <a:pPr lvl="2"/>
            <a:r>
              <a:rPr lang="en-US" sz="2000" dirty="0"/>
              <a:t>The attacker has to be able to recognize that a key actually works </a:t>
            </a:r>
          </a:p>
          <a:p>
            <a:pPr lvl="3"/>
            <a:r>
              <a:rPr lang="en-US" sz="1800" dirty="0"/>
              <a:t>Hence the name recognizable plaintext attack </a:t>
            </a:r>
          </a:p>
          <a:p>
            <a:pPr lvl="2"/>
            <a:r>
              <a:rPr lang="en-US" sz="2000" dirty="0"/>
              <a:t>Problem when dealing with a cipher text that can be decrypted in several ways </a:t>
            </a:r>
          </a:p>
          <a:p>
            <a:pPr lvl="3"/>
            <a:r>
              <a:rPr lang="en-US" sz="1800" dirty="0"/>
              <a:t>Should have many samples </a:t>
            </a:r>
          </a:p>
          <a:p>
            <a:pPr lvl="3"/>
            <a:r>
              <a:rPr lang="en-US" sz="1800" dirty="0"/>
              <a:t>Does not occur with modern crypto algorithms (too </a:t>
            </a:r>
            <a:r>
              <a:rPr lang="en-US" sz="1800" dirty="0" err="1"/>
              <a:t>randomised</a:t>
            </a:r>
            <a:r>
              <a:rPr lang="en-US" sz="1800" dirty="0"/>
              <a:t> outputs)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82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2036619"/>
            <a:ext cx="8631381" cy="3777622"/>
          </a:xfrm>
        </p:spPr>
        <p:txBody>
          <a:bodyPr>
            <a:noAutofit/>
          </a:bodyPr>
          <a:lstStyle/>
          <a:p>
            <a:r>
              <a:rPr lang="en-US" sz="3200" dirty="0"/>
              <a:t>Three typical attacks </a:t>
            </a:r>
          </a:p>
          <a:p>
            <a:pPr marL="114300" indent="0">
              <a:buNone/>
            </a:pPr>
            <a:r>
              <a:rPr lang="en-US" sz="3200" dirty="0"/>
              <a:t>   2. Known Plaintext </a:t>
            </a:r>
          </a:p>
          <a:p>
            <a:pPr lvl="2"/>
            <a:r>
              <a:rPr lang="en-US" sz="2400" dirty="0"/>
              <a:t>The attacker obtained pairs of plain and cipher texts </a:t>
            </a:r>
          </a:p>
          <a:p>
            <a:pPr lvl="2"/>
            <a:r>
              <a:rPr lang="en-US" sz="2400" dirty="0"/>
              <a:t>Could be because the meaning of the </a:t>
            </a:r>
            <a:r>
              <a:rPr lang="en-US" sz="2400" dirty="0" err="1"/>
              <a:t>ciphertext</a:t>
            </a:r>
            <a:r>
              <a:rPr lang="en-US" sz="2400" dirty="0"/>
              <a:t> was revealed </a:t>
            </a:r>
          </a:p>
          <a:p>
            <a:pPr lvl="3"/>
            <a:r>
              <a:rPr lang="en-US" sz="2000" dirty="0"/>
              <a:t>Attack? Yes, no </a:t>
            </a:r>
          </a:p>
          <a:p>
            <a:pPr lvl="3"/>
            <a:r>
              <a:rPr lang="en-US" sz="2000" dirty="0"/>
              <a:t>Next target? </a:t>
            </a:r>
          </a:p>
          <a:p>
            <a:pPr lvl="2"/>
            <a:r>
              <a:rPr lang="en-US" sz="2400" dirty="0"/>
              <a:t>Should prevent attackers from getting those pairs </a:t>
            </a:r>
          </a:p>
          <a:p>
            <a:pPr lvl="3"/>
            <a:r>
              <a:rPr lang="en-US" sz="2000" dirty="0"/>
              <a:t>Adding a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318961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47455"/>
            <a:ext cx="8839200" cy="3777622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</a:p>
          <a:p>
            <a:pPr marL="114300" indent="0">
              <a:buNone/>
            </a:pPr>
            <a:r>
              <a:rPr lang="en-US" sz="2800" dirty="0"/>
              <a:t>   3.Chosen Plaintext </a:t>
            </a:r>
          </a:p>
          <a:p>
            <a:pPr lvl="2"/>
            <a:r>
              <a:rPr lang="en-US" sz="2000" dirty="0"/>
              <a:t>The attacker can choose the plaintext and make the system encrypt it ! </a:t>
            </a:r>
          </a:p>
          <a:p>
            <a:pPr lvl="2"/>
            <a:r>
              <a:rPr lang="en-US" sz="2000" dirty="0"/>
              <a:t>Real life example: WEP </a:t>
            </a:r>
          </a:p>
          <a:p>
            <a:pPr lvl="3"/>
            <a:r>
              <a:rPr lang="en-US" sz="1800" dirty="0"/>
              <a:t>In WEP, the access point can send random numbers to the station (e.g. laptop) and the station encrypts and returns it </a:t>
            </a:r>
          </a:p>
          <a:p>
            <a:pPr lvl="3"/>
            <a:r>
              <a:rPr lang="en-US" sz="1800" dirty="0"/>
              <a:t>An attacker could pretend to be the access point </a:t>
            </a:r>
          </a:p>
          <a:p>
            <a:pPr lvl="2"/>
            <a:r>
              <a:rPr lang="en-US" sz="2000" dirty="0"/>
              <a:t>Same if there are only few possible meanings of the </a:t>
            </a:r>
            <a:r>
              <a:rPr lang="en-US" sz="2000" dirty="0" err="1"/>
              <a:t>ciphertext</a:t>
            </a:r>
            <a:r>
              <a:rPr lang="en-US" sz="2000" dirty="0"/>
              <a:t> </a:t>
            </a:r>
          </a:p>
          <a:p>
            <a:pPr lvl="3"/>
            <a:r>
              <a:rPr lang="en-US" sz="1800" dirty="0"/>
              <a:t>E.g. YES or NO</a:t>
            </a:r>
          </a:p>
        </p:txBody>
      </p:sp>
    </p:spTree>
    <p:extLst>
      <p:ext uri="{BB962C8B-B14F-4D97-AF65-F5344CB8AC3E}">
        <p14:creationId xmlns:p14="http://schemas.microsoft.com/office/powerpoint/2010/main" val="20997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Cryptography?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5" y="1496291"/>
            <a:ext cx="7800109" cy="50984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Is a Greek word </a:t>
            </a:r>
          </a:p>
          <a:p>
            <a:pPr lvl="1"/>
            <a:r>
              <a:rPr lang="fr-FR" sz="2400" dirty="0"/>
              <a:t>𝜅𝜌𝜐𝜋𝜏𝜊 (crypto), secret </a:t>
            </a:r>
          </a:p>
          <a:p>
            <a:pPr lvl="1"/>
            <a:r>
              <a:rPr lang="en-US" sz="2400" dirty="0"/>
              <a:t>𝛾𝜌𝛼𝜙𝜂 (</a:t>
            </a:r>
            <a:r>
              <a:rPr lang="en-US" sz="2400" dirty="0" err="1"/>
              <a:t>graphy</a:t>
            </a:r>
            <a:r>
              <a:rPr lang="en-US" sz="2400" dirty="0"/>
              <a:t>), writing </a:t>
            </a:r>
          </a:p>
          <a:p>
            <a:r>
              <a:rPr lang="en-US" sz="2800" dirty="0"/>
              <a:t>”The art of mangling information into apparent unintelligibility in a manner allowing a secret method of </a:t>
            </a:r>
            <a:r>
              <a:rPr lang="en-US" sz="2800" dirty="0" err="1"/>
              <a:t>unmangling</a:t>
            </a:r>
            <a:r>
              <a:rPr lang="en-US" sz="2800" dirty="0"/>
              <a:t>” </a:t>
            </a:r>
          </a:p>
          <a:p>
            <a:r>
              <a:rPr lang="en-US" sz="2800" dirty="0"/>
              <a:t>Allows the transformation of a plaintext (</a:t>
            </a:r>
            <a:r>
              <a:rPr lang="en-US" sz="2800" dirty="0" err="1"/>
              <a:t>cleartext</a:t>
            </a:r>
            <a:r>
              <a:rPr lang="en-US" sz="2800" dirty="0"/>
              <a:t>) into a </a:t>
            </a:r>
            <a:r>
              <a:rPr lang="en-US" sz="2800" dirty="0" err="1"/>
              <a:t>ciphertext</a:t>
            </a:r>
            <a:r>
              <a:rPr lang="en-US" sz="2800" dirty="0"/>
              <a:t> and vice versa </a:t>
            </a:r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/>
              <a:t>Plaintext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 err="1"/>
              <a:t>ciphertext</a:t>
            </a:r>
            <a:r>
              <a:rPr lang="en-US" sz="2800" dirty="0"/>
              <a:t> = encryption </a:t>
            </a:r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/>
              <a:t>plaintext = decryption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67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936" y="2967335"/>
            <a:ext cx="69106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b="1" dirty="0"/>
              <a:t>TYPES OF CRYPTOGRAPHIC ALGORITHMS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88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033163" cy="4627418"/>
          </a:xfrm>
        </p:spPr>
        <p:txBody>
          <a:bodyPr>
            <a:noAutofit/>
          </a:bodyPr>
          <a:lstStyle/>
          <a:p>
            <a:r>
              <a:rPr lang="en-US" sz="3200" dirty="0"/>
              <a:t>Three types of crypto algorithms </a:t>
            </a:r>
          </a:p>
          <a:p>
            <a:pPr marL="114300" indent="0">
              <a:buNone/>
            </a:pPr>
            <a:r>
              <a:rPr lang="en-US" sz="3200" dirty="0"/>
              <a:t>   1.Secret key algorithms </a:t>
            </a:r>
          </a:p>
          <a:p>
            <a:pPr lvl="2"/>
            <a:r>
              <a:rPr lang="en-US" sz="2400" dirty="0"/>
              <a:t>Most intuitive: same key for encryption and decryption </a:t>
            </a:r>
          </a:p>
          <a:p>
            <a:pPr lvl="2"/>
            <a:r>
              <a:rPr lang="en-US" sz="2400" dirty="0"/>
              <a:t>Also known as Symmetric Cryptography </a:t>
            </a:r>
          </a:p>
          <a:p>
            <a:pPr lvl="2"/>
            <a:r>
              <a:rPr lang="en-US" sz="2400" dirty="0"/>
              <a:t>Many uses in secure systems, one of the most obvious ones is confidentiality </a:t>
            </a:r>
          </a:p>
          <a:p>
            <a:pPr lvl="2"/>
            <a:r>
              <a:rPr lang="en-US" sz="2400" dirty="0"/>
              <a:t>The two communication parties have to find a way of sharing the key before communicating </a:t>
            </a:r>
          </a:p>
        </p:txBody>
      </p:sp>
    </p:spTree>
    <p:extLst>
      <p:ext uri="{BB962C8B-B14F-4D97-AF65-F5344CB8AC3E}">
        <p14:creationId xmlns:p14="http://schemas.microsoft.com/office/powerpoint/2010/main" val="335783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37418" cy="4842164"/>
          </a:xfrm>
        </p:spPr>
        <p:txBody>
          <a:bodyPr>
            <a:noAutofit/>
          </a:bodyPr>
          <a:lstStyle/>
          <a:p>
            <a:r>
              <a:rPr lang="en-US" sz="2400" dirty="0"/>
              <a:t>Three types of crypto algorithms </a:t>
            </a:r>
          </a:p>
          <a:p>
            <a:pPr marL="114300" indent="0">
              <a:buNone/>
            </a:pPr>
            <a:r>
              <a:rPr lang="en-US" sz="2400" dirty="0"/>
              <a:t>    2.Public key algorithms </a:t>
            </a:r>
          </a:p>
          <a:p>
            <a:pPr lvl="2"/>
            <a:r>
              <a:rPr lang="en-US" sz="1800" dirty="0"/>
              <a:t>Keys work in pairs </a:t>
            </a:r>
          </a:p>
          <a:p>
            <a:pPr lvl="2"/>
            <a:r>
              <a:rPr lang="en-US" sz="1800" dirty="0"/>
              <a:t>When a key is used to encrypt, only the other one can decrypt </a:t>
            </a:r>
          </a:p>
          <a:p>
            <a:pPr lvl="3"/>
            <a:r>
              <a:rPr lang="en-US" sz="1600" dirty="0"/>
              <a:t>Can encrypt with either; different uses </a:t>
            </a:r>
          </a:p>
          <a:p>
            <a:pPr lvl="2"/>
            <a:r>
              <a:rPr lang="en-US" sz="1800" dirty="0"/>
              <a:t>Also known as Asymmetric Cryptography </a:t>
            </a:r>
          </a:p>
          <a:p>
            <a:pPr lvl="2"/>
            <a:r>
              <a:rPr lang="en-US" sz="1800" dirty="0"/>
              <a:t>Typically one key is kept secret (private key), the other one is made public (public key) </a:t>
            </a:r>
          </a:p>
          <a:p>
            <a:pPr lvl="2"/>
            <a:r>
              <a:rPr lang="en-US" sz="1800" dirty="0"/>
              <a:t>Many uses in secure systems, one of the most obvious ones is authentication </a:t>
            </a:r>
          </a:p>
          <a:p>
            <a:pPr lvl="2"/>
            <a:r>
              <a:rPr lang="en-US" sz="1800" dirty="0"/>
              <a:t>The two communication parties have to find a way of sharing public key(s?) before communicating </a:t>
            </a:r>
          </a:p>
        </p:txBody>
      </p:sp>
    </p:spTree>
    <p:extLst>
      <p:ext uri="{BB962C8B-B14F-4D97-AF65-F5344CB8AC3E}">
        <p14:creationId xmlns:p14="http://schemas.microsoft.com/office/powerpoint/2010/main" val="2589488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6617"/>
            <a:ext cx="8478981" cy="4599709"/>
          </a:xfrm>
        </p:spPr>
        <p:txBody>
          <a:bodyPr>
            <a:noAutofit/>
          </a:bodyPr>
          <a:lstStyle/>
          <a:p>
            <a:r>
              <a:rPr lang="en-US" sz="2800" dirty="0"/>
              <a:t>Three types of crypto algorithms </a:t>
            </a:r>
          </a:p>
          <a:p>
            <a:pPr marL="114300" indent="0">
              <a:buNone/>
            </a:pPr>
            <a:r>
              <a:rPr lang="en-US" sz="2800" dirty="0"/>
              <a:t>   3.Hash algorithms </a:t>
            </a:r>
          </a:p>
          <a:p>
            <a:pPr lvl="2"/>
            <a:r>
              <a:rPr lang="en-US" sz="2000" dirty="0"/>
              <a:t>A one-way transformation </a:t>
            </a:r>
          </a:p>
          <a:p>
            <a:pPr lvl="3"/>
            <a:r>
              <a:rPr lang="en-US" sz="1800" dirty="0"/>
              <a:t>If </a:t>
            </a:r>
            <a:r>
              <a:rPr lang="en-US" sz="1800" i="1" dirty="0"/>
              <a:t>h </a:t>
            </a:r>
            <a:r>
              <a:rPr lang="en-US" sz="1800" dirty="0"/>
              <a:t>is a hash function such that </a:t>
            </a:r>
            <a:r>
              <a:rPr lang="en-US" sz="1800" i="1" dirty="0"/>
              <a:t>y=(h)</a:t>
            </a:r>
            <a:r>
              <a:rPr lang="en-US" sz="1800" dirty="0"/>
              <a:t>, then it is </a:t>
            </a:r>
            <a:r>
              <a:rPr lang="en-US" sz="1800" b="1" dirty="0"/>
              <a:t>computationally infeasible </a:t>
            </a:r>
            <a:r>
              <a:rPr lang="en-US" sz="1800" dirty="0"/>
              <a:t>for a user who has </a:t>
            </a:r>
            <a:r>
              <a:rPr lang="en-US" sz="1800" i="1" dirty="0"/>
              <a:t>h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to find </a:t>
            </a:r>
            <a:r>
              <a:rPr lang="en-US" sz="1800" i="1" dirty="0"/>
              <a:t>x</a:t>
            </a:r>
            <a:r>
              <a:rPr lang="en-US" sz="1800" dirty="0"/>
              <a:t>(or an </a:t>
            </a:r>
            <a:r>
              <a:rPr lang="en-US" sz="1800" i="1" dirty="0"/>
              <a:t>x’ ?</a:t>
            </a:r>
            <a:r>
              <a:rPr lang="en-US" sz="1800" dirty="0"/>
              <a:t>such that </a:t>
            </a:r>
            <a:r>
              <a:rPr lang="en-US" sz="1800" i="1" dirty="0"/>
              <a:t>h(x’)=y</a:t>
            </a:r>
            <a:r>
              <a:rPr lang="en-US" sz="1800" dirty="0"/>
              <a:t>) </a:t>
            </a:r>
          </a:p>
          <a:p>
            <a:pPr lvl="2"/>
            <a:r>
              <a:rPr lang="en-US" sz="2000" dirty="0"/>
              <a:t>Gives a fixed length output, whatever the input size is </a:t>
            </a:r>
          </a:p>
          <a:p>
            <a:pPr lvl="3"/>
            <a:r>
              <a:rPr lang="en-US" sz="1800" dirty="0"/>
              <a:t>MD5’s is 128, SHA-1’s is 160 </a:t>
            </a:r>
          </a:p>
          <a:p>
            <a:pPr lvl="2"/>
            <a:r>
              <a:rPr lang="en-US" sz="2000" dirty="0"/>
              <a:t>The output is sometimes called hash, digest or checksum </a:t>
            </a:r>
          </a:p>
          <a:p>
            <a:pPr lvl="2"/>
            <a:r>
              <a:rPr lang="en-US" sz="2000" dirty="0"/>
              <a:t>Many uses in secure systems, one of the most common ones is digital signatures </a:t>
            </a:r>
          </a:p>
        </p:txBody>
      </p:sp>
    </p:spTree>
    <p:extLst>
      <p:ext uri="{BB962C8B-B14F-4D97-AF65-F5344CB8AC3E}">
        <p14:creationId xmlns:p14="http://schemas.microsoft.com/office/powerpoint/2010/main" val="147329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0582" y="2288319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F68C23-8586-EF4D-8F77-6F416F246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7"/>
          <a:stretch/>
        </p:blipFill>
        <p:spPr bwMode="auto">
          <a:xfrm>
            <a:off x="0" y="0"/>
            <a:ext cx="7772400" cy="292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23C61B-8CA7-434A-8E55-2DC2143A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048000"/>
            <a:ext cx="660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Cryptography?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745673"/>
            <a:ext cx="7966364" cy="4946072"/>
          </a:xfrm>
        </p:spPr>
        <p:txBody>
          <a:bodyPr>
            <a:normAutofit/>
          </a:bodyPr>
          <a:lstStyle/>
          <a:p>
            <a:r>
              <a:rPr lang="en-US" sz="3600" dirty="0"/>
              <a:t>Protects stored data </a:t>
            </a:r>
          </a:p>
          <a:p>
            <a:r>
              <a:rPr lang="en-US" sz="3600" dirty="0"/>
              <a:t>Protects data in transit </a:t>
            </a:r>
          </a:p>
          <a:p>
            <a:r>
              <a:rPr lang="en-US" sz="3600" dirty="0"/>
              <a:t>Provides protection against </a:t>
            </a:r>
          </a:p>
          <a:p>
            <a:pPr lvl="1"/>
            <a:r>
              <a:rPr lang="en-US" sz="3200" dirty="0"/>
              <a:t>Data eavesdropping </a:t>
            </a:r>
          </a:p>
          <a:p>
            <a:pPr lvl="1"/>
            <a:r>
              <a:rPr lang="en-US" sz="3200" dirty="0"/>
              <a:t>Tampering with data </a:t>
            </a:r>
          </a:p>
          <a:p>
            <a:r>
              <a:rPr lang="en-US" sz="3600" dirty="0"/>
              <a:t>Could be easily used for authentication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006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terminology at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1662545"/>
            <a:ext cx="7758546" cy="5195455"/>
          </a:xfrm>
        </p:spPr>
        <p:txBody>
          <a:bodyPr>
            <a:noAutofit/>
          </a:bodyPr>
          <a:lstStyle/>
          <a:p>
            <a:r>
              <a:rPr lang="en-US" sz="2800" dirty="0" err="1"/>
              <a:t>Suuuuuuuuuuure</a:t>
            </a:r>
            <a:r>
              <a:rPr lang="en-US" sz="2800" dirty="0"/>
              <a:t> ! </a:t>
            </a:r>
          </a:p>
          <a:p>
            <a:r>
              <a:rPr lang="en-US" sz="2800" dirty="0"/>
              <a:t>Cryptography </a:t>
            </a:r>
          </a:p>
          <a:p>
            <a:pPr lvl="1"/>
            <a:r>
              <a:rPr lang="en-US" sz="2400" dirty="0"/>
              <a:t>art of creating and using codes to secure transmission of information </a:t>
            </a:r>
          </a:p>
          <a:p>
            <a:r>
              <a:rPr lang="en-US" sz="2800" dirty="0"/>
              <a:t>Cryptanalysis </a:t>
            </a:r>
          </a:p>
          <a:p>
            <a:pPr lvl="1"/>
            <a:r>
              <a:rPr lang="en-US" sz="2400" dirty="0"/>
              <a:t>art of obtaining original message from </a:t>
            </a:r>
            <a:r>
              <a:rPr lang="en-US" sz="2400" dirty="0" err="1"/>
              <a:t>ciphertext</a:t>
            </a:r>
            <a:r>
              <a:rPr lang="en-US" sz="2400" dirty="0"/>
              <a:t> without access to secret information (key or algorithm itself) </a:t>
            </a:r>
          </a:p>
          <a:p>
            <a:r>
              <a:rPr lang="en-US" sz="2800" dirty="0"/>
              <a:t>Cryptology </a:t>
            </a:r>
          </a:p>
          <a:p>
            <a:pPr lvl="1"/>
            <a:r>
              <a:rPr lang="en-US" sz="2400" dirty="0"/>
              <a:t>combines cryptography and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6048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97010A-BA15-934E-A37B-21684162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49300"/>
            <a:ext cx="7620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5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8A38FD-2FBA-C44C-827C-EC54EC08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7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16D19D-1416-C84E-9D76-B5D9C483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8" y="4362175"/>
            <a:ext cx="6954982" cy="24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it all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30" y="13716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/>
              <a:t>Julius Caesar (sometime BC) ! </a:t>
            </a:r>
          </a:p>
          <a:p>
            <a:pPr lvl="1"/>
            <a:r>
              <a:rPr lang="en-US" sz="2000" dirty="0"/>
              <a:t>A substitution cipher </a:t>
            </a:r>
          </a:p>
          <a:p>
            <a:pPr lvl="1"/>
            <a:r>
              <a:rPr lang="en-US" sz="2000" dirty="0"/>
              <a:t>The Caesar cipher replaces the </a:t>
            </a:r>
            <a:r>
              <a:rPr lang="en-US" sz="2000" i="1" dirty="0" err="1"/>
              <a:t>ith</a:t>
            </a:r>
            <a:r>
              <a:rPr lang="en-US" sz="2000" i="1" dirty="0"/>
              <a:t> </a:t>
            </a:r>
            <a:r>
              <a:rPr lang="en-US" sz="2000" dirty="0"/>
              <a:t>letter by the </a:t>
            </a:r>
            <a:r>
              <a:rPr lang="en-US" sz="2000" i="1" dirty="0"/>
              <a:t>i+3th </a:t>
            </a:r>
            <a:r>
              <a:rPr lang="en-US" sz="2000" dirty="0"/>
              <a:t>letter </a:t>
            </a:r>
          </a:p>
          <a:p>
            <a:pPr lvl="2"/>
            <a:r>
              <a:rPr lang="en-US" sz="1800" dirty="0"/>
              <a:t>CAT becomes FDW </a:t>
            </a:r>
          </a:p>
          <a:p>
            <a:pPr lvl="2"/>
            <a:r>
              <a:rPr lang="en-US" sz="1800" dirty="0"/>
              <a:t>Wraps around to A from Z </a:t>
            </a:r>
          </a:p>
          <a:p>
            <a:r>
              <a:rPr lang="en-US" sz="2400" dirty="0" err="1"/>
              <a:t>Generalised</a:t>
            </a:r>
            <a:r>
              <a:rPr lang="en-US" sz="2400" dirty="0"/>
              <a:t> in </a:t>
            </a:r>
            <a:r>
              <a:rPr lang="en-US" sz="2400" dirty="0" err="1"/>
              <a:t>monoalphabetic</a:t>
            </a:r>
            <a:r>
              <a:rPr lang="en-US" sz="2400" dirty="0"/>
              <a:t> ciphers </a:t>
            </a:r>
          </a:p>
          <a:p>
            <a:pPr lvl="1"/>
            <a:r>
              <a:rPr lang="en-US" sz="2000" dirty="0"/>
              <a:t>No restriction (such as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>
                <a:latin typeface="Wingdings"/>
              </a:rPr>
              <a:t></a:t>
            </a:r>
            <a:r>
              <a:rPr lang="en-US" sz="2000" i="1" dirty="0"/>
              <a:t>i+3</a:t>
            </a:r>
            <a:r>
              <a:rPr lang="en-US" sz="2000" dirty="0"/>
              <a:t>) on which letter could be assigned to which </a:t>
            </a:r>
          </a:p>
          <a:p>
            <a:pPr lvl="2"/>
            <a:r>
              <a:rPr lang="en-US" sz="1800" dirty="0"/>
              <a:t>E.g. A is encrypted as B, B as D, C as Z, D as A, etc. </a:t>
            </a:r>
          </a:p>
          <a:p>
            <a:pPr lvl="2"/>
            <a:r>
              <a:rPr lang="en-US" sz="1800" dirty="0"/>
              <a:t>26! possible </a:t>
            </a:r>
            <a:r>
              <a:rPr lang="en-US" sz="1800" dirty="0" err="1"/>
              <a:t>monoalphabetic</a:t>
            </a:r>
            <a:r>
              <a:rPr lang="en-US" sz="1800" dirty="0"/>
              <a:t> ciphers (4x1026) </a:t>
            </a:r>
          </a:p>
          <a:p>
            <a:pPr lvl="1"/>
            <a:r>
              <a:rPr lang="en-US" sz="2000" dirty="0"/>
              <a:t>Stronger than Julius Caesar, but would you use it? </a:t>
            </a:r>
          </a:p>
          <a:p>
            <a:pPr lvl="2"/>
            <a:r>
              <a:rPr lang="en-US" sz="1800" dirty="0"/>
              <a:t>NO ! Vulnerable to statistical analysis </a:t>
            </a:r>
          </a:p>
          <a:p>
            <a:pPr lvl="1"/>
            <a:r>
              <a:rPr lang="en-US" sz="2000" dirty="0"/>
              <a:t>Most common English letters?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1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95" y="1516312"/>
            <a:ext cx="8844983" cy="4373563"/>
          </a:xfrm>
        </p:spPr>
        <p:txBody>
          <a:bodyPr>
            <a:noAutofit/>
          </a:bodyPr>
          <a:lstStyle/>
          <a:p>
            <a:r>
              <a:rPr lang="en-US" sz="3200" dirty="0" err="1"/>
              <a:t>Vigenere</a:t>
            </a:r>
            <a:r>
              <a:rPr lang="en-US" sz="3200" dirty="0"/>
              <a:t> Cipher </a:t>
            </a:r>
          </a:p>
          <a:p>
            <a:pPr lvl="1"/>
            <a:r>
              <a:rPr lang="en-US" sz="2800" dirty="0"/>
              <a:t>Not his </a:t>
            </a:r>
          </a:p>
          <a:p>
            <a:pPr lvl="1"/>
            <a:r>
              <a:rPr lang="en-US" sz="2800" dirty="0"/>
              <a:t>First appeared in Rome in “La </a:t>
            </a:r>
            <a:r>
              <a:rPr lang="en-US" sz="2800" dirty="0" err="1"/>
              <a:t>cifra</a:t>
            </a:r>
            <a:r>
              <a:rPr lang="en-US" sz="2800" dirty="0"/>
              <a:t> del. Sig. </a:t>
            </a:r>
            <a:r>
              <a:rPr lang="en-US" sz="2800" dirty="0" err="1"/>
              <a:t>Giovan</a:t>
            </a:r>
            <a:r>
              <a:rPr lang="en-US" sz="2800" dirty="0"/>
              <a:t> Battista </a:t>
            </a:r>
            <a:r>
              <a:rPr lang="en-US" sz="2800" dirty="0" err="1"/>
              <a:t>Bellaso</a:t>
            </a:r>
            <a:r>
              <a:rPr lang="en-US" sz="2800" dirty="0"/>
              <a:t>”, in 1553 </a:t>
            </a:r>
          </a:p>
          <a:p>
            <a:pPr lvl="1"/>
            <a:r>
              <a:rPr lang="en-US" sz="2800" dirty="0"/>
              <a:t>“Le </a:t>
            </a:r>
            <a:r>
              <a:rPr lang="en-US" sz="2800" dirty="0" err="1"/>
              <a:t>chiffre</a:t>
            </a:r>
            <a:r>
              <a:rPr lang="en-US" sz="2800" dirty="0"/>
              <a:t> </a:t>
            </a:r>
            <a:r>
              <a:rPr lang="en-US" sz="2800" dirty="0" err="1"/>
              <a:t>indéchiffrable</a:t>
            </a:r>
            <a:r>
              <a:rPr lang="en-US" sz="2800" dirty="0"/>
              <a:t>” for about 3 </a:t>
            </a:r>
            <a:r>
              <a:rPr lang="en-US" sz="2400" dirty="0"/>
              <a:t>centuries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Similar to a Caesar cipher but has a variable shift value </a:t>
            </a:r>
          </a:p>
          <a:p>
            <a:pPr lvl="2"/>
            <a:r>
              <a:rPr lang="en-US" sz="2400" dirty="0"/>
              <a:t>First letter shifted by 5, second by 17, third by 11 </a:t>
            </a:r>
          </a:p>
          <a:p>
            <a:pPr lvl="2"/>
            <a:r>
              <a:rPr lang="en-US" sz="2400" dirty="0"/>
              <a:t>5, 17 and 11 are defined by a secret </a:t>
            </a:r>
          </a:p>
          <a:p>
            <a:pPr lvl="2"/>
            <a:r>
              <a:rPr lang="en-US" sz="2400" dirty="0"/>
              <a:t>The values range is 0 to 25 (A to Z): A is 0, Z is 25</a:t>
            </a:r>
          </a:p>
        </p:txBody>
      </p:sp>
    </p:spTree>
    <p:extLst>
      <p:ext uri="{BB962C8B-B14F-4D97-AF65-F5344CB8AC3E}">
        <p14:creationId xmlns:p14="http://schemas.microsoft.com/office/powerpoint/2010/main" val="1943865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86</TotalTime>
  <Words>1358</Words>
  <Application>Microsoft Macintosh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Apple Chancery</vt:lpstr>
      <vt:lpstr>Arial</vt:lpstr>
      <vt:lpstr>Century Gothic</vt:lpstr>
      <vt:lpstr>Wingdings</vt:lpstr>
      <vt:lpstr>Wingdings 3</vt:lpstr>
      <vt:lpstr>Wisp</vt:lpstr>
      <vt:lpstr>   Introduction to Cryptography </vt:lpstr>
      <vt:lpstr>What is Cryptography? </vt:lpstr>
      <vt:lpstr>PowerPoint Presentation</vt:lpstr>
      <vt:lpstr>Why Cryptography? </vt:lpstr>
      <vt:lpstr>Any terminology at all? </vt:lpstr>
      <vt:lpstr>PowerPoint Presentation</vt:lpstr>
      <vt:lpstr>PowerPoint Presentation</vt:lpstr>
      <vt:lpstr>When did it all start?</vt:lpstr>
      <vt:lpstr>What happened next?</vt:lpstr>
      <vt:lpstr>What happened next?</vt:lpstr>
      <vt:lpstr>PowerPoint Presentation</vt:lpstr>
      <vt:lpstr>Should cryptographic algorithms be kept secret? </vt:lpstr>
      <vt:lpstr>Should cryptographic algorithms be kept secret? </vt:lpstr>
      <vt:lpstr>Should cryptographic algorithms be kept secret? </vt:lpstr>
      <vt:lpstr>How Difficult is it to Find a Key? </vt:lpstr>
      <vt:lpstr>How Difficult is it to Find a Key? </vt:lpstr>
      <vt:lpstr>How to Break a Crypto Algorithm? </vt:lpstr>
      <vt:lpstr>How to Break a Crypto Algorithm? </vt:lpstr>
      <vt:lpstr>How to Break a Crypto Algorithm? </vt:lpstr>
      <vt:lpstr>PowerPoint Presentation</vt:lpstr>
      <vt:lpstr>Do all Crypto Algorithms Work the Same Way? </vt:lpstr>
      <vt:lpstr>Do all Crypto Algorithms Work the Same Way? </vt:lpstr>
      <vt:lpstr>Do all Crypto Algorithms Work the Same Way? 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Cryptography </dc:title>
  <dc:creator>Oluwasegun Adelaiye</dc:creator>
  <cp:lastModifiedBy>Microsoft Office User</cp:lastModifiedBy>
  <cp:revision>10</cp:revision>
  <dcterms:created xsi:type="dcterms:W3CDTF">2019-05-01T19:37:38Z</dcterms:created>
  <dcterms:modified xsi:type="dcterms:W3CDTF">2023-05-16T08:04:56Z</dcterms:modified>
</cp:coreProperties>
</file>