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4"/>
  </p:notesMasterIdLst>
  <p:sldIdLst>
    <p:sldId id="256" r:id="rId2"/>
    <p:sldId id="257" r:id="rId3"/>
    <p:sldId id="288" r:id="rId4"/>
    <p:sldId id="258" r:id="rId5"/>
    <p:sldId id="287" r:id="rId6"/>
    <p:sldId id="260" r:id="rId7"/>
    <p:sldId id="259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6" r:id="rId3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2A73A-3659-F747-B644-8D82B42CC3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EBF86-14C3-3E4F-9220-F96ADF4C6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BF86-14C3-3E4F-9220-F96ADF4C6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178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1628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497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0286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8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8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5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 Key cryptography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O.I. Adelaiye</a:t>
            </a:r>
          </a:p>
        </p:txBody>
      </p:sp>
    </p:spTree>
    <p:extLst>
      <p:ext uri="{BB962C8B-B14F-4D97-AF65-F5344CB8AC3E}">
        <p14:creationId xmlns:p14="http://schemas.microsoft.com/office/powerpoint/2010/main" val="23525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10" y="1594717"/>
            <a:ext cx="8686800" cy="4373563"/>
          </a:xfrm>
        </p:spPr>
        <p:txBody>
          <a:bodyPr>
            <a:noAutofit/>
          </a:bodyPr>
          <a:lstStyle/>
          <a:p>
            <a:r>
              <a:rPr lang="en-US" sz="3200" dirty="0"/>
              <a:t>RC4</a:t>
            </a:r>
          </a:p>
          <a:p>
            <a:pPr lvl="1"/>
            <a:r>
              <a:rPr lang="en-US" sz="2800" dirty="0"/>
              <a:t>Very easy to implement</a:t>
            </a:r>
          </a:p>
          <a:p>
            <a:pPr lvl="1"/>
            <a:r>
              <a:rPr lang="en-US" sz="2800" dirty="0"/>
              <a:t>Light-weight</a:t>
            </a:r>
          </a:p>
          <a:p>
            <a:pPr lvl="1"/>
            <a:r>
              <a:rPr lang="en-US" sz="2800" dirty="0"/>
              <a:t>But light security !</a:t>
            </a:r>
          </a:p>
          <a:p>
            <a:pPr lvl="1"/>
            <a:r>
              <a:rPr lang="en-US" sz="2800" dirty="0"/>
              <a:t>The first few generated bytes give insight on the used key</a:t>
            </a:r>
          </a:p>
          <a:p>
            <a:pPr lvl="2"/>
            <a:r>
              <a:rPr lang="en-US" sz="2400" dirty="0"/>
              <a:t>Avoid using the first 256 bytes</a:t>
            </a:r>
          </a:p>
          <a:p>
            <a:pPr lvl="1"/>
            <a:r>
              <a:rPr lang="en-US" sz="2800" dirty="0"/>
              <a:t>Not used anymore in new " secure” systems</a:t>
            </a:r>
          </a:p>
          <a:p>
            <a:pPr lvl="1"/>
            <a:r>
              <a:rPr lang="en-US" sz="2800" dirty="0"/>
              <a:t>Still a good pseudo-numbers generator though</a:t>
            </a:r>
          </a:p>
        </p:txBody>
      </p:sp>
    </p:spTree>
    <p:extLst>
      <p:ext uri="{BB962C8B-B14F-4D97-AF65-F5344CB8AC3E}">
        <p14:creationId xmlns:p14="http://schemas.microsoft.com/office/powerpoint/2010/main" val="98600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01544"/>
            <a:ext cx="8894618" cy="5245620"/>
          </a:xfrm>
        </p:spPr>
        <p:txBody>
          <a:bodyPr>
            <a:noAutofit/>
          </a:bodyPr>
          <a:lstStyle/>
          <a:p>
            <a:r>
              <a:rPr lang="en-US" sz="2000" dirty="0"/>
              <a:t>Encryption of a fixed length block</a:t>
            </a:r>
          </a:p>
          <a:p>
            <a:pPr lvl="1"/>
            <a:r>
              <a:rPr lang="en-US" sz="1800" dirty="0"/>
              <a:t>Defined by the encryption algorithm</a:t>
            </a:r>
          </a:p>
          <a:p>
            <a:r>
              <a:rPr lang="en-US" sz="2000" dirty="0"/>
              <a:t>The size of a block should be small enough to avoid wasting resources</a:t>
            </a:r>
          </a:p>
          <a:p>
            <a:pPr lvl="1"/>
            <a:r>
              <a:rPr lang="en-US" sz="1800" dirty="0"/>
              <a:t>Imagine a block size of 1GB !</a:t>
            </a:r>
          </a:p>
          <a:p>
            <a:r>
              <a:rPr lang="en-US" sz="2000" dirty="0"/>
              <a:t>The size of a block should be big enough to prevent crackers from building dictionaries</a:t>
            </a:r>
          </a:p>
          <a:p>
            <a:pPr lvl="1"/>
            <a:r>
              <a:rPr lang="en-US" sz="1800" dirty="0"/>
              <a:t>Imagine a block size of 1 bit !</a:t>
            </a:r>
          </a:p>
          <a:p>
            <a:pPr lvl="2"/>
            <a:r>
              <a:rPr lang="en-US" sz="1600" dirty="0"/>
              <a:t>A message 1100 will be deciphered as either 0011 or 1100</a:t>
            </a:r>
          </a:p>
          <a:p>
            <a:pPr lvl="2"/>
            <a:r>
              <a:rPr lang="en-US" sz="1600" dirty="0"/>
              <a:t>The number of possibilities is 2</a:t>
            </a:r>
            <a:r>
              <a:rPr lang="en-US" sz="1600" baseline="30000" dirty="0"/>
              <a:t>block_size</a:t>
            </a:r>
          </a:p>
          <a:p>
            <a:pPr lvl="2"/>
            <a:r>
              <a:rPr lang="en-US" sz="1600" dirty="0"/>
              <a:t>The cracker does not need to know the key</a:t>
            </a:r>
          </a:p>
          <a:p>
            <a:r>
              <a:rPr lang="en-US" sz="2000" dirty="0"/>
              <a:t>64 bits was considered to be a reasonable block size in 1970s: DES and later on IDEA</a:t>
            </a:r>
          </a:p>
          <a:p>
            <a:pPr lvl="2"/>
            <a:r>
              <a:rPr lang="en-US" sz="1600" dirty="0"/>
              <a:t>The more recent AES uses 128 bits</a:t>
            </a:r>
          </a:p>
        </p:txBody>
      </p:sp>
    </p:spTree>
    <p:extLst>
      <p:ext uri="{BB962C8B-B14F-4D97-AF65-F5344CB8AC3E}">
        <p14:creationId xmlns:p14="http://schemas.microsoft.com/office/powerpoint/2010/main" val="35245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encryption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82"/>
            <a:ext cx="8381999" cy="554181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Needs a technique that maps inputs (</a:t>
            </a:r>
            <a:r>
              <a:rPr lang="en-US" sz="2800" dirty="0" err="1"/>
              <a:t>cleartext</a:t>
            </a:r>
            <a:r>
              <a:rPr lang="en-US" sz="2800" dirty="0"/>
              <a:t>) to outputs (</a:t>
            </a:r>
            <a:r>
              <a:rPr lang="en-US" sz="2800" dirty="0" err="1"/>
              <a:t>ciphertext</a:t>
            </a:r>
            <a:r>
              <a:rPr lang="en-US" sz="2800" dirty="0"/>
              <a:t>) and vice versa</a:t>
            </a:r>
          </a:p>
          <a:p>
            <a:pPr lvl="1"/>
            <a:r>
              <a:rPr lang="en-US" sz="2400" dirty="0"/>
              <a:t>Has to be one-to-one, otherwise a </a:t>
            </a:r>
            <a:r>
              <a:rPr lang="en-US" sz="2400" dirty="0" err="1"/>
              <a:t>ciphertext</a:t>
            </a:r>
            <a:r>
              <a:rPr lang="en-US" sz="2400" dirty="0"/>
              <a:t> could be decrypted to many possible </a:t>
            </a:r>
            <a:r>
              <a:rPr lang="en-US" sz="2400" dirty="0" err="1"/>
              <a:t>cleartexts</a:t>
            </a:r>
            <a:endParaRPr lang="en-US" sz="2400" dirty="0"/>
          </a:p>
          <a:p>
            <a:r>
              <a:rPr lang="en-US" sz="2800" dirty="0"/>
              <a:t>Two techniques</a:t>
            </a:r>
          </a:p>
          <a:p>
            <a:pPr lvl="1"/>
            <a:r>
              <a:rPr lang="en-US" sz="2400" dirty="0"/>
              <a:t>Permutation: changes positions of bits</a:t>
            </a:r>
          </a:p>
          <a:p>
            <a:pPr lvl="2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becomes 7</a:t>
            </a:r>
            <a:r>
              <a:rPr lang="en-US" sz="2000" baseline="30000" dirty="0"/>
              <a:t>th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 becomes 5</a:t>
            </a:r>
            <a:r>
              <a:rPr lang="en-US" sz="2000" baseline="30000" dirty="0"/>
              <a:t>th</a:t>
            </a:r>
            <a:r>
              <a:rPr lang="en-US" sz="2000" dirty="0"/>
              <a:t> , etc.</a:t>
            </a:r>
          </a:p>
          <a:p>
            <a:pPr lvl="2"/>
            <a:r>
              <a:rPr lang="en-US" sz="2000" dirty="0"/>
              <a:t>n! permutations (where n is the number of bits), n! = n.(n-1).(n-</a:t>
            </a:r>
            <a:r>
              <a:rPr lang="mr-IN" sz="2000" dirty="0"/>
              <a:t>2</a:t>
            </a:r>
            <a:r>
              <a:rPr lang="en-US" sz="2000" dirty="0"/>
              <a:t>)</a:t>
            </a:r>
            <a:r>
              <a:rPr lang="mr-IN" sz="2000" dirty="0"/>
              <a:t>… </a:t>
            </a:r>
            <a:r>
              <a:rPr lang="en-US" sz="2000" dirty="0"/>
              <a:t>1</a:t>
            </a:r>
            <a:endParaRPr lang="mr-IN" sz="2000" dirty="0"/>
          </a:p>
          <a:p>
            <a:pPr lvl="1"/>
            <a:r>
              <a:rPr lang="en-US" sz="2400" dirty="0"/>
              <a:t>Substitution: replaces n bits by n other bits</a:t>
            </a:r>
          </a:p>
          <a:p>
            <a:pPr lvl="2"/>
            <a:r>
              <a:rPr lang="en-US" sz="2000" dirty="0"/>
              <a:t>Works like a dictionary</a:t>
            </a:r>
          </a:p>
          <a:p>
            <a:pPr lvl="2"/>
            <a:r>
              <a:rPr lang="en-US" sz="2000" dirty="0"/>
              <a:t>E.g. 0000 is replaced by 1010; 0001 by 1100; 0010 by 1001, etc.</a:t>
            </a:r>
          </a:p>
          <a:p>
            <a:pPr lvl="2"/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/>
              <a:t> possible outputs for each input</a:t>
            </a:r>
          </a:p>
          <a:p>
            <a:r>
              <a:rPr lang="en-US" sz="2800" dirty="0"/>
              <a:t>Can be combined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937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3" y="1399309"/>
            <a:ext cx="7994072" cy="52508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Gordon’s cipher: block size is 16 bits, key size is 1 bit</a:t>
            </a:r>
          </a:p>
          <a:p>
            <a:pPr lvl="1"/>
            <a:r>
              <a:rPr lang="en-US" sz="2000" dirty="0"/>
              <a:t>Combines both substitution and permutation to create a cipher</a:t>
            </a:r>
          </a:p>
          <a:p>
            <a:pPr lvl="1"/>
            <a:r>
              <a:rPr lang="en-US" sz="2000" dirty="0"/>
              <a:t>Start with substitution</a:t>
            </a:r>
          </a:p>
          <a:p>
            <a:pPr lvl="2"/>
            <a:r>
              <a:rPr lang="en-US" sz="1800" dirty="0"/>
              <a:t>Divide the block (say 16 bits) into smaller chunks (2 bits each)</a:t>
            </a:r>
          </a:p>
          <a:p>
            <a:pPr lvl="2"/>
            <a:r>
              <a:rPr lang="en-US" sz="1800" dirty="0"/>
              <a:t>Apply the substitution on each chunk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uk-UA" sz="2400" dirty="0"/>
              <a:t>00 </a:t>
            </a:r>
            <a:r>
              <a:rPr lang="en-US" sz="2400" dirty="0"/>
              <a:t>&gt;</a:t>
            </a:r>
            <a:r>
              <a:rPr lang="uk-UA" sz="2400" dirty="0"/>
              <a:t> 10</a:t>
            </a:r>
          </a:p>
          <a:p>
            <a:pPr marL="114300" indent="0">
              <a:buNone/>
            </a:pPr>
            <a:r>
              <a:rPr lang="pt-BR" sz="2400" dirty="0"/>
              <a:t>		01 &gt; 11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uk-UA" sz="2400" dirty="0"/>
              <a:t>10 </a:t>
            </a:r>
            <a:r>
              <a:rPr lang="en-US" sz="2400" dirty="0"/>
              <a:t>&gt;</a:t>
            </a:r>
            <a:r>
              <a:rPr lang="uk-UA" sz="2400" dirty="0"/>
              <a:t> 00</a:t>
            </a:r>
          </a:p>
          <a:p>
            <a:pPr marL="114300" indent="0">
              <a:buNone/>
            </a:pPr>
            <a:r>
              <a:rPr lang="hr-HR" sz="2400" dirty="0"/>
              <a:t>		11 &gt; 01</a:t>
            </a:r>
          </a:p>
          <a:p>
            <a:pPr lvl="1"/>
            <a:r>
              <a:rPr lang="en-US" sz="2000" dirty="0"/>
              <a:t>Then, apply permutation: reorder bits</a:t>
            </a:r>
          </a:p>
          <a:p>
            <a:pPr lvl="2"/>
            <a:r>
              <a:rPr lang="en-US" sz="1800" dirty="0"/>
              <a:t>1,2,3,4, 5, 6, 7, 8, 9,10,11,12,13,14,15,16 becomes</a:t>
            </a:r>
          </a:p>
          <a:p>
            <a:pPr lvl="2"/>
            <a:r>
              <a:rPr lang="fi-FI" sz="1800" dirty="0"/>
              <a:t>2,4,6,8,10,12,14,16,15,13,11,9 , 7 , 5, 3 ,1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807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454727"/>
            <a:ext cx="7966364" cy="52508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Gordon’s cipher: block size is 16 bits, key size is 1 bit</a:t>
            </a:r>
          </a:p>
          <a:p>
            <a:pPr lvl="1"/>
            <a:r>
              <a:rPr lang="en-US" sz="2400" dirty="0" err="1"/>
              <a:t>Oups</a:t>
            </a:r>
            <a:r>
              <a:rPr lang="en-US" sz="2400" dirty="0"/>
              <a:t> ! the key has not been used !</a:t>
            </a:r>
          </a:p>
          <a:p>
            <a:pPr lvl="1"/>
            <a:r>
              <a:rPr lang="en-US" sz="2400" dirty="0"/>
              <a:t>XOR the key with each chunk (two bits) after the permutation</a:t>
            </a:r>
          </a:p>
          <a:p>
            <a:r>
              <a:rPr lang="en-US" sz="2800" dirty="0"/>
              <a:t>Example: encrypt 11 00 10 01 00 11 00 11 with key " 1</a:t>
            </a:r>
          </a:p>
          <a:p>
            <a:pPr lvl="1"/>
            <a:r>
              <a:rPr lang="en-US" sz="2400" dirty="0"/>
              <a:t>After substitution: 01 10 00 11 10 01 10 01</a:t>
            </a:r>
          </a:p>
          <a:p>
            <a:pPr lvl="1"/>
            <a:r>
              <a:rPr lang="en-US" sz="2400" dirty="0"/>
              <a:t>After permutation:</a:t>
            </a:r>
          </a:p>
          <a:p>
            <a:pPr lvl="1"/>
            <a:r>
              <a:rPr lang="en-US" sz="2400" dirty="0"/>
              <a:t>After XOR with the key:</a:t>
            </a:r>
          </a:p>
          <a:p>
            <a:r>
              <a:rPr lang="en-US" sz="2800" dirty="0"/>
              <a:t>Note that modifying one bit in the input &gt; modify one or two bits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96300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673" y="1634836"/>
            <a:ext cx="7897091" cy="4918364"/>
          </a:xfrm>
        </p:spPr>
        <p:txBody>
          <a:bodyPr>
            <a:normAutofit/>
          </a:bodyPr>
          <a:lstStyle/>
          <a:p>
            <a:r>
              <a:rPr lang="en-US" sz="3600" dirty="0"/>
              <a:t>This process is repeated many times (rounds)</a:t>
            </a:r>
          </a:p>
          <a:p>
            <a:pPr lvl="1"/>
            <a:r>
              <a:rPr lang="en-US" sz="3200" dirty="0"/>
              <a:t>Otherwise, one input bit impacts only two output bits</a:t>
            </a:r>
          </a:p>
          <a:p>
            <a:r>
              <a:rPr lang="en-US" sz="3600" dirty="0"/>
              <a:t>Is this process reversible?</a:t>
            </a:r>
          </a:p>
          <a:p>
            <a:pPr lvl="1"/>
            <a:r>
              <a:rPr lang="en-US" sz="3200" dirty="0"/>
              <a:t>Is it important to be reversible?</a:t>
            </a:r>
          </a:p>
        </p:txBody>
      </p:sp>
    </p:spTree>
    <p:extLst>
      <p:ext uri="{BB962C8B-B14F-4D97-AF65-F5344CB8AC3E}">
        <p14:creationId xmlns:p14="http://schemas.microsoft.com/office/powerpoint/2010/main" val="268421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standard (DES)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0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620981"/>
            <a:ext cx="8035636" cy="49460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Published in 1977</a:t>
            </a:r>
          </a:p>
          <a:p>
            <a:pPr lvl="1"/>
            <a:r>
              <a:rPr lang="en-US" sz="2800" dirty="0"/>
              <a:t>By the National Bureau of Standards</a:t>
            </a:r>
          </a:p>
          <a:p>
            <a:pPr lvl="2"/>
            <a:r>
              <a:rPr lang="en-US" sz="2400" dirty="0"/>
              <a:t>Became the National Institute of Standards and Technology (NIST)</a:t>
            </a:r>
          </a:p>
          <a:p>
            <a:pPr lvl="1"/>
            <a:r>
              <a:rPr lang="en-US" sz="2800" dirty="0"/>
              <a:t>Encrypts 64 bit blocks into 64 bit blocks</a:t>
            </a:r>
          </a:p>
          <a:p>
            <a:pPr lvl="1"/>
            <a:r>
              <a:rPr lang="en-US" sz="2800" dirty="0"/>
              <a:t>Uses a 64 bit key</a:t>
            </a:r>
          </a:p>
          <a:p>
            <a:pPr lvl="2"/>
            <a:r>
              <a:rPr lang="en-US" sz="2400" dirty="0"/>
              <a:t>Not really! 8 bits are odd parity bits: a parity bit per octet: 64 - 8 = 56 bit key</a:t>
            </a:r>
          </a:p>
          <a:p>
            <a:pPr lvl="1"/>
            <a:r>
              <a:rPr lang="en-US" sz="2800" dirty="0"/>
              <a:t>Designed to be implemented in hardware</a:t>
            </a:r>
          </a:p>
          <a:p>
            <a:pPr lvl="1"/>
            <a:r>
              <a:rPr lang="en-US" sz="2800" dirty="0"/>
              <a:t>Based on IBM’s Lucifer Cipher</a:t>
            </a:r>
          </a:p>
        </p:txBody>
      </p:sp>
    </p:spTree>
    <p:extLst>
      <p:ext uri="{BB962C8B-B14F-4D97-AF65-F5344CB8AC3E}">
        <p14:creationId xmlns:p14="http://schemas.microsoft.com/office/powerpoint/2010/main" val="157296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13163"/>
            <a:ext cx="8215744" cy="5167745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Initial permutation, then 16 rounds, then final swap and final permutation</a:t>
            </a:r>
          </a:p>
          <a:p>
            <a:r>
              <a:rPr lang="en-US" sz="3200" dirty="0"/>
              <a:t>In each round</a:t>
            </a:r>
          </a:p>
          <a:p>
            <a:pPr lvl="1"/>
            <a:r>
              <a:rPr lang="en-US" sz="2800" dirty="0"/>
              <a:t>The 56 bit key is used to generate a new 48 bit round key</a:t>
            </a:r>
          </a:p>
          <a:p>
            <a:pPr lvl="1"/>
            <a:r>
              <a:rPr lang="en-US" sz="2800" dirty="0"/>
              <a:t>A 64 bit input is converted into 64 bit output</a:t>
            </a:r>
          </a:p>
          <a:p>
            <a:r>
              <a:rPr lang="en-US" sz="3200" dirty="0"/>
              <a:t>Decryption is done by running the rounds backwards</a:t>
            </a:r>
          </a:p>
          <a:p>
            <a:pPr lvl="1"/>
            <a:r>
              <a:rPr lang="en-US" sz="2800" dirty="0"/>
              <a:t>Initial permutation is still done first in decryption (cancels the final permutation done in encryption)</a:t>
            </a:r>
          </a:p>
          <a:p>
            <a:pPr lvl="1"/>
            <a:r>
              <a:rPr lang="en-US" sz="2800" dirty="0"/>
              <a:t>Final swap and permutation still done at the end</a:t>
            </a:r>
          </a:p>
        </p:txBody>
      </p:sp>
    </p:spTree>
    <p:extLst>
      <p:ext uri="{BB962C8B-B14F-4D97-AF65-F5344CB8AC3E}">
        <p14:creationId xmlns:p14="http://schemas.microsoft.com/office/powerpoint/2010/main" val="13863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73" y="1752600"/>
            <a:ext cx="8579745" cy="4373563"/>
          </a:xfrm>
        </p:spPr>
        <p:txBody>
          <a:bodyPr>
            <a:noAutofit/>
          </a:bodyPr>
          <a:lstStyle/>
          <a:p>
            <a:r>
              <a:rPr lang="en-US" sz="3200" dirty="0"/>
              <a:t>Secret key cryptography: Common uses</a:t>
            </a:r>
          </a:p>
          <a:p>
            <a:pPr lvl="1"/>
            <a:r>
              <a:rPr lang="en-US" sz="2800" dirty="0"/>
              <a:t>Confidentiality: sender and receiver share a secret and use it to communicate</a:t>
            </a:r>
          </a:p>
          <a:p>
            <a:pPr lvl="1"/>
            <a:r>
              <a:rPr lang="en-US" sz="2800" dirty="0"/>
              <a:t>Secure storage: encrypt content before storing it</a:t>
            </a:r>
          </a:p>
          <a:p>
            <a:pPr lvl="1"/>
            <a:r>
              <a:rPr lang="en-US" sz="2800" dirty="0"/>
              <a:t>Authentication: share a key and prove that you know it when being authenticated</a:t>
            </a:r>
          </a:p>
          <a:p>
            <a:pPr lvl="1"/>
            <a:r>
              <a:rPr lang="en-US" sz="2800" dirty="0"/>
              <a:t>Integrity: instead of having a simple </a:t>
            </a:r>
            <a:r>
              <a:rPr lang="en-US" sz="2800" dirty="0" err="1"/>
              <a:t>cleartext</a:t>
            </a:r>
            <a:r>
              <a:rPr lang="en-US" sz="2800" dirty="0"/>
              <a:t> checksum, encrypt it !</a:t>
            </a:r>
          </a:p>
          <a:p>
            <a:pPr lvl="2"/>
            <a:r>
              <a:rPr lang="en-US" sz="2400" dirty="0"/>
              <a:t>becomes </a:t>
            </a:r>
            <a:r>
              <a:rPr lang="en-US" sz="2400" dirty="0">
                <a:solidFill>
                  <a:srgbClr val="FF0000"/>
                </a:solidFill>
              </a:rPr>
              <a:t>Message Integrity Check</a:t>
            </a:r>
            <a:r>
              <a:rPr lang="en-US" sz="2400" dirty="0"/>
              <a:t> or Code</a:t>
            </a:r>
          </a:p>
        </p:txBody>
      </p:sp>
    </p:spTree>
    <p:extLst>
      <p:ext uri="{BB962C8B-B14F-4D97-AF65-F5344CB8AC3E}">
        <p14:creationId xmlns:p14="http://schemas.microsoft.com/office/powerpoint/2010/main" val="227314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6" y="1607126"/>
            <a:ext cx="7800109" cy="4752109"/>
          </a:xfrm>
        </p:spPr>
        <p:txBody>
          <a:bodyPr>
            <a:normAutofit/>
          </a:bodyPr>
          <a:lstStyle/>
          <a:p>
            <a:r>
              <a:rPr lang="en-US" sz="3600" dirty="0"/>
              <a:t>Initial permutation</a:t>
            </a:r>
          </a:p>
          <a:p>
            <a:pPr lvl="1"/>
            <a:r>
              <a:rPr lang="en-US" sz="3200" dirty="0"/>
              <a:t>Place even columns before odd ones</a:t>
            </a:r>
          </a:p>
          <a:p>
            <a:pPr lvl="2"/>
            <a:r>
              <a:rPr lang="fi-FI" sz="2800" dirty="0"/>
              <a:t>2,4,6,8,1,3,5,7</a:t>
            </a:r>
          </a:p>
          <a:p>
            <a:pPr lvl="1"/>
            <a:r>
              <a:rPr lang="fi-FI" sz="3200" dirty="0" err="1"/>
              <a:t>Rotate</a:t>
            </a:r>
            <a:r>
              <a:rPr lang="fi-FI" sz="3200" dirty="0"/>
              <a:t> </a:t>
            </a:r>
            <a:r>
              <a:rPr lang="fi-FI" sz="3200" dirty="0" err="1"/>
              <a:t>clockwise</a:t>
            </a:r>
            <a:endParaRPr lang="fi-FI" sz="3200" dirty="0"/>
          </a:p>
          <a:p>
            <a:r>
              <a:rPr lang="fi-FI" sz="3600" dirty="0" err="1"/>
              <a:t>Final</a:t>
            </a:r>
            <a:r>
              <a:rPr lang="fi-FI" sz="3600" dirty="0"/>
              <a:t> </a:t>
            </a:r>
            <a:r>
              <a:rPr lang="fi-FI" sz="3600" dirty="0" err="1"/>
              <a:t>permutation</a:t>
            </a:r>
            <a:r>
              <a:rPr lang="fi-FI" sz="3600" dirty="0"/>
              <a:t>: </a:t>
            </a:r>
            <a:r>
              <a:rPr lang="fi-FI" sz="3600" dirty="0" err="1"/>
              <a:t>cancels</a:t>
            </a:r>
            <a:r>
              <a:rPr lang="fi-FI" sz="3600" dirty="0"/>
              <a:t> the </a:t>
            </a:r>
            <a:r>
              <a:rPr lang="fi-FI" sz="3600" dirty="0" err="1"/>
              <a:t>initial</a:t>
            </a:r>
            <a:r>
              <a:rPr lang="fi-FI" sz="3600" dirty="0"/>
              <a:t> </a:t>
            </a:r>
            <a:r>
              <a:rPr lang="fi-FI" sz="3600" dirty="0" err="1"/>
              <a:t>permutation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503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3" y="1330035"/>
            <a:ext cx="7675418" cy="5347855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Reminder: the key has 8 parity bits</a:t>
            </a:r>
          </a:p>
          <a:p>
            <a:pPr lvl="1"/>
            <a:r>
              <a:rPr lang="mr-IN" sz="2800" dirty="0"/>
              <a:t>56 useful bits: 1-7;9-15;17-23; … ;57-63</a:t>
            </a:r>
          </a:p>
          <a:p>
            <a:r>
              <a:rPr lang="en-US" sz="3200" dirty="0" err="1"/>
              <a:t>Initialisation</a:t>
            </a:r>
            <a:endParaRPr lang="en-US" sz="3200" dirty="0"/>
          </a:p>
          <a:p>
            <a:pPr lvl="1"/>
            <a:r>
              <a:rPr lang="en-US" sz="2800" dirty="0"/>
              <a:t>Permutation</a:t>
            </a:r>
          </a:p>
          <a:p>
            <a:pPr lvl="1"/>
            <a:r>
              <a:rPr lang="en-US" sz="2800" dirty="0"/>
              <a:t>Split the key into two halves: C</a:t>
            </a:r>
            <a:r>
              <a:rPr lang="en-US" sz="2800" baseline="-25000" dirty="0"/>
              <a:t>0</a:t>
            </a:r>
            <a:r>
              <a:rPr lang="en-US" sz="2800" dirty="0"/>
              <a:t> and D</a:t>
            </a:r>
            <a:r>
              <a:rPr lang="en-US" sz="2800" baseline="-25000" dirty="0"/>
              <a:t>0</a:t>
            </a:r>
          </a:p>
          <a:p>
            <a:r>
              <a:rPr lang="en-US" sz="3200" dirty="0"/>
              <a:t>Round </a:t>
            </a:r>
            <a:r>
              <a:rPr lang="en-US" sz="3200" i="1" dirty="0" err="1"/>
              <a:t>i</a:t>
            </a:r>
            <a:endParaRPr lang="en-US" sz="3200" i="1" dirty="0"/>
          </a:p>
          <a:p>
            <a:pPr lvl="1"/>
            <a:r>
              <a:rPr lang="en-US" sz="2800" dirty="0"/>
              <a:t>Shift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 and D</a:t>
            </a:r>
            <a:r>
              <a:rPr lang="en-US" sz="2800" baseline="-25000" dirty="0"/>
              <a:t>i</a:t>
            </a:r>
            <a:r>
              <a:rPr lang="en-US" sz="2800" dirty="0"/>
              <a:t> by one or two bits to the left</a:t>
            </a:r>
          </a:p>
          <a:p>
            <a:pPr lvl="1"/>
            <a:r>
              <a:rPr lang="en-US" sz="2800" dirty="0"/>
              <a:t>Permute (again!) each of the two halves, the result of the permutation is the round key</a:t>
            </a:r>
          </a:p>
          <a:p>
            <a:pPr lvl="2"/>
            <a:r>
              <a:rPr lang="en-US" sz="2400" dirty="0"/>
              <a:t>The permutation on each half discards 4 bits of it &gt; the round key is 56 But 48 bits only are selected (Left Choice Shift) </a:t>
            </a:r>
          </a:p>
        </p:txBody>
      </p:sp>
      <p:pic>
        <p:nvPicPr>
          <p:cNvPr id="4" name="Picture 3" descr="Screenshot 2019-05-13 at 20.1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2" y="1883411"/>
            <a:ext cx="187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1055"/>
            <a:ext cx="4770052" cy="53795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Round I</a:t>
            </a:r>
          </a:p>
          <a:p>
            <a:pPr lvl="1"/>
            <a:r>
              <a:rPr lang="en-US" dirty="0"/>
              <a:t>Input: 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/>
            <a:r>
              <a:rPr lang="en-US" dirty="0"/>
              <a:t>Output: L</a:t>
            </a:r>
            <a:r>
              <a:rPr lang="en-US" baseline="-25000" dirty="0"/>
              <a:t>i+1</a:t>
            </a:r>
            <a:r>
              <a:rPr lang="en-US" dirty="0"/>
              <a:t> and R</a:t>
            </a:r>
            <a:r>
              <a:rPr lang="en-US" baseline="-25000" dirty="0"/>
              <a:t>i+1</a:t>
            </a:r>
          </a:p>
          <a:p>
            <a:r>
              <a:rPr lang="mr-IN" dirty="0"/>
              <a:t>L</a:t>
            </a:r>
            <a:r>
              <a:rPr lang="mr-IN" baseline="-25000" dirty="0"/>
              <a:t>i+1 </a:t>
            </a:r>
            <a:r>
              <a:rPr lang="mr-IN" dirty="0"/>
              <a:t>= R</a:t>
            </a:r>
            <a:r>
              <a:rPr lang="mr-IN" baseline="-25000" dirty="0"/>
              <a:t>i</a:t>
            </a:r>
          </a:p>
          <a:p>
            <a:r>
              <a:rPr lang="mr-IN" dirty="0"/>
              <a:t>R</a:t>
            </a:r>
            <a:r>
              <a:rPr lang="mr-IN" baseline="-25000" dirty="0"/>
              <a:t>i+1</a:t>
            </a:r>
            <a:r>
              <a:rPr lang="mr-IN" dirty="0"/>
              <a:t> = f(R</a:t>
            </a:r>
            <a:r>
              <a:rPr lang="mr-IN" baseline="-25000" dirty="0"/>
              <a:t>i</a:t>
            </a:r>
            <a:r>
              <a:rPr lang="mr-IN" dirty="0"/>
              <a:t>,K</a:t>
            </a:r>
            <a:r>
              <a:rPr lang="mr-IN" baseline="-25000" dirty="0"/>
              <a:t>i</a:t>
            </a:r>
            <a:r>
              <a:rPr lang="mr-IN" dirty="0"/>
              <a:t>)</a:t>
            </a:r>
            <a:r>
              <a:rPr lang="en-US" dirty="0"/>
              <a:t>   </a:t>
            </a:r>
            <a:r>
              <a:rPr lang="mr-IN" dirty="0"/>
              <a:t> Li</a:t>
            </a:r>
          </a:p>
          <a:p>
            <a:r>
              <a:rPr lang="en-US" dirty="0"/>
              <a:t>f is the </a:t>
            </a:r>
            <a:r>
              <a:rPr lang="en-US" dirty="0" err="1">
                <a:solidFill>
                  <a:srgbClr val="FF0000"/>
                </a:solidFill>
              </a:rPr>
              <a:t>mangler</a:t>
            </a:r>
            <a:r>
              <a:rPr lang="en-US" dirty="0">
                <a:solidFill>
                  <a:srgbClr val="FF0000"/>
                </a:solidFill>
              </a:rPr>
              <a:t> function</a:t>
            </a:r>
          </a:p>
          <a:p>
            <a:pPr lvl="1"/>
            <a:r>
              <a:rPr lang="en-US" dirty="0"/>
              <a:t>Takes a 32 bit R and 48 bit K</a:t>
            </a:r>
          </a:p>
          <a:p>
            <a:pPr lvl="1"/>
            <a:r>
              <a:rPr lang="en-US" dirty="0"/>
              <a:t>Split R into blocks of 4 bits</a:t>
            </a:r>
          </a:p>
          <a:p>
            <a:pPr lvl="1"/>
            <a:r>
              <a:rPr lang="en-US" dirty="0"/>
              <a:t>Expand each 4 bit block by adding the surrounding bits (i.e. +1 bit from each side)</a:t>
            </a:r>
          </a:p>
          <a:p>
            <a:pPr lvl="2"/>
            <a:r>
              <a:rPr lang="en-US" dirty="0"/>
              <a:t>Becomes 6 bits</a:t>
            </a:r>
          </a:p>
          <a:p>
            <a:pPr lvl="1"/>
            <a:r>
              <a:rPr lang="en-US" dirty="0"/>
              <a:t>Split K into blocks of 6 bits and XOR them with R’s blocks</a:t>
            </a:r>
          </a:p>
          <a:p>
            <a:pPr lvl="1"/>
            <a:r>
              <a:rPr lang="en-US" dirty="0"/>
              <a:t>The outputs are eight 6 bit long blocks and each will be mapped using a S-box to 4 bits</a:t>
            </a:r>
          </a:p>
          <a:p>
            <a:pPr lvl="2"/>
            <a:r>
              <a:rPr lang="en-US" dirty="0"/>
              <a:t>Final output is 8x4=32 bits long and is the new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1177545"/>
            <a:ext cx="4102100" cy="4089400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2333067" y="2938878"/>
            <a:ext cx="162428" cy="206755"/>
          </a:xfrm>
          <a:prstGeom prst="mathPlus">
            <a:avLst>
              <a:gd name="adj1" fmla="val 13043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3066" y="2938878"/>
            <a:ext cx="162429" cy="2067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0189"/>
            <a:ext cx="4433455" cy="377762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Decryption</a:t>
            </a:r>
          </a:p>
          <a:p>
            <a:pPr lvl="1"/>
            <a:r>
              <a:rPr lang="en-US" sz="2800" dirty="0"/>
              <a:t>Use exactly the same round algorithm</a:t>
            </a:r>
          </a:p>
          <a:p>
            <a:pPr lvl="1"/>
            <a:r>
              <a:rPr lang="en-US" sz="2800" dirty="0"/>
              <a:t>Input: R</a:t>
            </a:r>
            <a:r>
              <a:rPr lang="en-US" sz="2800" baseline="-25000" dirty="0"/>
              <a:t>i+1</a:t>
            </a:r>
            <a:r>
              <a:rPr lang="en-US" sz="2800" dirty="0"/>
              <a:t> , L</a:t>
            </a:r>
            <a:r>
              <a:rPr lang="en-US" sz="2800" baseline="-25000" dirty="0"/>
              <a:t>i+1</a:t>
            </a:r>
            <a:r>
              <a:rPr lang="en-US" sz="2800" dirty="0"/>
              <a:t> , K</a:t>
            </a:r>
            <a:r>
              <a:rPr lang="en-US" sz="2800" baseline="-25000" dirty="0"/>
              <a:t>i</a:t>
            </a:r>
            <a:r>
              <a:rPr lang="en-US" sz="2800" dirty="0"/>
              <a:t> (note that the inputs are swapped)</a:t>
            </a:r>
          </a:p>
          <a:p>
            <a:pPr lvl="1"/>
            <a:r>
              <a:rPr lang="en-US" sz="2800" dirty="0"/>
              <a:t>Output: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, L</a:t>
            </a:r>
            <a:r>
              <a:rPr lang="en-US" sz="2800" baseline="-25000" dirty="0"/>
              <a:t>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00" y="2372367"/>
            <a:ext cx="3371352" cy="33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468582"/>
            <a:ext cx="8091055" cy="508461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Key size</a:t>
            </a:r>
          </a:p>
          <a:p>
            <a:pPr lvl="1"/>
            <a:r>
              <a:rPr lang="en-US" sz="2000" dirty="0"/>
              <a:t>The 8 parity bits are useless with not important use in practice</a:t>
            </a:r>
          </a:p>
          <a:p>
            <a:pPr lvl="1"/>
            <a:r>
              <a:rPr lang="en-US" sz="2000" dirty="0"/>
              <a:t>Lucifer’s key was 128 bits and got reduced to 56 bits in DES</a:t>
            </a:r>
          </a:p>
          <a:p>
            <a:pPr lvl="2"/>
            <a:r>
              <a:rPr lang="en-US" sz="1800" dirty="0"/>
              <a:t>Justification: so DES could be implemented on a single chip</a:t>
            </a:r>
          </a:p>
          <a:p>
            <a:r>
              <a:rPr lang="en-US" sz="2400" dirty="0"/>
              <a:t>Initial and final permutations useless</a:t>
            </a:r>
          </a:p>
          <a:p>
            <a:pPr lvl="1"/>
            <a:r>
              <a:rPr lang="en-US" sz="2000" dirty="0"/>
              <a:t>If DES is insecure without permutations then it is insecure with permutations</a:t>
            </a:r>
          </a:p>
          <a:p>
            <a:r>
              <a:rPr lang="en-US" sz="2400" dirty="0"/>
              <a:t>Key permutations are useless</a:t>
            </a:r>
          </a:p>
          <a:p>
            <a:pPr lvl="1"/>
            <a:r>
              <a:rPr lang="en-US" sz="2000" dirty="0"/>
              <a:t>Same argument</a:t>
            </a:r>
          </a:p>
          <a:p>
            <a:r>
              <a:rPr lang="en-US" sz="2400" dirty="0"/>
              <a:t>The rational behind the S-boxes is unknown</a:t>
            </a:r>
          </a:p>
          <a:p>
            <a:pPr lvl="1"/>
            <a:r>
              <a:rPr lang="en-US" sz="2000" dirty="0"/>
              <a:t>Justification: some secret attacks were considered during the design and they should not be made public</a:t>
            </a:r>
          </a:p>
          <a:p>
            <a:pPr lvl="1"/>
            <a:r>
              <a:rPr lang="en-US" sz="2000" dirty="0"/>
              <a:t>NSA contributed to them !</a:t>
            </a:r>
          </a:p>
        </p:txBody>
      </p:sp>
    </p:spTree>
    <p:extLst>
      <p:ext uri="{BB962C8B-B14F-4D97-AF65-F5344CB8AC3E}">
        <p14:creationId xmlns:p14="http://schemas.microsoft.com/office/powerpoint/2010/main" val="148736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6" y="1482437"/>
            <a:ext cx="7924800" cy="5153890"/>
          </a:xfrm>
        </p:spPr>
        <p:txBody>
          <a:bodyPr>
            <a:noAutofit/>
          </a:bodyPr>
          <a:lstStyle/>
          <a:p>
            <a:r>
              <a:rPr lang="en-US" sz="2800" dirty="0"/>
              <a:t>In 1999, NIST advised not to use it in any new systems</a:t>
            </a:r>
          </a:p>
          <a:p>
            <a:r>
              <a:rPr lang="en-US" sz="2800" dirty="0"/>
              <a:t>3DES could be used</a:t>
            </a:r>
          </a:p>
          <a:p>
            <a:pPr lvl="1"/>
            <a:r>
              <a:rPr lang="en-US" sz="2400" dirty="0"/>
              <a:t>Three successive DES: encryption, decryption, then encryption</a:t>
            </a:r>
          </a:p>
          <a:p>
            <a:pPr lvl="1"/>
            <a:r>
              <a:rPr lang="en-US" sz="2400" dirty="0"/>
              <a:t>This makes a 3DES chip able to perform DES by setting all the keys to the same value</a:t>
            </a:r>
          </a:p>
          <a:p>
            <a:pPr lvl="1"/>
            <a:r>
              <a:rPr lang="en-US" sz="2400" dirty="0"/>
              <a:t>Two keys (1st and 3rd DES use the same), or three keys</a:t>
            </a:r>
          </a:p>
          <a:p>
            <a:r>
              <a:rPr lang="en-US" sz="2800" dirty="0"/>
              <a:t>Similar concepts (rounds, per-round keys, etc.) are used in IDEA and AES</a:t>
            </a:r>
          </a:p>
        </p:txBody>
      </p:sp>
    </p:spTree>
    <p:extLst>
      <p:ext uri="{BB962C8B-B14F-4D97-AF65-F5344CB8AC3E}">
        <p14:creationId xmlns:p14="http://schemas.microsoft.com/office/powerpoint/2010/main" val="2177153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0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413163"/>
            <a:ext cx="7938653" cy="4668981"/>
          </a:xfrm>
        </p:spPr>
        <p:txBody>
          <a:bodyPr>
            <a:noAutofit/>
          </a:bodyPr>
          <a:lstStyle/>
          <a:p>
            <a:r>
              <a:rPr lang="en-US" sz="2800" dirty="0"/>
              <a:t>DES and all other block encryption algorithms can encrypt a fixed size</a:t>
            </a:r>
          </a:p>
          <a:p>
            <a:pPr lvl="1"/>
            <a:r>
              <a:rPr lang="en-US" sz="2400" dirty="0"/>
              <a:t>What happens if you need to encrypt a message longer than one block?</a:t>
            </a:r>
          </a:p>
          <a:p>
            <a:r>
              <a:rPr lang="en-US" sz="2800" dirty="0"/>
              <a:t>Modes of operation describe how to encrypt a message larger than one block</a:t>
            </a:r>
          </a:p>
          <a:p>
            <a:r>
              <a:rPr lang="en-US" sz="2800" dirty="0"/>
              <a:t>The first four modes were introduced in 1981 for DES</a:t>
            </a:r>
          </a:p>
          <a:p>
            <a:pPr lvl="1"/>
            <a:r>
              <a:rPr lang="en-US" sz="2400" dirty="0"/>
              <a:t>ECB, CBC, OFB, and CFB</a:t>
            </a:r>
          </a:p>
          <a:p>
            <a:r>
              <a:rPr lang="en-US" sz="2800" dirty="0"/>
              <a:t>CTR added in 2001 by NIST</a:t>
            </a:r>
          </a:p>
        </p:txBody>
      </p:sp>
    </p:spTree>
    <p:extLst>
      <p:ext uri="{BB962C8B-B14F-4D97-AF65-F5344CB8AC3E}">
        <p14:creationId xmlns:p14="http://schemas.microsoft.com/office/powerpoint/2010/main" val="387241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 block (ECB)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904999"/>
            <a:ext cx="8091055" cy="4731327"/>
          </a:xfrm>
        </p:spPr>
        <p:txBody>
          <a:bodyPr>
            <a:noAutofit/>
          </a:bodyPr>
          <a:lstStyle/>
          <a:p>
            <a:r>
              <a:rPr lang="en-US" sz="2800" dirty="0"/>
              <a:t>Simply encrypt each 64 bit block separately</a:t>
            </a:r>
          </a:p>
          <a:p>
            <a:pPr lvl="1"/>
            <a:r>
              <a:rPr lang="en-US" sz="2400" dirty="0"/>
              <a:t>Last block is padded to get 64 bits length</a:t>
            </a:r>
          </a:p>
          <a:p>
            <a:pPr lvl="1"/>
            <a:r>
              <a:rPr lang="en-US" sz="2400" dirty="0"/>
              <a:t>Encryption can be parallelized (same for decryption)</a:t>
            </a:r>
          </a:p>
          <a:p>
            <a:r>
              <a:rPr lang="en-US" sz="2800" dirty="0"/>
              <a:t>Problems</a:t>
            </a:r>
          </a:p>
          <a:p>
            <a:pPr lvl="1"/>
            <a:r>
              <a:rPr lang="en-US" sz="2400" dirty="0"/>
              <a:t>Two identical blocks produce the same </a:t>
            </a:r>
            <a:r>
              <a:rPr lang="en-US" sz="2400" dirty="0" err="1"/>
              <a:t>ciphertext</a:t>
            </a:r>
            <a:endParaRPr lang="en-US" sz="2400" dirty="0"/>
          </a:p>
          <a:p>
            <a:pPr lvl="1"/>
            <a:r>
              <a:rPr lang="en-US" sz="2400" dirty="0"/>
              <a:t>Blocks could be rearranged by the attacker</a:t>
            </a:r>
          </a:p>
          <a:p>
            <a:pPr lvl="2"/>
            <a:r>
              <a:rPr lang="en-US" sz="2000" dirty="0"/>
              <a:t>Swap a clerk’s salary with the CEO’s</a:t>
            </a:r>
          </a:p>
        </p:txBody>
      </p:sp>
    </p:spTree>
    <p:extLst>
      <p:ext uri="{BB962C8B-B14F-4D97-AF65-F5344CB8AC3E}">
        <p14:creationId xmlns:p14="http://schemas.microsoft.com/office/powerpoint/2010/main" val="380929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feedback (OFB)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496291"/>
            <a:ext cx="8035637" cy="514003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Works as a stream cipher (computes a </a:t>
            </a:r>
            <a:r>
              <a:rPr lang="en-US" sz="2400" dirty="0" err="1"/>
              <a:t>keystream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An IV, b</a:t>
            </a:r>
            <a:r>
              <a:rPr lang="en-US" sz="2000" baseline="-25000" dirty="0"/>
              <a:t>0</a:t>
            </a:r>
            <a:r>
              <a:rPr lang="en-US" sz="2000" dirty="0"/>
              <a:t> is encrypted to generate b</a:t>
            </a:r>
            <a:r>
              <a:rPr lang="en-US" sz="2000" baseline="-25000" dirty="0"/>
              <a:t>1</a:t>
            </a:r>
          </a:p>
          <a:p>
            <a:pPr lvl="1"/>
            <a:r>
              <a:rPr lang="en-US" sz="2000" dirty="0"/>
              <a:t>Then, b</a:t>
            </a:r>
            <a:r>
              <a:rPr lang="en-US" sz="2000" baseline="-25000" dirty="0"/>
              <a:t>1</a:t>
            </a:r>
            <a:r>
              <a:rPr lang="en-US" sz="2000" dirty="0"/>
              <a:t> is encrypted to generate b</a:t>
            </a:r>
            <a:r>
              <a:rPr lang="en-US" sz="2000" baseline="-25000" dirty="0"/>
              <a:t>2</a:t>
            </a:r>
            <a:r>
              <a:rPr lang="en-US" sz="2000" dirty="0"/>
              <a:t> and so on</a:t>
            </a:r>
          </a:p>
          <a:p>
            <a:pPr lvl="1"/>
            <a:r>
              <a:rPr lang="en-US" sz="2000" dirty="0"/>
              <a:t>b</a:t>
            </a:r>
            <a:r>
              <a:rPr lang="en-US" sz="2000" baseline="-25000" dirty="0"/>
              <a:t>0</a:t>
            </a:r>
            <a:r>
              <a:rPr lang="en-US" sz="2000" dirty="0"/>
              <a:t> | b</a:t>
            </a:r>
            <a:r>
              <a:rPr lang="en-US" sz="2000" baseline="-25000" dirty="0"/>
              <a:t>1</a:t>
            </a:r>
            <a:r>
              <a:rPr lang="en-US" sz="2000" dirty="0"/>
              <a:t> | b</a:t>
            </a:r>
            <a:r>
              <a:rPr lang="en-US" sz="2000" baseline="-25000" dirty="0"/>
              <a:t>2</a:t>
            </a:r>
            <a:r>
              <a:rPr lang="en-US" sz="2000" dirty="0"/>
              <a:t> | </a:t>
            </a:r>
            <a:r>
              <a:rPr lang="mr-IN" sz="2000" dirty="0"/>
              <a:t>…</a:t>
            </a:r>
            <a:r>
              <a:rPr lang="en-US" sz="2000" dirty="0"/>
              <a:t> is the one-time pad</a:t>
            </a:r>
          </a:p>
          <a:p>
            <a:pPr lvl="1"/>
            <a:r>
              <a:rPr lang="en-US" sz="2000" dirty="0"/>
              <a:t>Has the advantages of stream ciphers</a:t>
            </a:r>
          </a:p>
          <a:p>
            <a:pPr lvl="2"/>
            <a:r>
              <a:rPr lang="en-US" sz="1800" dirty="0"/>
              <a:t>Can prepare the </a:t>
            </a:r>
            <a:r>
              <a:rPr lang="en-US" sz="1800" dirty="0" err="1"/>
              <a:t>keystream</a:t>
            </a:r>
            <a:r>
              <a:rPr lang="en-US" sz="1800" dirty="0"/>
              <a:t> in advance (offline)</a:t>
            </a:r>
          </a:p>
          <a:p>
            <a:pPr lvl="2"/>
            <a:r>
              <a:rPr lang="en-US" sz="1800" dirty="0"/>
              <a:t>As a byte arrives it can be sent (no need to wait for a complete 64 bit block to arrive)</a:t>
            </a:r>
          </a:p>
          <a:p>
            <a:pPr lvl="2"/>
            <a:r>
              <a:rPr lang="en-US" sz="1800" dirty="0"/>
              <a:t>If some bits are flipped en route in a given block, following block still can be decrypted correctly</a:t>
            </a:r>
          </a:p>
          <a:p>
            <a:r>
              <a:rPr lang="en-US" sz="2400" dirty="0"/>
              <a:t>Problems</a:t>
            </a:r>
          </a:p>
          <a:p>
            <a:pPr lvl="1"/>
            <a:r>
              <a:rPr lang="en-US" sz="2000" dirty="0"/>
              <a:t>Known </a:t>
            </a:r>
            <a:r>
              <a:rPr lang="en-US" sz="2000" dirty="0" err="1"/>
              <a:t>cleartext</a:t>
            </a:r>
            <a:r>
              <a:rPr lang="en-US" sz="2000" dirty="0"/>
              <a:t>, </a:t>
            </a:r>
            <a:r>
              <a:rPr lang="en-US" sz="2000" dirty="0" err="1"/>
              <a:t>ciphertext</a:t>
            </a:r>
            <a:r>
              <a:rPr lang="en-US" sz="2000" dirty="0"/>
              <a:t> attack is fatal</a:t>
            </a:r>
          </a:p>
          <a:p>
            <a:pPr lvl="2"/>
            <a:r>
              <a:rPr lang="en-US" sz="1800" dirty="0" err="1"/>
              <a:t>XORing</a:t>
            </a:r>
            <a:r>
              <a:rPr lang="en-US" sz="1800" dirty="0"/>
              <a:t> them gives the </a:t>
            </a:r>
            <a:r>
              <a:rPr lang="en-US" sz="1800" dirty="0" err="1"/>
              <a:t>keystream</a:t>
            </a:r>
            <a:endParaRPr lang="en-US" sz="1800" dirty="0"/>
          </a:p>
          <a:p>
            <a:pPr lvl="1"/>
            <a:r>
              <a:rPr lang="en-US" sz="2000" dirty="0" err="1"/>
              <a:t>XORing</a:t>
            </a:r>
            <a:r>
              <a:rPr lang="en-US" sz="2000" dirty="0"/>
              <a:t> two </a:t>
            </a:r>
            <a:r>
              <a:rPr lang="en-US" sz="2000" dirty="0" err="1"/>
              <a:t>ciphertexts</a:t>
            </a:r>
            <a:r>
              <a:rPr lang="en-US" sz="2000" dirty="0"/>
              <a:t> whose </a:t>
            </a:r>
            <a:r>
              <a:rPr lang="en-US" sz="2000" dirty="0" err="1"/>
              <a:t>keystreams</a:t>
            </a:r>
            <a:r>
              <a:rPr lang="en-US" sz="2000" dirty="0"/>
              <a:t> are equal could reveal one </a:t>
            </a:r>
            <a:r>
              <a:rPr lang="en-US" sz="2000" dirty="0" err="1"/>
              <a:t>cleartext</a:t>
            </a:r>
            <a:r>
              <a:rPr lang="en-US" sz="2000" dirty="0"/>
              <a:t> if the other is known</a:t>
            </a:r>
          </a:p>
        </p:txBody>
      </p:sp>
    </p:spTree>
    <p:extLst>
      <p:ext uri="{BB962C8B-B14F-4D97-AF65-F5344CB8AC3E}">
        <p14:creationId xmlns:p14="http://schemas.microsoft.com/office/powerpoint/2010/main" val="183700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B628F9-4E1C-574E-BCAF-EF2F4B3B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3"/>
          <a:stretch/>
        </p:blipFill>
        <p:spPr bwMode="auto">
          <a:xfrm>
            <a:off x="900545" y="1418648"/>
            <a:ext cx="7910945" cy="399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33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feedback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482436"/>
            <a:ext cx="8201891" cy="5375564"/>
          </a:xfrm>
        </p:spPr>
        <p:txBody>
          <a:bodyPr>
            <a:normAutofit/>
          </a:bodyPr>
          <a:lstStyle/>
          <a:p>
            <a:r>
              <a:rPr lang="en-US" sz="2400" dirty="0"/>
              <a:t>Similar to OFB but</a:t>
            </a:r>
          </a:p>
          <a:p>
            <a:pPr lvl="1"/>
            <a:r>
              <a:rPr lang="en-US" sz="2000" dirty="0"/>
              <a:t>Instead of having b</a:t>
            </a:r>
            <a:r>
              <a:rPr lang="en-US" sz="2000" baseline="-25000" dirty="0"/>
              <a:t>i+1</a:t>
            </a:r>
            <a:r>
              <a:rPr lang="en-US" sz="2000" dirty="0"/>
              <a:t> = E</a:t>
            </a:r>
            <a:r>
              <a:rPr lang="en-US" sz="2000" baseline="-25000" dirty="0"/>
              <a:t>DES</a:t>
            </a:r>
            <a:r>
              <a:rPr lang="en-US" sz="2000" dirty="0"/>
              <a:t>{b</a:t>
            </a:r>
            <a:r>
              <a:rPr lang="en-US" sz="2000" baseline="-25000" dirty="0"/>
              <a:t>i</a:t>
            </a:r>
            <a:r>
              <a:rPr lang="en-US" sz="2000" dirty="0"/>
              <a:t>}, now b</a:t>
            </a:r>
            <a:r>
              <a:rPr lang="en-US" sz="2000" baseline="-25000" dirty="0"/>
              <a:t>i+1</a:t>
            </a:r>
            <a:r>
              <a:rPr lang="en-US" sz="2000" dirty="0"/>
              <a:t> = E</a:t>
            </a:r>
            <a:r>
              <a:rPr lang="en-US" sz="2000" baseline="-25000" dirty="0"/>
              <a:t>DES</a:t>
            </a:r>
            <a:r>
              <a:rPr lang="en-US" sz="2000" dirty="0"/>
              <a:t>{b</a:t>
            </a:r>
            <a:r>
              <a:rPr lang="en-US" sz="2000" baseline="-25000" dirty="0"/>
              <a:t>i</a:t>
            </a:r>
            <a:r>
              <a:rPr lang="en-US" sz="2000" dirty="0"/>
              <a:t>     </a:t>
            </a:r>
            <a:r>
              <a:rPr lang="en-US" sz="2000" dirty="0" err="1"/>
              <a:t>Block</a:t>
            </a:r>
            <a:r>
              <a:rPr lang="en-US" sz="2000" baseline="-25000" dirty="0" err="1"/>
              <a:t>i</a:t>
            </a:r>
            <a:r>
              <a:rPr lang="en-US" sz="2000" dirty="0"/>
              <a:t>}</a:t>
            </a:r>
          </a:p>
          <a:p>
            <a:pPr lvl="2"/>
            <a:r>
              <a:rPr lang="en-US" sz="1800" dirty="0" err="1"/>
              <a:t>Block</a:t>
            </a:r>
            <a:r>
              <a:rPr lang="en-US" sz="1800" baseline="-25000" dirty="0" err="1"/>
              <a:t>i</a:t>
            </a:r>
            <a:r>
              <a:rPr lang="en-US" sz="1800" dirty="0"/>
              <a:t> is the </a:t>
            </a:r>
            <a:r>
              <a:rPr lang="en-US" sz="1800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 block of plaintext</a:t>
            </a:r>
          </a:p>
          <a:p>
            <a:pPr lvl="1"/>
            <a:r>
              <a:rPr lang="en-US" sz="2000" dirty="0"/>
              <a:t>Avoids OFB’s problems</a:t>
            </a:r>
          </a:p>
          <a:p>
            <a:r>
              <a:rPr lang="en-US" sz="2400" dirty="0"/>
              <a:t>Problems</a:t>
            </a:r>
          </a:p>
          <a:p>
            <a:pPr lvl="1"/>
            <a:r>
              <a:rPr lang="en-US" sz="2000" dirty="0" err="1"/>
              <a:t>Keystream</a:t>
            </a:r>
            <a:r>
              <a:rPr lang="en-US" sz="2000" dirty="0"/>
              <a:t> cannot be computed offline</a:t>
            </a:r>
          </a:p>
        </p:txBody>
      </p:sp>
      <p:sp>
        <p:nvSpPr>
          <p:cNvPr id="4" name="Oval 3"/>
          <p:cNvSpPr/>
          <p:nvPr/>
        </p:nvSpPr>
        <p:spPr>
          <a:xfrm>
            <a:off x="7629858" y="2052783"/>
            <a:ext cx="162429" cy="2067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7629859" y="2052784"/>
            <a:ext cx="162428" cy="206755"/>
          </a:xfrm>
          <a:prstGeom prst="mathPlus">
            <a:avLst>
              <a:gd name="adj1" fmla="val 13043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5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(CTR)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3999"/>
            <a:ext cx="8312726" cy="5015345"/>
          </a:xfrm>
        </p:spPr>
        <p:txBody>
          <a:bodyPr>
            <a:normAutofit/>
          </a:bodyPr>
          <a:lstStyle/>
          <a:p>
            <a:r>
              <a:rPr lang="en-US" sz="2800" dirty="0"/>
              <a:t>Computes a </a:t>
            </a:r>
            <a:r>
              <a:rPr lang="en-US" sz="2800" dirty="0" err="1"/>
              <a:t>keystream</a:t>
            </a:r>
            <a:r>
              <a:rPr lang="en-US" sz="2800" dirty="0"/>
              <a:t> offline</a:t>
            </a:r>
          </a:p>
          <a:p>
            <a:r>
              <a:rPr lang="en-US" sz="2800" dirty="0"/>
              <a:t>Generates a random iv then</a:t>
            </a:r>
          </a:p>
          <a:p>
            <a:pPr lvl="1"/>
            <a:r>
              <a:rPr lang="en-US" sz="2400" dirty="0"/>
              <a:t>Encrypts iv in order to generate b</a:t>
            </a:r>
            <a:r>
              <a:rPr lang="en-US" sz="2400" baseline="-25000" dirty="0"/>
              <a:t>0</a:t>
            </a:r>
          </a:p>
          <a:p>
            <a:pPr lvl="1"/>
            <a:r>
              <a:rPr lang="en-US" sz="2400" dirty="0"/>
              <a:t>Encrypts iv+1 in order to generate b</a:t>
            </a:r>
            <a:r>
              <a:rPr lang="en-US" sz="2400" baseline="-25000" dirty="0"/>
              <a:t>1</a:t>
            </a:r>
            <a:r>
              <a:rPr lang="en-US" sz="2400" dirty="0"/>
              <a:t> and so on</a:t>
            </a:r>
          </a:p>
          <a:p>
            <a:pPr lvl="1"/>
            <a:r>
              <a:rPr lang="en-US" sz="2400" dirty="0"/>
              <a:t>Can start decryption at any block</a:t>
            </a:r>
          </a:p>
          <a:p>
            <a:r>
              <a:rPr lang="en-US" sz="2800" dirty="0"/>
              <a:t>Problems</a:t>
            </a:r>
          </a:p>
          <a:p>
            <a:pPr lvl="1"/>
            <a:r>
              <a:rPr lang="en-US" sz="2400" dirty="0"/>
              <a:t>Known </a:t>
            </a:r>
            <a:r>
              <a:rPr lang="en-US" sz="2400" dirty="0" err="1"/>
              <a:t>cleartext</a:t>
            </a:r>
            <a:r>
              <a:rPr lang="en-US" sz="2400" dirty="0"/>
              <a:t>, </a:t>
            </a:r>
            <a:r>
              <a:rPr lang="en-US" sz="2400" dirty="0" err="1"/>
              <a:t>ciphertext</a:t>
            </a:r>
            <a:r>
              <a:rPr lang="en-US" sz="2400" dirty="0"/>
              <a:t> attack</a:t>
            </a:r>
          </a:p>
          <a:p>
            <a:pPr lvl="1"/>
            <a:r>
              <a:rPr lang="en-US" sz="2400" dirty="0" err="1"/>
              <a:t>XORing</a:t>
            </a:r>
            <a:r>
              <a:rPr lang="en-US" sz="2400" dirty="0"/>
              <a:t> two </a:t>
            </a:r>
            <a:r>
              <a:rPr lang="en-US" sz="2400" dirty="0" err="1"/>
              <a:t>ciphertexts</a:t>
            </a:r>
            <a:r>
              <a:rPr lang="en-US" sz="2400" dirty="0"/>
              <a:t> whose </a:t>
            </a:r>
            <a:r>
              <a:rPr lang="en-US" sz="2400" dirty="0" err="1"/>
              <a:t>keystreams</a:t>
            </a:r>
            <a:r>
              <a:rPr lang="en-US" sz="2400" dirty="0"/>
              <a:t> are equal</a:t>
            </a:r>
          </a:p>
        </p:txBody>
      </p:sp>
    </p:spTree>
    <p:extLst>
      <p:ext uri="{BB962C8B-B14F-4D97-AF65-F5344CB8AC3E}">
        <p14:creationId xmlns:p14="http://schemas.microsoft.com/office/powerpoint/2010/main" val="12294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0916" y="2288319"/>
            <a:ext cx="408959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R ESSENCE"/>
                <a:cs typeface="AR ESSENCE"/>
              </a:rPr>
              <a:t>END</a:t>
            </a:r>
            <a:endParaRPr lang="en-US" dirty="0">
              <a:latin typeface="AR ESSENCE"/>
              <a:cs typeface="AR ESSENCE"/>
            </a:endParaRPr>
          </a:p>
        </p:txBody>
      </p:sp>
    </p:spTree>
    <p:extLst>
      <p:ext uri="{BB962C8B-B14F-4D97-AF65-F5344CB8AC3E}">
        <p14:creationId xmlns:p14="http://schemas.microsoft.com/office/powerpoint/2010/main" val="35443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en-US" dirty="0" err="1"/>
              <a:t>Vs</a:t>
            </a:r>
            <a:r>
              <a:rPr lang="en-US" dirty="0"/>
              <a:t>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7" y="1648691"/>
            <a:ext cx="8409708" cy="4262531"/>
          </a:xfrm>
        </p:spPr>
        <p:txBody>
          <a:bodyPr>
            <a:noAutofit/>
          </a:bodyPr>
          <a:lstStyle/>
          <a:p>
            <a:r>
              <a:rPr lang="en-US" sz="2800" dirty="0"/>
              <a:t>Two different techniques (algorithms)</a:t>
            </a:r>
          </a:p>
          <a:p>
            <a:pPr lvl="1"/>
            <a:r>
              <a:rPr lang="en-US" sz="2400" dirty="0"/>
              <a:t>Stream ciphers: can encrypt any size</a:t>
            </a:r>
          </a:p>
          <a:p>
            <a:pPr lvl="2"/>
            <a:r>
              <a:rPr lang="en-US" sz="2000" dirty="0"/>
              <a:t>Are based on random number generators</a:t>
            </a:r>
          </a:p>
          <a:p>
            <a:pPr lvl="2"/>
            <a:r>
              <a:rPr lang="en-US" sz="2000" dirty="0"/>
              <a:t>The generated random number string has the same size as the data</a:t>
            </a:r>
          </a:p>
          <a:p>
            <a:pPr lvl="1"/>
            <a:r>
              <a:rPr lang="en-US" sz="2400" dirty="0"/>
              <a:t>Block ciphers: encrypt fixed size blocks</a:t>
            </a:r>
          </a:p>
          <a:p>
            <a:pPr lvl="2"/>
            <a:r>
              <a:rPr lang="en-US" sz="2000" dirty="0"/>
              <a:t>The data to be encrypted is split into blocks of a predefined size</a:t>
            </a:r>
          </a:p>
          <a:p>
            <a:pPr lvl="2"/>
            <a:r>
              <a:rPr lang="en-US" sz="2000" dirty="0"/>
              <a:t>If the block is smaller than that size, then padding bits are added before encryption (e.g. add zeros at the end)</a:t>
            </a:r>
          </a:p>
          <a:p>
            <a:pPr lvl="2"/>
            <a:r>
              <a:rPr lang="en-US" sz="2000" dirty="0"/>
              <a:t>Example: DES and IDEA use 64 bit blocks, AES uses 128 bit block</a:t>
            </a:r>
          </a:p>
        </p:txBody>
      </p:sp>
    </p:spTree>
    <p:extLst>
      <p:ext uri="{BB962C8B-B14F-4D97-AF65-F5344CB8AC3E}">
        <p14:creationId xmlns:p14="http://schemas.microsoft.com/office/powerpoint/2010/main" val="340232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6B88A9-3F1B-D94B-91B1-CCA17F31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07" y="2457449"/>
            <a:ext cx="7645321" cy="355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6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3" y="1510145"/>
            <a:ext cx="8118762" cy="52508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Stream cipher</a:t>
            </a:r>
          </a:p>
          <a:p>
            <a:pPr lvl="1"/>
            <a:r>
              <a:rPr lang="en-US" sz="2400" dirty="0"/>
              <a:t>Generates a random string: </a:t>
            </a:r>
            <a:r>
              <a:rPr lang="en-US" sz="2400" dirty="0" err="1"/>
              <a:t>Keystream</a:t>
            </a:r>
            <a:endParaRPr lang="en-US" sz="2400" dirty="0"/>
          </a:p>
          <a:p>
            <a:pPr lvl="2"/>
            <a:r>
              <a:rPr lang="en-US" sz="2000" dirty="0"/>
              <a:t>Not to be confused with the shared Key</a:t>
            </a:r>
          </a:p>
          <a:p>
            <a:pPr lvl="1"/>
            <a:r>
              <a:rPr lang="en-US" sz="2400" dirty="0"/>
              <a:t>XORs it with the message to be encrypted</a:t>
            </a:r>
          </a:p>
          <a:p>
            <a:pPr lvl="1"/>
            <a:r>
              <a:rPr lang="en-US" sz="2400" dirty="0"/>
              <a:t>The random string is not really random</a:t>
            </a:r>
          </a:p>
          <a:p>
            <a:pPr lvl="2"/>
            <a:r>
              <a:rPr lang="en-US" sz="2000" dirty="0"/>
              <a:t>Pseudo-random</a:t>
            </a:r>
          </a:p>
          <a:p>
            <a:pPr lvl="1"/>
            <a:r>
              <a:rPr lang="en-US" sz="2400" dirty="0"/>
              <a:t>The pseudo-random string is used only once</a:t>
            </a:r>
          </a:p>
          <a:p>
            <a:pPr lvl="2"/>
            <a:r>
              <a:rPr lang="en-US" sz="2000" dirty="0"/>
              <a:t>One-time pad</a:t>
            </a:r>
          </a:p>
          <a:p>
            <a:pPr lvl="1"/>
            <a:r>
              <a:rPr lang="en-US" sz="2400" dirty="0"/>
              <a:t>RC4 is one of the most widely known stream ciphers</a:t>
            </a:r>
          </a:p>
          <a:p>
            <a:pPr lvl="2"/>
            <a:r>
              <a:rPr lang="en-US" sz="2000" dirty="0"/>
              <a:t>Used in WEP and in one version of WPA (TKIP)</a:t>
            </a:r>
          </a:p>
          <a:p>
            <a:pPr lvl="2"/>
            <a:r>
              <a:rPr lang="en-US" sz="2000" dirty="0"/>
              <a:t>Designed in 1987 and leaked out in 1994</a:t>
            </a:r>
          </a:p>
          <a:p>
            <a:pPr lvl="2"/>
            <a:r>
              <a:rPr lang="en-US" sz="2000" dirty="0"/>
              <a:t>Ron’s (</a:t>
            </a:r>
            <a:r>
              <a:rPr lang="en-US" sz="2000" dirty="0" err="1"/>
              <a:t>Rivest</a:t>
            </a:r>
            <a:r>
              <a:rPr lang="en-US" sz="2000" dirty="0"/>
              <a:t>) Code?</a:t>
            </a:r>
          </a:p>
          <a:p>
            <a:pPr lvl="2"/>
            <a:r>
              <a:rPr lang="en-US" sz="2000" dirty="0" err="1"/>
              <a:t>Rivest</a:t>
            </a:r>
            <a:r>
              <a:rPr lang="en-US" sz="2000" dirty="0"/>
              <a:t> Cipher 4?</a:t>
            </a:r>
          </a:p>
        </p:txBody>
      </p:sp>
    </p:spTree>
    <p:extLst>
      <p:ext uri="{BB962C8B-B14F-4D97-AF65-F5344CB8AC3E}">
        <p14:creationId xmlns:p14="http://schemas.microsoft.com/office/powerpoint/2010/main" val="180813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330036"/>
            <a:ext cx="7786255" cy="4581186"/>
          </a:xfrm>
        </p:spPr>
        <p:txBody>
          <a:bodyPr>
            <a:normAutofit/>
          </a:bodyPr>
          <a:lstStyle/>
          <a:p>
            <a:r>
              <a:rPr lang="en-US" sz="2400" dirty="0"/>
              <a:t>RC4</a:t>
            </a:r>
          </a:p>
          <a:p>
            <a:pPr lvl="1"/>
            <a:r>
              <a:rPr lang="en-US" sz="2000" dirty="0"/>
              <a:t>Simple to deploy</a:t>
            </a:r>
          </a:p>
          <a:p>
            <a:pPr lvl="1"/>
            <a:r>
              <a:rPr lang="en-US" sz="2000" dirty="0"/>
              <a:t>Off-line phase</a:t>
            </a:r>
          </a:p>
          <a:p>
            <a:pPr lvl="1"/>
            <a:r>
              <a:rPr lang="cs-CZ" sz="2000" dirty="0"/>
              <a:t>1 to 256 </a:t>
            </a:r>
            <a:r>
              <a:rPr lang="cs-CZ" sz="2000" dirty="0" err="1"/>
              <a:t>bytes</a:t>
            </a:r>
            <a:r>
              <a:rPr lang="cs-CZ" sz="2000" dirty="0"/>
              <a:t> </a:t>
            </a:r>
            <a:r>
              <a:rPr lang="cs-CZ" sz="2000" dirty="0" err="1"/>
              <a:t>key</a:t>
            </a:r>
            <a:endParaRPr lang="cs-CZ" sz="2000" dirty="0"/>
          </a:p>
          <a:p>
            <a:pPr lvl="2"/>
            <a:r>
              <a:rPr lang="cs-CZ" sz="1800" dirty="0"/>
              <a:t>8 </a:t>
            </a:r>
            <a:r>
              <a:rPr lang="cs-CZ" sz="1800" dirty="0" err="1"/>
              <a:t>bytes</a:t>
            </a:r>
            <a:r>
              <a:rPr lang="cs-CZ" sz="1800" dirty="0"/>
              <a:t> </a:t>
            </a:r>
            <a:r>
              <a:rPr lang="cs-CZ" sz="1800" dirty="0" err="1"/>
              <a:t>key</a:t>
            </a:r>
            <a:r>
              <a:rPr lang="cs-CZ" sz="1800" dirty="0"/>
              <a:t> </a:t>
            </a:r>
            <a:r>
              <a:rPr lang="cs-CZ" sz="1800" dirty="0" err="1"/>
              <a:t>is</a:t>
            </a:r>
            <a:r>
              <a:rPr lang="cs-CZ" sz="1800" dirty="0"/>
              <a:t> </a:t>
            </a:r>
            <a:r>
              <a:rPr lang="cs-CZ" sz="1800" dirty="0" err="1"/>
              <a:t>used</a:t>
            </a:r>
            <a:r>
              <a:rPr lang="cs-CZ" sz="1800" dirty="0"/>
              <a:t> in WEP(</a:t>
            </a:r>
            <a:r>
              <a:rPr lang="cs-CZ" sz="1800" dirty="0" err="1"/>
              <a:t>Wired</a:t>
            </a:r>
            <a:r>
              <a:rPr lang="cs-CZ" sz="1800" dirty="0"/>
              <a:t> </a:t>
            </a:r>
            <a:r>
              <a:rPr lang="cs-CZ" sz="1800" dirty="0" err="1"/>
              <a:t>Equivalent</a:t>
            </a:r>
            <a:r>
              <a:rPr lang="cs-CZ" sz="1800" dirty="0"/>
              <a:t> </a:t>
            </a:r>
            <a:r>
              <a:rPr lang="cs-CZ" sz="1800" dirty="0" err="1"/>
              <a:t>Privacy</a:t>
            </a:r>
            <a:r>
              <a:rPr lang="cs-CZ" sz="1800" dirty="0"/>
              <a:t>)</a:t>
            </a:r>
            <a:endParaRPr lang="en-US" sz="1800" dirty="0"/>
          </a:p>
        </p:txBody>
      </p:sp>
      <p:pic>
        <p:nvPicPr>
          <p:cNvPr id="4" name="Picture 3" descr="Screenshot 2019-05-12 at 19.2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80" y="3492501"/>
            <a:ext cx="7567080" cy="31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0152"/>
            <a:ext cx="8395855" cy="4373563"/>
          </a:xfrm>
        </p:spPr>
        <p:txBody>
          <a:bodyPr>
            <a:normAutofit/>
          </a:bodyPr>
          <a:lstStyle/>
          <a:p>
            <a:r>
              <a:rPr lang="en-US" sz="2000" dirty="0"/>
              <a:t>RC4</a:t>
            </a:r>
          </a:p>
          <a:p>
            <a:pPr lvl="1"/>
            <a:r>
              <a:rPr lang="en-US" sz="1800" dirty="0"/>
              <a:t>Decipher by </a:t>
            </a:r>
            <a:r>
              <a:rPr lang="en-US" sz="1800" dirty="0" err="1"/>
              <a:t>XORing</a:t>
            </a:r>
            <a:r>
              <a:rPr lang="en-US" sz="1800" dirty="0"/>
              <a:t> the enciphered message with the same pseudo-random string (can be regenerated using the same key K)</a:t>
            </a:r>
          </a:p>
        </p:txBody>
      </p:sp>
      <p:pic>
        <p:nvPicPr>
          <p:cNvPr id="4" name="Picture 3" descr="Screenshot 2019-05-12 at 19.2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3443252"/>
            <a:ext cx="4025900" cy="2882900"/>
          </a:xfrm>
          <a:prstGeom prst="rect">
            <a:avLst/>
          </a:prstGeom>
        </p:spPr>
      </p:pic>
      <p:pic>
        <p:nvPicPr>
          <p:cNvPr id="5" name="Picture 4" descr="Screenshot 2019-05-12 at 19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2" y="2629141"/>
            <a:ext cx="40005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94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{F39A7D93-C4A3-1846-81FD-2C0186CE7CE6}tf10001069</Template>
  <TotalTime>2953</TotalTime>
  <Words>1743</Words>
  <Application>Microsoft Macintosh PowerPoint</Application>
  <PresentationFormat>On-screen Show (4:3)</PresentationFormat>
  <Paragraphs>222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 ESSENCE</vt:lpstr>
      <vt:lpstr>Arial</vt:lpstr>
      <vt:lpstr>Calibri</vt:lpstr>
      <vt:lpstr>Century Gothic</vt:lpstr>
      <vt:lpstr>Wingdings 3</vt:lpstr>
      <vt:lpstr>Wisp</vt:lpstr>
      <vt:lpstr>Secret Key cryptography</vt:lpstr>
      <vt:lpstr>Why is it important</vt:lpstr>
      <vt:lpstr>PowerPoint Presentation</vt:lpstr>
      <vt:lpstr>Block Vs Stream Cipher</vt:lpstr>
      <vt:lpstr>PowerPoint Presentation</vt:lpstr>
      <vt:lpstr>Stream cipher</vt:lpstr>
      <vt:lpstr>Stream cipher</vt:lpstr>
      <vt:lpstr>Stream cipher</vt:lpstr>
      <vt:lpstr>Stream cipher</vt:lpstr>
      <vt:lpstr>Stream cipher</vt:lpstr>
      <vt:lpstr>Block cipher</vt:lpstr>
      <vt:lpstr>Block cipher</vt:lpstr>
      <vt:lpstr>How encryption works?</vt:lpstr>
      <vt:lpstr>Lets create a block cipher</vt:lpstr>
      <vt:lpstr>Lets create a block cipher</vt:lpstr>
      <vt:lpstr>Lets create a block cipher</vt:lpstr>
      <vt:lpstr>Data encryption standard (DES)</vt:lpstr>
      <vt:lpstr>DES</vt:lpstr>
      <vt:lpstr>DES</vt:lpstr>
      <vt:lpstr>Permutations</vt:lpstr>
      <vt:lpstr>Rounds</vt:lpstr>
      <vt:lpstr>ROUNDS</vt:lpstr>
      <vt:lpstr>DECRYPTION</vt:lpstr>
      <vt:lpstr>Observations</vt:lpstr>
      <vt:lpstr>Observations</vt:lpstr>
      <vt:lpstr>Modes of operation</vt:lpstr>
      <vt:lpstr>Why?</vt:lpstr>
      <vt:lpstr>Electronic code block (ECB)</vt:lpstr>
      <vt:lpstr>Output feedback (OFB)</vt:lpstr>
      <vt:lpstr>Cipher feedback </vt:lpstr>
      <vt:lpstr>Counter (CTR)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Key crypTOGRAPHY</dc:title>
  <dc:creator>Oluwasegun Adelaiye</dc:creator>
  <cp:lastModifiedBy>Microsoft Office User</cp:lastModifiedBy>
  <cp:revision>22</cp:revision>
  <dcterms:created xsi:type="dcterms:W3CDTF">2019-05-12T18:01:40Z</dcterms:created>
  <dcterms:modified xsi:type="dcterms:W3CDTF">2023-05-17T17:40:05Z</dcterms:modified>
</cp:coreProperties>
</file>