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sldIdLst>
    <p:sldId id="256" r:id="rId2"/>
    <p:sldId id="325" r:id="rId3"/>
    <p:sldId id="328" r:id="rId4"/>
    <p:sldId id="326" r:id="rId5"/>
    <p:sldId id="327" r:id="rId6"/>
    <p:sldId id="258" r:id="rId7"/>
    <p:sldId id="257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6"/>
  </p:normalViewPr>
  <p:slideViewPr>
    <p:cSldViewPr snapToGrid="0" snapToObjects="1">
      <p:cViewPr varScale="1">
        <p:scale>
          <a:sx n="94" d="100"/>
          <a:sy n="94" d="100"/>
        </p:scale>
        <p:origin x="162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91A-A2EE-4B54-B3C6-F6C67903BA9C}" type="datetime1">
              <a:rPr lang="en-US" smtClean="0"/>
              <a:pPr/>
              <a:t>5/24/23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724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9C93-F56F-46AB-9EB8-53614A95B15F}" type="datetime1">
              <a:rPr lang="en-US" smtClean="0"/>
              <a:pPr/>
              <a:t>5/24/23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54522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9C93-F56F-46AB-9EB8-53614A95B15F}" type="datetime1">
              <a:rPr lang="en-US" smtClean="0"/>
              <a:pPr/>
              <a:t>5/24/23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454444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9C93-F56F-46AB-9EB8-53614A95B15F}" type="datetime1">
              <a:rPr lang="en-US" smtClean="0"/>
              <a:pPr/>
              <a:t>5/24/23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79085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9C93-F56F-46AB-9EB8-53614A95B15F}" type="datetime1">
              <a:rPr lang="en-US" smtClean="0"/>
              <a:pPr/>
              <a:t>5/24/23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020943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9C93-F56F-46AB-9EB8-53614A95B15F}" type="datetime1">
              <a:rPr lang="en-US" smtClean="0"/>
              <a:pPr/>
              <a:t>5/24/23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7095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5C6-EBAF-49D5-AD4D-BABF4DFAAD59}" type="datetime1">
              <a:rPr lang="en-US" smtClean="0"/>
              <a:pPr/>
              <a:t>5/24/23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41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4122-9A3A-4FD8-98B8-22631F32846C}" type="datetime1">
              <a:rPr lang="en-US" smtClean="0"/>
              <a:pPr/>
              <a:t>5/24/23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197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/>
              <a:pPr/>
              <a:t>5/24/23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745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/>
              <a:pPr/>
              <a:t>5/24/23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8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47B5-C739-4DAE-AACD-CC58CA843AC4}" type="datetime1">
              <a:rPr lang="en-US" smtClean="0"/>
              <a:pPr/>
              <a:t>5/24/23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101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AE48-94E6-46E0-BE32-5F0716DE9115}" type="datetime1">
              <a:rPr lang="en-US" smtClean="0"/>
              <a:pPr/>
              <a:t>5/24/23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41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C285-8BCE-48FC-97D9-E2837AF38351}" type="datetime1">
              <a:rPr lang="en-US" smtClean="0"/>
              <a:pPr/>
              <a:t>5/24/23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3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D3E6-EF16-4488-94A4-211508FE4682}" type="datetime1">
              <a:rPr lang="en-US" smtClean="0"/>
              <a:pPr/>
              <a:t>5/24/23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03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3B-20DA-4D0E-BF16-8262B7156612}" type="datetime1">
              <a:rPr lang="en-US" smtClean="0"/>
              <a:pPr/>
              <a:t>5/24/23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55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3C2C-6BD0-40EC-8D8D-4D51F089C5EB}" type="datetime1">
              <a:rPr lang="en-US" smtClean="0"/>
              <a:pPr/>
              <a:t>5/24/23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5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7F5C-EDA7-4864-9756-35769B0E62CF}" type="datetime1">
              <a:rPr lang="en-US" smtClean="0"/>
              <a:pPr/>
              <a:t>5/24/23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83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99C93-F56F-46AB-9EB8-53614A95B15F}" type="datetime1">
              <a:rPr lang="en-US" smtClean="0"/>
              <a:pPr/>
              <a:t>5/24/23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455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  <p:sldLayoutId id="2147483856" r:id="rId15"/>
    <p:sldLayoutId id="2147483857" r:id="rId16"/>
    <p:sldLayoutId id="214748385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Public Key Encryption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O.I. Adelaiye</a:t>
            </a:r>
          </a:p>
        </p:txBody>
      </p:sp>
    </p:spTree>
    <p:extLst>
      <p:ext uri="{BB962C8B-B14F-4D97-AF65-F5344CB8AC3E}">
        <p14:creationId xmlns:p14="http://schemas.microsoft.com/office/powerpoint/2010/main" val="2561552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960" y="1752600"/>
            <a:ext cx="8800685" cy="4373563"/>
          </a:xfrm>
        </p:spPr>
        <p:txBody>
          <a:bodyPr>
            <a:noAutofit/>
          </a:bodyPr>
          <a:lstStyle/>
          <a:p>
            <a:r>
              <a:rPr lang="en-US" sz="3200" dirty="0"/>
              <a:t>X will have a multiplicative inverse mod Y if and only if X and Y are relatively prime </a:t>
            </a:r>
          </a:p>
          <a:p>
            <a:pPr lvl="1"/>
            <a:r>
              <a:rPr lang="en-US" sz="2800" dirty="0"/>
              <a:t>Does 4 have a multiplicative inverse mod 3? </a:t>
            </a:r>
          </a:p>
          <a:p>
            <a:pPr lvl="1"/>
            <a:r>
              <a:rPr lang="en-US" sz="2800" dirty="0"/>
              <a:t>Does 4 have a multiplicative inverse mod 8? </a:t>
            </a:r>
          </a:p>
          <a:p>
            <a:pPr lvl="1"/>
            <a:r>
              <a:rPr lang="en-US" sz="2800" dirty="0"/>
              <a:t>Does 4 have a multiplicative inverse mod 6? </a:t>
            </a:r>
          </a:p>
          <a:p>
            <a:pPr lvl="2"/>
            <a:r>
              <a:rPr lang="en-US" sz="2000" dirty="0"/>
              <a:t>Hint: 6=2x3 !</a:t>
            </a:r>
          </a:p>
        </p:txBody>
      </p:sp>
    </p:spTree>
    <p:extLst>
      <p:ext uri="{BB962C8B-B14F-4D97-AF65-F5344CB8AC3E}">
        <p14:creationId xmlns:p14="http://schemas.microsoft.com/office/powerpoint/2010/main" val="1398895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440873"/>
            <a:ext cx="7633854" cy="3777622"/>
          </a:xfrm>
        </p:spPr>
        <p:txBody>
          <a:bodyPr>
            <a:noAutofit/>
          </a:bodyPr>
          <a:lstStyle/>
          <a:p>
            <a:r>
              <a:rPr lang="da-DK" sz="3200" dirty="0"/>
              <a:t>Modular </a:t>
            </a:r>
            <a:r>
              <a:rPr lang="da-DK" sz="3200" dirty="0" err="1"/>
              <a:t>Exponentiation</a:t>
            </a:r>
            <a:endParaRPr lang="da-DK" sz="3200" dirty="0"/>
          </a:p>
          <a:p>
            <a:pPr lvl="1"/>
            <a:r>
              <a:rPr lang="da-DK" sz="2800" dirty="0"/>
              <a:t> 7 mod 5=2, 7</a:t>
            </a:r>
            <a:r>
              <a:rPr lang="da-DK" sz="2800" baseline="30000" dirty="0"/>
              <a:t>2</a:t>
            </a:r>
            <a:r>
              <a:rPr lang="da-DK" sz="2800" dirty="0"/>
              <a:t> mod 5=4, 7</a:t>
            </a:r>
            <a:r>
              <a:rPr lang="da-DK" sz="2800" baseline="30000" dirty="0"/>
              <a:t>3</a:t>
            </a:r>
            <a:r>
              <a:rPr lang="da-DK" sz="2800" dirty="0"/>
              <a:t> mod 5=3, 7</a:t>
            </a:r>
            <a:r>
              <a:rPr lang="da-DK" sz="2800" baseline="30000" dirty="0"/>
              <a:t>4</a:t>
            </a:r>
            <a:r>
              <a:rPr lang="da-DK" sz="2800" dirty="0"/>
              <a:t> mod 5=1, 7</a:t>
            </a:r>
            <a:r>
              <a:rPr lang="da-DK" sz="2800" baseline="30000" dirty="0"/>
              <a:t>5</a:t>
            </a:r>
            <a:r>
              <a:rPr lang="da-DK" sz="2800" dirty="0"/>
              <a:t> mod 5=2, … </a:t>
            </a:r>
          </a:p>
          <a:p>
            <a:pPr lvl="1"/>
            <a:r>
              <a:rPr lang="da-DK" sz="2800" dirty="0"/>
              <a:t>8 mod 6=2, 8</a:t>
            </a:r>
            <a:r>
              <a:rPr lang="da-DK" sz="2800" baseline="30000" dirty="0"/>
              <a:t>2</a:t>
            </a:r>
            <a:r>
              <a:rPr lang="da-DK" sz="2800" dirty="0"/>
              <a:t> mod 6=4, 8</a:t>
            </a:r>
            <a:r>
              <a:rPr lang="da-DK" sz="2800" baseline="30000" dirty="0"/>
              <a:t>3</a:t>
            </a:r>
            <a:r>
              <a:rPr lang="da-DK" sz="2800" dirty="0"/>
              <a:t> mod 6=2, 8</a:t>
            </a:r>
            <a:r>
              <a:rPr lang="da-DK" sz="2800" baseline="30000" dirty="0"/>
              <a:t>4</a:t>
            </a:r>
            <a:r>
              <a:rPr lang="da-DK" sz="2800" dirty="0"/>
              <a:t> mod 6=4, … </a:t>
            </a:r>
          </a:p>
          <a:p>
            <a:pPr lvl="1"/>
            <a:r>
              <a:rPr lang="da-DK" sz="2800" dirty="0"/>
              <a:t>8</a:t>
            </a:r>
            <a:r>
              <a:rPr lang="da-DK" sz="2800" baseline="30000" dirty="0"/>
              <a:t>5</a:t>
            </a:r>
            <a:r>
              <a:rPr lang="da-DK" sz="2800" dirty="0"/>
              <a:t> mod 6 = 8</a:t>
            </a:r>
            <a:r>
              <a:rPr lang="da-DK" sz="2800" baseline="30000" dirty="0"/>
              <a:t>3</a:t>
            </a:r>
            <a:r>
              <a:rPr lang="da-DK" sz="2800" dirty="0"/>
              <a:t> mod 6 = 8 mod 6= 2 </a:t>
            </a:r>
          </a:p>
          <a:p>
            <a:pPr lvl="1"/>
            <a:r>
              <a:rPr lang="da-DK" sz="2800" dirty="0"/>
              <a:t>8</a:t>
            </a:r>
            <a:r>
              <a:rPr lang="da-DK" sz="2800" baseline="30000" dirty="0"/>
              <a:t>3</a:t>
            </a:r>
            <a:r>
              <a:rPr lang="da-DK" sz="2800" dirty="0"/>
              <a:t> mod 6 = 8</a:t>
            </a:r>
            <a:r>
              <a:rPr lang="da-DK" sz="2800" baseline="30000" dirty="0"/>
              <a:t>3</a:t>
            </a:r>
            <a:r>
              <a:rPr lang="da-DK" sz="2800" dirty="0"/>
              <a:t> </a:t>
            </a:r>
            <a:r>
              <a:rPr lang="da-DK" sz="2800" baseline="30000" dirty="0"/>
              <a:t>mod 2 </a:t>
            </a:r>
            <a:r>
              <a:rPr lang="da-DK" sz="2800" dirty="0"/>
              <a:t>mod 6= 8 mod 6 = 2 </a:t>
            </a:r>
          </a:p>
          <a:p>
            <a:pPr lvl="1"/>
            <a:r>
              <a:rPr lang="da-DK" sz="2800" dirty="0"/>
              <a:t>8</a:t>
            </a:r>
            <a:r>
              <a:rPr lang="da-DK" sz="2800" baseline="30000" dirty="0"/>
              <a:t>5</a:t>
            </a:r>
            <a:r>
              <a:rPr lang="da-DK" sz="2800" dirty="0"/>
              <a:t> mod 6 = 8</a:t>
            </a:r>
            <a:r>
              <a:rPr lang="da-DK" sz="2800" baseline="30000" dirty="0"/>
              <a:t>5 mod 2 </a:t>
            </a:r>
            <a:r>
              <a:rPr lang="da-DK" sz="2800" dirty="0"/>
              <a:t>mod 6= 8mod 6 = 2 </a:t>
            </a:r>
          </a:p>
          <a:p>
            <a:pPr lvl="1"/>
            <a:r>
              <a:rPr lang="en-US" sz="2800" dirty="0"/>
              <a:t>Why “mod 2”? Because 𝜑(6)=2 </a:t>
            </a:r>
          </a:p>
        </p:txBody>
      </p:sp>
    </p:spTree>
    <p:extLst>
      <p:ext uri="{BB962C8B-B14F-4D97-AF65-F5344CB8AC3E}">
        <p14:creationId xmlns:p14="http://schemas.microsoft.com/office/powerpoint/2010/main" val="104947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A LITTLE 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709" y="1540189"/>
            <a:ext cx="7744691" cy="3777622"/>
          </a:xfrm>
        </p:spPr>
        <p:txBody>
          <a:bodyPr>
            <a:noAutofit/>
          </a:bodyPr>
          <a:lstStyle/>
          <a:p>
            <a:r>
              <a:rPr lang="en-US" sz="3600" dirty="0" err="1"/>
              <a:t>X</a:t>
            </a:r>
            <a:r>
              <a:rPr lang="en-US" sz="3600" baseline="30000" dirty="0" err="1"/>
              <a:t>y</a:t>
            </a:r>
            <a:r>
              <a:rPr lang="en-US" sz="3600" dirty="0"/>
              <a:t> mod n = </a:t>
            </a:r>
            <a:r>
              <a:rPr lang="en-US" sz="3600" dirty="0" err="1"/>
              <a:t>X</a:t>
            </a:r>
            <a:r>
              <a:rPr lang="en-US" sz="3600" baseline="30000" dirty="0" err="1"/>
              <a:t>y</a:t>
            </a:r>
            <a:r>
              <a:rPr lang="en-US" sz="3600" dirty="0"/>
              <a:t> </a:t>
            </a:r>
            <a:r>
              <a:rPr lang="en-US" sz="3600" baseline="30000" dirty="0"/>
              <a:t>mod 𝜑(n)</a:t>
            </a:r>
            <a:r>
              <a:rPr lang="en-US" sz="3600" dirty="0"/>
              <a:t> mod n </a:t>
            </a:r>
          </a:p>
          <a:p>
            <a:pPr lvl="1"/>
            <a:r>
              <a:rPr lang="en-US" sz="3200" dirty="0"/>
              <a:t>Valid only when n is a prime or the product of distinct primes </a:t>
            </a:r>
          </a:p>
          <a:p>
            <a:r>
              <a:rPr lang="en-US" sz="3600" dirty="0"/>
              <a:t>Particular case: if y mod 𝜑(n) = 1</a:t>
            </a:r>
          </a:p>
          <a:p>
            <a:pPr lvl="1"/>
            <a:r>
              <a:rPr lang="en-US" sz="2400" dirty="0"/>
              <a:t>Then, </a:t>
            </a:r>
            <a:r>
              <a:rPr lang="en-US" sz="2400" i="1" dirty="0" err="1"/>
              <a:t>X</a:t>
            </a:r>
            <a:r>
              <a:rPr lang="en-US" sz="2400" i="1" baseline="30000" dirty="0" err="1"/>
              <a:t>y</a:t>
            </a:r>
            <a:r>
              <a:rPr lang="en-US" sz="2400" i="1" dirty="0"/>
              <a:t> mod n = </a:t>
            </a:r>
            <a:r>
              <a:rPr lang="en-US" sz="2400" i="1" dirty="0" err="1"/>
              <a:t>X</a:t>
            </a:r>
            <a:r>
              <a:rPr lang="en-US" sz="2400" i="1" baseline="30000" dirty="0" err="1"/>
              <a:t>y</a:t>
            </a:r>
            <a:r>
              <a:rPr lang="en-US" sz="2400" i="1" baseline="30000" dirty="0"/>
              <a:t> mod </a:t>
            </a:r>
            <a:r>
              <a:rPr lang="en-US" sz="2400" baseline="30000" dirty="0"/>
              <a:t>𝜑</a:t>
            </a:r>
            <a:r>
              <a:rPr lang="en-US" sz="2400" i="1" baseline="30000" dirty="0"/>
              <a:t>(n)</a:t>
            </a:r>
            <a:r>
              <a:rPr lang="en-US" sz="2400" i="1" dirty="0"/>
              <a:t> mod n = X mod n </a:t>
            </a:r>
            <a:endParaRPr lang="en-US" sz="2400" dirty="0"/>
          </a:p>
          <a:p>
            <a:pPr lvl="1"/>
            <a:r>
              <a:rPr lang="en-US" sz="3200" dirty="0"/>
              <a:t>Very important for RSA !</a:t>
            </a:r>
          </a:p>
        </p:txBody>
      </p:sp>
    </p:spTree>
    <p:extLst>
      <p:ext uri="{BB962C8B-B14F-4D97-AF65-F5344CB8AC3E}">
        <p14:creationId xmlns:p14="http://schemas.microsoft.com/office/powerpoint/2010/main" val="3285691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646" y="1752600"/>
            <a:ext cx="8686800" cy="4373563"/>
          </a:xfrm>
        </p:spPr>
        <p:txBody>
          <a:bodyPr>
            <a:noAutofit/>
          </a:bodyPr>
          <a:lstStyle/>
          <a:p>
            <a:r>
              <a:rPr lang="en-US" sz="3200" dirty="0" err="1"/>
              <a:t>Rivest</a:t>
            </a:r>
            <a:r>
              <a:rPr lang="en-US" sz="3200" dirty="0"/>
              <a:t>, Shamir, </a:t>
            </a:r>
            <a:r>
              <a:rPr lang="en-US" sz="3200" dirty="0" err="1"/>
              <a:t>Adleman</a:t>
            </a:r>
            <a:r>
              <a:rPr lang="en-US" sz="3200" dirty="0"/>
              <a:t> </a:t>
            </a:r>
          </a:p>
          <a:p>
            <a:pPr lvl="1"/>
            <a:r>
              <a:rPr lang="en-US" dirty="0"/>
              <a:t>Use a large n such that</a:t>
            </a:r>
          </a:p>
          <a:p>
            <a:pPr lvl="2"/>
            <a:r>
              <a:rPr lang="en-US" dirty="0"/>
              <a:t> </a:t>
            </a:r>
            <a:r>
              <a:rPr lang="en-US" i="1" dirty="0"/>
              <a:t>n = p x q</a:t>
            </a:r>
            <a:r>
              <a:rPr lang="en-US" dirty="0"/>
              <a:t>, where p and q are large prime numbers </a:t>
            </a:r>
          </a:p>
          <a:p>
            <a:pPr lvl="1"/>
            <a:r>
              <a:rPr lang="en-US" dirty="0"/>
              <a:t>Choose e relatively prime to n (3?) </a:t>
            </a:r>
          </a:p>
          <a:p>
            <a:pPr lvl="2"/>
            <a:r>
              <a:rPr lang="en-US" sz="1600" dirty="0"/>
              <a:t>(</a:t>
            </a:r>
            <a:r>
              <a:rPr lang="en-US" sz="1600" dirty="0" err="1"/>
              <a:t>e,n</a:t>
            </a:r>
            <a:r>
              <a:rPr lang="en-US" sz="1600" dirty="0"/>
              <a:t>) is the public key </a:t>
            </a:r>
            <a:endParaRPr lang="en-US" dirty="0"/>
          </a:p>
          <a:p>
            <a:pPr lvl="1"/>
            <a:r>
              <a:rPr lang="en-US" dirty="0"/>
              <a:t>Encrypting message m with it: c=m</a:t>
            </a:r>
            <a:r>
              <a:rPr lang="en-US" baseline="30000" dirty="0"/>
              <a:t>e</a:t>
            </a:r>
            <a:r>
              <a:rPr lang="en-US" sz="1200" dirty="0"/>
              <a:t> </a:t>
            </a:r>
            <a:r>
              <a:rPr lang="en-US" dirty="0"/>
              <a:t>mod n </a:t>
            </a:r>
          </a:p>
          <a:p>
            <a:pPr lvl="1"/>
            <a:r>
              <a:rPr lang="en-US" dirty="0"/>
              <a:t>Choose d such that </a:t>
            </a:r>
            <a:r>
              <a:rPr lang="en-US" dirty="0" err="1"/>
              <a:t>e.d</a:t>
            </a:r>
            <a:r>
              <a:rPr lang="en-US" dirty="0"/>
              <a:t> = 1 mod 𝜑(n)</a:t>
            </a:r>
          </a:p>
          <a:p>
            <a:pPr lvl="2"/>
            <a:r>
              <a:rPr lang="en-US" sz="1600" dirty="0"/>
              <a:t>(</a:t>
            </a:r>
            <a:r>
              <a:rPr lang="en-US" sz="1600" dirty="0" err="1"/>
              <a:t>d,n</a:t>
            </a:r>
            <a:r>
              <a:rPr lang="en-US" sz="1600" dirty="0"/>
              <a:t>) is the private key </a:t>
            </a:r>
            <a:endParaRPr lang="en-US" dirty="0"/>
          </a:p>
          <a:p>
            <a:pPr lvl="1"/>
            <a:r>
              <a:rPr lang="en-US" sz="2400" dirty="0"/>
              <a:t>Decryption: m=c</a:t>
            </a:r>
            <a:r>
              <a:rPr lang="en-US" sz="2400" baseline="30000" dirty="0"/>
              <a:t>d</a:t>
            </a:r>
            <a:r>
              <a:rPr lang="en-US" sz="1600" dirty="0"/>
              <a:t> </a:t>
            </a:r>
            <a:r>
              <a:rPr lang="en-US" sz="2400" dirty="0"/>
              <a:t>mod n (why)?</a:t>
            </a:r>
          </a:p>
          <a:p>
            <a:pPr lvl="2"/>
            <a:r>
              <a:rPr lang="en-US" dirty="0"/>
              <a:t>Because c</a:t>
            </a:r>
            <a:r>
              <a:rPr lang="en-US" baseline="30000" dirty="0"/>
              <a:t>d</a:t>
            </a:r>
            <a:r>
              <a:rPr lang="en-US" sz="1000" dirty="0"/>
              <a:t> </a:t>
            </a:r>
            <a:r>
              <a:rPr lang="en-US" dirty="0"/>
              <a:t>mod n=(m</a:t>
            </a:r>
            <a:r>
              <a:rPr lang="en-US" baseline="30000" dirty="0"/>
              <a:t>e</a:t>
            </a:r>
            <a:r>
              <a:rPr lang="en-US" sz="1000" dirty="0"/>
              <a:t> </a:t>
            </a:r>
            <a:r>
              <a:rPr lang="en-US" dirty="0"/>
              <a:t>mod n)</a:t>
            </a:r>
            <a:r>
              <a:rPr lang="en-US" baseline="30000" dirty="0"/>
              <a:t>d</a:t>
            </a:r>
            <a:r>
              <a:rPr lang="en-US" sz="1000" dirty="0"/>
              <a:t> </a:t>
            </a:r>
            <a:r>
              <a:rPr lang="en-US" dirty="0"/>
              <a:t>n = </a:t>
            </a:r>
            <a:r>
              <a:rPr lang="en-US" dirty="0" err="1"/>
              <a:t>m</a:t>
            </a:r>
            <a:r>
              <a:rPr lang="en-US" baseline="30000" dirty="0" err="1"/>
              <a:t>e.d</a:t>
            </a:r>
            <a:r>
              <a:rPr lang="en-US" sz="1000" dirty="0"/>
              <a:t> </a:t>
            </a:r>
            <a:r>
              <a:rPr lang="en-US" dirty="0"/>
              <a:t>mod n= </a:t>
            </a:r>
            <a:r>
              <a:rPr lang="ro-RO" dirty="0"/>
              <a:t>m</a:t>
            </a:r>
            <a:r>
              <a:rPr lang="ro-RO" baseline="30000" dirty="0"/>
              <a:t>e.d 𝜑(n)</a:t>
            </a:r>
            <a:r>
              <a:rPr lang="ro-RO" sz="1200" dirty="0"/>
              <a:t> </a:t>
            </a:r>
            <a:r>
              <a:rPr lang="ro-RO" dirty="0"/>
              <a:t>mod n= m mod n </a:t>
            </a:r>
          </a:p>
          <a:p>
            <a:r>
              <a:rPr lang="ro-RO" dirty="0"/>
              <a:t>Works the same way when encrypting with the private key and decrypting with the public key 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625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24836" y="2288319"/>
            <a:ext cx="4085529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800" dirty="0">
                <a:latin typeface="AR ESSENCE"/>
                <a:cs typeface="AR ESSENCE"/>
              </a:rPr>
              <a:t>END</a:t>
            </a:r>
            <a:endParaRPr lang="en-US" dirty="0">
              <a:latin typeface="AR ESSENCE"/>
              <a:cs typeface="AR ESSENCE"/>
            </a:endParaRPr>
          </a:p>
        </p:txBody>
      </p:sp>
    </p:spTree>
    <p:extLst>
      <p:ext uri="{BB962C8B-B14F-4D97-AF65-F5344CB8AC3E}">
        <p14:creationId xmlns:p14="http://schemas.microsoft.com/office/powerpoint/2010/main" val="4049145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With the spread of more unsecure computer networks in last few decades, a genuine need was felt to use cryptography at a larger scale. </a:t>
            </a:r>
          </a:p>
          <a:p>
            <a:r>
              <a:rPr lang="en-US" sz="3200" dirty="0"/>
              <a:t>The symmetric key was found to be non-practical due to challenges it faced for key management. </a:t>
            </a:r>
          </a:p>
          <a:p>
            <a:r>
              <a:rPr lang="en-US" sz="3200" dirty="0"/>
              <a:t>This gave rise to the public key cryptography.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64673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9144000" cy="365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314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71600"/>
            <a:ext cx="7924800" cy="4114800"/>
          </a:xfrm>
        </p:spPr>
        <p:txBody>
          <a:bodyPr>
            <a:noAutofit/>
          </a:bodyPr>
          <a:lstStyle/>
          <a:p>
            <a:r>
              <a:rPr lang="en-US" sz="3200" dirty="0"/>
              <a:t>Different keys are used for encryption and decryption. This is a property which set this scheme different than symmetric encryption scheme.</a:t>
            </a:r>
          </a:p>
          <a:p>
            <a:r>
              <a:rPr lang="en-US" sz="3200" dirty="0"/>
              <a:t>Each receiver possesses a unique decryption key, generally referred to as his private key.</a:t>
            </a:r>
          </a:p>
          <a:p>
            <a:r>
              <a:rPr lang="en-US" sz="3200" dirty="0"/>
              <a:t>Receiver needs to publish an encryption key, referred to as his public key.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47128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18531" y="986051"/>
            <a:ext cx="7924800" cy="4114800"/>
          </a:xfrm>
        </p:spPr>
        <p:txBody>
          <a:bodyPr>
            <a:noAutofit/>
          </a:bodyPr>
          <a:lstStyle/>
          <a:p>
            <a:r>
              <a:rPr lang="en-US" sz="2400" dirty="0"/>
              <a:t>Some assurance of the authenticity of a public key is needed in this scheme to avoid spoofing by adversary as the receiver. Generally, this type of cryptosystem involves trusted third party which certifies that a particular public key belongs to a specific person or entity only.</a:t>
            </a:r>
          </a:p>
          <a:p>
            <a:r>
              <a:rPr lang="en-US" sz="2400" dirty="0"/>
              <a:t>Encryption algorithm is complex enough to prohibit attacker from deducing the plaintext from the </a:t>
            </a:r>
            <a:r>
              <a:rPr lang="en-US" sz="2400" dirty="0" err="1"/>
              <a:t>ciphertext</a:t>
            </a:r>
            <a:r>
              <a:rPr lang="en-US" sz="2400" dirty="0"/>
              <a:t> and the encryption (public) key.</a:t>
            </a:r>
          </a:p>
          <a:p>
            <a:r>
              <a:rPr lang="en-US" sz="2400" dirty="0"/>
              <a:t>Though private and public keys are related mathematically, it is not be feasible to calculate the private key from the public key. In fact, intelligent part of any public-key cryptosystem is in designing a relationship between two keys.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1179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39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 some mathematics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131" y="1752600"/>
            <a:ext cx="8800684" cy="4373563"/>
          </a:xfrm>
        </p:spPr>
        <p:txBody>
          <a:bodyPr>
            <a:noAutofit/>
          </a:bodyPr>
          <a:lstStyle/>
          <a:p>
            <a:pPr lvl="1"/>
            <a:r>
              <a:rPr lang="en-US" sz="3600" dirty="0"/>
              <a:t>Prime numbers: 2, 3, 5, 7, 11, 13, … </a:t>
            </a:r>
          </a:p>
          <a:p>
            <a:pPr lvl="2"/>
            <a:r>
              <a:rPr lang="en-US" sz="2800" dirty="0"/>
              <a:t>X is a prime number if it can only be divided by X or 1 </a:t>
            </a:r>
          </a:p>
          <a:p>
            <a:pPr lvl="3"/>
            <a:r>
              <a:rPr lang="en-US" sz="2000" dirty="0"/>
              <a:t>9 and 10 are not prime numbers </a:t>
            </a:r>
          </a:p>
          <a:p>
            <a:pPr lvl="1"/>
            <a:r>
              <a:rPr lang="en-US" sz="3600" dirty="0"/>
              <a:t>Relatively prime numbers</a:t>
            </a:r>
          </a:p>
          <a:p>
            <a:pPr lvl="2"/>
            <a:r>
              <a:rPr lang="en-US" sz="2800" dirty="0"/>
              <a:t>X and Y are relatively prime if they do not have any common divider other than 1</a:t>
            </a:r>
          </a:p>
          <a:p>
            <a:pPr lvl="3"/>
            <a:r>
              <a:rPr lang="en-US" sz="2000" dirty="0"/>
              <a:t>9 and 10 are relatively prime</a:t>
            </a:r>
          </a:p>
        </p:txBody>
      </p:sp>
    </p:spTree>
    <p:extLst>
      <p:ext uri="{BB962C8B-B14F-4D97-AF65-F5344CB8AC3E}">
        <p14:creationId xmlns:p14="http://schemas.microsoft.com/office/powerpoint/2010/main" val="2219019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The </a:t>
            </a:r>
            <a:r>
              <a:rPr lang="en-US" sz="2800" dirty="0" err="1"/>
              <a:t>totient</a:t>
            </a:r>
            <a:r>
              <a:rPr lang="en-US" sz="2800" dirty="0"/>
              <a:t> function 𝜑(n)</a:t>
            </a:r>
          </a:p>
          <a:p>
            <a:pPr lvl="1"/>
            <a:r>
              <a:rPr lang="en-US" dirty="0"/>
              <a:t>Gives the number of numbers smaller than n and relatively prime to n </a:t>
            </a:r>
          </a:p>
          <a:p>
            <a:pPr lvl="2"/>
            <a:r>
              <a:rPr lang="en-US" sz="1600" dirty="0"/>
              <a:t>𝜑(4) = 2 </a:t>
            </a:r>
          </a:p>
          <a:p>
            <a:pPr lvl="2"/>
            <a:r>
              <a:rPr lang="mr-IN" dirty="0"/>
              <a:t>𝜑</a:t>
            </a:r>
            <a:r>
              <a:rPr lang="en-US" dirty="0"/>
              <a:t>(</a:t>
            </a:r>
            <a:r>
              <a:rPr lang="mr-IN" dirty="0"/>
              <a:t>5</a:t>
            </a:r>
            <a:r>
              <a:rPr lang="en-US" dirty="0"/>
              <a:t>)=</a:t>
            </a:r>
            <a:r>
              <a:rPr lang="mr-IN" dirty="0"/>
              <a:t> 4 </a:t>
            </a:r>
          </a:p>
          <a:p>
            <a:pPr lvl="2"/>
            <a:r>
              <a:rPr lang="mr-IN" dirty="0"/>
              <a:t>𝜑</a:t>
            </a:r>
            <a:r>
              <a:rPr lang="en-US" dirty="0"/>
              <a:t>(</a:t>
            </a:r>
            <a:r>
              <a:rPr lang="mr-IN" dirty="0"/>
              <a:t>6</a:t>
            </a:r>
            <a:r>
              <a:rPr lang="en-US" dirty="0"/>
              <a:t>)=</a:t>
            </a:r>
            <a:r>
              <a:rPr lang="mr-IN" dirty="0"/>
              <a:t> 2 </a:t>
            </a:r>
          </a:p>
          <a:p>
            <a:pPr lvl="2"/>
            <a:r>
              <a:rPr lang="is-IS" dirty="0"/>
              <a:t>𝜑(10) = 4 </a:t>
            </a:r>
          </a:p>
          <a:p>
            <a:pPr lvl="2"/>
            <a:r>
              <a:rPr lang="is-IS" dirty="0"/>
              <a:t>𝜑(143) = ? </a:t>
            </a:r>
          </a:p>
          <a:p>
            <a:pPr lvl="1"/>
            <a:r>
              <a:rPr lang="en-US" dirty="0"/>
              <a:t>If n is a prime number, then 𝜑(n) = ? </a:t>
            </a:r>
          </a:p>
          <a:p>
            <a:r>
              <a:rPr lang="en-US" dirty="0"/>
              <a:t>If n is the product of two distinct prime numbers p and q, then 𝜑(n) = (p-1)(q-1)</a:t>
            </a:r>
          </a:p>
        </p:txBody>
      </p:sp>
    </p:spTree>
    <p:extLst>
      <p:ext uri="{BB962C8B-B14F-4D97-AF65-F5344CB8AC3E}">
        <p14:creationId xmlns:p14="http://schemas.microsoft.com/office/powerpoint/2010/main" val="2806238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48802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Modular arithmetic </a:t>
            </a:r>
          </a:p>
          <a:p>
            <a:pPr lvl="1"/>
            <a:r>
              <a:rPr lang="en-US" sz="2400" i="1" dirty="0"/>
              <a:t>a mod n</a:t>
            </a:r>
            <a:r>
              <a:rPr lang="en-US" sz="2400" dirty="0"/>
              <a:t>: the rest of the division of </a:t>
            </a:r>
            <a:r>
              <a:rPr lang="en-US" sz="2400" b="1" i="1" dirty="0"/>
              <a:t>a </a:t>
            </a:r>
            <a:r>
              <a:rPr lang="en-US" sz="2400" dirty="0"/>
              <a:t>by </a:t>
            </a:r>
            <a:r>
              <a:rPr lang="en-US" sz="2400" b="1" i="1" dirty="0"/>
              <a:t>n </a:t>
            </a:r>
          </a:p>
          <a:p>
            <a:pPr lvl="2"/>
            <a:r>
              <a:rPr lang="en-US" dirty="0"/>
              <a:t>5 mod 3 = 2 </a:t>
            </a:r>
            <a:endParaRPr lang="en-US" sz="2000" dirty="0"/>
          </a:p>
          <a:p>
            <a:r>
              <a:rPr lang="en-US" sz="3200" dirty="0"/>
              <a:t>Some properties</a:t>
            </a:r>
          </a:p>
          <a:p>
            <a:pPr lvl="1"/>
            <a:r>
              <a:rPr lang="en-US" sz="2400" i="1" dirty="0"/>
              <a:t>(</a:t>
            </a:r>
            <a:r>
              <a:rPr lang="en-US" sz="2400" i="1" dirty="0" err="1"/>
              <a:t>a+b</a:t>
            </a:r>
            <a:r>
              <a:rPr lang="en-US" sz="2400" i="1" dirty="0"/>
              <a:t>) mod n = (a mod n + b mod n) mod n</a:t>
            </a:r>
          </a:p>
          <a:p>
            <a:pPr lvl="2"/>
            <a:r>
              <a:rPr lang="en-US" dirty="0"/>
              <a:t>13 + 17 mod 5 = 0 = (3 + 2) mod 5 = </a:t>
            </a:r>
          </a:p>
          <a:p>
            <a:pPr marL="411480" lvl="1" indent="0">
              <a:buNone/>
            </a:pPr>
            <a:r>
              <a:rPr lang="hr-HR" sz="2400" dirty="0"/>
              <a:t>	(13 mod 5 + 17 mod 5) mod 5 </a:t>
            </a:r>
          </a:p>
          <a:p>
            <a:pPr lvl="1"/>
            <a:r>
              <a:rPr lang="en-US" sz="2400" i="1" dirty="0"/>
              <a:t>(</a:t>
            </a:r>
            <a:r>
              <a:rPr lang="mr-IN" sz="2400" i="1" dirty="0"/>
              <a:t>a*b</a:t>
            </a:r>
            <a:r>
              <a:rPr lang="en-US" sz="2400" i="1" dirty="0"/>
              <a:t>)</a:t>
            </a:r>
            <a:r>
              <a:rPr lang="mr-IN" sz="2400" i="1" dirty="0"/>
              <a:t> mod n = </a:t>
            </a:r>
            <a:r>
              <a:rPr lang="en-US" sz="2400" i="1" dirty="0"/>
              <a:t>(</a:t>
            </a:r>
            <a:r>
              <a:rPr lang="mr-IN" sz="2400" i="1" dirty="0"/>
              <a:t>a mod n * b mod n</a:t>
            </a:r>
            <a:r>
              <a:rPr lang="en-US" sz="2400" i="1" dirty="0"/>
              <a:t>)</a:t>
            </a:r>
            <a:r>
              <a:rPr lang="mr-IN" sz="2400" i="1" dirty="0"/>
              <a:t> mod n </a:t>
            </a:r>
            <a:endParaRPr lang="en-US" sz="2400" i="1" dirty="0"/>
          </a:p>
          <a:p>
            <a:pPr lvl="1"/>
            <a:r>
              <a:rPr lang="mr-IN" dirty="0"/>
              <a:t>7*3 mod 5 = 1 = </a:t>
            </a:r>
            <a:r>
              <a:rPr lang="en-US" dirty="0"/>
              <a:t>(</a:t>
            </a:r>
            <a:r>
              <a:rPr lang="mr-IN" dirty="0"/>
              <a:t>2 * 3</a:t>
            </a:r>
            <a:r>
              <a:rPr lang="en-US" dirty="0"/>
              <a:t>)</a:t>
            </a:r>
            <a:r>
              <a:rPr lang="mr-IN" dirty="0"/>
              <a:t> mod 5 </a:t>
            </a:r>
          </a:p>
          <a:p>
            <a:pPr marL="411480" lvl="1" indent="0">
              <a:buNone/>
            </a:pPr>
            <a:r>
              <a:rPr lang="hr-HR" sz="2400" dirty="0"/>
              <a:t>			= (7 mod 5 * 3 mod 5) mod n </a:t>
            </a:r>
          </a:p>
          <a:p>
            <a:pPr lvl="1"/>
            <a:r>
              <a:rPr lang="en-US" sz="2400" dirty="0"/>
              <a:t>7 is the </a:t>
            </a:r>
            <a:r>
              <a:rPr lang="en-US" sz="2400" dirty="0">
                <a:solidFill>
                  <a:srgbClr val="FF0000"/>
                </a:solidFill>
              </a:rPr>
              <a:t>multiplicative inverse</a:t>
            </a:r>
            <a:r>
              <a:rPr lang="en-US" sz="2400" dirty="0"/>
              <a:t> of 3 (mod 5)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526907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{F39A7D93-C4A3-1846-81FD-2C0186CE7CE6}tf10001069</Template>
  <TotalTime>533</TotalTime>
  <Words>873</Words>
  <Application>Microsoft Macintosh PowerPoint</Application>
  <PresentationFormat>On-screen Show (4:3)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 ESSENCE</vt:lpstr>
      <vt:lpstr>Arial</vt:lpstr>
      <vt:lpstr>Century Gothic</vt:lpstr>
      <vt:lpstr>Wingdings 3</vt:lpstr>
      <vt:lpstr>Wisp</vt:lpstr>
      <vt:lpstr>Public Key Encryption</vt:lpstr>
      <vt:lpstr>Public Key Encryption</vt:lpstr>
      <vt:lpstr>PowerPoint Presentation</vt:lpstr>
      <vt:lpstr>Properties</vt:lpstr>
      <vt:lpstr>Properties (2)</vt:lpstr>
      <vt:lpstr>RSA</vt:lpstr>
      <vt:lpstr>Let’s do some mathematics</vt:lpstr>
      <vt:lpstr>Some logic</vt:lpstr>
      <vt:lpstr>MORE MATHS</vt:lpstr>
      <vt:lpstr>MORE MATHS</vt:lpstr>
      <vt:lpstr>MORE MATHS</vt:lpstr>
      <vt:lpstr>AND A LITTLE MORE</vt:lpstr>
      <vt:lpstr>RSA</vt:lpstr>
      <vt:lpstr>PowerPoint Presentation</vt:lpstr>
    </vt:vector>
  </TitlesOfParts>
  <Company>REM International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key encryption</dc:title>
  <dc:creator>Oluwasegun Adelaiye</dc:creator>
  <cp:lastModifiedBy>Microsoft Office User</cp:lastModifiedBy>
  <cp:revision>9</cp:revision>
  <dcterms:created xsi:type="dcterms:W3CDTF">2019-05-21T17:01:19Z</dcterms:created>
  <dcterms:modified xsi:type="dcterms:W3CDTF">2023-05-24T16:27:01Z</dcterms:modified>
</cp:coreProperties>
</file>