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166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4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129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55036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776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2747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596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8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9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4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0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5/30/23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5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5/30/23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3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5/30/23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4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5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8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1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O. I. Adelaiye</a:t>
            </a:r>
          </a:p>
        </p:txBody>
      </p:sp>
    </p:spTree>
    <p:extLst>
      <p:ext uri="{BB962C8B-B14F-4D97-AF65-F5344CB8AC3E}">
        <p14:creationId xmlns:p14="http://schemas.microsoft.com/office/powerpoint/2010/main" val="159307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0916" y="2288319"/>
            <a:ext cx="437805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800" dirty="0">
                <a:latin typeface="AR ESSENCE"/>
                <a:cs typeface="AR ESSENCE"/>
              </a:rPr>
              <a:t>END</a:t>
            </a:r>
            <a:endParaRPr lang="en-US" dirty="0">
              <a:latin typeface="AR ESSENCE"/>
              <a:cs typeface="AR ESSENCE"/>
            </a:endParaRPr>
          </a:p>
        </p:txBody>
      </p:sp>
    </p:spTree>
    <p:extLst>
      <p:ext uri="{BB962C8B-B14F-4D97-AF65-F5344CB8AC3E}">
        <p14:creationId xmlns:p14="http://schemas.microsoft.com/office/powerpoint/2010/main" val="404914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2180"/>
          </a:xfrm>
        </p:spPr>
        <p:txBody>
          <a:bodyPr>
            <a:normAutofit/>
          </a:bodyPr>
          <a:lstStyle/>
          <a:p>
            <a:r>
              <a:rPr lang="en-US" sz="3100" dirty="0"/>
              <a:t>A one-way function</a:t>
            </a:r>
          </a:p>
          <a:p>
            <a:pPr lvl="1"/>
            <a:r>
              <a:rPr lang="en-US" dirty="0"/>
              <a:t>A one-way transformation</a:t>
            </a:r>
          </a:p>
          <a:p>
            <a:pPr lvl="2"/>
            <a:r>
              <a:rPr lang="en-US" dirty="0"/>
              <a:t>If </a:t>
            </a:r>
            <a:r>
              <a:rPr lang="en-US" i="1" dirty="0"/>
              <a:t>h </a:t>
            </a:r>
            <a:r>
              <a:rPr lang="en-US" dirty="0"/>
              <a:t>is a hash function such that </a:t>
            </a:r>
            <a:r>
              <a:rPr lang="en-US" i="1" dirty="0"/>
              <a:t>y=h(x)</a:t>
            </a:r>
            <a:r>
              <a:rPr lang="en-US" dirty="0"/>
              <a:t>, then it is </a:t>
            </a:r>
            <a:r>
              <a:rPr lang="en-US" b="1" dirty="0"/>
              <a:t>computationally infeasible </a:t>
            </a:r>
            <a:r>
              <a:rPr lang="en-US" dirty="0"/>
              <a:t>for a user who has </a:t>
            </a:r>
            <a:r>
              <a:rPr lang="en-US" i="1" dirty="0"/>
              <a:t>h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to find </a:t>
            </a:r>
            <a:r>
              <a:rPr lang="en-US" i="1" dirty="0"/>
              <a:t>x</a:t>
            </a:r>
            <a:endParaRPr lang="en-US" dirty="0"/>
          </a:p>
          <a:p>
            <a:pPr lvl="1"/>
            <a:r>
              <a:rPr lang="en-US" sz="2400" dirty="0"/>
              <a:t>Collision free</a:t>
            </a:r>
          </a:p>
          <a:p>
            <a:pPr lvl="2"/>
            <a:r>
              <a:rPr lang="en-US" dirty="0"/>
              <a:t>If </a:t>
            </a:r>
            <a:r>
              <a:rPr lang="en-US" i="1" dirty="0"/>
              <a:t>h </a:t>
            </a:r>
            <a:r>
              <a:rPr lang="en-US" dirty="0"/>
              <a:t>is a hash function such that </a:t>
            </a:r>
            <a:r>
              <a:rPr lang="en-US" i="1" dirty="0"/>
              <a:t>y=h(x)</a:t>
            </a:r>
            <a:r>
              <a:rPr lang="en-US" dirty="0"/>
              <a:t>, then it is </a:t>
            </a:r>
            <a:r>
              <a:rPr lang="en-US" b="1" dirty="0"/>
              <a:t>computationally infeasible </a:t>
            </a:r>
            <a:r>
              <a:rPr lang="en-US" dirty="0"/>
              <a:t>for a user who has </a:t>
            </a:r>
            <a:r>
              <a:rPr lang="en-US" i="1" dirty="0"/>
              <a:t>h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to find an </a:t>
            </a:r>
            <a:r>
              <a:rPr lang="en-US" i="1" dirty="0"/>
              <a:t>x’ </a:t>
            </a:r>
            <a:r>
              <a:rPr lang="en-US" dirty="0"/>
              <a:t>such that </a:t>
            </a:r>
            <a:r>
              <a:rPr lang="en-US" i="1" dirty="0"/>
              <a:t>h(x’)=y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Gives a fixed length output, whatever the input size is</a:t>
            </a:r>
          </a:p>
          <a:p>
            <a:pPr lvl="2"/>
            <a:r>
              <a:rPr lang="en-US" dirty="0"/>
              <a:t> </a:t>
            </a:r>
            <a:r>
              <a:rPr lang="en-US" sz="1600" dirty="0"/>
              <a:t>MD5’s is 128, SHA-1’s is 160 </a:t>
            </a:r>
            <a:endParaRPr lang="en-US" dirty="0"/>
          </a:p>
          <a:p>
            <a:pPr lvl="1"/>
            <a:r>
              <a:rPr lang="en-US" dirty="0"/>
              <a:t>The output is aka hash, digest or checksum.</a:t>
            </a:r>
          </a:p>
          <a:p>
            <a:pPr lvl="2"/>
            <a:r>
              <a:rPr lang="en-US" sz="1600" dirty="0"/>
              <a:t>MD5: Message Digest 5 </a:t>
            </a:r>
          </a:p>
          <a:p>
            <a:pPr lvl="2"/>
            <a:r>
              <a:rPr lang="en-US" dirty="0"/>
              <a:t>SHA-1: Secure Hash Algorithm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or not??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3403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 theory, is it possible to find two strings with the same hash? </a:t>
            </a:r>
          </a:p>
          <a:p>
            <a:pPr lvl="1"/>
            <a:r>
              <a:rPr lang="en-US" sz="2000" dirty="0"/>
              <a:t>Yes ! Hash all possible 161 bit strings </a:t>
            </a:r>
          </a:p>
          <a:p>
            <a:r>
              <a:rPr lang="en-US" sz="2400" dirty="0"/>
              <a:t>In practice?</a:t>
            </a:r>
          </a:p>
          <a:p>
            <a:pPr lvl="1"/>
            <a:r>
              <a:rPr lang="en-US" sz="2000" dirty="0"/>
              <a:t>Computationally infeasible ! </a:t>
            </a:r>
          </a:p>
          <a:p>
            <a:r>
              <a:rPr lang="en-US" sz="2400" dirty="0"/>
              <a:t>Is it possible to find m such that h(m)=H</a:t>
            </a:r>
          </a:p>
          <a:p>
            <a:pPr lvl="1"/>
            <a:r>
              <a:rPr lang="en-US" sz="2000" dirty="0"/>
              <a:t>In theory, yes ! </a:t>
            </a:r>
          </a:p>
          <a:p>
            <a:pPr lvl="1"/>
            <a:r>
              <a:rPr lang="en-US" sz="2000" dirty="0"/>
              <a:t>In practice, computationally infeasible </a:t>
            </a:r>
          </a:p>
          <a:p>
            <a:r>
              <a:rPr lang="en-US" sz="2400" dirty="0"/>
              <a:t>Is finding two strings with the same hash of the same difficulty as finding one string matching a particular hash value? </a:t>
            </a:r>
          </a:p>
          <a:p>
            <a:pPr lvl="1"/>
            <a:r>
              <a:rPr lang="en-US" sz="2000" dirty="0"/>
              <a:t>Is finding m, m’ such that h(m)=h(m’) as difficult as finding m such that h(m)=H?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922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birthday paradox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28" y="1365067"/>
            <a:ext cx="9036944" cy="4373563"/>
          </a:xfrm>
        </p:spPr>
        <p:txBody>
          <a:bodyPr>
            <a:noAutofit/>
          </a:bodyPr>
          <a:lstStyle/>
          <a:p>
            <a:r>
              <a:rPr lang="en-US" sz="1600" dirty="0"/>
              <a:t>What is the probability of picking someone whose birthday date is the 22</a:t>
            </a:r>
            <a:r>
              <a:rPr lang="en-US" sz="1600" baseline="30000" dirty="0"/>
              <a:t>nd</a:t>
            </a:r>
            <a:r>
              <a:rPr lang="en-US" sz="1600" dirty="0"/>
              <a:t> of October?</a:t>
            </a:r>
          </a:p>
          <a:p>
            <a:pPr lvl="1"/>
            <a:r>
              <a:rPr lang="en-US" sz="1400" dirty="0"/>
              <a:t>1/365 </a:t>
            </a:r>
          </a:p>
          <a:p>
            <a:r>
              <a:rPr lang="en-US" sz="1600" dirty="0"/>
              <a:t>If you have a group of n persons, what is the probability of picking 2 persons who have the same birthday?</a:t>
            </a:r>
          </a:p>
          <a:p>
            <a:pPr lvl="1"/>
            <a:r>
              <a:rPr lang="en-US" sz="1400" dirty="0"/>
              <a:t>You pick a first person </a:t>
            </a:r>
          </a:p>
          <a:p>
            <a:pPr lvl="1"/>
            <a:r>
              <a:rPr lang="en-US" sz="1400" dirty="0"/>
              <a:t>The probability that the second person does not have the same date of birth is 364/365 </a:t>
            </a:r>
          </a:p>
          <a:p>
            <a:pPr lvl="1"/>
            <a:r>
              <a:rPr lang="en-US" sz="1400" dirty="0"/>
              <a:t>The probability that the third person does not have the date of birth of any of the first two is 363/365 </a:t>
            </a:r>
          </a:p>
          <a:p>
            <a:pPr lvl="1"/>
            <a:r>
              <a:rPr lang="mr-IN" sz="1400" dirty="0"/>
              <a:t>… </a:t>
            </a:r>
          </a:p>
          <a:p>
            <a:pPr lvl="1"/>
            <a:r>
              <a:rPr lang="en-US" sz="1400" dirty="0"/>
              <a:t>The probability that the n</a:t>
            </a:r>
            <a:r>
              <a:rPr lang="en-US" sz="1400" baseline="30000" dirty="0"/>
              <a:t>th</a:t>
            </a:r>
            <a:r>
              <a:rPr lang="en-US" sz="1400" dirty="0"/>
              <a:t> person does not have the date of birth of any of the first (n-1) persons is (365-(n-1))/365 </a:t>
            </a:r>
          </a:p>
          <a:p>
            <a:pPr lvl="1"/>
            <a:r>
              <a:rPr lang="en-US" sz="1400" dirty="0"/>
              <a:t>The probability that none of n persons have the same date of birth is </a:t>
            </a:r>
          </a:p>
          <a:p>
            <a:pPr marL="411480" lvl="1" indent="0">
              <a:buNone/>
            </a:pPr>
            <a:r>
              <a:rPr lang="en-US" sz="1400" dirty="0"/>
              <a:t>	365𝑥𝑥𝑥𝑥𝑥…𝑥(365−(𝑛−1)/365 </a:t>
            </a:r>
          </a:p>
          <a:p>
            <a:pPr lvl="1"/>
            <a:r>
              <a:rPr lang="en-US" sz="1400" dirty="0"/>
              <a:t>In particular, for n=23 persons, the probability that they all have different birthdays is: 365𝑥𝑥𝑥𝑥𝑥…𝑥(365−(22)/365 = 0.4927 </a:t>
            </a:r>
          </a:p>
          <a:p>
            <a:pPr lvl="1"/>
            <a:r>
              <a:rPr lang="en-US" sz="1400" dirty="0"/>
              <a:t>That is, the probability that two persons have the same date of birth in a group of 23 persons is: 1-0.4927=0.5073 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831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Birthday paradox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0" y="1327484"/>
            <a:ext cx="8785919" cy="5312152"/>
          </a:xfrm>
        </p:spPr>
        <p:txBody>
          <a:bodyPr>
            <a:noAutofit/>
          </a:bodyPr>
          <a:lstStyle/>
          <a:p>
            <a:r>
              <a:rPr lang="en-US" sz="2400" dirty="0"/>
              <a:t>If you have 23 persons, two of them have the same date of birth with a probability higher than 0.5 </a:t>
            </a:r>
          </a:p>
          <a:p>
            <a:pPr lvl="1"/>
            <a:r>
              <a:rPr lang="en-US" sz="2000" dirty="0"/>
              <a:t>More generally if you have n possible values, it is enough to have </a:t>
            </a:r>
            <a:r>
              <a:rPr lang="en-US" sz="2000" i="1" dirty="0"/>
              <a:t>√n</a:t>
            </a:r>
            <a:r>
              <a:rPr lang="en-GB" sz="2000" dirty="0"/>
              <a:t> </a:t>
            </a:r>
            <a:r>
              <a:rPr lang="en-US" sz="2000" dirty="0"/>
              <a:t> samples of these values in order to get two equal values with a probability higher than 0.5 </a:t>
            </a:r>
          </a:p>
          <a:p>
            <a:r>
              <a:rPr lang="en-US" sz="2400" dirty="0"/>
              <a:t>Finding two messages with the same hash is similar to a Birthday problem !</a:t>
            </a:r>
          </a:p>
          <a:p>
            <a:pPr lvl="1"/>
            <a:r>
              <a:rPr lang="en-US" sz="2000" dirty="0"/>
              <a:t>Two messages </a:t>
            </a:r>
            <a:r>
              <a:rPr lang="en-US" sz="2000" dirty="0">
                <a:latin typeface="Wingdings"/>
              </a:rPr>
              <a:t> </a:t>
            </a:r>
            <a:r>
              <a:rPr lang="en-US" sz="2000" dirty="0"/>
              <a:t>Two individuals </a:t>
            </a:r>
          </a:p>
          <a:p>
            <a:pPr lvl="1"/>
            <a:r>
              <a:rPr lang="en-US" sz="2000" dirty="0"/>
              <a:t>Same hash </a:t>
            </a:r>
            <a:r>
              <a:rPr lang="en-US" sz="2000" dirty="0">
                <a:latin typeface="Wingdings"/>
              </a:rPr>
              <a:t> </a:t>
            </a:r>
            <a:r>
              <a:rPr lang="en-US" sz="2000" dirty="0"/>
              <a:t>Same birthday </a:t>
            </a:r>
          </a:p>
          <a:p>
            <a:r>
              <a:rPr lang="en-US" sz="2400" dirty="0"/>
              <a:t>For SHA-1 (2</a:t>
            </a:r>
            <a:r>
              <a:rPr lang="en-US" sz="2400" baseline="30000" dirty="0"/>
              <a:t>160</a:t>
            </a:r>
            <a:r>
              <a:rPr lang="en-US" sz="2400" dirty="0"/>
              <a:t> possible hashes), it is enough to hash 2</a:t>
            </a:r>
            <a:r>
              <a:rPr lang="en-US" sz="2400" baseline="30000" dirty="0"/>
              <a:t>80</a:t>
            </a:r>
            <a:r>
              <a:rPr lang="en-US" sz="2400" dirty="0"/>
              <a:t> different strings in order to get a collision with a probability higher than 0.5 </a:t>
            </a:r>
          </a:p>
          <a:p>
            <a:pPr lvl="1"/>
            <a:r>
              <a:rPr lang="en-US" sz="2000" dirty="0"/>
              <a:t>In the case of MD5 (2</a:t>
            </a:r>
            <a:r>
              <a:rPr lang="en-US" sz="2000" baseline="30000" dirty="0"/>
              <a:t>128</a:t>
            </a:r>
            <a:r>
              <a:rPr lang="en-US" sz="2000" dirty="0"/>
              <a:t> possible hashes), only 2</a:t>
            </a:r>
            <a:r>
              <a:rPr lang="en-US" sz="2000" baseline="30000" dirty="0"/>
              <a:t>64</a:t>
            </a:r>
            <a:r>
              <a:rPr lang="en-US" sz="2000" dirty="0"/>
              <a:t> hashes are required</a:t>
            </a:r>
          </a:p>
        </p:txBody>
      </p:sp>
    </p:spTree>
    <p:extLst>
      <p:ext uri="{BB962C8B-B14F-4D97-AF65-F5344CB8AC3E}">
        <p14:creationId xmlns:p14="http://schemas.microsoft.com/office/powerpoint/2010/main" val="325911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for MIC/MAC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2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8701"/>
            <a:ext cx="8229600" cy="4996484"/>
          </a:xfrm>
        </p:spPr>
        <p:txBody>
          <a:bodyPr>
            <a:normAutofit/>
          </a:bodyPr>
          <a:lstStyle/>
          <a:p>
            <a:r>
              <a:rPr lang="en-US" sz="2800" dirty="0"/>
              <a:t>Assume Alice and Bob want to exchange some messages with data integrity </a:t>
            </a:r>
          </a:p>
          <a:p>
            <a:pPr lvl="1"/>
            <a:r>
              <a:rPr lang="en-US" dirty="0"/>
              <a:t>Is hashing the message and sending the hash along with the message enough? </a:t>
            </a:r>
          </a:p>
          <a:p>
            <a:pPr lvl="2"/>
            <a:r>
              <a:rPr lang="en-US" sz="1600" dirty="0"/>
              <a:t>Must use a </a:t>
            </a:r>
            <a:r>
              <a:rPr lang="en-US" sz="1600" b="1" dirty="0"/>
              <a:t>keyed hash </a:t>
            </a:r>
            <a:endParaRPr lang="en-US" dirty="0"/>
          </a:p>
          <a:p>
            <a:pPr lvl="1"/>
            <a:r>
              <a:rPr lang="en-US" dirty="0"/>
              <a:t>Is hashing the </a:t>
            </a:r>
            <a:r>
              <a:rPr lang="en-US" dirty="0" err="1"/>
              <a:t>K|message</a:t>
            </a:r>
            <a:r>
              <a:rPr lang="en-US" dirty="0"/>
              <a:t> enough?</a:t>
            </a:r>
          </a:p>
          <a:p>
            <a:pPr lvl="2"/>
            <a:r>
              <a:rPr lang="en-US" sz="1600" dirty="0"/>
              <a:t>K is a pre-shared secret </a:t>
            </a:r>
            <a:endParaRPr lang="en-US" dirty="0"/>
          </a:p>
          <a:p>
            <a:pPr lvl="1"/>
            <a:r>
              <a:rPr lang="en-US" sz="2400" dirty="0"/>
              <a:t>Problem: algorithms that compute the hash in an iterative way</a:t>
            </a:r>
          </a:p>
          <a:p>
            <a:pPr lvl="2"/>
            <a:r>
              <a:rPr lang="en-US" dirty="0"/>
              <a:t>Hash of the message up to chunk </a:t>
            </a:r>
            <a:r>
              <a:rPr lang="en-US" i="1" dirty="0"/>
              <a:t>n </a:t>
            </a:r>
            <a:r>
              <a:rPr lang="en-US" dirty="0"/>
              <a:t>can be calculated using the hash up to chunk </a:t>
            </a:r>
            <a:r>
              <a:rPr lang="en-US" i="1" dirty="0"/>
              <a:t>n-1 </a:t>
            </a:r>
            <a:endParaRPr lang="en-US" dirty="0"/>
          </a:p>
          <a:p>
            <a:pPr lvl="2"/>
            <a:r>
              <a:rPr lang="en-US" dirty="0"/>
              <a:t>As is the case with MD4, MD5, and SHA-1 </a:t>
            </a:r>
          </a:p>
          <a:p>
            <a:pPr lvl="2"/>
            <a:r>
              <a:rPr lang="en-US" dirty="0"/>
              <a:t>H(</a:t>
            </a:r>
            <a:r>
              <a:rPr lang="en-US" dirty="0" err="1"/>
              <a:t>K|message|forgery</a:t>
            </a:r>
            <a:r>
              <a:rPr lang="en-US" dirty="0"/>
              <a:t>) can be calculated from h(</a:t>
            </a:r>
            <a:r>
              <a:rPr lang="en-US" dirty="0" err="1"/>
              <a:t>K|message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9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for integrity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600" y="1540189"/>
            <a:ext cx="8534400" cy="3777622"/>
          </a:xfrm>
        </p:spPr>
        <p:txBody>
          <a:bodyPr>
            <a:noAutofit/>
          </a:bodyPr>
          <a:lstStyle/>
          <a:p>
            <a:r>
              <a:rPr lang="en-US" sz="4000" dirty="0"/>
              <a:t>Possible solutions:</a:t>
            </a:r>
          </a:p>
          <a:p>
            <a:pPr lvl="1"/>
            <a:r>
              <a:rPr lang="en-US" sz="2800" dirty="0"/>
              <a:t>Use only a subset of the bits as a hash</a:t>
            </a:r>
          </a:p>
          <a:p>
            <a:pPr lvl="2"/>
            <a:r>
              <a:rPr lang="en-US" sz="2400" dirty="0"/>
              <a:t>So the attacker does not get hold of the full hash </a:t>
            </a:r>
          </a:p>
          <a:p>
            <a:pPr lvl="1"/>
            <a:r>
              <a:rPr lang="en-US" sz="3200" dirty="0"/>
              <a:t>Use h(</a:t>
            </a:r>
            <a:r>
              <a:rPr lang="en-US" sz="3200" dirty="0" err="1"/>
              <a:t>message|K</a:t>
            </a:r>
            <a:r>
              <a:rPr lang="en-US" sz="3200" dirty="0"/>
              <a:t>) instead of h(</a:t>
            </a:r>
            <a:r>
              <a:rPr lang="en-US" sz="3200" dirty="0" err="1"/>
              <a:t>K|message</a:t>
            </a:r>
            <a:r>
              <a:rPr lang="en-US" sz="3200" dirty="0"/>
              <a:t>)</a:t>
            </a:r>
          </a:p>
          <a:p>
            <a:pPr lvl="2"/>
            <a:r>
              <a:rPr lang="en-US" sz="2400" dirty="0"/>
              <a:t>But </a:t>
            </a:r>
            <a:r>
              <a:rPr lang="en-US" sz="2400" i="1" dirty="0"/>
              <a:t>h(m1)=h(m2) </a:t>
            </a:r>
            <a:r>
              <a:rPr lang="en-US" sz="2400" dirty="0">
                <a:latin typeface="Wingdings"/>
              </a:rPr>
              <a:t></a:t>
            </a:r>
            <a:r>
              <a:rPr lang="en-US" sz="2400" i="1" dirty="0"/>
              <a:t>h(m1|K)=h(m2|K) </a:t>
            </a:r>
            <a:r>
              <a:rPr lang="en-US" sz="2400" dirty="0"/>
              <a:t>for the algorithms that iteratively calculate the hash </a:t>
            </a:r>
          </a:p>
          <a:p>
            <a:r>
              <a:rPr lang="en-US" sz="3200" dirty="0"/>
              <a:t>Use h(</a:t>
            </a:r>
            <a:r>
              <a:rPr lang="en-US" sz="3200" dirty="0" err="1"/>
              <a:t>K|message|K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802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80" y="1583140"/>
            <a:ext cx="4459961" cy="5274860"/>
          </a:xfrm>
        </p:spPr>
        <p:txBody>
          <a:bodyPr>
            <a:normAutofit/>
          </a:bodyPr>
          <a:lstStyle/>
          <a:p>
            <a:r>
              <a:rPr lang="en-US" dirty="0"/>
              <a:t>HMAC has two phases </a:t>
            </a:r>
          </a:p>
          <a:p>
            <a:pPr lvl="1"/>
            <a:r>
              <a:rPr lang="en-US" dirty="0"/>
              <a:t>Phase 1: compute h(K1|message) = H </a:t>
            </a:r>
          </a:p>
          <a:p>
            <a:pPr lvl="1"/>
            <a:r>
              <a:rPr lang="en-US" dirty="0"/>
              <a:t>Phase 2: compute h(K2|H) </a:t>
            </a:r>
          </a:p>
          <a:p>
            <a:pPr lvl="1"/>
            <a:r>
              <a:rPr lang="en-US" dirty="0"/>
              <a:t>K1 and K2 are derived from K </a:t>
            </a:r>
          </a:p>
          <a:p>
            <a:r>
              <a:rPr lang="en-US" dirty="0"/>
              <a:t>HMAC pads the key to get 512bit key </a:t>
            </a:r>
          </a:p>
          <a:p>
            <a:pPr lvl="1"/>
            <a:r>
              <a:rPr lang="en-US" dirty="0"/>
              <a:t>If the key is longer than 512 bits, then the first 512 bits of the key are hashed, then the hash padded to 512 bits </a:t>
            </a:r>
          </a:p>
          <a:p>
            <a:r>
              <a:rPr lang="en-US" dirty="0"/>
              <a:t>Two constants are </a:t>
            </a:r>
            <a:r>
              <a:rPr lang="en-US" dirty="0" err="1"/>
              <a:t>XORed</a:t>
            </a:r>
            <a:r>
              <a:rPr lang="en-US" dirty="0"/>
              <a:t> to the padded key for the different operations </a:t>
            </a:r>
          </a:p>
          <a:p>
            <a:r>
              <a:rPr lang="en-US" dirty="0"/>
              <a:t>Does it solve the problem?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04" y="1752600"/>
            <a:ext cx="4426196" cy="479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101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{F39A7D93-C4A3-1846-81FD-2C0186CE7CE6}tf10001069</Template>
  <TotalTime>154</TotalTime>
  <Words>836</Words>
  <Application>Microsoft Macintosh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 ESSENCE</vt:lpstr>
      <vt:lpstr>Arial</vt:lpstr>
      <vt:lpstr>Century Gothic</vt:lpstr>
      <vt:lpstr>Wingdings</vt:lpstr>
      <vt:lpstr>Wingdings 3</vt:lpstr>
      <vt:lpstr>Wisp</vt:lpstr>
      <vt:lpstr>Hash functions</vt:lpstr>
      <vt:lpstr>Hash function ???</vt:lpstr>
      <vt:lpstr>Feasible or not??</vt:lpstr>
      <vt:lpstr>The birthday paradox</vt:lpstr>
      <vt:lpstr>Birthday paradox</vt:lpstr>
      <vt:lpstr>Hash function for MIC/MAC</vt:lpstr>
      <vt:lpstr>Integrity check</vt:lpstr>
      <vt:lpstr>Hashing for integrity check</vt:lpstr>
      <vt:lpstr>HMAC</vt:lpstr>
      <vt:lpstr>PowerPoint Presentation</vt:lpstr>
    </vt:vector>
  </TitlesOfParts>
  <Company>REM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functions</dc:title>
  <dc:creator>Oluwasegun Adelaiye</dc:creator>
  <cp:lastModifiedBy>Microsoft Office User</cp:lastModifiedBy>
  <cp:revision>5</cp:revision>
  <dcterms:created xsi:type="dcterms:W3CDTF">2019-05-21T18:13:48Z</dcterms:created>
  <dcterms:modified xsi:type="dcterms:W3CDTF">2023-05-30T13:37:35Z</dcterms:modified>
</cp:coreProperties>
</file>