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6" r:id="rId22"/>
    <p:sldId id="279" r:id="rId23"/>
    <p:sldId id="280" r:id="rId24"/>
    <p:sldId id="281" r:id="rId25"/>
    <p:sldId id="282" r:id="rId26"/>
    <p:sldId id="283" r:id="rId27"/>
    <p:sldId id="25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16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12AF9-15FA-CC4A-B29A-B171490063D0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606689-D636-F44E-AC26-8BF1E4D9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16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606689-D636-F44E-AC26-8BF1E4D913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311B-7590-724D-BDF3-2DC60D88579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4F137212-A451-AF44-B23A-09D5DA9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71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311B-7590-724D-BDF3-2DC60D88579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F137212-A451-AF44-B23A-09D5DA9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15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311B-7590-724D-BDF3-2DC60D88579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F137212-A451-AF44-B23A-09D5DA9BADE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939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311B-7590-724D-BDF3-2DC60D88579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F137212-A451-AF44-B23A-09D5DA9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52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311B-7590-724D-BDF3-2DC60D88579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F137212-A451-AF44-B23A-09D5DA9BADE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2455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311B-7590-724D-BDF3-2DC60D88579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F137212-A451-AF44-B23A-09D5DA9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97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311B-7590-724D-BDF3-2DC60D88579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7212-A451-AF44-B23A-09D5DA9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93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311B-7590-724D-BDF3-2DC60D88579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7212-A451-AF44-B23A-09D5DA9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3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311B-7590-724D-BDF3-2DC60D88579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7212-A451-AF44-B23A-09D5DA9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2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311B-7590-724D-BDF3-2DC60D88579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4F137212-A451-AF44-B23A-09D5DA9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311B-7590-724D-BDF3-2DC60D88579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F137212-A451-AF44-B23A-09D5DA9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311B-7590-724D-BDF3-2DC60D88579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4F137212-A451-AF44-B23A-09D5DA9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311B-7590-724D-BDF3-2DC60D88579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7212-A451-AF44-B23A-09D5DA9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8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311B-7590-724D-BDF3-2DC60D88579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7212-A451-AF44-B23A-09D5DA9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311B-7590-724D-BDF3-2DC60D88579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37212-A451-AF44-B23A-09D5DA9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4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7311B-7590-724D-BDF3-2DC60D88579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4F137212-A451-AF44-B23A-09D5DA9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1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7311B-7590-724D-BDF3-2DC60D88579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137212-A451-AF44-B23A-09D5DA9B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7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Asymmetric AUTHENTICATION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O. I. Adelaiye</a:t>
            </a:r>
          </a:p>
        </p:txBody>
      </p:sp>
    </p:spTree>
    <p:extLst>
      <p:ext uri="{BB962C8B-B14F-4D97-AF65-F5344CB8AC3E}">
        <p14:creationId xmlns:p14="http://schemas.microsoft.com/office/powerpoint/2010/main" val="403498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Public Keys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06237"/>
            <a:ext cx="8465127" cy="4724400"/>
          </a:xfrm>
        </p:spPr>
        <p:txBody>
          <a:bodyPr>
            <a:noAutofit/>
          </a:bodyPr>
          <a:lstStyle/>
          <a:p>
            <a:r>
              <a:rPr lang="en-US" sz="2800" dirty="0"/>
              <a:t>In a context where each user may need to prove his identity to others</a:t>
            </a:r>
          </a:p>
          <a:p>
            <a:pPr lvl="1"/>
            <a:r>
              <a:rPr lang="en-US" sz="2400" dirty="0"/>
              <a:t>Each user needs to know the public keys of the other users </a:t>
            </a:r>
            <a:endParaRPr lang="en-US" sz="3200" dirty="0"/>
          </a:p>
          <a:p>
            <a:r>
              <a:rPr lang="en-US" sz="2800" dirty="0"/>
              <a:t>Problem: How to distribute those keys </a:t>
            </a:r>
          </a:p>
          <a:p>
            <a:pPr lvl="1"/>
            <a:r>
              <a:rPr lang="en-US" sz="2400" dirty="0"/>
              <a:t>In a trustable way? </a:t>
            </a:r>
          </a:p>
          <a:p>
            <a:pPr lvl="2"/>
            <a:r>
              <a:rPr lang="en-US" sz="2000" dirty="0"/>
              <a:t>How to be sure that K is Alice’s public key? </a:t>
            </a:r>
          </a:p>
          <a:p>
            <a:pPr lvl="1"/>
            <a:r>
              <a:rPr lang="en-US" sz="2400" dirty="0"/>
              <a:t>Efficiently?</a:t>
            </a:r>
          </a:p>
          <a:p>
            <a:pPr lvl="2"/>
            <a:r>
              <a:rPr lang="en-US" sz="2000" dirty="0"/>
              <a:t>Each user needs to be able to know the public keys of all users she may authenticate </a:t>
            </a:r>
          </a:p>
          <a:p>
            <a:pPr lvl="2"/>
            <a:r>
              <a:rPr lang="en-US" sz="2000" dirty="0"/>
              <a:t>Give Bob the public key of Alice only when he needs to verify her identity 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67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public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75200"/>
          </a:xfrm>
        </p:spPr>
        <p:txBody>
          <a:bodyPr>
            <a:normAutofit fontScale="92500" lnSpcReduction="10000"/>
          </a:bodyPr>
          <a:lstStyle/>
          <a:p>
            <a:r>
              <a:rPr lang="en-US" sz="3900" dirty="0"/>
              <a:t>Three ways to distribute public keys: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3500" dirty="0"/>
              <a:t>Personally exchange public keys: not scalable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3500" dirty="0"/>
              <a:t>Get a public key from someone you trust (trusted introducer): not scalable 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sz="3500" dirty="0"/>
              <a:t>Get a </a:t>
            </a:r>
            <a:r>
              <a:rPr lang="en-US" sz="3500" b="1" u="sng" dirty="0">
                <a:solidFill>
                  <a:srgbClr val="FF0000"/>
                </a:solidFill>
              </a:rPr>
              <a:t>certified</a:t>
            </a:r>
            <a:r>
              <a:rPr lang="en-US" sz="3500" b="1" dirty="0"/>
              <a:t> </a:t>
            </a:r>
            <a:r>
              <a:rPr lang="en-US" sz="3500" dirty="0"/>
              <a:t>key from a public repository: dynamic, scalable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32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Distributing public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27600"/>
          </a:xfrm>
        </p:spPr>
        <p:txBody>
          <a:bodyPr>
            <a:normAutofit fontScale="62500" lnSpcReduction="20000"/>
          </a:bodyPr>
          <a:lstStyle/>
          <a:p>
            <a:r>
              <a:rPr lang="en-US" sz="3400" dirty="0"/>
              <a:t>Certificates </a:t>
            </a:r>
          </a:p>
          <a:p>
            <a:pPr lvl="1"/>
            <a:r>
              <a:rPr lang="en-US" sz="3400" dirty="0"/>
              <a:t>Trust a third party </a:t>
            </a:r>
          </a:p>
          <a:p>
            <a:pPr lvl="1"/>
            <a:r>
              <a:rPr lang="en-US" sz="3400" dirty="0"/>
              <a:t>Every one knows its public key </a:t>
            </a:r>
          </a:p>
          <a:p>
            <a:pPr lvl="1"/>
            <a:r>
              <a:rPr lang="en-US" sz="3400" dirty="0"/>
              <a:t>The trustable entity </a:t>
            </a:r>
            <a:r>
              <a:rPr lang="en-US" sz="3400" i="1" dirty="0"/>
              <a:t>certifies </a:t>
            </a:r>
            <a:r>
              <a:rPr lang="en-US" sz="3400" dirty="0"/>
              <a:t>that K is the public key of Alice </a:t>
            </a:r>
          </a:p>
          <a:p>
            <a:pPr lvl="1"/>
            <a:r>
              <a:rPr lang="en-US" sz="3400" dirty="0"/>
              <a:t>Alice provides her certificate to Bob when he verifies her identity </a:t>
            </a:r>
          </a:p>
          <a:p>
            <a:pPr lvl="1"/>
            <a:r>
              <a:rPr lang="en-US" sz="3400" dirty="0"/>
              <a:t>Public key certificates cannot be altered without detection </a:t>
            </a:r>
          </a:p>
          <a:p>
            <a:r>
              <a:rPr lang="en-US" sz="3400" dirty="0"/>
              <a:t>In practice</a:t>
            </a:r>
          </a:p>
          <a:p>
            <a:pPr lvl="1"/>
            <a:r>
              <a:rPr lang="en-US" sz="3400" dirty="0"/>
              <a:t>The trustable entity is called </a:t>
            </a:r>
            <a:r>
              <a:rPr lang="en-US" sz="3400" i="1" dirty="0"/>
              <a:t>Certification Authority (CA) </a:t>
            </a:r>
            <a:endParaRPr lang="en-US" sz="3400" dirty="0"/>
          </a:p>
          <a:p>
            <a:pPr lvl="1"/>
            <a:r>
              <a:rPr lang="en-US" sz="3400" dirty="0"/>
              <a:t>Each user knows the public key of the CA </a:t>
            </a:r>
          </a:p>
          <a:p>
            <a:pPr lvl="1"/>
            <a:r>
              <a:rPr lang="en-US" sz="3400" dirty="0"/>
              <a:t>The CA generates a certificate for each user containing its name (</a:t>
            </a:r>
            <a:r>
              <a:rPr lang="en-US" sz="3400" i="1" dirty="0"/>
              <a:t>Alice</a:t>
            </a:r>
            <a:r>
              <a:rPr lang="en-US" sz="3400" dirty="0"/>
              <a:t>) and its key (</a:t>
            </a:r>
            <a:r>
              <a:rPr lang="en-US" sz="3400" i="1" dirty="0" err="1"/>
              <a:t>Pu</a:t>
            </a:r>
            <a:r>
              <a:rPr lang="en-US" sz="3400" i="1" dirty="0"/>
              <a:t>(Alice)</a:t>
            </a:r>
            <a:r>
              <a:rPr lang="en-US" sz="3400" dirty="0"/>
              <a:t>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7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t="5338" b="5338"/>
          <a:stretch>
            <a:fillRect/>
          </a:stretch>
        </p:blipFill>
        <p:spPr>
          <a:xfrm>
            <a:off x="762000" y="1727201"/>
            <a:ext cx="7594600" cy="3835400"/>
          </a:xfrm>
        </p:spPr>
      </p:pic>
      <p:sp>
        <p:nvSpPr>
          <p:cNvPr id="9" name="TextBox 8"/>
          <p:cNvSpPr txBox="1"/>
          <p:nvPr/>
        </p:nvSpPr>
        <p:spPr>
          <a:xfrm>
            <a:off x="426128" y="5670322"/>
            <a:ext cx="8260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Why does Bob need the challenge? What happens if it is Alice who generates the challenge</a:t>
            </a:r>
          </a:p>
        </p:txBody>
      </p:sp>
    </p:spTree>
    <p:extLst>
      <p:ext uri="{BB962C8B-B14F-4D97-AF65-F5344CB8AC3E}">
        <p14:creationId xmlns:p14="http://schemas.microsoft.com/office/powerpoint/2010/main" val="4289999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1701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practice, there is no universally trusted entity (guess why?!): users are divided into domains</a:t>
            </a:r>
          </a:p>
          <a:p>
            <a:pPr lvl="1"/>
            <a:r>
              <a:rPr lang="en-US" dirty="0"/>
              <a:t>Domains are managed by different CA</a:t>
            </a:r>
          </a:p>
          <a:p>
            <a:r>
              <a:rPr lang="en-US" dirty="0"/>
              <a:t>How to allow Alice (CA</a:t>
            </a:r>
            <a:r>
              <a:rPr lang="en-US" baseline="-25000" dirty="0"/>
              <a:t>1</a:t>
            </a:r>
            <a:r>
              <a:rPr lang="en-US" dirty="0"/>
              <a:t>) to prove her identity to Bob (CA</a:t>
            </a:r>
            <a:r>
              <a:rPr lang="en-US" baseline="-25000" dirty="0"/>
              <a:t>2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CA</a:t>
            </a:r>
            <a:r>
              <a:rPr lang="en-US" baseline="-25000" dirty="0"/>
              <a:t>2</a:t>
            </a:r>
            <a:r>
              <a:rPr lang="en-US" dirty="0"/>
              <a:t> signs a certificate for CA</a:t>
            </a:r>
            <a:r>
              <a:rPr lang="en-US" baseline="-25000" dirty="0"/>
              <a:t>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3454400"/>
            <a:ext cx="7025669" cy="315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8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1041399"/>
          </a:xfrm>
        </p:spPr>
        <p:txBody>
          <a:bodyPr/>
          <a:lstStyle/>
          <a:p>
            <a:r>
              <a:rPr lang="en-US" dirty="0"/>
              <a:t>More generally, certificate chains</a:t>
            </a:r>
          </a:p>
          <a:p>
            <a:pPr lvl="1"/>
            <a:r>
              <a:rPr lang="en-US" dirty="0" err="1"/>
              <a:t>CA</a:t>
            </a:r>
            <a:r>
              <a:rPr lang="en-US" baseline="-25000" dirty="0" err="1"/>
              <a:t>n</a:t>
            </a:r>
            <a:r>
              <a:rPr lang="en-US" dirty="0"/>
              <a:t> is the </a:t>
            </a:r>
            <a:r>
              <a:rPr lang="en-US" i="1" dirty="0"/>
              <a:t>trust anchor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623467"/>
            <a:ext cx="7061200" cy="407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44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1574800"/>
            <a:ext cx="8783782" cy="4876800"/>
          </a:xfrm>
        </p:spPr>
        <p:txBody>
          <a:bodyPr>
            <a:noAutofit/>
          </a:bodyPr>
          <a:lstStyle/>
          <a:p>
            <a:r>
              <a:rPr lang="en-US" sz="2400" dirty="0"/>
              <a:t>X.509 format </a:t>
            </a:r>
          </a:p>
          <a:p>
            <a:pPr lvl="1"/>
            <a:r>
              <a:rPr lang="en-US" sz="2000" dirty="0"/>
              <a:t>Widely accepted international standard format </a:t>
            </a:r>
          </a:p>
          <a:p>
            <a:pPr lvl="1"/>
            <a:r>
              <a:rPr lang="en-US" sz="2000" dirty="0"/>
              <a:t>Used by Microsoft, </a:t>
            </a:r>
            <a:r>
              <a:rPr lang="en-US" sz="2000" dirty="0" err="1"/>
              <a:t>Verisign</a:t>
            </a:r>
            <a:r>
              <a:rPr lang="en-US" sz="2000" dirty="0"/>
              <a:t>, etc. </a:t>
            </a:r>
          </a:p>
          <a:p>
            <a:pPr lvl="1"/>
            <a:r>
              <a:rPr lang="en-US" sz="2000" dirty="0"/>
              <a:t>Used by S/MIME email </a:t>
            </a:r>
          </a:p>
          <a:p>
            <a:pPr lvl="1"/>
            <a:r>
              <a:rPr lang="en-US" sz="2000" dirty="0"/>
              <a:t>Signed by a single Certification Authority that has a globally unique name </a:t>
            </a:r>
          </a:p>
          <a:p>
            <a:r>
              <a:rPr lang="en-US" sz="2400" dirty="0"/>
              <a:t>PGP format</a:t>
            </a:r>
          </a:p>
          <a:p>
            <a:pPr lvl="1"/>
            <a:r>
              <a:rPr lang="en-US" sz="2000" dirty="0"/>
              <a:t>Allows multiple owner identities for a key </a:t>
            </a:r>
          </a:p>
          <a:p>
            <a:pPr lvl="1"/>
            <a:r>
              <a:rPr lang="en-US" sz="2000" dirty="0"/>
              <a:t>Allows multiple certifiers (CAs) for a key </a:t>
            </a:r>
          </a:p>
          <a:p>
            <a:pPr lvl="1"/>
            <a:r>
              <a:rPr lang="en-US" sz="2000" dirty="0"/>
              <a:t>User certifies his own key </a:t>
            </a:r>
          </a:p>
          <a:p>
            <a:pPr lvl="1"/>
            <a:r>
              <a:rPr lang="en-US" sz="2000" dirty="0"/>
              <a:t>Anyone else can also be a certifier</a:t>
            </a:r>
          </a:p>
          <a:p>
            <a:pPr lvl="2"/>
            <a:r>
              <a:rPr lang="en-US" sz="1800" dirty="0"/>
              <a:t>a user or a CA</a:t>
            </a:r>
          </a:p>
        </p:txBody>
      </p:sp>
    </p:spTree>
    <p:extLst>
      <p:ext uri="{BB962C8B-B14F-4D97-AF65-F5344CB8AC3E}">
        <p14:creationId xmlns:p14="http://schemas.microsoft.com/office/powerpoint/2010/main" val="278139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40189"/>
            <a:ext cx="7772400" cy="3777622"/>
          </a:xfrm>
        </p:spPr>
        <p:txBody>
          <a:bodyPr>
            <a:noAutofit/>
          </a:bodyPr>
          <a:lstStyle/>
          <a:p>
            <a:r>
              <a:rPr lang="en-US" sz="2800" dirty="0"/>
              <a:t>Monopoly Model (Centralized): one universally trusted entity </a:t>
            </a:r>
          </a:p>
          <a:p>
            <a:pPr lvl="1"/>
            <a:r>
              <a:rPr lang="en-US" sz="2400" dirty="0"/>
              <a:t>With Registration Authorities (RA): to check identities </a:t>
            </a:r>
          </a:p>
          <a:p>
            <a:pPr lvl="1"/>
            <a:r>
              <a:rPr lang="en-US" sz="2400" dirty="0"/>
              <a:t>With delegated CA: can issue certificates </a:t>
            </a:r>
          </a:p>
          <a:p>
            <a:r>
              <a:rPr lang="en-US" sz="2800" dirty="0"/>
              <a:t>Oligarchy: many trust anchors </a:t>
            </a:r>
          </a:p>
          <a:p>
            <a:pPr lvl="1"/>
            <a:r>
              <a:rPr lang="en-US" sz="2400" dirty="0"/>
              <a:t>Used in Browsers </a:t>
            </a:r>
          </a:p>
          <a:p>
            <a:r>
              <a:rPr lang="en-US" sz="2800" dirty="0"/>
              <a:t>Anarchy (Web of Trust): anyone can sign a certificate for anyone else</a:t>
            </a:r>
          </a:p>
          <a:p>
            <a:pPr lvl="1"/>
            <a:r>
              <a:rPr lang="en-US" sz="2400" dirty="0"/>
              <a:t>Pretty Good Privacy (PGP)</a:t>
            </a:r>
          </a:p>
        </p:txBody>
      </p:sp>
    </p:spTree>
    <p:extLst>
      <p:ext uri="{BB962C8B-B14F-4D97-AF65-F5344CB8AC3E}">
        <p14:creationId xmlns:p14="http://schemas.microsoft.com/office/powerpoint/2010/main" val="291713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 certificates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62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491" y="2133600"/>
            <a:ext cx="7342909" cy="4308764"/>
          </a:xfrm>
        </p:spPr>
        <p:txBody>
          <a:bodyPr>
            <a:normAutofit lnSpcReduction="10000"/>
          </a:bodyPr>
          <a:lstStyle/>
          <a:p>
            <a:r>
              <a:rPr lang="en-US" sz="4800" dirty="0"/>
              <a:t>Using Asymmetric Crypto. For Authentication </a:t>
            </a:r>
          </a:p>
          <a:p>
            <a:r>
              <a:rPr lang="en-US" sz="4800" dirty="0"/>
              <a:t>Distributing Public Keys </a:t>
            </a:r>
          </a:p>
          <a:p>
            <a:r>
              <a:rPr lang="en-US" sz="4800" dirty="0"/>
              <a:t>X.509 Certificates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0686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key certificate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83" y="2133600"/>
            <a:ext cx="7675418" cy="3777622"/>
          </a:xfrm>
        </p:spPr>
        <p:txBody>
          <a:bodyPr>
            <a:noAutofit/>
          </a:bodyPr>
          <a:lstStyle/>
          <a:p>
            <a:r>
              <a:rPr lang="en-US" sz="3200" dirty="0"/>
              <a:t>Name/Identifying information of the key pair owner </a:t>
            </a:r>
          </a:p>
          <a:p>
            <a:r>
              <a:rPr lang="en-US" sz="3200" dirty="0"/>
              <a:t>The public key </a:t>
            </a:r>
          </a:p>
          <a:p>
            <a:r>
              <a:rPr lang="en-US" sz="3200" dirty="0"/>
              <a:t>Name of the authority that vouches for this binding </a:t>
            </a:r>
          </a:p>
          <a:p>
            <a:r>
              <a:rPr lang="en-US" sz="3200" dirty="0"/>
              <a:t>Validity period of the certificate </a:t>
            </a:r>
          </a:p>
          <a:p>
            <a:r>
              <a:rPr lang="en-US" sz="3200" dirty="0"/>
              <a:t>All the above Digitally Signed by the certifying authority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1495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4241800" cy="4373563"/>
          </a:xfrm>
        </p:spPr>
        <p:txBody>
          <a:bodyPr>
            <a:normAutofit/>
          </a:bodyPr>
          <a:lstStyle/>
          <a:p>
            <a:r>
              <a:rPr lang="en-US" sz="2800" dirty="0"/>
              <a:t>My X.509 Certificate </a:t>
            </a:r>
          </a:p>
          <a:p>
            <a:pPr lvl="1"/>
            <a:r>
              <a:rPr lang="en-US" sz="2400" dirty="0"/>
              <a:t>Displayed in Firefox </a:t>
            </a:r>
          </a:p>
          <a:p>
            <a:pPr lvl="1"/>
            <a:r>
              <a:rPr lang="en-US" sz="2400" dirty="0"/>
              <a:t>Used to prove my identity to the exams system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400" y="1752600"/>
            <a:ext cx="4260165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56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x.509 certificates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7018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Moving X.509 Certificates and key pairs between applications </a:t>
            </a:r>
          </a:p>
          <a:p>
            <a:pPr lvl="1"/>
            <a:r>
              <a:rPr lang="en-US" sz="2000" b="1" dirty="0"/>
              <a:t>Certificates and key pairs </a:t>
            </a:r>
            <a:r>
              <a:rPr lang="en-US" sz="2000" dirty="0"/>
              <a:t>can be moved in standard X.509 binary format (</a:t>
            </a:r>
            <a:r>
              <a:rPr lang="en-US" sz="2000" b="1" dirty="0"/>
              <a:t>DER </a:t>
            </a:r>
            <a:r>
              <a:rPr lang="en-US" sz="2000" dirty="0"/>
              <a:t>or </a:t>
            </a:r>
            <a:r>
              <a:rPr lang="en-US" sz="2000" b="1" dirty="0"/>
              <a:t>Base64 </a:t>
            </a:r>
            <a:r>
              <a:rPr lang="en-US" sz="2000" dirty="0"/>
              <a:t>encoded) </a:t>
            </a:r>
          </a:p>
          <a:p>
            <a:pPr lvl="1"/>
            <a:r>
              <a:rPr lang="en-US" sz="2000" b="1" dirty="0"/>
              <a:t>PKCS#12 </a:t>
            </a:r>
            <a:r>
              <a:rPr lang="en-US" sz="2000" dirty="0"/>
              <a:t>is another standard format for moving </a:t>
            </a:r>
            <a:r>
              <a:rPr lang="en-US" sz="2000" b="1" dirty="0"/>
              <a:t>key pairs </a:t>
            </a:r>
            <a:r>
              <a:rPr lang="en-US" sz="2000" dirty="0"/>
              <a:t>(private keys and public key certificates) between applications e.g. Mozilla and IE </a:t>
            </a:r>
          </a:p>
          <a:p>
            <a:pPr lvl="2"/>
            <a:r>
              <a:rPr lang="en-US" sz="2000" dirty="0"/>
              <a:t>This file is encrypted and protected by a user provided PW </a:t>
            </a:r>
            <a:endParaRPr lang="en-US" sz="1800" dirty="0"/>
          </a:p>
          <a:p>
            <a:r>
              <a:rPr lang="en-US" sz="2400" b="1" dirty="0"/>
              <a:t>PKCS#7 </a:t>
            </a:r>
            <a:r>
              <a:rPr lang="en-US" sz="2400" dirty="0"/>
              <a:t>is a standard format for moving public key </a:t>
            </a:r>
            <a:r>
              <a:rPr lang="en-US" sz="2400" b="1" dirty="0"/>
              <a:t>certificates </a:t>
            </a:r>
            <a:r>
              <a:rPr lang="en-US" sz="2400" dirty="0"/>
              <a:t>(and certificate chains to the root CA) between applications </a:t>
            </a:r>
          </a:p>
          <a:p>
            <a:r>
              <a:rPr lang="en-US" sz="2400" dirty="0"/>
              <a:t>Use the Import and Export capabilities of the applications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6381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issuance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109" y="1731818"/>
            <a:ext cx="7758545" cy="3777622"/>
          </a:xfrm>
        </p:spPr>
        <p:txBody>
          <a:bodyPr>
            <a:noAutofit/>
          </a:bodyPr>
          <a:lstStyle/>
          <a:p>
            <a:r>
              <a:rPr lang="en-US" sz="3200" dirty="0"/>
              <a:t>X.509 </a:t>
            </a:r>
          </a:p>
          <a:p>
            <a:pPr lvl="1"/>
            <a:r>
              <a:rPr lang="en-US" sz="2800" dirty="0"/>
              <a:t>A CA issues certificates to its users and to subordinate CAs </a:t>
            </a:r>
          </a:p>
          <a:p>
            <a:r>
              <a:rPr lang="en-US" sz="3200" dirty="0"/>
              <a:t>PGP</a:t>
            </a:r>
          </a:p>
          <a:p>
            <a:pPr lvl="1"/>
            <a:r>
              <a:rPr lang="en-US" sz="2800" dirty="0"/>
              <a:t>User issues her own self signed certificate </a:t>
            </a:r>
          </a:p>
          <a:p>
            <a:pPr lvl="1"/>
            <a:r>
              <a:rPr lang="en-US" sz="2800" dirty="0"/>
              <a:t>Anyone else may choose to certify it by adding her signature on the certificate 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736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revocation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Certificates are good for a predefined period </a:t>
            </a:r>
          </a:p>
          <a:p>
            <a:r>
              <a:rPr lang="en-US" sz="2400" dirty="0"/>
              <a:t>It may happen that a certificate revocation is necessary </a:t>
            </a:r>
          </a:p>
          <a:p>
            <a:pPr lvl="1"/>
            <a:r>
              <a:rPr lang="en-US" sz="2000" dirty="0"/>
              <a:t>Private key is stolen </a:t>
            </a:r>
          </a:p>
          <a:p>
            <a:pPr lvl="1"/>
            <a:r>
              <a:rPr lang="en-US" sz="2000" dirty="0"/>
              <a:t>An employee is fired </a:t>
            </a:r>
          </a:p>
          <a:p>
            <a:pPr lvl="1"/>
            <a:r>
              <a:rPr lang="en-US" sz="2000" dirty="0"/>
              <a:t>A user forgets her password </a:t>
            </a:r>
          </a:p>
          <a:p>
            <a:r>
              <a:rPr lang="en-US" sz="2400" dirty="0"/>
              <a:t>In X.509: Similar to credit cards revocation </a:t>
            </a:r>
          </a:p>
          <a:p>
            <a:pPr lvl="1"/>
            <a:r>
              <a:rPr lang="en-US" sz="2000" dirty="0"/>
              <a:t>Old technique: publish a list of revoked cards (Certificates Revocation List) </a:t>
            </a:r>
          </a:p>
          <a:p>
            <a:pPr lvl="1"/>
            <a:r>
              <a:rPr lang="en-US" sz="2000" dirty="0"/>
              <a:t>New technique: check the validity of the card on-line (On-line Certificate Status Protocol) </a:t>
            </a:r>
          </a:p>
          <a:p>
            <a:r>
              <a:rPr lang="en-US" sz="2400" dirty="0"/>
              <a:t>In PGP: each signer can revoke her signature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9983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perform revocation?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X.509 – only the CA can revoke the certificates it has issued </a:t>
            </a:r>
          </a:p>
          <a:p>
            <a:pPr lvl="1"/>
            <a:r>
              <a:rPr lang="en-US" sz="2400" dirty="0"/>
              <a:t>Revocation can be requested by the user, the CA administrator, or other trusted entity </a:t>
            </a:r>
          </a:p>
          <a:p>
            <a:r>
              <a:rPr lang="en-US" sz="2800" dirty="0"/>
              <a:t>PGP - key signers can revoke their individual signatures on a public key </a:t>
            </a:r>
          </a:p>
          <a:p>
            <a:r>
              <a:rPr lang="en-US" sz="2800" dirty="0"/>
              <a:t>PGP – only the key owner can revoke her own public key </a:t>
            </a:r>
          </a:p>
          <a:p>
            <a:pPr lvl="1"/>
            <a:r>
              <a:rPr lang="en-US" sz="2400" dirty="0"/>
              <a:t>This was a problem if you forgot your private key password, so in PGP 6 you can specify a designated </a:t>
            </a:r>
            <a:r>
              <a:rPr lang="en-US" sz="2400" dirty="0" err="1"/>
              <a:t>revoker</a:t>
            </a:r>
            <a:r>
              <a:rPr lang="en-US" sz="2400" dirty="0"/>
              <a:t> to act on your behalf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7445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of revocation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X.509 </a:t>
            </a:r>
          </a:p>
          <a:p>
            <a:pPr lvl="1"/>
            <a:r>
              <a:rPr lang="en-US" sz="2400" dirty="0"/>
              <a:t>CRLs are published and distributed in the same way as the certificates, and by storing in LDAP directories and on Web pages </a:t>
            </a:r>
          </a:p>
          <a:p>
            <a:r>
              <a:rPr lang="en-US" sz="2800" dirty="0"/>
              <a:t>PKI X.509 (PKIX) group</a:t>
            </a:r>
          </a:p>
          <a:p>
            <a:pPr lvl="1"/>
            <a:r>
              <a:rPr lang="en-US" sz="2400" dirty="0"/>
              <a:t>Defined an Online Certificate Status Protocol so that a relying party can query an OCSP server to see if a certificate is valid. This is similar to how credit cards are checked by shopkeepers today. </a:t>
            </a:r>
          </a:p>
          <a:p>
            <a:r>
              <a:rPr lang="en-US" sz="2800" dirty="0"/>
              <a:t>PGP </a:t>
            </a:r>
          </a:p>
          <a:p>
            <a:pPr lvl="1"/>
            <a:r>
              <a:rPr lang="en-US" sz="2400" dirty="0"/>
              <a:t>Key signers and key owners should send their revoked signatures to key servers and to their PGP friends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0040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0916" y="2288319"/>
            <a:ext cx="4200429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>
                <a:latin typeface="AR ESSENCE"/>
                <a:cs typeface="AR ESSENCE"/>
              </a:rPr>
              <a:t>END</a:t>
            </a:r>
            <a:endParaRPr lang="en-US" dirty="0">
              <a:latin typeface="AR ESSENCE"/>
              <a:cs typeface="AR ESSENCE"/>
            </a:endParaRPr>
          </a:p>
        </p:txBody>
      </p:sp>
    </p:spTree>
    <p:extLst>
      <p:ext uri="{BB962C8B-B14F-4D97-AF65-F5344CB8AC3E}">
        <p14:creationId xmlns:p14="http://schemas.microsoft.com/office/powerpoint/2010/main" val="174163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4738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Keys are generated as a pair </a:t>
            </a:r>
          </a:p>
          <a:p>
            <a:pPr lvl="1"/>
            <a:r>
              <a:rPr lang="en-US" sz="2000" dirty="0"/>
              <a:t>Mathematically related, but not possible to derive one from the other </a:t>
            </a:r>
          </a:p>
          <a:p>
            <a:r>
              <a:rPr lang="en-US" sz="2400" dirty="0"/>
              <a:t>One key is known by only one entity: private key </a:t>
            </a:r>
          </a:p>
          <a:p>
            <a:r>
              <a:rPr lang="en-US" sz="2400" dirty="0"/>
              <a:t>The other is known by everyone: public key </a:t>
            </a:r>
          </a:p>
          <a:p>
            <a:r>
              <a:rPr lang="en-US" sz="2400" dirty="0"/>
              <a:t>Either keys can be used for encryption </a:t>
            </a:r>
          </a:p>
          <a:p>
            <a:pPr lvl="1"/>
            <a:r>
              <a:rPr lang="en-US" sz="2000" dirty="0"/>
              <a:t>The other is used for decryption </a:t>
            </a:r>
          </a:p>
          <a:p>
            <a:r>
              <a:rPr lang="en-US" sz="2400" dirty="0"/>
              <a:t>Using public keys for encryption ensures confidentiality </a:t>
            </a:r>
          </a:p>
          <a:p>
            <a:r>
              <a:rPr lang="en-US" sz="2400" dirty="0"/>
              <a:t>Using private keys for encryption ensures authentication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434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7" y="1717964"/>
            <a:ext cx="7883236" cy="4793672"/>
          </a:xfrm>
        </p:spPr>
        <p:txBody>
          <a:bodyPr>
            <a:normAutofit/>
          </a:bodyPr>
          <a:lstStyle/>
          <a:p>
            <a:r>
              <a:rPr lang="en-US" sz="3200" dirty="0"/>
              <a:t>Asymmetric Cryptography </a:t>
            </a:r>
          </a:p>
          <a:p>
            <a:pPr lvl="1"/>
            <a:r>
              <a:rPr lang="en-US" sz="2800" dirty="0"/>
              <a:t>Each user has a private and a public key </a:t>
            </a:r>
          </a:p>
          <a:p>
            <a:pPr lvl="1"/>
            <a:r>
              <a:rPr lang="en-US" sz="2800" dirty="0"/>
              <a:t>Bob needs to know the public key of Alice in order to authenticate her </a:t>
            </a:r>
          </a:p>
          <a:p>
            <a:r>
              <a:rPr lang="en-US" sz="3200" dirty="0"/>
              <a:t>Encrypting using a Private key: </a:t>
            </a:r>
            <a:r>
              <a:rPr lang="en-US" sz="3200" b="1" dirty="0"/>
              <a:t>Signature </a:t>
            </a:r>
          </a:p>
          <a:p>
            <a:pPr lvl="1"/>
            <a:r>
              <a:rPr lang="en-US" sz="2800" dirty="0"/>
              <a:t>Only Alice can make it, </a:t>
            </a:r>
          </a:p>
          <a:p>
            <a:pPr lvl="1"/>
            <a:r>
              <a:rPr lang="en-US" sz="2800" dirty="0"/>
              <a:t>Every body can verify it 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088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Asymmetric encryption for authentication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16" y="1832053"/>
            <a:ext cx="8479196" cy="38663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928" y="6019800"/>
            <a:ext cx="612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Pu</a:t>
            </a:r>
            <a:r>
              <a:rPr lang="en-US" dirty="0"/>
              <a:t>(A) (resp. </a:t>
            </a:r>
            <a:r>
              <a:rPr lang="en-US" dirty="0" err="1"/>
              <a:t>Pr</a:t>
            </a:r>
            <a:r>
              <a:rPr lang="en-US" dirty="0"/>
              <a:t>(A)) is Alice public (resp. private) key</a:t>
            </a:r>
          </a:p>
        </p:txBody>
      </p:sp>
    </p:spTree>
    <p:extLst>
      <p:ext uri="{BB962C8B-B14F-4D97-AF65-F5344CB8AC3E}">
        <p14:creationId xmlns:p14="http://schemas.microsoft.com/office/powerpoint/2010/main" val="164621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Asymmetric encryption for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11" y="1905000"/>
            <a:ext cx="8215744" cy="3777622"/>
          </a:xfrm>
        </p:spPr>
        <p:txBody>
          <a:bodyPr>
            <a:noAutofit/>
          </a:bodyPr>
          <a:lstStyle/>
          <a:p>
            <a:pPr>
              <a:buFont typeface="Wingdings" charset="2"/>
              <a:buChar char="§"/>
            </a:pPr>
            <a:r>
              <a:rPr lang="en-US" sz="2800" dirty="0"/>
              <a:t>Advantage</a:t>
            </a:r>
          </a:p>
          <a:p>
            <a:pPr lvl="1"/>
            <a:r>
              <a:rPr lang="en-US" sz="2400" dirty="0"/>
              <a:t>Even if Alice wants to prove her identity to more than one user, she only needs to know her private key </a:t>
            </a:r>
            <a:r>
              <a:rPr lang="en-US" dirty="0"/>
              <a:t>If Alice uses symmetric encryption, she needs to generate as many keys as authenticators </a:t>
            </a:r>
          </a:p>
          <a:p>
            <a:r>
              <a:rPr lang="en-US" sz="2800" dirty="0"/>
              <a:t>Problem</a:t>
            </a:r>
          </a:p>
          <a:p>
            <a:pPr lvl="1"/>
            <a:r>
              <a:rPr lang="en-US" sz="2400" dirty="0"/>
              <a:t>Poor performance, asymmetric encryption is more processor and time consuming than symmetric encryption and hash techniques </a:t>
            </a:r>
          </a:p>
          <a:p>
            <a:r>
              <a:rPr lang="en-US" sz="2800" dirty="0"/>
              <a:t>Solution</a:t>
            </a:r>
          </a:p>
          <a:p>
            <a:pPr lvl="1"/>
            <a:r>
              <a:rPr lang="en-US" sz="2400" dirty="0"/>
              <a:t>Sign a summary, or a “hash” of the message</a:t>
            </a:r>
          </a:p>
          <a:p>
            <a:pPr lvl="1"/>
            <a:endParaRPr lang="en-US" sz="2400" dirty="0"/>
          </a:p>
          <a:p>
            <a:endParaRPr lang="en-US" sz="28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218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94200"/>
            <a:ext cx="8229600" cy="1731963"/>
          </a:xfrm>
        </p:spPr>
        <p:txBody>
          <a:bodyPr>
            <a:noAutofit/>
          </a:bodyPr>
          <a:lstStyle/>
          <a:p>
            <a:r>
              <a:rPr lang="en-US" sz="2800" dirty="0"/>
              <a:t>Every message produces a different hash </a:t>
            </a:r>
          </a:p>
          <a:p>
            <a:r>
              <a:rPr lang="en-US" sz="2800" dirty="0"/>
              <a:t>Given a hash you cannot find the message</a:t>
            </a:r>
          </a:p>
          <a:p>
            <a:r>
              <a:rPr lang="en-US" sz="2800" dirty="0"/>
              <a:t>“Digital fingerprint” of the message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752600"/>
            <a:ext cx="6426200" cy="635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Message of any length</a:t>
            </a:r>
          </a:p>
        </p:txBody>
      </p:sp>
      <p:sp>
        <p:nvSpPr>
          <p:cNvPr id="6" name="Down Arrow 5"/>
          <p:cNvSpPr/>
          <p:nvPr/>
        </p:nvSpPr>
        <p:spPr>
          <a:xfrm>
            <a:off x="4013200" y="2387600"/>
            <a:ext cx="482600" cy="762000"/>
          </a:xfrm>
          <a:prstGeom prst="downArrow">
            <a:avLst>
              <a:gd name="adj1" fmla="val 12903"/>
              <a:gd name="adj2" fmla="val 4032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67000" y="3098800"/>
            <a:ext cx="3276600" cy="635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Fixed length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0000" y="2692400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 Algorithm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3800" y="2507734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Eg</a:t>
            </a:r>
            <a:r>
              <a:rPr lang="en-US" dirty="0"/>
              <a:t>. MD5 &amp; SHA1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19800" y="3295134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(128 or 160)</a:t>
            </a:r>
          </a:p>
        </p:txBody>
      </p:sp>
    </p:spTree>
    <p:extLst>
      <p:ext uri="{BB962C8B-B14F-4D97-AF65-F5344CB8AC3E}">
        <p14:creationId xmlns:p14="http://schemas.microsoft.com/office/powerpoint/2010/main" val="295291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</a:t>
            </a:r>
          </a:p>
        </p:txBody>
      </p:sp>
      <p:pic>
        <p:nvPicPr>
          <p:cNvPr id="4" name="Content Placeholder 3" descr="Screenshot 2019-06-17 at 12.23.07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173" y="1905000"/>
            <a:ext cx="6591300" cy="3550313"/>
          </a:xfrm>
        </p:spPr>
      </p:pic>
    </p:spTree>
    <p:extLst>
      <p:ext uri="{BB962C8B-B14F-4D97-AF65-F5344CB8AC3E}">
        <p14:creationId xmlns:p14="http://schemas.microsoft.com/office/powerpoint/2010/main" val="388544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of private 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82" y="1905000"/>
            <a:ext cx="8007927" cy="3777622"/>
          </a:xfrm>
        </p:spPr>
        <p:txBody>
          <a:bodyPr>
            <a:noAutofit/>
          </a:bodyPr>
          <a:lstStyle/>
          <a:p>
            <a:r>
              <a:rPr lang="en-US" sz="3600" dirty="0"/>
              <a:t>The signature is trusted if and only if no one except its owner can produce it </a:t>
            </a:r>
          </a:p>
          <a:p>
            <a:r>
              <a:rPr lang="en-US" sz="3600" dirty="0"/>
              <a:t>The private key can be stored </a:t>
            </a:r>
          </a:p>
          <a:p>
            <a:pPr lvl="1"/>
            <a:r>
              <a:rPr lang="en-US" sz="3200" dirty="0"/>
              <a:t>In an encrypted file, protected by a password </a:t>
            </a:r>
          </a:p>
          <a:p>
            <a:pPr lvl="1"/>
            <a:r>
              <a:rPr lang="en-US" sz="3200" dirty="0"/>
              <a:t>In a smart card, protected by a password or PIN 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839867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{F39A7D93-C4A3-1846-81FD-2C0186CE7CE6}tf10001069</Template>
  <TotalTime>4251</TotalTime>
  <Words>1210</Words>
  <Application>Microsoft Macintosh PowerPoint</Application>
  <PresentationFormat>On-screen Show (4:3)</PresentationFormat>
  <Paragraphs>153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 ESSENCE</vt:lpstr>
      <vt:lpstr>Arial</vt:lpstr>
      <vt:lpstr>Calibri</vt:lpstr>
      <vt:lpstr>Century Gothic</vt:lpstr>
      <vt:lpstr>Wingdings</vt:lpstr>
      <vt:lpstr>Wingdings 3</vt:lpstr>
      <vt:lpstr>Wisp</vt:lpstr>
      <vt:lpstr>Asymmetric AUTHENTICATION </vt:lpstr>
      <vt:lpstr>OUTLINE</vt:lpstr>
      <vt:lpstr>Asymmetric authentication</vt:lpstr>
      <vt:lpstr>authentication</vt:lpstr>
      <vt:lpstr>Asymmetric encryption for authentication</vt:lpstr>
      <vt:lpstr>Asymmetric encryption for authentication</vt:lpstr>
      <vt:lpstr>Hash??</vt:lpstr>
      <vt:lpstr>Digital signatures</vt:lpstr>
      <vt:lpstr>Storage of private keys</vt:lpstr>
      <vt:lpstr>Distributing Public Keys</vt:lpstr>
      <vt:lpstr>PowerPoint Presentation</vt:lpstr>
      <vt:lpstr>Distributing public keys</vt:lpstr>
      <vt:lpstr>Distributing public keys</vt:lpstr>
      <vt:lpstr>certificates</vt:lpstr>
      <vt:lpstr>certificates</vt:lpstr>
      <vt:lpstr>certificates</vt:lpstr>
      <vt:lpstr>Certificate formats</vt:lpstr>
      <vt:lpstr>Trust models</vt:lpstr>
      <vt:lpstr>x.509 certificates</vt:lpstr>
      <vt:lpstr>Public key certificate contents</vt:lpstr>
      <vt:lpstr>X.509 certificates</vt:lpstr>
      <vt:lpstr>x.509 certificates</vt:lpstr>
      <vt:lpstr>Certificate issuance</vt:lpstr>
      <vt:lpstr>Certificate revocation</vt:lpstr>
      <vt:lpstr>Who can perform revocation?</vt:lpstr>
      <vt:lpstr>Distribution of revocation information</vt:lpstr>
      <vt:lpstr>PowerPoint Presentation</vt:lpstr>
    </vt:vector>
  </TitlesOfParts>
  <Company>REM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Oluwasegun Adelaiye</dc:creator>
  <cp:lastModifiedBy>Microsoft Office User</cp:lastModifiedBy>
  <cp:revision>11</cp:revision>
  <dcterms:created xsi:type="dcterms:W3CDTF">2019-06-16T17:33:57Z</dcterms:created>
  <dcterms:modified xsi:type="dcterms:W3CDTF">2023-06-21T15:38:11Z</dcterms:modified>
</cp:coreProperties>
</file>