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20BE215-8890-4745-B5AC-2AEDB79EC8FA}">
          <p14:sldIdLst>
            <p14:sldId id="256"/>
            <p14:sldId id="257"/>
            <p14:sldId id="258"/>
            <p14:sldId id="259"/>
            <p14:sldId id="260"/>
            <p14:sldId id="269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F89D-A609-41F8-9A71-52A7472F618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F57A-3E11-402B-A6BB-8369DCE4A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73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F89D-A609-41F8-9A71-52A7472F618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F57A-3E11-402B-A6BB-8369DCE4A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5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F89D-A609-41F8-9A71-52A7472F618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F57A-3E11-402B-A6BB-8369DCE4A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372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F89D-A609-41F8-9A71-52A7472F618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F57A-3E11-402B-A6BB-8369DCE4A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89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F89D-A609-41F8-9A71-52A7472F618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F57A-3E11-402B-A6BB-8369DCE4A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79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F89D-A609-41F8-9A71-52A7472F618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F57A-3E11-402B-A6BB-8369DCE4A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876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F89D-A609-41F8-9A71-52A7472F618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F57A-3E11-402B-A6BB-8369DCE4A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185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F89D-A609-41F8-9A71-52A7472F618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F57A-3E11-402B-A6BB-8369DCE4A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31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F89D-A609-41F8-9A71-52A7472F618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F57A-3E11-402B-A6BB-8369DCE4A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5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F89D-A609-41F8-9A71-52A7472F618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921F57A-3E11-402B-A6BB-8369DCE4A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71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F89D-A609-41F8-9A71-52A7472F618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F57A-3E11-402B-A6BB-8369DCE4A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5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F89D-A609-41F8-9A71-52A7472F618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F57A-3E11-402B-A6BB-8369DCE4A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30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F89D-A609-41F8-9A71-52A7472F618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F57A-3E11-402B-A6BB-8369DCE4A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8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F89D-A609-41F8-9A71-52A7472F618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F57A-3E11-402B-A6BB-8369DCE4A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5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F89D-A609-41F8-9A71-52A7472F618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F57A-3E11-402B-A6BB-8369DCE4A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63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F89D-A609-41F8-9A71-52A7472F618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F57A-3E11-402B-A6BB-8369DCE4A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8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F89D-A609-41F8-9A71-52A7472F618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F57A-3E11-402B-A6BB-8369DCE4A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34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55F89D-A609-41F8-9A71-52A7472F618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21F57A-3E11-402B-A6BB-8369DCE4A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4104" r:id="rId12"/>
    <p:sldLayoutId id="2147484105" r:id="rId13"/>
    <p:sldLayoutId id="2147484106" r:id="rId14"/>
    <p:sldLayoutId id="2147484107" r:id="rId15"/>
    <p:sldLayoutId id="2147484108" r:id="rId16"/>
    <p:sldLayoutId id="21474841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javafx/api/" TargetMode="External"/><Relationship Id="rId2" Type="http://schemas.openxmlformats.org/officeDocument/2006/relationships/hyperlink" Target="https://docs.oracle.com/javase/8/java/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javafx/graphics-tutorial/index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C432A-94A8-4C8C-9DCD-3703BB96E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dirty="0"/>
              <a:t>函数图像绘制</a:t>
            </a:r>
            <a:br>
              <a:rPr lang="en-US" altLang="zh-CN" dirty="0"/>
            </a:br>
            <a:r>
              <a:rPr lang="zh-CN" altLang="en-US" dirty="0"/>
              <a:t>与</a:t>
            </a:r>
            <a:br>
              <a:rPr lang="en-US" altLang="zh-CN" dirty="0"/>
            </a:br>
            <a:r>
              <a:rPr lang="zh-CN" altLang="en-US" dirty="0"/>
              <a:t>质点运动模拟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AF5711-476B-4DE0-9A64-B5878EEBE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algn="ctr"/>
            <a:r>
              <a:rPr lang="zh-CN" altLang="en-US" sz="2400" dirty="0"/>
              <a:t>少年班学院    陈焕宇    </a:t>
            </a:r>
            <a:r>
              <a:rPr lang="en-US" altLang="zh-CN" sz="2400" dirty="0"/>
              <a:t>PB17000158</a:t>
            </a:r>
          </a:p>
          <a:p>
            <a:pPr algn="ctr"/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44861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9D2FA-689F-4A74-88A3-D5FF292F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背景知识</a:t>
            </a:r>
            <a:r>
              <a:rPr lang="en-US" altLang="zh-CN" dirty="0"/>
              <a:t>——</a:t>
            </a:r>
            <a:r>
              <a:rPr lang="zh-CN" altLang="en-US" dirty="0"/>
              <a:t>数学部分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83CC0-C189-4EBC-BD38-30D6D27FA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1751"/>
            <a:ext cx="9470735" cy="4539449"/>
          </a:xfrm>
        </p:spPr>
        <p:txBody>
          <a:bodyPr/>
          <a:lstStyle/>
          <a:p>
            <a:r>
              <a:rPr lang="zh-CN" altLang="en-US" dirty="0"/>
              <a:t>函数的求根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f(x)</a:t>
            </a:r>
            <a:r>
              <a:rPr lang="zh-CN" altLang="en-US" dirty="0"/>
              <a:t>是区间</a:t>
            </a:r>
            <a:r>
              <a:rPr lang="en-US" altLang="zh-CN" dirty="0"/>
              <a:t>[a, b]</a:t>
            </a:r>
            <a:r>
              <a:rPr lang="zh-CN" altLang="en-US" dirty="0"/>
              <a:t>上的严格单调连续函数，且在端点</a:t>
            </a:r>
            <a:r>
              <a:rPr lang="en-US" altLang="zh-CN" dirty="0"/>
              <a:t>a, b</a:t>
            </a:r>
            <a:r>
              <a:rPr lang="zh-CN" altLang="en-US" dirty="0"/>
              <a:t>处的值异号， 则它在</a:t>
            </a:r>
            <a:r>
              <a:rPr lang="en-US" altLang="zh-CN" dirty="0"/>
              <a:t>[a, b]</a:t>
            </a:r>
            <a:r>
              <a:rPr lang="zh-CN" altLang="en-US" dirty="0"/>
              <a:t>上有唯一的根，这个根可用二分法无限近似。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f(x)</a:t>
            </a:r>
            <a:r>
              <a:rPr lang="zh-CN" altLang="en-US" dirty="0"/>
              <a:t>是区间</a:t>
            </a:r>
            <a:r>
              <a:rPr lang="en-US" altLang="zh-CN" dirty="0"/>
              <a:t>[a, b]</a:t>
            </a:r>
            <a:r>
              <a:rPr lang="zh-CN" altLang="en-US" dirty="0"/>
              <a:t>上的连续函数，且在该区间上有根，则可将该区间分割为足够多个足够小的区间，分别在这些区间上求根。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71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F1AF0-6AF5-4873-A502-670C8FBC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背景知识</a:t>
            </a:r>
            <a:r>
              <a:rPr lang="en-US" altLang="zh-CN" dirty="0"/>
              <a:t>——</a:t>
            </a:r>
            <a:r>
              <a:rPr lang="zh-CN" altLang="en-US" dirty="0"/>
              <a:t>物理部分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AB400-BE6E-496C-B030-65CD9AD3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748" y="1207364"/>
            <a:ext cx="8529702" cy="4601592"/>
          </a:xfrm>
        </p:spPr>
        <p:txBody>
          <a:bodyPr/>
          <a:lstStyle/>
          <a:p>
            <a:r>
              <a:rPr lang="zh-CN" altLang="en-US" dirty="0"/>
              <a:t>质点模型：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用一个具有相同质量，但没有大小和形状的点来代替实际物体，这是对实际物体的一种抽象。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三维空间中一个质点某时刻的运动状态可由位置坐标</a:t>
            </a:r>
            <a:r>
              <a:rPr lang="en-US" altLang="zh-CN" dirty="0"/>
              <a:t>(x, y, z)</a:t>
            </a:r>
            <a:r>
              <a:rPr lang="zh-CN" altLang="en-US" dirty="0"/>
              <a:t>和速度向量（</a:t>
            </a:r>
            <a:r>
              <a:rPr lang="en-US" altLang="zh-CN" dirty="0" err="1"/>
              <a:t>vx</a:t>
            </a:r>
            <a:r>
              <a:rPr lang="en-US" altLang="zh-CN" dirty="0"/>
              <a:t>, </a:t>
            </a:r>
            <a:r>
              <a:rPr lang="en-US" altLang="zh-CN" dirty="0" err="1"/>
              <a:t>vy</a:t>
            </a:r>
            <a:r>
              <a:rPr lang="en-US" altLang="zh-CN" dirty="0"/>
              <a:t>, </a:t>
            </a:r>
            <a:r>
              <a:rPr lang="en-US" altLang="zh-CN" dirty="0" err="1"/>
              <a:t>vz</a:t>
            </a:r>
            <a:r>
              <a:rPr lang="zh-CN" altLang="en-US" dirty="0"/>
              <a:t>）描述。知道这两个向量，就可以估算出物体在一小段时间之后的位置。</a:t>
            </a:r>
          </a:p>
        </p:txBody>
      </p:sp>
    </p:spTree>
    <p:extLst>
      <p:ext uri="{BB962C8B-B14F-4D97-AF65-F5344CB8AC3E}">
        <p14:creationId xmlns:p14="http://schemas.microsoft.com/office/powerpoint/2010/main" val="150756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04E29-641A-47D1-8882-61C29487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背景知识</a:t>
            </a:r>
            <a:r>
              <a:rPr lang="en-US" altLang="zh-CN" dirty="0"/>
              <a:t>——</a:t>
            </a:r>
            <a:r>
              <a:rPr lang="zh-CN" altLang="en-US" dirty="0"/>
              <a:t>物理部分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B7D77-AE91-4F55-91F2-836FC472B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1751"/>
            <a:ext cx="10018713" cy="4539449"/>
          </a:xfrm>
        </p:spPr>
        <p:txBody>
          <a:bodyPr/>
          <a:lstStyle/>
          <a:p>
            <a:r>
              <a:rPr lang="zh-CN" altLang="en-US" dirty="0"/>
              <a:t>在牛顿力学中，只要知道质点的质量</a:t>
            </a:r>
            <a:r>
              <a:rPr lang="en-US" altLang="zh-CN" dirty="0"/>
              <a:t>m</a:t>
            </a:r>
            <a:r>
              <a:rPr lang="zh-CN" altLang="en-US" dirty="0"/>
              <a:t>和在某一时刻受到的力</a:t>
            </a:r>
            <a:r>
              <a:rPr lang="en-US" altLang="zh-CN" dirty="0"/>
              <a:t>F</a:t>
            </a:r>
            <a:r>
              <a:rPr lang="zh-CN" altLang="en-US" dirty="0"/>
              <a:t>，就可由牛顿第二定律</a:t>
            </a:r>
            <a:r>
              <a:rPr lang="en-US" altLang="zh-CN" dirty="0"/>
              <a:t>F=ma</a:t>
            </a:r>
            <a:r>
              <a:rPr lang="zh-CN" altLang="en-US" dirty="0"/>
              <a:t>得到它在该时刻的加速度，从而估算出下一时刻的速度增量。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给定质点所处的力场，就可以算出质点在某一时刻某一位置处受到的力。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常见的力场有：平方反比力场：万有引力场，静电场，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	   </a:t>
            </a:r>
            <a:r>
              <a:rPr lang="zh-CN" altLang="en-US" dirty="0"/>
              <a:t>匀加速场：重力场，均匀电场</a:t>
            </a:r>
          </a:p>
        </p:txBody>
      </p:sp>
    </p:spTree>
    <p:extLst>
      <p:ext uri="{BB962C8B-B14F-4D97-AF65-F5344CB8AC3E}">
        <p14:creationId xmlns:p14="http://schemas.microsoft.com/office/powerpoint/2010/main" val="188215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5C30C-078C-4D76-9012-E833B17A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85" y="0"/>
            <a:ext cx="10018713" cy="1752599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背景知识</a:t>
            </a:r>
            <a:r>
              <a:rPr lang="en-US" altLang="zh-CN" dirty="0"/>
              <a:t>——</a:t>
            </a:r>
            <a:r>
              <a:rPr lang="zh-CN" altLang="en-US" dirty="0"/>
              <a:t>物理部分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F1A75-4F19-48B5-AA01-0D7F03E48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67" y="1553593"/>
            <a:ext cx="8218983" cy="4548326"/>
          </a:xfrm>
        </p:spPr>
        <p:txBody>
          <a:bodyPr/>
          <a:lstStyle/>
          <a:p>
            <a:r>
              <a:rPr lang="zh-CN" altLang="en-US" dirty="0"/>
              <a:t>开普勒三定律：</a:t>
            </a:r>
            <a:endParaRPr lang="en-US" altLang="zh-CN" dirty="0"/>
          </a:p>
          <a:p>
            <a:r>
              <a:rPr lang="zh-CN" altLang="en-US" dirty="0"/>
              <a:t>对于在单引力源万有引力场中运动的质点，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质点的运动轨迹为椭圆，且以该引力源为焦点。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质点绕引力源扫过的面积速度为常量，即质点关于引力源的角动量为常量。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质点的运动周期的平方与轨道半长轴的三次方成正比。</a:t>
            </a:r>
          </a:p>
        </p:txBody>
      </p:sp>
    </p:spTree>
    <p:extLst>
      <p:ext uri="{BB962C8B-B14F-4D97-AF65-F5344CB8AC3E}">
        <p14:creationId xmlns:p14="http://schemas.microsoft.com/office/powerpoint/2010/main" val="41045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4D8D9-7FD0-4985-B437-ECD5FD53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二</a:t>
            </a:r>
            <a:r>
              <a:rPr lang="en-US" altLang="zh-CN" sz="6000" dirty="0"/>
              <a:t>.</a:t>
            </a:r>
            <a:r>
              <a:rPr lang="zh-CN" altLang="en-US" sz="6000" dirty="0"/>
              <a:t>作品展示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318E0-CC16-423A-B95F-4F8C7038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/>
              <a:t>数学部分</a:t>
            </a:r>
            <a:endParaRPr lang="en-US" altLang="zh-CN" sz="4000" dirty="0"/>
          </a:p>
          <a:p>
            <a:pPr algn="ctr"/>
            <a:r>
              <a:rPr lang="zh-CN" altLang="en-US" sz="4000" dirty="0"/>
              <a:t>物理部分</a:t>
            </a:r>
          </a:p>
        </p:txBody>
      </p:sp>
    </p:spTree>
    <p:extLst>
      <p:ext uri="{BB962C8B-B14F-4D97-AF65-F5344CB8AC3E}">
        <p14:creationId xmlns:p14="http://schemas.microsoft.com/office/powerpoint/2010/main" val="2124209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F4126-137D-4CFC-B690-B6F6D5A8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三</a:t>
            </a:r>
            <a:r>
              <a:rPr lang="en-US" altLang="zh-CN" sz="6000" dirty="0"/>
              <a:t>.</a:t>
            </a:r>
            <a:r>
              <a:rPr lang="zh-CN" altLang="en-US" sz="6000" dirty="0"/>
              <a:t>程序分析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FB412-E0B4-423D-9A68-194746ED4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/>
              <a:t>原创性</a:t>
            </a:r>
            <a:endParaRPr lang="en-US" altLang="zh-CN" sz="4000" dirty="0"/>
          </a:p>
          <a:p>
            <a:pPr algn="ctr"/>
            <a:r>
              <a:rPr lang="zh-CN" altLang="en-US" sz="4000" dirty="0"/>
              <a:t>结构设计</a:t>
            </a:r>
            <a:endParaRPr lang="en-US" altLang="zh-CN" sz="4000" dirty="0"/>
          </a:p>
          <a:p>
            <a:pPr algn="ctr"/>
            <a:r>
              <a:rPr lang="zh-CN" altLang="en-US" sz="4000" dirty="0"/>
              <a:t>算法设计</a:t>
            </a:r>
          </a:p>
        </p:txBody>
      </p:sp>
    </p:spTree>
    <p:extLst>
      <p:ext uri="{BB962C8B-B14F-4D97-AF65-F5344CB8AC3E}">
        <p14:creationId xmlns:p14="http://schemas.microsoft.com/office/powerpoint/2010/main" val="272859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F39AC-16CA-44FE-B1CF-18550ADD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程序分析</a:t>
            </a:r>
            <a:r>
              <a:rPr lang="en-US" altLang="zh-CN" dirty="0"/>
              <a:t>——</a:t>
            </a:r>
            <a:r>
              <a:rPr lang="zh-CN" altLang="en-US" dirty="0"/>
              <a:t>原创性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08C68-AF34-44B6-8D08-944597AF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除了一个类</a:t>
            </a:r>
            <a:r>
              <a:rPr lang="en-US" altLang="zh-CN" dirty="0"/>
              <a:t>Xform.java</a:t>
            </a:r>
            <a:r>
              <a:rPr lang="zh-CN" altLang="en-US" dirty="0"/>
              <a:t>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三维坐标</a:t>
            </a:r>
            <a:r>
              <a:rPr lang="en-US" altLang="zh-CN" dirty="0"/>
              <a:t>Coordinates3D.java</a:t>
            </a:r>
            <a:r>
              <a:rPr lang="zh-CN" altLang="en-US" dirty="0"/>
              <a:t>中的</a:t>
            </a:r>
            <a:r>
              <a:rPr lang="en-US" altLang="zh-CN" dirty="0"/>
              <a:t>control</a:t>
            </a:r>
            <a:r>
              <a:rPr lang="zh-CN" altLang="en-US" dirty="0"/>
              <a:t>设计部分非原创，</a:t>
            </a:r>
            <a:endParaRPr lang="en-US" altLang="zh-CN" dirty="0"/>
          </a:p>
          <a:p>
            <a:r>
              <a:rPr lang="zh-CN" altLang="en-US"/>
              <a:t>其他</a:t>
            </a:r>
            <a:r>
              <a:rPr lang="en-US" altLang="zh-CN"/>
              <a:t>78</a:t>
            </a:r>
            <a:r>
              <a:rPr lang="zh-CN" altLang="en-US" dirty="0"/>
              <a:t>个类全部原创！</a:t>
            </a:r>
          </a:p>
        </p:txBody>
      </p:sp>
    </p:spTree>
    <p:extLst>
      <p:ext uri="{BB962C8B-B14F-4D97-AF65-F5344CB8AC3E}">
        <p14:creationId xmlns:p14="http://schemas.microsoft.com/office/powerpoint/2010/main" val="994835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C6F45-AF66-4362-895B-A3C4170B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zh-CN" altLang="en-US" dirty="0"/>
              <a:t>程序分析</a:t>
            </a:r>
            <a:r>
              <a:rPr lang="en-US" altLang="zh-CN" dirty="0"/>
              <a:t>——</a:t>
            </a:r>
            <a:r>
              <a:rPr lang="zh-CN" altLang="en-US" dirty="0"/>
              <a:t>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C53B7-785D-479B-BDEF-D03C32D4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6353"/>
            <a:ext cx="10018713" cy="3784847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包：</a:t>
            </a:r>
            <a:endParaRPr lang="en-US" altLang="zh-CN" dirty="0"/>
          </a:p>
          <a:p>
            <a:pPr algn="ctr"/>
            <a:r>
              <a:rPr lang="zh-CN" altLang="en-US" dirty="0"/>
              <a:t>坐标系包：</a:t>
            </a:r>
            <a:r>
              <a:rPr lang="en-US" altLang="zh-CN" dirty="0" err="1"/>
              <a:t>coodinates</a:t>
            </a:r>
            <a:endParaRPr lang="en-US" altLang="zh-CN" dirty="0"/>
          </a:p>
          <a:p>
            <a:pPr algn="ctr"/>
            <a:r>
              <a:rPr lang="zh-CN" altLang="en-US" dirty="0"/>
              <a:t>函数包：</a:t>
            </a:r>
            <a:r>
              <a:rPr lang="en-US" altLang="zh-CN" dirty="0"/>
              <a:t>function</a:t>
            </a:r>
          </a:p>
          <a:p>
            <a:pPr algn="ctr"/>
            <a:r>
              <a:rPr lang="zh-CN" altLang="en-US" dirty="0"/>
              <a:t>数学类型包：</a:t>
            </a:r>
            <a:r>
              <a:rPr lang="en-US" altLang="zh-CN" dirty="0" err="1"/>
              <a:t>mathType</a:t>
            </a:r>
            <a:endParaRPr lang="en-US" altLang="zh-CN" dirty="0"/>
          </a:p>
          <a:p>
            <a:pPr algn="ctr"/>
            <a:r>
              <a:rPr lang="zh-CN" altLang="en-US" dirty="0"/>
              <a:t>物理包：</a:t>
            </a:r>
            <a:r>
              <a:rPr lang="en-US" altLang="zh-CN" dirty="0"/>
              <a:t>physics</a:t>
            </a:r>
          </a:p>
          <a:p>
            <a:pPr algn="ctr"/>
            <a:r>
              <a:rPr lang="zh-CN" altLang="en-US" dirty="0"/>
              <a:t>输入器包：</a:t>
            </a:r>
            <a:r>
              <a:rPr lang="en-US" altLang="zh-CN" dirty="0" err="1"/>
              <a:t>inputer</a:t>
            </a:r>
            <a:endParaRPr lang="en-US" altLang="zh-CN" dirty="0"/>
          </a:p>
          <a:p>
            <a:pPr algn="ctr"/>
            <a:r>
              <a:rPr lang="en-US" altLang="zh-CN" dirty="0"/>
              <a:t> </a:t>
            </a:r>
            <a:r>
              <a:rPr lang="zh-CN" altLang="en-US" dirty="0"/>
              <a:t>小程序包：</a:t>
            </a:r>
            <a:r>
              <a:rPr lang="en-US" altLang="zh-CN" dirty="0"/>
              <a:t>applet</a:t>
            </a:r>
          </a:p>
        </p:txBody>
      </p:sp>
    </p:spTree>
    <p:extLst>
      <p:ext uri="{BB962C8B-B14F-4D97-AF65-F5344CB8AC3E}">
        <p14:creationId xmlns:p14="http://schemas.microsoft.com/office/powerpoint/2010/main" val="217829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C7A80-A909-44FE-A88E-4CDB81ED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zh-CN" altLang="en-US" dirty="0"/>
              <a:t>程序分析</a:t>
            </a:r>
            <a:r>
              <a:rPr lang="en-US" altLang="zh-CN" dirty="0"/>
              <a:t>——</a:t>
            </a:r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C3B0D-AB62-4D68-9A31-64B33D0F8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979" y="1690455"/>
            <a:ext cx="5395884" cy="4896776"/>
          </a:xfrm>
        </p:spPr>
        <p:txBody>
          <a:bodyPr/>
          <a:lstStyle/>
          <a:p>
            <a:r>
              <a:rPr lang="zh-CN" altLang="en-US" dirty="0"/>
              <a:t>求根功能的实现</a:t>
            </a:r>
            <a:endParaRPr lang="en-US" altLang="zh-CN" dirty="0"/>
          </a:p>
          <a:p>
            <a:r>
              <a:rPr lang="zh-CN" altLang="en-US" dirty="0"/>
              <a:t>参数曲线绘制功能的实现</a:t>
            </a:r>
            <a:endParaRPr lang="en-US" altLang="zh-CN" dirty="0"/>
          </a:p>
          <a:p>
            <a:r>
              <a:rPr lang="zh-CN" altLang="en-US" dirty="0"/>
              <a:t>参数曲面绘制功能的实现</a:t>
            </a:r>
            <a:endParaRPr lang="en-US" altLang="zh-CN" dirty="0"/>
          </a:p>
          <a:p>
            <a:r>
              <a:rPr lang="zh-CN" altLang="en-US" dirty="0"/>
              <a:t>用字符串构造函数的实现</a:t>
            </a:r>
            <a:endParaRPr lang="en-US" altLang="zh-CN" dirty="0"/>
          </a:p>
          <a:p>
            <a:r>
              <a:rPr lang="zh-CN" altLang="en-US" dirty="0"/>
              <a:t>质点运动的实现</a:t>
            </a:r>
            <a:endParaRPr lang="en-US" altLang="zh-CN" dirty="0"/>
          </a:p>
          <a:p>
            <a:r>
              <a:rPr lang="zh-CN" altLang="en-US" dirty="0"/>
              <a:t>质点轨迹的实现</a:t>
            </a:r>
            <a:endParaRPr lang="en-US" altLang="zh-CN" dirty="0"/>
          </a:p>
          <a:p>
            <a:r>
              <a:rPr lang="zh-CN" altLang="en-US" dirty="0"/>
              <a:t>质点约束的实现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38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69541-B0E0-4252-92C7-A5C2D7D6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088" y="0"/>
            <a:ext cx="10018713" cy="1752599"/>
          </a:xfrm>
        </p:spPr>
        <p:txBody>
          <a:bodyPr/>
          <a:lstStyle/>
          <a:p>
            <a:r>
              <a:rPr lang="zh-CN" altLang="en-US" dirty="0"/>
              <a:t>参数曲面绘制的实现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82E72-18D1-47AC-9D86-39EA712D0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319" y="1379737"/>
            <a:ext cx="8272249" cy="3124201"/>
          </a:xfrm>
        </p:spPr>
        <p:txBody>
          <a:bodyPr/>
          <a:lstStyle/>
          <a:p>
            <a:r>
              <a:rPr lang="zh-CN" altLang="en-US" dirty="0"/>
              <a:t>三维空间的实现：</a:t>
            </a:r>
            <a:r>
              <a:rPr lang="en-US" altLang="zh-CN" dirty="0"/>
              <a:t>Transform, </a:t>
            </a:r>
            <a:r>
              <a:rPr lang="en-US" altLang="zh-CN" dirty="0" err="1"/>
              <a:t>Xform</a:t>
            </a:r>
            <a:r>
              <a:rPr lang="en-US" altLang="zh-CN" dirty="0"/>
              <a:t>, Shape3D, Camera, 							</a:t>
            </a:r>
            <a:r>
              <a:rPr lang="en-US" altLang="zh-CN" dirty="0" err="1"/>
              <a:t>SubScene</a:t>
            </a:r>
            <a:r>
              <a:rPr lang="en-US" altLang="zh-CN" dirty="0"/>
              <a:t>, Light, Material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自定义曲面的实现：</a:t>
            </a:r>
            <a:r>
              <a:rPr lang="en-US" altLang="zh-CN" dirty="0" err="1"/>
              <a:t>TriangleMesh</a:t>
            </a:r>
            <a:r>
              <a:rPr lang="en-US" altLang="zh-CN" dirty="0"/>
              <a:t>, </a:t>
            </a:r>
            <a:r>
              <a:rPr lang="en-US" altLang="zh-CN" dirty="0" err="1"/>
              <a:t>MeshView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28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2737A-72AA-4BFA-99E4-59BB8CD2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ACD42-CE89-424A-9976-9F0F35FC8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/>
              <a:t>背景知识</a:t>
            </a:r>
            <a:endParaRPr lang="en-US" altLang="zh-CN" sz="4000" dirty="0"/>
          </a:p>
          <a:p>
            <a:pPr algn="ctr"/>
            <a:r>
              <a:rPr lang="zh-CN" altLang="en-US" sz="4000" dirty="0"/>
              <a:t>作品展示</a:t>
            </a:r>
            <a:endParaRPr lang="en-US" altLang="zh-CN" sz="4000" dirty="0"/>
          </a:p>
          <a:p>
            <a:pPr algn="ctr"/>
            <a:r>
              <a:rPr lang="zh-CN" altLang="en-US" sz="4000" dirty="0"/>
              <a:t>程序分析</a:t>
            </a:r>
            <a:endParaRPr lang="en-US" altLang="zh-CN" sz="4000" dirty="0"/>
          </a:p>
          <a:p>
            <a:pPr algn="ctr"/>
            <a:r>
              <a:rPr lang="zh-CN" altLang="en-US" sz="4000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218151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9BE24-808A-4765-A2C6-2E33DE84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zh-CN" altLang="en-US" dirty="0"/>
              <a:t>用字符串构造函数的实现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5793E-9DFD-4D16-8838-999CC060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8184"/>
            <a:ext cx="10018713" cy="4654858"/>
          </a:xfrm>
        </p:spPr>
        <p:txBody>
          <a:bodyPr>
            <a:norm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/>
              <a:t>sin(x*cos(y))*tan(z) + </a:t>
            </a:r>
            <a:r>
              <a:rPr lang="en-US" altLang="zh-CN" dirty="0" err="1"/>
              <a:t>e^x</a:t>
            </a:r>
            <a:r>
              <a:rPr lang="en-US" altLang="zh-CN" dirty="0"/>
              <a:t>*</a:t>
            </a:r>
            <a:r>
              <a:rPr lang="en-US" altLang="zh-CN" dirty="0" err="1"/>
              <a:t>cosh</a:t>
            </a:r>
            <a:r>
              <a:rPr lang="en-US" altLang="zh-CN" dirty="0"/>
              <a:t>(y)(</a:t>
            </a:r>
            <a:r>
              <a:rPr lang="en-US" altLang="zh-CN" dirty="0" err="1"/>
              <a:t>x+log</a:t>
            </a:r>
            <a:r>
              <a:rPr lang="en-US" altLang="zh-CN" dirty="0"/>
              <a:t>(z)) – x/sqrt(y)*</a:t>
            </a:r>
            <a:r>
              <a:rPr lang="en-US" altLang="zh-CN" dirty="0" err="1"/>
              <a:t>pi^e</a:t>
            </a:r>
            <a:endParaRPr lang="en-US" altLang="zh-CN" dirty="0"/>
          </a:p>
          <a:p>
            <a:r>
              <a:rPr lang="zh-CN" altLang="en-US" dirty="0"/>
              <a:t>第〇步</a:t>
            </a:r>
            <a:r>
              <a:rPr lang="en-US" altLang="zh-CN" dirty="0"/>
              <a:t>.</a:t>
            </a:r>
            <a:r>
              <a:rPr lang="zh-CN" altLang="en-US" dirty="0"/>
              <a:t>检查符号，括号配对</a:t>
            </a:r>
            <a:endParaRPr lang="en-US" altLang="zh-CN" dirty="0"/>
          </a:p>
          <a:p>
            <a:r>
              <a:rPr lang="zh-CN" altLang="en-US" dirty="0"/>
              <a:t>第一步</a:t>
            </a:r>
            <a:r>
              <a:rPr lang="en-US" altLang="zh-CN" dirty="0"/>
              <a:t>.</a:t>
            </a:r>
            <a:r>
              <a:rPr lang="zh-CN" altLang="en-US" dirty="0"/>
              <a:t>按加减号分解：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sin(x*cos(y))*tan(z) 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e^x</a:t>
            </a:r>
            <a:r>
              <a:rPr lang="en-US" altLang="zh-CN" dirty="0"/>
              <a:t>*</a:t>
            </a:r>
            <a:r>
              <a:rPr lang="en-US" altLang="zh-CN" dirty="0" err="1"/>
              <a:t>cosh</a:t>
            </a:r>
            <a:r>
              <a:rPr lang="en-US" altLang="zh-CN" dirty="0"/>
              <a:t>(y)/(</a:t>
            </a:r>
            <a:r>
              <a:rPr lang="en-US" altLang="zh-CN" dirty="0" err="1"/>
              <a:t>x+log</a:t>
            </a:r>
            <a:r>
              <a:rPr lang="en-US" altLang="zh-CN" dirty="0"/>
              <a:t>(z)) </a:t>
            </a:r>
            <a:r>
              <a:rPr lang="zh-CN" altLang="en-US" dirty="0"/>
              <a:t>，</a:t>
            </a:r>
            <a:r>
              <a:rPr lang="en-US" altLang="zh-CN" dirty="0"/>
              <a:t>_ x/sqrt(y)*</a:t>
            </a:r>
            <a:r>
              <a:rPr lang="en-US" altLang="zh-CN" dirty="0" err="1"/>
              <a:t>pi^e</a:t>
            </a:r>
            <a:endParaRPr lang="en-US" altLang="zh-CN" dirty="0"/>
          </a:p>
          <a:p>
            <a:r>
              <a:rPr lang="zh-CN" altLang="en-US" dirty="0"/>
              <a:t>第二步</a:t>
            </a:r>
            <a:r>
              <a:rPr lang="en-US" altLang="zh-CN" dirty="0"/>
              <a:t>.</a:t>
            </a:r>
            <a:r>
              <a:rPr lang="zh-CN" altLang="en-US" dirty="0"/>
              <a:t>按乘除号分解：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sin(x*cos(y))</a:t>
            </a:r>
            <a:r>
              <a:rPr lang="zh-CN" altLang="en-US" dirty="0"/>
              <a:t>，</a:t>
            </a:r>
            <a:r>
              <a:rPr lang="en-US" altLang="zh-CN" dirty="0"/>
              <a:t>tan(z)</a:t>
            </a:r>
            <a:r>
              <a:rPr lang="zh-CN" altLang="en-US" dirty="0"/>
              <a:t>，</a:t>
            </a:r>
            <a:r>
              <a:rPr lang="en-US" altLang="zh-CN" dirty="0" err="1"/>
              <a:t>e^x</a:t>
            </a:r>
            <a:r>
              <a:rPr lang="zh-CN" altLang="en-US" dirty="0"/>
              <a:t>，</a:t>
            </a:r>
            <a:r>
              <a:rPr lang="en-US" altLang="zh-CN" dirty="0" err="1"/>
              <a:t>cosh</a:t>
            </a:r>
            <a:r>
              <a:rPr lang="en-US" altLang="zh-CN" dirty="0"/>
              <a:t>(y)</a:t>
            </a:r>
            <a:r>
              <a:rPr lang="zh-CN" altLang="en-US" dirty="0"/>
              <a:t>，</a:t>
            </a:r>
            <a:r>
              <a:rPr lang="en-US" altLang="zh-CN" dirty="0"/>
              <a:t>\(</a:t>
            </a:r>
            <a:r>
              <a:rPr lang="en-US" altLang="zh-CN" dirty="0" err="1"/>
              <a:t>x+log</a:t>
            </a:r>
            <a:r>
              <a:rPr lang="en-US" altLang="zh-CN" dirty="0"/>
              <a:t>(z))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\sqrt(y)</a:t>
            </a:r>
            <a:r>
              <a:rPr lang="zh-CN" altLang="en-US" dirty="0"/>
              <a:t>，</a:t>
            </a:r>
            <a:r>
              <a:rPr lang="en-US" altLang="zh-CN" dirty="0" err="1"/>
              <a:t>pi^e</a:t>
            </a:r>
            <a:endParaRPr lang="en-US" altLang="zh-CN" dirty="0"/>
          </a:p>
          <a:p>
            <a:r>
              <a:rPr lang="zh-CN" altLang="en-US" dirty="0"/>
              <a:t>第三步</a:t>
            </a:r>
            <a:r>
              <a:rPr lang="en-US" altLang="zh-CN" dirty="0"/>
              <a:t>.</a:t>
            </a:r>
            <a:r>
              <a:rPr lang="zh-CN" altLang="en-US" dirty="0"/>
              <a:t>按</a:t>
            </a:r>
            <a:r>
              <a:rPr lang="en-US" altLang="zh-CN" dirty="0"/>
              <a:t>’^’</a:t>
            </a:r>
            <a:r>
              <a:rPr lang="zh-CN" altLang="en-US" dirty="0"/>
              <a:t>号分解：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sin(x*cos(y))</a:t>
            </a:r>
            <a:r>
              <a:rPr lang="zh-CN" altLang="en-US" dirty="0"/>
              <a:t>，</a:t>
            </a:r>
            <a:r>
              <a:rPr lang="en-US" altLang="zh-CN" dirty="0"/>
              <a:t>tan(z)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 err="1"/>
              <a:t>cosh</a:t>
            </a:r>
            <a:r>
              <a:rPr lang="en-US" altLang="zh-CN" dirty="0"/>
              <a:t>(y)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dirty="0" err="1"/>
              <a:t>x+log</a:t>
            </a:r>
            <a:r>
              <a:rPr lang="en-US" altLang="zh-CN" dirty="0"/>
              <a:t>(z))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sqrt(y)</a:t>
            </a:r>
            <a:r>
              <a:rPr lang="zh-CN" altLang="en-US" dirty="0"/>
              <a:t>，</a:t>
            </a:r>
            <a:r>
              <a:rPr lang="en-US" altLang="zh-CN" dirty="0"/>
              <a:t>pi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</a:p>
          <a:p>
            <a:r>
              <a:rPr lang="zh-CN" altLang="en-US" dirty="0"/>
              <a:t>第四步</a:t>
            </a:r>
            <a:r>
              <a:rPr lang="en-US" altLang="zh-CN" dirty="0"/>
              <a:t>.</a:t>
            </a:r>
            <a:r>
              <a:rPr lang="zh-CN" altLang="en-US" dirty="0"/>
              <a:t>对应各函数，返回第一步</a:t>
            </a:r>
          </a:p>
        </p:txBody>
      </p:sp>
    </p:spTree>
    <p:extLst>
      <p:ext uri="{BB962C8B-B14F-4D97-AF65-F5344CB8AC3E}">
        <p14:creationId xmlns:p14="http://schemas.microsoft.com/office/powerpoint/2010/main" val="42430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6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3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25"/>
                            </p:stCondLst>
                            <p:childTnLst>
                              <p:par>
                                <p:cTn id="69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0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74928-B764-48E9-8256-28C31FFB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1F882-3398-4B63-A17F-55C7CCD69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0052"/>
            <a:ext cx="9355325" cy="3124201"/>
          </a:xfrm>
        </p:spPr>
        <p:txBody>
          <a:bodyPr>
            <a:normAutofit/>
          </a:bodyPr>
          <a:lstStyle/>
          <a:p>
            <a:r>
              <a:rPr lang="zh-CN" altLang="en-US" dirty="0"/>
              <a:t>梁勇，</a:t>
            </a:r>
            <a:r>
              <a:rPr lang="en-US" altLang="zh-CN" i="1" dirty="0"/>
              <a:t>《Java</a:t>
            </a:r>
            <a:r>
              <a:rPr lang="zh-CN" altLang="en-US" i="1" dirty="0"/>
              <a:t>语言程序设计（进阶篇）</a:t>
            </a:r>
            <a:r>
              <a:rPr lang="en-US" altLang="zh-CN" i="1" dirty="0"/>
              <a:t>》</a:t>
            </a:r>
            <a:r>
              <a:rPr lang="zh-CN" altLang="en-US" dirty="0"/>
              <a:t>，机械工业出版社</a:t>
            </a:r>
            <a:endParaRPr lang="en-US" altLang="zh-CN" dirty="0"/>
          </a:p>
          <a:p>
            <a:r>
              <a:rPr lang="en-US" altLang="zh-CN" dirty="0"/>
              <a:t>Java API: </a:t>
            </a:r>
            <a:r>
              <a:rPr lang="en-US" altLang="zh-CN" dirty="0">
                <a:hlinkClick r:id="rId2"/>
              </a:rPr>
              <a:t>https://docs.oracle.com/javase/8/java/api</a:t>
            </a:r>
            <a:endParaRPr lang="en-US" altLang="zh-CN" dirty="0"/>
          </a:p>
          <a:p>
            <a:r>
              <a:rPr lang="en-US" altLang="zh-CN" dirty="0"/>
              <a:t>JavaFX API: </a:t>
            </a:r>
            <a:r>
              <a:rPr lang="en-US" altLang="zh-CN" dirty="0">
                <a:hlinkClick r:id="rId3"/>
              </a:rPr>
              <a:t>https://docs.oracle.com/javase/8/javafx/api/</a:t>
            </a:r>
            <a:endParaRPr lang="zh-CN" altLang="en-US" dirty="0"/>
          </a:p>
          <a:p>
            <a:r>
              <a:rPr lang="en-US" altLang="zh-CN" dirty="0"/>
              <a:t>JavaFX Graphics Tutorial: </a:t>
            </a:r>
            <a:r>
              <a:rPr lang="en-US" altLang="zh-CN" dirty="0">
                <a:hlinkClick r:id="rId4"/>
              </a:rPr>
              <a:t>https://docs.oracle.com/javase/8/javafx/graphics-tutorial/index.html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34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5731E-8DB9-4FA7-A125-78CFD2AD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260" y="1866899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dirty="0">
                <a:latin typeface="方正舒体" panose="02010601030101010101" pitchFamily="2" charset="-122"/>
                <a:ea typeface="方正舒体" panose="02010601030101010101" pitchFamily="2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6381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BD79-0B11-4BDB-9743-7B145148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一</a:t>
            </a:r>
            <a:r>
              <a:rPr lang="en-US" altLang="zh-CN" sz="6000" dirty="0"/>
              <a:t>.</a:t>
            </a:r>
            <a:r>
              <a:rPr lang="zh-CN" altLang="en-US" sz="6000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9EF96-686C-4B6B-B83F-877A09071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/>
              <a:t>数学部分</a:t>
            </a:r>
            <a:endParaRPr lang="en-US" altLang="zh-CN" sz="4000" dirty="0"/>
          </a:p>
          <a:p>
            <a:pPr algn="ctr"/>
            <a:r>
              <a:rPr lang="zh-CN" altLang="en-US" sz="4000" dirty="0"/>
              <a:t>物理部分</a:t>
            </a:r>
          </a:p>
        </p:txBody>
      </p:sp>
    </p:spTree>
    <p:extLst>
      <p:ext uri="{BB962C8B-B14F-4D97-AF65-F5344CB8AC3E}">
        <p14:creationId xmlns:p14="http://schemas.microsoft.com/office/powerpoint/2010/main" val="15264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23165-01AF-41C6-9131-E5D7FB0F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348" y="0"/>
            <a:ext cx="10018713" cy="1752599"/>
          </a:xfrm>
        </p:spPr>
        <p:txBody>
          <a:bodyPr>
            <a:normAutofit/>
          </a:bodyPr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背景知识</a:t>
            </a:r>
            <a:r>
              <a:rPr lang="en-US" altLang="zh-CN" dirty="0"/>
              <a:t>——</a:t>
            </a:r>
            <a:r>
              <a:rPr lang="zh-CN" altLang="en-US" dirty="0"/>
              <a:t>数学部分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626337-9FAF-484B-A6E9-E8EBA1C45E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2654" y="1752599"/>
                <a:ext cx="5147309" cy="403860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曲线的表示</a:t>
                </a:r>
                <a:endParaRPr lang="en-US" altLang="zh-CN" dirty="0"/>
              </a:p>
              <a:p>
                <a:r>
                  <a:rPr lang="zh-CN" altLang="en-US" dirty="0"/>
                  <a:t>二维空间：</a:t>
                </a:r>
                <a:endParaRPr lang="en-US" altLang="zh-CN" dirty="0"/>
              </a:p>
              <a:p>
                <a:r>
                  <a:rPr lang="zh-CN" altLang="en-US" dirty="0"/>
                  <a:t>参数表示：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dirty="0"/>
                  <a:t>		</a:t>
                </a:r>
              </a:p>
              <a:p>
                <a:r>
                  <a:rPr lang="zh-CN" altLang="en-US" dirty="0"/>
                  <a:t>隐示表示：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626337-9FAF-484B-A6E9-E8EBA1C45E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2654" y="1752599"/>
                <a:ext cx="5147309" cy="4038602"/>
              </a:xfrm>
              <a:blipFill>
                <a:blip r:embed="rId2"/>
                <a:stretch>
                  <a:fillRect l="-2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493D794-ECEE-4D35-88F5-827E22DA73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4691" y="1752598"/>
                <a:ext cx="5147309" cy="40386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显示表示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显示表示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		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493D794-ECEE-4D35-88F5-827E22DA7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91" y="1752598"/>
                <a:ext cx="5147309" cy="4038602"/>
              </a:xfrm>
              <a:prstGeom prst="rect">
                <a:avLst/>
              </a:prstGeom>
              <a:blipFill>
                <a:blip r:embed="rId3"/>
                <a:stretch>
                  <a:fillRect l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1C554F5-6672-4E5D-A1F2-40308D4BAF93}"/>
              </a:ext>
            </a:extLst>
          </p:cNvPr>
          <p:cNvCxnSpPr>
            <a:cxnSpLocks/>
          </p:cNvCxnSpPr>
          <p:nvPr/>
        </p:nvCxnSpPr>
        <p:spPr>
          <a:xfrm>
            <a:off x="6723614" y="2135633"/>
            <a:ext cx="0" cy="3272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56FF7-3201-433F-A63D-FD641CC4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背景知识</a:t>
            </a:r>
            <a:r>
              <a:rPr lang="en-US" altLang="zh-CN" dirty="0"/>
              <a:t>——</a:t>
            </a:r>
            <a:r>
              <a:rPr lang="zh-CN" altLang="en-US" dirty="0"/>
              <a:t>数学部分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1B19D1-035A-42DA-BCBC-8F86282ED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2369" y="1429305"/>
                <a:ext cx="5085165" cy="436189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曲线的表示</a:t>
                </a:r>
                <a:endParaRPr lang="en-US" altLang="zh-CN" dirty="0"/>
              </a:p>
              <a:p>
                <a:r>
                  <a:rPr lang="zh-CN" altLang="en-US" dirty="0"/>
                  <a:t>三维空间：</a:t>
                </a:r>
                <a:endParaRPr lang="en-US" altLang="zh-CN" dirty="0"/>
              </a:p>
              <a:p>
                <a:r>
                  <a:rPr lang="zh-CN" altLang="en-US" dirty="0"/>
                  <a:t>参数表示：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隐式表示：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1B19D1-035A-42DA-BCBC-8F86282ED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2369" y="1429305"/>
                <a:ext cx="5085165" cy="4361895"/>
              </a:xfrm>
              <a:blipFill>
                <a:blip r:embed="rId2"/>
                <a:stretch>
                  <a:fillRect l="-29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3DE5BFD-68E3-4936-B326-58B0C57C14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7534" y="1429305"/>
                <a:ext cx="5822013" cy="436189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显示表示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r>
                  <a:rPr lang="zh-CN" altLang="en-US" dirty="0"/>
                  <a:t>显示表示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显示表示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3DE5BFD-68E3-4936-B326-58B0C57C1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534" y="1429305"/>
                <a:ext cx="5822013" cy="4361895"/>
              </a:xfrm>
              <a:prstGeom prst="rect">
                <a:avLst/>
              </a:prstGeom>
              <a:blipFill>
                <a:blip r:embed="rId3"/>
                <a:stretch>
                  <a:fillRect l="-2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FABEDA-7528-4AA7-B026-8B1F1F5AA8A6}"/>
              </a:ext>
            </a:extLst>
          </p:cNvPr>
          <p:cNvCxnSpPr/>
          <p:nvPr/>
        </p:nvCxnSpPr>
        <p:spPr>
          <a:xfrm>
            <a:off x="6347534" y="1429305"/>
            <a:ext cx="0" cy="436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2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D3234-E8B1-4B7D-8546-7C4ABCF7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背景知识</a:t>
            </a:r>
            <a:r>
              <a:rPr lang="en-US" altLang="zh-CN" dirty="0"/>
              <a:t>——</a:t>
            </a:r>
            <a:r>
              <a:rPr lang="zh-CN" altLang="en-US" dirty="0"/>
              <a:t>数学部分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165CD1-A358-408E-A53C-D115D8E4DB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9250" y="1287262"/>
                <a:ext cx="5458028" cy="452169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三维空间中曲面的表示：</a:t>
                </a:r>
                <a:endParaRPr lang="en-US" altLang="zh-CN" dirty="0"/>
              </a:p>
              <a:p>
                <a:r>
                  <a:rPr lang="zh-CN" altLang="en-US" dirty="0"/>
                  <a:t>参数表示：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, </m:t>
                        </m:r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隐式表示：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165CD1-A358-408E-A53C-D115D8E4DB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9250" y="1287262"/>
                <a:ext cx="5458028" cy="4521693"/>
              </a:xfrm>
              <a:blipFill>
                <a:blip r:embed="rId2"/>
                <a:stretch>
                  <a:fillRect l="-2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F17D626E-B2A6-45FE-A985-F1EADDF47C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19198" y="1447060"/>
                <a:ext cx="4283825" cy="436189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显示表示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显示表示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显示表示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noBar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F17D626E-B2A6-45FE-A985-F1EADDF4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198" y="1447060"/>
                <a:ext cx="4283825" cy="4361895"/>
              </a:xfrm>
              <a:prstGeom prst="rect">
                <a:avLst/>
              </a:prstGeom>
              <a:blipFill>
                <a:blip r:embed="rId3"/>
                <a:stretch>
                  <a:fillRect l="-3556" t="-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B165570-308B-4B6E-A051-C3926D54F379}"/>
              </a:ext>
            </a:extLst>
          </p:cNvPr>
          <p:cNvCxnSpPr>
            <a:cxnSpLocks/>
          </p:cNvCxnSpPr>
          <p:nvPr/>
        </p:nvCxnSpPr>
        <p:spPr>
          <a:xfrm>
            <a:off x="6924584" y="1447060"/>
            <a:ext cx="0" cy="427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30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70A3A-AF21-455B-B192-E1F123CC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背景知识</a:t>
            </a:r>
            <a:r>
              <a:rPr lang="en-US" altLang="zh-CN" dirty="0"/>
              <a:t>——</a:t>
            </a:r>
            <a:r>
              <a:rPr lang="zh-CN" altLang="en-US" dirty="0"/>
              <a:t>数学部分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2E907-6D0A-4D7F-B499-932B3F9C5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76038"/>
                <a:ext cx="10018713" cy="4758431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常用正交曲线坐标系</a:t>
                </a:r>
                <a:endParaRPr lang="en-US" altLang="zh-CN" dirty="0"/>
              </a:p>
              <a:p>
                <a:r>
                  <a:rPr lang="zh-CN" altLang="en-US" dirty="0"/>
                  <a:t>二维空间：平面直角坐标系：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	</a:t>
                </a:r>
                <a:r>
                  <a:rPr lang="zh-CN" altLang="en-US" dirty="0"/>
                  <a:t>极坐标系：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三维空间：空间直角坐标系：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	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	</a:t>
                </a:r>
                <a:r>
                  <a:rPr lang="zh-CN" altLang="en-US" dirty="0"/>
                  <a:t>柱坐标系：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func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func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	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	</a:t>
                </a:r>
                <a:r>
                  <a:rPr lang="zh-CN" altLang="en-US" dirty="0"/>
                  <a:t>球坐标系：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func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func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2E907-6D0A-4D7F-B499-932B3F9C5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76038"/>
                <a:ext cx="10018713" cy="4758431"/>
              </a:xfrm>
              <a:blipFill>
                <a:blip r:embed="rId2"/>
                <a:stretch>
                  <a:fillRect l="-1338" t="-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3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D2E87-91F8-4C32-BD47-4F96C01E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背景知识</a:t>
            </a:r>
            <a:r>
              <a:rPr lang="en-US" altLang="zh-CN" dirty="0"/>
              <a:t>——</a:t>
            </a:r>
            <a:r>
              <a:rPr lang="zh-CN" altLang="en-US" dirty="0"/>
              <a:t>数学部分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F4F565-E0D2-4214-A711-7EFE31231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420427"/>
                <a:ext cx="10018713" cy="4536490"/>
              </a:xfrm>
            </p:spPr>
            <p:txBody>
              <a:bodyPr/>
              <a:lstStyle/>
              <a:p>
                <a:r>
                  <a:rPr lang="zh-CN" altLang="en-US" dirty="0"/>
                  <a:t>初等多变量函数：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性质：</a:t>
                </a:r>
                <a:r>
                  <a:rPr lang="en-US" altLang="zh-CN" dirty="0"/>
                  <a:t>1. </a:t>
                </a:r>
                <a:r>
                  <a:rPr lang="zh-CN" altLang="en-US" dirty="0"/>
                  <a:t>对每个变量在定义域中无穷阶连续可导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     2. </a:t>
                </a:r>
                <a:r>
                  <a:rPr lang="zh-CN" altLang="en-US" dirty="0"/>
                  <a:t>可以表示为初等函数算子与基本函数的初等运算组合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	  </a:t>
                </a:r>
                <a:r>
                  <a:rPr lang="zh-CN" altLang="en-US" dirty="0"/>
                  <a:t>例：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func>
                              </m:e>
                            </m:func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rad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F4F565-E0D2-4214-A711-7EFE31231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420427"/>
                <a:ext cx="10018713" cy="4536490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8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90E95-7A67-4509-9CF0-A85BEF8F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289" y="0"/>
            <a:ext cx="10018713" cy="1752599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背景知识</a:t>
            </a:r>
            <a:r>
              <a:rPr lang="en-US" altLang="zh-CN" dirty="0"/>
              <a:t>——</a:t>
            </a:r>
            <a:r>
              <a:rPr lang="zh-CN" altLang="en-US" dirty="0"/>
              <a:t>数学部分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19882A-CF8F-458A-AB33-B154EA1E2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296141"/>
                <a:ext cx="9294401" cy="4495060"/>
              </a:xfrm>
            </p:spPr>
            <p:txBody>
              <a:bodyPr/>
              <a:lstStyle/>
              <a:p>
                <a:r>
                  <a:rPr lang="zh-CN" altLang="en-US" dirty="0"/>
                  <a:t>初等函数算子：</a:t>
                </a:r>
                <a:r>
                  <a:rPr lang="en-US" altLang="zh-CN" dirty="0"/>
                  <a:t>sin, cos, tan, </a:t>
                </a:r>
                <a:r>
                  <a:rPr lang="en-US" altLang="zh-CN" dirty="0" err="1"/>
                  <a:t>asin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acos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atan</a:t>
                </a:r>
                <a:r>
                  <a:rPr lang="en-US" altLang="zh-CN" dirty="0"/>
                  <a:t>, exp, log, sqrt, pow, …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它们都可以看做函数空间到函数空间的映射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它们都可以定义自己的微分算子：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例：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/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</m:e>
                    </m:func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/>
                        </m:func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/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19882A-CF8F-458A-AB33-B154EA1E2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296141"/>
                <a:ext cx="9294401" cy="4495060"/>
              </a:xfrm>
              <a:blipFill>
                <a:blip r:embed="rId2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24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229</TotalTime>
  <Words>894</Words>
  <Application>Microsoft Office PowerPoint</Application>
  <PresentationFormat>宽屏</PresentationFormat>
  <Paragraphs>134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方正舒体</vt:lpstr>
      <vt:lpstr>Arial</vt:lpstr>
      <vt:lpstr>Cambria Math</vt:lpstr>
      <vt:lpstr>Corbel</vt:lpstr>
      <vt:lpstr>视差</vt:lpstr>
      <vt:lpstr>函数图像绘制 与 质点运动模拟</vt:lpstr>
      <vt:lpstr>目录</vt:lpstr>
      <vt:lpstr>一.背景知识</vt:lpstr>
      <vt:lpstr>一.背景知识——数学部分</vt:lpstr>
      <vt:lpstr>一.背景知识——数学部分</vt:lpstr>
      <vt:lpstr>一.背景知识——数学部分</vt:lpstr>
      <vt:lpstr>一.背景知识——数学部分</vt:lpstr>
      <vt:lpstr>一.背景知识——数学部分</vt:lpstr>
      <vt:lpstr>一.背景知识——数学部分</vt:lpstr>
      <vt:lpstr>一.背景知识——数学部分</vt:lpstr>
      <vt:lpstr>一.背景知识——物理部分</vt:lpstr>
      <vt:lpstr>一.背景知识——物理部分</vt:lpstr>
      <vt:lpstr>一.背景知识——物理部分</vt:lpstr>
      <vt:lpstr>二.作品展示</vt:lpstr>
      <vt:lpstr>三.程序分析</vt:lpstr>
      <vt:lpstr>程序分析——原创性</vt:lpstr>
      <vt:lpstr>程序分析——结构设计</vt:lpstr>
      <vt:lpstr>程序分析——算法分析</vt:lpstr>
      <vt:lpstr>参数曲面绘制的实现</vt:lpstr>
      <vt:lpstr>用字符串构造函数的实现</vt:lpstr>
      <vt:lpstr>参考资料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函数图像绘制 与 质点运动模拟</dc:title>
  <dc:creator>焕宇 陈</dc:creator>
  <cp:lastModifiedBy>焕宇 陈</cp:lastModifiedBy>
  <cp:revision>22</cp:revision>
  <dcterms:created xsi:type="dcterms:W3CDTF">2018-12-10T11:01:04Z</dcterms:created>
  <dcterms:modified xsi:type="dcterms:W3CDTF">2018-12-11T01:20:45Z</dcterms:modified>
</cp:coreProperties>
</file>