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88" r:id="rId3"/>
    <p:sldId id="289" r:id="rId4"/>
    <p:sldId id="294" r:id="rId5"/>
    <p:sldId id="295" r:id="rId6"/>
    <p:sldId id="296" r:id="rId7"/>
    <p:sldId id="290" r:id="rId8"/>
    <p:sldId id="297" r:id="rId9"/>
    <p:sldId id="293" r:id="rId10"/>
    <p:sldId id="298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D53B"/>
    <a:srgbClr val="F79043"/>
    <a:srgbClr val="E99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02/01/2015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486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02/01/2015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135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02/01/2015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096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02/01/2015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198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02/01/2015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582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02/01/2015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054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02/01/2015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188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02/01/2015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795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02/01/2015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38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02/01/2015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06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02/01/2015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669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2A408-2814-4405-8DA2-95F0EEF3D0E8}" type="datetimeFigureOut">
              <a:rPr lang="es-PE" smtClean="0"/>
              <a:t>02/01/2015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335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87" y="0"/>
            <a:ext cx="9144000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27"/>
          <a:stretch/>
        </p:blipFill>
        <p:spPr>
          <a:xfrm>
            <a:off x="420" y="0"/>
            <a:ext cx="802598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2867" y="2223166"/>
            <a:ext cx="9227048" cy="1554443"/>
          </a:xfrm>
        </p:spPr>
        <p:txBody>
          <a:bodyPr>
            <a:noAutofit/>
          </a:bodyPr>
          <a:lstStyle/>
          <a:p>
            <a:r>
              <a:rPr lang="es-PE" sz="5400" b="1" dirty="0" smtClean="0">
                <a:solidFill>
                  <a:srgbClr val="67D53B"/>
                </a:solidFill>
              </a:rPr>
              <a:t>Sistema de Ventas en C# y </a:t>
            </a:r>
            <a:r>
              <a:rPr lang="es-PE" sz="5400" b="1" dirty="0" err="1" smtClean="0">
                <a:solidFill>
                  <a:srgbClr val="67D53B"/>
                </a:solidFill>
              </a:rPr>
              <a:t>Sql</a:t>
            </a:r>
            <a:r>
              <a:rPr lang="es-PE" sz="5400" b="1" dirty="0" smtClean="0">
                <a:solidFill>
                  <a:srgbClr val="67D53B"/>
                </a:solidFill>
              </a:rPr>
              <a:t> Server 2014</a:t>
            </a:r>
            <a:br>
              <a:rPr lang="es-PE" sz="5400" b="1" dirty="0" smtClean="0">
                <a:solidFill>
                  <a:srgbClr val="67D53B"/>
                </a:solidFill>
              </a:rPr>
            </a:br>
            <a:r>
              <a:rPr lang="es-PE" sz="5400" b="1" dirty="0" smtClean="0">
                <a:solidFill>
                  <a:srgbClr val="67D53B"/>
                </a:solidFill>
              </a:rPr>
              <a:t>con Visual Studio 2013</a:t>
            </a:r>
            <a:endParaRPr lang="es-PE" sz="5400" b="1" dirty="0">
              <a:solidFill>
                <a:srgbClr val="67D53B"/>
              </a:solidFill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6324606" y="580346"/>
            <a:ext cx="5761955" cy="1173991"/>
            <a:chOff x="6338461" y="640061"/>
            <a:chExt cx="5761955" cy="1173991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7660" y="640061"/>
              <a:ext cx="1492756" cy="1173991"/>
            </a:xfrm>
            <a:prstGeom prst="rect">
              <a:avLst/>
            </a:prstGeom>
          </p:spPr>
        </p:pic>
        <p:sp>
          <p:nvSpPr>
            <p:cNvPr id="6" name="5 CuadroTexto"/>
            <p:cNvSpPr txBox="1"/>
            <p:nvPr/>
          </p:nvSpPr>
          <p:spPr>
            <a:xfrm>
              <a:off x="6338461" y="996223"/>
              <a:ext cx="4405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IncanatoIT</a:t>
              </a:r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 – </a:t>
              </a:r>
              <a:r>
                <a:rPr lang="en-US" sz="2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Diseñando</a:t>
              </a:r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 Software</a:t>
              </a:r>
              <a:endParaRPr lang="es-PE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4026" y="4356100"/>
            <a:ext cx="2085517" cy="200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2 Imagen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8" t="29318" r="56888" b="52147"/>
          <a:stretch/>
        </p:blipFill>
        <p:spPr>
          <a:xfrm>
            <a:off x="3882886" y="4602602"/>
            <a:ext cx="3657601" cy="1453641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219986" y="5797057"/>
            <a:ext cx="4957088" cy="7215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 smtClean="0">
                <a:solidFill>
                  <a:schemeClr val="accent6">
                    <a:lumMod val="50000"/>
                  </a:schemeClr>
                </a:solidFill>
              </a:rPr>
              <a:t>Juan Carlos Arcila </a:t>
            </a:r>
            <a:r>
              <a:rPr lang="en-US" sz="3000" b="1" dirty="0" err="1" smtClean="0">
                <a:solidFill>
                  <a:schemeClr val="accent6">
                    <a:lumMod val="50000"/>
                  </a:schemeClr>
                </a:solidFill>
              </a:rPr>
              <a:t>Díaz</a:t>
            </a:r>
            <a:endParaRPr lang="es-PE" sz="3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s-PE" sz="2800" b="1" dirty="0" smtClean="0">
                <a:solidFill>
                  <a:srgbClr val="00B050"/>
                </a:solidFill>
              </a:rPr>
              <a:t>Jcarlos.ad7@gmail.com</a:t>
            </a:r>
            <a:endParaRPr lang="es-P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64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87" y="0"/>
            <a:ext cx="9144000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1" b="33546"/>
          <a:stretch/>
        </p:blipFill>
        <p:spPr>
          <a:xfrm rot="20668494">
            <a:off x="-1292138" y="-155630"/>
            <a:ext cx="3524009" cy="4557401"/>
          </a:xfrm>
          <a:prstGeom prst="rect">
            <a:avLst/>
          </a:prstGeom>
        </p:spPr>
      </p:pic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1615511" y="2905502"/>
            <a:ext cx="8492033" cy="728943"/>
          </a:xfrm>
        </p:spPr>
        <p:txBody>
          <a:bodyPr>
            <a:noAutofit/>
          </a:bodyPr>
          <a:lstStyle/>
          <a:p>
            <a:r>
              <a:rPr lang="en-US" sz="8000" b="1" dirty="0" err="1" smtClean="0">
                <a:solidFill>
                  <a:srgbClr val="0070C0"/>
                </a:solidFill>
              </a:rPr>
              <a:t>Resultado</a:t>
            </a:r>
            <a:r>
              <a:rPr lang="en-US" sz="8000" b="1" dirty="0" smtClean="0">
                <a:solidFill>
                  <a:srgbClr val="0070C0"/>
                </a:solidFill>
              </a:rPr>
              <a:t> Final del </a:t>
            </a:r>
            <a:r>
              <a:rPr lang="en-US" sz="8000" b="1" dirty="0" err="1" smtClean="0">
                <a:solidFill>
                  <a:srgbClr val="0070C0"/>
                </a:solidFill>
              </a:rPr>
              <a:t>Curso</a:t>
            </a:r>
            <a:endParaRPr lang="es-PE" sz="8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87" y="0"/>
            <a:ext cx="9144000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1" b="33546"/>
          <a:stretch/>
        </p:blipFill>
        <p:spPr>
          <a:xfrm rot="20668494">
            <a:off x="-1292138" y="-155630"/>
            <a:ext cx="3524009" cy="4557401"/>
          </a:xfrm>
          <a:prstGeom prst="rect">
            <a:avLst/>
          </a:prstGeom>
        </p:spPr>
      </p:pic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1566367" y="2230157"/>
            <a:ext cx="9227048" cy="1554443"/>
          </a:xfrm>
        </p:spPr>
        <p:txBody>
          <a:bodyPr>
            <a:noAutofit/>
          </a:bodyPr>
          <a:lstStyle/>
          <a:p>
            <a:r>
              <a:rPr lang="en-US" sz="9600" b="1" dirty="0" err="1" smtClean="0">
                <a:solidFill>
                  <a:schemeClr val="accent6">
                    <a:lumMod val="50000"/>
                  </a:schemeClr>
                </a:solidFill>
              </a:rPr>
              <a:t>Introducción</a:t>
            </a:r>
            <a:endParaRPr lang="es-PE" sz="9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0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87" y="0"/>
            <a:ext cx="9144000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1" b="33546"/>
          <a:stretch/>
        </p:blipFill>
        <p:spPr>
          <a:xfrm rot="20668494">
            <a:off x="-1292138" y="-155630"/>
            <a:ext cx="3524009" cy="4557401"/>
          </a:xfrm>
          <a:prstGeom prst="rect">
            <a:avLst/>
          </a:prstGeom>
        </p:spPr>
      </p:pic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2125167" y="180495"/>
            <a:ext cx="6536233" cy="728943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Funcionalidades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90067" y="1907694"/>
            <a:ext cx="9711233" cy="4056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3600" b="1" dirty="0">
                <a:solidFill>
                  <a:schemeClr val="accent6">
                    <a:lumMod val="75000"/>
                  </a:schemeClr>
                </a:solidFill>
              </a:rPr>
              <a:t>Gestión de </a:t>
            </a:r>
            <a:r>
              <a:rPr lang="es-PE" sz="3600" b="1" dirty="0" smtClean="0">
                <a:solidFill>
                  <a:schemeClr val="accent6">
                    <a:lumMod val="75000"/>
                  </a:schemeClr>
                </a:solidFill>
              </a:rPr>
              <a:t>Accesos:</a:t>
            </a:r>
            <a:r>
              <a:rPr lang="es-PE" sz="3600" dirty="0"/>
              <a:t> </a:t>
            </a:r>
            <a:r>
              <a:rPr lang="es-PE" sz="3600" b="1" dirty="0" smtClean="0">
                <a:solidFill>
                  <a:srgbClr val="0070C0"/>
                </a:solidFill>
              </a:rPr>
              <a:t>Registro de usuarios y gestión de Acceso según restricciones por tipo de usuario.</a:t>
            </a:r>
          </a:p>
          <a:p>
            <a:pPr algn="l"/>
            <a:endParaRPr lang="es-PE" sz="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 algn="l"/>
            <a:r>
              <a:rPr lang="es-PE" sz="3600" b="1" dirty="0" smtClean="0">
                <a:solidFill>
                  <a:schemeClr val="accent6">
                    <a:lumMod val="75000"/>
                  </a:schemeClr>
                </a:solidFill>
              </a:rPr>
              <a:t>Gestión </a:t>
            </a:r>
            <a:r>
              <a:rPr lang="es-PE" sz="3600" b="1" dirty="0">
                <a:solidFill>
                  <a:schemeClr val="accent6">
                    <a:lumMod val="75000"/>
                  </a:schemeClr>
                </a:solidFill>
              </a:rPr>
              <a:t>de Clientes:</a:t>
            </a:r>
            <a:r>
              <a:rPr lang="es-PE" sz="3600" dirty="0"/>
              <a:t> </a:t>
            </a:r>
            <a:r>
              <a:rPr lang="es-PE" sz="3600" b="1" dirty="0">
                <a:solidFill>
                  <a:srgbClr val="0070C0"/>
                </a:solidFill>
              </a:rPr>
              <a:t>Conserva la información de tus clientes en una base de datos, edita, borra y busca con facilidad</a:t>
            </a:r>
            <a:r>
              <a:rPr lang="es-PE" sz="3600" b="1" dirty="0" smtClean="0">
                <a:solidFill>
                  <a:srgbClr val="0070C0"/>
                </a:solidFill>
              </a:rPr>
              <a:t>.</a:t>
            </a:r>
          </a:p>
          <a:p>
            <a:pPr lvl="0" algn="l"/>
            <a:endParaRPr lang="es-PE" sz="600" b="1" dirty="0">
              <a:solidFill>
                <a:srgbClr val="0070C0"/>
              </a:solidFill>
            </a:endParaRPr>
          </a:p>
          <a:p>
            <a:pPr lvl="0" algn="l"/>
            <a:r>
              <a:rPr lang="es-PE" sz="3600" b="1" dirty="0">
                <a:solidFill>
                  <a:schemeClr val="accent6">
                    <a:lumMod val="75000"/>
                  </a:schemeClr>
                </a:solidFill>
              </a:rPr>
              <a:t>Gestión de Proveedores:</a:t>
            </a:r>
            <a:r>
              <a:rPr lang="es-PE" sz="3600" dirty="0"/>
              <a:t> </a:t>
            </a:r>
            <a:r>
              <a:rPr lang="es-PE" sz="3600" b="1" dirty="0">
                <a:solidFill>
                  <a:srgbClr val="0070C0"/>
                </a:solidFill>
              </a:rPr>
              <a:t>Conserva la información de tus proveedores, datos comerciales y legales, edita, borra y busca con facilidad</a:t>
            </a:r>
            <a:r>
              <a:rPr lang="es-PE" sz="3600" b="1" dirty="0" smtClean="0">
                <a:solidFill>
                  <a:srgbClr val="0070C0"/>
                </a:solidFill>
              </a:rPr>
              <a:t>.</a:t>
            </a:r>
          </a:p>
          <a:p>
            <a:pPr lvl="0" algn="l"/>
            <a:endParaRPr lang="es-PE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33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87" y="0"/>
            <a:ext cx="9144000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1" b="33546"/>
          <a:stretch/>
        </p:blipFill>
        <p:spPr>
          <a:xfrm rot="20668494">
            <a:off x="-1292138" y="-155630"/>
            <a:ext cx="3524009" cy="4557401"/>
          </a:xfrm>
          <a:prstGeom prst="rect">
            <a:avLst/>
          </a:prstGeom>
        </p:spPr>
      </p:pic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2125167" y="180495"/>
            <a:ext cx="6536233" cy="728943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Funcionalidades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28167" y="1855547"/>
            <a:ext cx="9711233" cy="4056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/>
            <a:r>
              <a:rPr lang="es-PE" sz="3600" b="1" dirty="0">
                <a:solidFill>
                  <a:schemeClr val="accent6">
                    <a:lumMod val="75000"/>
                  </a:schemeClr>
                </a:solidFill>
              </a:rPr>
              <a:t>Gestión de pedidos, ingresos Almacén e Inventarios:</a:t>
            </a:r>
            <a:r>
              <a:rPr lang="es-PE" sz="3600" b="1" dirty="0"/>
              <a:t> </a:t>
            </a:r>
            <a:r>
              <a:rPr lang="es-PE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Conserva el control de tu inventario, comprobantes de pago de ingresos a almacén, tener catálogo de nuestros artículos por categorías,  </a:t>
            </a:r>
            <a:r>
              <a:rPr lang="es-PE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presentaciones, </a:t>
            </a:r>
            <a:r>
              <a:rPr lang="es-PE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control de stock actualizado, consultas de artículos por fechas de vencimientos, unidades en existencia, generación de </a:t>
            </a:r>
            <a:r>
              <a:rPr lang="es-PE" sz="3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Kardex</a:t>
            </a:r>
            <a:r>
              <a:rPr lang="es-PE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Físico Valorizado.</a:t>
            </a:r>
          </a:p>
          <a:p>
            <a:pPr lvl="0" algn="just"/>
            <a:endParaRPr lang="es-PE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24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87" y="0"/>
            <a:ext cx="9144000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1" b="33546"/>
          <a:stretch/>
        </p:blipFill>
        <p:spPr>
          <a:xfrm rot="20668494">
            <a:off x="-1292138" y="-155630"/>
            <a:ext cx="3524009" cy="4557401"/>
          </a:xfrm>
          <a:prstGeom prst="rect">
            <a:avLst/>
          </a:prstGeom>
        </p:spPr>
      </p:pic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2125167" y="180495"/>
            <a:ext cx="6536233" cy="728943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Funcionalidades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37666" y="1855547"/>
            <a:ext cx="9711233" cy="4056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/>
            <a:r>
              <a:rPr lang="es-PE" sz="3200" b="1" dirty="0">
                <a:solidFill>
                  <a:schemeClr val="accent6">
                    <a:lumMod val="75000"/>
                  </a:schemeClr>
                </a:solidFill>
              </a:rPr>
              <a:t>Gestión de Ventas:</a:t>
            </a:r>
            <a:r>
              <a:rPr lang="es-PE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Realiza pedidos, ventas y salidas de </a:t>
            </a:r>
            <a:r>
              <a:rPr lang="es-PE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almacén, seguimiento </a:t>
            </a:r>
            <a:r>
              <a:rPr lang="es-PE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 artículos, flujo de caja</a:t>
            </a:r>
            <a:r>
              <a:rPr lang="es-PE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0" algn="just"/>
            <a:endParaRPr lang="es-PE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 algn="just"/>
            <a:r>
              <a:rPr lang="es-PE" sz="3200" b="1" dirty="0">
                <a:solidFill>
                  <a:schemeClr val="accent6">
                    <a:lumMod val="75000"/>
                  </a:schemeClr>
                </a:solidFill>
              </a:rPr>
              <a:t>Reportes de ventas: </a:t>
            </a:r>
            <a:r>
              <a:rPr lang="es-PE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Realiza reportes diarias, mensuales o dependiendo de las necesidades, por producto o por cliente para llevar un mejor control y tomar mejores decisiones, reporte de utilidades que generan nuestras ventas, </a:t>
            </a:r>
            <a:r>
              <a:rPr lang="es-PE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kardex</a:t>
            </a:r>
            <a:r>
              <a:rPr lang="es-PE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físico valorizado, ventas realizadas por vendedor, seguimiento de artículos, reporte de unidades en </a:t>
            </a:r>
            <a:r>
              <a:rPr lang="es-PE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existencias</a:t>
            </a:r>
            <a:r>
              <a:rPr lang="es-PE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s-PE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 algn="just"/>
            <a:endParaRPr lang="es-PE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2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87" y="0"/>
            <a:ext cx="9144000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1" b="33546"/>
          <a:stretch/>
        </p:blipFill>
        <p:spPr>
          <a:xfrm rot="20668494">
            <a:off x="-1292138" y="-155630"/>
            <a:ext cx="3524009" cy="4557401"/>
          </a:xfrm>
          <a:prstGeom prst="rect">
            <a:avLst/>
          </a:prstGeom>
        </p:spPr>
      </p:pic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2125167" y="180495"/>
            <a:ext cx="6536233" cy="728943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Características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39266" y="1699709"/>
            <a:ext cx="9711233" cy="2094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PE" sz="3200" b="1" dirty="0" smtClean="0">
                <a:solidFill>
                  <a:schemeClr val="accent6">
                    <a:lumMod val="75000"/>
                  </a:schemeClr>
                </a:solidFill>
              </a:rPr>
              <a:t>Lenguaje de Programación C#. Net:</a:t>
            </a:r>
            <a:r>
              <a:rPr lang="es-PE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C# es un lenguaje de programación orientado a objetos desarrollado y estandarizado por Microsoft como parte de su plataforma .NET</a:t>
            </a:r>
            <a:r>
              <a:rPr lang="es-PE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Utilizaremos el IDE Microsoft Visual Studio 2013.</a:t>
            </a:r>
            <a:endParaRPr lang="es-PE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 algn="just"/>
            <a:endParaRPr lang="es-PE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39265" y="4584133"/>
            <a:ext cx="9711233" cy="16394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/>
            <a:r>
              <a:rPr lang="es-PE" sz="3200" b="1" dirty="0" err="1" smtClean="0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s-PE" sz="3200" b="1" dirty="0" smtClean="0">
                <a:solidFill>
                  <a:schemeClr val="accent6">
                    <a:lumMod val="75000"/>
                  </a:schemeClr>
                </a:solidFill>
              </a:rPr>
              <a:t> Server 2014:</a:t>
            </a: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Microsoft 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SQLServer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es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un Sistema para la 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Gestión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 Base de 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Datos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basado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el 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Modelo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Relacional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endParaRPr lang="es-PE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 algn="just"/>
            <a:endParaRPr lang="es-PE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2 Image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8" t="32418" r="56354" b="53299"/>
          <a:stretch/>
        </p:blipFill>
        <p:spPr>
          <a:xfrm>
            <a:off x="3158987" y="5734929"/>
            <a:ext cx="3267213" cy="980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743" y="3159520"/>
            <a:ext cx="4667500" cy="126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13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98" y="-178271"/>
            <a:ext cx="9144000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1" b="33546"/>
          <a:stretch/>
        </p:blipFill>
        <p:spPr>
          <a:xfrm rot="20668494">
            <a:off x="-1292138" y="-155630"/>
            <a:ext cx="3524009" cy="4557401"/>
          </a:xfrm>
          <a:prstGeom prst="rect">
            <a:avLst/>
          </a:prstGeom>
        </p:spPr>
      </p:pic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1794967" y="442113"/>
            <a:ext cx="6536233" cy="728943"/>
          </a:xfrm>
        </p:spPr>
        <p:txBody>
          <a:bodyPr>
            <a:noAutofit/>
          </a:bodyPr>
          <a:lstStyle/>
          <a:p>
            <a:r>
              <a:rPr lang="es-PE" b="1" dirty="0" err="1" smtClean="0">
                <a:solidFill>
                  <a:srgbClr val="7030A0"/>
                </a:solidFill>
              </a:rPr>
              <a:t>Programaci</a:t>
            </a:r>
            <a:r>
              <a:rPr lang="en-US" b="1" dirty="0" err="1" smtClean="0">
                <a:solidFill>
                  <a:srgbClr val="7030A0"/>
                </a:solidFill>
              </a:rPr>
              <a:t>ón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en</a:t>
            </a:r>
            <a:r>
              <a:rPr lang="en-US" b="1" dirty="0" smtClean="0">
                <a:solidFill>
                  <a:srgbClr val="7030A0"/>
                </a:solidFill>
              </a:rPr>
              <a:t> 3 </a:t>
            </a:r>
            <a:r>
              <a:rPr lang="en-US" b="1" dirty="0" err="1" smtClean="0">
                <a:solidFill>
                  <a:srgbClr val="7030A0"/>
                </a:solidFill>
              </a:rPr>
              <a:t>Capas</a:t>
            </a: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932135" y="2261428"/>
            <a:ext cx="4604028" cy="64824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Capa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Presentación</a:t>
            </a:r>
            <a:endParaRPr lang="es-PE" sz="3200" b="1" dirty="0"/>
          </a:p>
        </p:txBody>
      </p:sp>
      <p:sp>
        <p:nvSpPr>
          <p:cNvPr id="7" name="Rectángulo 6"/>
          <p:cNvSpPr/>
          <p:nvPr/>
        </p:nvSpPr>
        <p:spPr>
          <a:xfrm>
            <a:off x="2932135" y="3591629"/>
            <a:ext cx="4604028" cy="6585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Capa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Negocio</a:t>
            </a:r>
            <a:endParaRPr lang="es-PE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2914374" y="4931974"/>
            <a:ext cx="4604028" cy="63062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Capa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Datos</a:t>
            </a:r>
            <a:endParaRPr lang="es-PE" sz="3200" b="1" dirty="0"/>
          </a:p>
        </p:txBody>
      </p:sp>
      <p:sp>
        <p:nvSpPr>
          <p:cNvPr id="3" name="Flecha abajo 2"/>
          <p:cNvSpPr/>
          <p:nvPr/>
        </p:nvSpPr>
        <p:spPr>
          <a:xfrm>
            <a:off x="4871763" y="2936619"/>
            <a:ext cx="614833" cy="628221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Flecha abajo 9"/>
          <p:cNvSpPr/>
          <p:nvPr/>
        </p:nvSpPr>
        <p:spPr>
          <a:xfrm>
            <a:off x="4871764" y="4303753"/>
            <a:ext cx="614833" cy="628221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Flecha doblada 3"/>
          <p:cNvSpPr/>
          <p:nvPr/>
        </p:nvSpPr>
        <p:spPr>
          <a:xfrm rot="10800000">
            <a:off x="4165849" y="5657065"/>
            <a:ext cx="1068300" cy="729449"/>
          </a:xfrm>
          <a:prstGeom prst="ben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4" name="Flecha abajo 13"/>
          <p:cNvSpPr/>
          <p:nvPr/>
        </p:nvSpPr>
        <p:spPr>
          <a:xfrm>
            <a:off x="4858262" y="1606265"/>
            <a:ext cx="614833" cy="62822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31" t="18628" r="33193" b="17843"/>
          <a:stretch/>
        </p:blipFill>
        <p:spPr>
          <a:xfrm>
            <a:off x="2914374" y="5655875"/>
            <a:ext cx="1006862" cy="11993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644" y="833462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7" grpId="0" animBg="1"/>
      <p:bldP spid="8" grpId="0" animBg="1"/>
      <p:bldP spid="3" grpId="0" animBg="1"/>
      <p:bldP spid="10" grpId="0" animBg="1"/>
      <p:bldP spid="4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87" y="0"/>
            <a:ext cx="9144000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1" b="33546"/>
          <a:stretch/>
        </p:blipFill>
        <p:spPr>
          <a:xfrm rot="20668494">
            <a:off x="-1292138" y="-155630"/>
            <a:ext cx="3524009" cy="4557401"/>
          </a:xfrm>
          <a:prstGeom prst="rect">
            <a:avLst/>
          </a:prstGeom>
        </p:spPr>
      </p:pic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2125167" y="263900"/>
            <a:ext cx="8349019" cy="728943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Programación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Orientada</a:t>
            </a:r>
            <a:r>
              <a:rPr lang="en-US" b="1" dirty="0" smtClean="0">
                <a:solidFill>
                  <a:srgbClr val="7030A0"/>
                </a:solidFill>
              </a:rPr>
              <a:t> a </a:t>
            </a:r>
            <a:r>
              <a:rPr lang="en-US" b="1" dirty="0" err="1" smtClean="0">
                <a:solidFill>
                  <a:srgbClr val="7030A0"/>
                </a:solidFill>
              </a:rPr>
              <a:t>Objetos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62953" y="1648359"/>
            <a:ext cx="9711233" cy="1794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altLang="es-PE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 </a:t>
            </a:r>
            <a:r>
              <a:rPr lang="es-ES" altLang="es-PE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Programación Orientada a Objetos (POO) es un paradigma de programación que define los programas en términos de "clases de objetos</a:t>
            </a:r>
            <a:r>
              <a:rPr lang="es-ES" altLang="es-PE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”.</a:t>
            </a:r>
            <a:endParaRPr lang="es-ES" altLang="es-PE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 algn="just"/>
            <a:endParaRPr lang="es-PE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865299" y="3088747"/>
            <a:ext cx="4865688" cy="3502025"/>
            <a:chOff x="2910509" y="3211789"/>
            <a:chExt cx="4865688" cy="3502025"/>
          </a:xfrm>
        </p:grpSpPr>
        <p:pic>
          <p:nvPicPr>
            <p:cNvPr id="6" name="3 Rectángul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6234" y="5234264"/>
              <a:ext cx="835025" cy="1357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4 Rectángul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797" y="5119964"/>
              <a:ext cx="1422400" cy="159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6 Rectángul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0509" y="3519764"/>
              <a:ext cx="1357313" cy="1255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13 Conector recto"/>
            <p:cNvSpPr>
              <a:spLocks noChangeShapeType="1"/>
            </p:cNvSpPr>
            <p:nvPr/>
          </p:nvSpPr>
          <p:spPr bwMode="auto">
            <a:xfrm flipV="1">
              <a:off x="4210672" y="3845201"/>
              <a:ext cx="1785937" cy="303213"/>
            </a:xfrm>
            <a:prstGeom prst="line">
              <a:avLst/>
            </a:prstGeom>
            <a:noFill/>
            <a:ln w="57150" algn="ctr">
              <a:solidFill>
                <a:schemeClr val="accent2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34999"/>
                </a:schemeClr>
              </a:outerShdw>
            </a:effectLst>
          </p:spPr>
          <p:txBody>
            <a:bodyPr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15 Conector recto"/>
            <p:cNvSpPr>
              <a:spLocks noChangeShapeType="1"/>
            </p:cNvSpPr>
            <p:nvPr/>
          </p:nvSpPr>
          <p:spPr bwMode="auto">
            <a:xfrm rot="16200000" flipH="1">
              <a:off x="4340847" y="4018239"/>
              <a:ext cx="1811337" cy="2071687"/>
            </a:xfrm>
            <a:prstGeom prst="line">
              <a:avLst/>
            </a:prstGeom>
            <a:noFill/>
            <a:ln w="57150" algn="ctr">
              <a:solidFill>
                <a:schemeClr val="accent2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34999"/>
                </a:schemeClr>
              </a:outerShdw>
            </a:effectLst>
          </p:spPr>
          <p:txBody>
            <a:bodyPr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17 Conector recto"/>
            <p:cNvSpPr>
              <a:spLocks noChangeShapeType="1"/>
            </p:cNvSpPr>
            <p:nvPr/>
          </p:nvSpPr>
          <p:spPr bwMode="auto">
            <a:xfrm flipV="1">
              <a:off x="3831259" y="4202389"/>
              <a:ext cx="2593975" cy="1711325"/>
            </a:xfrm>
            <a:prstGeom prst="line">
              <a:avLst/>
            </a:prstGeom>
            <a:noFill/>
            <a:ln w="57150" algn="ctr">
              <a:solidFill>
                <a:schemeClr val="accent2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34999"/>
                </a:schemeClr>
              </a:outerShdw>
            </a:effectLst>
          </p:spPr>
          <p:txBody>
            <a:bodyPr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19 Conector recto"/>
            <p:cNvSpPr>
              <a:spLocks noChangeShapeType="1"/>
            </p:cNvSpPr>
            <p:nvPr/>
          </p:nvSpPr>
          <p:spPr bwMode="auto">
            <a:xfrm rot="16200000" flipH="1">
              <a:off x="5032996" y="4758014"/>
              <a:ext cx="47625" cy="2451100"/>
            </a:xfrm>
            <a:prstGeom prst="line">
              <a:avLst/>
            </a:prstGeom>
            <a:noFill/>
            <a:ln w="57150" algn="ctr">
              <a:solidFill>
                <a:schemeClr val="accent2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34999"/>
                </a:schemeClr>
              </a:outerShdw>
            </a:effectLst>
          </p:spPr>
          <p:txBody>
            <a:bodyPr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21 Conector recto"/>
            <p:cNvSpPr>
              <a:spLocks noChangeShapeType="1"/>
            </p:cNvSpPr>
            <p:nvPr/>
          </p:nvSpPr>
          <p:spPr bwMode="auto">
            <a:xfrm rot="16200000">
              <a:off x="3243884" y="4945339"/>
              <a:ext cx="458788" cy="119062"/>
            </a:xfrm>
            <a:prstGeom prst="line">
              <a:avLst/>
            </a:prstGeom>
            <a:noFill/>
            <a:ln w="57150" algn="ctr">
              <a:solidFill>
                <a:schemeClr val="accent2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34999"/>
                </a:schemeClr>
              </a:outerShdw>
            </a:effectLst>
          </p:spPr>
          <p:txBody>
            <a:bodyPr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25 Conector recto"/>
            <p:cNvSpPr>
              <a:spLocks noChangeShapeType="1"/>
            </p:cNvSpPr>
            <p:nvPr/>
          </p:nvSpPr>
          <p:spPr bwMode="auto">
            <a:xfrm rot="5400000" flipV="1">
              <a:off x="6336334" y="4569102"/>
              <a:ext cx="663575" cy="438150"/>
            </a:xfrm>
            <a:prstGeom prst="line">
              <a:avLst/>
            </a:prstGeom>
            <a:noFill/>
            <a:ln w="57150" algn="ctr">
              <a:solidFill>
                <a:schemeClr val="accent2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34999"/>
                </a:schemeClr>
              </a:outerShdw>
            </a:effectLst>
          </p:spPr>
          <p:txBody>
            <a:bodyPr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8" name="5 Rectángulo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6609" y="3211789"/>
              <a:ext cx="903288" cy="1222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191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87" y="0"/>
            <a:ext cx="9144000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1" b="33546"/>
          <a:stretch/>
        </p:blipFill>
        <p:spPr>
          <a:xfrm rot="20668494">
            <a:off x="-1292138" y="-155630"/>
            <a:ext cx="3524009" cy="4557401"/>
          </a:xfrm>
          <a:prstGeom prst="rect">
            <a:avLst/>
          </a:prstGeom>
        </p:spPr>
      </p:pic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1615511" y="2905502"/>
            <a:ext cx="9463306" cy="728943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chemeClr val="accent6">
                    <a:lumMod val="75000"/>
                  </a:schemeClr>
                </a:solidFill>
              </a:rPr>
              <a:t>www.incanatoit.com</a:t>
            </a:r>
            <a:endParaRPr lang="es-PE" sz="8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</TotalTime>
  <Words>100</Words>
  <Application>Microsoft Office PowerPoint</Application>
  <PresentationFormat>Panorámica</PresentationFormat>
  <Paragraphs>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Sistema de Ventas en C# y Sql Server 2014 con Visual Studio 2013</vt:lpstr>
      <vt:lpstr>Introducción</vt:lpstr>
      <vt:lpstr>Funcionalidades</vt:lpstr>
      <vt:lpstr>Funcionalidades</vt:lpstr>
      <vt:lpstr>Funcionalidades</vt:lpstr>
      <vt:lpstr>Características</vt:lpstr>
      <vt:lpstr>Programación en 3 Capas </vt:lpstr>
      <vt:lpstr>Programación Orientada a Objetos</vt:lpstr>
      <vt:lpstr>www.incanatoit.com</vt:lpstr>
      <vt:lpstr>Resultado Final del Curso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</dc:creator>
  <cp:lastModifiedBy>JCarlos ArcilaD</cp:lastModifiedBy>
  <cp:revision>119</cp:revision>
  <dcterms:created xsi:type="dcterms:W3CDTF">2014-04-08T00:24:41Z</dcterms:created>
  <dcterms:modified xsi:type="dcterms:W3CDTF">2015-01-02T18:49:52Z</dcterms:modified>
</cp:coreProperties>
</file>