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Urbanist Medium"/>
      <p:regular r:id="rId22"/>
      <p:bold r:id="rId23"/>
      <p:italic r:id="rId24"/>
      <p:boldItalic r:id="rId25"/>
    </p:embeddedFont>
    <p:embeddedFont>
      <p:font typeface="Urbanist SemiBold"/>
      <p:regular r:id="rId26"/>
      <p:bold r:id="rId27"/>
      <p:italic r:id="rId28"/>
      <p:boldItalic r:id="rId29"/>
    </p:embeddedFont>
    <p:embeddedFont>
      <p:font typeface="Urbanist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rbanist-bold.fntdata"/><Relationship Id="rId30" Type="http://schemas.openxmlformats.org/officeDocument/2006/relationships/font" Target="fonts/Urbanist-regular.fntdata"/><Relationship Id="rId33" Type="http://schemas.openxmlformats.org/officeDocument/2006/relationships/font" Target="fonts/Urbanist-boldItalic.fntdata"/><Relationship Id="rId32" Type="http://schemas.openxmlformats.org/officeDocument/2006/relationships/font" Target="fonts/Urbanist-italic.fntdata"/><Relationship Id="rId35" Type="http://schemas.openxmlformats.org/officeDocument/2006/relationships/font" Target="fonts/PoppinsSemiBold-bold.fntdata"/><Relationship Id="rId34" Type="http://schemas.openxmlformats.org/officeDocument/2006/relationships/font" Target="fonts/PoppinsSemiBold-regular.fntdata"/><Relationship Id="rId37" Type="http://schemas.openxmlformats.org/officeDocument/2006/relationships/font" Target="fonts/PoppinsSemiBold-boldItalic.fntdata"/><Relationship Id="rId36" Type="http://schemas.openxmlformats.org/officeDocument/2006/relationships/font" Target="fonts/PoppinsSemiBold-italic.fntdata"/><Relationship Id="rId20" Type="http://schemas.openxmlformats.org/officeDocument/2006/relationships/font" Target="fonts/Poppins-italic.fntdata"/><Relationship Id="rId22" Type="http://schemas.openxmlformats.org/officeDocument/2006/relationships/font" Target="fonts/Urbanist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UrbanistMedium-italic.fntdata"/><Relationship Id="rId23" Type="http://schemas.openxmlformats.org/officeDocument/2006/relationships/font" Target="fonts/UrbanistMedium-bold.fntdata"/><Relationship Id="rId26" Type="http://schemas.openxmlformats.org/officeDocument/2006/relationships/font" Target="fonts/UrbanistSemiBold-regular.fntdata"/><Relationship Id="rId25" Type="http://schemas.openxmlformats.org/officeDocument/2006/relationships/font" Target="fonts/UrbanistMedium-boldItalic.fntdata"/><Relationship Id="rId28" Type="http://schemas.openxmlformats.org/officeDocument/2006/relationships/font" Target="fonts/UrbanistSemiBold-italic.fntdata"/><Relationship Id="rId27" Type="http://schemas.openxmlformats.org/officeDocument/2006/relationships/font" Target="fonts/UrbanistSemiBold-bold.fntdata"/><Relationship Id="rId29" Type="http://schemas.openxmlformats.org/officeDocument/2006/relationships/font" Target="fonts/Urbanist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456cb8d2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456cb8d2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77d38610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77d38610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56cb8d2db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456cb8d2db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456cb8d2d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456cb8d2d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56cb8d2d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56cb8d2d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456cb8d2db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456cb8d2d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456cb8d2d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456cb8d2d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456cb8d2db_1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456cb8d2db_1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56cb8d2db_1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456cb8d2db_1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456cb8d2db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456cb8d2db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456cb8d2db_1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456cb8d2db_1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" name="Google Shape;56;p14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" name="Google Shape;70;p15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2" name="Google Shape;72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6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" name="Google Shape;94;p18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5" name="Google Shape;95;p18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6" name="Google Shape;96;p18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18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18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1" name="Google Shape;111;p19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21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22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2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2" name="Google Shape;142;p2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6" name="Google Shape;146;p23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59" name="Google Shape;159;p24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60" name="Google Shape;160;p24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7" name="Google Shape;167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0" name="Google Shape;170;p25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74" name="Google Shape;174;p25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25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26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4" name="Google Shape;184;p26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9" name="Google Shape;18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7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5" name="Google Shape;195;p27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3" name="Google Shape;203;p28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28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8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7" name="Google Shape;217;p29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218" name="Google Shape;218;p29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221" name="Google Shape;221;p2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3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3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0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0" name="Google Shape;230;p30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33" name="Google Shape;233;p3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9" name="Google Shape;239;p31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1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0" name="Google Shape;250;p32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1" name="Google Shape;251;p32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2" name="Google Shape;252;p32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73" name="Google Shape;273;p33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4" name="Google Shape;274;p33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1" name="Google Shape;281;p34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4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5" name="Google Shape;285;p34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6" name="Google Shape;286;p34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34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0" name="Google Shape;290;p34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34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5" name="Google Shape;295;p35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35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97" name="Google Shape;297;p35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5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35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1" name="Google Shape;301;p35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5" name="Google Shape;305;p35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35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5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19" name="Google Shape;319;p36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0" name="Google Shape;320;p36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1" name="Google Shape;321;p36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4" name="Google Shape;324;p36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6" name="Google Shape;326;p36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7" name="Google Shape;327;p36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8" name="Google Shape;328;p36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9" name="Google Shape;329;p36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36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36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6" name="Google Shape;336;p36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7" name="Google Shape;337;p36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1" name="Google Shape;341;p37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2" name="Google Shape;342;p37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37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4" name="Google Shape;344;p37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5" name="Google Shape;345;p37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6" name="Google Shape;346;p37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37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8" name="Google Shape;348;p37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9" name="Google Shape;349;p37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37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37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" name="Google Shape;352;p37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3" name="Google Shape;353;p37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8" name="Google Shape;358;p37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37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0" name="Google Shape;360;p37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7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37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37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3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0" name="Google Shape;370;p37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1" name="Google Shape;371;p37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5" name="Google Shape;375;p38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6" name="Google Shape;376;p38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9" name="Google Shape;379;p38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0" name="Google Shape;380;p38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1" name="Google Shape;381;p38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p38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38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8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38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38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38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38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0" name="Google Shape;400;p38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1" name="Google Shape;401;p38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3" name="Google Shape;403;p38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38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5" name="Google Shape;405;p38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38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9" name="Google Shape;409;p38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1" name="Google Shape;411;p38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2" name="Google Shape;412;p38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3" name="Google Shape;413;p38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3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7" name="Google Shape;417;p39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39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9" name="Google Shape;419;p39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0" name="Google Shape;420;p39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1" name="Google Shape;421;p39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2" name="Google Shape;422;p39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39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4" name="Google Shape;424;p39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5" name="Google Shape;425;p39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39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7" name="Google Shape;427;p39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8" name="Google Shape;428;p39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9" name="Google Shape;429;p39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0" name="Google Shape;430;p39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1" name="Google Shape;431;p39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2" name="Google Shape;432;p39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9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9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39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9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7" name="Google Shape;437;p39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39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9" name="Google Shape;439;p39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0" name="Google Shape;440;p39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1" name="Google Shape;441;p39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2" name="Google Shape;442;p39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3" name="Google Shape;443;p39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4" name="Google Shape;444;p39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9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7" name="Google Shape;447;p39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8" name="Google Shape;448;p39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9" name="Google Shape;449;p39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4" name="Google Shape;454;p4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5" name="Google Shape;455;p4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4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59" name="Google Shape;459;p41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0" name="Google Shape;460;p41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1" name="Google Shape;461;p41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2" name="Google Shape;462;p41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3" name="Google Shape;463;p41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4" name="Google Shape;464;p41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41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6" name="Google Shape;466;p41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7" name="Google Shape;467;p41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4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2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2" name="Google Shape;472;p42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3" name="Google Shape;473;p42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4" name="Google Shape;474;p42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5" name="Google Shape;475;p42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6" name="Google Shape;476;p42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42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9" name="Google Shape;479;p42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0" name="Google Shape;480;p42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1" name="Google Shape;481;p42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2" name="Google Shape;482;p42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3" name="Google Shape;483;p4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4" name="Google Shape;484;p4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5" name="Google Shape;485;p4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4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0" name="Google Shape;490;p43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1" name="Google Shape;491;p43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2" name="Google Shape;492;p43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3" name="Google Shape;493;p43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4" name="Google Shape;494;p43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5" name="Google Shape;495;p43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6" name="Google Shape;496;p43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7" name="Google Shape;497;p43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8" name="Google Shape;498;p43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9" name="Google Shape;499;p43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0" name="Google Shape;500;p43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1" name="Google Shape;501;p43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2" name="Google Shape;502;p43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3" name="Google Shape;503;p43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4" name="Google Shape;504;p4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7" name="Google Shape;507;p44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08" name="Google Shape;508;p44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9" name="Google Shape;509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0" name="Google Shape;510;p44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2" name="Google Shape;512;p44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13" name="Google Shape;513;p4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6" name="Google Shape;516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5" name="Google Shape;535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5" name="Google Shape;545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4" name="Google Shape;554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8" name="Google Shape;558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9" name="Google Shape;559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4" name="Google Shape;564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5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5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5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5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8" name="Google Shape;578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1" name="Google Shape;581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4" name="Google Shape;584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8" name="Google Shape;588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2" name="Google Shape;592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98" name="Google Shape;598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0" name="Google Shape;600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1" name="Google Shape;611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Programming Language Genealogy</a:t>
            </a:r>
            <a:endParaRPr sz="4400"/>
          </a:p>
        </p:txBody>
      </p:sp>
      <p:sp>
        <p:nvSpPr>
          <p:cNvPr id="619" name="Google Shape;619;p66"/>
          <p:cNvSpPr txBox="1"/>
          <p:nvPr/>
        </p:nvSpPr>
        <p:spPr>
          <a:xfrm>
            <a:off x="3237525" y="3724900"/>
            <a:ext cx="32115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Daniel Coblentz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CS 471: Programming Languages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04" name="Google Shape;704;p75"/>
          <p:cNvSpPr txBox="1"/>
          <p:nvPr/>
        </p:nvSpPr>
        <p:spPr>
          <a:xfrm>
            <a:off x="3324575" y="1053075"/>
            <a:ext cx="57354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For my genealogy, I decided to trace the path of C to kotlin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because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these languages show how programming has grown from low-level system code to modern app development. C provided the foundation for operating systems, and C++ built on that with object-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oriented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programming. Java then pushed things forward again with portability through the JVM, which later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inspired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Microsoft to create C# for the .NET framework. Finally, Kotlin came along as a safeer alternative to Java in Android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development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. Additionally putting them together made me notice how each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language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was created to fix the limitations of the ones before it.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5" name="Google Shape;705;p75"/>
          <p:cNvSpPr/>
          <p:nvPr/>
        </p:nvSpPr>
        <p:spPr>
          <a:xfrm flipH="1">
            <a:off x="20" y="2692072"/>
            <a:ext cx="17094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6" name="Google Shape;706;p75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7" name="Google Shape;707;p75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7"/>
          <p:cNvSpPr txBox="1"/>
          <p:nvPr>
            <p:ph idx="1" type="subTitle"/>
          </p:nvPr>
        </p:nvSpPr>
        <p:spPr>
          <a:xfrm>
            <a:off x="5537976" y="1368300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Languages to explore</a:t>
            </a:r>
            <a:endParaRPr/>
          </a:p>
        </p:txBody>
      </p:sp>
      <p:sp>
        <p:nvSpPr>
          <p:cNvPr id="625" name="Google Shape;625;p67"/>
          <p:cNvSpPr txBox="1"/>
          <p:nvPr>
            <p:ph idx="3" type="subTitle"/>
          </p:nvPr>
        </p:nvSpPr>
        <p:spPr>
          <a:xfrm>
            <a:off x="5537976" y="2131763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 genealogy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6" name="Google Shape;626;p67"/>
          <p:cNvSpPr txBox="1"/>
          <p:nvPr>
            <p:ph idx="5" type="subTitle"/>
          </p:nvPr>
        </p:nvSpPr>
        <p:spPr>
          <a:xfrm>
            <a:off x="5537976" y="2900576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 per language</a:t>
            </a:r>
            <a:endParaRPr/>
          </a:p>
        </p:txBody>
      </p:sp>
      <p:sp>
        <p:nvSpPr>
          <p:cNvPr id="627" name="Google Shape;627;p67"/>
          <p:cNvSpPr txBox="1"/>
          <p:nvPr>
            <p:ph idx="7" type="subTitle"/>
          </p:nvPr>
        </p:nvSpPr>
        <p:spPr>
          <a:xfrm>
            <a:off x="5537976" y="3664038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8" name="Google Shape;628;p67"/>
          <p:cNvSpPr txBox="1"/>
          <p:nvPr/>
        </p:nvSpPr>
        <p:spPr>
          <a:xfrm>
            <a:off x="4665825" y="213215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02.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29" name="Google Shape;629;p67"/>
          <p:cNvSpPr txBox="1"/>
          <p:nvPr/>
        </p:nvSpPr>
        <p:spPr>
          <a:xfrm>
            <a:off x="4665825" y="137424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01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0" name="Google Shape;630;p67"/>
          <p:cNvSpPr txBox="1"/>
          <p:nvPr/>
        </p:nvSpPr>
        <p:spPr>
          <a:xfrm>
            <a:off x="4665825" y="291260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03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1" name="Google Shape;631;p67"/>
          <p:cNvSpPr txBox="1"/>
          <p:nvPr/>
        </p:nvSpPr>
        <p:spPr>
          <a:xfrm>
            <a:off x="4665825" y="3655421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04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2" name="Google Shape;632;p67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3" name="Google Shape;633;p67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634" name="Google Shape;634;p67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</a:t>
            </a:r>
            <a:endParaRPr/>
          </a:p>
        </p:txBody>
      </p:sp>
      <p:sp>
        <p:nvSpPr>
          <p:cNvPr id="635" name="Google Shape;635;p67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idx="16" type="subTitle"/>
          </p:nvPr>
        </p:nvSpPr>
        <p:spPr>
          <a:xfrm>
            <a:off x="283475" y="2905837"/>
            <a:ext cx="1514700" cy="261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endParaRPr sz="2000"/>
          </a:p>
        </p:txBody>
      </p:sp>
      <p:sp>
        <p:nvSpPr>
          <p:cNvPr id="641" name="Google Shape;641;p6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languages</a:t>
            </a:r>
            <a:endParaRPr/>
          </a:p>
        </p:txBody>
      </p:sp>
      <p:sp>
        <p:nvSpPr>
          <p:cNvPr id="642" name="Google Shape;642;p68"/>
          <p:cNvSpPr txBox="1"/>
          <p:nvPr>
            <p:ph idx="13" type="body"/>
          </p:nvPr>
        </p:nvSpPr>
        <p:spPr>
          <a:xfrm>
            <a:off x="2162975" y="3443925"/>
            <a:ext cx="18405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1985, Bjarne Stroustrup</a:t>
            </a:r>
            <a:endParaRPr sz="1400"/>
          </a:p>
        </p:txBody>
      </p:sp>
      <p:sp>
        <p:nvSpPr>
          <p:cNvPr id="643" name="Google Shape;643;p68"/>
          <p:cNvSpPr txBox="1"/>
          <p:nvPr>
            <p:ph idx="17" type="subTitle"/>
          </p:nvPr>
        </p:nvSpPr>
        <p:spPr>
          <a:xfrm>
            <a:off x="2162975" y="2905837"/>
            <a:ext cx="1514700" cy="261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C++</a:t>
            </a:r>
            <a:endParaRPr sz="2000"/>
          </a:p>
        </p:txBody>
      </p:sp>
      <p:sp>
        <p:nvSpPr>
          <p:cNvPr id="644" name="Google Shape;644;p68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C#</a:t>
            </a:r>
            <a:endParaRPr sz="2000"/>
          </a:p>
        </p:txBody>
      </p:sp>
      <p:sp>
        <p:nvSpPr>
          <p:cNvPr id="645" name="Google Shape;645;p68"/>
          <p:cNvSpPr txBox="1"/>
          <p:nvPr>
            <p:ph idx="9" type="body"/>
          </p:nvPr>
        </p:nvSpPr>
        <p:spPr>
          <a:xfrm>
            <a:off x="101975" y="3443925"/>
            <a:ext cx="1877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 SemiBold"/>
                <a:ea typeface="Urbanist SemiBold"/>
                <a:cs typeface="Urbanist SemiBold"/>
                <a:sym typeface="Urbanist SemiBold"/>
              </a:rPr>
              <a:t>1972, Dennis Ritchie at Bell Labs</a:t>
            </a:r>
            <a:endParaRPr sz="1700"/>
          </a:p>
        </p:txBody>
      </p:sp>
      <p:sp>
        <p:nvSpPr>
          <p:cNvPr id="646" name="Google Shape;646;p68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1995, James Gosling at Sun Microsystems</a:t>
            </a:r>
            <a:endParaRPr sz="1400"/>
          </a:p>
        </p:txBody>
      </p:sp>
      <p:sp>
        <p:nvSpPr>
          <p:cNvPr id="647" name="Google Shape;647;p68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2000, Microsoft, led by Anders Hejlsberg</a:t>
            </a:r>
            <a:endParaRPr sz="1400"/>
          </a:p>
        </p:txBody>
      </p:sp>
      <p:sp>
        <p:nvSpPr>
          <p:cNvPr id="648" name="Google Shape;648;p68"/>
          <p:cNvSpPr txBox="1"/>
          <p:nvPr>
            <p:ph idx="18" type="subTitle"/>
          </p:nvPr>
        </p:nvSpPr>
        <p:spPr>
          <a:xfrm>
            <a:off x="4086325" y="2905837"/>
            <a:ext cx="1514700" cy="261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Java</a:t>
            </a:r>
            <a:endParaRPr sz="2000"/>
          </a:p>
        </p:txBody>
      </p:sp>
      <p:sp>
        <p:nvSpPr>
          <p:cNvPr id="649" name="Google Shape;649;p68"/>
          <p:cNvSpPr txBox="1"/>
          <p:nvPr>
            <p:ph idx="19" type="subTitle"/>
          </p:nvPr>
        </p:nvSpPr>
        <p:spPr>
          <a:xfrm>
            <a:off x="7475125" y="29415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Kotlin</a:t>
            </a:r>
            <a:endParaRPr sz="2000"/>
          </a:p>
        </p:txBody>
      </p:sp>
      <p:sp>
        <p:nvSpPr>
          <p:cNvPr id="650" name="Google Shape;650;p68"/>
          <p:cNvSpPr txBox="1"/>
          <p:nvPr>
            <p:ph idx="15" type="body"/>
          </p:nvPr>
        </p:nvSpPr>
        <p:spPr>
          <a:xfrm>
            <a:off x="75248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2011, JetBrains; official Android support in 2017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Visual genealogy</a:t>
            </a:r>
            <a:endParaRPr/>
          </a:p>
        </p:txBody>
      </p:sp>
      <p:cxnSp>
        <p:nvCxnSpPr>
          <p:cNvPr id="656" name="Google Shape;656;p69"/>
          <p:cNvCxnSpPr>
            <a:endCxn id="657" idx="2"/>
          </p:cNvCxnSpPr>
          <p:nvPr/>
        </p:nvCxnSpPr>
        <p:spPr>
          <a:xfrm flipH="1">
            <a:off x="2842749" y="1326888"/>
            <a:ext cx="3000" cy="229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9"/>
          <p:cNvCxnSpPr/>
          <p:nvPr/>
        </p:nvCxnSpPr>
        <p:spPr>
          <a:xfrm>
            <a:off x="3280125" y="3105299"/>
            <a:ext cx="116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69"/>
          <p:cNvSpPr/>
          <p:nvPr/>
        </p:nvSpPr>
        <p:spPr>
          <a:xfrm>
            <a:off x="2254000" y="782193"/>
            <a:ext cx="1262100" cy="459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(1972)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0" name="Google Shape;660;p69"/>
          <p:cNvSpPr/>
          <p:nvPr/>
        </p:nvSpPr>
        <p:spPr>
          <a:xfrm>
            <a:off x="2254000" y="1828780"/>
            <a:ext cx="1262100" cy="459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C++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(1985)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1" name="Google Shape;661;p69"/>
          <p:cNvSpPr/>
          <p:nvPr/>
        </p:nvSpPr>
        <p:spPr>
          <a:xfrm>
            <a:off x="2254000" y="3624593"/>
            <a:ext cx="1262100" cy="459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Kotlin</a:t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(2011)</a:t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2" name="Google Shape;662;p69"/>
          <p:cNvSpPr/>
          <p:nvPr/>
        </p:nvSpPr>
        <p:spPr>
          <a:xfrm>
            <a:off x="4406375" y="2875343"/>
            <a:ext cx="1262100" cy="459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C#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(2000)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3" name="Google Shape;663;p69"/>
          <p:cNvSpPr/>
          <p:nvPr/>
        </p:nvSpPr>
        <p:spPr>
          <a:xfrm>
            <a:off x="2213200" y="2875343"/>
            <a:ext cx="1262100" cy="459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Java</a:t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(1995)</a:t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4" name="Google Shape;664;p69"/>
          <p:cNvSpPr/>
          <p:nvPr/>
        </p:nvSpPr>
        <p:spPr>
          <a:xfrm>
            <a:off x="1233100" y="2382150"/>
            <a:ext cx="980100" cy="3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C++98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(1998)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5" name="Google Shape;665;p69"/>
          <p:cNvSpPr/>
          <p:nvPr/>
        </p:nvSpPr>
        <p:spPr>
          <a:xfrm>
            <a:off x="1233100" y="1290450"/>
            <a:ext cx="980100" cy="3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C89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(1989)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6" name="Google Shape;666;p69"/>
          <p:cNvSpPr/>
          <p:nvPr/>
        </p:nvSpPr>
        <p:spPr>
          <a:xfrm>
            <a:off x="1233100" y="3335250"/>
            <a:ext cx="980100" cy="3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Java 5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(2004)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7" name="Google Shape;667;p69"/>
          <p:cNvSpPr/>
          <p:nvPr/>
        </p:nvSpPr>
        <p:spPr>
          <a:xfrm>
            <a:off x="5591575" y="3430050"/>
            <a:ext cx="980100" cy="3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C# 1.0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(2007)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8" name="Google Shape;668;p69"/>
          <p:cNvSpPr/>
          <p:nvPr/>
        </p:nvSpPr>
        <p:spPr>
          <a:xfrm>
            <a:off x="5591575" y="3868700"/>
            <a:ext cx="980100" cy="3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C# 9.0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(2020)</a:t>
            </a:r>
            <a:endParaRPr b="1"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0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674" name="Google Shape;674;p70"/>
          <p:cNvSpPr txBox="1"/>
          <p:nvPr/>
        </p:nvSpPr>
        <p:spPr>
          <a:xfrm>
            <a:off x="1505625" y="1061775"/>
            <a:ext cx="6518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(Why it was created)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Designed to write operating systems (notably UNIX) with efficiency and portability.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(A unique language feature)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Low-level memory access with pointers, but still higher-level than assembly.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(Interesting fact)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Nearly all modern OS kernels (Linux, Windows, macOS) are primarily written in C.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/>
          <p:nvPr>
            <p:ph type="title"/>
          </p:nvPr>
        </p:nvSpPr>
        <p:spPr>
          <a:xfrm>
            <a:off x="284700" y="573425"/>
            <a:ext cx="91440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0" name="Google Shape;680;p71"/>
          <p:cNvSpPr txBox="1"/>
          <p:nvPr/>
        </p:nvSpPr>
        <p:spPr>
          <a:xfrm>
            <a:off x="1531725" y="1079137"/>
            <a:ext cx="6518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(Why it was created)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To add object-oriented programming (OOP) and abstraction on top of C.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(A unique language feature)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Supports classes, inheritance, templates, and operator overloading.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(Interesting fact)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Still used in high-performance systems like game engines (Unreal Engine) and browsers (Chrome’s Blink).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686" name="Google Shape;686;p72"/>
          <p:cNvSpPr txBox="1"/>
          <p:nvPr/>
        </p:nvSpPr>
        <p:spPr>
          <a:xfrm>
            <a:off x="1505625" y="1061775"/>
            <a:ext cx="6518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(Why it was created)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Java came out to solve the problem of running code across different machines. Its motto was “write once, run anywhere,” and that really set it apart at the time.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(A unique language feature)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It introduced automatic garbage collection and the Java Virtual Machine (JVM), which meant developers didn’t need to worry as much about memory management, and programs could run on almost any platform.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(Interesting fact)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Android apps were originally built almost entirely with Java, which made it one of the most widely used languages in the world.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3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692" name="Google Shape;692;p73"/>
          <p:cNvSpPr txBox="1"/>
          <p:nvPr/>
        </p:nvSpPr>
        <p:spPr>
          <a:xfrm>
            <a:off x="1505625" y="1061775"/>
            <a:ext cx="6518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(Why it was created)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Microsoft wanted its own modern object-oriented programming language that worked with the .NET framework. In many ways, it was an answer to Java but with some extra features and conveniences.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(A unique language feature)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It blended traditional C-style syntax with things like properties, events, and LINQ which made handling data and writing applications easy.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(Interesting fact)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C# powers, Unity which is one of the most popular game engines!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98" name="Google Shape;698;p74"/>
          <p:cNvSpPr txBox="1"/>
          <p:nvPr/>
        </p:nvSpPr>
        <p:spPr>
          <a:xfrm>
            <a:off x="1505625" y="1061775"/>
            <a:ext cx="6518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(Why it was created) Kotlin was designed as a modern alternative to Java on the JVM. The vision was to cutdown on boilerplate code and prevent common bugs.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(A unique language feature) it has built in null safety, extension functions and works perfectly with java code which makes it very easy for developers to switch between the two languages.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(Interesting fact) In 2019 Google officially announced kotlin as its preferred language for Android developmental many companies like Amazon alo have integrated it for that same reason.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