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394" r:id="rId2"/>
    <p:sldId id="396" r:id="rId3"/>
    <p:sldId id="397" r:id="rId4"/>
    <p:sldId id="409" r:id="rId5"/>
    <p:sldId id="410" r:id="rId6"/>
    <p:sldId id="398" r:id="rId7"/>
    <p:sldId id="399" r:id="rId8"/>
    <p:sldId id="400" r:id="rId9"/>
    <p:sldId id="411" r:id="rId10"/>
    <p:sldId id="402" r:id="rId11"/>
    <p:sldId id="403" r:id="rId12"/>
    <p:sldId id="404" r:id="rId13"/>
    <p:sldId id="405" r:id="rId14"/>
    <p:sldId id="406" r:id="rId15"/>
    <p:sldId id="407" r:id="rId16"/>
    <p:sldId id="412" r:id="rId17"/>
    <p:sldId id="40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10" autoAdjust="0"/>
    <p:restoredTop sz="94640" autoAdjust="0"/>
  </p:normalViewPr>
  <p:slideViewPr>
    <p:cSldViewPr>
      <p:cViewPr varScale="1">
        <p:scale>
          <a:sx n="74" d="100"/>
          <a:sy n="74" d="100"/>
        </p:scale>
        <p:origin x="-1260" y="-96"/>
      </p:cViewPr>
      <p:guideLst>
        <p:guide orient="horz" pos="2160"/>
        <p:guide pos="2880"/>
      </p:guideLst>
    </p:cSldViewPr>
  </p:slideViewPr>
  <p:outlineViewPr>
    <p:cViewPr>
      <p:scale>
        <a:sx n="33" d="100"/>
        <a:sy n="33" d="100"/>
      </p:scale>
      <p:origin x="0" y="3166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D26E48-A26D-43AC-A490-3A775449604F}" type="datetimeFigureOut">
              <a:rPr lang="en-US" smtClean="0"/>
              <a:pPr/>
              <a:t>9/11/2013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0720B-FE3A-41C3-8F5A-64B2075EE551}"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90720B-FE3A-41C3-8F5A-64B2075EE551}"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B5D2371-5552-49DE-94A9-8DDB9B21839B}" type="datetime1">
              <a:rPr lang="en-US" smtClean="0"/>
              <a:pPr/>
              <a:t>9/11/2013</a:t>
            </a:fld>
            <a:endParaRPr lang="en-US" dirty="0"/>
          </a:p>
        </p:txBody>
      </p:sp>
      <p:sp>
        <p:nvSpPr>
          <p:cNvPr id="17" name="Footer Placeholder 16"/>
          <p:cNvSpPr>
            <a:spLocks noGrp="1"/>
          </p:cNvSpPr>
          <p:nvPr>
            <p:ph type="ftr" sz="quarter" idx="11"/>
          </p:nvPr>
        </p:nvSpPr>
        <p:spPr/>
        <p:txBody>
          <a:bodyPr/>
          <a:lstStyle>
            <a:extLst/>
          </a:lstStyle>
          <a:p>
            <a:endParaRPr lang="en-US" dirty="0"/>
          </a:p>
        </p:txBody>
      </p:sp>
      <p:sp>
        <p:nvSpPr>
          <p:cNvPr id="29" name="Slide Number Placeholder 28"/>
          <p:cNvSpPr>
            <a:spLocks noGrp="1"/>
          </p:cNvSpPr>
          <p:nvPr>
            <p:ph type="sldNum" sz="quarter" idx="12"/>
          </p:nvPr>
        </p:nvSpPr>
        <p:spPr/>
        <p:txBody>
          <a:bodyPr/>
          <a:lstStyle>
            <a:extLst/>
          </a:lstStyle>
          <a:p>
            <a:fld id="{758BD1AF-A664-4C91-8A5F-EB5E7A48B650}" type="slidenum">
              <a:rPr lang="en-US" smtClean="0"/>
              <a:pPr/>
              <a:t>‹#›</a:t>
            </a:fld>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ED5E83E-9216-4452-BE61-633483C51985}" type="datetime1">
              <a:rPr lang="en-US" smtClean="0"/>
              <a:pPr/>
              <a:t>9/11/2013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0"/>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A0443A7-4A38-4C35-A1AD-0DECE08A9F93}" type="datetime1">
              <a:rPr lang="en-US" smtClean="0"/>
              <a:pPr/>
              <a:t>9/11/2013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59A531F-581B-4AE4-BB47-2ED5B0439E02}" type="datetime1">
              <a:rPr lang="en-US" smtClean="0"/>
              <a:pPr/>
              <a:t>9/11/2013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5" name="Freeform 14"/>
          <p:cNvSpPr>
            <a:spLocks/>
          </p:cNvSpPr>
          <p:nvPr/>
        </p:nvSpPr>
        <p:spPr bwMode="auto">
          <a:xfrm>
            <a:off x="373967" y="1"/>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9" name="Freeform 18"/>
          <p:cNvSpPr>
            <a:spLocks/>
          </p:cNvSpPr>
          <p:nvPr/>
        </p:nvSpPr>
        <p:spPr bwMode="auto">
          <a:xfrm>
            <a:off x="5948365" y="4246564"/>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3" name="Text Placeholder 2"/>
          <p:cNvSpPr>
            <a:spLocks noGrp="1"/>
          </p:cNvSpPr>
          <p:nvPr>
            <p:ph type="body" idx="1"/>
          </p:nvPr>
        </p:nvSpPr>
        <p:spPr>
          <a:xfrm>
            <a:off x="706903"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5B3AFB-1738-48D5-AA90-A68217975589}" type="datetime1">
              <a:rPr lang="en-US" smtClean="0"/>
              <a:pPr/>
              <a:t>9/11/2013</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758BD1AF-A664-4C91-8A5F-EB5E7A48B650}" type="slidenum">
              <a:rPr lang="en-US" smtClean="0"/>
              <a:pPr/>
              <a:t>‹#›</a:t>
            </a:fld>
            <a:endParaRPr lang="en-US" dirty="0"/>
          </a:p>
        </p:txBody>
      </p:sp>
      <p:sp>
        <p:nvSpPr>
          <p:cNvPr id="7" name="Rectangle 6"/>
          <p:cNvSpPr/>
          <p:nvPr/>
        </p:nvSpPr>
        <p:spPr>
          <a:xfrm>
            <a:off x="363160" y="402265"/>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706901"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1"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1" name="Rectangle 10"/>
          <p:cNvSpPr/>
          <p:nvPr/>
        </p:nvSpPr>
        <p:spPr>
          <a:xfrm flipH="1">
            <a:off x="476703"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9"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2"/>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2"/>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D97D01C-D98E-4041-9AEA-04ED22058E29}" type="datetime1">
              <a:rPr lang="en-US" smtClean="0"/>
              <a:pPr/>
              <a:t>9/11/2013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6"/>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1"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1"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70B5EF2-E399-40D1-B61C-6DFC3488E4ED}" type="datetime1">
              <a:rPr lang="en-US" smtClean="0"/>
              <a:pPr/>
              <a:t>9/11/2013</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758BD1AF-A664-4C91-8A5F-EB5E7A48B650}" type="slidenum">
              <a:rPr lang="en-US" smtClean="0"/>
              <a:pPr/>
              <a:t>‹#›</a:t>
            </a:fld>
            <a:endParaRPr lang="en-US" dirty="0"/>
          </a:p>
        </p:txBody>
      </p:sp>
      <p:sp>
        <p:nvSpPr>
          <p:cNvPr id="16" name="Rectangle 15"/>
          <p:cNvSpPr/>
          <p:nvPr/>
        </p:nvSpPr>
        <p:spPr>
          <a:xfrm>
            <a:off x="87791"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3"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9" name="Rectangle 28"/>
          <p:cNvSpPr/>
          <p:nvPr/>
        </p:nvSpPr>
        <p:spPr>
          <a:xfrm flipH="1">
            <a:off x="254935"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1"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CDD3D92-9CC2-44F1-81A9-EBDA58760F28}" type="datetime1">
              <a:rPr lang="en-US" smtClean="0"/>
              <a:pPr/>
              <a:t>9/11/2013</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08CDEBF-C4BF-4057-A8D9-3A2C569AE1BA}" type="datetime1">
              <a:rPr lang="en-US" smtClean="0"/>
              <a:pPr/>
              <a:t>9/11/2013</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CA0D4E-6EC5-4CBD-9F5E-92D0E9055F74}" type="datetime1">
              <a:rPr lang="en-US" smtClean="0"/>
              <a:pPr/>
              <a:t>9/11/2013</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758BD1AF-A664-4C91-8A5F-EB5E7A48B650}"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1"/>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cxnSp>
        <p:nvCxnSpPr>
          <p:cNvPr id="9" name="Straight Connector 8"/>
          <p:cNvCxnSpPr/>
          <p:nvPr/>
        </p:nvCxnSpPr>
        <p:spPr>
          <a:xfrm flipV="1">
            <a:off x="363195" y="1885028"/>
            <a:ext cx="878262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3" y="1219200"/>
            <a:ext cx="132763" cy="128467"/>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2"/>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2"/>
            <a:ext cx="8778240" cy="4960144"/>
          </a:xfrm>
          <a:solidFill>
            <a:schemeClr val="bg2"/>
          </a:solidFill>
        </p:spPr>
        <p:txBody>
          <a:bodyPr/>
          <a:lstStyle>
            <a:lvl1pPr marL="0" indent="0">
              <a:buNone/>
              <a:defRPr sz="3200"/>
            </a:lvl1pPr>
            <a:extLst/>
          </a:lstStyle>
          <a:p>
            <a:r>
              <a:rPr kumimoji="0" lang="en-US" dirty="0" smtClean="0"/>
              <a:t>Click icon to add picture</a:t>
            </a:r>
            <a:endParaRPr kumimoji="0" lang="en-US" dirty="0"/>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3" y="1371600"/>
            <a:ext cx="132763" cy="128467"/>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9" y="1474763"/>
            <a:ext cx="132763" cy="128467"/>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500"/>
            <a:ext cx="2133600" cy="365125"/>
          </a:xfrm>
        </p:spPr>
        <p:txBody>
          <a:bodyPr/>
          <a:lstStyle>
            <a:extLst/>
          </a:lstStyle>
          <a:p>
            <a:fld id="{599CFDFE-8D87-4B9D-99A3-8646A4BE4B2B}" type="datetime1">
              <a:rPr lang="en-US" smtClean="0"/>
              <a:pPr/>
              <a:t>9/11/2013</a:t>
            </a:fld>
            <a:endParaRPr lang="en-US" dirty="0"/>
          </a:p>
        </p:txBody>
      </p:sp>
      <p:sp>
        <p:nvSpPr>
          <p:cNvPr id="6" name="Footer Placeholder 5"/>
          <p:cNvSpPr>
            <a:spLocks noGrp="1"/>
          </p:cNvSpPr>
          <p:nvPr>
            <p:ph type="ftr" sz="quarter" idx="11"/>
          </p:nvPr>
        </p:nvSpPr>
        <p:spPr>
          <a:xfrm>
            <a:off x="914400" y="55500"/>
            <a:ext cx="5562600" cy="365125"/>
          </a:xfrm>
        </p:spPr>
        <p:txBody>
          <a:bodyPr/>
          <a:lstStyle>
            <a:extLst/>
          </a:lstStyle>
          <a:p>
            <a:endParaRPr lang="en-US" dirty="0"/>
          </a:p>
        </p:txBody>
      </p:sp>
      <p:sp>
        <p:nvSpPr>
          <p:cNvPr id="7" name="Slide Number Placeholder 6"/>
          <p:cNvSpPr>
            <a:spLocks noGrp="1"/>
          </p:cNvSpPr>
          <p:nvPr>
            <p:ph type="sldNum" sz="quarter" idx="12"/>
          </p:nvPr>
        </p:nvSpPr>
        <p:spPr>
          <a:xfrm>
            <a:off x="8610600" y="55500"/>
            <a:ext cx="457200" cy="365125"/>
          </a:xfrm>
        </p:spPr>
        <p:txBody>
          <a:bodyPr/>
          <a:lstStyle>
            <a:extLst/>
          </a:lstStyle>
          <a:p>
            <a:fld id="{758BD1AF-A664-4C91-8A5F-EB5E7A48B650}"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6"/>
            <a:ext cx="2133600" cy="365125"/>
          </a:xfrm>
          <a:prstGeom prst="rect">
            <a:avLst/>
          </a:prstGeom>
        </p:spPr>
        <p:txBody>
          <a:bodyPr vert="horz" anchor="b"/>
          <a:lstStyle>
            <a:lvl1pPr algn="l" eaLnBrk="1" latinLnBrk="0" hangingPunct="1">
              <a:defRPr kumimoji="0" sz="1100">
                <a:solidFill>
                  <a:schemeClr val="tx2"/>
                </a:solidFill>
              </a:defRPr>
            </a:lvl1pPr>
            <a:extLst/>
          </a:lstStyle>
          <a:p>
            <a:fld id="{D6F1A567-6689-4569-8837-3E3B4D7A472E}" type="datetime1">
              <a:rPr lang="en-US" smtClean="0"/>
              <a:pPr/>
              <a:t>9/11/2013</a:t>
            </a:fld>
            <a:endParaRPr lang="en-US" dirty="0"/>
          </a:p>
        </p:txBody>
      </p:sp>
      <p:sp>
        <p:nvSpPr>
          <p:cNvPr id="3" name="Footer Placeholder 2"/>
          <p:cNvSpPr>
            <a:spLocks noGrp="1"/>
          </p:cNvSpPr>
          <p:nvPr>
            <p:ph type="ftr" sz="quarter" idx="3"/>
          </p:nvPr>
        </p:nvSpPr>
        <p:spPr>
          <a:xfrm>
            <a:off x="914400" y="6416676"/>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dirty="0"/>
          </a:p>
        </p:txBody>
      </p:sp>
      <p:sp>
        <p:nvSpPr>
          <p:cNvPr id="23" name="Slide Number Placeholder 22"/>
          <p:cNvSpPr>
            <a:spLocks noGrp="1"/>
          </p:cNvSpPr>
          <p:nvPr>
            <p:ph type="sldNum" sz="quarter" idx="4"/>
          </p:nvPr>
        </p:nvSpPr>
        <p:spPr>
          <a:xfrm>
            <a:off x="8610600" y="6416676"/>
            <a:ext cx="457200" cy="365125"/>
          </a:xfrm>
          <a:prstGeom prst="rect">
            <a:avLst/>
          </a:prstGeom>
        </p:spPr>
        <p:txBody>
          <a:bodyPr vert="horz" anchor="b"/>
          <a:lstStyle>
            <a:lvl1pPr algn="l" eaLnBrk="1" latinLnBrk="0" hangingPunct="1">
              <a:defRPr kumimoji="0" sz="1200">
                <a:solidFill>
                  <a:schemeClr val="tx2"/>
                </a:solidFill>
              </a:defRPr>
            </a:lvl1pPr>
            <a:extLst/>
          </a:lstStyle>
          <a:p>
            <a:fld id="{758BD1AF-A664-4C91-8A5F-EB5E7A48B650}" type="slidenum">
              <a:rPr lang="en-US" smtClean="0"/>
              <a:pPr/>
              <a:t>‹#›</a:t>
            </a:fld>
            <a:endParaRPr lang="en-US" dirty="0"/>
          </a:p>
        </p:txBody>
      </p:sp>
      <p:pic>
        <p:nvPicPr>
          <p:cNvPr id="18" name="Picture 17" descr="NYU-Poly.png"/>
          <p:cNvPicPr>
            <a:picLocks noChangeAspect="1"/>
          </p:cNvPicPr>
          <p:nvPr userDrawn="1"/>
        </p:nvPicPr>
        <p:blipFill>
          <a:blip r:embed="rId13" cstate="print"/>
          <a:stretch>
            <a:fillRect/>
          </a:stretch>
        </p:blipFill>
        <p:spPr>
          <a:xfrm>
            <a:off x="7391400" y="95250"/>
            <a:ext cx="1647825" cy="438150"/>
          </a:xfrm>
          <a:prstGeom prst="rect">
            <a:avLst/>
          </a:prstGeom>
        </p:spPr>
      </p:pic>
      <p:pic>
        <p:nvPicPr>
          <p:cNvPr id="8" name="Picture 2" descr="C:\Users\Moshe\Documents\CyFor\Images\cyfor logo.jpg"/>
          <p:cNvPicPr>
            <a:picLocks noChangeAspect="1" noChangeArrowheads="1"/>
          </p:cNvPicPr>
          <p:nvPr userDrawn="1"/>
        </p:nvPicPr>
        <p:blipFill>
          <a:blip r:embed="rId14" cstate="print"/>
          <a:stretch>
            <a:fillRect/>
          </a:stretch>
        </p:blipFill>
        <p:spPr bwMode="auto">
          <a:xfrm>
            <a:off x="76200" y="152400"/>
            <a:ext cx="1045844" cy="45720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cyfor.isis.poly.edu/54-2013_hsf_teacher_summer_bootcamp_day_4.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google.com/p/volatility/wiki/SampleMemoryImag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ipligence.com/geolocation"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code.google.com/p/volatility/wiki/VolatilityDocumentation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425696"/>
            <a:ext cx="7772400" cy="1975104"/>
          </a:xfrm>
        </p:spPr>
        <p:txBody>
          <a:bodyPr/>
          <a:lstStyle/>
          <a:p>
            <a:r>
              <a:rPr lang="en-US" sz="5400" dirty="0" smtClean="0"/>
              <a:t>Memory Analysis</a:t>
            </a:r>
            <a:br>
              <a:rPr lang="en-US" sz="5400" dirty="0" smtClean="0"/>
            </a:br>
            <a:r>
              <a:rPr lang="en-US" sz="5400" dirty="0" smtClean="0"/>
              <a:t>with volatility</a:t>
            </a:r>
            <a:endParaRPr lang="en-US" sz="5400" dirty="0"/>
          </a:p>
        </p:txBody>
      </p:sp>
      <p:sp>
        <p:nvSpPr>
          <p:cNvPr id="8" name="Subtitle 2"/>
          <p:cNvSpPr>
            <a:spLocks noGrp="1"/>
          </p:cNvSpPr>
          <p:nvPr>
            <p:ph type="subTitle" idx="1"/>
          </p:nvPr>
        </p:nvSpPr>
        <p:spPr>
          <a:xfrm>
            <a:off x="914400" y="2743200"/>
            <a:ext cx="7772400" cy="1905000"/>
          </a:xfrm>
        </p:spPr>
        <p:txBody>
          <a:bodyPr>
            <a:normAutofit/>
          </a:bodyPr>
          <a:lstStyle/>
          <a:p>
            <a:r>
              <a:rPr lang="en-US" sz="3300" dirty="0" smtClean="0"/>
              <a:t>Moshe Caplan </a:t>
            </a:r>
          </a:p>
          <a:p>
            <a:r>
              <a:rPr lang="en-US" sz="3300" dirty="0" smtClean="0"/>
              <a:t>moshecaplan@isis.poly.edu</a:t>
            </a:r>
          </a:p>
          <a:p>
            <a:r>
              <a:rPr lang="en-US" sz="2200" dirty="0" smtClean="0"/>
              <a:t>Summer 2013</a:t>
            </a:r>
          </a:p>
          <a:p>
            <a:endParaRPr lang="en-US" sz="3300" dirty="0" smtClean="0"/>
          </a:p>
          <a:p>
            <a:endParaRPr lang="en-US" dirty="0" smtClean="0"/>
          </a:p>
        </p:txBody>
      </p:sp>
      <p:sp>
        <p:nvSpPr>
          <p:cNvPr id="4" name="Slide Number Placeholder 3"/>
          <p:cNvSpPr>
            <a:spLocks noGrp="1"/>
          </p:cNvSpPr>
          <p:nvPr>
            <p:ph type="sldNum" sz="quarter" idx="12"/>
          </p:nvPr>
        </p:nvSpPr>
        <p:spPr/>
        <p:txBody>
          <a:bodyPr/>
          <a:lstStyle/>
          <a:p>
            <a:fld id="{758BD1AF-A664-4C91-8A5F-EB5E7A48B650}" type="slidenum">
              <a:rPr lang="en-US" smtClean="0"/>
              <a:pPr/>
              <a:t>1</a:t>
            </a:fld>
            <a:endParaRPr lang="en-US" dirty="0"/>
          </a:p>
        </p:txBody>
      </p:sp>
      <p:sp>
        <p:nvSpPr>
          <p:cNvPr id="5" name="Rectangle 4"/>
          <p:cNvSpPr/>
          <p:nvPr/>
        </p:nvSpPr>
        <p:spPr>
          <a:xfrm>
            <a:off x="0" y="6400800"/>
            <a:ext cx="8915400" cy="461665"/>
          </a:xfrm>
          <a:prstGeom prst="rect">
            <a:avLst/>
          </a:prstGeom>
        </p:spPr>
        <p:txBody>
          <a:bodyPr wrap="square">
            <a:spAutoFit/>
          </a:bodyPr>
          <a:lstStyle/>
          <a:p>
            <a:r>
              <a:rPr lang="en-US" sz="1200" dirty="0" smtClean="0"/>
              <a:t>*Presentation partially based on material  created for the 2013 CSAW </a:t>
            </a:r>
            <a:r>
              <a:rPr lang="en-US" sz="1200" dirty="0" err="1" smtClean="0"/>
              <a:t>Cybersecurity</a:t>
            </a:r>
            <a:r>
              <a:rPr lang="en-US" sz="1200" dirty="0" smtClean="0"/>
              <a:t> Summer Bootcamp:</a:t>
            </a:r>
          </a:p>
          <a:p>
            <a:r>
              <a:rPr lang="en-US" sz="1200" dirty="0" smtClean="0">
                <a:hlinkClick r:id="rId2"/>
              </a:rPr>
              <a:t>http://cyfor.isis.poly.edu/54-2013_hsf_teacher_summer_bootcamp_day_4.html</a:t>
            </a:r>
            <a:endParaRPr 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Volatility</a:t>
            </a:r>
            <a:endParaRPr lang="en-US" dirty="0"/>
          </a:p>
        </p:txBody>
      </p:sp>
      <p:sp>
        <p:nvSpPr>
          <p:cNvPr id="4" name="Content Placeholder 3"/>
          <p:cNvSpPr>
            <a:spLocks noGrp="1"/>
          </p:cNvSpPr>
          <p:nvPr>
            <p:ph idx="1"/>
          </p:nvPr>
        </p:nvSpPr>
        <p:spPr/>
        <p:txBody>
          <a:bodyPr>
            <a:normAutofit lnSpcReduction="10000"/>
          </a:bodyPr>
          <a:lstStyle/>
          <a:p>
            <a:r>
              <a:rPr lang="en-US" dirty="0" smtClean="0"/>
              <a:t>Let’s run Volatility against known malware </a:t>
            </a:r>
            <a:r>
              <a:rPr lang="en-US" dirty="0" smtClean="0">
                <a:sym typeface="Wingdings" pitchFamily="2" charset="2"/>
              </a:rPr>
              <a:t></a:t>
            </a:r>
          </a:p>
          <a:p>
            <a:pPr lvl="1"/>
            <a:r>
              <a:rPr lang="en-US" dirty="0" smtClean="0">
                <a:sym typeface="Wingdings" pitchFamily="2" charset="2"/>
              </a:rPr>
              <a:t>Zeus exploit kit (</a:t>
            </a:r>
            <a:r>
              <a:rPr lang="en-US" dirty="0" err="1" smtClean="0">
                <a:sym typeface="Wingdings" pitchFamily="2" charset="2"/>
              </a:rPr>
              <a:t>zeus.vmem</a:t>
            </a:r>
            <a:r>
              <a:rPr lang="en-US" dirty="0" smtClean="0">
                <a:sym typeface="Wingdings" pitchFamily="2" charset="2"/>
              </a:rPr>
              <a:t>)</a:t>
            </a:r>
          </a:p>
          <a:p>
            <a:pPr lvl="2"/>
            <a:r>
              <a:rPr lang="en-US" dirty="0" smtClean="0">
                <a:sym typeface="Wingdings" pitchFamily="2" charset="2"/>
              </a:rPr>
              <a:t>Sample Memory Image Provided by Volatility</a:t>
            </a:r>
          </a:p>
          <a:p>
            <a:pPr lvl="2"/>
            <a:r>
              <a:rPr lang="en-US" dirty="0" smtClean="0">
                <a:hlinkClick r:id="rId2"/>
              </a:rPr>
              <a:t>https://code.google.com/p/volatility/wiki/SampleMemoryImages</a:t>
            </a:r>
            <a:endParaRPr lang="en-US" dirty="0" smtClean="0"/>
          </a:p>
          <a:p>
            <a:r>
              <a:rPr lang="en-US" dirty="0" smtClean="0">
                <a:sym typeface="Wingdings" pitchFamily="2" charset="2"/>
              </a:rPr>
              <a:t>Goal:</a:t>
            </a:r>
          </a:p>
          <a:p>
            <a:pPr lvl="1"/>
            <a:r>
              <a:rPr lang="en-US" dirty="0" smtClean="0">
                <a:sym typeface="Wingdings" pitchFamily="2" charset="2"/>
              </a:rPr>
              <a:t>A brief intro to Volatility’s extensive capabilities</a:t>
            </a:r>
          </a:p>
          <a:p>
            <a:pPr lvl="1"/>
            <a:r>
              <a:rPr lang="en-US" dirty="0" smtClean="0">
                <a:sym typeface="Wingdings" pitchFamily="2" charset="2"/>
              </a:rPr>
              <a:t>We will only do the first few steps of this analysis</a:t>
            </a:r>
          </a:p>
          <a:p>
            <a:pPr lvl="2"/>
            <a:r>
              <a:rPr lang="en-US" dirty="0" smtClean="0">
                <a:sym typeface="Wingdings" pitchFamily="2" charset="2"/>
              </a:rPr>
              <a:t>Just enough to highly suspect malicious activity</a:t>
            </a:r>
          </a:p>
          <a:p>
            <a:pPr lvl="1"/>
            <a:r>
              <a:rPr lang="en-US" dirty="0" smtClean="0">
                <a:sym typeface="Wingdings" pitchFamily="2" charset="2"/>
              </a:rPr>
              <a:t>The remaining steps are left for the challenge</a:t>
            </a:r>
          </a:p>
        </p:txBody>
      </p:sp>
      <p:sp>
        <p:nvSpPr>
          <p:cNvPr id="3" name="Slide Number Placeholder 2"/>
          <p:cNvSpPr>
            <a:spLocks noGrp="1"/>
          </p:cNvSpPr>
          <p:nvPr>
            <p:ph type="sldNum" sz="quarter" idx="12"/>
          </p:nvPr>
        </p:nvSpPr>
        <p:spPr/>
        <p:txBody>
          <a:bodyPr/>
          <a:lstStyle/>
          <a:p>
            <a:fld id="{758BD1AF-A664-4C91-8A5F-EB5E7A48B650}"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Steps - Plugins</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First lets see what sort of image this is</a:t>
            </a:r>
          </a:p>
          <a:p>
            <a:pPr lvl="1"/>
            <a:r>
              <a:rPr lang="en-US" dirty="0" smtClean="0"/>
              <a:t>Plugin: </a:t>
            </a:r>
            <a:r>
              <a:rPr lang="en-US" dirty="0" err="1" smtClean="0"/>
              <a:t>imageinfo</a:t>
            </a:r>
            <a:endParaRPr lang="en-US" dirty="0" smtClean="0"/>
          </a:p>
          <a:p>
            <a:r>
              <a:rPr lang="en-US" dirty="0" smtClean="0"/>
              <a:t>Let’s check for any suspicious processes that were running at capture time</a:t>
            </a:r>
          </a:p>
          <a:p>
            <a:pPr lvl="1"/>
            <a:r>
              <a:rPr lang="en-US" dirty="0" smtClean="0"/>
              <a:t>Plugin: </a:t>
            </a:r>
            <a:r>
              <a:rPr lang="en-US" dirty="0" err="1" smtClean="0"/>
              <a:t>pslist</a:t>
            </a:r>
            <a:endParaRPr lang="en-US" dirty="0" smtClean="0"/>
          </a:p>
          <a:p>
            <a:r>
              <a:rPr lang="en-US" dirty="0" smtClean="0"/>
              <a:t>Were there any open network connections?</a:t>
            </a:r>
          </a:p>
          <a:p>
            <a:pPr lvl="1"/>
            <a:r>
              <a:rPr lang="en-US" dirty="0" smtClean="0"/>
              <a:t>Plugin: connections</a:t>
            </a:r>
          </a:p>
          <a:p>
            <a:r>
              <a:rPr lang="en-US" dirty="0" smtClean="0"/>
              <a:t>What about recently terminated connections?</a:t>
            </a:r>
          </a:p>
          <a:p>
            <a:pPr lvl="1"/>
            <a:r>
              <a:rPr lang="en-US" dirty="0" smtClean="0"/>
              <a:t>Plugin: </a:t>
            </a:r>
            <a:r>
              <a:rPr lang="en-US" dirty="0" err="1" smtClean="0"/>
              <a:t>connscan</a:t>
            </a:r>
            <a:endParaRPr lang="en-US" dirty="0" smtClean="0"/>
          </a:p>
          <a:p>
            <a:pPr lvl="2"/>
            <a:r>
              <a:rPr lang="en-US" dirty="0" smtClean="0"/>
              <a:t>BINGO</a:t>
            </a:r>
          </a:p>
        </p:txBody>
      </p:sp>
      <p:sp>
        <p:nvSpPr>
          <p:cNvPr id="3" name="Slide Number Placeholder 2"/>
          <p:cNvSpPr>
            <a:spLocks noGrp="1"/>
          </p:cNvSpPr>
          <p:nvPr>
            <p:ph type="sldNum" sz="quarter" idx="12"/>
          </p:nvPr>
        </p:nvSpPr>
        <p:spPr/>
        <p:txBody>
          <a:bodyPr/>
          <a:lstStyle/>
          <a:p>
            <a:fld id="{758BD1AF-A664-4C91-8A5F-EB5E7A48B650}"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imageinfo</a:t>
            </a:r>
            <a:endParaRPr lang="en-US" dirty="0"/>
          </a:p>
        </p:txBody>
      </p:sp>
      <p:sp>
        <p:nvSpPr>
          <p:cNvPr id="3" name="Content Placeholder 2"/>
          <p:cNvSpPr>
            <a:spLocks noGrp="1"/>
          </p:cNvSpPr>
          <p:nvPr>
            <p:ph idx="1"/>
          </p:nvPr>
        </p:nvSpPr>
        <p:spPr/>
        <p:txBody>
          <a:bodyPr/>
          <a:lstStyle/>
          <a:p>
            <a:r>
              <a:rPr lang="en-US" dirty="0" smtClean="0"/>
              <a:t>The image is from a Windows XP </a:t>
            </a:r>
            <a:r>
              <a:rPr lang="en-US" dirty="0" smtClean="0"/>
              <a:t>machine</a:t>
            </a:r>
          </a:p>
          <a:p>
            <a:pPr lvl="1"/>
            <a:r>
              <a:rPr lang="en-US" dirty="0" smtClean="0"/>
              <a:t>Helpful to know the OS we are analyzing</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12</a:t>
            </a:fld>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685800" y="2900111"/>
            <a:ext cx="7919381" cy="37292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pslist</a:t>
            </a:r>
            <a:endParaRPr lang="en-US" dirty="0"/>
          </a:p>
        </p:txBody>
      </p:sp>
      <p:sp>
        <p:nvSpPr>
          <p:cNvPr id="3" name="Content Placeholder 2"/>
          <p:cNvSpPr>
            <a:spLocks noGrp="1"/>
          </p:cNvSpPr>
          <p:nvPr>
            <p:ph idx="1"/>
          </p:nvPr>
        </p:nvSpPr>
        <p:spPr/>
        <p:txBody>
          <a:bodyPr/>
          <a:lstStyle/>
          <a:p>
            <a:r>
              <a:rPr lang="en-US" dirty="0" smtClean="0"/>
              <a:t>Nothing immediately stands out as </a:t>
            </a:r>
            <a:r>
              <a:rPr lang="en-US" dirty="0" smtClean="0"/>
              <a:t>suspicious</a:t>
            </a:r>
          </a:p>
          <a:p>
            <a:pPr lvl="1"/>
            <a:r>
              <a:rPr lang="en-US" dirty="0" smtClean="0"/>
              <a:t>For example, no process names with random strings of alphanumeric characters</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13</a:t>
            </a:fld>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866900" y="3276600"/>
            <a:ext cx="5600700" cy="35126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connections</a:t>
            </a:r>
            <a:endParaRPr lang="en-US" dirty="0"/>
          </a:p>
        </p:txBody>
      </p:sp>
      <p:sp>
        <p:nvSpPr>
          <p:cNvPr id="3" name="Content Placeholder 2"/>
          <p:cNvSpPr>
            <a:spLocks noGrp="1"/>
          </p:cNvSpPr>
          <p:nvPr>
            <p:ph idx="1"/>
          </p:nvPr>
        </p:nvSpPr>
        <p:spPr/>
        <p:txBody>
          <a:bodyPr/>
          <a:lstStyle/>
          <a:p>
            <a:r>
              <a:rPr lang="en-US" dirty="0" smtClean="0"/>
              <a:t>No open connections </a:t>
            </a:r>
            <a:r>
              <a:rPr lang="en-US" dirty="0" smtClean="0"/>
              <a:t>at the time of capture</a:t>
            </a:r>
            <a:endParaRPr lang="en-US" dirty="0" smtClean="0"/>
          </a:p>
          <a:p>
            <a:pPr lvl="1"/>
            <a:r>
              <a:rPr lang="en-US" dirty="0" smtClean="0"/>
              <a:t>The machine was not actively communicating with anyone </a:t>
            </a:r>
          </a:p>
          <a:p>
            <a:pPr lvl="2"/>
            <a:r>
              <a:rPr lang="en-US" dirty="0" smtClean="0"/>
              <a:t>Would </a:t>
            </a:r>
            <a:r>
              <a:rPr lang="en-US" dirty="0" smtClean="0"/>
              <a:t>have been too easy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14</a:t>
            </a:fld>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148752" y="4124325"/>
            <a:ext cx="8919048"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connscan</a:t>
            </a:r>
            <a:endParaRPr lang="en-US" dirty="0"/>
          </a:p>
        </p:txBody>
      </p:sp>
      <p:sp>
        <p:nvSpPr>
          <p:cNvPr id="3" name="Content Placeholder 2"/>
          <p:cNvSpPr>
            <a:spLocks noGrp="1"/>
          </p:cNvSpPr>
          <p:nvPr>
            <p:ph idx="1"/>
          </p:nvPr>
        </p:nvSpPr>
        <p:spPr/>
        <p:txBody>
          <a:bodyPr/>
          <a:lstStyle/>
          <a:p>
            <a:r>
              <a:rPr lang="en-US" dirty="0" smtClean="0"/>
              <a:t>Previously closed connections</a:t>
            </a:r>
          </a:p>
          <a:p>
            <a:pPr lvl="1"/>
            <a:r>
              <a:rPr lang="en-US" dirty="0" smtClean="0"/>
              <a:t>Shows that </a:t>
            </a:r>
            <a:r>
              <a:rPr lang="en-US" dirty="0" smtClean="0"/>
              <a:t>at some recent point our </a:t>
            </a:r>
            <a:r>
              <a:rPr lang="en-US" dirty="0" smtClean="0"/>
              <a:t>machine (local) </a:t>
            </a:r>
            <a:r>
              <a:rPr lang="en-US" dirty="0" smtClean="0"/>
              <a:t>talked</a:t>
            </a:r>
            <a:r>
              <a:rPr lang="en-US" dirty="0" smtClean="0"/>
              <a:t> </a:t>
            </a:r>
            <a:r>
              <a:rPr lang="en-US" dirty="0" smtClean="0"/>
              <a:t>to a machine (remote) at the </a:t>
            </a:r>
            <a:r>
              <a:rPr lang="en-US" dirty="0" smtClean="0"/>
              <a:t>193 IP</a:t>
            </a:r>
            <a:endParaRPr lang="en-US" dirty="0" smtClean="0"/>
          </a:p>
          <a:p>
            <a:pPr lvl="2"/>
            <a:r>
              <a:rPr lang="en-US" dirty="0" smtClean="0"/>
              <a:t>DON’T GO TO THAT IP. IT IS LIKELY MALICIOUS</a:t>
            </a:r>
          </a:p>
          <a:p>
            <a:pPr lvl="2"/>
            <a:r>
              <a:rPr lang="en-US" dirty="0" smtClean="0"/>
              <a:t>I wonder where that IP is located?</a:t>
            </a:r>
          </a:p>
          <a:p>
            <a:pPr lvl="2"/>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15</a:t>
            </a:fld>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288388" y="4800600"/>
            <a:ext cx="8567225"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Lookup</a:t>
            </a:r>
            <a:endParaRPr lang="en-US" dirty="0"/>
          </a:p>
        </p:txBody>
      </p:sp>
      <p:sp>
        <p:nvSpPr>
          <p:cNvPr id="3" name="Content Placeholder 2"/>
          <p:cNvSpPr>
            <a:spLocks noGrp="1"/>
          </p:cNvSpPr>
          <p:nvPr>
            <p:ph sz="half" idx="1"/>
          </p:nvPr>
        </p:nvSpPr>
        <p:spPr>
          <a:xfrm>
            <a:off x="464344" y="1770502"/>
            <a:ext cx="4488656" cy="4525963"/>
          </a:xfrm>
        </p:spPr>
        <p:txBody>
          <a:bodyPr>
            <a:normAutofit lnSpcReduction="10000"/>
          </a:bodyPr>
          <a:lstStyle/>
          <a:p>
            <a:r>
              <a:rPr lang="en-US" dirty="0" smtClean="0"/>
              <a:t>Many </a:t>
            </a:r>
            <a:r>
              <a:rPr lang="en-US" dirty="0" smtClean="0"/>
              <a:t>tools will identify an IP’s location</a:t>
            </a:r>
          </a:p>
          <a:p>
            <a:pPr lvl="1"/>
            <a:r>
              <a:rPr lang="en-US" dirty="0" smtClean="0"/>
              <a:t>Screenshot is from “</a:t>
            </a:r>
            <a:r>
              <a:rPr lang="en-US" dirty="0" err="1" smtClean="0"/>
              <a:t>IPLigence</a:t>
            </a:r>
            <a:r>
              <a:rPr lang="en-US" dirty="0" smtClean="0"/>
              <a:t>” </a:t>
            </a:r>
            <a:r>
              <a:rPr lang="en-US" dirty="0" err="1" smtClean="0"/>
              <a:t>geolocation</a:t>
            </a:r>
            <a:endParaRPr lang="en-US" dirty="0" smtClean="0"/>
          </a:p>
          <a:p>
            <a:pPr lvl="2"/>
            <a:r>
              <a:rPr lang="en-US" dirty="0" smtClean="0">
                <a:hlinkClick r:id="rId2"/>
              </a:rPr>
              <a:t>http://www.ipligence.com/geolocation</a:t>
            </a:r>
            <a:endParaRPr lang="en-US" dirty="0" smtClean="0"/>
          </a:p>
          <a:p>
            <a:r>
              <a:rPr lang="en-US" dirty="0" smtClean="0"/>
              <a:t>Why </a:t>
            </a:r>
            <a:r>
              <a:rPr lang="en-US" dirty="0" smtClean="0"/>
              <a:t>was</a:t>
            </a:r>
            <a:r>
              <a:rPr lang="en-US" dirty="0" smtClean="0"/>
              <a:t> </a:t>
            </a:r>
            <a:r>
              <a:rPr lang="en-US" dirty="0" smtClean="0"/>
              <a:t>I talking to a machine in Moldova?</a:t>
            </a:r>
          </a:p>
          <a:p>
            <a:pPr lvl="1"/>
            <a:r>
              <a:rPr lang="en-US" dirty="0" smtClean="0"/>
              <a:t>Highly </a:t>
            </a:r>
            <a:r>
              <a:rPr lang="en-US" dirty="0" smtClean="0"/>
              <a:t>Suspicious</a:t>
            </a:r>
          </a:p>
          <a:p>
            <a:pPr lvl="1"/>
            <a:r>
              <a:rPr lang="en-US" dirty="0" smtClean="0"/>
              <a:t>Warrants further investigation</a:t>
            </a:r>
            <a:endParaRPr lang="en-US" dirty="0" smtClean="0"/>
          </a:p>
        </p:txBody>
      </p:sp>
      <p:sp>
        <p:nvSpPr>
          <p:cNvPr id="6" name="Content Placeholder 5"/>
          <p:cNvSpPr>
            <a:spLocks noGrp="1"/>
          </p:cNvSpPr>
          <p:nvPr>
            <p:ph sz="half" idx="2"/>
          </p:nvPr>
        </p:nvSpPr>
        <p:spPr/>
        <p:txBody>
          <a:bodyPr>
            <a:normAutofit lnSpcReduction="10000"/>
          </a:bodyPr>
          <a:lstStyle/>
          <a:p>
            <a:endParaRPr lang="en-US"/>
          </a:p>
        </p:txBody>
      </p:sp>
      <p:sp>
        <p:nvSpPr>
          <p:cNvPr id="4" name="Slide Number Placeholder 3"/>
          <p:cNvSpPr>
            <a:spLocks noGrp="1"/>
          </p:cNvSpPr>
          <p:nvPr>
            <p:ph type="sldNum" sz="quarter" idx="12"/>
          </p:nvPr>
        </p:nvSpPr>
        <p:spPr/>
        <p:txBody>
          <a:bodyPr/>
          <a:lstStyle/>
          <a:p>
            <a:fld id="{758BD1AF-A664-4C91-8A5F-EB5E7A48B650}" type="slidenum">
              <a:rPr lang="en-US" smtClean="0"/>
              <a:pPr/>
              <a:t>16</a:t>
            </a:fld>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086514" y="2209800"/>
            <a:ext cx="3828886" cy="35996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This Demo Further</a:t>
            </a:r>
            <a:endParaRPr lang="en-US" dirty="0"/>
          </a:p>
        </p:txBody>
      </p:sp>
      <p:sp>
        <p:nvSpPr>
          <p:cNvPr id="3" name="Content Placeholder 2"/>
          <p:cNvSpPr>
            <a:spLocks noGrp="1"/>
          </p:cNvSpPr>
          <p:nvPr>
            <p:ph idx="1"/>
          </p:nvPr>
        </p:nvSpPr>
        <p:spPr/>
        <p:txBody>
          <a:bodyPr>
            <a:normAutofit fontScale="92500"/>
          </a:bodyPr>
          <a:lstStyle/>
          <a:p>
            <a:r>
              <a:rPr lang="en-US" dirty="0" smtClean="0"/>
              <a:t>I highly recommend the following walkthrough</a:t>
            </a:r>
          </a:p>
          <a:p>
            <a:pPr lvl="1"/>
            <a:r>
              <a:rPr lang="en-US" dirty="0" smtClean="0"/>
              <a:t>http://malwarereversing.wordpress.com/2011/09/23/zeus-analysis-in-volatility-2-0/</a:t>
            </a:r>
          </a:p>
          <a:p>
            <a:pPr lvl="2"/>
            <a:r>
              <a:rPr lang="en-US" dirty="0" smtClean="0"/>
              <a:t>It </a:t>
            </a:r>
            <a:r>
              <a:rPr lang="en-US" dirty="0" smtClean="0"/>
              <a:t>performs a much more complete analysis of this image</a:t>
            </a:r>
            <a:endParaRPr lang="en-US" dirty="0" smtClean="0"/>
          </a:p>
          <a:p>
            <a:pPr lvl="3"/>
            <a:r>
              <a:rPr lang="en-US" dirty="0" smtClean="0"/>
              <a:t>Much of my demo came from there</a:t>
            </a:r>
          </a:p>
          <a:p>
            <a:pPr lvl="1"/>
            <a:r>
              <a:rPr lang="en-US" dirty="0" smtClean="0"/>
              <a:t>That is the challenge for this module</a:t>
            </a:r>
            <a:endParaRPr lang="en-US" dirty="0" smtClean="0"/>
          </a:p>
          <a:p>
            <a:r>
              <a:rPr lang="en-US" dirty="0" smtClean="0"/>
              <a:t>You can also find similar extensive walkthroughs on the Volatility links page:</a:t>
            </a:r>
          </a:p>
          <a:p>
            <a:pPr lvl="1"/>
            <a:r>
              <a:rPr lang="en-US" dirty="0" smtClean="0">
                <a:hlinkClick r:id="rId2"/>
              </a:rPr>
              <a:t>https://code.google.com/p/volatility/wiki/VolatilityDocumentationProject</a:t>
            </a:r>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17</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Analysis: Definition</a:t>
            </a:r>
            <a:endParaRPr lang="en-US" dirty="0"/>
          </a:p>
        </p:txBody>
      </p:sp>
      <p:sp>
        <p:nvSpPr>
          <p:cNvPr id="3" name="Slide Number Placeholder 2"/>
          <p:cNvSpPr>
            <a:spLocks noGrp="1"/>
          </p:cNvSpPr>
          <p:nvPr>
            <p:ph type="sldNum" sz="quarter" idx="12"/>
          </p:nvPr>
        </p:nvSpPr>
        <p:spPr/>
        <p:txBody>
          <a:bodyPr/>
          <a:lstStyle/>
          <a:p>
            <a:fld id="{758BD1AF-A664-4C91-8A5F-EB5E7A48B650}" type="slidenum">
              <a:rPr lang="en-US" smtClean="0"/>
              <a:pPr/>
              <a:t>2</a:t>
            </a:fld>
            <a:endParaRPr lang="en-US" dirty="0"/>
          </a:p>
        </p:txBody>
      </p:sp>
      <p:sp>
        <p:nvSpPr>
          <p:cNvPr id="4" name="Rectangle 3"/>
          <p:cNvSpPr/>
          <p:nvPr/>
        </p:nvSpPr>
        <p:spPr>
          <a:xfrm>
            <a:off x="1219200" y="2133600"/>
            <a:ext cx="6629400" cy="2308324"/>
          </a:xfrm>
          <a:prstGeom prst="rect">
            <a:avLst/>
          </a:prstGeom>
        </p:spPr>
        <p:txBody>
          <a:bodyPr wrap="square">
            <a:spAutoFit/>
          </a:bodyPr>
          <a:lstStyle/>
          <a:p>
            <a:pPr algn="ctr"/>
            <a:r>
              <a:rPr lang="en-US" sz="2400" b="1" i="1" dirty="0" smtClean="0"/>
              <a:t>Memory Analysis</a:t>
            </a:r>
            <a:r>
              <a:rPr lang="en-US" sz="2400" i="1" dirty="0" smtClean="0"/>
              <a:t> is the science of using a memory image to determine information about running programs, the operating system, and the overall state of a computer.</a:t>
            </a:r>
          </a:p>
          <a:p>
            <a:pPr algn="ctr"/>
            <a:endParaRPr lang="en-US" sz="2400" i="1" dirty="0" smtClean="0"/>
          </a:p>
          <a:p>
            <a:pPr algn="ctr"/>
            <a:r>
              <a:rPr lang="en-US" sz="2400" i="1" dirty="0" smtClean="0"/>
              <a:t>-- Forensics Wiki</a:t>
            </a:r>
            <a:endParaRPr lang="en-US" sz="2400" i="1" dirty="0"/>
          </a:p>
        </p:txBody>
      </p:sp>
      <p:sp>
        <p:nvSpPr>
          <p:cNvPr id="5" name="Rectangle 4"/>
          <p:cNvSpPr/>
          <p:nvPr/>
        </p:nvSpPr>
        <p:spPr>
          <a:xfrm>
            <a:off x="0" y="6553201"/>
            <a:ext cx="5115824" cy="276999"/>
          </a:xfrm>
          <a:prstGeom prst="rect">
            <a:avLst/>
          </a:prstGeom>
        </p:spPr>
        <p:txBody>
          <a:bodyPr wrap="none">
            <a:spAutoFit/>
          </a:bodyPr>
          <a:lstStyle/>
          <a:p>
            <a:r>
              <a:rPr lang="en-US" sz="1200" dirty="0" smtClean="0"/>
              <a:t>Definition obtained from: http://www.forensicswiki.org/wiki/Memory_analysis</a:t>
            </a:r>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Memory Analysis Important?</a:t>
            </a:r>
            <a:endParaRPr lang="en-US" dirty="0"/>
          </a:p>
        </p:txBody>
      </p:sp>
      <p:sp>
        <p:nvSpPr>
          <p:cNvPr id="4" name="Content Placeholder 3"/>
          <p:cNvSpPr>
            <a:spLocks noGrp="1"/>
          </p:cNvSpPr>
          <p:nvPr>
            <p:ph idx="1"/>
          </p:nvPr>
        </p:nvSpPr>
        <p:spPr/>
        <p:txBody>
          <a:bodyPr>
            <a:normAutofit/>
          </a:bodyPr>
          <a:lstStyle/>
          <a:p>
            <a:r>
              <a:rPr lang="en-US" dirty="0" smtClean="0"/>
              <a:t>Snapshot </a:t>
            </a:r>
            <a:r>
              <a:rPr lang="en-US" dirty="0" smtClean="0"/>
              <a:t>of machine state at capture </a:t>
            </a:r>
            <a:r>
              <a:rPr lang="en-US" dirty="0" smtClean="0"/>
              <a:t>time</a:t>
            </a:r>
          </a:p>
          <a:p>
            <a:pPr lvl="1"/>
            <a:r>
              <a:rPr lang="en-US" dirty="0" smtClean="0"/>
              <a:t>Memory contains the data </a:t>
            </a:r>
            <a:r>
              <a:rPr lang="en-US" i="1" dirty="0" smtClean="0"/>
              <a:t>currently</a:t>
            </a:r>
            <a:r>
              <a:rPr lang="en-US" b="1" i="1" dirty="0" smtClean="0"/>
              <a:t> </a:t>
            </a:r>
            <a:r>
              <a:rPr lang="en-US" dirty="0" smtClean="0"/>
              <a:t>being used</a:t>
            </a:r>
            <a:endParaRPr lang="en-US" dirty="0" smtClean="0"/>
          </a:p>
          <a:p>
            <a:r>
              <a:rPr lang="en-US" dirty="0" smtClean="0"/>
              <a:t>Some data can only be obtained from </a:t>
            </a:r>
            <a:r>
              <a:rPr lang="en-US" dirty="0" smtClean="0"/>
              <a:t>memory</a:t>
            </a:r>
          </a:p>
          <a:p>
            <a:pPr lvl="1"/>
            <a:r>
              <a:rPr lang="en-US" dirty="0" smtClean="0"/>
              <a:t>At the time of the memory capture:</a:t>
            </a:r>
            <a:endParaRPr lang="en-US" dirty="0" smtClean="0"/>
          </a:p>
          <a:p>
            <a:pPr lvl="2"/>
            <a:r>
              <a:rPr lang="en-US" dirty="0" smtClean="0"/>
              <a:t>What processes were running</a:t>
            </a:r>
          </a:p>
          <a:p>
            <a:pPr lvl="2"/>
            <a:r>
              <a:rPr lang="en-US" dirty="0" smtClean="0"/>
              <a:t>What </a:t>
            </a:r>
            <a:r>
              <a:rPr lang="en-US" dirty="0" smtClean="0"/>
              <a:t>was the</a:t>
            </a:r>
            <a:r>
              <a:rPr lang="en-US" dirty="0" smtClean="0"/>
              <a:t> </a:t>
            </a:r>
            <a:r>
              <a:rPr lang="en-US" dirty="0" smtClean="0"/>
              <a:t>user </a:t>
            </a:r>
            <a:r>
              <a:rPr lang="en-US" dirty="0" smtClean="0"/>
              <a:t>doing</a:t>
            </a:r>
          </a:p>
          <a:p>
            <a:pPr lvl="2"/>
            <a:r>
              <a:rPr lang="en-US" dirty="0" smtClean="0"/>
              <a:t>What files were open</a:t>
            </a:r>
          </a:p>
          <a:p>
            <a:pPr lvl="3"/>
            <a:r>
              <a:rPr lang="en-US" dirty="0" smtClean="0"/>
              <a:t>Encrypted files in use are decrypted in memory</a:t>
            </a:r>
            <a:endParaRPr lang="en-US" dirty="0" smtClean="0"/>
          </a:p>
          <a:p>
            <a:pPr lvl="2"/>
            <a:endParaRPr lang="en-US" dirty="0" smtClean="0"/>
          </a:p>
          <a:p>
            <a:pPr lvl="2"/>
            <a:endParaRPr lang="en-US" dirty="0" smtClean="0"/>
          </a:p>
          <a:p>
            <a:endParaRPr lang="en-US" dirty="0" smtClean="0"/>
          </a:p>
          <a:p>
            <a:pPr lvl="2"/>
            <a:endParaRPr lang="en-US" dirty="0" smtClean="0"/>
          </a:p>
        </p:txBody>
      </p:sp>
      <p:sp>
        <p:nvSpPr>
          <p:cNvPr id="3" name="Slide Number Placeholder 2"/>
          <p:cNvSpPr>
            <a:spLocks noGrp="1"/>
          </p:cNvSpPr>
          <p:nvPr>
            <p:ph type="sldNum" sz="quarter" idx="12"/>
          </p:nvPr>
        </p:nvSpPr>
        <p:spPr/>
        <p:txBody>
          <a:bodyPr/>
          <a:lstStyle/>
          <a:p>
            <a:fld id="{758BD1AF-A664-4C91-8A5F-EB5E7A48B650}"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Remember</a:t>
            </a:r>
            <a:endParaRPr lang="en-US" dirty="0"/>
          </a:p>
        </p:txBody>
      </p:sp>
      <p:sp>
        <p:nvSpPr>
          <p:cNvPr id="3" name="Content Placeholder 2"/>
          <p:cNvSpPr>
            <a:spLocks noGrp="1"/>
          </p:cNvSpPr>
          <p:nvPr>
            <p:ph idx="1"/>
          </p:nvPr>
        </p:nvSpPr>
        <p:spPr/>
        <p:txBody>
          <a:bodyPr/>
          <a:lstStyle/>
          <a:p>
            <a:r>
              <a:rPr lang="en-US" dirty="0" smtClean="0"/>
              <a:t>For our purposes “Memory” is RAM</a:t>
            </a:r>
          </a:p>
          <a:p>
            <a:r>
              <a:rPr lang="en-US" dirty="0" smtClean="0"/>
              <a:t>RAM is Volatile Memory</a:t>
            </a:r>
          </a:p>
          <a:p>
            <a:pPr lvl="1"/>
            <a:r>
              <a:rPr lang="en-US" dirty="0" smtClean="0"/>
              <a:t>Memory that cannot retain data without power</a:t>
            </a:r>
          </a:p>
          <a:p>
            <a:pPr lvl="2"/>
            <a:r>
              <a:rPr lang="en-US" dirty="0" smtClean="0"/>
              <a:t>Data is gone when system is shut </a:t>
            </a:r>
            <a:r>
              <a:rPr lang="en-US" dirty="0" smtClean="0"/>
              <a:t>off</a:t>
            </a:r>
            <a:endParaRPr lang="en-US" dirty="0" smtClean="0"/>
          </a:p>
          <a:p>
            <a:pPr lvl="3"/>
            <a:r>
              <a:rPr lang="en-US" dirty="0" smtClean="0"/>
              <a:t>It is then too late to capture memory for Forensic use</a:t>
            </a:r>
            <a:endParaRPr lang="en-US" dirty="0" smtClean="0"/>
          </a:p>
          <a:p>
            <a:pPr lvl="1"/>
            <a:r>
              <a:rPr lang="en-US" dirty="0" smtClean="0"/>
              <a:t>As opposed to Non-Volatile Memory</a:t>
            </a:r>
          </a:p>
          <a:p>
            <a:pPr lvl="2"/>
            <a:r>
              <a:rPr lang="en-US" dirty="0" smtClean="0"/>
              <a:t>Memory that does retain data without power</a:t>
            </a:r>
          </a:p>
          <a:p>
            <a:pPr lvl="3"/>
            <a:r>
              <a:rPr lang="en-US" dirty="0" smtClean="0"/>
              <a:t>Such as hard </a:t>
            </a:r>
            <a:r>
              <a:rPr lang="en-US" dirty="0" smtClean="0"/>
              <a:t>drives</a:t>
            </a:r>
          </a:p>
        </p:txBody>
      </p:sp>
      <p:sp>
        <p:nvSpPr>
          <p:cNvPr id="4" name="Slide Number Placeholder 3"/>
          <p:cNvSpPr>
            <a:spLocks noGrp="1"/>
          </p:cNvSpPr>
          <p:nvPr>
            <p:ph type="sldNum" sz="quarter" idx="12"/>
          </p:nvPr>
        </p:nvSpPr>
        <p:spPr/>
        <p:txBody>
          <a:bodyPr/>
          <a:lstStyle/>
          <a:p>
            <a:fld id="{758BD1AF-A664-4C91-8A5F-EB5E7A48B650}"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One of the premier memory analysis tools</a:t>
            </a:r>
          </a:p>
          <a:p>
            <a:r>
              <a:rPr lang="en-US" dirty="0" smtClean="0"/>
              <a:t>FREE and Open Source</a:t>
            </a:r>
          </a:p>
          <a:p>
            <a:r>
              <a:rPr lang="en-US" dirty="0" smtClean="0"/>
              <a:t>Written in Python</a:t>
            </a:r>
          </a:p>
          <a:p>
            <a:r>
              <a:rPr lang="en-US" dirty="0" smtClean="0"/>
              <a:t>Runs on Windows, Linux, Mac</a:t>
            </a:r>
          </a:p>
          <a:p>
            <a:r>
              <a:rPr lang="en-US" dirty="0" smtClean="0"/>
              <a:t>Command Line Tool (no GUI)</a:t>
            </a:r>
          </a:p>
          <a:p>
            <a:r>
              <a:rPr lang="en-US" dirty="0" smtClean="0"/>
              <a:t>Runs a specified plugin against a memory image</a:t>
            </a:r>
          </a:p>
          <a:p>
            <a:pPr lvl="1"/>
            <a:r>
              <a:rPr lang="en-US" dirty="0" smtClean="0"/>
              <a:t>Each plugin analyzes / extracts specific data from </a:t>
            </a:r>
            <a:r>
              <a:rPr lang="en-US" dirty="0" smtClean="0"/>
              <a:t>it</a:t>
            </a:r>
          </a:p>
          <a:p>
            <a:pPr lvl="2"/>
            <a:r>
              <a:rPr lang="en-US" dirty="0" smtClean="0"/>
              <a:t>Process or file information</a:t>
            </a:r>
          </a:p>
          <a:p>
            <a:pPr lvl="2"/>
            <a:r>
              <a:rPr lang="en-US" dirty="0" smtClean="0"/>
              <a:t>Data at specific memory addresses</a:t>
            </a:r>
          </a:p>
          <a:p>
            <a:pPr lvl="2"/>
            <a:r>
              <a:rPr lang="en-US" dirty="0" smtClean="0"/>
              <a:t>Network Connections (etc.)</a:t>
            </a:r>
            <a:endParaRPr lang="en-US" dirty="0" smtClean="0"/>
          </a:p>
          <a:p>
            <a:endParaRPr lang="en-US" dirty="0" smtClean="0"/>
          </a:p>
          <a:p>
            <a:r>
              <a:rPr lang="en-US" dirty="0" smtClean="0"/>
              <a:t>The next two slides provide </a:t>
            </a:r>
            <a:r>
              <a:rPr lang="en-US" dirty="0" smtClean="0"/>
              <a:t>a much more </a:t>
            </a:r>
            <a:r>
              <a:rPr lang="en-US" dirty="0" smtClean="0"/>
              <a:t>detailed definition and list of Volatility’s capabilities.</a:t>
            </a:r>
          </a:p>
          <a:p>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Volatility - Summary</a:t>
            </a:r>
            <a:endParaRPr lang="en-US" dirty="0"/>
          </a:p>
        </p:txBody>
      </p:sp>
      <p:sp>
        <p:nvSpPr>
          <p:cNvPr id="3" name="Slide Number Placeholder 2"/>
          <p:cNvSpPr>
            <a:spLocks noGrp="1"/>
          </p:cNvSpPr>
          <p:nvPr>
            <p:ph type="sldNum" sz="quarter" idx="12"/>
          </p:nvPr>
        </p:nvSpPr>
        <p:spPr/>
        <p:txBody>
          <a:bodyPr/>
          <a:lstStyle/>
          <a:p>
            <a:fld id="{758BD1AF-A664-4C91-8A5F-EB5E7A48B650}" type="slidenum">
              <a:rPr lang="en-US" smtClean="0"/>
              <a:pPr/>
              <a:t>6</a:t>
            </a:fld>
            <a:endParaRPr lang="en-US" dirty="0"/>
          </a:p>
        </p:txBody>
      </p:sp>
      <p:sp>
        <p:nvSpPr>
          <p:cNvPr id="4" name="Rectangle 3"/>
          <p:cNvSpPr/>
          <p:nvPr/>
        </p:nvSpPr>
        <p:spPr>
          <a:xfrm>
            <a:off x="457200" y="1981200"/>
            <a:ext cx="8153400" cy="2554545"/>
          </a:xfrm>
          <a:prstGeom prst="rect">
            <a:avLst/>
          </a:prstGeom>
        </p:spPr>
        <p:txBody>
          <a:bodyPr wrap="square">
            <a:spAutoFit/>
          </a:bodyPr>
          <a:lstStyle/>
          <a:p>
            <a:pPr algn="ctr"/>
            <a:r>
              <a:rPr lang="en-US" sz="2000" i="1" dirty="0" smtClean="0"/>
              <a:t>The Volatility Framework is a completely open collection of tools, implemented in Python under the GNU General Public License, for the extraction of digital artifacts from volatile memory (RAM) samples. The extraction techniques are performed completely independent of the system being investigated but offer unprecedented visibility into the runtime state of the system. The framework is intended to introduce people to the techniques and complexities associated with extracting digital artifacts from volatile memory samples and provide a platform for further work into this exciting area of research.</a:t>
            </a:r>
            <a:endParaRPr lang="en-US" sz="2000" i="1" dirty="0"/>
          </a:p>
        </p:txBody>
      </p:sp>
      <p:sp>
        <p:nvSpPr>
          <p:cNvPr id="5" name="Rectangle 4"/>
          <p:cNvSpPr/>
          <p:nvPr/>
        </p:nvSpPr>
        <p:spPr>
          <a:xfrm>
            <a:off x="0" y="6553201"/>
            <a:ext cx="5024004" cy="276999"/>
          </a:xfrm>
          <a:prstGeom prst="rect">
            <a:avLst/>
          </a:prstGeom>
        </p:spPr>
        <p:txBody>
          <a:bodyPr wrap="none">
            <a:spAutoFit/>
          </a:bodyPr>
          <a:lstStyle/>
          <a:p>
            <a:r>
              <a:rPr lang="en-US" sz="1200" dirty="0" smtClean="0"/>
              <a:t>Definition obtained from: https://www.volatilesystems.com/default/volatility</a:t>
            </a:r>
            <a:endParaRPr lang="en-US"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Volatility Do?</a:t>
            </a:r>
            <a:endParaRPr lang="en-US" dirty="0"/>
          </a:p>
        </p:txBody>
      </p:sp>
      <p:sp>
        <p:nvSpPr>
          <p:cNvPr id="3" name="Slide Number Placeholder 2"/>
          <p:cNvSpPr>
            <a:spLocks noGrp="1"/>
          </p:cNvSpPr>
          <p:nvPr>
            <p:ph type="sldNum" sz="quarter" idx="12"/>
          </p:nvPr>
        </p:nvSpPr>
        <p:spPr/>
        <p:txBody>
          <a:bodyPr/>
          <a:lstStyle/>
          <a:p>
            <a:fld id="{758BD1AF-A664-4C91-8A5F-EB5E7A48B650}" type="slidenum">
              <a:rPr lang="en-US" smtClean="0"/>
              <a:pPr/>
              <a:t>7</a:t>
            </a:fld>
            <a:endParaRPr lang="en-US" dirty="0"/>
          </a:p>
        </p:txBody>
      </p:sp>
      <p:sp>
        <p:nvSpPr>
          <p:cNvPr id="4" name="Rectangle 3"/>
          <p:cNvSpPr/>
          <p:nvPr/>
        </p:nvSpPr>
        <p:spPr>
          <a:xfrm>
            <a:off x="0" y="6629400"/>
            <a:ext cx="4696991" cy="276999"/>
          </a:xfrm>
          <a:prstGeom prst="rect">
            <a:avLst/>
          </a:prstGeom>
        </p:spPr>
        <p:txBody>
          <a:bodyPr wrap="none">
            <a:spAutoFit/>
          </a:bodyPr>
          <a:lstStyle/>
          <a:p>
            <a:r>
              <a:rPr lang="en-US" sz="1200" dirty="0" smtClean="0"/>
              <a:t>Data obtained from: https://www.volatilesystems.com/default/volatility</a:t>
            </a:r>
            <a:endParaRPr lang="en-US" sz="1200" dirty="0"/>
          </a:p>
        </p:txBody>
      </p:sp>
      <p:sp>
        <p:nvSpPr>
          <p:cNvPr id="5" name="Rectangle 4"/>
          <p:cNvSpPr/>
          <p:nvPr/>
        </p:nvSpPr>
        <p:spPr>
          <a:xfrm>
            <a:off x="2133600" y="1087934"/>
            <a:ext cx="5715000" cy="5693866"/>
          </a:xfrm>
          <a:prstGeom prst="rect">
            <a:avLst/>
          </a:prstGeom>
        </p:spPr>
        <p:txBody>
          <a:bodyPr wrap="square">
            <a:spAutoFit/>
          </a:bodyPr>
          <a:lstStyle/>
          <a:p>
            <a:r>
              <a:rPr lang="en-US" sz="1400" dirty="0" smtClean="0"/>
              <a:t>Image information (date, time, CPU count)</a:t>
            </a:r>
          </a:p>
          <a:p>
            <a:r>
              <a:rPr lang="en-US" sz="1400" dirty="0" smtClean="0"/>
              <a:t>Running processes</a:t>
            </a:r>
          </a:p>
          <a:p>
            <a:r>
              <a:rPr lang="en-US" sz="1400" dirty="0" smtClean="0"/>
              <a:t>Process SIDs and environment variables</a:t>
            </a:r>
          </a:p>
          <a:p>
            <a:r>
              <a:rPr lang="en-US" sz="1400" dirty="0" smtClean="0"/>
              <a:t>Open network sockets</a:t>
            </a:r>
          </a:p>
          <a:p>
            <a:r>
              <a:rPr lang="en-US" sz="1400" dirty="0" smtClean="0"/>
              <a:t>Open network connections</a:t>
            </a:r>
          </a:p>
          <a:p>
            <a:r>
              <a:rPr lang="en-US" sz="1400" dirty="0" smtClean="0"/>
              <a:t>DLLs loaded for each process</a:t>
            </a:r>
          </a:p>
          <a:p>
            <a:r>
              <a:rPr lang="en-US" sz="1400" dirty="0" smtClean="0"/>
              <a:t>Open handles to all kernel/executive objects (files, keys, </a:t>
            </a:r>
            <a:r>
              <a:rPr lang="en-US" sz="1400" dirty="0" err="1" smtClean="0"/>
              <a:t>mutexes</a:t>
            </a:r>
            <a:r>
              <a:rPr lang="en-US" sz="1400" dirty="0" smtClean="0"/>
              <a:t>)</a:t>
            </a:r>
          </a:p>
          <a:p>
            <a:r>
              <a:rPr lang="en-US" sz="1400" dirty="0" smtClean="0"/>
              <a:t>OS kernel modules</a:t>
            </a:r>
          </a:p>
          <a:p>
            <a:r>
              <a:rPr lang="en-US" sz="1400" dirty="0" smtClean="0"/>
              <a:t>Dump any process, DLL, or module to disk</a:t>
            </a:r>
          </a:p>
          <a:p>
            <a:r>
              <a:rPr lang="en-US" sz="1400" dirty="0" smtClean="0"/>
              <a:t>Mapping physical offsets to virtual addresses</a:t>
            </a:r>
          </a:p>
          <a:p>
            <a:r>
              <a:rPr lang="en-US" sz="1400" dirty="0" smtClean="0"/>
              <a:t>Virtual Address Descriptor information</a:t>
            </a:r>
          </a:p>
          <a:p>
            <a:r>
              <a:rPr lang="en-US" sz="1400" dirty="0" smtClean="0"/>
              <a:t>Addressable memory for each process</a:t>
            </a:r>
          </a:p>
          <a:p>
            <a:r>
              <a:rPr lang="en-US" sz="1400" dirty="0" smtClean="0"/>
              <a:t>Memory maps for each process</a:t>
            </a:r>
          </a:p>
          <a:p>
            <a:r>
              <a:rPr lang="en-US" sz="1400" dirty="0" smtClean="0"/>
              <a:t>Extract executable samples</a:t>
            </a:r>
          </a:p>
          <a:p>
            <a:r>
              <a:rPr lang="en-US" sz="1400" dirty="0" smtClean="0"/>
              <a:t>Scanning examples: processes, threads, sockets, connections, modules</a:t>
            </a:r>
          </a:p>
          <a:p>
            <a:r>
              <a:rPr lang="en-US" sz="1400" dirty="0" smtClean="0"/>
              <a:t>Command histories (cmd.exe) and console input/output buffers</a:t>
            </a:r>
          </a:p>
          <a:p>
            <a:r>
              <a:rPr lang="en-US" sz="1400" dirty="0" smtClean="0"/>
              <a:t>Imported and exported API functions</a:t>
            </a:r>
          </a:p>
          <a:p>
            <a:r>
              <a:rPr lang="en-US" sz="1400" dirty="0" smtClean="0"/>
              <a:t>PE version information</a:t>
            </a:r>
          </a:p>
          <a:p>
            <a:r>
              <a:rPr lang="en-US" sz="1400" dirty="0" smtClean="0"/>
              <a:t>System call tables (IDT, GDT, SSDT)</a:t>
            </a:r>
          </a:p>
          <a:p>
            <a:r>
              <a:rPr lang="en-US" sz="1400" dirty="0" smtClean="0"/>
              <a:t>API hooks in user- and kernel-mode (inline, IAT, EAT, NT </a:t>
            </a:r>
            <a:r>
              <a:rPr lang="en-US" sz="1400" dirty="0" err="1" smtClean="0"/>
              <a:t>syscall</a:t>
            </a:r>
            <a:r>
              <a:rPr lang="en-US" sz="1400" dirty="0" smtClean="0"/>
              <a:t>, </a:t>
            </a:r>
            <a:r>
              <a:rPr lang="en-US" sz="1400" dirty="0" err="1" smtClean="0"/>
              <a:t>winsock</a:t>
            </a:r>
            <a:r>
              <a:rPr lang="en-US" sz="1400" dirty="0" smtClean="0"/>
              <a:t>)</a:t>
            </a:r>
          </a:p>
          <a:p>
            <a:r>
              <a:rPr lang="en-US" sz="1400" dirty="0" smtClean="0"/>
              <a:t>Explore cached registry hives</a:t>
            </a:r>
          </a:p>
          <a:p>
            <a:r>
              <a:rPr lang="en-US" sz="1400" dirty="0" smtClean="0"/>
              <a:t>Dump LM/NTLM hashes and LSA secrets</a:t>
            </a:r>
          </a:p>
          <a:p>
            <a:r>
              <a:rPr lang="en-US" sz="1400" dirty="0" smtClean="0"/>
              <a:t>User assist and </a:t>
            </a:r>
            <a:r>
              <a:rPr lang="en-US" sz="1400" dirty="0" err="1" smtClean="0"/>
              <a:t>shimcache</a:t>
            </a:r>
            <a:r>
              <a:rPr lang="en-US" sz="1400" dirty="0" smtClean="0"/>
              <a:t> exploration</a:t>
            </a:r>
          </a:p>
          <a:p>
            <a:r>
              <a:rPr lang="en-US" sz="1400" dirty="0" smtClean="0"/>
              <a:t>Scan for byte patterns, regular expressions, or strings in memory</a:t>
            </a:r>
          </a:p>
          <a:p>
            <a:r>
              <a:rPr lang="en-US" sz="1400" dirty="0" smtClean="0"/>
              <a:t>Analyze kernel timers and callback functions</a:t>
            </a:r>
          </a:p>
          <a:p>
            <a:r>
              <a:rPr lang="en-US" sz="1400" dirty="0" smtClean="0"/>
              <a:t>Report on windows services</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Obtaining Volatility</a:t>
            </a:r>
            <a:endParaRPr lang="en-US" dirty="0"/>
          </a:p>
        </p:txBody>
      </p:sp>
      <p:sp>
        <p:nvSpPr>
          <p:cNvPr id="4" name="Content Placeholder 3"/>
          <p:cNvSpPr>
            <a:spLocks noGrp="1"/>
          </p:cNvSpPr>
          <p:nvPr>
            <p:ph idx="1"/>
          </p:nvPr>
        </p:nvSpPr>
        <p:spPr/>
        <p:txBody>
          <a:bodyPr>
            <a:normAutofit fontScale="92500" lnSpcReduction="10000"/>
          </a:bodyPr>
          <a:lstStyle/>
          <a:p>
            <a:r>
              <a:rPr lang="en-US" dirty="0" smtClean="0"/>
              <a:t>Preinstalled on Kali</a:t>
            </a:r>
          </a:p>
          <a:p>
            <a:pPr lvl="1"/>
            <a:r>
              <a:rPr lang="en-US" dirty="0" smtClean="0"/>
              <a:t>CERT ADIA and SANS SIFT as well</a:t>
            </a:r>
          </a:p>
          <a:p>
            <a:r>
              <a:rPr lang="en-US" dirty="0" smtClean="0"/>
              <a:t>Otherwise:</a:t>
            </a:r>
          </a:p>
          <a:p>
            <a:pPr lvl="1"/>
            <a:r>
              <a:rPr lang="en-US" dirty="0" smtClean="0"/>
              <a:t>Company Website</a:t>
            </a:r>
          </a:p>
          <a:p>
            <a:pPr lvl="2"/>
            <a:r>
              <a:rPr lang="en-US" dirty="0" smtClean="0"/>
              <a:t>https://www.volatilesystems.com/default/volatility</a:t>
            </a:r>
          </a:p>
          <a:p>
            <a:pPr lvl="1"/>
            <a:r>
              <a:rPr lang="en-US" dirty="0" smtClean="0"/>
              <a:t>However, most Volatility stuff can be found here:</a:t>
            </a:r>
          </a:p>
          <a:p>
            <a:pPr lvl="2"/>
            <a:r>
              <a:rPr lang="en-US" dirty="0" smtClean="0"/>
              <a:t>https://code.google.com/p/volatility/</a:t>
            </a:r>
          </a:p>
          <a:p>
            <a:pPr lvl="3"/>
            <a:r>
              <a:rPr lang="en-US" dirty="0" smtClean="0"/>
              <a:t>Downloads</a:t>
            </a:r>
          </a:p>
          <a:p>
            <a:pPr lvl="3"/>
            <a:r>
              <a:rPr lang="en-US" dirty="0" smtClean="0"/>
              <a:t>Great Documentation</a:t>
            </a:r>
          </a:p>
          <a:p>
            <a:pPr lvl="3"/>
            <a:r>
              <a:rPr lang="en-US" dirty="0" smtClean="0"/>
              <a:t>Sample Memory Images</a:t>
            </a:r>
          </a:p>
          <a:p>
            <a:pPr lvl="3"/>
            <a:r>
              <a:rPr lang="en-US" dirty="0" smtClean="0"/>
              <a:t>Cheat Sheets</a:t>
            </a:r>
          </a:p>
          <a:p>
            <a:pPr lvl="3"/>
            <a:r>
              <a:rPr lang="en-US" dirty="0" smtClean="0"/>
              <a:t>Links to blogs, articles, etc. discussing Volatility</a:t>
            </a:r>
          </a:p>
          <a:p>
            <a:pPr lvl="1"/>
            <a:endParaRPr lang="en-US" dirty="0"/>
          </a:p>
        </p:txBody>
      </p:sp>
      <p:sp>
        <p:nvSpPr>
          <p:cNvPr id="3" name="Slide Number Placeholder 2"/>
          <p:cNvSpPr>
            <a:spLocks noGrp="1"/>
          </p:cNvSpPr>
          <p:nvPr>
            <p:ph type="sldNum" sz="quarter" idx="12"/>
          </p:nvPr>
        </p:nvSpPr>
        <p:spPr/>
        <p:txBody>
          <a:bodyPr/>
          <a:lstStyle/>
          <a:p>
            <a:fld id="{758BD1AF-A664-4C91-8A5F-EB5E7A48B650}"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Volatility</a:t>
            </a:r>
            <a:endParaRPr lang="en-US" dirty="0"/>
          </a:p>
        </p:txBody>
      </p:sp>
      <p:sp>
        <p:nvSpPr>
          <p:cNvPr id="3" name="Content Placeholder 2"/>
          <p:cNvSpPr>
            <a:spLocks noGrp="1"/>
          </p:cNvSpPr>
          <p:nvPr>
            <p:ph idx="1"/>
          </p:nvPr>
        </p:nvSpPr>
        <p:spPr/>
        <p:txBody>
          <a:bodyPr>
            <a:normAutofit/>
          </a:bodyPr>
          <a:lstStyle/>
          <a:p>
            <a:r>
              <a:rPr lang="en-US" dirty="0" smtClean="0"/>
              <a:t>Name of Command: “</a:t>
            </a:r>
            <a:r>
              <a:rPr lang="en-US" dirty="0" err="1" smtClean="0"/>
              <a:t>vol</a:t>
            </a:r>
            <a:r>
              <a:rPr lang="en-US" dirty="0" smtClean="0"/>
              <a:t>”</a:t>
            </a:r>
          </a:p>
          <a:p>
            <a:pPr lvl="1"/>
            <a:r>
              <a:rPr lang="en-US" dirty="0" smtClean="0"/>
              <a:t>May need to specify “python vol.py” instead</a:t>
            </a:r>
          </a:p>
          <a:p>
            <a:pPr lvl="2"/>
            <a:r>
              <a:rPr lang="en-US" dirty="0" smtClean="0"/>
              <a:t>This tells python to </a:t>
            </a:r>
            <a:r>
              <a:rPr lang="en-US" dirty="0" smtClean="0"/>
              <a:t>run</a:t>
            </a:r>
            <a:r>
              <a:rPr lang="en-US" dirty="0" smtClean="0"/>
              <a:t> </a:t>
            </a:r>
            <a:r>
              <a:rPr lang="en-US" dirty="0" smtClean="0"/>
              <a:t>the file “vol.py”</a:t>
            </a:r>
          </a:p>
          <a:p>
            <a:r>
              <a:rPr lang="en-US" dirty="0" smtClean="0"/>
              <a:t>Basic Format:</a:t>
            </a:r>
          </a:p>
          <a:p>
            <a:pPr lvl="1"/>
            <a:r>
              <a:rPr lang="en-US" dirty="0" smtClean="0"/>
              <a:t>&lt;command&gt; &lt;options&gt; &lt;plugin to run&gt;</a:t>
            </a:r>
          </a:p>
          <a:p>
            <a:pPr lvl="2"/>
            <a:r>
              <a:rPr lang="en-US" dirty="0" smtClean="0"/>
              <a:t>Example: </a:t>
            </a:r>
            <a:r>
              <a:rPr lang="en-US" dirty="0" err="1" smtClean="0"/>
              <a:t>vol</a:t>
            </a:r>
            <a:r>
              <a:rPr lang="en-US" dirty="0" smtClean="0"/>
              <a:t> </a:t>
            </a:r>
            <a:r>
              <a:rPr lang="en-US" dirty="0" smtClean="0"/>
              <a:t>    –</a:t>
            </a:r>
            <a:r>
              <a:rPr lang="en-US" dirty="0" smtClean="0"/>
              <a:t>f </a:t>
            </a:r>
            <a:r>
              <a:rPr lang="en-US" dirty="0" smtClean="0"/>
              <a:t>    </a:t>
            </a:r>
            <a:r>
              <a:rPr lang="en-US" dirty="0" err="1" smtClean="0"/>
              <a:t>image.vmem</a:t>
            </a:r>
            <a:r>
              <a:rPr lang="en-US" dirty="0" smtClean="0"/>
              <a:t>     </a:t>
            </a:r>
            <a:r>
              <a:rPr lang="en-US" dirty="0" err="1" smtClean="0"/>
              <a:t>imageinfo</a:t>
            </a:r>
            <a:endParaRPr lang="en-US" dirty="0" smtClean="0"/>
          </a:p>
          <a:p>
            <a:pPr lvl="3"/>
            <a:r>
              <a:rPr lang="en-US" dirty="0" smtClean="0"/>
              <a:t>Run the </a:t>
            </a:r>
            <a:r>
              <a:rPr lang="en-US" dirty="0" err="1" smtClean="0"/>
              <a:t>imageinfo</a:t>
            </a:r>
            <a:r>
              <a:rPr lang="en-US" dirty="0" smtClean="0"/>
              <a:t> plugin against the </a:t>
            </a:r>
            <a:r>
              <a:rPr lang="en-US" dirty="0" err="1" smtClean="0"/>
              <a:t>image.vmem</a:t>
            </a:r>
            <a:r>
              <a:rPr lang="en-US" dirty="0" smtClean="0"/>
              <a:t> file</a:t>
            </a:r>
          </a:p>
          <a:p>
            <a:pPr lvl="3"/>
            <a:r>
              <a:rPr lang="en-US" dirty="0" smtClean="0"/>
              <a:t>-f option specifies the </a:t>
            </a:r>
            <a:r>
              <a:rPr lang="en-US" dirty="0" smtClean="0"/>
              <a:t>file (memory) you are analyzing</a:t>
            </a:r>
            <a:endParaRPr lang="en-US" dirty="0" smtClean="0"/>
          </a:p>
          <a:p>
            <a:pPr lvl="1"/>
            <a:r>
              <a:rPr lang="en-US" dirty="0" smtClean="0"/>
              <a:t>“</a:t>
            </a:r>
            <a:r>
              <a:rPr lang="en-US" dirty="0" err="1" smtClean="0"/>
              <a:t>vol</a:t>
            </a:r>
            <a:r>
              <a:rPr lang="en-US" dirty="0" smtClean="0"/>
              <a:t> –h” will list all available options and plugins </a:t>
            </a:r>
          </a:p>
          <a:p>
            <a:pPr lvl="2"/>
            <a:endParaRPr lang="en-US" dirty="0" smtClean="0"/>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758BD1AF-A664-4C91-8A5F-EB5E7A48B650}"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17603</TotalTime>
  <Words>967</Words>
  <Application>Microsoft Office PowerPoint</Application>
  <PresentationFormat>On-screen Show (4:3)</PresentationFormat>
  <Paragraphs>167</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Metro</vt:lpstr>
      <vt:lpstr>Memory Analysis with volatility</vt:lpstr>
      <vt:lpstr>Memory Analysis: Definition</vt:lpstr>
      <vt:lpstr>Why is Memory Analysis Important?</vt:lpstr>
      <vt:lpstr>Things to Remember</vt:lpstr>
      <vt:lpstr>Volatility</vt:lpstr>
      <vt:lpstr>Volatility - Summary</vt:lpstr>
      <vt:lpstr>What Can Volatility Do?</vt:lpstr>
      <vt:lpstr>Obtaining Volatility</vt:lpstr>
      <vt:lpstr>Running Volatility</vt:lpstr>
      <vt:lpstr>Demo: Volatility</vt:lpstr>
      <vt:lpstr>Analysis Steps - Plugins</vt:lpstr>
      <vt:lpstr>imageinfo</vt:lpstr>
      <vt:lpstr>pslist</vt:lpstr>
      <vt:lpstr>connections</vt:lpstr>
      <vt:lpstr>connscan</vt:lpstr>
      <vt:lpstr>IP Lookup</vt:lpstr>
      <vt:lpstr>Taking This Demo Further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Forensics</dc:title>
  <dc:creator>Moshe</dc:creator>
  <cp:lastModifiedBy>Moshe</cp:lastModifiedBy>
  <cp:revision>395</cp:revision>
  <dcterms:created xsi:type="dcterms:W3CDTF">2012-07-06T20:03:24Z</dcterms:created>
  <dcterms:modified xsi:type="dcterms:W3CDTF">2013-09-12T00:02:37Z</dcterms:modified>
</cp:coreProperties>
</file>